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25"/>
  </p:notesMasterIdLst>
  <p:handoutMasterIdLst>
    <p:handoutMasterId r:id="rId26"/>
  </p:handoutMasterIdLst>
  <p:sldIdLst>
    <p:sldId id="322" r:id="rId2"/>
    <p:sldId id="323" r:id="rId3"/>
    <p:sldId id="330" r:id="rId4"/>
    <p:sldId id="333" r:id="rId5"/>
    <p:sldId id="334" r:id="rId6"/>
    <p:sldId id="335" r:id="rId7"/>
    <p:sldId id="331" r:id="rId8"/>
    <p:sldId id="332" r:id="rId9"/>
    <p:sldId id="336" r:id="rId10"/>
    <p:sldId id="338" r:id="rId11"/>
    <p:sldId id="337" r:id="rId12"/>
    <p:sldId id="339" r:id="rId13"/>
    <p:sldId id="342" r:id="rId14"/>
    <p:sldId id="344" r:id="rId15"/>
    <p:sldId id="359" r:id="rId16"/>
    <p:sldId id="346" r:id="rId17"/>
    <p:sldId id="348" r:id="rId18"/>
    <p:sldId id="350" r:id="rId19"/>
    <p:sldId id="352" r:id="rId20"/>
    <p:sldId id="340" r:id="rId21"/>
    <p:sldId id="353" r:id="rId22"/>
    <p:sldId id="360" r:id="rId23"/>
    <p:sldId id="356" r:id="rId24"/>
  </p:sldIdLst>
  <p:sldSz cx="9144000" cy="6858000" type="letter"/>
  <p:notesSz cx="7099300" cy="10234613"/>
  <p:kinsoku lang="ja-JP" invalStChars="、。，．・：；？！゛゜ヽヾゝゞ々ー’”）〕］｝〉》」』】°‰′″℃￠％ぁぃぅぇぉっゃゅょゎァィゥェォッャュョヮヵヶ!%),.:;?]}｡｣､･ｧｨｩｪｫｬｭｮｯｰﾞﾟ" invalEndChars="‘“（〔［｛〈《「『【￥＄$([\{｢￡"/>
  <p:defaultTextStyle>
    <a:defPPr>
      <a:defRPr lang="fr-FR"/>
    </a:defPPr>
    <a:lvl1pPr algn="ctr" rtl="0" eaLnBrk="0" fontAlgn="base" hangingPunct="0">
      <a:lnSpc>
        <a:spcPct val="90000"/>
      </a:lnSpc>
      <a:spcBef>
        <a:spcPct val="0"/>
      </a:spcBef>
      <a:spcAft>
        <a:spcPct val="0"/>
      </a:spcAft>
      <a:defRPr sz="1200" b="1" kern="1200">
        <a:solidFill>
          <a:schemeClr val="tx1"/>
        </a:solidFill>
        <a:latin typeface="Arial" charset="0"/>
        <a:ea typeface="+mn-ea"/>
        <a:cs typeface="+mn-cs"/>
      </a:defRPr>
    </a:lvl1pPr>
    <a:lvl2pPr marL="457200" algn="ctr" rtl="0" eaLnBrk="0" fontAlgn="base" hangingPunct="0">
      <a:lnSpc>
        <a:spcPct val="90000"/>
      </a:lnSpc>
      <a:spcBef>
        <a:spcPct val="0"/>
      </a:spcBef>
      <a:spcAft>
        <a:spcPct val="0"/>
      </a:spcAft>
      <a:defRPr sz="1200" b="1" kern="1200">
        <a:solidFill>
          <a:schemeClr val="tx1"/>
        </a:solidFill>
        <a:latin typeface="Arial" charset="0"/>
        <a:ea typeface="+mn-ea"/>
        <a:cs typeface="+mn-cs"/>
      </a:defRPr>
    </a:lvl2pPr>
    <a:lvl3pPr marL="914400" algn="ctr" rtl="0" eaLnBrk="0" fontAlgn="base" hangingPunct="0">
      <a:lnSpc>
        <a:spcPct val="90000"/>
      </a:lnSpc>
      <a:spcBef>
        <a:spcPct val="0"/>
      </a:spcBef>
      <a:spcAft>
        <a:spcPct val="0"/>
      </a:spcAft>
      <a:defRPr sz="1200" b="1" kern="1200">
        <a:solidFill>
          <a:schemeClr val="tx1"/>
        </a:solidFill>
        <a:latin typeface="Arial" charset="0"/>
        <a:ea typeface="+mn-ea"/>
        <a:cs typeface="+mn-cs"/>
      </a:defRPr>
    </a:lvl3pPr>
    <a:lvl4pPr marL="1371600" algn="ctr" rtl="0" eaLnBrk="0" fontAlgn="base" hangingPunct="0">
      <a:lnSpc>
        <a:spcPct val="90000"/>
      </a:lnSpc>
      <a:spcBef>
        <a:spcPct val="0"/>
      </a:spcBef>
      <a:spcAft>
        <a:spcPct val="0"/>
      </a:spcAft>
      <a:defRPr sz="1200" b="1" kern="1200">
        <a:solidFill>
          <a:schemeClr val="tx1"/>
        </a:solidFill>
        <a:latin typeface="Arial" charset="0"/>
        <a:ea typeface="+mn-ea"/>
        <a:cs typeface="+mn-cs"/>
      </a:defRPr>
    </a:lvl4pPr>
    <a:lvl5pPr marL="1828800" algn="ctr" rtl="0" eaLnBrk="0" fontAlgn="base" hangingPunct="0">
      <a:lnSpc>
        <a:spcPct val="90000"/>
      </a:lnSpc>
      <a:spcBef>
        <a:spcPct val="0"/>
      </a:spcBef>
      <a:spcAft>
        <a:spcPct val="0"/>
      </a:spcAft>
      <a:defRPr sz="1200" b="1" kern="1200">
        <a:solidFill>
          <a:schemeClr val="tx1"/>
        </a:solidFill>
        <a:latin typeface="Arial" charset="0"/>
        <a:ea typeface="+mn-ea"/>
        <a:cs typeface="+mn-cs"/>
      </a:defRPr>
    </a:lvl5pPr>
    <a:lvl6pPr marL="2286000" algn="l" defTabSz="914400" rtl="0" eaLnBrk="1" latinLnBrk="0" hangingPunct="1">
      <a:defRPr sz="1200" b="1" kern="1200">
        <a:solidFill>
          <a:schemeClr val="tx1"/>
        </a:solidFill>
        <a:latin typeface="Arial" charset="0"/>
        <a:ea typeface="+mn-ea"/>
        <a:cs typeface="+mn-cs"/>
      </a:defRPr>
    </a:lvl6pPr>
    <a:lvl7pPr marL="2743200" algn="l" defTabSz="914400" rtl="0" eaLnBrk="1" latinLnBrk="0" hangingPunct="1">
      <a:defRPr sz="1200" b="1" kern="1200">
        <a:solidFill>
          <a:schemeClr val="tx1"/>
        </a:solidFill>
        <a:latin typeface="Arial" charset="0"/>
        <a:ea typeface="+mn-ea"/>
        <a:cs typeface="+mn-cs"/>
      </a:defRPr>
    </a:lvl7pPr>
    <a:lvl8pPr marL="3200400" algn="l" defTabSz="914400" rtl="0" eaLnBrk="1" latinLnBrk="0" hangingPunct="1">
      <a:defRPr sz="1200" b="1" kern="1200">
        <a:solidFill>
          <a:schemeClr val="tx1"/>
        </a:solidFill>
        <a:latin typeface="Arial" charset="0"/>
        <a:ea typeface="+mn-ea"/>
        <a:cs typeface="+mn-cs"/>
      </a:defRPr>
    </a:lvl8pPr>
    <a:lvl9pPr marL="3657600" algn="l" defTabSz="914400" rtl="0" eaLnBrk="1" latinLnBrk="0" hangingPunct="1">
      <a:defRPr sz="1200"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279F"/>
    <a:srgbClr val="99FF99"/>
    <a:srgbClr val="FF99FF"/>
    <a:srgbClr val="00FFFF"/>
    <a:srgbClr val="0066FF"/>
    <a:srgbClr val="FF33CC"/>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2881" autoAdjust="0"/>
  </p:normalViewPr>
  <p:slideViewPr>
    <p:cSldViewPr>
      <p:cViewPr varScale="1">
        <p:scale>
          <a:sx n="53" d="100"/>
          <a:sy n="53" d="100"/>
        </p:scale>
        <p:origin x="1464" y="78"/>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90" d="100"/>
        <a:sy n="90" d="100"/>
      </p:scale>
      <p:origin x="0" y="0"/>
    </p:cViewPr>
  </p:sorterViewPr>
  <p:notesViewPr>
    <p:cSldViewPr>
      <p:cViewPr>
        <p:scale>
          <a:sx n="90" d="100"/>
          <a:sy n="90" d="100"/>
        </p:scale>
        <p:origin x="2556" y="-1260"/>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19.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image" Target="../media/image4.wmf"/><Relationship Id="rId7" Type="http://schemas.openxmlformats.org/officeDocument/2006/relationships/image" Target="../media/image8.wmf"/><Relationship Id="rId2" Type="http://schemas.openxmlformats.org/officeDocument/2006/relationships/image" Target="../media/image3.wmf"/><Relationship Id="rId1" Type="http://schemas.openxmlformats.org/officeDocument/2006/relationships/image" Target="../media/image2.wmf"/><Relationship Id="rId6" Type="http://schemas.openxmlformats.org/officeDocument/2006/relationships/image" Target="../media/image7.wmf"/><Relationship Id="rId5" Type="http://schemas.openxmlformats.org/officeDocument/2006/relationships/image" Target="../media/image6.wmf"/><Relationship Id="rId10" Type="http://schemas.openxmlformats.org/officeDocument/2006/relationships/image" Target="../media/image11.wmf"/><Relationship Id="rId4" Type="http://schemas.openxmlformats.org/officeDocument/2006/relationships/image" Target="../media/image5.wmf"/><Relationship Id="rId9" Type="http://schemas.openxmlformats.org/officeDocument/2006/relationships/image" Target="../media/image1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743697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46150" y="4875213"/>
            <a:ext cx="5207000" cy="4630737"/>
          </a:xfrm>
          <a:prstGeom prst="rect">
            <a:avLst/>
          </a:prstGeom>
          <a:noFill/>
          <a:ln w="12700">
            <a:noFill/>
            <a:miter lim="800000"/>
            <a:headEnd/>
            <a:tailEnd/>
          </a:ln>
          <a:effectLst/>
        </p:spPr>
        <p:txBody>
          <a:bodyPr vert="horz" wrap="square" lIns="95479" tIns="46902" rIns="95479" bIns="46902" numCol="1" anchor="t" anchorCtr="0" compatLnSpc="1">
            <a:prstTxWarp prst="textNoShape">
              <a:avLst/>
            </a:prstTxWarp>
          </a:bodyPr>
          <a:lstStyle/>
          <a:p>
            <a:pPr lvl="0"/>
            <a:r>
              <a:rPr lang="fr-FR"/>
              <a:t>Corps du texte</a:t>
            </a:r>
          </a:p>
          <a:p>
            <a:pPr lvl="1"/>
            <a:r>
              <a:rPr lang="fr-FR"/>
              <a:t>Deuxième niveau</a:t>
            </a:r>
          </a:p>
          <a:p>
            <a:pPr lvl="2"/>
            <a:r>
              <a:rPr lang="fr-FR"/>
              <a:t>Troisième niveau</a:t>
            </a:r>
          </a:p>
          <a:p>
            <a:pPr lvl="3"/>
            <a:r>
              <a:rPr lang="fr-FR"/>
              <a:t>Quatrième niveau</a:t>
            </a:r>
          </a:p>
          <a:p>
            <a:pPr lvl="4"/>
            <a:r>
              <a:rPr lang="fr-FR"/>
              <a:t>Cinquième niveau</a:t>
            </a:r>
          </a:p>
        </p:txBody>
      </p:sp>
      <p:sp>
        <p:nvSpPr>
          <p:cNvPr id="2051" name="Rectangle 3"/>
          <p:cNvSpPr>
            <a:spLocks noGrp="1" noRot="1" noChangeAspect="1" noChangeArrowheads="1" noTextEdit="1"/>
          </p:cNvSpPr>
          <p:nvPr>
            <p:ph type="sldImg" idx="2"/>
          </p:nvPr>
        </p:nvSpPr>
        <p:spPr bwMode="auto">
          <a:xfrm>
            <a:off x="1166813" y="893763"/>
            <a:ext cx="4768850" cy="3576637"/>
          </a:xfrm>
          <a:prstGeom prst="rect">
            <a:avLst/>
          </a:prstGeom>
          <a:noFill/>
          <a:ln w="12700">
            <a:solidFill>
              <a:schemeClr val="tx1"/>
            </a:solidFill>
            <a:miter lim="800000"/>
            <a:headEnd/>
            <a:tailEnd/>
          </a:ln>
          <a:effectLst/>
        </p:spPr>
      </p:sp>
    </p:spTree>
    <p:extLst>
      <p:ext uri="{BB962C8B-B14F-4D97-AF65-F5344CB8AC3E}">
        <p14:creationId xmlns:p14="http://schemas.microsoft.com/office/powerpoint/2010/main" val="5169306"/>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ERP signifie </a:t>
            </a:r>
            <a:r>
              <a:rPr lang="fr-FR" i="1" dirty="0"/>
              <a:t>Entreprise Ressource Planning</a:t>
            </a:r>
            <a:r>
              <a:rPr lang="fr-FR" dirty="0"/>
              <a:t> qu’on peut traduire en français par « gestion, planification des ressources de l’entreprise ». </a:t>
            </a:r>
          </a:p>
          <a:p>
            <a:r>
              <a:rPr lang="fr-FR" dirty="0"/>
              <a:t>En français, on les appelle les PGI (progiciels de gestion intégré). Le mot </a:t>
            </a:r>
            <a:r>
              <a:rPr lang="fr-FR" i="1" dirty="0"/>
              <a:t>intégré</a:t>
            </a:r>
            <a:r>
              <a:rPr lang="fr-FR" dirty="0"/>
              <a:t> fait ressortir l’approche centralisée de l’ERP, qui a vocation à être cet outil unique, créé par un éditeur pour des clients, avec une seule base de données, par lequel les différents départements de l’entreprise sont interconnectés en temps réel, via l’informatique. Il comprend une base standard et une partie adaptable, via un paramétrage.</a:t>
            </a:r>
          </a:p>
          <a:p>
            <a:r>
              <a:rPr lang="fr-FR" dirty="0"/>
              <a:t>L’ERP automatise les processus horizontaux ou transverses de l’entreprise, gère des flux d’information, collecte et agrège des données de nature diverses, y compris multi-sites et multi-pays, standardiser des tâches et permet de développer une vision d’ensemble et optimise l’activité de l’entreprise, notamment en évaluant sa performance financière. Pour tenir compte des spécificités sectorielles, les éditeurs proposent souvent, à côté du produit général, des produits verticaux adaptés à un secteur d’activité comme la construction, l’automobile, la distribution, les services où la chimie.</a:t>
            </a:r>
          </a:p>
          <a:p>
            <a:endParaRPr lang="fr-FR" dirty="0"/>
          </a:p>
        </p:txBody>
      </p:sp>
    </p:spTree>
    <p:extLst>
      <p:ext uri="{BB962C8B-B14F-4D97-AF65-F5344CB8AC3E}">
        <p14:creationId xmlns:p14="http://schemas.microsoft.com/office/powerpoint/2010/main" val="4123436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4022725" y="7938"/>
            <a:ext cx="3076575" cy="481012"/>
          </a:xfrm>
          <a:prstGeom prst="rect">
            <a:avLst/>
          </a:prstGeom>
          <a:noFill/>
          <a:ln w="12700">
            <a:noFill/>
            <a:miter lim="800000"/>
            <a:headEnd/>
            <a:tailEnd/>
          </a:ln>
        </p:spPr>
        <p:txBody>
          <a:bodyPr wrap="none" anchor="ctr"/>
          <a:lstStyle/>
          <a:p>
            <a:endParaRPr lang="fr-FR"/>
          </a:p>
        </p:txBody>
      </p:sp>
      <p:sp>
        <p:nvSpPr>
          <p:cNvPr id="48133" name="Rectangle 5"/>
          <p:cNvSpPr>
            <a:spLocks noChangeArrowheads="1"/>
          </p:cNvSpPr>
          <p:nvPr/>
        </p:nvSpPr>
        <p:spPr bwMode="auto">
          <a:xfrm>
            <a:off x="0" y="7938"/>
            <a:ext cx="3076575" cy="481012"/>
          </a:xfrm>
          <a:prstGeom prst="rect">
            <a:avLst/>
          </a:prstGeom>
          <a:noFill/>
          <a:ln w="12700">
            <a:noFill/>
            <a:miter lim="800000"/>
            <a:headEnd/>
            <a:tailEnd/>
          </a:ln>
        </p:spPr>
        <p:txBody>
          <a:bodyPr wrap="none" anchor="ctr"/>
          <a:lstStyle/>
          <a:p>
            <a:endParaRPr lang="fr-FR"/>
          </a:p>
        </p:txBody>
      </p:sp>
      <p:sp>
        <p:nvSpPr>
          <p:cNvPr id="48134" name="Rectangle 6"/>
          <p:cNvSpPr>
            <a:spLocks noGrp="1" noRot="1" noChangeAspect="1" noChangeArrowheads="1" noTextEdit="1"/>
          </p:cNvSpPr>
          <p:nvPr>
            <p:ph type="sldImg"/>
          </p:nvPr>
        </p:nvSpPr>
        <p:spPr>
          <a:xfrm>
            <a:off x="1163638" y="896938"/>
            <a:ext cx="4772025" cy="3578225"/>
          </a:xfrm>
          <a:ln cap="flat"/>
        </p:spPr>
      </p:sp>
      <p:sp>
        <p:nvSpPr>
          <p:cNvPr id="48135" name="Rectangle 7"/>
          <p:cNvSpPr>
            <a:spLocks noGrp="1" noChangeArrowheads="1"/>
          </p:cNvSpPr>
          <p:nvPr>
            <p:ph type="body" idx="1"/>
          </p:nvPr>
        </p:nvSpPr>
        <p:spPr>
          <a:xfrm>
            <a:off x="487363" y="4685258"/>
            <a:ext cx="6127750" cy="4633367"/>
          </a:xfrm>
          <a:noFill/>
          <a:ln w="9525"/>
        </p:spPr>
        <p:txBody>
          <a:bodyPr lIns="0" tIns="0" rIns="0" bIns="0"/>
          <a:lstStyle/>
          <a:p>
            <a:r>
              <a:rPr lang="fr-FR" dirty="0"/>
              <a:t>À titre d’exemple, nous présentons ci-dessus la structure générale de l’ERP le plus diffusé dans le monde : SAP R/3.</a:t>
            </a:r>
          </a:p>
          <a:p>
            <a:r>
              <a:rPr lang="fr-FR" dirty="0"/>
              <a:t>La structure modulaire des ERP permet de ne mettre en œuvre que les modules désirés, quitte à ajouter ultérieurement des modules complémentaires. Chacun des grands modules est lui-même composé de sous-modules qui traitent des fonctions particulières.</a:t>
            </a:r>
          </a:p>
          <a:p>
            <a:r>
              <a:rPr lang="fr-FR" dirty="0"/>
              <a:t>Comme ces ERP ont été implantés dans de très nombreuses entreprises, pratiquement toutes les situations de gestion peuvent être prises en charge à travers un paramétrage des fonctions. Des solutions spécifiques à un métier particulier ont été développées.</a:t>
            </a:r>
          </a:p>
          <a:p>
            <a:r>
              <a:rPr lang="fr-FR" dirty="0"/>
              <a:t>Les grands domaines d’application sont les suivants :</a:t>
            </a:r>
          </a:p>
          <a:p>
            <a:r>
              <a:rPr lang="fr-FR" dirty="0"/>
              <a:t>- la </a:t>
            </a:r>
            <a:r>
              <a:rPr lang="fr-FR" b="1" dirty="0"/>
              <a:t>gestion financière</a:t>
            </a:r>
            <a:r>
              <a:rPr lang="fr-FR" dirty="0"/>
              <a:t> (</a:t>
            </a:r>
            <a:r>
              <a:rPr lang="fr-FR" b="1" dirty="0"/>
              <a:t>FI</a:t>
            </a:r>
            <a:r>
              <a:rPr lang="fr-FR" dirty="0"/>
              <a:t> : comptabilité générale, comptabilité clients, comptabilité fournisseurs, gestion de la trésorerie, </a:t>
            </a:r>
            <a:r>
              <a:rPr lang="fr-FR" b="1" dirty="0"/>
              <a:t>CO</a:t>
            </a:r>
            <a:r>
              <a:rPr lang="fr-FR" dirty="0"/>
              <a:t> : comptabilité analytique et contrôle de gestion, AM :gestion des immobilisations, etc.) ;</a:t>
            </a:r>
          </a:p>
          <a:p>
            <a:r>
              <a:rPr lang="fr-FR" dirty="0"/>
              <a:t>- la </a:t>
            </a:r>
            <a:r>
              <a:rPr lang="fr-FR" b="1" dirty="0"/>
              <a:t>gestion logistique</a:t>
            </a:r>
            <a:r>
              <a:rPr lang="fr-FR" dirty="0"/>
              <a:t> au sens large : </a:t>
            </a:r>
            <a:r>
              <a:rPr lang="fr-FR" b="1" dirty="0"/>
              <a:t>SD</a:t>
            </a:r>
            <a:r>
              <a:rPr lang="fr-FR" dirty="0"/>
              <a:t> : gestion commerciale, gestion des prospects et des clients, prise de commande, expédition et facturation, </a:t>
            </a:r>
            <a:r>
              <a:rPr lang="fr-FR" b="1" dirty="0"/>
              <a:t>MM</a:t>
            </a:r>
            <a:r>
              <a:rPr lang="fr-FR" dirty="0"/>
              <a:t> : les achats, les entrepôts, la distribution et les transports, </a:t>
            </a:r>
            <a:r>
              <a:rPr lang="fr-FR" b="1" dirty="0"/>
              <a:t>PP</a:t>
            </a:r>
            <a:r>
              <a:rPr lang="fr-FR" dirty="0"/>
              <a:t> : gestion de la production -- quelque soit le type de production -- à tous les niveaux de planification, </a:t>
            </a:r>
            <a:r>
              <a:rPr lang="fr-FR" b="1" dirty="0"/>
              <a:t>QM</a:t>
            </a:r>
            <a:r>
              <a:rPr lang="fr-FR" dirty="0"/>
              <a:t> : suivi de la qualité à tous les stades : </a:t>
            </a:r>
            <a:r>
              <a:rPr lang="fr-FR" b="1" dirty="0"/>
              <a:t>PM</a:t>
            </a:r>
            <a:r>
              <a:rPr lang="fr-FR" dirty="0"/>
              <a:t> : gestion de la maintenance des équipements ;</a:t>
            </a:r>
          </a:p>
          <a:p>
            <a:r>
              <a:rPr lang="fr-FR" dirty="0"/>
              <a:t>- la </a:t>
            </a:r>
            <a:r>
              <a:rPr lang="fr-FR" b="1" dirty="0"/>
              <a:t>gestion des ressources humaines</a:t>
            </a:r>
            <a:r>
              <a:rPr lang="fr-FR" dirty="0"/>
              <a:t> (</a:t>
            </a:r>
            <a:r>
              <a:rPr lang="fr-FR" b="1" dirty="0"/>
              <a:t>HR</a:t>
            </a:r>
            <a:r>
              <a:rPr lang="fr-FR" dirty="0"/>
              <a:t>) traite naturellement la paye mais également la gestion des compétences, des carrières, de la formation et du recrutement ; les temps de travail des opérateurs enregistrés dans le module de suivi de production peuvent servir au calcul des primes de productivité ;</a:t>
            </a:r>
          </a:p>
          <a:p>
            <a:r>
              <a:rPr lang="fr-FR" dirty="0"/>
              <a:t>- la </a:t>
            </a:r>
            <a:r>
              <a:rPr lang="fr-FR" b="1" dirty="0"/>
              <a:t>gestion de projets (PS)</a:t>
            </a:r>
            <a:r>
              <a:rPr lang="fr-FR" dirty="0"/>
              <a:t> est un domaine transversal puisqu’un projet a des implications financières (échéancier des règlements, suivi des coûts et de la rentabilité), des implications logistiques (achats de matières et composants spécifiques, fabrication spéciales) et éventuellement des implications sur les ressources humaines (suivi du personnel affecté à un projet).</a:t>
            </a:r>
          </a:p>
          <a:p>
            <a:endParaRPr lang="fr-F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xfrm>
            <a:off x="992188" y="768350"/>
            <a:ext cx="5114925" cy="3836988"/>
          </a:xfrm>
          <a:ln/>
        </p:spPr>
      </p:sp>
      <p:sp>
        <p:nvSpPr>
          <p:cNvPr id="47107" name="Rectangle 3"/>
          <p:cNvSpPr>
            <a:spLocks noGrp="1" noChangeArrowheads="1"/>
          </p:cNvSpPr>
          <p:nvPr>
            <p:ph type="body" idx="1"/>
          </p:nvPr>
        </p:nvSpPr>
        <p:spPr>
          <a:xfrm>
            <a:off x="946150" y="4860925"/>
            <a:ext cx="5339804" cy="4605338"/>
          </a:xfrm>
          <a:noFill/>
          <a:ln w="9525"/>
        </p:spPr>
        <p:txBody>
          <a:bodyPr/>
          <a:lstStyle/>
          <a:p>
            <a:r>
              <a:rPr lang="fr-FR" dirty="0"/>
              <a:t>Nous détaillerons ultérieurement le contenu des différents modules.</a:t>
            </a:r>
          </a:p>
          <a:p>
            <a:r>
              <a:rPr lang="fr-FR" dirty="0"/>
              <a:t>Ils peuvent être implémentés plus ou moins indépendamment selon les besoins et la maturité de l’entreprise.</a:t>
            </a:r>
          </a:p>
          <a:p>
            <a:r>
              <a:rPr lang="fr-FR" dirty="0"/>
              <a:t>Néanmoins, le module Gestion des données techniques constitue la base : c’est dans ce module que l’on décrit les articles (ou services) proposés par l’entreprise.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body" idx="1"/>
          </p:nvPr>
        </p:nvSpPr>
        <p:spPr>
          <a:xfrm>
            <a:off x="487363" y="6678613"/>
            <a:ext cx="6127750" cy="2640012"/>
          </a:xfrm>
          <a:noFill/>
          <a:ln w="9525"/>
        </p:spPr>
        <p:txBody>
          <a:bodyPr lIns="0" tIns="0" rIns="0" bIns="0"/>
          <a:lstStyle/>
          <a:p>
            <a:r>
              <a:rPr lang="fr-FR" dirty="0"/>
              <a:t>???? À maintenir ici</a:t>
            </a:r>
          </a:p>
        </p:txBody>
      </p:sp>
      <p:sp>
        <p:nvSpPr>
          <p:cNvPr id="50179" name="Rectangle 3"/>
          <p:cNvSpPr>
            <a:spLocks noGrp="1" noRot="1" noChangeAspect="1" noChangeArrowheads="1" noTextEdit="1"/>
          </p:cNvSpPr>
          <p:nvPr>
            <p:ph type="sldImg"/>
          </p:nvPr>
        </p:nvSpPr>
        <p:spPr>
          <a:xfrm>
            <a:off x="1163638" y="896938"/>
            <a:ext cx="4772025" cy="3578225"/>
          </a:xfrm>
          <a:ln cap="flat"/>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body" idx="1"/>
          </p:nvPr>
        </p:nvSpPr>
        <p:spPr>
          <a:xfrm>
            <a:off x="487363" y="4901282"/>
            <a:ext cx="6127750" cy="4417343"/>
          </a:xfrm>
          <a:noFill/>
          <a:ln w="9525"/>
        </p:spPr>
        <p:txBody>
          <a:bodyPr lIns="0" tIns="0" rIns="0" bIns="0"/>
          <a:lstStyle/>
          <a:p>
            <a:r>
              <a:rPr lang="en-US" dirty="0"/>
              <a:t>Our aim is to cover the requirements of the most diverse branches of industry with the PPC system. 	</a:t>
            </a:r>
          </a:p>
          <a:p>
            <a:r>
              <a:rPr lang="en-US" dirty="0"/>
              <a:t>Therefore, our system is suitable for make-to-order/project production as well as for process industries. We support the classical production according to lots, but we also offer solutions for the repetitive manufacturer or the mass producer. 	</a:t>
            </a:r>
            <a:endParaRPr lang="fr-FR" dirty="0"/>
          </a:p>
        </p:txBody>
      </p:sp>
      <p:sp>
        <p:nvSpPr>
          <p:cNvPr id="56323" name="Rectangle 3"/>
          <p:cNvSpPr>
            <a:spLocks noGrp="1" noRot="1" noChangeAspect="1" noChangeArrowheads="1" noTextEdit="1"/>
          </p:cNvSpPr>
          <p:nvPr>
            <p:ph type="sldImg"/>
          </p:nvPr>
        </p:nvSpPr>
        <p:spPr>
          <a:xfrm>
            <a:off x="1163638" y="896938"/>
            <a:ext cx="4772025" cy="3578225"/>
          </a:xfrm>
          <a:ln cap="flat"/>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597322" y="4685259"/>
            <a:ext cx="6264696" cy="4820692"/>
          </a:xfrm>
        </p:spPr>
        <p:txBody>
          <a:bodyPr>
            <a:noAutofit/>
          </a:bodyPr>
          <a:lstStyle/>
          <a:p>
            <a:r>
              <a:rPr lang="fr-FR" dirty="0"/>
              <a:t>L’ERP est un outil dont l’un des buts est d’automatiser et de supporter les processus de gestion de l’organisation. </a:t>
            </a:r>
          </a:p>
          <a:p>
            <a:r>
              <a:rPr lang="fr-FR" dirty="0"/>
              <a:t>Un processus est un ensemble d’activités corrélées ou interactives qui délivre un produit ou un service à un client final </a:t>
            </a:r>
            <a:r>
              <a:rPr lang="fr-FR" i="1" dirty="0"/>
              <a:t>interne </a:t>
            </a:r>
            <a:r>
              <a:rPr lang="fr-FR" dirty="0"/>
              <a:t>ou</a:t>
            </a:r>
            <a:r>
              <a:rPr lang="fr-FR" i="1" dirty="0"/>
              <a:t> externe</a:t>
            </a:r>
            <a:r>
              <a:rPr lang="fr-FR" dirty="0"/>
              <a:t>, en créant de la valeur ajoutée.</a:t>
            </a:r>
          </a:p>
          <a:p>
            <a:r>
              <a:rPr lang="fr-FR" dirty="0"/>
              <a:t>Les activités sont réalisées par un ou plusieurs acteurs qui disposent de moyens et qui suivent des règles préétablies, explicites ou non. </a:t>
            </a:r>
          </a:p>
          <a:p>
            <a:r>
              <a:rPr lang="fr-FR" dirty="0"/>
              <a:t>Une activité peut concerner des objets physiques (exemple : transporter des marchandises) ou des informations (réaliser une facture) avec des entrées et des sorties bien identifiées. </a:t>
            </a:r>
          </a:p>
          <a:p>
            <a:r>
              <a:rPr lang="fr-FR" dirty="0"/>
              <a:t>Une activité peut être décomposée en tâches élémentaires réalisées par une personne (ou un groupe de personnes).</a:t>
            </a:r>
          </a:p>
          <a:p>
            <a:r>
              <a:rPr lang="fr-FR" dirty="0"/>
              <a:t>Du fait que les entreprises sont souvent organisées par fonction, les processus font en général intervenir plusieurs acteurs qui se trouvent dans des services différents de l'entreprise.</a:t>
            </a:r>
          </a:p>
          <a:p>
            <a:r>
              <a:rPr lang="fr-FR" dirty="0"/>
              <a:t>Un processus a un ou plusieurs « client(s) ». Ces clients peuvent être externes (par exemple, le client de l'entreprise, le banquier) ou internes (le service comptable, la direction de l'entreprise) à qui on livre un "produit" qui doit répondre à leurs attentes.</a:t>
            </a:r>
          </a:p>
          <a:p>
            <a:r>
              <a:rPr lang="fr-FR" dirty="0"/>
              <a:t>Un processus a un ou plusieurs « fournisseurs » qui lui apportent des matières ou des informations.</a:t>
            </a:r>
          </a:p>
          <a:p>
            <a:r>
              <a:rPr lang="fr-FR" dirty="0"/>
              <a:t>Un processus est déclenché par un "événement" qui peut être aléatoire (la commande d'un client) ou planifié (la fin de mois).</a:t>
            </a:r>
          </a:p>
          <a:p>
            <a:r>
              <a:rPr lang="fr-FR" dirty="0"/>
              <a:t>La réalisation du processus fait intervenir des personnes et un certain nombre de moyens et supports matériels. Il consomme donc des ressources.</a:t>
            </a:r>
          </a:p>
          <a:p>
            <a:r>
              <a:rPr lang="fr-FR" dirty="0"/>
              <a:t>Un processus complexe peut être décomposé en sous-processus.</a:t>
            </a:r>
          </a:p>
          <a:p>
            <a:r>
              <a:rPr lang="fr-FR" dirty="0"/>
              <a:t>Un processus a un "temps de cycle" qui peut être court (exemple : passer une commande à un fournisseur) ou long (exemple : concevoir un nouveau produit).</a:t>
            </a:r>
          </a:p>
          <a:p>
            <a:endParaRPr lang="fr-F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lnSpc>
                <a:spcPct val="100000"/>
              </a:lnSpc>
              <a:spcBef>
                <a:spcPts val="0"/>
              </a:spcBef>
              <a:spcAft>
                <a:spcPts val="600"/>
              </a:spcAft>
            </a:pPr>
            <a:r>
              <a:rPr lang="fr-FR" b="1" dirty="0"/>
              <a:t>Quel est l’intérêt de la mise en place d’un </a:t>
            </a:r>
            <a:r>
              <a:rPr lang="fr-FR" b="1" dirty="0" err="1"/>
              <a:t>worflow</a:t>
            </a:r>
            <a:r>
              <a:rPr lang="fr-FR" b="1" dirty="0"/>
              <a:t> ?</a:t>
            </a:r>
          </a:p>
          <a:p>
            <a:pPr>
              <a:lnSpc>
                <a:spcPct val="100000"/>
              </a:lnSpc>
              <a:spcBef>
                <a:spcPts val="0"/>
              </a:spcBef>
            </a:pPr>
            <a:r>
              <a:rPr lang="fr-FR" b="0" dirty="0"/>
              <a:t>Il permet de faire </a:t>
            </a:r>
            <a:r>
              <a:rPr lang="fr-FR" dirty="0"/>
              <a:t>circuler et d’archiver</a:t>
            </a:r>
            <a:r>
              <a:rPr lang="fr-FR" b="0" dirty="0"/>
              <a:t> les documents sous format numérique</a:t>
            </a:r>
            <a:endParaRPr lang="fr-FR" sz="2800" dirty="0"/>
          </a:p>
          <a:p>
            <a:pPr lvl="1" indent="-276225">
              <a:buFont typeface="Arial" pitchFamily="34" charset="0"/>
              <a:buChar char="•"/>
            </a:pPr>
            <a:r>
              <a:rPr lang="fr-FR" dirty="0"/>
              <a:t>On évite ainsi la manipulation du papier et les photocopies</a:t>
            </a:r>
          </a:p>
          <a:p>
            <a:pPr lvl="1" indent="-276225">
              <a:buFont typeface="Arial" pitchFamily="34" charset="0"/>
              <a:buChar char="•"/>
            </a:pPr>
            <a:r>
              <a:rPr lang="fr-FR" dirty="0"/>
              <a:t>Les intervenants peuvent se trouver dans des lieux géographiques différents</a:t>
            </a:r>
            <a:endParaRPr lang="fr-FR" sz="2000" dirty="0"/>
          </a:p>
          <a:p>
            <a:r>
              <a:rPr lang="fr-FR" b="0" dirty="0"/>
              <a:t>Les tâches à accomplir sont traitées plus </a:t>
            </a:r>
            <a:r>
              <a:rPr lang="fr-FR" dirty="0"/>
              <a:t>rapidement</a:t>
            </a:r>
            <a:r>
              <a:rPr lang="fr-FR" b="0" dirty="0"/>
              <a:t>, en respectant les délais,</a:t>
            </a:r>
            <a:r>
              <a:rPr lang="fr-FR" dirty="0"/>
              <a:t> </a:t>
            </a:r>
          </a:p>
          <a:p>
            <a:pPr lvl="1" indent="-276225">
              <a:buFont typeface="Arial" pitchFamily="34" charset="0"/>
              <a:buChar char="•"/>
            </a:pPr>
            <a:r>
              <a:rPr lang="fr-FR" dirty="0"/>
              <a:t>notamment l’approbation des factures pour que les fournisseurs soient payés dans les délais, d’où une baisse des réclamations fournisseurs</a:t>
            </a:r>
          </a:p>
          <a:p>
            <a:r>
              <a:rPr lang="fr-FR" b="0" dirty="0"/>
              <a:t>On dispose d’une </a:t>
            </a:r>
            <a:r>
              <a:rPr lang="fr-FR" dirty="0"/>
              <a:t>traçabilité</a:t>
            </a:r>
            <a:r>
              <a:rPr lang="fr-FR" b="0" dirty="0"/>
              <a:t> des documents</a:t>
            </a:r>
          </a:p>
          <a:p>
            <a:pPr lvl="1" indent="-276225">
              <a:buFont typeface="Arial" pitchFamily="34" charset="0"/>
              <a:buChar char="•"/>
            </a:pPr>
            <a:r>
              <a:rPr lang="fr-FR" dirty="0"/>
              <a:t>on ne peut plus perdre de factures</a:t>
            </a:r>
          </a:p>
          <a:p>
            <a:r>
              <a:rPr lang="fr-FR" dirty="0"/>
              <a:t>On peut suivre le travail de chacun des acteurs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946150" y="4875213"/>
            <a:ext cx="5483820" cy="4630737"/>
          </a:xfrm>
        </p:spPr>
        <p:txBody>
          <a:bodyPr>
            <a:normAutofit/>
          </a:bodyPr>
          <a:lstStyle/>
          <a:p>
            <a:pPr>
              <a:lnSpc>
                <a:spcPct val="80000"/>
              </a:lnSpc>
            </a:pPr>
            <a:r>
              <a:rPr lang="fr-FR" sz="1400" dirty="0"/>
              <a:t>Réception de la commande du client</a:t>
            </a:r>
          </a:p>
          <a:p>
            <a:pPr>
              <a:lnSpc>
                <a:spcPct val="80000"/>
              </a:lnSpc>
            </a:pPr>
            <a:r>
              <a:rPr lang="fr-FR" sz="1400" dirty="0"/>
              <a:t>Vérification de la disponibilité des produits</a:t>
            </a:r>
          </a:p>
          <a:p>
            <a:pPr lvl="1">
              <a:lnSpc>
                <a:spcPct val="80000"/>
              </a:lnSpc>
            </a:pPr>
            <a:r>
              <a:rPr lang="fr-FR" sz="1100" dirty="0"/>
              <a:t>ATP</a:t>
            </a:r>
          </a:p>
          <a:p>
            <a:pPr>
              <a:lnSpc>
                <a:spcPct val="80000"/>
              </a:lnSpc>
            </a:pPr>
            <a:r>
              <a:rPr lang="fr-FR" sz="1400" dirty="0"/>
              <a:t>Vérification du crédit client</a:t>
            </a:r>
          </a:p>
          <a:p>
            <a:pPr>
              <a:lnSpc>
                <a:spcPct val="80000"/>
              </a:lnSpc>
            </a:pPr>
            <a:r>
              <a:rPr lang="fr-FR" sz="1400" dirty="0"/>
              <a:t>Validation de la commande</a:t>
            </a:r>
          </a:p>
          <a:p>
            <a:pPr>
              <a:lnSpc>
                <a:spcPct val="80000"/>
              </a:lnSpc>
            </a:pPr>
            <a:r>
              <a:rPr lang="fr-FR" sz="1400" dirty="0"/>
              <a:t>Expédition des lignes de commandes</a:t>
            </a:r>
          </a:p>
          <a:p>
            <a:pPr lvl="1">
              <a:lnSpc>
                <a:spcPct val="80000"/>
              </a:lnSpc>
            </a:pPr>
            <a:r>
              <a:rPr lang="fr-FR" sz="1100" dirty="0"/>
              <a:t>Emission de bordereaux de livraison</a:t>
            </a:r>
          </a:p>
          <a:p>
            <a:pPr lvl="1">
              <a:lnSpc>
                <a:spcPct val="80000"/>
              </a:lnSpc>
            </a:pPr>
            <a:r>
              <a:rPr lang="fr-FR" sz="1100" dirty="0"/>
              <a:t>Sorties de stock</a:t>
            </a:r>
          </a:p>
          <a:p>
            <a:pPr lvl="1">
              <a:lnSpc>
                <a:spcPct val="80000"/>
              </a:lnSpc>
            </a:pPr>
            <a:r>
              <a:rPr lang="fr-FR" sz="1100" dirty="0"/>
              <a:t>Mouvements comptables de stock</a:t>
            </a:r>
          </a:p>
          <a:p>
            <a:pPr>
              <a:lnSpc>
                <a:spcPct val="80000"/>
              </a:lnSpc>
            </a:pPr>
            <a:r>
              <a:rPr lang="fr-FR" sz="1400" dirty="0"/>
              <a:t>Facturation de la commande</a:t>
            </a:r>
          </a:p>
          <a:p>
            <a:pPr lvl="1">
              <a:lnSpc>
                <a:spcPct val="80000"/>
              </a:lnSpc>
            </a:pPr>
            <a:r>
              <a:rPr lang="fr-FR" sz="1100" dirty="0"/>
              <a:t>Mise à jour des comptes (compte client, compte de vente, compte de TVA)</a:t>
            </a:r>
          </a:p>
          <a:p>
            <a:pPr>
              <a:lnSpc>
                <a:spcPct val="80000"/>
              </a:lnSpc>
            </a:pPr>
            <a:r>
              <a:rPr lang="fr-FR" sz="1400" dirty="0"/>
              <a:t>Enregistrement du règlement</a:t>
            </a:r>
          </a:p>
          <a:p>
            <a:pPr lvl="1">
              <a:lnSpc>
                <a:spcPct val="80000"/>
              </a:lnSpc>
            </a:pPr>
            <a:r>
              <a:rPr lang="fr-FR" sz="1100" dirty="0"/>
              <a:t>Mise à jour des comptes (compte client, trésorerie)</a:t>
            </a:r>
          </a:p>
          <a:p>
            <a:endParaRPr lang="fr-FR" sz="1000"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Réception de la demande du client</a:t>
            </a:r>
          </a:p>
          <a:p>
            <a:r>
              <a:rPr lang="fr-FR" dirty="0"/>
              <a:t>Définition du produit (études), calcul du devis, détermination du délai de livraison</a:t>
            </a:r>
          </a:p>
          <a:p>
            <a:r>
              <a:rPr lang="fr-FR" dirty="0"/>
              <a:t>Remise de l’offre au client</a:t>
            </a:r>
          </a:p>
          <a:p>
            <a:r>
              <a:rPr lang="fr-FR" dirty="0"/>
              <a:t>Acceptation de la commande (validation)</a:t>
            </a:r>
          </a:p>
          <a:p>
            <a:r>
              <a:rPr lang="fr-FR" dirty="0"/>
              <a:t>Calcul des besoins (MRP)</a:t>
            </a:r>
          </a:p>
          <a:p>
            <a:endParaRPr lang="fr-F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lnSpc>
                <a:spcPct val="80000"/>
              </a:lnSpc>
            </a:pPr>
            <a:r>
              <a:rPr lang="fr-FR" sz="1600" dirty="0"/>
              <a:t>Identification des besoins</a:t>
            </a:r>
          </a:p>
          <a:p>
            <a:pPr lvl="1">
              <a:lnSpc>
                <a:spcPct val="80000"/>
              </a:lnSpc>
            </a:pPr>
            <a:r>
              <a:rPr lang="fr-FR" dirty="0"/>
              <a:t>Ordres d’achat suggérés par </a:t>
            </a:r>
            <a:br>
              <a:rPr lang="fr-FR" dirty="0"/>
            </a:br>
            <a:r>
              <a:rPr lang="fr-FR" dirty="0"/>
              <a:t>- le calcul des besoins nets</a:t>
            </a:r>
            <a:br>
              <a:rPr lang="fr-FR" dirty="0"/>
            </a:br>
            <a:r>
              <a:rPr lang="fr-FR" dirty="0"/>
              <a:t>- la gestion des stocks</a:t>
            </a:r>
            <a:br>
              <a:rPr lang="fr-FR" dirty="0"/>
            </a:br>
            <a:r>
              <a:rPr lang="fr-FR" dirty="0"/>
              <a:t>- demandes diverses (saisie manuelle)</a:t>
            </a:r>
          </a:p>
          <a:p>
            <a:pPr>
              <a:lnSpc>
                <a:spcPct val="80000"/>
              </a:lnSpc>
            </a:pPr>
            <a:r>
              <a:rPr lang="fr-FR" sz="1600" dirty="0"/>
              <a:t>Affermissement des ordres d’achat suggérés</a:t>
            </a:r>
          </a:p>
          <a:p>
            <a:pPr lvl="1">
              <a:lnSpc>
                <a:spcPct val="80000"/>
              </a:lnSpc>
            </a:pPr>
            <a:r>
              <a:rPr lang="fr-FR" dirty="0"/>
              <a:t>Choix du fournisseur, demande de prix et de délai</a:t>
            </a:r>
          </a:p>
          <a:p>
            <a:pPr>
              <a:lnSpc>
                <a:spcPct val="80000"/>
              </a:lnSpc>
            </a:pPr>
            <a:r>
              <a:rPr lang="fr-FR" sz="1600" dirty="0"/>
              <a:t>Passation de la commande au fournisseur</a:t>
            </a:r>
          </a:p>
          <a:p>
            <a:pPr lvl="1">
              <a:lnSpc>
                <a:spcPct val="80000"/>
              </a:lnSpc>
            </a:pPr>
            <a:r>
              <a:rPr lang="fr-FR" dirty="0"/>
              <a:t>Attente de la confirmation de commande</a:t>
            </a:r>
          </a:p>
          <a:p>
            <a:pPr>
              <a:lnSpc>
                <a:spcPct val="80000"/>
              </a:lnSpc>
            </a:pPr>
            <a:r>
              <a:rPr lang="fr-FR" sz="1600" dirty="0"/>
              <a:t>Validation de la commande fournisseur</a:t>
            </a:r>
          </a:p>
          <a:p>
            <a:pPr>
              <a:lnSpc>
                <a:spcPct val="80000"/>
              </a:lnSpc>
            </a:pPr>
            <a:r>
              <a:rPr lang="fr-FR" sz="1600" dirty="0"/>
              <a:t>Réception des marchandises</a:t>
            </a:r>
          </a:p>
          <a:p>
            <a:pPr lvl="1">
              <a:lnSpc>
                <a:spcPct val="80000"/>
              </a:lnSpc>
            </a:pPr>
            <a:r>
              <a:rPr lang="fr-FR" dirty="0"/>
              <a:t>Edition de bordereaux de réception</a:t>
            </a:r>
          </a:p>
          <a:p>
            <a:pPr lvl="1">
              <a:lnSpc>
                <a:spcPct val="80000"/>
              </a:lnSpc>
            </a:pPr>
            <a:r>
              <a:rPr lang="fr-FR" dirty="0"/>
              <a:t>Entrées en stock</a:t>
            </a:r>
          </a:p>
          <a:p>
            <a:pPr lvl="1">
              <a:lnSpc>
                <a:spcPct val="80000"/>
              </a:lnSpc>
            </a:pPr>
            <a:r>
              <a:rPr lang="fr-FR" dirty="0"/>
              <a:t>Mouvements comptables de réception</a:t>
            </a:r>
          </a:p>
          <a:p>
            <a:pPr>
              <a:lnSpc>
                <a:spcPct val="80000"/>
              </a:lnSpc>
            </a:pPr>
            <a:r>
              <a:rPr lang="fr-FR" sz="1600" dirty="0"/>
              <a:t>Vérification et enregistrement de la facture fournisseur</a:t>
            </a:r>
          </a:p>
          <a:p>
            <a:pPr lvl="1">
              <a:lnSpc>
                <a:spcPct val="80000"/>
              </a:lnSpc>
            </a:pPr>
            <a:r>
              <a:rPr lang="fr-FR" dirty="0"/>
              <a:t>Mouvements comptables (compte fournisseur, compte d’achat, compte de TVA)</a:t>
            </a:r>
          </a:p>
          <a:p>
            <a:pPr>
              <a:lnSpc>
                <a:spcPct val="80000"/>
              </a:lnSpc>
            </a:pPr>
            <a:r>
              <a:rPr lang="fr-FR" sz="1600" dirty="0"/>
              <a:t>Paiement de la facture</a:t>
            </a:r>
          </a:p>
          <a:p>
            <a:pPr lvl="1">
              <a:lnSpc>
                <a:spcPct val="80000"/>
              </a:lnSpc>
            </a:pPr>
            <a:r>
              <a:rPr lang="fr-FR" dirty="0"/>
              <a:t>Mouvements comptables (compte fournisseur, compte de trésorerie)</a:t>
            </a:r>
          </a:p>
          <a:p>
            <a:endParaRPr lang="fr-FR" sz="900"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On part des besoins (commande fermes, prévisions, objectifs de stock)</a:t>
            </a:r>
          </a:p>
          <a:p>
            <a:r>
              <a:rPr lang="fr-FR" dirty="0"/>
              <a:t>Analyse et mise au point du PDP</a:t>
            </a:r>
          </a:p>
          <a:p>
            <a:r>
              <a:rPr lang="fr-FR" dirty="0"/>
              <a:t>Calcul MRP, vérification de la capacité</a:t>
            </a:r>
          </a:p>
          <a:p>
            <a:r>
              <a:rPr lang="fr-FR" dirty="0"/>
              <a:t>Ordres lancés en fabrication</a:t>
            </a:r>
          </a:p>
          <a:p>
            <a:r>
              <a:rPr lang="fr-FR" dirty="0"/>
              <a:t>Sorties de composants</a:t>
            </a:r>
          </a:p>
          <a:p>
            <a:r>
              <a:rPr lang="fr-FR" dirty="0"/>
              <a:t>Déclarations de fabrication</a:t>
            </a:r>
          </a:p>
          <a:p>
            <a:r>
              <a:rPr lang="fr-FR" dirty="0"/>
              <a:t>Entrée des produits en stock</a:t>
            </a:r>
          </a:p>
          <a:p>
            <a:r>
              <a:rPr lang="fr-FR" dirty="0"/>
              <a:t>Expédition</a:t>
            </a:r>
          </a:p>
          <a:p>
            <a:endParaRPr lang="fr-F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Rot="1" noChangeAspect="1" noChangeArrowheads="1"/>
          </p:cNvSpPr>
          <p:nvPr>
            <p:ph type="sldImg"/>
          </p:nvPr>
        </p:nvSpPr>
        <p:spPr/>
      </p:sp>
      <p:sp>
        <p:nvSpPr>
          <p:cNvPr id="5122" name="Rectangle 2"/>
          <p:cNvSpPr>
            <a:spLocks noGrp="1" noChangeArrowheads="1"/>
          </p:cNvSpPr>
          <p:nvPr>
            <p:ph type="body" idx="1"/>
          </p:nvPr>
        </p:nvSpPr>
        <p:spPr/>
        <p:txBody>
          <a:bodyPr/>
          <a:lstStyle/>
          <a:p>
            <a:pPr marL="0" lvl="0" indent="0" algn="just">
              <a:buFont typeface="Arial" panose="020B0604020202020204" pitchFamily="34" charset="0"/>
              <a:buNone/>
            </a:pPr>
            <a:endParaRPr lang="fr-FR" dirty="0"/>
          </a:p>
          <a:p>
            <a:pPr defTabSz="701589"/>
            <a:endParaRPr lang="fr-FR" dirty="0">
              <a:latin typeface="Arial" panose="020B0604020202020204" pitchFamily="34" charset="0"/>
              <a:cs typeface="Arial" panose="020B0604020202020204" pitchFamily="34" charset="0"/>
              <a:sym typeface="Helvetica"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5" name="Rectangle 3074"/>
          <p:cNvSpPr>
            <a:spLocks noGrp="1" noRot="1" noChangeAspect="1" noChangeArrowheads="1" noTextEdit="1"/>
          </p:cNvSpPr>
          <p:nvPr>
            <p:ph type="sldImg"/>
          </p:nvPr>
        </p:nvSpPr>
        <p:spPr>
          <a:xfrm>
            <a:off x="993775" y="768350"/>
            <a:ext cx="5116513" cy="3836988"/>
          </a:xfrm>
          <a:solidFill>
            <a:srgbClr val="FFFFFF"/>
          </a:solidFill>
          <a:ln/>
        </p:spPr>
      </p:sp>
      <p:sp>
        <p:nvSpPr>
          <p:cNvPr id="120836" name="Rectangle 3076"/>
          <p:cNvSpPr>
            <a:spLocks noGrp="1" noChangeArrowheads="1"/>
          </p:cNvSpPr>
          <p:nvPr>
            <p:ph type="body" idx="1"/>
          </p:nvPr>
        </p:nvSpPr>
        <p:spPr bwMode="auto">
          <a:xfrm>
            <a:off x="237282" y="4685257"/>
            <a:ext cx="6624736" cy="460005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177" tIns="47245" rIns="96177" bIns="47245"/>
          <a:lstStyle/>
          <a:p>
            <a:r>
              <a:rPr lang="fr-FR" altLang="fr-FR" sz="1000" dirty="0">
                <a:cs typeface="Times New Roman" panose="02020603050405020304" pitchFamily="18" charset="0"/>
              </a:rPr>
              <a:t>Il faut suivre le cheminement d’une commande, depuis le contact jusqu’au paiement final par le client.</a:t>
            </a:r>
          </a:p>
          <a:p>
            <a:r>
              <a:rPr lang="fr-FR" altLang="fr-FR" sz="1000" dirty="0">
                <a:cs typeface="Times New Roman" panose="02020603050405020304" pitchFamily="18" charset="0"/>
              </a:rPr>
              <a:t>Il y a trois types de flux : des flux physiques (bleu), des flux financiers (verts) et des flux d’information (rouge).</a:t>
            </a:r>
          </a:p>
          <a:p>
            <a:r>
              <a:rPr lang="fr-FR" altLang="fr-FR" sz="1000" dirty="0">
                <a:cs typeface="Times New Roman" panose="02020603050405020304" pitchFamily="18" charset="0"/>
              </a:rPr>
              <a:t> Point de départ : le contact (en vert)</a:t>
            </a:r>
          </a:p>
          <a:p>
            <a:r>
              <a:rPr lang="fr-FR" altLang="fr-FR" sz="1000" dirty="0">
                <a:cs typeface="Times New Roman" panose="02020603050405020304" pitchFamily="18" charset="0"/>
              </a:rPr>
              <a:t>Il est suivi du processus : Échanges entre client et bureau d’études, service technique et le client.</a:t>
            </a:r>
          </a:p>
          <a:p>
            <a:r>
              <a:rPr lang="fr-FR" altLang="fr-FR" sz="1000" dirty="0">
                <a:cs typeface="Times New Roman" panose="02020603050405020304" pitchFamily="18" charset="0"/>
              </a:rPr>
              <a:t>Cette phase se termine par la remise de prix à la direction des programmes, qui fait une offre au client.</a:t>
            </a:r>
          </a:p>
          <a:p>
            <a:r>
              <a:rPr lang="fr-FR" altLang="fr-FR" sz="1000" dirty="0">
                <a:cs typeface="Times New Roman" panose="02020603050405020304" pitchFamily="18" charset="0"/>
              </a:rPr>
              <a:t>Le client passe ensuite une commande (1) à la direction programme, qui fait une demande de délai (2) à l’ordonnancement (fonction planning). Ce service remet un délai (3) à la direction programme, qui valide en passant une commande interne (4) et qui répond au client (5).</a:t>
            </a:r>
          </a:p>
          <a:p>
            <a:r>
              <a:rPr lang="fr-FR" altLang="fr-FR" sz="1000" dirty="0">
                <a:cs typeface="Times New Roman" panose="02020603050405020304" pitchFamily="18" charset="0"/>
              </a:rPr>
              <a:t>Une fois la commande interne passée, on déclenche les approvisionnements (ceux à plus long délai) (6). Ils sont transformés par le service Achats en commande ponctuelle ou appel de livraison s’il y a déjà une commande ouverte (7).</a:t>
            </a:r>
          </a:p>
          <a:p>
            <a:r>
              <a:rPr lang="fr-FR" altLang="fr-FR" sz="1000" dirty="0">
                <a:cs typeface="Times New Roman" panose="02020603050405020304" pitchFamily="18" charset="0"/>
              </a:rPr>
              <a:t>Suivant la réaction du FRN (Fournisseur), il peut y avoir relance.</a:t>
            </a:r>
          </a:p>
          <a:p>
            <a:r>
              <a:rPr lang="fr-FR" altLang="fr-FR" sz="1000" dirty="0">
                <a:cs typeface="Times New Roman" panose="02020603050405020304" pitchFamily="18" charset="0"/>
              </a:rPr>
              <a:t>Ensuite, le FRN livre (8). Le service contrôle entrée ou contrôle réception contrôle. Si ce n’est pas bon : retour des pièces vers le FRN (9) et information au service Achat (10) : « Attention ! ne pas payer la facture ! ».</a:t>
            </a:r>
          </a:p>
          <a:p>
            <a:r>
              <a:rPr lang="fr-FR" altLang="fr-FR" sz="1000" dirty="0">
                <a:cs typeface="Times New Roman" panose="02020603050405020304" pitchFamily="18" charset="0"/>
              </a:rPr>
              <a:t>Si les pièces sont OK, alors elles sont transférées dans le magasin (11). Dans ce cas il y a une information de réception transmise à la Comptabilité (12), qui rapproche de la facture (13) reçue du FRN. Puis paiement (15). On aurait pu rajouter une information aux Achats pour informer de la réception des pièces.</a:t>
            </a:r>
          </a:p>
          <a:p>
            <a:r>
              <a:rPr lang="fr-FR" altLang="fr-FR" sz="1000" dirty="0">
                <a:cs typeface="Times New Roman" panose="02020603050405020304" pitchFamily="18" charset="0"/>
              </a:rPr>
              <a:t>Pendant ce temps, le BE et les Études développent les données techniques (16). La fonction planning (Ordonnancement) peut éditer les dossiers de fabrication (17) avec fiche suiveuse, liste à servir, liste outillage, ….L’atelier transmet la liste à servir au Magasin (18) qui retourne les pièces. L’avancement de l’OF est suivi (20) et les déchets évacués au fur et à mesure (21), ainsi que les rebuts lors des contrôles en cours de fabrication.</a:t>
            </a:r>
          </a:p>
          <a:p>
            <a:r>
              <a:rPr lang="fr-FR" altLang="fr-FR" sz="1000" dirty="0">
                <a:cs typeface="Times New Roman" panose="02020603050405020304" pitchFamily="18" charset="0"/>
              </a:rPr>
              <a:t>Les produits sont rentrés en stock (22) puis l’OF est soldé et son bilan est effectué (23).</a:t>
            </a:r>
          </a:p>
          <a:p>
            <a:r>
              <a:rPr lang="fr-FR" altLang="fr-FR" sz="1000" dirty="0">
                <a:cs typeface="Times New Roman" panose="02020603050405020304" pitchFamily="18" charset="0"/>
              </a:rPr>
              <a:t>Les produits finis sont expédiés (25) et une information d’expédition est envoyée au client (26) et à la comptabilité (27). Ceci déclenche un facture (28), si nécessaire une relance (29) puis un encaissement (30).</a:t>
            </a:r>
          </a:p>
          <a:p>
            <a:r>
              <a:rPr lang="fr-FR" altLang="fr-FR" sz="1000" dirty="0">
                <a:cs typeface="Times New Roman" panose="02020603050405020304" pitchFamily="18" charset="0"/>
              </a:rPr>
              <a:t>La comptabilité renvoie un tableau de bord à la Direction Générale.</a:t>
            </a:r>
          </a:p>
          <a:p>
            <a:r>
              <a:rPr lang="fr-FR" altLang="fr-FR" sz="1000" dirty="0">
                <a:cs typeface="Times New Roman" panose="02020603050405020304" pitchFamily="18" charset="0"/>
              </a:rPr>
              <a:t>S’il y a des contrôles spécifiques (hors atelier), on peut avoir un flux vers le contrôle fabrication.</a:t>
            </a:r>
          </a:p>
          <a:p>
            <a:r>
              <a:rPr lang="fr-FR" altLang="fr-FR" sz="1000" dirty="0">
                <a:cs typeface="Times New Roman" panose="02020603050405020304" pitchFamily="18" charset="0"/>
              </a:rPr>
              <a:t>Lorsque les fournisseurs sont « certifiés » (en AQF (Assurance Qualité FRN) le fournisseur assure la qualité du produit), on peut réceptionner directement dans le Magasin.</a:t>
            </a:r>
          </a:p>
          <a:p>
            <a:r>
              <a:rPr lang="fr-FR" altLang="fr-FR" sz="1000" dirty="0">
                <a:cs typeface="Times New Roman" panose="02020603050405020304" pitchFamily="18" charset="0"/>
              </a:rPr>
              <a:t>En Juste A Temps, les pièces seraient directement livrées dans l’atelier.</a:t>
            </a:r>
          </a:p>
        </p:txBody>
      </p:sp>
    </p:spTree>
    <p:extLst>
      <p:ext uri="{BB962C8B-B14F-4D97-AF65-F5344CB8AC3E}">
        <p14:creationId xmlns:p14="http://schemas.microsoft.com/office/powerpoint/2010/main" val="21085797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On recense communément les avantages suivants permis par l’ERP :</a:t>
            </a:r>
          </a:p>
          <a:p>
            <a:pPr marL="85725" indent="-85725">
              <a:buFont typeface="Arial" pitchFamily="34" charset="0"/>
              <a:buChar char="•"/>
              <a:tabLst>
                <a:tab pos="180975" algn="l"/>
              </a:tabLst>
            </a:pPr>
            <a:r>
              <a:rPr lang="fr-FR" dirty="0"/>
              <a:t>meilleure réactivité pour répondre aux besoins clients</a:t>
            </a:r>
          </a:p>
          <a:p>
            <a:pPr marL="85725" indent="-85725">
              <a:buFont typeface="Arial" pitchFamily="34" charset="0"/>
              <a:buChar char="•"/>
              <a:tabLst>
                <a:tab pos="180975" algn="l"/>
              </a:tabLst>
            </a:pPr>
            <a:r>
              <a:rPr lang="fr-FR" dirty="0"/>
              <a:t>réduction des coûts informatiques</a:t>
            </a:r>
          </a:p>
          <a:p>
            <a:pPr marL="85725" indent="-85725">
              <a:buFont typeface="Arial" pitchFamily="34" charset="0"/>
              <a:buChar char="•"/>
              <a:tabLst>
                <a:tab pos="180975" algn="l"/>
              </a:tabLst>
            </a:pPr>
            <a:r>
              <a:rPr lang="fr-FR" dirty="0"/>
              <a:t>disponibilité immédiate des informations </a:t>
            </a:r>
          </a:p>
          <a:p>
            <a:pPr marL="85725" indent="-85725">
              <a:buFont typeface="Arial" pitchFamily="34" charset="0"/>
              <a:buChar char="•"/>
              <a:tabLst>
                <a:tab pos="180975" algn="l"/>
              </a:tabLst>
            </a:pPr>
            <a:r>
              <a:rPr lang="fr-FR" dirty="0"/>
              <a:t>réduction des délais administratifs</a:t>
            </a:r>
          </a:p>
          <a:p>
            <a:pPr marL="85725" indent="-85725">
              <a:buFont typeface="Arial" pitchFamily="34" charset="0"/>
              <a:buChar char="•"/>
              <a:tabLst>
                <a:tab pos="180975" algn="l"/>
              </a:tabLst>
            </a:pPr>
            <a:r>
              <a:rPr lang="fr-FR" dirty="0"/>
              <a:t>fiabilité des données obtenue par une saisie unique et à la source des informations</a:t>
            </a:r>
          </a:p>
          <a:p>
            <a:pPr marL="85725" indent="-85725">
              <a:buFont typeface="Arial" pitchFamily="34" charset="0"/>
              <a:buChar char="•"/>
              <a:tabLst>
                <a:tab pos="180975" algn="l"/>
              </a:tabLst>
            </a:pPr>
            <a:r>
              <a:rPr lang="fr-FR" dirty="0"/>
              <a:t>réduction des coûts de fonctionnement obtenue par la remise en cause et la simplification des processus ainsi que l'application des bonnes pratiques de gestion.</a:t>
            </a:r>
          </a:p>
          <a:p>
            <a:pPr marL="85725" indent="-85725">
              <a:buFont typeface="Arial" pitchFamily="34" charset="0"/>
              <a:buChar char="•"/>
              <a:tabLst>
                <a:tab pos="180975" algn="l"/>
              </a:tabLst>
            </a:pPr>
            <a:r>
              <a:rPr lang="fr-FR" dirty="0"/>
              <a:t>réduction des doublons et des gaspillages</a:t>
            </a:r>
          </a:p>
          <a:p>
            <a:pPr marL="85725" indent="-85725">
              <a:buFont typeface="Arial" pitchFamily="34" charset="0"/>
              <a:buChar char="•"/>
              <a:tabLst>
                <a:tab pos="180975" algn="l"/>
              </a:tabLst>
            </a:pPr>
            <a:r>
              <a:rPr lang="fr-FR" dirty="0"/>
              <a:t>meilleure communication dans l'entreprise, facilitée par l'utilisation d'un vocabulaire unique et commun</a:t>
            </a:r>
          </a:p>
          <a:p>
            <a:pPr marL="85725" indent="-85725">
              <a:buFont typeface="Arial" pitchFamily="34" charset="0"/>
              <a:buChar char="•"/>
              <a:tabLst>
                <a:tab pos="180975" algn="l"/>
              </a:tabLst>
            </a:pPr>
            <a:r>
              <a:rPr lang="fr-FR" dirty="0"/>
              <a:t>meilleur suivi de la possible délinquance interne</a:t>
            </a:r>
          </a:p>
          <a:p>
            <a:pPr marL="85725" indent="-85725">
              <a:buFont typeface="Arial" pitchFamily="34" charset="0"/>
              <a:buChar char="•"/>
              <a:tabLst>
                <a:tab pos="180975" algn="l"/>
              </a:tabLst>
            </a:pPr>
            <a:r>
              <a:rPr lang="fr-FR" dirty="0"/>
              <a:t>disparition des baronnies internes</a:t>
            </a:r>
          </a:p>
          <a:p>
            <a:endParaRPr lang="fr-F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5"/>
          <p:cNvSpPr>
            <a:spLocks noGrp="1" noChangeArrowheads="1"/>
          </p:cNvSpPr>
          <p:nvPr>
            <p:ph type="sldNum" sz="quarter" idx="5"/>
          </p:nvPr>
        </p:nvSpPr>
        <p:spPr>
          <a:xfrm>
            <a:off x="4021385" y="9720733"/>
            <a:ext cx="3076779" cy="511492"/>
          </a:xfrm>
          <a:prstGeom prst="rect">
            <a:avLst/>
          </a:prstGeom>
          <a:noFill/>
        </p:spPr>
        <p:txBody>
          <a:bodyPr/>
          <a:lstStyle/>
          <a:p>
            <a:fld id="{B1D832E8-127D-4C8F-A94B-FC60356C6766}" type="slidenum">
              <a:rPr lang="fr-FR"/>
              <a:pPr/>
              <a:t>22</a:t>
            </a:fld>
            <a:endParaRPr lang="fr-FR"/>
          </a:p>
        </p:txBody>
      </p:sp>
      <p:sp>
        <p:nvSpPr>
          <p:cNvPr id="116739" name="Rectangle 5"/>
          <p:cNvSpPr txBox="1">
            <a:spLocks noGrp="1" noChangeArrowheads="1"/>
          </p:cNvSpPr>
          <p:nvPr/>
        </p:nvSpPr>
        <p:spPr bwMode="auto">
          <a:xfrm>
            <a:off x="4021385" y="9723122"/>
            <a:ext cx="3077915" cy="511492"/>
          </a:xfrm>
          <a:prstGeom prst="rect">
            <a:avLst/>
          </a:prstGeom>
          <a:noFill/>
          <a:ln w="9525">
            <a:noFill/>
            <a:miter lim="800000"/>
            <a:headEnd/>
            <a:tailEnd/>
          </a:ln>
        </p:spPr>
        <p:txBody>
          <a:bodyPr lIns="19371" tIns="0" rIns="19371" bIns="0" anchor="b"/>
          <a:lstStyle/>
          <a:p>
            <a:pPr algn="r" defTabSz="774700"/>
            <a:fld id="{192A15E0-29B8-4B6F-B71A-3D16A6A27AD1}" type="slidenum">
              <a:rPr lang="fr-FR" sz="1000" i="1">
                <a:latin typeface="Times New Roman" pitchFamily="18" charset="0"/>
              </a:rPr>
              <a:pPr algn="r" defTabSz="774700"/>
              <a:t>22</a:t>
            </a:fld>
            <a:endParaRPr lang="fr-FR" sz="1000" i="1">
              <a:latin typeface="Times New Roman" pitchFamily="18" charset="0"/>
            </a:endParaRPr>
          </a:p>
        </p:txBody>
      </p:sp>
      <p:sp>
        <p:nvSpPr>
          <p:cNvPr id="116740" name="Rectangle 2"/>
          <p:cNvSpPr>
            <a:spLocks noGrp="1" noRot="1" noChangeAspect="1" noChangeArrowheads="1" noTextEdit="1"/>
          </p:cNvSpPr>
          <p:nvPr>
            <p:ph type="sldImg"/>
          </p:nvPr>
        </p:nvSpPr>
        <p:spPr>
          <a:xfrm>
            <a:off x="993775" y="769938"/>
            <a:ext cx="5111750" cy="3835400"/>
          </a:xfrm>
          <a:ln/>
        </p:spPr>
      </p:sp>
      <p:sp>
        <p:nvSpPr>
          <p:cNvPr id="116741" name="Rectangle 3"/>
          <p:cNvSpPr>
            <a:spLocks noGrp="1" noChangeArrowheads="1"/>
          </p:cNvSpPr>
          <p:nvPr>
            <p:ph type="body" idx="1"/>
          </p:nvPr>
        </p:nvSpPr>
        <p:spPr>
          <a:xfrm>
            <a:off x="708454" y="4861561"/>
            <a:ext cx="5682392" cy="4603425"/>
          </a:xfrm>
          <a:solidFill>
            <a:schemeClr val="accent1"/>
          </a:solidFill>
          <a:ln>
            <a:solidFill>
              <a:schemeClr val="tx1"/>
            </a:solidFill>
          </a:ln>
        </p:spPr>
        <p:txBody>
          <a:bodyPr lIns="93141" tIns="46570" rIns="93141" bIns="46570"/>
          <a:lstStyle/>
          <a:p>
            <a:pPr defTabSz="914400"/>
            <a:endParaRPr lang="fr-F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0" fontAlgn="base" latinLnBrk="0" hangingPunct="0">
              <a:lnSpc>
                <a:spcPct val="90000"/>
              </a:lnSpc>
              <a:spcBef>
                <a:spcPct val="40000"/>
              </a:spcBef>
              <a:spcAft>
                <a:spcPct val="0"/>
              </a:spcAft>
              <a:buClrTx/>
              <a:buSzTx/>
              <a:buFontTx/>
              <a:buNone/>
              <a:tabLst/>
              <a:defRPr/>
            </a:pPr>
            <a:r>
              <a:rPr lang="fr-FR" b="0" dirty="0">
                <a:solidFill>
                  <a:srgbClr val="000099"/>
                </a:solidFill>
              </a:rPr>
              <a:t>Selon le type d’activité, il est parfois nécessaire de mettre en œuvre de modules spécialisés en complément</a:t>
            </a:r>
          </a:p>
          <a:p>
            <a:endParaRPr lang="fr-FR" dirty="0"/>
          </a:p>
          <a:p>
            <a:r>
              <a:rPr lang="fr-FR" dirty="0"/>
              <a:t>Les risques sont surtout liés : </a:t>
            </a:r>
          </a:p>
          <a:p>
            <a:pPr marL="85725" indent="-85725">
              <a:buFont typeface="Arial" pitchFamily="34" charset="0"/>
              <a:buChar char="•"/>
            </a:pPr>
            <a:r>
              <a:rPr lang="fr-FR" dirty="0"/>
              <a:t>à un choix d’outil découlant d’une définition imprécise des besoins, une absence d’une réflexion détaillée sur l’organisation cible,</a:t>
            </a:r>
          </a:p>
          <a:p>
            <a:pPr marL="85725" indent="-85725">
              <a:buFont typeface="Arial" pitchFamily="34" charset="0"/>
              <a:buChar char="•"/>
            </a:pPr>
            <a:r>
              <a:rPr lang="fr-FR" dirty="0"/>
              <a:t>une gestion du changement insuffisante au niveau du poste de travail, que l’ERP dicte l’organisation cible de l’entreprise qui le choisit sans que celle ci ne soit prête,</a:t>
            </a:r>
          </a:p>
          <a:p>
            <a:pPr marL="85725" indent="-85725">
              <a:buFont typeface="Arial" pitchFamily="34" charset="0"/>
              <a:buChar char="•"/>
            </a:pPr>
            <a:r>
              <a:rPr lang="fr-FR" dirty="0"/>
              <a:t>aux lourdeurs, lenteurs et coûts de mise en œuvre, engendrés par la nécessaire remise en cause des processus,</a:t>
            </a:r>
          </a:p>
          <a:p>
            <a:pPr marL="85725" indent="-85725">
              <a:buFont typeface="Arial" pitchFamily="34" charset="0"/>
              <a:buChar char="•"/>
            </a:pPr>
            <a:r>
              <a:rPr lang="fr-FR" dirty="0"/>
              <a:t>à</a:t>
            </a:r>
            <a:r>
              <a:rPr lang="fr-FR" baseline="0" dirty="0"/>
              <a:t> </a:t>
            </a:r>
            <a:r>
              <a:rPr lang="fr-FR" dirty="0"/>
              <a:t>une sensation de perte de pouvoir et d'autonomie due au partage des informations, au décloisonnement des fonctions et aux réorganisations,</a:t>
            </a:r>
          </a:p>
          <a:p>
            <a:pPr marL="85725" indent="-85725">
              <a:buFont typeface="Arial" pitchFamily="34" charset="0"/>
              <a:buChar char="•"/>
            </a:pPr>
            <a:r>
              <a:rPr lang="fr-FR" dirty="0"/>
              <a:t>aux blocages de toute l'entreprise provoqués lors des pannes du système unique,</a:t>
            </a:r>
          </a:p>
          <a:p>
            <a:pPr marL="85725" indent="-85725">
              <a:buFont typeface="Arial" pitchFamily="34" charset="0"/>
              <a:buChar char="•"/>
            </a:pPr>
            <a:r>
              <a:rPr lang="fr-FR" dirty="0"/>
              <a:t>à la rigidité que l’ERP impose à l’entreprise,</a:t>
            </a:r>
          </a:p>
          <a:p>
            <a:pPr marL="85725" indent="-85725">
              <a:buFont typeface="Arial" pitchFamily="34" charset="0"/>
              <a:buChar char="•"/>
            </a:pPr>
            <a:r>
              <a:rPr lang="fr-FR" dirty="0"/>
              <a:t>à l’éditeur dans le cas des logiciels propriétaires.</a:t>
            </a:r>
          </a:p>
          <a:p>
            <a:endParaRPr lang="fr-F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La vocation d’un ERP est d'homogénéiser le système d'information de l'entreprise avec un outil unique qui est capable de couvrir un large périmètre de gestion, c'est-à-dire : </a:t>
            </a:r>
          </a:p>
          <a:p>
            <a:pPr>
              <a:buFontTx/>
              <a:buChar char="-"/>
            </a:pPr>
            <a:r>
              <a:rPr lang="fr-FR" dirty="0"/>
              <a:t> la gestion financière (comptabilités générale, client, fournisseur, trésorerie, immobilisations, contrôle de gestion,</a:t>
            </a:r>
          </a:p>
          <a:p>
            <a:pPr>
              <a:buFontTx/>
              <a:buChar char="-"/>
            </a:pPr>
            <a:r>
              <a:rPr lang="fr-FR" dirty="0"/>
              <a:t> la gestion commerciale, </a:t>
            </a:r>
          </a:p>
          <a:p>
            <a:pPr>
              <a:buFontTx/>
              <a:buChar char="-"/>
            </a:pPr>
            <a:r>
              <a:rPr lang="fr-FR" dirty="0"/>
              <a:t> la gestion des achats et des stocks, </a:t>
            </a:r>
          </a:p>
          <a:p>
            <a:pPr>
              <a:buFontTx/>
              <a:buChar char="-"/>
            </a:pPr>
            <a:r>
              <a:rPr lang="fr-FR" dirty="0"/>
              <a:t> la gestion de production (planification, suivi), </a:t>
            </a:r>
          </a:p>
          <a:p>
            <a:pPr>
              <a:buFontTx/>
              <a:buChar char="-"/>
            </a:pPr>
            <a:r>
              <a:rPr lang="fr-FR" dirty="0"/>
              <a:t> la gestion de tous les flux physiques (</a:t>
            </a:r>
            <a:r>
              <a:rPr lang="fr-FR" dirty="0" err="1"/>
              <a:t>supply</a:t>
            </a:r>
            <a:r>
              <a:rPr lang="fr-FR" dirty="0"/>
              <a:t> </a:t>
            </a:r>
            <a:r>
              <a:rPr lang="fr-FR" dirty="0" err="1"/>
              <a:t>chain</a:t>
            </a:r>
            <a:r>
              <a:rPr lang="fr-FR" dirty="0"/>
              <a:t>).</a:t>
            </a:r>
          </a:p>
          <a:p>
            <a:pPr>
              <a:buFontTx/>
              <a:buChar char="-"/>
            </a:pPr>
            <a:r>
              <a:rPr lang="fr-FR" dirty="0"/>
              <a:t> la gestion des ressources humaines </a:t>
            </a:r>
          </a:p>
          <a:p>
            <a:pPr marL="0" marR="0" indent="0" algn="l" defTabSz="914400" rtl="0" eaLnBrk="0" fontAlgn="base" latinLnBrk="0" hangingPunct="0">
              <a:lnSpc>
                <a:spcPct val="90000"/>
              </a:lnSpc>
              <a:spcBef>
                <a:spcPct val="40000"/>
              </a:spcBef>
              <a:spcAft>
                <a:spcPct val="0"/>
              </a:spcAft>
              <a:buClrTx/>
              <a:buSzTx/>
              <a:buFontTx/>
              <a:buNone/>
              <a:tabLst/>
              <a:defRPr/>
            </a:pPr>
            <a:r>
              <a:rPr lang="fr-FR" sz="1200" kern="1200" dirty="0">
                <a:solidFill>
                  <a:schemeClr val="tx1"/>
                </a:solidFill>
                <a:latin typeface="Arial" charset="0"/>
                <a:ea typeface="+mn-ea"/>
                <a:cs typeface="+mn-cs"/>
              </a:rPr>
              <a:t>Un ERP est constitué de modules fonctionnels, chacun couvrant un périmètre de gestion de l’entreprise. Mais tous les modules se réfèrent à une base de données unique.</a:t>
            </a:r>
          </a:p>
          <a:p>
            <a:endParaRPr lang="fr-FR" dirty="0"/>
          </a:p>
          <a:p>
            <a:endParaRPr lang="fr-F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b="1" dirty="0"/>
              <a:t>Les années 1970</a:t>
            </a:r>
            <a:endParaRPr lang="fr-FR" dirty="0"/>
          </a:p>
          <a:p>
            <a:pPr marL="180975" lvl="0" indent="-180975">
              <a:buFont typeface="Arial" pitchFamily="34" charset="0"/>
              <a:buChar char="•"/>
            </a:pPr>
            <a:r>
              <a:rPr lang="fr-FR" dirty="0"/>
              <a:t>Une informatique centralisée et des programmes encore très spécifiques</a:t>
            </a:r>
          </a:p>
          <a:p>
            <a:pPr marL="180975" lvl="0" indent="-180975">
              <a:buFont typeface="Arial" pitchFamily="34" charset="0"/>
              <a:buChar char="•"/>
            </a:pPr>
            <a:r>
              <a:rPr lang="fr-FR" dirty="0"/>
              <a:t>Une organisation centralisée et des modes opératoires imposés</a:t>
            </a:r>
          </a:p>
          <a:p>
            <a:pPr marL="180975" lvl="0" indent="-180975">
              <a:buFont typeface="Arial" pitchFamily="34" charset="0"/>
              <a:buChar char="•"/>
            </a:pPr>
            <a:r>
              <a:rPr lang="fr-FR" dirty="0"/>
              <a:t>Une séparation marquée entre le monde fonctionnel et le monde informatique</a:t>
            </a:r>
          </a:p>
          <a:p>
            <a:r>
              <a:rPr lang="fr-FR" b="1" dirty="0"/>
              <a:t>Les années 1980</a:t>
            </a:r>
            <a:endParaRPr lang="fr-FR" dirty="0"/>
          </a:p>
          <a:p>
            <a:pPr marL="180975" lvl="0" indent="-180975">
              <a:buFont typeface="Arial" pitchFamily="34" charset="0"/>
              <a:buChar char="•"/>
            </a:pPr>
            <a:r>
              <a:rPr lang="fr-FR" dirty="0"/>
              <a:t>Les balbutiements d’une informatique répartie (mini-ordinateurs)</a:t>
            </a:r>
          </a:p>
          <a:p>
            <a:pPr marL="180975" lvl="0" indent="-180975">
              <a:buFont typeface="Arial" pitchFamily="34" charset="0"/>
              <a:buChar char="•"/>
            </a:pPr>
            <a:r>
              <a:rPr lang="fr-FR" dirty="0"/>
              <a:t>L’ascension de l’informatique individuelle (micros)</a:t>
            </a:r>
          </a:p>
          <a:p>
            <a:pPr marL="180975" lvl="0" indent="-180975">
              <a:buFont typeface="Arial" pitchFamily="34" charset="0"/>
              <a:buChar char="•"/>
            </a:pPr>
            <a:r>
              <a:rPr lang="fr-FR" dirty="0"/>
              <a:t>Le déploiement de l’offre progicielle</a:t>
            </a:r>
          </a:p>
          <a:p>
            <a:pPr marL="180975" lvl="0" indent="-180975">
              <a:buFont typeface="Arial" pitchFamily="34" charset="0"/>
              <a:buChar char="•"/>
            </a:pPr>
            <a:r>
              <a:rPr lang="fr-FR" dirty="0"/>
              <a:t>Une organisation toujours très centralisée</a:t>
            </a:r>
          </a:p>
          <a:p>
            <a:pPr marL="180975" lvl="0" indent="-180975">
              <a:buFont typeface="Arial" pitchFamily="34" charset="0"/>
              <a:buChar char="•"/>
            </a:pPr>
            <a:r>
              <a:rPr lang="fr-FR" dirty="0"/>
              <a:t>Des applications dédiées</a:t>
            </a:r>
          </a:p>
          <a:p>
            <a:pPr marL="180975" lvl="0" indent="-180975">
              <a:buFont typeface="Arial" pitchFamily="34" charset="0"/>
              <a:buChar char="•"/>
            </a:pPr>
            <a:r>
              <a:rPr lang="fr-FR" dirty="0"/>
              <a:t>Un espace de liberté via les micro-ordinateurs</a:t>
            </a:r>
          </a:p>
          <a:p>
            <a:endParaRPr lang="fr-F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b="1" dirty="0"/>
              <a:t>Les années 1990</a:t>
            </a:r>
            <a:endParaRPr lang="fr-FR" dirty="0"/>
          </a:p>
          <a:p>
            <a:pPr marL="180975" indent="-180975">
              <a:buFont typeface="Arial" pitchFamily="34" charset="0"/>
              <a:buChar char="•"/>
            </a:pPr>
            <a:r>
              <a:rPr lang="fr-FR" dirty="0"/>
              <a:t>Une nouvelle architecture : apparition des réseaux</a:t>
            </a:r>
          </a:p>
          <a:p>
            <a:pPr marL="180975" lvl="0" indent="-180975">
              <a:buFont typeface="Arial" pitchFamily="34" charset="0"/>
              <a:buChar char="•"/>
            </a:pPr>
            <a:r>
              <a:rPr lang="fr-FR" dirty="0"/>
              <a:t>L’intégration des systèmes applicatifs</a:t>
            </a:r>
          </a:p>
          <a:p>
            <a:pPr marL="180975" lvl="0" indent="-180975">
              <a:buFont typeface="Arial" pitchFamily="34" charset="0"/>
              <a:buChar char="•"/>
            </a:pPr>
            <a:r>
              <a:rPr lang="fr-FR" dirty="0"/>
              <a:t>Augmentation de la puissance et de la connectivité des systèmes</a:t>
            </a:r>
          </a:p>
          <a:p>
            <a:pPr marL="180975" lvl="0" indent="-180975">
              <a:buFont typeface="Arial" pitchFamily="34" charset="0"/>
              <a:buChar char="•"/>
            </a:pPr>
            <a:r>
              <a:rPr lang="fr-FR" dirty="0"/>
              <a:t>Naissance du  concept d’ERP</a:t>
            </a:r>
          </a:p>
          <a:p>
            <a:r>
              <a:rPr lang="fr-FR" b="1" dirty="0"/>
              <a:t>Les années 2000</a:t>
            </a:r>
            <a:endParaRPr lang="fr-FR" dirty="0"/>
          </a:p>
          <a:p>
            <a:pPr marL="180975" lvl="0" indent="-180975">
              <a:buFont typeface="Arial" pitchFamily="34" charset="0"/>
              <a:buChar char="•"/>
            </a:pPr>
            <a:r>
              <a:rPr lang="fr-FR" dirty="0"/>
              <a:t>Le développement d’internet</a:t>
            </a:r>
          </a:p>
          <a:p>
            <a:pPr marL="180975" lvl="0" indent="-180975">
              <a:buFont typeface="Arial" pitchFamily="34" charset="0"/>
              <a:buChar char="•"/>
            </a:pPr>
            <a:r>
              <a:rPr lang="fr-FR" dirty="0"/>
              <a:t>Accès à distance à toutes les données</a:t>
            </a:r>
          </a:p>
          <a:p>
            <a:endParaRPr lang="fr-F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Nécessité d’intégration des applications pour accompagner les changements organisationnels des entreprises</a:t>
            </a:r>
          </a:p>
          <a:p>
            <a:r>
              <a:rPr lang="fr-FR" dirty="0"/>
              <a:t>Les acteurs doivent coopérer dans des processus</a:t>
            </a:r>
          </a:p>
          <a:p>
            <a:r>
              <a:rPr lang="fr-FR" dirty="0"/>
              <a:t>On professionnalise des métiers en structurant les échanges entre ces métiers </a:t>
            </a:r>
          </a:p>
          <a:p>
            <a:r>
              <a:rPr lang="fr-FR" dirty="0"/>
              <a:t>Les échanges d'information deviennent à la fois plus formels et plus dématérialisés</a:t>
            </a:r>
          </a:p>
          <a:p>
            <a:r>
              <a:rPr lang="fr-FR" dirty="0"/>
              <a:t>Développement de la notion de processus :</a:t>
            </a:r>
            <a:br>
              <a:rPr lang="fr-FR" dirty="0"/>
            </a:br>
            <a:r>
              <a:rPr lang="fr-FR" i="1" dirty="0"/>
              <a:t>Business Process </a:t>
            </a:r>
            <a:r>
              <a:rPr lang="fr-FR" i="1" dirty="0" err="1"/>
              <a:t>Reengineering</a:t>
            </a:r>
            <a:endParaRPr lang="fr-FR" dirty="0"/>
          </a:p>
          <a:p>
            <a:endParaRPr lang="fr-F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xfrm>
            <a:off x="1163638" y="896938"/>
            <a:ext cx="4772025" cy="3578225"/>
          </a:xfrm>
          <a:ln/>
        </p:spPr>
      </p:sp>
      <p:sp>
        <p:nvSpPr>
          <p:cNvPr id="44035" name="Rectangle 3"/>
          <p:cNvSpPr>
            <a:spLocks noGrp="1" noChangeArrowheads="1"/>
          </p:cNvSpPr>
          <p:nvPr>
            <p:ph type="body" idx="1"/>
          </p:nvPr>
        </p:nvSpPr>
        <p:spPr>
          <a:xfrm>
            <a:off x="813345" y="4757266"/>
            <a:ext cx="5616625" cy="4561359"/>
          </a:xfrm>
          <a:noFill/>
          <a:ln w="9525"/>
        </p:spPr>
        <p:txBody>
          <a:bodyPr/>
          <a:lstStyle/>
          <a:p>
            <a:r>
              <a:rPr lang="fr-FR" b="1" dirty="0"/>
              <a:t>Un ERP répond aux caractéristiques suivantes :</a:t>
            </a:r>
          </a:p>
          <a:p>
            <a:pPr marL="180975" indent="-180975">
              <a:buFont typeface="Arial" pitchFamily="34" charset="0"/>
              <a:buChar char="•"/>
            </a:pPr>
            <a:r>
              <a:rPr lang="fr-FR" dirty="0"/>
              <a:t>il émane d’un concepteur unique ;</a:t>
            </a:r>
          </a:p>
          <a:p>
            <a:pPr marL="180975" indent="-180975">
              <a:buFont typeface="Arial" pitchFamily="34" charset="0"/>
              <a:buChar char="•"/>
            </a:pPr>
            <a:r>
              <a:rPr lang="fr-FR" dirty="0"/>
              <a:t>en cas de modification d’une donnée dans un module, l’information est mise à jour en temps réel dans l’ensemble des autres modules associés ;</a:t>
            </a:r>
          </a:p>
          <a:p>
            <a:pPr marL="180975" indent="-180975">
              <a:buFont typeface="Arial" pitchFamily="34" charset="0"/>
              <a:buChar char="•"/>
            </a:pPr>
            <a:r>
              <a:rPr lang="fr-FR" dirty="0"/>
              <a:t>c’est un système qui garantit la source d’information : il est facile de retrouver et d’analyser l’origine de chaque information ;</a:t>
            </a:r>
          </a:p>
          <a:p>
            <a:pPr marL="180975" indent="-180975">
              <a:buFont typeface="Arial" pitchFamily="34" charset="0"/>
              <a:buChar char="•"/>
            </a:pPr>
            <a:r>
              <a:rPr lang="fr-FR" dirty="0"/>
              <a:t>il peut couvrir l’ensemble du système d’information de l’entreprise (sauf si l’entreprise ne choisit dans un premier temps d’implémenter que certains modules de l'ERP) ;</a:t>
            </a:r>
          </a:p>
          <a:p>
            <a:pPr marL="180975" indent="-180975">
              <a:buFont typeface="Arial" pitchFamily="34" charset="0"/>
              <a:buChar char="•"/>
            </a:pPr>
            <a:r>
              <a:rPr lang="fr-FR" dirty="0"/>
              <a:t>il garantit l’unicité des informations qu’il contient puisqu’il n’a qu’une seule base de données (au sens logique).</a:t>
            </a:r>
          </a:p>
          <a:p>
            <a:pPr marL="180975" indent="-180975">
              <a:buFont typeface="Arial" pitchFamily="34" charset="0"/>
              <a:buChar char="•"/>
            </a:pPr>
            <a:endParaRPr lang="fr-FR" dirty="0"/>
          </a:p>
          <a:p>
            <a:pPr>
              <a:buFontTx/>
              <a:buNone/>
            </a:pPr>
            <a:r>
              <a:rPr lang="fr-FR" sz="1400" b="1" dirty="0"/>
              <a:t>Sans ERP</a:t>
            </a:r>
          </a:p>
          <a:p>
            <a:pPr>
              <a:lnSpc>
                <a:spcPct val="100000"/>
              </a:lnSpc>
              <a:spcBef>
                <a:spcPts val="0"/>
              </a:spcBef>
            </a:pPr>
            <a:r>
              <a:rPr lang="fr-FR" sz="1200" b="0" dirty="0">
                <a:solidFill>
                  <a:srgbClr val="000000"/>
                </a:solidFill>
              </a:rPr>
              <a:t>Plusieurs langages/formats/ technologies selon les branches de l'entreprise; «hétérogénéité »</a:t>
            </a:r>
          </a:p>
          <a:p>
            <a:pPr>
              <a:lnSpc>
                <a:spcPct val="100000"/>
              </a:lnSpc>
              <a:spcBef>
                <a:spcPts val="0"/>
              </a:spcBef>
            </a:pPr>
            <a:r>
              <a:rPr lang="fr-FR" sz="1200" b="0" dirty="0">
                <a:solidFill>
                  <a:srgbClr val="000000"/>
                </a:solidFill>
              </a:rPr>
              <a:t>Redondances quant à la saisie d'information</a:t>
            </a:r>
          </a:p>
          <a:p>
            <a:pPr>
              <a:lnSpc>
                <a:spcPct val="100000"/>
              </a:lnSpc>
              <a:spcBef>
                <a:spcPts val="0"/>
              </a:spcBef>
            </a:pPr>
            <a:r>
              <a:rPr lang="fr-FR" sz="1200" b="0" dirty="0">
                <a:solidFill>
                  <a:srgbClr val="000000"/>
                </a:solidFill>
              </a:rPr>
              <a:t>Manque de réactivité et d'informations décisionnelles</a:t>
            </a:r>
          </a:p>
          <a:p>
            <a:pPr marL="180975" indent="-180975">
              <a:buFont typeface="Arial" pitchFamily="34" charset="0"/>
              <a:buChar char="•"/>
            </a:pPr>
            <a:endParaRPr lang="fr-FR" dirty="0"/>
          </a:p>
          <a:p>
            <a:pPr>
              <a:buFontTx/>
              <a:buNone/>
            </a:pPr>
            <a:r>
              <a:rPr lang="fr-FR" sz="1400" b="1" dirty="0"/>
              <a:t>Avec ERP</a:t>
            </a:r>
          </a:p>
          <a:p>
            <a:r>
              <a:rPr lang="fr-FR" sz="1200" b="0" dirty="0">
                <a:solidFill>
                  <a:srgbClr val="000000"/>
                </a:solidFill>
              </a:rPr>
              <a:t>Unicité du format de l'information qui est unique et est disponible en temps réel à tous les niveaux de l'entreprise; « homogénéité »</a:t>
            </a:r>
          </a:p>
          <a:p>
            <a:r>
              <a:rPr lang="fr-FR" sz="1200" b="0" dirty="0">
                <a:solidFill>
                  <a:srgbClr val="000000"/>
                </a:solidFill>
              </a:rPr>
              <a:t>Toutes les données sont regroupées dans une seule base de données et peuvent servir à tous les domaines</a:t>
            </a:r>
          </a:p>
          <a:p>
            <a:r>
              <a:rPr lang="fr-FR" sz="1200" b="0" dirty="0">
                <a:solidFill>
                  <a:srgbClr val="000000"/>
                </a:solidFill>
              </a:rPr>
              <a:t>L'information circule facilement : cela permet d'avoir des outils de gestion puissants</a:t>
            </a:r>
          </a:p>
          <a:p>
            <a:endParaRPr lang="fr-F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xfrm>
            <a:off x="1163638" y="896938"/>
            <a:ext cx="4772025" cy="3578225"/>
          </a:xfrm>
          <a:ln/>
        </p:spPr>
      </p:sp>
      <p:sp>
        <p:nvSpPr>
          <p:cNvPr id="45059" name="Rectangle 3"/>
          <p:cNvSpPr>
            <a:spLocks noGrp="1" noChangeArrowheads="1"/>
          </p:cNvSpPr>
          <p:nvPr>
            <p:ph type="body" idx="1"/>
          </p:nvPr>
        </p:nvSpPr>
        <p:spPr>
          <a:xfrm>
            <a:off x="487363" y="4829274"/>
            <a:ext cx="6127750" cy="4489351"/>
          </a:xfrm>
          <a:noFill/>
          <a:ln w="9525"/>
        </p:spPr>
        <p:txBody>
          <a:bodyPr/>
          <a:lstStyle/>
          <a:p>
            <a:r>
              <a:rPr lang="fr-FR" dirty="0"/>
              <a:t>L’ERP s’insère dans le système d’information global de l’entreprise :</a:t>
            </a:r>
          </a:p>
          <a:p>
            <a:pPr>
              <a:buFontTx/>
              <a:buChar char="-"/>
            </a:pPr>
            <a:r>
              <a:rPr lang="fr-FR" dirty="0"/>
              <a:t> naturellement, tous les outils bureautiques, exemples :les interrogations de la base de données de l’ERP peuvent être récupérées dans Excel pour des analyses personnalisées, le appels d’offre sont envoyés automatiquement aux fournisseurs potentiels…</a:t>
            </a:r>
          </a:p>
          <a:p>
            <a:pPr>
              <a:buFontTx/>
              <a:buChar char="-"/>
            </a:pPr>
            <a:r>
              <a:rPr lang="fr-FR" dirty="0"/>
              <a:t> le système de messagerie pour communiquer automatiquement des informations aux clients et partenaires par exemple, les avis d’expédition,</a:t>
            </a:r>
          </a:p>
          <a:p>
            <a:pPr>
              <a:buFontTx/>
              <a:buChar char="-"/>
            </a:pPr>
            <a:r>
              <a:rPr lang="fr-FR" dirty="0"/>
              <a:t> le système de ‘workflow’ qui suit l’avancement des processus et émet des alertes en cas d’anomalie ou de retard,</a:t>
            </a:r>
          </a:p>
          <a:p>
            <a:pPr>
              <a:buFontTx/>
              <a:buChar char="-"/>
            </a:pPr>
            <a:r>
              <a:rPr lang="fr-FR" dirty="0"/>
              <a:t> le système de GED (Gestion électronique des documents) qui permet de stocker tous les documents commerciaux ou techniques et de les indexer pour les retrouver facilement ; tous les documents entrant dans l’entreprise sont scannés pour être accessibles à tous,</a:t>
            </a:r>
          </a:p>
          <a:p>
            <a:pPr>
              <a:buFontTx/>
              <a:buChar char="-"/>
            </a:pPr>
            <a:r>
              <a:rPr lang="fr-FR" dirty="0"/>
              <a:t>des outils d’analyse (EIS : </a:t>
            </a:r>
            <a:r>
              <a:rPr lang="fr-FR" i="1" dirty="0" err="1"/>
              <a:t>Executive</a:t>
            </a:r>
            <a:r>
              <a:rPr lang="fr-FR" i="1" dirty="0"/>
              <a:t> Information Systems</a:t>
            </a:r>
            <a:r>
              <a:rPr lang="fr-FR" dirty="0"/>
              <a:t> ou BI : </a:t>
            </a:r>
            <a:r>
              <a:rPr lang="fr-FR" i="1" dirty="0"/>
              <a:t>Business Intelligence</a:t>
            </a:r>
            <a:r>
              <a:rPr lang="fr-FR" dirty="0"/>
              <a:t>) et de </a:t>
            </a:r>
            <a:r>
              <a:rPr lang="fr-FR" i="1" dirty="0"/>
              <a:t>reporting</a:t>
            </a:r>
            <a:r>
              <a:rPr lang="fr-FR" dirty="0"/>
              <a:t> sophistiqués.</a:t>
            </a:r>
          </a:p>
          <a:p>
            <a:pPr>
              <a:buFontTx/>
              <a:buChar char="-"/>
            </a:pPr>
            <a:endParaRPr lang="fr-F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p:cNvSpPr>
          <p:nvPr/>
        </p:nvSpPr>
        <p:spPr bwMode="auto">
          <a:xfrm>
            <a:off x="4022725" y="0"/>
            <a:ext cx="3076575" cy="512763"/>
          </a:xfrm>
          <a:prstGeom prst="rect">
            <a:avLst/>
          </a:prstGeom>
          <a:noFill/>
          <a:ln w="12700">
            <a:noFill/>
            <a:miter lim="800000"/>
            <a:headEnd/>
            <a:tailEnd/>
          </a:ln>
        </p:spPr>
        <p:txBody>
          <a:bodyPr wrap="none" anchor="ctr"/>
          <a:lstStyle/>
          <a:p>
            <a:endParaRPr lang="fr-FR"/>
          </a:p>
        </p:txBody>
      </p:sp>
      <p:sp>
        <p:nvSpPr>
          <p:cNvPr id="46083" name="Rectangle 3"/>
          <p:cNvSpPr>
            <a:spLocks noChangeArrowheads="1"/>
          </p:cNvSpPr>
          <p:nvPr/>
        </p:nvSpPr>
        <p:spPr bwMode="auto">
          <a:xfrm>
            <a:off x="4022725" y="9721850"/>
            <a:ext cx="3076575" cy="512763"/>
          </a:xfrm>
          <a:prstGeom prst="rect">
            <a:avLst/>
          </a:prstGeom>
          <a:noFill/>
          <a:ln w="12700">
            <a:noFill/>
            <a:miter lim="800000"/>
            <a:headEnd/>
            <a:tailEnd/>
          </a:ln>
        </p:spPr>
        <p:txBody>
          <a:bodyPr lIns="19852" tIns="0" rIns="19852" bIns="0" anchor="b"/>
          <a:lstStyle/>
          <a:p>
            <a:pPr algn="r" defTabSz="793750">
              <a:lnSpc>
                <a:spcPct val="100000"/>
              </a:lnSpc>
            </a:pPr>
            <a:r>
              <a:rPr lang="fr-FR" sz="1000" b="0" i="1">
                <a:solidFill>
                  <a:schemeClr val="tx1"/>
                </a:solidFill>
                <a:latin typeface="Times New Roman" pitchFamily="18" charset="0"/>
              </a:rPr>
              <a:t>9</a:t>
            </a:r>
          </a:p>
        </p:txBody>
      </p:sp>
      <p:sp>
        <p:nvSpPr>
          <p:cNvPr id="46084" name="Rectangle 4"/>
          <p:cNvSpPr>
            <a:spLocks noChangeArrowheads="1"/>
          </p:cNvSpPr>
          <p:nvPr/>
        </p:nvSpPr>
        <p:spPr bwMode="auto">
          <a:xfrm>
            <a:off x="0" y="9721850"/>
            <a:ext cx="3076575" cy="512763"/>
          </a:xfrm>
          <a:prstGeom prst="rect">
            <a:avLst/>
          </a:prstGeom>
          <a:noFill/>
          <a:ln w="12700">
            <a:noFill/>
            <a:miter lim="800000"/>
            <a:headEnd/>
            <a:tailEnd/>
          </a:ln>
        </p:spPr>
        <p:txBody>
          <a:bodyPr wrap="none" anchor="ctr"/>
          <a:lstStyle/>
          <a:p>
            <a:endParaRPr lang="fr-FR"/>
          </a:p>
        </p:txBody>
      </p:sp>
      <p:sp>
        <p:nvSpPr>
          <p:cNvPr id="46085" name="Rectangle 5"/>
          <p:cNvSpPr>
            <a:spLocks noChangeArrowheads="1"/>
          </p:cNvSpPr>
          <p:nvPr/>
        </p:nvSpPr>
        <p:spPr bwMode="auto">
          <a:xfrm>
            <a:off x="0" y="0"/>
            <a:ext cx="3076575" cy="512763"/>
          </a:xfrm>
          <a:prstGeom prst="rect">
            <a:avLst/>
          </a:prstGeom>
          <a:noFill/>
          <a:ln w="12700">
            <a:noFill/>
            <a:miter lim="800000"/>
            <a:headEnd/>
            <a:tailEnd/>
          </a:ln>
        </p:spPr>
        <p:txBody>
          <a:bodyPr wrap="none" anchor="ctr"/>
          <a:lstStyle/>
          <a:p>
            <a:endParaRPr lang="fr-FR"/>
          </a:p>
        </p:txBody>
      </p:sp>
      <p:sp>
        <p:nvSpPr>
          <p:cNvPr id="46086" name="Rectangle 6"/>
          <p:cNvSpPr>
            <a:spLocks noChangeArrowheads="1"/>
          </p:cNvSpPr>
          <p:nvPr/>
        </p:nvSpPr>
        <p:spPr bwMode="auto">
          <a:xfrm>
            <a:off x="4022725" y="7938"/>
            <a:ext cx="3076575" cy="481012"/>
          </a:xfrm>
          <a:prstGeom prst="rect">
            <a:avLst/>
          </a:prstGeom>
          <a:noFill/>
          <a:ln w="12700">
            <a:noFill/>
            <a:miter lim="800000"/>
            <a:headEnd/>
            <a:tailEnd/>
          </a:ln>
        </p:spPr>
        <p:txBody>
          <a:bodyPr wrap="none" anchor="ctr"/>
          <a:lstStyle/>
          <a:p>
            <a:endParaRPr lang="fr-FR"/>
          </a:p>
        </p:txBody>
      </p:sp>
      <p:sp>
        <p:nvSpPr>
          <p:cNvPr id="46087" name="Rectangle 7"/>
          <p:cNvSpPr>
            <a:spLocks noChangeArrowheads="1"/>
          </p:cNvSpPr>
          <p:nvPr/>
        </p:nvSpPr>
        <p:spPr bwMode="auto">
          <a:xfrm>
            <a:off x="4022725" y="9744075"/>
            <a:ext cx="3076575" cy="479425"/>
          </a:xfrm>
          <a:prstGeom prst="rect">
            <a:avLst/>
          </a:prstGeom>
          <a:noFill/>
          <a:ln w="12700">
            <a:noFill/>
            <a:miter lim="800000"/>
            <a:headEnd/>
            <a:tailEnd/>
          </a:ln>
        </p:spPr>
        <p:txBody>
          <a:bodyPr lIns="19852" tIns="0" rIns="19852" bIns="0" anchor="b"/>
          <a:lstStyle/>
          <a:p>
            <a:pPr algn="r" defTabSz="793750">
              <a:lnSpc>
                <a:spcPct val="100000"/>
              </a:lnSpc>
            </a:pPr>
            <a:r>
              <a:rPr lang="fr-FR" sz="1000" b="0" i="1">
                <a:solidFill>
                  <a:schemeClr val="tx1"/>
                </a:solidFill>
                <a:latin typeface="Times New Roman" pitchFamily="18" charset="0"/>
              </a:rPr>
              <a:t>9</a:t>
            </a:r>
          </a:p>
        </p:txBody>
      </p:sp>
      <p:sp>
        <p:nvSpPr>
          <p:cNvPr id="46088" name="Rectangle 8"/>
          <p:cNvSpPr>
            <a:spLocks noChangeArrowheads="1"/>
          </p:cNvSpPr>
          <p:nvPr/>
        </p:nvSpPr>
        <p:spPr bwMode="auto">
          <a:xfrm>
            <a:off x="0" y="9744075"/>
            <a:ext cx="3076575" cy="479425"/>
          </a:xfrm>
          <a:prstGeom prst="rect">
            <a:avLst/>
          </a:prstGeom>
          <a:noFill/>
          <a:ln w="12700">
            <a:noFill/>
            <a:miter lim="800000"/>
            <a:headEnd/>
            <a:tailEnd/>
          </a:ln>
        </p:spPr>
        <p:txBody>
          <a:bodyPr wrap="none" anchor="ctr"/>
          <a:lstStyle/>
          <a:p>
            <a:endParaRPr lang="fr-FR"/>
          </a:p>
        </p:txBody>
      </p:sp>
      <p:sp>
        <p:nvSpPr>
          <p:cNvPr id="46089" name="Rectangle 9"/>
          <p:cNvSpPr>
            <a:spLocks noChangeArrowheads="1"/>
          </p:cNvSpPr>
          <p:nvPr/>
        </p:nvSpPr>
        <p:spPr bwMode="auto">
          <a:xfrm>
            <a:off x="0" y="7938"/>
            <a:ext cx="3076575" cy="481012"/>
          </a:xfrm>
          <a:prstGeom prst="rect">
            <a:avLst/>
          </a:prstGeom>
          <a:noFill/>
          <a:ln w="12700">
            <a:noFill/>
            <a:miter lim="800000"/>
            <a:headEnd/>
            <a:tailEnd/>
          </a:ln>
        </p:spPr>
        <p:txBody>
          <a:bodyPr wrap="none" anchor="ctr"/>
          <a:lstStyle/>
          <a:p>
            <a:endParaRPr lang="fr-FR"/>
          </a:p>
        </p:txBody>
      </p:sp>
      <p:sp>
        <p:nvSpPr>
          <p:cNvPr id="46090" name="Rectangle 10"/>
          <p:cNvSpPr>
            <a:spLocks noGrp="1" noRot="1" noChangeAspect="1" noChangeArrowheads="1" noTextEdit="1"/>
          </p:cNvSpPr>
          <p:nvPr>
            <p:ph type="sldImg"/>
          </p:nvPr>
        </p:nvSpPr>
        <p:spPr>
          <a:xfrm>
            <a:off x="1163638" y="896938"/>
            <a:ext cx="4772025" cy="3578225"/>
          </a:xfrm>
          <a:ln cap="flat"/>
        </p:spPr>
      </p:sp>
      <p:sp>
        <p:nvSpPr>
          <p:cNvPr id="46091" name="Rectangle 11"/>
          <p:cNvSpPr>
            <a:spLocks noGrp="1" noChangeArrowheads="1"/>
          </p:cNvSpPr>
          <p:nvPr>
            <p:ph type="body" idx="1"/>
          </p:nvPr>
        </p:nvSpPr>
        <p:spPr>
          <a:xfrm>
            <a:off x="487363" y="4829275"/>
            <a:ext cx="6127750" cy="4487764"/>
          </a:xfrm>
          <a:noFill/>
          <a:ln w="9525"/>
        </p:spPr>
        <p:txBody>
          <a:bodyPr lIns="0" tIns="0" rIns="0" bIns="0"/>
          <a:lstStyle/>
          <a:p>
            <a:r>
              <a:rPr lang="fr-FR" b="1" i="1" dirty="0"/>
              <a:t>Une structure multi-organisations, multi-sites</a:t>
            </a:r>
          </a:p>
          <a:p>
            <a:r>
              <a:rPr lang="fr-FR" dirty="0"/>
              <a:t>Les ERP doivent permettre de gérer plusieurs entités administratives, géographiques. Une entreprise comprend fréquemment plusieurs structures juridiques (par exemple, des agences, plusieurs sociétés commerciales suite à des acquisitions, des filiales étrangères, une société immobilière, etc.). </a:t>
            </a:r>
          </a:p>
          <a:p>
            <a:r>
              <a:rPr lang="fr-FR" dirty="0"/>
              <a:t>Une entreprise dispose souvent de plusieurs établissements (usines, entrepôts, magasins) qui doivent pouvoir être gérées à la fois de façon indépendante et commune. Dans l’ERP, chaque entité gérée indépendamment s’appelle une </a:t>
            </a:r>
            <a:r>
              <a:rPr lang="fr-FR" i="1" dirty="0"/>
              <a:t>organisation</a:t>
            </a:r>
            <a:r>
              <a:rPr lang="fr-FR" dirty="0"/>
              <a:t>. Chaque stock et chaque transaction concerne une organisation qui est identifiée.</a:t>
            </a:r>
          </a:p>
          <a:p>
            <a:r>
              <a:rPr lang="fr-FR" dirty="0"/>
              <a:t>L’ERP offre des fonctions de consolidation des résultats globaux.</a:t>
            </a:r>
          </a:p>
          <a:p>
            <a:r>
              <a:rPr lang="fr-FR" b="1" i="1" dirty="0"/>
              <a:t>Une ouverture vers l’extérieur</a:t>
            </a:r>
          </a:p>
          <a:p>
            <a:r>
              <a:rPr lang="fr-FR" dirty="0"/>
              <a:t>Grâce à internet, des échanges d’information sont effectués automatiquement avec les divers partenaires de l’entreprise.</a:t>
            </a:r>
          </a:p>
          <a:p>
            <a:r>
              <a:rPr lang="fr-FR" dirty="0"/>
              <a:t>Avec les clients et symétriquement avec les fournisseurs, les commandes émises par les uns sont enregistrées directement dans la base de données des autres. Les prévisions de demandes et les capacités de production peuvent être partagées.</a:t>
            </a:r>
          </a:p>
          <a:p>
            <a:endParaRPr lang="fr-F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496050" y="990600"/>
            <a:ext cx="1809750" cy="4800600"/>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1066800" y="990600"/>
            <a:ext cx="5276850" cy="48006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ENSAM">
    <p:spTree>
      <p:nvGrpSpPr>
        <p:cNvPr id="1" name=""/>
        <p:cNvGrpSpPr/>
        <p:nvPr/>
      </p:nvGrpSpPr>
      <p:grpSpPr>
        <a:xfrm>
          <a:off x="0" y="0"/>
          <a:ext cx="0" cy="0"/>
          <a:chOff x="0" y="0"/>
          <a:chExt cx="0" cy="0"/>
        </a:xfrm>
      </p:grpSpPr>
      <p:sp>
        <p:nvSpPr>
          <p:cNvPr id="9" name="Titre 1"/>
          <p:cNvSpPr>
            <a:spLocks noGrp="1"/>
          </p:cNvSpPr>
          <p:nvPr>
            <p:ph type="title"/>
          </p:nvPr>
        </p:nvSpPr>
        <p:spPr>
          <a:xfrm>
            <a:off x="609600" y="188640"/>
            <a:ext cx="8229600" cy="864096"/>
          </a:xfrm>
        </p:spPr>
        <p:txBody>
          <a:bodyPr/>
          <a:lstStyle>
            <a:lvl1pPr algn="r">
              <a:lnSpc>
                <a:spcPts val="4580"/>
              </a:lnSpc>
              <a:defRPr sz="4000">
                <a:solidFill>
                  <a:srgbClr val="000099"/>
                </a:solidFill>
                <a:effectLst>
                  <a:outerShdw blurRad="38100" dist="38100" dir="2700000" algn="tl">
                    <a:srgbClr val="000000">
                      <a:alpha val="43137"/>
                    </a:srgbClr>
                  </a:outerShdw>
                </a:effectLst>
                <a:latin typeface="Arial Narrow" pitchFamily="34" charset="0"/>
                <a:cs typeface="Arial Narrow" pitchFamily="34" charset="0"/>
              </a:defRPr>
            </a:lvl1pPr>
          </a:lstStyle>
          <a:p>
            <a:r>
              <a:rPr lang="fr-FR" noProof="0" dirty="0"/>
              <a:t>Cliquez et modifiez le titre</a:t>
            </a:r>
          </a:p>
        </p:txBody>
      </p:sp>
      <p:sp>
        <p:nvSpPr>
          <p:cNvPr id="10" name="Espace réservé du contenu 2"/>
          <p:cNvSpPr>
            <a:spLocks noGrp="1"/>
          </p:cNvSpPr>
          <p:nvPr>
            <p:ph idx="1"/>
          </p:nvPr>
        </p:nvSpPr>
        <p:spPr>
          <a:xfrm>
            <a:off x="609600" y="1412777"/>
            <a:ext cx="8077200" cy="4608512"/>
          </a:xfrm>
        </p:spPr>
        <p:txBody>
          <a:bodyPr anchor="ctr" anchorCtr="0"/>
          <a:lstStyle>
            <a:lvl1pPr marL="0" indent="0">
              <a:lnSpc>
                <a:spcPct val="110000"/>
              </a:lnSpc>
              <a:buClr>
                <a:srgbClr val="005490"/>
              </a:buClr>
              <a:buFont typeface="Arial"/>
              <a:buNone/>
              <a:defRPr sz="2400">
                <a:solidFill>
                  <a:srgbClr val="0A233F"/>
                </a:solidFill>
                <a:latin typeface="Arial Narrow" pitchFamily="34" charset="0"/>
                <a:cs typeface="Arial Narrow" pitchFamily="34" charset="0"/>
              </a:defRPr>
            </a:lvl1pPr>
            <a:lvl2pPr marL="457200" indent="0">
              <a:lnSpc>
                <a:spcPct val="110000"/>
              </a:lnSpc>
              <a:buClr>
                <a:srgbClr val="005490"/>
              </a:buClr>
              <a:buFont typeface="Arial"/>
              <a:buNone/>
              <a:defRPr sz="2000">
                <a:latin typeface="Arial Narrow" pitchFamily="34" charset="0"/>
                <a:cs typeface="Arial Narrow" pitchFamily="34" charset="0"/>
              </a:defRPr>
            </a:lvl2pPr>
            <a:lvl3pPr marL="914400" indent="0">
              <a:lnSpc>
                <a:spcPct val="110000"/>
              </a:lnSpc>
              <a:buClr>
                <a:srgbClr val="005490"/>
              </a:buClr>
              <a:buFont typeface="Arial"/>
              <a:buNone/>
              <a:defRPr sz="1800">
                <a:latin typeface="Arial Narrow" pitchFamily="34" charset="0"/>
                <a:cs typeface="Arial Narrow" pitchFamily="34" charset="0"/>
              </a:defRPr>
            </a:lvl3pPr>
            <a:lvl4pPr marL="1371600" indent="0">
              <a:lnSpc>
                <a:spcPct val="110000"/>
              </a:lnSpc>
              <a:buClr>
                <a:srgbClr val="005490"/>
              </a:buClr>
              <a:buFont typeface="Arial"/>
              <a:buNone/>
              <a:defRPr sz="1600">
                <a:latin typeface="Arial Narrow" pitchFamily="34" charset="0"/>
                <a:cs typeface="Arial Narrow" pitchFamily="34" charset="0"/>
              </a:defRPr>
            </a:lvl4pPr>
            <a:lvl5pPr marL="1828800" indent="0">
              <a:lnSpc>
                <a:spcPct val="110000"/>
              </a:lnSpc>
              <a:buClr>
                <a:srgbClr val="005490"/>
              </a:buClr>
              <a:buFont typeface="Arial"/>
              <a:buNone/>
              <a:defRPr sz="1600">
                <a:latin typeface="Arial Narrow" pitchFamily="34" charset="0"/>
                <a:cs typeface="Arial Narrow" pitchFamily="34" charset="0"/>
              </a:defRPr>
            </a:lvl5p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11" name="Slide Number Placeholder 3"/>
          <p:cNvSpPr>
            <a:spLocks noGrp="1"/>
          </p:cNvSpPr>
          <p:nvPr>
            <p:ph type="sldNum" sz="quarter" idx="4"/>
          </p:nvPr>
        </p:nvSpPr>
        <p:spPr>
          <a:xfrm>
            <a:off x="8393644" y="6492875"/>
            <a:ext cx="750356" cy="365125"/>
          </a:xfrm>
          <a:prstGeom prst="rect">
            <a:avLst/>
          </a:prstGeom>
        </p:spPr>
        <p:txBody>
          <a:bodyPr vert="horz" lIns="91440" tIns="45720" rIns="91440" bIns="45720" rtlCol="0" anchor="ctr"/>
          <a:lstStyle>
            <a:lvl1pPr algn="r">
              <a:defRPr sz="1600">
                <a:solidFill>
                  <a:schemeClr val="tx1">
                    <a:tint val="75000"/>
                  </a:schemeClr>
                </a:solidFill>
                <a:latin typeface="Arial Narrow"/>
                <a:cs typeface="Arial Narrow"/>
              </a:defRPr>
            </a:lvl1pPr>
          </a:lstStyle>
          <a:p>
            <a:fld id="{F0591563-C936-C24A-B817-5B070095CD79}" type="slidenum">
              <a:rPr lang="fr-FR" smtClean="0"/>
              <a:pPr/>
              <a:t>‹N°›</a:t>
            </a:fld>
            <a:endParaRPr lang="fr-F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Diapositive de titre">
    <p:spTree>
      <p:nvGrpSpPr>
        <p:cNvPr id="1" name=""/>
        <p:cNvGrpSpPr/>
        <p:nvPr/>
      </p:nvGrpSpPr>
      <p:grpSpPr>
        <a:xfrm>
          <a:off x="0" y="0"/>
          <a:ext cx="0" cy="0"/>
          <a:chOff x="0" y="0"/>
          <a:chExt cx="0" cy="0"/>
        </a:xfrm>
      </p:grpSpPr>
    </p:spTree>
    <p:extLst>
      <p:ext uri="{BB962C8B-B14F-4D97-AF65-F5344CB8AC3E}">
        <p14:creationId xmlns:p14="http://schemas.microsoft.com/office/powerpoint/2010/main" val="2435609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1066800" y="1676400"/>
            <a:ext cx="3505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724400" y="1676400"/>
            <a:ext cx="3505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03648" y="764704"/>
            <a:ext cx="7239000" cy="457200"/>
          </a:xfrm>
        </p:spPr>
        <p:txBody>
          <a:bodyPr/>
          <a:lstStyle/>
          <a:p>
            <a:r>
              <a:rPr lang="fr-FR"/>
              <a:t>Cliquez pour modifier le style du titre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2123728" y="54505"/>
            <a:ext cx="6934200" cy="422167"/>
          </a:xfrm>
          <a:prstGeom prst="rect">
            <a:avLst/>
          </a:prstGeom>
          <a:noFill/>
          <a:ln w="12700">
            <a:noFill/>
            <a:miter lim="800000"/>
            <a:headEnd/>
            <a:tailEnd/>
          </a:ln>
          <a:effectLst/>
        </p:spPr>
        <p:txBody>
          <a:bodyPr lIns="90488" tIns="44450" rIns="90488" bIns="44450">
            <a:spAutoFit/>
          </a:bodyPr>
          <a:lstStyle/>
          <a:p>
            <a:pPr algn="r">
              <a:spcBef>
                <a:spcPct val="50000"/>
              </a:spcBef>
            </a:pPr>
            <a:r>
              <a:rPr lang="fr-FR" sz="2400" i="1" dirty="0">
                <a:solidFill>
                  <a:srgbClr val="00279F"/>
                </a:solidFill>
                <a:latin typeface="Tahoma" pitchFamily="34" charset="0"/>
              </a:rPr>
              <a:t>Introduction aux ERP</a:t>
            </a:r>
            <a:endParaRPr lang="fr-FR" sz="2400" i="1" dirty="0">
              <a:solidFill>
                <a:srgbClr val="00279F"/>
              </a:solidFill>
              <a:effectLst>
                <a:outerShdw blurRad="38100" dist="38100" dir="2700000" algn="tl">
                  <a:srgbClr val="C0C0C0"/>
                </a:outerShdw>
              </a:effectLst>
              <a:latin typeface="Tahoma" pitchFamily="34" charset="0"/>
            </a:endParaRPr>
          </a:p>
        </p:txBody>
      </p:sp>
      <p:sp>
        <p:nvSpPr>
          <p:cNvPr id="23556" name="Rectangle 4"/>
          <p:cNvSpPr>
            <a:spLocks noGrp="1" noChangeArrowheads="1"/>
          </p:cNvSpPr>
          <p:nvPr>
            <p:ph type="title"/>
          </p:nvPr>
        </p:nvSpPr>
        <p:spPr bwMode="auto">
          <a:xfrm>
            <a:off x="1331640" y="692696"/>
            <a:ext cx="7239000" cy="457200"/>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pPr lvl="0"/>
            <a:r>
              <a:rPr lang="fr-FR"/>
              <a:t>Titre de la diapositive</a:t>
            </a:r>
          </a:p>
        </p:txBody>
      </p:sp>
      <p:sp>
        <p:nvSpPr>
          <p:cNvPr id="23557" name="Rectangle 5"/>
          <p:cNvSpPr>
            <a:spLocks noGrp="1" noChangeArrowheads="1"/>
          </p:cNvSpPr>
          <p:nvPr>
            <p:ph type="body" idx="1"/>
          </p:nvPr>
        </p:nvSpPr>
        <p:spPr bwMode="auto">
          <a:xfrm>
            <a:off x="1066800" y="1676400"/>
            <a:ext cx="71628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fr-FR"/>
              <a:t>Corps du texte</a:t>
            </a:r>
          </a:p>
          <a:p>
            <a:pPr lvl="1"/>
            <a:r>
              <a:rPr lang="fr-FR"/>
              <a:t>Deuxième niveau</a:t>
            </a:r>
          </a:p>
          <a:p>
            <a:pPr lvl="2"/>
            <a:r>
              <a:rPr lang="fr-FR"/>
              <a:t>Troisième niveau</a:t>
            </a:r>
          </a:p>
          <a:p>
            <a:pPr lvl="3"/>
            <a:r>
              <a:rPr lang="fr-FR"/>
              <a:t>Quatrième niveau</a:t>
            </a:r>
          </a:p>
          <a:p>
            <a:pPr lvl="4"/>
            <a:r>
              <a:rPr lang="fr-FR"/>
              <a:t>Cinquième niveau</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hf sldNum="0" hdr="0"/>
  <p:txStyles>
    <p:titleStyle>
      <a:lvl1pPr algn="r" rtl="0" eaLnBrk="0" fontAlgn="base" hangingPunct="0">
        <a:lnSpc>
          <a:spcPct val="90000"/>
        </a:lnSpc>
        <a:spcBef>
          <a:spcPct val="0"/>
        </a:spcBef>
        <a:spcAft>
          <a:spcPct val="0"/>
        </a:spcAft>
        <a:defRPr sz="2800" b="1">
          <a:solidFill>
            <a:schemeClr val="accent2"/>
          </a:solidFill>
          <a:latin typeface="+mj-lt"/>
          <a:ea typeface="+mj-ea"/>
          <a:cs typeface="+mj-cs"/>
        </a:defRPr>
      </a:lvl1pPr>
      <a:lvl2pPr algn="r" rtl="0" eaLnBrk="0" fontAlgn="base" hangingPunct="0">
        <a:lnSpc>
          <a:spcPct val="90000"/>
        </a:lnSpc>
        <a:spcBef>
          <a:spcPct val="0"/>
        </a:spcBef>
        <a:spcAft>
          <a:spcPct val="0"/>
        </a:spcAft>
        <a:defRPr sz="2800" b="1">
          <a:solidFill>
            <a:schemeClr val="accent2"/>
          </a:solidFill>
          <a:latin typeface="Arial" charset="0"/>
        </a:defRPr>
      </a:lvl2pPr>
      <a:lvl3pPr algn="r" rtl="0" eaLnBrk="0" fontAlgn="base" hangingPunct="0">
        <a:lnSpc>
          <a:spcPct val="90000"/>
        </a:lnSpc>
        <a:spcBef>
          <a:spcPct val="0"/>
        </a:spcBef>
        <a:spcAft>
          <a:spcPct val="0"/>
        </a:spcAft>
        <a:defRPr sz="2800" b="1">
          <a:solidFill>
            <a:schemeClr val="accent2"/>
          </a:solidFill>
          <a:latin typeface="Arial" charset="0"/>
        </a:defRPr>
      </a:lvl3pPr>
      <a:lvl4pPr algn="r" rtl="0" eaLnBrk="0" fontAlgn="base" hangingPunct="0">
        <a:lnSpc>
          <a:spcPct val="90000"/>
        </a:lnSpc>
        <a:spcBef>
          <a:spcPct val="0"/>
        </a:spcBef>
        <a:spcAft>
          <a:spcPct val="0"/>
        </a:spcAft>
        <a:defRPr sz="2800" b="1">
          <a:solidFill>
            <a:schemeClr val="accent2"/>
          </a:solidFill>
          <a:latin typeface="Arial" charset="0"/>
        </a:defRPr>
      </a:lvl4pPr>
      <a:lvl5pPr algn="r" rtl="0" eaLnBrk="0" fontAlgn="base" hangingPunct="0">
        <a:lnSpc>
          <a:spcPct val="90000"/>
        </a:lnSpc>
        <a:spcBef>
          <a:spcPct val="0"/>
        </a:spcBef>
        <a:spcAft>
          <a:spcPct val="0"/>
        </a:spcAft>
        <a:defRPr sz="2800" b="1">
          <a:solidFill>
            <a:schemeClr val="accent2"/>
          </a:solidFill>
          <a:latin typeface="Arial" charset="0"/>
        </a:defRPr>
      </a:lvl5pPr>
      <a:lvl6pPr marL="457200" algn="r" rtl="0" eaLnBrk="0" fontAlgn="base" hangingPunct="0">
        <a:lnSpc>
          <a:spcPct val="90000"/>
        </a:lnSpc>
        <a:spcBef>
          <a:spcPct val="0"/>
        </a:spcBef>
        <a:spcAft>
          <a:spcPct val="0"/>
        </a:spcAft>
        <a:defRPr sz="2800" b="1">
          <a:solidFill>
            <a:schemeClr val="accent2"/>
          </a:solidFill>
          <a:latin typeface="Arial" charset="0"/>
        </a:defRPr>
      </a:lvl6pPr>
      <a:lvl7pPr marL="914400" algn="r" rtl="0" eaLnBrk="0" fontAlgn="base" hangingPunct="0">
        <a:lnSpc>
          <a:spcPct val="90000"/>
        </a:lnSpc>
        <a:spcBef>
          <a:spcPct val="0"/>
        </a:spcBef>
        <a:spcAft>
          <a:spcPct val="0"/>
        </a:spcAft>
        <a:defRPr sz="2800" b="1">
          <a:solidFill>
            <a:schemeClr val="accent2"/>
          </a:solidFill>
          <a:latin typeface="Arial" charset="0"/>
        </a:defRPr>
      </a:lvl7pPr>
      <a:lvl8pPr marL="1371600" algn="r" rtl="0" eaLnBrk="0" fontAlgn="base" hangingPunct="0">
        <a:lnSpc>
          <a:spcPct val="90000"/>
        </a:lnSpc>
        <a:spcBef>
          <a:spcPct val="0"/>
        </a:spcBef>
        <a:spcAft>
          <a:spcPct val="0"/>
        </a:spcAft>
        <a:defRPr sz="2800" b="1">
          <a:solidFill>
            <a:schemeClr val="accent2"/>
          </a:solidFill>
          <a:latin typeface="Arial" charset="0"/>
        </a:defRPr>
      </a:lvl8pPr>
      <a:lvl9pPr marL="1828800" algn="r" rtl="0" eaLnBrk="0" fontAlgn="base" hangingPunct="0">
        <a:lnSpc>
          <a:spcPct val="90000"/>
        </a:lnSpc>
        <a:spcBef>
          <a:spcPct val="0"/>
        </a:spcBef>
        <a:spcAft>
          <a:spcPct val="0"/>
        </a:spcAft>
        <a:defRPr sz="2800" b="1">
          <a:solidFill>
            <a:schemeClr val="accent2"/>
          </a:solidFill>
          <a:latin typeface="Arial" charset="0"/>
        </a:defRPr>
      </a:lvl9pPr>
    </p:titleStyle>
    <p:bodyStyle>
      <a:lvl1pPr marL="285750" indent="-285750" algn="l" rtl="0" eaLnBrk="0" fontAlgn="base" hangingPunct="0">
        <a:lnSpc>
          <a:spcPct val="90000"/>
        </a:lnSpc>
        <a:spcBef>
          <a:spcPct val="30000"/>
        </a:spcBef>
        <a:spcAft>
          <a:spcPct val="0"/>
        </a:spcAft>
        <a:buSzPct val="100000"/>
        <a:buChar char="•"/>
        <a:defRPr sz="2400" b="1">
          <a:solidFill>
            <a:schemeClr val="accent2"/>
          </a:solidFill>
          <a:latin typeface="+mn-lt"/>
          <a:ea typeface="+mn-ea"/>
          <a:cs typeface="+mn-cs"/>
        </a:defRPr>
      </a:lvl1pPr>
      <a:lvl2pPr marL="685800" indent="-228600" algn="l" rtl="0" eaLnBrk="0" fontAlgn="base" hangingPunct="0">
        <a:lnSpc>
          <a:spcPct val="90000"/>
        </a:lnSpc>
        <a:spcBef>
          <a:spcPct val="30000"/>
        </a:spcBef>
        <a:spcAft>
          <a:spcPct val="0"/>
        </a:spcAft>
        <a:buSzPct val="100000"/>
        <a:buChar char="–"/>
        <a:defRPr b="1">
          <a:solidFill>
            <a:srgbClr val="00279F"/>
          </a:solidFill>
          <a:latin typeface="+mn-lt"/>
        </a:defRPr>
      </a:lvl2pPr>
      <a:lvl3pPr marL="1143000" indent="-228600" algn="l" rtl="0" eaLnBrk="0" fontAlgn="base" hangingPunct="0">
        <a:lnSpc>
          <a:spcPct val="90000"/>
        </a:lnSpc>
        <a:spcBef>
          <a:spcPct val="30000"/>
        </a:spcBef>
        <a:spcAft>
          <a:spcPct val="0"/>
        </a:spcAft>
        <a:buSzPct val="100000"/>
        <a:buChar char="»"/>
        <a:defRPr b="1">
          <a:solidFill>
            <a:srgbClr val="00279F"/>
          </a:solidFill>
          <a:latin typeface="+mn-lt"/>
        </a:defRPr>
      </a:lvl3pPr>
      <a:lvl4pPr marL="1543050" indent="-171450" algn="l" rtl="0" eaLnBrk="0" fontAlgn="base" hangingPunct="0">
        <a:lnSpc>
          <a:spcPct val="90000"/>
        </a:lnSpc>
        <a:spcBef>
          <a:spcPct val="30000"/>
        </a:spcBef>
        <a:spcAft>
          <a:spcPct val="0"/>
        </a:spcAft>
        <a:buSzPct val="100000"/>
        <a:buChar char="•"/>
        <a:defRPr sz="1400" b="1">
          <a:solidFill>
            <a:srgbClr val="00279F"/>
          </a:solidFill>
          <a:latin typeface="+mn-lt"/>
        </a:defRPr>
      </a:lvl4pPr>
      <a:lvl5pPr marL="2000250" indent="-171450" algn="l" rtl="0" eaLnBrk="0" fontAlgn="base" hangingPunct="0">
        <a:lnSpc>
          <a:spcPct val="90000"/>
        </a:lnSpc>
        <a:spcBef>
          <a:spcPct val="30000"/>
        </a:spcBef>
        <a:spcAft>
          <a:spcPct val="0"/>
        </a:spcAft>
        <a:buSzPct val="100000"/>
        <a:buChar char="–"/>
        <a:defRPr sz="1400" b="1">
          <a:solidFill>
            <a:srgbClr val="00279F"/>
          </a:solidFill>
          <a:latin typeface="+mn-lt"/>
        </a:defRPr>
      </a:lvl5pPr>
      <a:lvl6pPr marL="2457450" indent="-171450" algn="l" rtl="0" eaLnBrk="0" fontAlgn="base" hangingPunct="0">
        <a:lnSpc>
          <a:spcPct val="90000"/>
        </a:lnSpc>
        <a:spcBef>
          <a:spcPct val="30000"/>
        </a:spcBef>
        <a:spcAft>
          <a:spcPct val="0"/>
        </a:spcAft>
        <a:buSzPct val="100000"/>
        <a:buChar char="–"/>
        <a:defRPr sz="1400" b="1">
          <a:solidFill>
            <a:srgbClr val="00279F"/>
          </a:solidFill>
          <a:latin typeface="+mn-lt"/>
        </a:defRPr>
      </a:lvl6pPr>
      <a:lvl7pPr marL="2914650" indent="-171450" algn="l" rtl="0" eaLnBrk="0" fontAlgn="base" hangingPunct="0">
        <a:lnSpc>
          <a:spcPct val="90000"/>
        </a:lnSpc>
        <a:spcBef>
          <a:spcPct val="30000"/>
        </a:spcBef>
        <a:spcAft>
          <a:spcPct val="0"/>
        </a:spcAft>
        <a:buSzPct val="100000"/>
        <a:buChar char="–"/>
        <a:defRPr sz="1400" b="1">
          <a:solidFill>
            <a:srgbClr val="00279F"/>
          </a:solidFill>
          <a:latin typeface="+mn-lt"/>
        </a:defRPr>
      </a:lvl7pPr>
      <a:lvl8pPr marL="3371850" indent="-171450" algn="l" rtl="0" eaLnBrk="0" fontAlgn="base" hangingPunct="0">
        <a:lnSpc>
          <a:spcPct val="90000"/>
        </a:lnSpc>
        <a:spcBef>
          <a:spcPct val="30000"/>
        </a:spcBef>
        <a:spcAft>
          <a:spcPct val="0"/>
        </a:spcAft>
        <a:buSzPct val="100000"/>
        <a:buChar char="–"/>
        <a:defRPr sz="1400" b="1">
          <a:solidFill>
            <a:srgbClr val="00279F"/>
          </a:solidFill>
          <a:latin typeface="+mn-lt"/>
        </a:defRPr>
      </a:lvl8pPr>
      <a:lvl9pPr marL="3829050" indent="-171450" algn="l" rtl="0" eaLnBrk="0" fontAlgn="base" hangingPunct="0">
        <a:lnSpc>
          <a:spcPct val="90000"/>
        </a:lnSpc>
        <a:spcBef>
          <a:spcPct val="30000"/>
        </a:spcBef>
        <a:spcAft>
          <a:spcPct val="0"/>
        </a:spcAft>
        <a:buSzPct val="100000"/>
        <a:buChar char="–"/>
        <a:defRPr sz="1400" b="1">
          <a:solidFill>
            <a:srgbClr val="00279F"/>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6.wmf"/><Relationship Id="rId18" Type="http://schemas.openxmlformats.org/officeDocument/2006/relationships/oleObject" Target="../embeddings/oleObject8.bin"/><Relationship Id="rId3" Type="http://schemas.openxmlformats.org/officeDocument/2006/relationships/notesSlide" Target="../notesSlides/notesSlide13.xml"/><Relationship Id="rId21" Type="http://schemas.openxmlformats.org/officeDocument/2006/relationships/image" Target="../media/image10.wmf"/><Relationship Id="rId7" Type="http://schemas.openxmlformats.org/officeDocument/2006/relationships/image" Target="../media/image3.wmf"/><Relationship Id="rId12" Type="http://schemas.openxmlformats.org/officeDocument/2006/relationships/oleObject" Target="../embeddings/oleObject5.bin"/><Relationship Id="rId17" Type="http://schemas.openxmlformats.org/officeDocument/2006/relationships/image" Target="../media/image8.wmf"/><Relationship Id="rId2" Type="http://schemas.openxmlformats.org/officeDocument/2006/relationships/slideLayout" Target="../slideLayouts/slideLayout6.xml"/><Relationship Id="rId16" Type="http://schemas.openxmlformats.org/officeDocument/2006/relationships/oleObject" Target="../embeddings/oleObject7.bin"/><Relationship Id="rId20" Type="http://schemas.openxmlformats.org/officeDocument/2006/relationships/oleObject" Target="../embeddings/oleObject9.bin"/><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5.wmf"/><Relationship Id="rId5" Type="http://schemas.openxmlformats.org/officeDocument/2006/relationships/image" Target="../media/image2.wmf"/><Relationship Id="rId15" Type="http://schemas.openxmlformats.org/officeDocument/2006/relationships/image" Target="../media/image7.wmf"/><Relationship Id="rId23" Type="http://schemas.openxmlformats.org/officeDocument/2006/relationships/image" Target="../media/image11.wmf"/><Relationship Id="rId10" Type="http://schemas.openxmlformats.org/officeDocument/2006/relationships/oleObject" Target="../embeddings/oleObject4.bin"/><Relationship Id="rId19" Type="http://schemas.openxmlformats.org/officeDocument/2006/relationships/image" Target="../media/image9.wmf"/><Relationship Id="rId4" Type="http://schemas.openxmlformats.org/officeDocument/2006/relationships/oleObject" Target="../embeddings/oleObject1.bin"/><Relationship Id="rId9" Type="http://schemas.openxmlformats.org/officeDocument/2006/relationships/image" Target="../media/image4.wmf"/><Relationship Id="rId14" Type="http://schemas.openxmlformats.org/officeDocument/2006/relationships/oleObject" Target="../embeddings/oleObject6.bin"/><Relationship Id="rId22" Type="http://schemas.openxmlformats.org/officeDocument/2006/relationships/oleObject" Target="../embeddings/oleObject10.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tags" Target="../tags/tag4.xml"/><Relationship Id="rId7" Type="http://schemas.openxmlformats.org/officeDocument/2006/relationships/image" Target="../media/image1.jpeg"/><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notesSlide" Target="../notesSlides/notesSlide2.xml"/><Relationship Id="rId5" Type="http://schemas.openxmlformats.org/officeDocument/2006/relationships/slideLayout" Target="../slideLayouts/slideLayout12.xml"/><Relationship Id="rId4" Type="http://schemas.openxmlformats.org/officeDocument/2006/relationships/tags" Target="../tags/tag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custDataLst>
              <p:tags r:id="rId1"/>
            </p:custDataLst>
          </p:nvPr>
        </p:nvSpPr>
        <p:spPr>
          <a:xfrm>
            <a:off x="0" y="2564904"/>
            <a:ext cx="8952428" cy="1143000"/>
          </a:xfrm>
          <a:prstGeom prst="rect">
            <a:avLst/>
          </a:prstGeom>
        </p:spPr>
        <p:txBody>
          <a:bodyPr/>
          <a:lstStyle>
            <a:lvl1pPr algn="r" rtl="0" eaLnBrk="0" fontAlgn="base" hangingPunct="0">
              <a:lnSpc>
                <a:spcPct val="90000"/>
              </a:lnSpc>
              <a:spcBef>
                <a:spcPct val="0"/>
              </a:spcBef>
              <a:spcAft>
                <a:spcPct val="0"/>
              </a:spcAft>
              <a:defRPr sz="2800" b="1">
                <a:solidFill>
                  <a:srgbClr val="008000"/>
                </a:solidFill>
                <a:latin typeface="+mj-lt"/>
                <a:ea typeface="+mj-ea"/>
                <a:cs typeface="+mj-cs"/>
              </a:defRPr>
            </a:lvl1pPr>
            <a:lvl2pPr algn="r" rtl="0" eaLnBrk="0" fontAlgn="base" hangingPunct="0">
              <a:lnSpc>
                <a:spcPct val="90000"/>
              </a:lnSpc>
              <a:spcBef>
                <a:spcPct val="0"/>
              </a:spcBef>
              <a:spcAft>
                <a:spcPct val="0"/>
              </a:spcAft>
              <a:defRPr sz="2800" b="1">
                <a:solidFill>
                  <a:srgbClr val="008000"/>
                </a:solidFill>
                <a:latin typeface="Arial" charset="0"/>
              </a:defRPr>
            </a:lvl2pPr>
            <a:lvl3pPr algn="r" rtl="0" eaLnBrk="0" fontAlgn="base" hangingPunct="0">
              <a:lnSpc>
                <a:spcPct val="90000"/>
              </a:lnSpc>
              <a:spcBef>
                <a:spcPct val="0"/>
              </a:spcBef>
              <a:spcAft>
                <a:spcPct val="0"/>
              </a:spcAft>
              <a:defRPr sz="2800" b="1">
                <a:solidFill>
                  <a:srgbClr val="008000"/>
                </a:solidFill>
                <a:latin typeface="Arial" charset="0"/>
              </a:defRPr>
            </a:lvl3pPr>
            <a:lvl4pPr algn="r" rtl="0" eaLnBrk="0" fontAlgn="base" hangingPunct="0">
              <a:lnSpc>
                <a:spcPct val="90000"/>
              </a:lnSpc>
              <a:spcBef>
                <a:spcPct val="0"/>
              </a:spcBef>
              <a:spcAft>
                <a:spcPct val="0"/>
              </a:spcAft>
              <a:defRPr sz="2800" b="1">
                <a:solidFill>
                  <a:srgbClr val="008000"/>
                </a:solidFill>
                <a:latin typeface="Arial" charset="0"/>
              </a:defRPr>
            </a:lvl4pPr>
            <a:lvl5pPr algn="r" rtl="0" eaLnBrk="0" fontAlgn="base" hangingPunct="0">
              <a:lnSpc>
                <a:spcPct val="90000"/>
              </a:lnSpc>
              <a:spcBef>
                <a:spcPct val="0"/>
              </a:spcBef>
              <a:spcAft>
                <a:spcPct val="0"/>
              </a:spcAft>
              <a:defRPr sz="2800" b="1">
                <a:solidFill>
                  <a:srgbClr val="008000"/>
                </a:solidFill>
                <a:latin typeface="Arial" charset="0"/>
              </a:defRPr>
            </a:lvl5pPr>
            <a:lvl6pPr marL="457200" algn="r" rtl="0" eaLnBrk="0" fontAlgn="base" hangingPunct="0">
              <a:lnSpc>
                <a:spcPct val="90000"/>
              </a:lnSpc>
              <a:spcBef>
                <a:spcPct val="0"/>
              </a:spcBef>
              <a:spcAft>
                <a:spcPct val="0"/>
              </a:spcAft>
              <a:defRPr sz="2800" b="1">
                <a:solidFill>
                  <a:srgbClr val="008000"/>
                </a:solidFill>
                <a:latin typeface="Arial" charset="0"/>
              </a:defRPr>
            </a:lvl6pPr>
            <a:lvl7pPr marL="914400" algn="r" rtl="0" eaLnBrk="0" fontAlgn="base" hangingPunct="0">
              <a:lnSpc>
                <a:spcPct val="90000"/>
              </a:lnSpc>
              <a:spcBef>
                <a:spcPct val="0"/>
              </a:spcBef>
              <a:spcAft>
                <a:spcPct val="0"/>
              </a:spcAft>
              <a:defRPr sz="2800" b="1">
                <a:solidFill>
                  <a:srgbClr val="008000"/>
                </a:solidFill>
                <a:latin typeface="Arial" charset="0"/>
              </a:defRPr>
            </a:lvl7pPr>
            <a:lvl8pPr marL="1371600" algn="r" rtl="0" eaLnBrk="0" fontAlgn="base" hangingPunct="0">
              <a:lnSpc>
                <a:spcPct val="90000"/>
              </a:lnSpc>
              <a:spcBef>
                <a:spcPct val="0"/>
              </a:spcBef>
              <a:spcAft>
                <a:spcPct val="0"/>
              </a:spcAft>
              <a:defRPr sz="2800" b="1">
                <a:solidFill>
                  <a:srgbClr val="008000"/>
                </a:solidFill>
                <a:latin typeface="Arial" charset="0"/>
              </a:defRPr>
            </a:lvl8pPr>
            <a:lvl9pPr marL="1828800" algn="r" rtl="0" eaLnBrk="0" fontAlgn="base" hangingPunct="0">
              <a:lnSpc>
                <a:spcPct val="90000"/>
              </a:lnSpc>
              <a:spcBef>
                <a:spcPct val="0"/>
              </a:spcBef>
              <a:spcAft>
                <a:spcPct val="0"/>
              </a:spcAft>
              <a:defRPr sz="2800" b="1">
                <a:solidFill>
                  <a:srgbClr val="008000"/>
                </a:solidFill>
                <a:latin typeface="Arial" charset="0"/>
              </a:defRPr>
            </a:lvl9pPr>
          </a:lstStyle>
          <a:p>
            <a:pPr algn="ctr"/>
            <a:r>
              <a:rPr lang="fr-FR" sz="4000" kern="0" dirty="0"/>
              <a:t>Introduction aux ERP</a:t>
            </a:r>
            <a:br>
              <a:rPr lang="fr-FR" sz="4000" kern="0" dirty="0"/>
            </a:br>
            <a:r>
              <a:rPr lang="fr-FR" sz="3200" i="1" kern="0" dirty="0"/>
              <a:t>(Enterprise Resource Planning)</a:t>
            </a:r>
            <a:br>
              <a:rPr lang="fr-FR" sz="3200" i="1" kern="0" dirty="0"/>
            </a:br>
            <a:endParaRPr lang="fr-FR" sz="4000" i="1" kern="0" dirty="0"/>
          </a:p>
        </p:txBody>
      </p:sp>
      <p:sp>
        <p:nvSpPr>
          <p:cNvPr id="4" name="Sous-titre 3"/>
          <p:cNvSpPr>
            <a:spLocks noGrp="1"/>
          </p:cNvSpPr>
          <p:nvPr>
            <p:ph type="subTitle" idx="1"/>
          </p:nvPr>
        </p:nvSpPr>
        <p:spPr/>
        <p:txBody>
          <a:bodyPr/>
          <a:lstStyle/>
          <a:p>
            <a:r>
              <a:rPr lang="fr-FR" dirty="0">
                <a:solidFill>
                  <a:srgbClr val="00279F"/>
                </a:solidFill>
              </a:rPr>
              <a:t>Les Progiciels de Gestion Intégrée</a:t>
            </a:r>
          </a:p>
        </p:txBody>
      </p:sp>
    </p:spTree>
    <p:extLst>
      <p:ext uri="{BB962C8B-B14F-4D97-AF65-F5344CB8AC3E}">
        <p14:creationId xmlns:p14="http://schemas.microsoft.com/office/powerpoint/2010/main" val="871912776"/>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fr-FR"/>
          </a:p>
        </p:txBody>
      </p:sp>
      <p:sp>
        <p:nvSpPr>
          <p:cNvPr id="16387" name="Rectangle 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fr-FR"/>
          </a:p>
        </p:txBody>
      </p:sp>
      <p:sp>
        <p:nvSpPr>
          <p:cNvPr id="16388" name="Rectangle 4"/>
          <p:cNvSpPr>
            <a:spLocks noChangeArrowheads="1"/>
          </p:cNvSpPr>
          <p:nvPr/>
        </p:nvSpPr>
        <p:spPr bwMode="auto">
          <a:xfrm>
            <a:off x="3625850" y="5389563"/>
            <a:ext cx="1828800" cy="244475"/>
          </a:xfrm>
          <a:prstGeom prst="rect">
            <a:avLst/>
          </a:prstGeom>
          <a:solidFill>
            <a:srgbClr val="5596EA"/>
          </a:solidFill>
          <a:ln w="12700">
            <a:solidFill>
              <a:schemeClr val="bg1"/>
            </a:solidFill>
            <a:miter lim="800000"/>
            <a:headEnd/>
            <a:tailEnd/>
          </a:ln>
        </p:spPr>
        <p:txBody>
          <a:bodyPr wrap="none" anchor="ctr"/>
          <a:lstStyle/>
          <a:p>
            <a:endParaRPr lang="fr-FR"/>
          </a:p>
        </p:txBody>
      </p:sp>
      <p:grpSp>
        <p:nvGrpSpPr>
          <p:cNvPr id="16389" name="Group 5"/>
          <p:cNvGrpSpPr>
            <a:grpSpLocks/>
          </p:cNvGrpSpPr>
          <p:nvPr/>
        </p:nvGrpSpPr>
        <p:grpSpPr bwMode="auto">
          <a:xfrm>
            <a:off x="1765300" y="1666875"/>
            <a:ext cx="5534025" cy="4810125"/>
            <a:chOff x="1112" y="630"/>
            <a:chExt cx="3486" cy="3030"/>
          </a:xfrm>
        </p:grpSpPr>
        <p:grpSp>
          <p:nvGrpSpPr>
            <p:cNvPr id="16443" name="Group 6"/>
            <p:cNvGrpSpPr>
              <a:grpSpLocks/>
            </p:cNvGrpSpPr>
            <p:nvPr/>
          </p:nvGrpSpPr>
          <p:grpSpPr bwMode="auto">
            <a:xfrm>
              <a:off x="3431" y="630"/>
              <a:ext cx="586" cy="699"/>
              <a:chOff x="3431" y="630"/>
              <a:chExt cx="586" cy="699"/>
            </a:xfrm>
          </p:grpSpPr>
          <p:sp>
            <p:nvSpPr>
              <p:cNvPr id="16544" name="AutoShape 7"/>
              <p:cNvSpPr>
                <a:spLocks noChangeArrowheads="1"/>
              </p:cNvSpPr>
              <p:nvPr/>
            </p:nvSpPr>
            <p:spPr bwMode="auto">
              <a:xfrm>
                <a:off x="3431" y="632"/>
                <a:ext cx="586" cy="583"/>
              </a:xfrm>
              <a:prstGeom prst="diamond">
                <a:avLst/>
              </a:prstGeom>
              <a:solidFill>
                <a:schemeClr val="bg1"/>
              </a:solidFill>
              <a:ln w="12700">
                <a:solidFill>
                  <a:schemeClr val="tx1"/>
                </a:solidFill>
                <a:miter lim="800000"/>
                <a:headEnd/>
                <a:tailEnd/>
              </a:ln>
            </p:spPr>
            <p:txBody>
              <a:bodyPr wrap="none" anchor="ctr"/>
              <a:lstStyle/>
              <a:p>
                <a:endParaRPr lang="fr-FR"/>
              </a:p>
            </p:txBody>
          </p:sp>
          <p:sp>
            <p:nvSpPr>
              <p:cNvPr id="16545" name="Freeform 8"/>
              <p:cNvSpPr>
                <a:spLocks/>
              </p:cNvSpPr>
              <p:nvPr/>
            </p:nvSpPr>
            <p:spPr bwMode="auto">
              <a:xfrm>
                <a:off x="3724" y="630"/>
                <a:ext cx="290" cy="399"/>
              </a:xfrm>
              <a:custGeom>
                <a:avLst/>
                <a:gdLst>
                  <a:gd name="T0" fmla="*/ 289 w 290"/>
                  <a:gd name="T1" fmla="*/ 398 h 399"/>
                  <a:gd name="T2" fmla="*/ 289 w 290"/>
                  <a:gd name="T3" fmla="*/ 287 h 399"/>
                  <a:gd name="T4" fmla="*/ 0 w 290"/>
                  <a:gd name="T5" fmla="*/ 0 h 399"/>
                  <a:gd name="T6" fmla="*/ 0 w 290"/>
                  <a:gd name="T7" fmla="*/ 111 h 399"/>
                  <a:gd name="T8" fmla="*/ 289 w 290"/>
                  <a:gd name="T9" fmla="*/ 398 h 399"/>
                  <a:gd name="T10" fmla="*/ 0 60000 65536"/>
                  <a:gd name="T11" fmla="*/ 0 60000 65536"/>
                  <a:gd name="T12" fmla="*/ 0 60000 65536"/>
                  <a:gd name="T13" fmla="*/ 0 60000 65536"/>
                  <a:gd name="T14" fmla="*/ 0 60000 65536"/>
                  <a:gd name="T15" fmla="*/ 0 w 290"/>
                  <a:gd name="T16" fmla="*/ 0 h 399"/>
                  <a:gd name="T17" fmla="*/ 290 w 290"/>
                  <a:gd name="T18" fmla="*/ 399 h 399"/>
                </a:gdLst>
                <a:ahLst/>
                <a:cxnLst>
                  <a:cxn ang="T10">
                    <a:pos x="T0" y="T1"/>
                  </a:cxn>
                  <a:cxn ang="T11">
                    <a:pos x="T2" y="T3"/>
                  </a:cxn>
                  <a:cxn ang="T12">
                    <a:pos x="T4" y="T5"/>
                  </a:cxn>
                  <a:cxn ang="T13">
                    <a:pos x="T6" y="T7"/>
                  </a:cxn>
                  <a:cxn ang="T14">
                    <a:pos x="T8" y="T9"/>
                  </a:cxn>
                </a:cxnLst>
                <a:rect l="T15" t="T16" r="T17" b="T18"/>
                <a:pathLst>
                  <a:path w="290" h="399">
                    <a:moveTo>
                      <a:pt x="289" y="398"/>
                    </a:moveTo>
                    <a:lnTo>
                      <a:pt x="289" y="287"/>
                    </a:lnTo>
                    <a:lnTo>
                      <a:pt x="0" y="0"/>
                    </a:lnTo>
                    <a:lnTo>
                      <a:pt x="0" y="111"/>
                    </a:lnTo>
                    <a:lnTo>
                      <a:pt x="289" y="398"/>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sp>
            <p:nvSpPr>
              <p:cNvPr id="16546" name="Freeform 9"/>
              <p:cNvSpPr>
                <a:spLocks/>
              </p:cNvSpPr>
              <p:nvPr/>
            </p:nvSpPr>
            <p:spPr bwMode="auto">
              <a:xfrm>
                <a:off x="3432" y="632"/>
                <a:ext cx="290" cy="400"/>
              </a:xfrm>
              <a:custGeom>
                <a:avLst/>
                <a:gdLst>
                  <a:gd name="T0" fmla="*/ 0 w 290"/>
                  <a:gd name="T1" fmla="*/ 399 h 400"/>
                  <a:gd name="T2" fmla="*/ 0 w 290"/>
                  <a:gd name="T3" fmla="*/ 288 h 400"/>
                  <a:gd name="T4" fmla="*/ 289 w 290"/>
                  <a:gd name="T5" fmla="*/ 0 h 400"/>
                  <a:gd name="T6" fmla="*/ 289 w 290"/>
                  <a:gd name="T7" fmla="*/ 111 h 400"/>
                  <a:gd name="T8" fmla="*/ 0 w 290"/>
                  <a:gd name="T9" fmla="*/ 399 h 400"/>
                  <a:gd name="T10" fmla="*/ 0 60000 65536"/>
                  <a:gd name="T11" fmla="*/ 0 60000 65536"/>
                  <a:gd name="T12" fmla="*/ 0 60000 65536"/>
                  <a:gd name="T13" fmla="*/ 0 60000 65536"/>
                  <a:gd name="T14" fmla="*/ 0 60000 65536"/>
                  <a:gd name="T15" fmla="*/ 0 w 290"/>
                  <a:gd name="T16" fmla="*/ 0 h 400"/>
                  <a:gd name="T17" fmla="*/ 290 w 290"/>
                  <a:gd name="T18" fmla="*/ 400 h 400"/>
                </a:gdLst>
                <a:ahLst/>
                <a:cxnLst>
                  <a:cxn ang="T10">
                    <a:pos x="T0" y="T1"/>
                  </a:cxn>
                  <a:cxn ang="T11">
                    <a:pos x="T2" y="T3"/>
                  </a:cxn>
                  <a:cxn ang="T12">
                    <a:pos x="T4" y="T5"/>
                  </a:cxn>
                  <a:cxn ang="T13">
                    <a:pos x="T6" y="T7"/>
                  </a:cxn>
                  <a:cxn ang="T14">
                    <a:pos x="T8" y="T9"/>
                  </a:cxn>
                </a:cxnLst>
                <a:rect l="T15" t="T16" r="T17" b="T18"/>
                <a:pathLst>
                  <a:path w="290" h="400">
                    <a:moveTo>
                      <a:pt x="0" y="399"/>
                    </a:moveTo>
                    <a:lnTo>
                      <a:pt x="0" y="288"/>
                    </a:lnTo>
                    <a:lnTo>
                      <a:pt x="289" y="0"/>
                    </a:lnTo>
                    <a:lnTo>
                      <a:pt x="289" y="111"/>
                    </a:lnTo>
                    <a:lnTo>
                      <a:pt x="0" y="399"/>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sp>
            <p:nvSpPr>
              <p:cNvPr id="16547" name="Freeform 10"/>
              <p:cNvSpPr>
                <a:spLocks/>
              </p:cNvSpPr>
              <p:nvPr/>
            </p:nvSpPr>
            <p:spPr bwMode="auto">
              <a:xfrm>
                <a:off x="3724" y="928"/>
                <a:ext cx="290" cy="400"/>
              </a:xfrm>
              <a:custGeom>
                <a:avLst/>
                <a:gdLst>
                  <a:gd name="T0" fmla="*/ 289 w 290"/>
                  <a:gd name="T1" fmla="*/ 0 h 400"/>
                  <a:gd name="T2" fmla="*/ 289 w 290"/>
                  <a:gd name="T3" fmla="*/ 111 h 400"/>
                  <a:gd name="T4" fmla="*/ 0 w 290"/>
                  <a:gd name="T5" fmla="*/ 399 h 400"/>
                  <a:gd name="T6" fmla="*/ 0 w 290"/>
                  <a:gd name="T7" fmla="*/ 288 h 400"/>
                  <a:gd name="T8" fmla="*/ 289 w 290"/>
                  <a:gd name="T9" fmla="*/ 0 h 400"/>
                  <a:gd name="T10" fmla="*/ 0 60000 65536"/>
                  <a:gd name="T11" fmla="*/ 0 60000 65536"/>
                  <a:gd name="T12" fmla="*/ 0 60000 65536"/>
                  <a:gd name="T13" fmla="*/ 0 60000 65536"/>
                  <a:gd name="T14" fmla="*/ 0 60000 65536"/>
                  <a:gd name="T15" fmla="*/ 0 w 290"/>
                  <a:gd name="T16" fmla="*/ 0 h 400"/>
                  <a:gd name="T17" fmla="*/ 290 w 290"/>
                  <a:gd name="T18" fmla="*/ 400 h 400"/>
                </a:gdLst>
                <a:ahLst/>
                <a:cxnLst>
                  <a:cxn ang="T10">
                    <a:pos x="T0" y="T1"/>
                  </a:cxn>
                  <a:cxn ang="T11">
                    <a:pos x="T2" y="T3"/>
                  </a:cxn>
                  <a:cxn ang="T12">
                    <a:pos x="T4" y="T5"/>
                  </a:cxn>
                  <a:cxn ang="T13">
                    <a:pos x="T6" y="T7"/>
                  </a:cxn>
                  <a:cxn ang="T14">
                    <a:pos x="T8" y="T9"/>
                  </a:cxn>
                </a:cxnLst>
                <a:rect l="T15" t="T16" r="T17" b="T18"/>
                <a:pathLst>
                  <a:path w="290" h="400">
                    <a:moveTo>
                      <a:pt x="289" y="0"/>
                    </a:moveTo>
                    <a:lnTo>
                      <a:pt x="289" y="111"/>
                    </a:lnTo>
                    <a:lnTo>
                      <a:pt x="0" y="399"/>
                    </a:lnTo>
                    <a:lnTo>
                      <a:pt x="0" y="288"/>
                    </a:lnTo>
                    <a:lnTo>
                      <a:pt x="289" y="0"/>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sp>
            <p:nvSpPr>
              <p:cNvPr id="16548" name="Freeform 11"/>
              <p:cNvSpPr>
                <a:spLocks/>
              </p:cNvSpPr>
              <p:nvPr/>
            </p:nvSpPr>
            <p:spPr bwMode="auto">
              <a:xfrm>
                <a:off x="3432" y="929"/>
                <a:ext cx="290" cy="400"/>
              </a:xfrm>
              <a:custGeom>
                <a:avLst/>
                <a:gdLst>
                  <a:gd name="T0" fmla="*/ 0 w 290"/>
                  <a:gd name="T1" fmla="*/ 0 h 400"/>
                  <a:gd name="T2" fmla="*/ 0 w 290"/>
                  <a:gd name="T3" fmla="*/ 111 h 400"/>
                  <a:gd name="T4" fmla="*/ 289 w 290"/>
                  <a:gd name="T5" fmla="*/ 399 h 400"/>
                  <a:gd name="T6" fmla="*/ 289 w 290"/>
                  <a:gd name="T7" fmla="*/ 288 h 400"/>
                  <a:gd name="T8" fmla="*/ 0 w 290"/>
                  <a:gd name="T9" fmla="*/ 0 h 400"/>
                  <a:gd name="T10" fmla="*/ 0 60000 65536"/>
                  <a:gd name="T11" fmla="*/ 0 60000 65536"/>
                  <a:gd name="T12" fmla="*/ 0 60000 65536"/>
                  <a:gd name="T13" fmla="*/ 0 60000 65536"/>
                  <a:gd name="T14" fmla="*/ 0 60000 65536"/>
                  <a:gd name="T15" fmla="*/ 0 w 290"/>
                  <a:gd name="T16" fmla="*/ 0 h 400"/>
                  <a:gd name="T17" fmla="*/ 290 w 290"/>
                  <a:gd name="T18" fmla="*/ 400 h 400"/>
                </a:gdLst>
                <a:ahLst/>
                <a:cxnLst>
                  <a:cxn ang="T10">
                    <a:pos x="T0" y="T1"/>
                  </a:cxn>
                  <a:cxn ang="T11">
                    <a:pos x="T2" y="T3"/>
                  </a:cxn>
                  <a:cxn ang="T12">
                    <a:pos x="T4" y="T5"/>
                  </a:cxn>
                  <a:cxn ang="T13">
                    <a:pos x="T6" y="T7"/>
                  </a:cxn>
                  <a:cxn ang="T14">
                    <a:pos x="T8" y="T9"/>
                  </a:cxn>
                </a:cxnLst>
                <a:rect l="T15" t="T16" r="T17" b="T18"/>
                <a:pathLst>
                  <a:path w="290" h="400">
                    <a:moveTo>
                      <a:pt x="0" y="0"/>
                    </a:moveTo>
                    <a:lnTo>
                      <a:pt x="0" y="111"/>
                    </a:lnTo>
                    <a:lnTo>
                      <a:pt x="289" y="399"/>
                    </a:lnTo>
                    <a:lnTo>
                      <a:pt x="289" y="288"/>
                    </a:lnTo>
                    <a:lnTo>
                      <a:pt x="0" y="0"/>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grpSp>
        <p:grpSp>
          <p:nvGrpSpPr>
            <p:cNvPr id="16444" name="Group 12"/>
            <p:cNvGrpSpPr>
              <a:grpSpLocks/>
            </p:cNvGrpSpPr>
            <p:nvPr/>
          </p:nvGrpSpPr>
          <p:grpSpPr bwMode="auto">
            <a:xfrm>
              <a:off x="3721" y="922"/>
              <a:ext cx="584" cy="698"/>
              <a:chOff x="3721" y="922"/>
              <a:chExt cx="584" cy="698"/>
            </a:xfrm>
          </p:grpSpPr>
          <p:sp>
            <p:nvSpPr>
              <p:cNvPr id="16539" name="AutoShape 13"/>
              <p:cNvSpPr>
                <a:spLocks noChangeArrowheads="1"/>
              </p:cNvSpPr>
              <p:nvPr/>
            </p:nvSpPr>
            <p:spPr bwMode="auto">
              <a:xfrm>
                <a:off x="3722" y="924"/>
                <a:ext cx="583" cy="582"/>
              </a:xfrm>
              <a:prstGeom prst="diamond">
                <a:avLst/>
              </a:prstGeom>
              <a:solidFill>
                <a:schemeClr val="bg1"/>
              </a:solidFill>
              <a:ln w="12700">
                <a:solidFill>
                  <a:schemeClr val="tx1"/>
                </a:solidFill>
                <a:miter lim="800000"/>
                <a:headEnd/>
                <a:tailEnd/>
              </a:ln>
            </p:spPr>
            <p:txBody>
              <a:bodyPr wrap="none" anchor="ctr"/>
              <a:lstStyle/>
              <a:p>
                <a:endParaRPr lang="fr-FR"/>
              </a:p>
            </p:txBody>
          </p:sp>
          <p:sp>
            <p:nvSpPr>
              <p:cNvPr id="16540" name="Freeform 14"/>
              <p:cNvSpPr>
                <a:spLocks/>
              </p:cNvSpPr>
              <p:nvPr/>
            </p:nvSpPr>
            <p:spPr bwMode="auto">
              <a:xfrm>
                <a:off x="4013" y="922"/>
                <a:ext cx="291" cy="399"/>
              </a:xfrm>
              <a:custGeom>
                <a:avLst/>
                <a:gdLst>
                  <a:gd name="T0" fmla="*/ 290 w 291"/>
                  <a:gd name="T1" fmla="*/ 398 h 399"/>
                  <a:gd name="T2" fmla="*/ 290 w 291"/>
                  <a:gd name="T3" fmla="*/ 287 h 399"/>
                  <a:gd name="T4" fmla="*/ 0 w 291"/>
                  <a:gd name="T5" fmla="*/ 0 h 399"/>
                  <a:gd name="T6" fmla="*/ 0 w 291"/>
                  <a:gd name="T7" fmla="*/ 111 h 399"/>
                  <a:gd name="T8" fmla="*/ 290 w 291"/>
                  <a:gd name="T9" fmla="*/ 398 h 399"/>
                  <a:gd name="T10" fmla="*/ 0 60000 65536"/>
                  <a:gd name="T11" fmla="*/ 0 60000 65536"/>
                  <a:gd name="T12" fmla="*/ 0 60000 65536"/>
                  <a:gd name="T13" fmla="*/ 0 60000 65536"/>
                  <a:gd name="T14" fmla="*/ 0 60000 65536"/>
                  <a:gd name="T15" fmla="*/ 0 w 291"/>
                  <a:gd name="T16" fmla="*/ 0 h 399"/>
                  <a:gd name="T17" fmla="*/ 291 w 291"/>
                  <a:gd name="T18" fmla="*/ 399 h 399"/>
                </a:gdLst>
                <a:ahLst/>
                <a:cxnLst>
                  <a:cxn ang="T10">
                    <a:pos x="T0" y="T1"/>
                  </a:cxn>
                  <a:cxn ang="T11">
                    <a:pos x="T2" y="T3"/>
                  </a:cxn>
                  <a:cxn ang="T12">
                    <a:pos x="T4" y="T5"/>
                  </a:cxn>
                  <a:cxn ang="T13">
                    <a:pos x="T6" y="T7"/>
                  </a:cxn>
                  <a:cxn ang="T14">
                    <a:pos x="T8" y="T9"/>
                  </a:cxn>
                </a:cxnLst>
                <a:rect l="T15" t="T16" r="T17" b="T18"/>
                <a:pathLst>
                  <a:path w="291" h="399">
                    <a:moveTo>
                      <a:pt x="290" y="398"/>
                    </a:moveTo>
                    <a:lnTo>
                      <a:pt x="290" y="287"/>
                    </a:lnTo>
                    <a:lnTo>
                      <a:pt x="0" y="0"/>
                    </a:lnTo>
                    <a:lnTo>
                      <a:pt x="0" y="111"/>
                    </a:lnTo>
                    <a:lnTo>
                      <a:pt x="290" y="398"/>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sp>
            <p:nvSpPr>
              <p:cNvPr id="16541" name="Freeform 15"/>
              <p:cNvSpPr>
                <a:spLocks/>
              </p:cNvSpPr>
              <p:nvPr/>
            </p:nvSpPr>
            <p:spPr bwMode="auto">
              <a:xfrm>
                <a:off x="3721" y="924"/>
                <a:ext cx="293" cy="398"/>
              </a:xfrm>
              <a:custGeom>
                <a:avLst/>
                <a:gdLst>
                  <a:gd name="T0" fmla="*/ 0 w 293"/>
                  <a:gd name="T1" fmla="*/ 397 h 398"/>
                  <a:gd name="T2" fmla="*/ 0 w 293"/>
                  <a:gd name="T3" fmla="*/ 287 h 398"/>
                  <a:gd name="T4" fmla="*/ 292 w 293"/>
                  <a:gd name="T5" fmla="*/ 0 h 398"/>
                  <a:gd name="T6" fmla="*/ 292 w 293"/>
                  <a:gd name="T7" fmla="*/ 110 h 398"/>
                  <a:gd name="T8" fmla="*/ 0 w 293"/>
                  <a:gd name="T9" fmla="*/ 397 h 398"/>
                  <a:gd name="T10" fmla="*/ 0 60000 65536"/>
                  <a:gd name="T11" fmla="*/ 0 60000 65536"/>
                  <a:gd name="T12" fmla="*/ 0 60000 65536"/>
                  <a:gd name="T13" fmla="*/ 0 60000 65536"/>
                  <a:gd name="T14" fmla="*/ 0 60000 65536"/>
                  <a:gd name="T15" fmla="*/ 0 w 293"/>
                  <a:gd name="T16" fmla="*/ 0 h 398"/>
                  <a:gd name="T17" fmla="*/ 293 w 293"/>
                  <a:gd name="T18" fmla="*/ 398 h 398"/>
                </a:gdLst>
                <a:ahLst/>
                <a:cxnLst>
                  <a:cxn ang="T10">
                    <a:pos x="T0" y="T1"/>
                  </a:cxn>
                  <a:cxn ang="T11">
                    <a:pos x="T2" y="T3"/>
                  </a:cxn>
                  <a:cxn ang="T12">
                    <a:pos x="T4" y="T5"/>
                  </a:cxn>
                  <a:cxn ang="T13">
                    <a:pos x="T6" y="T7"/>
                  </a:cxn>
                  <a:cxn ang="T14">
                    <a:pos x="T8" y="T9"/>
                  </a:cxn>
                </a:cxnLst>
                <a:rect l="T15" t="T16" r="T17" b="T18"/>
                <a:pathLst>
                  <a:path w="293" h="398">
                    <a:moveTo>
                      <a:pt x="0" y="397"/>
                    </a:moveTo>
                    <a:lnTo>
                      <a:pt x="0" y="287"/>
                    </a:lnTo>
                    <a:lnTo>
                      <a:pt x="292" y="0"/>
                    </a:lnTo>
                    <a:lnTo>
                      <a:pt x="292" y="110"/>
                    </a:lnTo>
                    <a:lnTo>
                      <a:pt x="0" y="397"/>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sp>
            <p:nvSpPr>
              <p:cNvPr id="16542" name="Freeform 16"/>
              <p:cNvSpPr>
                <a:spLocks/>
              </p:cNvSpPr>
              <p:nvPr/>
            </p:nvSpPr>
            <p:spPr bwMode="auto">
              <a:xfrm>
                <a:off x="4013" y="1219"/>
                <a:ext cx="291" cy="401"/>
              </a:xfrm>
              <a:custGeom>
                <a:avLst/>
                <a:gdLst>
                  <a:gd name="T0" fmla="*/ 290 w 291"/>
                  <a:gd name="T1" fmla="*/ 0 h 401"/>
                  <a:gd name="T2" fmla="*/ 290 w 291"/>
                  <a:gd name="T3" fmla="*/ 111 h 401"/>
                  <a:gd name="T4" fmla="*/ 0 w 291"/>
                  <a:gd name="T5" fmla="*/ 400 h 401"/>
                  <a:gd name="T6" fmla="*/ 0 w 291"/>
                  <a:gd name="T7" fmla="*/ 289 h 401"/>
                  <a:gd name="T8" fmla="*/ 290 w 291"/>
                  <a:gd name="T9" fmla="*/ 0 h 401"/>
                  <a:gd name="T10" fmla="*/ 0 60000 65536"/>
                  <a:gd name="T11" fmla="*/ 0 60000 65536"/>
                  <a:gd name="T12" fmla="*/ 0 60000 65536"/>
                  <a:gd name="T13" fmla="*/ 0 60000 65536"/>
                  <a:gd name="T14" fmla="*/ 0 60000 65536"/>
                  <a:gd name="T15" fmla="*/ 0 w 291"/>
                  <a:gd name="T16" fmla="*/ 0 h 401"/>
                  <a:gd name="T17" fmla="*/ 291 w 291"/>
                  <a:gd name="T18" fmla="*/ 401 h 401"/>
                </a:gdLst>
                <a:ahLst/>
                <a:cxnLst>
                  <a:cxn ang="T10">
                    <a:pos x="T0" y="T1"/>
                  </a:cxn>
                  <a:cxn ang="T11">
                    <a:pos x="T2" y="T3"/>
                  </a:cxn>
                  <a:cxn ang="T12">
                    <a:pos x="T4" y="T5"/>
                  </a:cxn>
                  <a:cxn ang="T13">
                    <a:pos x="T6" y="T7"/>
                  </a:cxn>
                  <a:cxn ang="T14">
                    <a:pos x="T8" y="T9"/>
                  </a:cxn>
                </a:cxnLst>
                <a:rect l="T15" t="T16" r="T17" b="T18"/>
                <a:pathLst>
                  <a:path w="291" h="401">
                    <a:moveTo>
                      <a:pt x="290" y="0"/>
                    </a:moveTo>
                    <a:lnTo>
                      <a:pt x="290" y="111"/>
                    </a:lnTo>
                    <a:lnTo>
                      <a:pt x="0" y="400"/>
                    </a:lnTo>
                    <a:lnTo>
                      <a:pt x="0" y="289"/>
                    </a:lnTo>
                    <a:lnTo>
                      <a:pt x="290" y="0"/>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sp>
            <p:nvSpPr>
              <p:cNvPr id="16543" name="Freeform 17"/>
              <p:cNvSpPr>
                <a:spLocks/>
              </p:cNvSpPr>
              <p:nvPr/>
            </p:nvSpPr>
            <p:spPr bwMode="auto">
              <a:xfrm>
                <a:off x="3721" y="1221"/>
                <a:ext cx="293" cy="399"/>
              </a:xfrm>
              <a:custGeom>
                <a:avLst/>
                <a:gdLst>
                  <a:gd name="T0" fmla="*/ 0 w 293"/>
                  <a:gd name="T1" fmla="*/ 0 h 399"/>
                  <a:gd name="T2" fmla="*/ 0 w 293"/>
                  <a:gd name="T3" fmla="*/ 111 h 399"/>
                  <a:gd name="T4" fmla="*/ 292 w 293"/>
                  <a:gd name="T5" fmla="*/ 398 h 399"/>
                  <a:gd name="T6" fmla="*/ 292 w 293"/>
                  <a:gd name="T7" fmla="*/ 287 h 399"/>
                  <a:gd name="T8" fmla="*/ 0 w 293"/>
                  <a:gd name="T9" fmla="*/ 0 h 399"/>
                  <a:gd name="T10" fmla="*/ 0 60000 65536"/>
                  <a:gd name="T11" fmla="*/ 0 60000 65536"/>
                  <a:gd name="T12" fmla="*/ 0 60000 65536"/>
                  <a:gd name="T13" fmla="*/ 0 60000 65536"/>
                  <a:gd name="T14" fmla="*/ 0 60000 65536"/>
                  <a:gd name="T15" fmla="*/ 0 w 293"/>
                  <a:gd name="T16" fmla="*/ 0 h 399"/>
                  <a:gd name="T17" fmla="*/ 293 w 293"/>
                  <a:gd name="T18" fmla="*/ 399 h 399"/>
                </a:gdLst>
                <a:ahLst/>
                <a:cxnLst>
                  <a:cxn ang="T10">
                    <a:pos x="T0" y="T1"/>
                  </a:cxn>
                  <a:cxn ang="T11">
                    <a:pos x="T2" y="T3"/>
                  </a:cxn>
                  <a:cxn ang="T12">
                    <a:pos x="T4" y="T5"/>
                  </a:cxn>
                  <a:cxn ang="T13">
                    <a:pos x="T6" y="T7"/>
                  </a:cxn>
                  <a:cxn ang="T14">
                    <a:pos x="T8" y="T9"/>
                  </a:cxn>
                </a:cxnLst>
                <a:rect l="T15" t="T16" r="T17" b="T18"/>
                <a:pathLst>
                  <a:path w="293" h="399">
                    <a:moveTo>
                      <a:pt x="0" y="0"/>
                    </a:moveTo>
                    <a:lnTo>
                      <a:pt x="0" y="111"/>
                    </a:lnTo>
                    <a:lnTo>
                      <a:pt x="292" y="398"/>
                    </a:lnTo>
                    <a:lnTo>
                      <a:pt x="292" y="287"/>
                    </a:lnTo>
                    <a:lnTo>
                      <a:pt x="0" y="0"/>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grpSp>
        <p:grpSp>
          <p:nvGrpSpPr>
            <p:cNvPr id="16445" name="Group 18"/>
            <p:cNvGrpSpPr>
              <a:grpSpLocks/>
            </p:cNvGrpSpPr>
            <p:nvPr/>
          </p:nvGrpSpPr>
          <p:grpSpPr bwMode="auto">
            <a:xfrm>
              <a:off x="4012" y="1211"/>
              <a:ext cx="583" cy="700"/>
              <a:chOff x="4012" y="1211"/>
              <a:chExt cx="583" cy="700"/>
            </a:xfrm>
          </p:grpSpPr>
          <p:sp>
            <p:nvSpPr>
              <p:cNvPr id="16534" name="AutoShape 19"/>
              <p:cNvSpPr>
                <a:spLocks noChangeArrowheads="1"/>
              </p:cNvSpPr>
              <p:nvPr/>
            </p:nvSpPr>
            <p:spPr bwMode="auto">
              <a:xfrm>
                <a:off x="4012" y="1213"/>
                <a:ext cx="583" cy="582"/>
              </a:xfrm>
              <a:prstGeom prst="diamond">
                <a:avLst/>
              </a:prstGeom>
              <a:solidFill>
                <a:schemeClr val="bg1"/>
              </a:solidFill>
              <a:ln w="12700">
                <a:solidFill>
                  <a:schemeClr val="tx1"/>
                </a:solidFill>
                <a:miter lim="800000"/>
                <a:headEnd/>
                <a:tailEnd/>
              </a:ln>
            </p:spPr>
            <p:txBody>
              <a:bodyPr wrap="none" anchor="ctr"/>
              <a:lstStyle/>
              <a:p>
                <a:endParaRPr lang="fr-FR"/>
              </a:p>
            </p:txBody>
          </p:sp>
          <p:sp>
            <p:nvSpPr>
              <p:cNvPr id="16535" name="Freeform 20"/>
              <p:cNvSpPr>
                <a:spLocks/>
              </p:cNvSpPr>
              <p:nvPr/>
            </p:nvSpPr>
            <p:spPr bwMode="auto">
              <a:xfrm>
                <a:off x="4303" y="1211"/>
                <a:ext cx="292" cy="400"/>
              </a:xfrm>
              <a:custGeom>
                <a:avLst/>
                <a:gdLst>
                  <a:gd name="T0" fmla="*/ 291 w 292"/>
                  <a:gd name="T1" fmla="*/ 399 h 400"/>
                  <a:gd name="T2" fmla="*/ 291 w 292"/>
                  <a:gd name="T3" fmla="*/ 288 h 400"/>
                  <a:gd name="T4" fmla="*/ 0 w 292"/>
                  <a:gd name="T5" fmla="*/ 0 h 400"/>
                  <a:gd name="T6" fmla="*/ 0 w 292"/>
                  <a:gd name="T7" fmla="*/ 111 h 400"/>
                  <a:gd name="T8" fmla="*/ 291 w 292"/>
                  <a:gd name="T9" fmla="*/ 399 h 400"/>
                  <a:gd name="T10" fmla="*/ 0 60000 65536"/>
                  <a:gd name="T11" fmla="*/ 0 60000 65536"/>
                  <a:gd name="T12" fmla="*/ 0 60000 65536"/>
                  <a:gd name="T13" fmla="*/ 0 60000 65536"/>
                  <a:gd name="T14" fmla="*/ 0 60000 65536"/>
                  <a:gd name="T15" fmla="*/ 0 w 292"/>
                  <a:gd name="T16" fmla="*/ 0 h 400"/>
                  <a:gd name="T17" fmla="*/ 292 w 292"/>
                  <a:gd name="T18" fmla="*/ 400 h 400"/>
                </a:gdLst>
                <a:ahLst/>
                <a:cxnLst>
                  <a:cxn ang="T10">
                    <a:pos x="T0" y="T1"/>
                  </a:cxn>
                  <a:cxn ang="T11">
                    <a:pos x="T2" y="T3"/>
                  </a:cxn>
                  <a:cxn ang="T12">
                    <a:pos x="T4" y="T5"/>
                  </a:cxn>
                  <a:cxn ang="T13">
                    <a:pos x="T6" y="T7"/>
                  </a:cxn>
                  <a:cxn ang="T14">
                    <a:pos x="T8" y="T9"/>
                  </a:cxn>
                </a:cxnLst>
                <a:rect l="T15" t="T16" r="T17" b="T18"/>
                <a:pathLst>
                  <a:path w="292" h="400">
                    <a:moveTo>
                      <a:pt x="291" y="399"/>
                    </a:moveTo>
                    <a:lnTo>
                      <a:pt x="291" y="288"/>
                    </a:lnTo>
                    <a:lnTo>
                      <a:pt x="0" y="0"/>
                    </a:lnTo>
                    <a:lnTo>
                      <a:pt x="0" y="111"/>
                    </a:lnTo>
                    <a:lnTo>
                      <a:pt x="291" y="399"/>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sp>
            <p:nvSpPr>
              <p:cNvPr id="16536" name="Freeform 21"/>
              <p:cNvSpPr>
                <a:spLocks/>
              </p:cNvSpPr>
              <p:nvPr/>
            </p:nvSpPr>
            <p:spPr bwMode="auto">
              <a:xfrm>
                <a:off x="4013" y="1214"/>
                <a:ext cx="289" cy="400"/>
              </a:xfrm>
              <a:custGeom>
                <a:avLst/>
                <a:gdLst>
                  <a:gd name="T0" fmla="*/ 0 w 289"/>
                  <a:gd name="T1" fmla="*/ 399 h 400"/>
                  <a:gd name="T2" fmla="*/ 0 w 289"/>
                  <a:gd name="T3" fmla="*/ 288 h 400"/>
                  <a:gd name="T4" fmla="*/ 288 w 289"/>
                  <a:gd name="T5" fmla="*/ 0 h 400"/>
                  <a:gd name="T6" fmla="*/ 288 w 289"/>
                  <a:gd name="T7" fmla="*/ 111 h 400"/>
                  <a:gd name="T8" fmla="*/ 0 w 289"/>
                  <a:gd name="T9" fmla="*/ 399 h 400"/>
                  <a:gd name="T10" fmla="*/ 0 60000 65536"/>
                  <a:gd name="T11" fmla="*/ 0 60000 65536"/>
                  <a:gd name="T12" fmla="*/ 0 60000 65536"/>
                  <a:gd name="T13" fmla="*/ 0 60000 65536"/>
                  <a:gd name="T14" fmla="*/ 0 60000 65536"/>
                  <a:gd name="T15" fmla="*/ 0 w 289"/>
                  <a:gd name="T16" fmla="*/ 0 h 400"/>
                  <a:gd name="T17" fmla="*/ 289 w 289"/>
                  <a:gd name="T18" fmla="*/ 400 h 400"/>
                </a:gdLst>
                <a:ahLst/>
                <a:cxnLst>
                  <a:cxn ang="T10">
                    <a:pos x="T0" y="T1"/>
                  </a:cxn>
                  <a:cxn ang="T11">
                    <a:pos x="T2" y="T3"/>
                  </a:cxn>
                  <a:cxn ang="T12">
                    <a:pos x="T4" y="T5"/>
                  </a:cxn>
                  <a:cxn ang="T13">
                    <a:pos x="T6" y="T7"/>
                  </a:cxn>
                  <a:cxn ang="T14">
                    <a:pos x="T8" y="T9"/>
                  </a:cxn>
                </a:cxnLst>
                <a:rect l="T15" t="T16" r="T17" b="T18"/>
                <a:pathLst>
                  <a:path w="289" h="400">
                    <a:moveTo>
                      <a:pt x="0" y="399"/>
                    </a:moveTo>
                    <a:lnTo>
                      <a:pt x="0" y="288"/>
                    </a:lnTo>
                    <a:lnTo>
                      <a:pt x="288" y="0"/>
                    </a:lnTo>
                    <a:lnTo>
                      <a:pt x="288" y="111"/>
                    </a:lnTo>
                    <a:lnTo>
                      <a:pt x="0" y="399"/>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sp>
            <p:nvSpPr>
              <p:cNvPr id="16537" name="Freeform 22"/>
              <p:cNvSpPr>
                <a:spLocks/>
              </p:cNvSpPr>
              <p:nvPr/>
            </p:nvSpPr>
            <p:spPr bwMode="auto">
              <a:xfrm>
                <a:off x="4303" y="1508"/>
                <a:ext cx="292" cy="401"/>
              </a:xfrm>
              <a:custGeom>
                <a:avLst/>
                <a:gdLst>
                  <a:gd name="T0" fmla="*/ 291 w 292"/>
                  <a:gd name="T1" fmla="*/ 0 h 401"/>
                  <a:gd name="T2" fmla="*/ 291 w 292"/>
                  <a:gd name="T3" fmla="*/ 111 h 401"/>
                  <a:gd name="T4" fmla="*/ 0 w 292"/>
                  <a:gd name="T5" fmla="*/ 400 h 401"/>
                  <a:gd name="T6" fmla="*/ 0 w 292"/>
                  <a:gd name="T7" fmla="*/ 289 h 401"/>
                  <a:gd name="T8" fmla="*/ 291 w 292"/>
                  <a:gd name="T9" fmla="*/ 0 h 401"/>
                  <a:gd name="T10" fmla="*/ 0 60000 65536"/>
                  <a:gd name="T11" fmla="*/ 0 60000 65536"/>
                  <a:gd name="T12" fmla="*/ 0 60000 65536"/>
                  <a:gd name="T13" fmla="*/ 0 60000 65536"/>
                  <a:gd name="T14" fmla="*/ 0 60000 65536"/>
                  <a:gd name="T15" fmla="*/ 0 w 292"/>
                  <a:gd name="T16" fmla="*/ 0 h 401"/>
                  <a:gd name="T17" fmla="*/ 292 w 292"/>
                  <a:gd name="T18" fmla="*/ 401 h 401"/>
                </a:gdLst>
                <a:ahLst/>
                <a:cxnLst>
                  <a:cxn ang="T10">
                    <a:pos x="T0" y="T1"/>
                  </a:cxn>
                  <a:cxn ang="T11">
                    <a:pos x="T2" y="T3"/>
                  </a:cxn>
                  <a:cxn ang="T12">
                    <a:pos x="T4" y="T5"/>
                  </a:cxn>
                  <a:cxn ang="T13">
                    <a:pos x="T6" y="T7"/>
                  </a:cxn>
                  <a:cxn ang="T14">
                    <a:pos x="T8" y="T9"/>
                  </a:cxn>
                </a:cxnLst>
                <a:rect l="T15" t="T16" r="T17" b="T18"/>
                <a:pathLst>
                  <a:path w="292" h="401">
                    <a:moveTo>
                      <a:pt x="291" y="0"/>
                    </a:moveTo>
                    <a:lnTo>
                      <a:pt x="291" y="111"/>
                    </a:lnTo>
                    <a:lnTo>
                      <a:pt x="0" y="400"/>
                    </a:lnTo>
                    <a:lnTo>
                      <a:pt x="0" y="289"/>
                    </a:lnTo>
                    <a:lnTo>
                      <a:pt x="291" y="0"/>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sp>
            <p:nvSpPr>
              <p:cNvPr id="16538" name="Freeform 23"/>
              <p:cNvSpPr>
                <a:spLocks/>
              </p:cNvSpPr>
              <p:nvPr/>
            </p:nvSpPr>
            <p:spPr bwMode="auto">
              <a:xfrm>
                <a:off x="4013" y="1510"/>
                <a:ext cx="289" cy="401"/>
              </a:xfrm>
              <a:custGeom>
                <a:avLst/>
                <a:gdLst>
                  <a:gd name="T0" fmla="*/ 0 w 289"/>
                  <a:gd name="T1" fmla="*/ 0 h 401"/>
                  <a:gd name="T2" fmla="*/ 0 w 289"/>
                  <a:gd name="T3" fmla="*/ 111 h 401"/>
                  <a:gd name="T4" fmla="*/ 288 w 289"/>
                  <a:gd name="T5" fmla="*/ 400 h 401"/>
                  <a:gd name="T6" fmla="*/ 288 w 289"/>
                  <a:gd name="T7" fmla="*/ 289 h 401"/>
                  <a:gd name="T8" fmla="*/ 0 w 289"/>
                  <a:gd name="T9" fmla="*/ 0 h 401"/>
                  <a:gd name="T10" fmla="*/ 0 60000 65536"/>
                  <a:gd name="T11" fmla="*/ 0 60000 65536"/>
                  <a:gd name="T12" fmla="*/ 0 60000 65536"/>
                  <a:gd name="T13" fmla="*/ 0 60000 65536"/>
                  <a:gd name="T14" fmla="*/ 0 60000 65536"/>
                  <a:gd name="T15" fmla="*/ 0 w 289"/>
                  <a:gd name="T16" fmla="*/ 0 h 401"/>
                  <a:gd name="T17" fmla="*/ 289 w 289"/>
                  <a:gd name="T18" fmla="*/ 401 h 401"/>
                </a:gdLst>
                <a:ahLst/>
                <a:cxnLst>
                  <a:cxn ang="T10">
                    <a:pos x="T0" y="T1"/>
                  </a:cxn>
                  <a:cxn ang="T11">
                    <a:pos x="T2" y="T3"/>
                  </a:cxn>
                  <a:cxn ang="T12">
                    <a:pos x="T4" y="T5"/>
                  </a:cxn>
                  <a:cxn ang="T13">
                    <a:pos x="T6" y="T7"/>
                  </a:cxn>
                  <a:cxn ang="T14">
                    <a:pos x="T8" y="T9"/>
                  </a:cxn>
                </a:cxnLst>
                <a:rect l="T15" t="T16" r="T17" b="T18"/>
                <a:pathLst>
                  <a:path w="289" h="401">
                    <a:moveTo>
                      <a:pt x="0" y="0"/>
                    </a:moveTo>
                    <a:lnTo>
                      <a:pt x="0" y="111"/>
                    </a:lnTo>
                    <a:lnTo>
                      <a:pt x="288" y="400"/>
                    </a:lnTo>
                    <a:lnTo>
                      <a:pt x="288" y="289"/>
                    </a:lnTo>
                    <a:lnTo>
                      <a:pt x="0" y="0"/>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grpSp>
        <p:grpSp>
          <p:nvGrpSpPr>
            <p:cNvPr id="16446" name="Group 24"/>
            <p:cNvGrpSpPr>
              <a:grpSpLocks/>
            </p:cNvGrpSpPr>
            <p:nvPr/>
          </p:nvGrpSpPr>
          <p:grpSpPr bwMode="auto">
            <a:xfrm>
              <a:off x="4012" y="1797"/>
              <a:ext cx="583" cy="699"/>
              <a:chOff x="4012" y="1797"/>
              <a:chExt cx="583" cy="699"/>
            </a:xfrm>
          </p:grpSpPr>
          <p:sp>
            <p:nvSpPr>
              <p:cNvPr id="16529" name="AutoShape 25"/>
              <p:cNvSpPr>
                <a:spLocks noChangeArrowheads="1"/>
              </p:cNvSpPr>
              <p:nvPr/>
            </p:nvSpPr>
            <p:spPr bwMode="auto">
              <a:xfrm>
                <a:off x="4012" y="1799"/>
                <a:ext cx="583" cy="582"/>
              </a:xfrm>
              <a:prstGeom prst="diamond">
                <a:avLst/>
              </a:prstGeom>
              <a:solidFill>
                <a:schemeClr val="bg1"/>
              </a:solidFill>
              <a:ln w="12700">
                <a:solidFill>
                  <a:schemeClr val="tx1"/>
                </a:solidFill>
                <a:miter lim="800000"/>
                <a:headEnd/>
                <a:tailEnd/>
              </a:ln>
            </p:spPr>
            <p:txBody>
              <a:bodyPr wrap="none" anchor="ctr"/>
              <a:lstStyle/>
              <a:p>
                <a:endParaRPr lang="fr-FR"/>
              </a:p>
            </p:txBody>
          </p:sp>
          <p:sp>
            <p:nvSpPr>
              <p:cNvPr id="16530" name="Freeform 26"/>
              <p:cNvSpPr>
                <a:spLocks/>
              </p:cNvSpPr>
              <p:nvPr/>
            </p:nvSpPr>
            <p:spPr bwMode="auto">
              <a:xfrm>
                <a:off x="4303" y="1797"/>
                <a:ext cx="292" cy="400"/>
              </a:xfrm>
              <a:custGeom>
                <a:avLst/>
                <a:gdLst>
                  <a:gd name="T0" fmla="*/ 291 w 292"/>
                  <a:gd name="T1" fmla="*/ 399 h 400"/>
                  <a:gd name="T2" fmla="*/ 291 w 292"/>
                  <a:gd name="T3" fmla="*/ 288 h 400"/>
                  <a:gd name="T4" fmla="*/ 0 w 292"/>
                  <a:gd name="T5" fmla="*/ 0 h 400"/>
                  <a:gd name="T6" fmla="*/ 0 w 292"/>
                  <a:gd name="T7" fmla="*/ 111 h 400"/>
                  <a:gd name="T8" fmla="*/ 291 w 292"/>
                  <a:gd name="T9" fmla="*/ 399 h 400"/>
                  <a:gd name="T10" fmla="*/ 0 60000 65536"/>
                  <a:gd name="T11" fmla="*/ 0 60000 65536"/>
                  <a:gd name="T12" fmla="*/ 0 60000 65536"/>
                  <a:gd name="T13" fmla="*/ 0 60000 65536"/>
                  <a:gd name="T14" fmla="*/ 0 60000 65536"/>
                  <a:gd name="T15" fmla="*/ 0 w 292"/>
                  <a:gd name="T16" fmla="*/ 0 h 400"/>
                  <a:gd name="T17" fmla="*/ 292 w 292"/>
                  <a:gd name="T18" fmla="*/ 400 h 400"/>
                </a:gdLst>
                <a:ahLst/>
                <a:cxnLst>
                  <a:cxn ang="T10">
                    <a:pos x="T0" y="T1"/>
                  </a:cxn>
                  <a:cxn ang="T11">
                    <a:pos x="T2" y="T3"/>
                  </a:cxn>
                  <a:cxn ang="T12">
                    <a:pos x="T4" y="T5"/>
                  </a:cxn>
                  <a:cxn ang="T13">
                    <a:pos x="T6" y="T7"/>
                  </a:cxn>
                  <a:cxn ang="T14">
                    <a:pos x="T8" y="T9"/>
                  </a:cxn>
                </a:cxnLst>
                <a:rect l="T15" t="T16" r="T17" b="T18"/>
                <a:pathLst>
                  <a:path w="292" h="400">
                    <a:moveTo>
                      <a:pt x="291" y="399"/>
                    </a:moveTo>
                    <a:lnTo>
                      <a:pt x="291" y="288"/>
                    </a:lnTo>
                    <a:lnTo>
                      <a:pt x="0" y="0"/>
                    </a:lnTo>
                    <a:lnTo>
                      <a:pt x="0" y="111"/>
                    </a:lnTo>
                    <a:lnTo>
                      <a:pt x="291" y="399"/>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sp>
            <p:nvSpPr>
              <p:cNvPr id="16531" name="Freeform 27"/>
              <p:cNvSpPr>
                <a:spLocks/>
              </p:cNvSpPr>
              <p:nvPr/>
            </p:nvSpPr>
            <p:spPr bwMode="auto">
              <a:xfrm>
                <a:off x="4013" y="1798"/>
                <a:ext cx="289" cy="400"/>
              </a:xfrm>
              <a:custGeom>
                <a:avLst/>
                <a:gdLst>
                  <a:gd name="T0" fmla="*/ 0 w 289"/>
                  <a:gd name="T1" fmla="*/ 399 h 400"/>
                  <a:gd name="T2" fmla="*/ 0 w 289"/>
                  <a:gd name="T3" fmla="*/ 288 h 400"/>
                  <a:gd name="T4" fmla="*/ 288 w 289"/>
                  <a:gd name="T5" fmla="*/ 0 h 400"/>
                  <a:gd name="T6" fmla="*/ 288 w 289"/>
                  <a:gd name="T7" fmla="*/ 111 h 400"/>
                  <a:gd name="T8" fmla="*/ 0 w 289"/>
                  <a:gd name="T9" fmla="*/ 399 h 400"/>
                  <a:gd name="T10" fmla="*/ 0 60000 65536"/>
                  <a:gd name="T11" fmla="*/ 0 60000 65536"/>
                  <a:gd name="T12" fmla="*/ 0 60000 65536"/>
                  <a:gd name="T13" fmla="*/ 0 60000 65536"/>
                  <a:gd name="T14" fmla="*/ 0 60000 65536"/>
                  <a:gd name="T15" fmla="*/ 0 w 289"/>
                  <a:gd name="T16" fmla="*/ 0 h 400"/>
                  <a:gd name="T17" fmla="*/ 289 w 289"/>
                  <a:gd name="T18" fmla="*/ 400 h 400"/>
                </a:gdLst>
                <a:ahLst/>
                <a:cxnLst>
                  <a:cxn ang="T10">
                    <a:pos x="T0" y="T1"/>
                  </a:cxn>
                  <a:cxn ang="T11">
                    <a:pos x="T2" y="T3"/>
                  </a:cxn>
                  <a:cxn ang="T12">
                    <a:pos x="T4" y="T5"/>
                  </a:cxn>
                  <a:cxn ang="T13">
                    <a:pos x="T6" y="T7"/>
                  </a:cxn>
                  <a:cxn ang="T14">
                    <a:pos x="T8" y="T9"/>
                  </a:cxn>
                </a:cxnLst>
                <a:rect l="T15" t="T16" r="T17" b="T18"/>
                <a:pathLst>
                  <a:path w="289" h="400">
                    <a:moveTo>
                      <a:pt x="0" y="399"/>
                    </a:moveTo>
                    <a:lnTo>
                      <a:pt x="0" y="288"/>
                    </a:lnTo>
                    <a:lnTo>
                      <a:pt x="288" y="0"/>
                    </a:lnTo>
                    <a:lnTo>
                      <a:pt x="288" y="111"/>
                    </a:lnTo>
                    <a:lnTo>
                      <a:pt x="0" y="399"/>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sp>
            <p:nvSpPr>
              <p:cNvPr id="16532" name="Freeform 28"/>
              <p:cNvSpPr>
                <a:spLocks/>
              </p:cNvSpPr>
              <p:nvPr/>
            </p:nvSpPr>
            <p:spPr bwMode="auto">
              <a:xfrm>
                <a:off x="4303" y="2093"/>
                <a:ext cx="292" cy="400"/>
              </a:xfrm>
              <a:custGeom>
                <a:avLst/>
                <a:gdLst>
                  <a:gd name="T0" fmla="*/ 291 w 292"/>
                  <a:gd name="T1" fmla="*/ 0 h 400"/>
                  <a:gd name="T2" fmla="*/ 291 w 292"/>
                  <a:gd name="T3" fmla="*/ 111 h 400"/>
                  <a:gd name="T4" fmla="*/ 0 w 292"/>
                  <a:gd name="T5" fmla="*/ 399 h 400"/>
                  <a:gd name="T6" fmla="*/ 0 w 292"/>
                  <a:gd name="T7" fmla="*/ 288 h 400"/>
                  <a:gd name="T8" fmla="*/ 291 w 292"/>
                  <a:gd name="T9" fmla="*/ 0 h 400"/>
                  <a:gd name="T10" fmla="*/ 0 60000 65536"/>
                  <a:gd name="T11" fmla="*/ 0 60000 65536"/>
                  <a:gd name="T12" fmla="*/ 0 60000 65536"/>
                  <a:gd name="T13" fmla="*/ 0 60000 65536"/>
                  <a:gd name="T14" fmla="*/ 0 60000 65536"/>
                  <a:gd name="T15" fmla="*/ 0 w 292"/>
                  <a:gd name="T16" fmla="*/ 0 h 400"/>
                  <a:gd name="T17" fmla="*/ 292 w 292"/>
                  <a:gd name="T18" fmla="*/ 400 h 400"/>
                </a:gdLst>
                <a:ahLst/>
                <a:cxnLst>
                  <a:cxn ang="T10">
                    <a:pos x="T0" y="T1"/>
                  </a:cxn>
                  <a:cxn ang="T11">
                    <a:pos x="T2" y="T3"/>
                  </a:cxn>
                  <a:cxn ang="T12">
                    <a:pos x="T4" y="T5"/>
                  </a:cxn>
                  <a:cxn ang="T13">
                    <a:pos x="T6" y="T7"/>
                  </a:cxn>
                  <a:cxn ang="T14">
                    <a:pos x="T8" y="T9"/>
                  </a:cxn>
                </a:cxnLst>
                <a:rect l="T15" t="T16" r="T17" b="T18"/>
                <a:pathLst>
                  <a:path w="292" h="400">
                    <a:moveTo>
                      <a:pt x="291" y="0"/>
                    </a:moveTo>
                    <a:lnTo>
                      <a:pt x="291" y="111"/>
                    </a:lnTo>
                    <a:lnTo>
                      <a:pt x="0" y="399"/>
                    </a:lnTo>
                    <a:lnTo>
                      <a:pt x="0" y="288"/>
                    </a:lnTo>
                    <a:lnTo>
                      <a:pt x="291" y="0"/>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sp>
            <p:nvSpPr>
              <p:cNvPr id="16533" name="Freeform 29"/>
              <p:cNvSpPr>
                <a:spLocks/>
              </p:cNvSpPr>
              <p:nvPr/>
            </p:nvSpPr>
            <p:spPr bwMode="auto">
              <a:xfrm>
                <a:off x="4013" y="2096"/>
                <a:ext cx="289" cy="400"/>
              </a:xfrm>
              <a:custGeom>
                <a:avLst/>
                <a:gdLst>
                  <a:gd name="T0" fmla="*/ 0 w 289"/>
                  <a:gd name="T1" fmla="*/ 0 h 400"/>
                  <a:gd name="T2" fmla="*/ 0 w 289"/>
                  <a:gd name="T3" fmla="*/ 111 h 400"/>
                  <a:gd name="T4" fmla="*/ 288 w 289"/>
                  <a:gd name="T5" fmla="*/ 399 h 400"/>
                  <a:gd name="T6" fmla="*/ 288 w 289"/>
                  <a:gd name="T7" fmla="*/ 288 h 400"/>
                  <a:gd name="T8" fmla="*/ 0 w 289"/>
                  <a:gd name="T9" fmla="*/ 0 h 400"/>
                  <a:gd name="T10" fmla="*/ 0 60000 65536"/>
                  <a:gd name="T11" fmla="*/ 0 60000 65536"/>
                  <a:gd name="T12" fmla="*/ 0 60000 65536"/>
                  <a:gd name="T13" fmla="*/ 0 60000 65536"/>
                  <a:gd name="T14" fmla="*/ 0 60000 65536"/>
                  <a:gd name="T15" fmla="*/ 0 w 289"/>
                  <a:gd name="T16" fmla="*/ 0 h 400"/>
                  <a:gd name="T17" fmla="*/ 289 w 289"/>
                  <a:gd name="T18" fmla="*/ 400 h 400"/>
                </a:gdLst>
                <a:ahLst/>
                <a:cxnLst>
                  <a:cxn ang="T10">
                    <a:pos x="T0" y="T1"/>
                  </a:cxn>
                  <a:cxn ang="T11">
                    <a:pos x="T2" y="T3"/>
                  </a:cxn>
                  <a:cxn ang="T12">
                    <a:pos x="T4" y="T5"/>
                  </a:cxn>
                  <a:cxn ang="T13">
                    <a:pos x="T6" y="T7"/>
                  </a:cxn>
                  <a:cxn ang="T14">
                    <a:pos x="T8" y="T9"/>
                  </a:cxn>
                </a:cxnLst>
                <a:rect l="T15" t="T16" r="T17" b="T18"/>
                <a:pathLst>
                  <a:path w="289" h="400">
                    <a:moveTo>
                      <a:pt x="0" y="0"/>
                    </a:moveTo>
                    <a:lnTo>
                      <a:pt x="0" y="111"/>
                    </a:lnTo>
                    <a:lnTo>
                      <a:pt x="288" y="399"/>
                    </a:lnTo>
                    <a:lnTo>
                      <a:pt x="288" y="288"/>
                    </a:lnTo>
                    <a:lnTo>
                      <a:pt x="0" y="0"/>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grpSp>
        <p:grpSp>
          <p:nvGrpSpPr>
            <p:cNvPr id="16447" name="Group 30"/>
            <p:cNvGrpSpPr>
              <a:grpSpLocks/>
            </p:cNvGrpSpPr>
            <p:nvPr/>
          </p:nvGrpSpPr>
          <p:grpSpPr bwMode="auto">
            <a:xfrm>
              <a:off x="4013" y="2382"/>
              <a:ext cx="585" cy="698"/>
              <a:chOff x="4013" y="2382"/>
              <a:chExt cx="585" cy="698"/>
            </a:xfrm>
          </p:grpSpPr>
          <p:sp>
            <p:nvSpPr>
              <p:cNvPr id="16524" name="AutoShape 31"/>
              <p:cNvSpPr>
                <a:spLocks noChangeArrowheads="1"/>
              </p:cNvSpPr>
              <p:nvPr/>
            </p:nvSpPr>
            <p:spPr bwMode="auto">
              <a:xfrm>
                <a:off x="4013" y="2383"/>
                <a:ext cx="585" cy="584"/>
              </a:xfrm>
              <a:prstGeom prst="diamond">
                <a:avLst/>
              </a:prstGeom>
              <a:solidFill>
                <a:schemeClr val="bg1"/>
              </a:solidFill>
              <a:ln w="12700">
                <a:solidFill>
                  <a:schemeClr val="tx1"/>
                </a:solidFill>
                <a:miter lim="800000"/>
                <a:headEnd/>
                <a:tailEnd/>
              </a:ln>
            </p:spPr>
            <p:txBody>
              <a:bodyPr wrap="none" anchor="ctr"/>
              <a:lstStyle/>
              <a:p>
                <a:endParaRPr lang="fr-FR"/>
              </a:p>
            </p:txBody>
          </p:sp>
          <p:sp>
            <p:nvSpPr>
              <p:cNvPr id="16525" name="Freeform 32"/>
              <p:cNvSpPr>
                <a:spLocks/>
              </p:cNvSpPr>
              <p:nvPr/>
            </p:nvSpPr>
            <p:spPr bwMode="auto">
              <a:xfrm>
                <a:off x="4306" y="2382"/>
                <a:ext cx="290" cy="398"/>
              </a:xfrm>
              <a:custGeom>
                <a:avLst/>
                <a:gdLst>
                  <a:gd name="T0" fmla="*/ 289 w 290"/>
                  <a:gd name="T1" fmla="*/ 397 h 398"/>
                  <a:gd name="T2" fmla="*/ 289 w 290"/>
                  <a:gd name="T3" fmla="*/ 287 h 398"/>
                  <a:gd name="T4" fmla="*/ 0 w 290"/>
                  <a:gd name="T5" fmla="*/ 0 h 398"/>
                  <a:gd name="T6" fmla="*/ 0 w 290"/>
                  <a:gd name="T7" fmla="*/ 110 h 398"/>
                  <a:gd name="T8" fmla="*/ 289 w 290"/>
                  <a:gd name="T9" fmla="*/ 397 h 398"/>
                  <a:gd name="T10" fmla="*/ 0 60000 65536"/>
                  <a:gd name="T11" fmla="*/ 0 60000 65536"/>
                  <a:gd name="T12" fmla="*/ 0 60000 65536"/>
                  <a:gd name="T13" fmla="*/ 0 60000 65536"/>
                  <a:gd name="T14" fmla="*/ 0 60000 65536"/>
                  <a:gd name="T15" fmla="*/ 0 w 290"/>
                  <a:gd name="T16" fmla="*/ 0 h 398"/>
                  <a:gd name="T17" fmla="*/ 290 w 290"/>
                  <a:gd name="T18" fmla="*/ 398 h 398"/>
                </a:gdLst>
                <a:ahLst/>
                <a:cxnLst>
                  <a:cxn ang="T10">
                    <a:pos x="T0" y="T1"/>
                  </a:cxn>
                  <a:cxn ang="T11">
                    <a:pos x="T2" y="T3"/>
                  </a:cxn>
                  <a:cxn ang="T12">
                    <a:pos x="T4" y="T5"/>
                  </a:cxn>
                  <a:cxn ang="T13">
                    <a:pos x="T6" y="T7"/>
                  </a:cxn>
                  <a:cxn ang="T14">
                    <a:pos x="T8" y="T9"/>
                  </a:cxn>
                </a:cxnLst>
                <a:rect l="T15" t="T16" r="T17" b="T18"/>
                <a:pathLst>
                  <a:path w="290" h="398">
                    <a:moveTo>
                      <a:pt x="289" y="397"/>
                    </a:moveTo>
                    <a:lnTo>
                      <a:pt x="289" y="287"/>
                    </a:lnTo>
                    <a:lnTo>
                      <a:pt x="0" y="0"/>
                    </a:lnTo>
                    <a:lnTo>
                      <a:pt x="0" y="110"/>
                    </a:lnTo>
                    <a:lnTo>
                      <a:pt x="289" y="397"/>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sp>
            <p:nvSpPr>
              <p:cNvPr id="16526" name="Freeform 33"/>
              <p:cNvSpPr>
                <a:spLocks/>
              </p:cNvSpPr>
              <p:nvPr/>
            </p:nvSpPr>
            <p:spPr bwMode="auto">
              <a:xfrm>
                <a:off x="4013" y="2384"/>
                <a:ext cx="291" cy="399"/>
              </a:xfrm>
              <a:custGeom>
                <a:avLst/>
                <a:gdLst>
                  <a:gd name="T0" fmla="*/ 0 w 291"/>
                  <a:gd name="T1" fmla="*/ 398 h 399"/>
                  <a:gd name="T2" fmla="*/ 0 w 291"/>
                  <a:gd name="T3" fmla="*/ 287 h 399"/>
                  <a:gd name="T4" fmla="*/ 290 w 291"/>
                  <a:gd name="T5" fmla="*/ 0 h 399"/>
                  <a:gd name="T6" fmla="*/ 290 w 291"/>
                  <a:gd name="T7" fmla="*/ 111 h 399"/>
                  <a:gd name="T8" fmla="*/ 0 w 291"/>
                  <a:gd name="T9" fmla="*/ 398 h 399"/>
                  <a:gd name="T10" fmla="*/ 0 60000 65536"/>
                  <a:gd name="T11" fmla="*/ 0 60000 65536"/>
                  <a:gd name="T12" fmla="*/ 0 60000 65536"/>
                  <a:gd name="T13" fmla="*/ 0 60000 65536"/>
                  <a:gd name="T14" fmla="*/ 0 60000 65536"/>
                  <a:gd name="T15" fmla="*/ 0 w 291"/>
                  <a:gd name="T16" fmla="*/ 0 h 399"/>
                  <a:gd name="T17" fmla="*/ 291 w 291"/>
                  <a:gd name="T18" fmla="*/ 399 h 399"/>
                </a:gdLst>
                <a:ahLst/>
                <a:cxnLst>
                  <a:cxn ang="T10">
                    <a:pos x="T0" y="T1"/>
                  </a:cxn>
                  <a:cxn ang="T11">
                    <a:pos x="T2" y="T3"/>
                  </a:cxn>
                  <a:cxn ang="T12">
                    <a:pos x="T4" y="T5"/>
                  </a:cxn>
                  <a:cxn ang="T13">
                    <a:pos x="T6" y="T7"/>
                  </a:cxn>
                  <a:cxn ang="T14">
                    <a:pos x="T8" y="T9"/>
                  </a:cxn>
                </a:cxnLst>
                <a:rect l="T15" t="T16" r="T17" b="T18"/>
                <a:pathLst>
                  <a:path w="291" h="399">
                    <a:moveTo>
                      <a:pt x="0" y="398"/>
                    </a:moveTo>
                    <a:lnTo>
                      <a:pt x="0" y="287"/>
                    </a:lnTo>
                    <a:lnTo>
                      <a:pt x="290" y="0"/>
                    </a:lnTo>
                    <a:lnTo>
                      <a:pt x="290" y="111"/>
                    </a:lnTo>
                    <a:lnTo>
                      <a:pt x="0" y="398"/>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sp>
            <p:nvSpPr>
              <p:cNvPr id="16527" name="Freeform 34"/>
              <p:cNvSpPr>
                <a:spLocks/>
              </p:cNvSpPr>
              <p:nvPr/>
            </p:nvSpPr>
            <p:spPr bwMode="auto">
              <a:xfrm>
                <a:off x="4306" y="2679"/>
                <a:ext cx="290" cy="400"/>
              </a:xfrm>
              <a:custGeom>
                <a:avLst/>
                <a:gdLst>
                  <a:gd name="T0" fmla="*/ 289 w 290"/>
                  <a:gd name="T1" fmla="*/ 0 h 400"/>
                  <a:gd name="T2" fmla="*/ 289 w 290"/>
                  <a:gd name="T3" fmla="*/ 111 h 400"/>
                  <a:gd name="T4" fmla="*/ 0 w 290"/>
                  <a:gd name="T5" fmla="*/ 399 h 400"/>
                  <a:gd name="T6" fmla="*/ 0 w 290"/>
                  <a:gd name="T7" fmla="*/ 288 h 400"/>
                  <a:gd name="T8" fmla="*/ 289 w 290"/>
                  <a:gd name="T9" fmla="*/ 0 h 400"/>
                  <a:gd name="T10" fmla="*/ 0 60000 65536"/>
                  <a:gd name="T11" fmla="*/ 0 60000 65536"/>
                  <a:gd name="T12" fmla="*/ 0 60000 65536"/>
                  <a:gd name="T13" fmla="*/ 0 60000 65536"/>
                  <a:gd name="T14" fmla="*/ 0 60000 65536"/>
                  <a:gd name="T15" fmla="*/ 0 w 290"/>
                  <a:gd name="T16" fmla="*/ 0 h 400"/>
                  <a:gd name="T17" fmla="*/ 290 w 290"/>
                  <a:gd name="T18" fmla="*/ 400 h 400"/>
                </a:gdLst>
                <a:ahLst/>
                <a:cxnLst>
                  <a:cxn ang="T10">
                    <a:pos x="T0" y="T1"/>
                  </a:cxn>
                  <a:cxn ang="T11">
                    <a:pos x="T2" y="T3"/>
                  </a:cxn>
                  <a:cxn ang="T12">
                    <a:pos x="T4" y="T5"/>
                  </a:cxn>
                  <a:cxn ang="T13">
                    <a:pos x="T6" y="T7"/>
                  </a:cxn>
                  <a:cxn ang="T14">
                    <a:pos x="T8" y="T9"/>
                  </a:cxn>
                </a:cxnLst>
                <a:rect l="T15" t="T16" r="T17" b="T18"/>
                <a:pathLst>
                  <a:path w="290" h="400">
                    <a:moveTo>
                      <a:pt x="289" y="0"/>
                    </a:moveTo>
                    <a:lnTo>
                      <a:pt x="289" y="111"/>
                    </a:lnTo>
                    <a:lnTo>
                      <a:pt x="0" y="399"/>
                    </a:lnTo>
                    <a:lnTo>
                      <a:pt x="0" y="288"/>
                    </a:lnTo>
                    <a:lnTo>
                      <a:pt x="289" y="0"/>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sp>
            <p:nvSpPr>
              <p:cNvPr id="16528" name="Freeform 35"/>
              <p:cNvSpPr>
                <a:spLocks/>
              </p:cNvSpPr>
              <p:nvPr/>
            </p:nvSpPr>
            <p:spPr bwMode="auto">
              <a:xfrm>
                <a:off x="4013" y="2682"/>
                <a:ext cx="291" cy="398"/>
              </a:xfrm>
              <a:custGeom>
                <a:avLst/>
                <a:gdLst>
                  <a:gd name="T0" fmla="*/ 0 w 291"/>
                  <a:gd name="T1" fmla="*/ 0 h 398"/>
                  <a:gd name="T2" fmla="*/ 0 w 291"/>
                  <a:gd name="T3" fmla="*/ 110 h 398"/>
                  <a:gd name="T4" fmla="*/ 290 w 291"/>
                  <a:gd name="T5" fmla="*/ 397 h 398"/>
                  <a:gd name="T6" fmla="*/ 290 w 291"/>
                  <a:gd name="T7" fmla="*/ 287 h 398"/>
                  <a:gd name="T8" fmla="*/ 0 w 291"/>
                  <a:gd name="T9" fmla="*/ 0 h 398"/>
                  <a:gd name="T10" fmla="*/ 0 60000 65536"/>
                  <a:gd name="T11" fmla="*/ 0 60000 65536"/>
                  <a:gd name="T12" fmla="*/ 0 60000 65536"/>
                  <a:gd name="T13" fmla="*/ 0 60000 65536"/>
                  <a:gd name="T14" fmla="*/ 0 60000 65536"/>
                  <a:gd name="T15" fmla="*/ 0 w 291"/>
                  <a:gd name="T16" fmla="*/ 0 h 398"/>
                  <a:gd name="T17" fmla="*/ 291 w 291"/>
                  <a:gd name="T18" fmla="*/ 398 h 398"/>
                </a:gdLst>
                <a:ahLst/>
                <a:cxnLst>
                  <a:cxn ang="T10">
                    <a:pos x="T0" y="T1"/>
                  </a:cxn>
                  <a:cxn ang="T11">
                    <a:pos x="T2" y="T3"/>
                  </a:cxn>
                  <a:cxn ang="T12">
                    <a:pos x="T4" y="T5"/>
                  </a:cxn>
                  <a:cxn ang="T13">
                    <a:pos x="T6" y="T7"/>
                  </a:cxn>
                  <a:cxn ang="T14">
                    <a:pos x="T8" y="T9"/>
                  </a:cxn>
                </a:cxnLst>
                <a:rect l="T15" t="T16" r="T17" b="T18"/>
                <a:pathLst>
                  <a:path w="291" h="398">
                    <a:moveTo>
                      <a:pt x="0" y="0"/>
                    </a:moveTo>
                    <a:lnTo>
                      <a:pt x="0" y="110"/>
                    </a:lnTo>
                    <a:lnTo>
                      <a:pt x="290" y="397"/>
                    </a:lnTo>
                    <a:lnTo>
                      <a:pt x="290" y="287"/>
                    </a:lnTo>
                    <a:lnTo>
                      <a:pt x="0" y="0"/>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grpSp>
        <p:grpSp>
          <p:nvGrpSpPr>
            <p:cNvPr id="16448" name="Group 36"/>
            <p:cNvGrpSpPr>
              <a:grpSpLocks/>
            </p:cNvGrpSpPr>
            <p:nvPr/>
          </p:nvGrpSpPr>
          <p:grpSpPr bwMode="auto">
            <a:xfrm>
              <a:off x="3718" y="2674"/>
              <a:ext cx="584" cy="700"/>
              <a:chOff x="3718" y="2674"/>
              <a:chExt cx="584" cy="700"/>
            </a:xfrm>
          </p:grpSpPr>
          <p:sp>
            <p:nvSpPr>
              <p:cNvPr id="16519" name="AutoShape 37"/>
              <p:cNvSpPr>
                <a:spLocks noChangeArrowheads="1"/>
              </p:cNvSpPr>
              <p:nvPr/>
            </p:nvSpPr>
            <p:spPr bwMode="auto">
              <a:xfrm>
                <a:off x="3720" y="2677"/>
                <a:ext cx="582" cy="585"/>
              </a:xfrm>
              <a:prstGeom prst="diamond">
                <a:avLst/>
              </a:prstGeom>
              <a:solidFill>
                <a:schemeClr val="bg1"/>
              </a:solidFill>
              <a:ln w="12700">
                <a:solidFill>
                  <a:schemeClr val="tx1"/>
                </a:solidFill>
                <a:miter lim="800000"/>
                <a:headEnd/>
                <a:tailEnd/>
              </a:ln>
            </p:spPr>
            <p:txBody>
              <a:bodyPr wrap="none" anchor="ctr"/>
              <a:lstStyle/>
              <a:p>
                <a:endParaRPr lang="fr-FR"/>
              </a:p>
            </p:txBody>
          </p:sp>
          <p:sp>
            <p:nvSpPr>
              <p:cNvPr id="16520" name="Freeform 38"/>
              <p:cNvSpPr>
                <a:spLocks/>
              </p:cNvSpPr>
              <p:nvPr/>
            </p:nvSpPr>
            <p:spPr bwMode="auto">
              <a:xfrm>
                <a:off x="4009" y="2674"/>
                <a:ext cx="291" cy="400"/>
              </a:xfrm>
              <a:custGeom>
                <a:avLst/>
                <a:gdLst>
                  <a:gd name="T0" fmla="*/ 290 w 291"/>
                  <a:gd name="T1" fmla="*/ 399 h 400"/>
                  <a:gd name="T2" fmla="*/ 290 w 291"/>
                  <a:gd name="T3" fmla="*/ 288 h 400"/>
                  <a:gd name="T4" fmla="*/ 0 w 291"/>
                  <a:gd name="T5" fmla="*/ 0 h 400"/>
                  <a:gd name="T6" fmla="*/ 0 w 291"/>
                  <a:gd name="T7" fmla="*/ 111 h 400"/>
                  <a:gd name="T8" fmla="*/ 290 w 291"/>
                  <a:gd name="T9" fmla="*/ 399 h 400"/>
                  <a:gd name="T10" fmla="*/ 0 60000 65536"/>
                  <a:gd name="T11" fmla="*/ 0 60000 65536"/>
                  <a:gd name="T12" fmla="*/ 0 60000 65536"/>
                  <a:gd name="T13" fmla="*/ 0 60000 65536"/>
                  <a:gd name="T14" fmla="*/ 0 60000 65536"/>
                  <a:gd name="T15" fmla="*/ 0 w 291"/>
                  <a:gd name="T16" fmla="*/ 0 h 400"/>
                  <a:gd name="T17" fmla="*/ 291 w 291"/>
                  <a:gd name="T18" fmla="*/ 400 h 400"/>
                </a:gdLst>
                <a:ahLst/>
                <a:cxnLst>
                  <a:cxn ang="T10">
                    <a:pos x="T0" y="T1"/>
                  </a:cxn>
                  <a:cxn ang="T11">
                    <a:pos x="T2" y="T3"/>
                  </a:cxn>
                  <a:cxn ang="T12">
                    <a:pos x="T4" y="T5"/>
                  </a:cxn>
                  <a:cxn ang="T13">
                    <a:pos x="T6" y="T7"/>
                  </a:cxn>
                  <a:cxn ang="T14">
                    <a:pos x="T8" y="T9"/>
                  </a:cxn>
                </a:cxnLst>
                <a:rect l="T15" t="T16" r="T17" b="T18"/>
                <a:pathLst>
                  <a:path w="291" h="400">
                    <a:moveTo>
                      <a:pt x="290" y="399"/>
                    </a:moveTo>
                    <a:lnTo>
                      <a:pt x="290" y="288"/>
                    </a:lnTo>
                    <a:lnTo>
                      <a:pt x="0" y="0"/>
                    </a:lnTo>
                    <a:lnTo>
                      <a:pt x="0" y="111"/>
                    </a:lnTo>
                    <a:lnTo>
                      <a:pt x="290" y="399"/>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sp>
            <p:nvSpPr>
              <p:cNvPr id="16521" name="Freeform 39"/>
              <p:cNvSpPr>
                <a:spLocks/>
              </p:cNvSpPr>
              <p:nvPr/>
            </p:nvSpPr>
            <p:spPr bwMode="auto">
              <a:xfrm>
                <a:off x="3718" y="2677"/>
                <a:ext cx="291" cy="400"/>
              </a:xfrm>
              <a:custGeom>
                <a:avLst/>
                <a:gdLst>
                  <a:gd name="T0" fmla="*/ 0 w 291"/>
                  <a:gd name="T1" fmla="*/ 399 h 400"/>
                  <a:gd name="T2" fmla="*/ 0 w 291"/>
                  <a:gd name="T3" fmla="*/ 288 h 400"/>
                  <a:gd name="T4" fmla="*/ 290 w 291"/>
                  <a:gd name="T5" fmla="*/ 0 h 400"/>
                  <a:gd name="T6" fmla="*/ 290 w 291"/>
                  <a:gd name="T7" fmla="*/ 111 h 400"/>
                  <a:gd name="T8" fmla="*/ 0 w 291"/>
                  <a:gd name="T9" fmla="*/ 399 h 400"/>
                  <a:gd name="T10" fmla="*/ 0 60000 65536"/>
                  <a:gd name="T11" fmla="*/ 0 60000 65536"/>
                  <a:gd name="T12" fmla="*/ 0 60000 65536"/>
                  <a:gd name="T13" fmla="*/ 0 60000 65536"/>
                  <a:gd name="T14" fmla="*/ 0 60000 65536"/>
                  <a:gd name="T15" fmla="*/ 0 w 291"/>
                  <a:gd name="T16" fmla="*/ 0 h 400"/>
                  <a:gd name="T17" fmla="*/ 291 w 291"/>
                  <a:gd name="T18" fmla="*/ 400 h 400"/>
                </a:gdLst>
                <a:ahLst/>
                <a:cxnLst>
                  <a:cxn ang="T10">
                    <a:pos x="T0" y="T1"/>
                  </a:cxn>
                  <a:cxn ang="T11">
                    <a:pos x="T2" y="T3"/>
                  </a:cxn>
                  <a:cxn ang="T12">
                    <a:pos x="T4" y="T5"/>
                  </a:cxn>
                  <a:cxn ang="T13">
                    <a:pos x="T6" y="T7"/>
                  </a:cxn>
                  <a:cxn ang="T14">
                    <a:pos x="T8" y="T9"/>
                  </a:cxn>
                </a:cxnLst>
                <a:rect l="T15" t="T16" r="T17" b="T18"/>
                <a:pathLst>
                  <a:path w="291" h="400">
                    <a:moveTo>
                      <a:pt x="0" y="399"/>
                    </a:moveTo>
                    <a:lnTo>
                      <a:pt x="0" y="288"/>
                    </a:lnTo>
                    <a:lnTo>
                      <a:pt x="290" y="0"/>
                    </a:lnTo>
                    <a:lnTo>
                      <a:pt x="290" y="111"/>
                    </a:lnTo>
                    <a:lnTo>
                      <a:pt x="0" y="399"/>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sp>
            <p:nvSpPr>
              <p:cNvPr id="16522" name="Freeform 40"/>
              <p:cNvSpPr>
                <a:spLocks/>
              </p:cNvSpPr>
              <p:nvPr/>
            </p:nvSpPr>
            <p:spPr bwMode="auto">
              <a:xfrm>
                <a:off x="4009" y="2973"/>
                <a:ext cx="291" cy="399"/>
              </a:xfrm>
              <a:custGeom>
                <a:avLst/>
                <a:gdLst>
                  <a:gd name="T0" fmla="*/ 290 w 291"/>
                  <a:gd name="T1" fmla="*/ 0 h 399"/>
                  <a:gd name="T2" fmla="*/ 290 w 291"/>
                  <a:gd name="T3" fmla="*/ 111 h 399"/>
                  <a:gd name="T4" fmla="*/ 0 w 291"/>
                  <a:gd name="T5" fmla="*/ 398 h 399"/>
                  <a:gd name="T6" fmla="*/ 0 w 291"/>
                  <a:gd name="T7" fmla="*/ 287 h 399"/>
                  <a:gd name="T8" fmla="*/ 290 w 291"/>
                  <a:gd name="T9" fmla="*/ 0 h 399"/>
                  <a:gd name="T10" fmla="*/ 0 60000 65536"/>
                  <a:gd name="T11" fmla="*/ 0 60000 65536"/>
                  <a:gd name="T12" fmla="*/ 0 60000 65536"/>
                  <a:gd name="T13" fmla="*/ 0 60000 65536"/>
                  <a:gd name="T14" fmla="*/ 0 60000 65536"/>
                  <a:gd name="T15" fmla="*/ 0 w 291"/>
                  <a:gd name="T16" fmla="*/ 0 h 399"/>
                  <a:gd name="T17" fmla="*/ 291 w 291"/>
                  <a:gd name="T18" fmla="*/ 399 h 399"/>
                </a:gdLst>
                <a:ahLst/>
                <a:cxnLst>
                  <a:cxn ang="T10">
                    <a:pos x="T0" y="T1"/>
                  </a:cxn>
                  <a:cxn ang="T11">
                    <a:pos x="T2" y="T3"/>
                  </a:cxn>
                  <a:cxn ang="T12">
                    <a:pos x="T4" y="T5"/>
                  </a:cxn>
                  <a:cxn ang="T13">
                    <a:pos x="T6" y="T7"/>
                  </a:cxn>
                  <a:cxn ang="T14">
                    <a:pos x="T8" y="T9"/>
                  </a:cxn>
                </a:cxnLst>
                <a:rect l="T15" t="T16" r="T17" b="T18"/>
                <a:pathLst>
                  <a:path w="291" h="399">
                    <a:moveTo>
                      <a:pt x="290" y="0"/>
                    </a:moveTo>
                    <a:lnTo>
                      <a:pt x="290" y="111"/>
                    </a:lnTo>
                    <a:lnTo>
                      <a:pt x="0" y="398"/>
                    </a:lnTo>
                    <a:lnTo>
                      <a:pt x="0" y="287"/>
                    </a:lnTo>
                    <a:lnTo>
                      <a:pt x="290" y="0"/>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sp>
            <p:nvSpPr>
              <p:cNvPr id="16523" name="Freeform 41"/>
              <p:cNvSpPr>
                <a:spLocks/>
              </p:cNvSpPr>
              <p:nvPr/>
            </p:nvSpPr>
            <p:spPr bwMode="auto">
              <a:xfrm>
                <a:off x="3718" y="2974"/>
                <a:ext cx="291" cy="400"/>
              </a:xfrm>
              <a:custGeom>
                <a:avLst/>
                <a:gdLst>
                  <a:gd name="T0" fmla="*/ 0 w 291"/>
                  <a:gd name="T1" fmla="*/ 0 h 400"/>
                  <a:gd name="T2" fmla="*/ 0 w 291"/>
                  <a:gd name="T3" fmla="*/ 111 h 400"/>
                  <a:gd name="T4" fmla="*/ 290 w 291"/>
                  <a:gd name="T5" fmla="*/ 399 h 400"/>
                  <a:gd name="T6" fmla="*/ 290 w 291"/>
                  <a:gd name="T7" fmla="*/ 288 h 400"/>
                  <a:gd name="T8" fmla="*/ 0 w 291"/>
                  <a:gd name="T9" fmla="*/ 0 h 400"/>
                  <a:gd name="T10" fmla="*/ 0 60000 65536"/>
                  <a:gd name="T11" fmla="*/ 0 60000 65536"/>
                  <a:gd name="T12" fmla="*/ 0 60000 65536"/>
                  <a:gd name="T13" fmla="*/ 0 60000 65536"/>
                  <a:gd name="T14" fmla="*/ 0 60000 65536"/>
                  <a:gd name="T15" fmla="*/ 0 w 291"/>
                  <a:gd name="T16" fmla="*/ 0 h 400"/>
                  <a:gd name="T17" fmla="*/ 291 w 291"/>
                  <a:gd name="T18" fmla="*/ 400 h 400"/>
                </a:gdLst>
                <a:ahLst/>
                <a:cxnLst>
                  <a:cxn ang="T10">
                    <a:pos x="T0" y="T1"/>
                  </a:cxn>
                  <a:cxn ang="T11">
                    <a:pos x="T2" y="T3"/>
                  </a:cxn>
                  <a:cxn ang="T12">
                    <a:pos x="T4" y="T5"/>
                  </a:cxn>
                  <a:cxn ang="T13">
                    <a:pos x="T6" y="T7"/>
                  </a:cxn>
                  <a:cxn ang="T14">
                    <a:pos x="T8" y="T9"/>
                  </a:cxn>
                </a:cxnLst>
                <a:rect l="T15" t="T16" r="T17" b="T18"/>
                <a:pathLst>
                  <a:path w="291" h="400">
                    <a:moveTo>
                      <a:pt x="0" y="0"/>
                    </a:moveTo>
                    <a:lnTo>
                      <a:pt x="0" y="111"/>
                    </a:lnTo>
                    <a:lnTo>
                      <a:pt x="290" y="399"/>
                    </a:lnTo>
                    <a:lnTo>
                      <a:pt x="290" y="288"/>
                    </a:lnTo>
                    <a:lnTo>
                      <a:pt x="0" y="0"/>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grpSp>
        <p:grpSp>
          <p:nvGrpSpPr>
            <p:cNvPr id="16449" name="Group 42"/>
            <p:cNvGrpSpPr>
              <a:grpSpLocks/>
            </p:cNvGrpSpPr>
            <p:nvPr/>
          </p:nvGrpSpPr>
          <p:grpSpPr bwMode="auto">
            <a:xfrm>
              <a:off x="3438" y="2955"/>
              <a:ext cx="584" cy="699"/>
              <a:chOff x="3438" y="2955"/>
              <a:chExt cx="584" cy="699"/>
            </a:xfrm>
          </p:grpSpPr>
          <p:sp>
            <p:nvSpPr>
              <p:cNvPr id="16514" name="AutoShape 43"/>
              <p:cNvSpPr>
                <a:spLocks noChangeArrowheads="1"/>
              </p:cNvSpPr>
              <p:nvPr/>
            </p:nvSpPr>
            <p:spPr bwMode="auto">
              <a:xfrm>
                <a:off x="3438" y="2957"/>
                <a:ext cx="584" cy="582"/>
              </a:xfrm>
              <a:prstGeom prst="diamond">
                <a:avLst/>
              </a:prstGeom>
              <a:solidFill>
                <a:schemeClr val="bg1"/>
              </a:solidFill>
              <a:ln w="12700">
                <a:solidFill>
                  <a:schemeClr val="tx1"/>
                </a:solidFill>
                <a:miter lim="800000"/>
                <a:headEnd/>
                <a:tailEnd/>
              </a:ln>
            </p:spPr>
            <p:txBody>
              <a:bodyPr wrap="none" anchor="ctr"/>
              <a:lstStyle/>
              <a:p>
                <a:endParaRPr lang="fr-FR"/>
              </a:p>
            </p:txBody>
          </p:sp>
          <p:sp>
            <p:nvSpPr>
              <p:cNvPr id="16515" name="Freeform 44"/>
              <p:cNvSpPr>
                <a:spLocks/>
              </p:cNvSpPr>
              <p:nvPr/>
            </p:nvSpPr>
            <p:spPr bwMode="auto">
              <a:xfrm>
                <a:off x="3730" y="2955"/>
                <a:ext cx="292" cy="400"/>
              </a:xfrm>
              <a:custGeom>
                <a:avLst/>
                <a:gdLst>
                  <a:gd name="T0" fmla="*/ 291 w 292"/>
                  <a:gd name="T1" fmla="*/ 399 h 400"/>
                  <a:gd name="T2" fmla="*/ 291 w 292"/>
                  <a:gd name="T3" fmla="*/ 288 h 400"/>
                  <a:gd name="T4" fmla="*/ 0 w 292"/>
                  <a:gd name="T5" fmla="*/ 0 h 400"/>
                  <a:gd name="T6" fmla="*/ 0 w 292"/>
                  <a:gd name="T7" fmla="*/ 111 h 400"/>
                  <a:gd name="T8" fmla="*/ 291 w 292"/>
                  <a:gd name="T9" fmla="*/ 399 h 400"/>
                  <a:gd name="T10" fmla="*/ 0 60000 65536"/>
                  <a:gd name="T11" fmla="*/ 0 60000 65536"/>
                  <a:gd name="T12" fmla="*/ 0 60000 65536"/>
                  <a:gd name="T13" fmla="*/ 0 60000 65536"/>
                  <a:gd name="T14" fmla="*/ 0 60000 65536"/>
                  <a:gd name="T15" fmla="*/ 0 w 292"/>
                  <a:gd name="T16" fmla="*/ 0 h 400"/>
                  <a:gd name="T17" fmla="*/ 292 w 292"/>
                  <a:gd name="T18" fmla="*/ 400 h 400"/>
                </a:gdLst>
                <a:ahLst/>
                <a:cxnLst>
                  <a:cxn ang="T10">
                    <a:pos x="T0" y="T1"/>
                  </a:cxn>
                  <a:cxn ang="T11">
                    <a:pos x="T2" y="T3"/>
                  </a:cxn>
                  <a:cxn ang="T12">
                    <a:pos x="T4" y="T5"/>
                  </a:cxn>
                  <a:cxn ang="T13">
                    <a:pos x="T6" y="T7"/>
                  </a:cxn>
                  <a:cxn ang="T14">
                    <a:pos x="T8" y="T9"/>
                  </a:cxn>
                </a:cxnLst>
                <a:rect l="T15" t="T16" r="T17" b="T18"/>
                <a:pathLst>
                  <a:path w="292" h="400">
                    <a:moveTo>
                      <a:pt x="291" y="399"/>
                    </a:moveTo>
                    <a:lnTo>
                      <a:pt x="291" y="288"/>
                    </a:lnTo>
                    <a:lnTo>
                      <a:pt x="0" y="0"/>
                    </a:lnTo>
                    <a:lnTo>
                      <a:pt x="0" y="111"/>
                    </a:lnTo>
                    <a:lnTo>
                      <a:pt x="291" y="399"/>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sp>
            <p:nvSpPr>
              <p:cNvPr id="16516" name="Freeform 45"/>
              <p:cNvSpPr>
                <a:spLocks/>
              </p:cNvSpPr>
              <p:nvPr/>
            </p:nvSpPr>
            <p:spPr bwMode="auto">
              <a:xfrm>
                <a:off x="3438" y="2957"/>
                <a:ext cx="292" cy="401"/>
              </a:xfrm>
              <a:custGeom>
                <a:avLst/>
                <a:gdLst>
                  <a:gd name="T0" fmla="*/ 0 w 292"/>
                  <a:gd name="T1" fmla="*/ 400 h 401"/>
                  <a:gd name="T2" fmla="*/ 0 w 292"/>
                  <a:gd name="T3" fmla="*/ 289 h 401"/>
                  <a:gd name="T4" fmla="*/ 291 w 292"/>
                  <a:gd name="T5" fmla="*/ 0 h 401"/>
                  <a:gd name="T6" fmla="*/ 291 w 292"/>
                  <a:gd name="T7" fmla="*/ 111 h 401"/>
                  <a:gd name="T8" fmla="*/ 0 w 292"/>
                  <a:gd name="T9" fmla="*/ 400 h 401"/>
                  <a:gd name="T10" fmla="*/ 0 60000 65536"/>
                  <a:gd name="T11" fmla="*/ 0 60000 65536"/>
                  <a:gd name="T12" fmla="*/ 0 60000 65536"/>
                  <a:gd name="T13" fmla="*/ 0 60000 65536"/>
                  <a:gd name="T14" fmla="*/ 0 60000 65536"/>
                  <a:gd name="T15" fmla="*/ 0 w 292"/>
                  <a:gd name="T16" fmla="*/ 0 h 401"/>
                  <a:gd name="T17" fmla="*/ 292 w 292"/>
                  <a:gd name="T18" fmla="*/ 401 h 401"/>
                </a:gdLst>
                <a:ahLst/>
                <a:cxnLst>
                  <a:cxn ang="T10">
                    <a:pos x="T0" y="T1"/>
                  </a:cxn>
                  <a:cxn ang="T11">
                    <a:pos x="T2" y="T3"/>
                  </a:cxn>
                  <a:cxn ang="T12">
                    <a:pos x="T4" y="T5"/>
                  </a:cxn>
                  <a:cxn ang="T13">
                    <a:pos x="T6" y="T7"/>
                  </a:cxn>
                  <a:cxn ang="T14">
                    <a:pos x="T8" y="T9"/>
                  </a:cxn>
                </a:cxnLst>
                <a:rect l="T15" t="T16" r="T17" b="T18"/>
                <a:pathLst>
                  <a:path w="292" h="401">
                    <a:moveTo>
                      <a:pt x="0" y="400"/>
                    </a:moveTo>
                    <a:lnTo>
                      <a:pt x="0" y="289"/>
                    </a:lnTo>
                    <a:lnTo>
                      <a:pt x="291" y="0"/>
                    </a:lnTo>
                    <a:lnTo>
                      <a:pt x="291" y="111"/>
                    </a:lnTo>
                    <a:lnTo>
                      <a:pt x="0" y="400"/>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sp>
            <p:nvSpPr>
              <p:cNvPr id="16517" name="Freeform 46"/>
              <p:cNvSpPr>
                <a:spLocks/>
              </p:cNvSpPr>
              <p:nvPr/>
            </p:nvSpPr>
            <p:spPr bwMode="auto">
              <a:xfrm>
                <a:off x="3730" y="3252"/>
                <a:ext cx="292" cy="400"/>
              </a:xfrm>
              <a:custGeom>
                <a:avLst/>
                <a:gdLst>
                  <a:gd name="T0" fmla="*/ 291 w 292"/>
                  <a:gd name="T1" fmla="*/ 0 h 400"/>
                  <a:gd name="T2" fmla="*/ 291 w 292"/>
                  <a:gd name="T3" fmla="*/ 111 h 400"/>
                  <a:gd name="T4" fmla="*/ 0 w 292"/>
                  <a:gd name="T5" fmla="*/ 399 h 400"/>
                  <a:gd name="T6" fmla="*/ 0 w 292"/>
                  <a:gd name="T7" fmla="*/ 288 h 400"/>
                  <a:gd name="T8" fmla="*/ 291 w 292"/>
                  <a:gd name="T9" fmla="*/ 0 h 400"/>
                  <a:gd name="T10" fmla="*/ 0 60000 65536"/>
                  <a:gd name="T11" fmla="*/ 0 60000 65536"/>
                  <a:gd name="T12" fmla="*/ 0 60000 65536"/>
                  <a:gd name="T13" fmla="*/ 0 60000 65536"/>
                  <a:gd name="T14" fmla="*/ 0 60000 65536"/>
                  <a:gd name="T15" fmla="*/ 0 w 292"/>
                  <a:gd name="T16" fmla="*/ 0 h 400"/>
                  <a:gd name="T17" fmla="*/ 292 w 292"/>
                  <a:gd name="T18" fmla="*/ 400 h 400"/>
                </a:gdLst>
                <a:ahLst/>
                <a:cxnLst>
                  <a:cxn ang="T10">
                    <a:pos x="T0" y="T1"/>
                  </a:cxn>
                  <a:cxn ang="T11">
                    <a:pos x="T2" y="T3"/>
                  </a:cxn>
                  <a:cxn ang="T12">
                    <a:pos x="T4" y="T5"/>
                  </a:cxn>
                  <a:cxn ang="T13">
                    <a:pos x="T6" y="T7"/>
                  </a:cxn>
                  <a:cxn ang="T14">
                    <a:pos x="T8" y="T9"/>
                  </a:cxn>
                </a:cxnLst>
                <a:rect l="T15" t="T16" r="T17" b="T18"/>
                <a:pathLst>
                  <a:path w="292" h="400">
                    <a:moveTo>
                      <a:pt x="291" y="0"/>
                    </a:moveTo>
                    <a:lnTo>
                      <a:pt x="291" y="111"/>
                    </a:lnTo>
                    <a:lnTo>
                      <a:pt x="0" y="399"/>
                    </a:lnTo>
                    <a:lnTo>
                      <a:pt x="0" y="288"/>
                    </a:lnTo>
                    <a:lnTo>
                      <a:pt x="291" y="0"/>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sp>
            <p:nvSpPr>
              <p:cNvPr id="16518" name="Freeform 47"/>
              <p:cNvSpPr>
                <a:spLocks/>
              </p:cNvSpPr>
              <p:nvPr/>
            </p:nvSpPr>
            <p:spPr bwMode="auto">
              <a:xfrm>
                <a:off x="3438" y="3254"/>
                <a:ext cx="292" cy="400"/>
              </a:xfrm>
              <a:custGeom>
                <a:avLst/>
                <a:gdLst>
                  <a:gd name="T0" fmla="*/ 0 w 292"/>
                  <a:gd name="T1" fmla="*/ 0 h 400"/>
                  <a:gd name="T2" fmla="*/ 0 w 292"/>
                  <a:gd name="T3" fmla="*/ 111 h 400"/>
                  <a:gd name="T4" fmla="*/ 291 w 292"/>
                  <a:gd name="T5" fmla="*/ 399 h 400"/>
                  <a:gd name="T6" fmla="*/ 291 w 292"/>
                  <a:gd name="T7" fmla="*/ 288 h 400"/>
                  <a:gd name="T8" fmla="*/ 0 w 292"/>
                  <a:gd name="T9" fmla="*/ 0 h 400"/>
                  <a:gd name="T10" fmla="*/ 0 60000 65536"/>
                  <a:gd name="T11" fmla="*/ 0 60000 65536"/>
                  <a:gd name="T12" fmla="*/ 0 60000 65536"/>
                  <a:gd name="T13" fmla="*/ 0 60000 65536"/>
                  <a:gd name="T14" fmla="*/ 0 60000 65536"/>
                  <a:gd name="T15" fmla="*/ 0 w 292"/>
                  <a:gd name="T16" fmla="*/ 0 h 400"/>
                  <a:gd name="T17" fmla="*/ 292 w 292"/>
                  <a:gd name="T18" fmla="*/ 400 h 400"/>
                </a:gdLst>
                <a:ahLst/>
                <a:cxnLst>
                  <a:cxn ang="T10">
                    <a:pos x="T0" y="T1"/>
                  </a:cxn>
                  <a:cxn ang="T11">
                    <a:pos x="T2" y="T3"/>
                  </a:cxn>
                  <a:cxn ang="T12">
                    <a:pos x="T4" y="T5"/>
                  </a:cxn>
                  <a:cxn ang="T13">
                    <a:pos x="T6" y="T7"/>
                  </a:cxn>
                  <a:cxn ang="T14">
                    <a:pos x="T8" y="T9"/>
                  </a:cxn>
                </a:cxnLst>
                <a:rect l="T15" t="T16" r="T17" b="T18"/>
                <a:pathLst>
                  <a:path w="292" h="400">
                    <a:moveTo>
                      <a:pt x="0" y="0"/>
                    </a:moveTo>
                    <a:lnTo>
                      <a:pt x="0" y="111"/>
                    </a:lnTo>
                    <a:lnTo>
                      <a:pt x="291" y="399"/>
                    </a:lnTo>
                    <a:lnTo>
                      <a:pt x="291" y="288"/>
                    </a:lnTo>
                    <a:lnTo>
                      <a:pt x="0" y="0"/>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grpSp>
        <p:grpSp>
          <p:nvGrpSpPr>
            <p:cNvPr id="16450" name="Group 48"/>
            <p:cNvGrpSpPr>
              <a:grpSpLocks/>
            </p:cNvGrpSpPr>
            <p:nvPr/>
          </p:nvGrpSpPr>
          <p:grpSpPr bwMode="auto">
            <a:xfrm>
              <a:off x="1693" y="630"/>
              <a:ext cx="584" cy="699"/>
              <a:chOff x="1693" y="630"/>
              <a:chExt cx="584" cy="699"/>
            </a:xfrm>
          </p:grpSpPr>
          <p:sp>
            <p:nvSpPr>
              <p:cNvPr id="16509" name="AutoShape 49"/>
              <p:cNvSpPr>
                <a:spLocks noChangeArrowheads="1"/>
              </p:cNvSpPr>
              <p:nvPr/>
            </p:nvSpPr>
            <p:spPr bwMode="auto">
              <a:xfrm>
                <a:off x="1693" y="632"/>
                <a:ext cx="583" cy="583"/>
              </a:xfrm>
              <a:prstGeom prst="diamond">
                <a:avLst/>
              </a:prstGeom>
              <a:solidFill>
                <a:schemeClr val="bg1"/>
              </a:solidFill>
              <a:ln w="12700">
                <a:solidFill>
                  <a:schemeClr val="tx1"/>
                </a:solidFill>
                <a:miter lim="800000"/>
                <a:headEnd/>
                <a:tailEnd/>
              </a:ln>
            </p:spPr>
            <p:txBody>
              <a:bodyPr wrap="none" anchor="ctr"/>
              <a:lstStyle/>
              <a:p>
                <a:endParaRPr lang="fr-FR"/>
              </a:p>
            </p:txBody>
          </p:sp>
          <p:sp>
            <p:nvSpPr>
              <p:cNvPr id="16510" name="Freeform 50"/>
              <p:cNvSpPr>
                <a:spLocks/>
              </p:cNvSpPr>
              <p:nvPr/>
            </p:nvSpPr>
            <p:spPr bwMode="auto">
              <a:xfrm>
                <a:off x="1695" y="630"/>
                <a:ext cx="290" cy="399"/>
              </a:xfrm>
              <a:custGeom>
                <a:avLst/>
                <a:gdLst>
                  <a:gd name="T0" fmla="*/ 0 w 290"/>
                  <a:gd name="T1" fmla="*/ 398 h 399"/>
                  <a:gd name="T2" fmla="*/ 0 w 290"/>
                  <a:gd name="T3" fmla="*/ 287 h 399"/>
                  <a:gd name="T4" fmla="*/ 289 w 290"/>
                  <a:gd name="T5" fmla="*/ 0 h 399"/>
                  <a:gd name="T6" fmla="*/ 289 w 290"/>
                  <a:gd name="T7" fmla="*/ 111 h 399"/>
                  <a:gd name="T8" fmla="*/ 0 w 290"/>
                  <a:gd name="T9" fmla="*/ 398 h 399"/>
                  <a:gd name="T10" fmla="*/ 0 60000 65536"/>
                  <a:gd name="T11" fmla="*/ 0 60000 65536"/>
                  <a:gd name="T12" fmla="*/ 0 60000 65536"/>
                  <a:gd name="T13" fmla="*/ 0 60000 65536"/>
                  <a:gd name="T14" fmla="*/ 0 60000 65536"/>
                  <a:gd name="T15" fmla="*/ 0 w 290"/>
                  <a:gd name="T16" fmla="*/ 0 h 399"/>
                  <a:gd name="T17" fmla="*/ 290 w 290"/>
                  <a:gd name="T18" fmla="*/ 399 h 399"/>
                </a:gdLst>
                <a:ahLst/>
                <a:cxnLst>
                  <a:cxn ang="T10">
                    <a:pos x="T0" y="T1"/>
                  </a:cxn>
                  <a:cxn ang="T11">
                    <a:pos x="T2" y="T3"/>
                  </a:cxn>
                  <a:cxn ang="T12">
                    <a:pos x="T4" y="T5"/>
                  </a:cxn>
                  <a:cxn ang="T13">
                    <a:pos x="T6" y="T7"/>
                  </a:cxn>
                  <a:cxn ang="T14">
                    <a:pos x="T8" y="T9"/>
                  </a:cxn>
                </a:cxnLst>
                <a:rect l="T15" t="T16" r="T17" b="T18"/>
                <a:pathLst>
                  <a:path w="290" h="399">
                    <a:moveTo>
                      <a:pt x="0" y="398"/>
                    </a:moveTo>
                    <a:lnTo>
                      <a:pt x="0" y="287"/>
                    </a:lnTo>
                    <a:lnTo>
                      <a:pt x="289" y="0"/>
                    </a:lnTo>
                    <a:lnTo>
                      <a:pt x="289" y="111"/>
                    </a:lnTo>
                    <a:lnTo>
                      <a:pt x="0" y="398"/>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sp>
            <p:nvSpPr>
              <p:cNvPr id="16511" name="Freeform 51"/>
              <p:cNvSpPr>
                <a:spLocks/>
              </p:cNvSpPr>
              <p:nvPr/>
            </p:nvSpPr>
            <p:spPr bwMode="auto">
              <a:xfrm>
                <a:off x="1987" y="632"/>
                <a:ext cx="290" cy="400"/>
              </a:xfrm>
              <a:custGeom>
                <a:avLst/>
                <a:gdLst>
                  <a:gd name="T0" fmla="*/ 289 w 290"/>
                  <a:gd name="T1" fmla="*/ 399 h 400"/>
                  <a:gd name="T2" fmla="*/ 289 w 290"/>
                  <a:gd name="T3" fmla="*/ 288 h 400"/>
                  <a:gd name="T4" fmla="*/ 0 w 290"/>
                  <a:gd name="T5" fmla="*/ 0 h 400"/>
                  <a:gd name="T6" fmla="*/ 0 w 290"/>
                  <a:gd name="T7" fmla="*/ 111 h 400"/>
                  <a:gd name="T8" fmla="*/ 289 w 290"/>
                  <a:gd name="T9" fmla="*/ 399 h 400"/>
                  <a:gd name="T10" fmla="*/ 0 60000 65536"/>
                  <a:gd name="T11" fmla="*/ 0 60000 65536"/>
                  <a:gd name="T12" fmla="*/ 0 60000 65536"/>
                  <a:gd name="T13" fmla="*/ 0 60000 65536"/>
                  <a:gd name="T14" fmla="*/ 0 60000 65536"/>
                  <a:gd name="T15" fmla="*/ 0 w 290"/>
                  <a:gd name="T16" fmla="*/ 0 h 400"/>
                  <a:gd name="T17" fmla="*/ 290 w 290"/>
                  <a:gd name="T18" fmla="*/ 400 h 400"/>
                </a:gdLst>
                <a:ahLst/>
                <a:cxnLst>
                  <a:cxn ang="T10">
                    <a:pos x="T0" y="T1"/>
                  </a:cxn>
                  <a:cxn ang="T11">
                    <a:pos x="T2" y="T3"/>
                  </a:cxn>
                  <a:cxn ang="T12">
                    <a:pos x="T4" y="T5"/>
                  </a:cxn>
                  <a:cxn ang="T13">
                    <a:pos x="T6" y="T7"/>
                  </a:cxn>
                  <a:cxn ang="T14">
                    <a:pos x="T8" y="T9"/>
                  </a:cxn>
                </a:cxnLst>
                <a:rect l="T15" t="T16" r="T17" b="T18"/>
                <a:pathLst>
                  <a:path w="290" h="400">
                    <a:moveTo>
                      <a:pt x="289" y="399"/>
                    </a:moveTo>
                    <a:lnTo>
                      <a:pt x="289" y="288"/>
                    </a:lnTo>
                    <a:lnTo>
                      <a:pt x="0" y="0"/>
                    </a:lnTo>
                    <a:lnTo>
                      <a:pt x="0" y="111"/>
                    </a:lnTo>
                    <a:lnTo>
                      <a:pt x="289" y="399"/>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sp>
            <p:nvSpPr>
              <p:cNvPr id="16512" name="Freeform 52"/>
              <p:cNvSpPr>
                <a:spLocks/>
              </p:cNvSpPr>
              <p:nvPr/>
            </p:nvSpPr>
            <p:spPr bwMode="auto">
              <a:xfrm>
                <a:off x="1695" y="928"/>
                <a:ext cx="290" cy="400"/>
              </a:xfrm>
              <a:custGeom>
                <a:avLst/>
                <a:gdLst>
                  <a:gd name="T0" fmla="*/ 0 w 290"/>
                  <a:gd name="T1" fmla="*/ 0 h 400"/>
                  <a:gd name="T2" fmla="*/ 0 w 290"/>
                  <a:gd name="T3" fmla="*/ 111 h 400"/>
                  <a:gd name="T4" fmla="*/ 289 w 290"/>
                  <a:gd name="T5" fmla="*/ 399 h 400"/>
                  <a:gd name="T6" fmla="*/ 289 w 290"/>
                  <a:gd name="T7" fmla="*/ 288 h 400"/>
                  <a:gd name="T8" fmla="*/ 0 w 290"/>
                  <a:gd name="T9" fmla="*/ 0 h 400"/>
                  <a:gd name="T10" fmla="*/ 0 60000 65536"/>
                  <a:gd name="T11" fmla="*/ 0 60000 65536"/>
                  <a:gd name="T12" fmla="*/ 0 60000 65536"/>
                  <a:gd name="T13" fmla="*/ 0 60000 65536"/>
                  <a:gd name="T14" fmla="*/ 0 60000 65536"/>
                  <a:gd name="T15" fmla="*/ 0 w 290"/>
                  <a:gd name="T16" fmla="*/ 0 h 400"/>
                  <a:gd name="T17" fmla="*/ 290 w 290"/>
                  <a:gd name="T18" fmla="*/ 400 h 400"/>
                </a:gdLst>
                <a:ahLst/>
                <a:cxnLst>
                  <a:cxn ang="T10">
                    <a:pos x="T0" y="T1"/>
                  </a:cxn>
                  <a:cxn ang="T11">
                    <a:pos x="T2" y="T3"/>
                  </a:cxn>
                  <a:cxn ang="T12">
                    <a:pos x="T4" y="T5"/>
                  </a:cxn>
                  <a:cxn ang="T13">
                    <a:pos x="T6" y="T7"/>
                  </a:cxn>
                  <a:cxn ang="T14">
                    <a:pos x="T8" y="T9"/>
                  </a:cxn>
                </a:cxnLst>
                <a:rect l="T15" t="T16" r="T17" b="T18"/>
                <a:pathLst>
                  <a:path w="290" h="400">
                    <a:moveTo>
                      <a:pt x="0" y="0"/>
                    </a:moveTo>
                    <a:lnTo>
                      <a:pt x="0" y="111"/>
                    </a:lnTo>
                    <a:lnTo>
                      <a:pt x="289" y="399"/>
                    </a:lnTo>
                    <a:lnTo>
                      <a:pt x="289" y="288"/>
                    </a:lnTo>
                    <a:lnTo>
                      <a:pt x="0" y="0"/>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sp>
            <p:nvSpPr>
              <p:cNvPr id="16513" name="Freeform 53"/>
              <p:cNvSpPr>
                <a:spLocks/>
              </p:cNvSpPr>
              <p:nvPr/>
            </p:nvSpPr>
            <p:spPr bwMode="auto">
              <a:xfrm>
                <a:off x="1987" y="929"/>
                <a:ext cx="290" cy="400"/>
              </a:xfrm>
              <a:custGeom>
                <a:avLst/>
                <a:gdLst>
                  <a:gd name="T0" fmla="*/ 289 w 290"/>
                  <a:gd name="T1" fmla="*/ 0 h 400"/>
                  <a:gd name="T2" fmla="*/ 289 w 290"/>
                  <a:gd name="T3" fmla="*/ 111 h 400"/>
                  <a:gd name="T4" fmla="*/ 0 w 290"/>
                  <a:gd name="T5" fmla="*/ 399 h 400"/>
                  <a:gd name="T6" fmla="*/ 0 w 290"/>
                  <a:gd name="T7" fmla="*/ 288 h 400"/>
                  <a:gd name="T8" fmla="*/ 289 w 290"/>
                  <a:gd name="T9" fmla="*/ 0 h 400"/>
                  <a:gd name="T10" fmla="*/ 0 60000 65536"/>
                  <a:gd name="T11" fmla="*/ 0 60000 65536"/>
                  <a:gd name="T12" fmla="*/ 0 60000 65536"/>
                  <a:gd name="T13" fmla="*/ 0 60000 65536"/>
                  <a:gd name="T14" fmla="*/ 0 60000 65536"/>
                  <a:gd name="T15" fmla="*/ 0 w 290"/>
                  <a:gd name="T16" fmla="*/ 0 h 400"/>
                  <a:gd name="T17" fmla="*/ 290 w 290"/>
                  <a:gd name="T18" fmla="*/ 400 h 400"/>
                </a:gdLst>
                <a:ahLst/>
                <a:cxnLst>
                  <a:cxn ang="T10">
                    <a:pos x="T0" y="T1"/>
                  </a:cxn>
                  <a:cxn ang="T11">
                    <a:pos x="T2" y="T3"/>
                  </a:cxn>
                  <a:cxn ang="T12">
                    <a:pos x="T4" y="T5"/>
                  </a:cxn>
                  <a:cxn ang="T13">
                    <a:pos x="T6" y="T7"/>
                  </a:cxn>
                  <a:cxn ang="T14">
                    <a:pos x="T8" y="T9"/>
                  </a:cxn>
                </a:cxnLst>
                <a:rect l="T15" t="T16" r="T17" b="T18"/>
                <a:pathLst>
                  <a:path w="290" h="400">
                    <a:moveTo>
                      <a:pt x="289" y="0"/>
                    </a:moveTo>
                    <a:lnTo>
                      <a:pt x="289" y="111"/>
                    </a:lnTo>
                    <a:lnTo>
                      <a:pt x="0" y="399"/>
                    </a:lnTo>
                    <a:lnTo>
                      <a:pt x="0" y="288"/>
                    </a:lnTo>
                    <a:lnTo>
                      <a:pt x="289" y="0"/>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grpSp>
        <p:grpSp>
          <p:nvGrpSpPr>
            <p:cNvPr id="16451" name="Group 54"/>
            <p:cNvGrpSpPr>
              <a:grpSpLocks/>
            </p:cNvGrpSpPr>
            <p:nvPr/>
          </p:nvGrpSpPr>
          <p:grpSpPr bwMode="auto">
            <a:xfrm>
              <a:off x="1402" y="922"/>
              <a:ext cx="586" cy="698"/>
              <a:chOff x="1402" y="922"/>
              <a:chExt cx="586" cy="698"/>
            </a:xfrm>
          </p:grpSpPr>
          <p:sp>
            <p:nvSpPr>
              <p:cNvPr id="16504" name="AutoShape 55"/>
              <p:cNvSpPr>
                <a:spLocks noChangeArrowheads="1"/>
              </p:cNvSpPr>
              <p:nvPr/>
            </p:nvSpPr>
            <p:spPr bwMode="auto">
              <a:xfrm>
                <a:off x="1402" y="924"/>
                <a:ext cx="584" cy="582"/>
              </a:xfrm>
              <a:prstGeom prst="diamond">
                <a:avLst/>
              </a:prstGeom>
              <a:solidFill>
                <a:schemeClr val="bg1"/>
              </a:solidFill>
              <a:ln w="12700">
                <a:solidFill>
                  <a:schemeClr val="tx1"/>
                </a:solidFill>
                <a:miter lim="800000"/>
                <a:headEnd/>
                <a:tailEnd/>
              </a:ln>
            </p:spPr>
            <p:txBody>
              <a:bodyPr wrap="none" anchor="ctr"/>
              <a:lstStyle/>
              <a:p>
                <a:endParaRPr lang="fr-FR"/>
              </a:p>
            </p:txBody>
          </p:sp>
          <p:sp>
            <p:nvSpPr>
              <p:cNvPr id="16505" name="Freeform 56"/>
              <p:cNvSpPr>
                <a:spLocks/>
              </p:cNvSpPr>
              <p:nvPr/>
            </p:nvSpPr>
            <p:spPr bwMode="auto">
              <a:xfrm>
                <a:off x="1405" y="922"/>
                <a:ext cx="291" cy="399"/>
              </a:xfrm>
              <a:custGeom>
                <a:avLst/>
                <a:gdLst>
                  <a:gd name="T0" fmla="*/ 0 w 291"/>
                  <a:gd name="T1" fmla="*/ 398 h 399"/>
                  <a:gd name="T2" fmla="*/ 0 w 291"/>
                  <a:gd name="T3" fmla="*/ 287 h 399"/>
                  <a:gd name="T4" fmla="*/ 290 w 291"/>
                  <a:gd name="T5" fmla="*/ 0 h 399"/>
                  <a:gd name="T6" fmla="*/ 290 w 291"/>
                  <a:gd name="T7" fmla="*/ 111 h 399"/>
                  <a:gd name="T8" fmla="*/ 0 w 291"/>
                  <a:gd name="T9" fmla="*/ 398 h 399"/>
                  <a:gd name="T10" fmla="*/ 0 60000 65536"/>
                  <a:gd name="T11" fmla="*/ 0 60000 65536"/>
                  <a:gd name="T12" fmla="*/ 0 60000 65536"/>
                  <a:gd name="T13" fmla="*/ 0 60000 65536"/>
                  <a:gd name="T14" fmla="*/ 0 60000 65536"/>
                  <a:gd name="T15" fmla="*/ 0 w 291"/>
                  <a:gd name="T16" fmla="*/ 0 h 399"/>
                  <a:gd name="T17" fmla="*/ 291 w 291"/>
                  <a:gd name="T18" fmla="*/ 399 h 399"/>
                </a:gdLst>
                <a:ahLst/>
                <a:cxnLst>
                  <a:cxn ang="T10">
                    <a:pos x="T0" y="T1"/>
                  </a:cxn>
                  <a:cxn ang="T11">
                    <a:pos x="T2" y="T3"/>
                  </a:cxn>
                  <a:cxn ang="T12">
                    <a:pos x="T4" y="T5"/>
                  </a:cxn>
                  <a:cxn ang="T13">
                    <a:pos x="T6" y="T7"/>
                  </a:cxn>
                  <a:cxn ang="T14">
                    <a:pos x="T8" y="T9"/>
                  </a:cxn>
                </a:cxnLst>
                <a:rect l="T15" t="T16" r="T17" b="T18"/>
                <a:pathLst>
                  <a:path w="291" h="399">
                    <a:moveTo>
                      <a:pt x="0" y="398"/>
                    </a:moveTo>
                    <a:lnTo>
                      <a:pt x="0" y="287"/>
                    </a:lnTo>
                    <a:lnTo>
                      <a:pt x="290" y="0"/>
                    </a:lnTo>
                    <a:lnTo>
                      <a:pt x="290" y="111"/>
                    </a:lnTo>
                    <a:lnTo>
                      <a:pt x="0" y="398"/>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sp>
            <p:nvSpPr>
              <p:cNvPr id="16506" name="Freeform 57"/>
              <p:cNvSpPr>
                <a:spLocks/>
              </p:cNvSpPr>
              <p:nvPr/>
            </p:nvSpPr>
            <p:spPr bwMode="auto">
              <a:xfrm>
                <a:off x="1697" y="924"/>
                <a:ext cx="291" cy="398"/>
              </a:xfrm>
              <a:custGeom>
                <a:avLst/>
                <a:gdLst>
                  <a:gd name="T0" fmla="*/ 290 w 291"/>
                  <a:gd name="T1" fmla="*/ 397 h 398"/>
                  <a:gd name="T2" fmla="*/ 290 w 291"/>
                  <a:gd name="T3" fmla="*/ 287 h 398"/>
                  <a:gd name="T4" fmla="*/ 0 w 291"/>
                  <a:gd name="T5" fmla="*/ 0 h 398"/>
                  <a:gd name="T6" fmla="*/ 0 w 291"/>
                  <a:gd name="T7" fmla="*/ 110 h 398"/>
                  <a:gd name="T8" fmla="*/ 290 w 291"/>
                  <a:gd name="T9" fmla="*/ 397 h 398"/>
                  <a:gd name="T10" fmla="*/ 0 60000 65536"/>
                  <a:gd name="T11" fmla="*/ 0 60000 65536"/>
                  <a:gd name="T12" fmla="*/ 0 60000 65536"/>
                  <a:gd name="T13" fmla="*/ 0 60000 65536"/>
                  <a:gd name="T14" fmla="*/ 0 60000 65536"/>
                  <a:gd name="T15" fmla="*/ 0 w 291"/>
                  <a:gd name="T16" fmla="*/ 0 h 398"/>
                  <a:gd name="T17" fmla="*/ 291 w 291"/>
                  <a:gd name="T18" fmla="*/ 398 h 398"/>
                </a:gdLst>
                <a:ahLst/>
                <a:cxnLst>
                  <a:cxn ang="T10">
                    <a:pos x="T0" y="T1"/>
                  </a:cxn>
                  <a:cxn ang="T11">
                    <a:pos x="T2" y="T3"/>
                  </a:cxn>
                  <a:cxn ang="T12">
                    <a:pos x="T4" y="T5"/>
                  </a:cxn>
                  <a:cxn ang="T13">
                    <a:pos x="T6" y="T7"/>
                  </a:cxn>
                  <a:cxn ang="T14">
                    <a:pos x="T8" y="T9"/>
                  </a:cxn>
                </a:cxnLst>
                <a:rect l="T15" t="T16" r="T17" b="T18"/>
                <a:pathLst>
                  <a:path w="291" h="398">
                    <a:moveTo>
                      <a:pt x="290" y="397"/>
                    </a:moveTo>
                    <a:lnTo>
                      <a:pt x="290" y="287"/>
                    </a:lnTo>
                    <a:lnTo>
                      <a:pt x="0" y="0"/>
                    </a:lnTo>
                    <a:lnTo>
                      <a:pt x="0" y="110"/>
                    </a:lnTo>
                    <a:lnTo>
                      <a:pt x="290" y="397"/>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sp>
            <p:nvSpPr>
              <p:cNvPr id="16507" name="Freeform 58"/>
              <p:cNvSpPr>
                <a:spLocks/>
              </p:cNvSpPr>
              <p:nvPr/>
            </p:nvSpPr>
            <p:spPr bwMode="auto">
              <a:xfrm>
                <a:off x="1405" y="1219"/>
                <a:ext cx="291" cy="401"/>
              </a:xfrm>
              <a:custGeom>
                <a:avLst/>
                <a:gdLst>
                  <a:gd name="T0" fmla="*/ 0 w 291"/>
                  <a:gd name="T1" fmla="*/ 0 h 401"/>
                  <a:gd name="T2" fmla="*/ 0 w 291"/>
                  <a:gd name="T3" fmla="*/ 111 h 401"/>
                  <a:gd name="T4" fmla="*/ 290 w 291"/>
                  <a:gd name="T5" fmla="*/ 400 h 401"/>
                  <a:gd name="T6" fmla="*/ 290 w 291"/>
                  <a:gd name="T7" fmla="*/ 289 h 401"/>
                  <a:gd name="T8" fmla="*/ 0 w 291"/>
                  <a:gd name="T9" fmla="*/ 0 h 401"/>
                  <a:gd name="T10" fmla="*/ 0 60000 65536"/>
                  <a:gd name="T11" fmla="*/ 0 60000 65536"/>
                  <a:gd name="T12" fmla="*/ 0 60000 65536"/>
                  <a:gd name="T13" fmla="*/ 0 60000 65536"/>
                  <a:gd name="T14" fmla="*/ 0 60000 65536"/>
                  <a:gd name="T15" fmla="*/ 0 w 291"/>
                  <a:gd name="T16" fmla="*/ 0 h 401"/>
                  <a:gd name="T17" fmla="*/ 291 w 291"/>
                  <a:gd name="T18" fmla="*/ 401 h 401"/>
                </a:gdLst>
                <a:ahLst/>
                <a:cxnLst>
                  <a:cxn ang="T10">
                    <a:pos x="T0" y="T1"/>
                  </a:cxn>
                  <a:cxn ang="T11">
                    <a:pos x="T2" y="T3"/>
                  </a:cxn>
                  <a:cxn ang="T12">
                    <a:pos x="T4" y="T5"/>
                  </a:cxn>
                  <a:cxn ang="T13">
                    <a:pos x="T6" y="T7"/>
                  </a:cxn>
                  <a:cxn ang="T14">
                    <a:pos x="T8" y="T9"/>
                  </a:cxn>
                </a:cxnLst>
                <a:rect l="T15" t="T16" r="T17" b="T18"/>
                <a:pathLst>
                  <a:path w="291" h="401">
                    <a:moveTo>
                      <a:pt x="0" y="0"/>
                    </a:moveTo>
                    <a:lnTo>
                      <a:pt x="0" y="111"/>
                    </a:lnTo>
                    <a:lnTo>
                      <a:pt x="290" y="400"/>
                    </a:lnTo>
                    <a:lnTo>
                      <a:pt x="290" y="289"/>
                    </a:lnTo>
                    <a:lnTo>
                      <a:pt x="0" y="0"/>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sp>
            <p:nvSpPr>
              <p:cNvPr id="16508" name="Freeform 59"/>
              <p:cNvSpPr>
                <a:spLocks/>
              </p:cNvSpPr>
              <p:nvPr/>
            </p:nvSpPr>
            <p:spPr bwMode="auto">
              <a:xfrm>
                <a:off x="1697" y="1221"/>
                <a:ext cx="291" cy="399"/>
              </a:xfrm>
              <a:custGeom>
                <a:avLst/>
                <a:gdLst>
                  <a:gd name="T0" fmla="*/ 290 w 291"/>
                  <a:gd name="T1" fmla="*/ 0 h 399"/>
                  <a:gd name="T2" fmla="*/ 290 w 291"/>
                  <a:gd name="T3" fmla="*/ 111 h 399"/>
                  <a:gd name="T4" fmla="*/ 0 w 291"/>
                  <a:gd name="T5" fmla="*/ 398 h 399"/>
                  <a:gd name="T6" fmla="*/ 0 w 291"/>
                  <a:gd name="T7" fmla="*/ 287 h 399"/>
                  <a:gd name="T8" fmla="*/ 290 w 291"/>
                  <a:gd name="T9" fmla="*/ 0 h 399"/>
                  <a:gd name="T10" fmla="*/ 0 60000 65536"/>
                  <a:gd name="T11" fmla="*/ 0 60000 65536"/>
                  <a:gd name="T12" fmla="*/ 0 60000 65536"/>
                  <a:gd name="T13" fmla="*/ 0 60000 65536"/>
                  <a:gd name="T14" fmla="*/ 0 60000 65536"/>
                  <a:gd name="T15" fmla="*/ 0 w 291"/>
                  <a:gd name="T16" fmla="*/ 0 h 399"/>
                  <a:gd name="T17" fmla="*/ 291 w 291"/>
                  <a:gd name="T18" fmla="*/ 399 h 399"/>
                </a:gdLst>
                <a:ahLst/>
                <a:cxnLst>
                  <a:cxn ang="T10">
                    <a:pos x="T0" y="T1"/>
                  </a:cxn>
                  <a:cxn ang="T11">
                    <a:pos x="T2" y="T3"/>
                  </a:cxn>
                  <a:cxn ang="T12">
                    <a:pos x="T4" y="T5"/>
                  </a:cxn>
                  <a:cxn ang="T13">
                    <a:pos x="T6" y="T7"/>
                  </a:cxn>
                  <a:cxn ang="T14">
                    <a:pos x="T8" y="T9"/>
                  </a:cxn>
                </a:cxnLst>
                <a:rect l="T15" t="T16" r="T17" b="T18"/>
                <a:pathLst>
                  <a:path w="291" h="399">
                    <a:moveTo>
                      <a:pt x="290" y="0"/>
                    </a:moveTo>
                    <a:lnTo>
                      <a:pt x="290" y="111"/>
                    </a:lnTo>
                    <a:lnTo>
                      <a:pt x="0" y="398"/>
                    </a:lnTo>
                    <a:lnTo>
                      <a:pt x="0" y="287"/>
                    </a:lnTo>
                    <a:lnTo>
                      <a:pt x="290" y="0"/>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grpSp>
        <p:grpSp>
          <p:nvGrpSpPr>
            <p:cNvPr id="16452" name="Group 60"/>
            <p:cNvGrpSpPr>
              <a:grpSpLocks/>
            </p:cNvGrpSpPr>
            <p:nvPr/>
          </p:nvGrpSpPr>
          <p:grpSpPr bwMode="auto">
            <a:xfrm>
              <a:off x="1113" y="1211"/>
              <a:ext cx="585" cy="700"/>
              <a:chOff x="1113" y="1211"/>
              <a:chExt cx="585" cy="700"/>
            </a:xfrm>
          </p:grpSpPr>
          <p:sp>
            <p:nvSpPr>
              <p:cNvPr id="16499" name="AutoShape 61"/>
              <p:cNvSpPr>
                <a:spLocks noChangeArrowheads="1"/>
              </p:cNvSpPr>
              <p:nvPr/>
            </p:nvSpPr>
            <p:spPr bwMode="auto">
              <a:xfrm>
                <a:off x="1113" y="1213"/>
                <a:ext cx="585" cy="582"/>
              </a:xfrm>
              <a:prstGeom prst="diamond">
                <a:avLst/>
              </a:prstGeom>
              <a:solidFill>
                <a:schemeClr val="bg1"/>
              </a:solidFill>
              <a:ln w="12700">
                <a:solidFill>
                  <a:schemeClr val="tx1"/>
                </a:solidFill>
                <a:miter lim="800000"/>
                <a:headEnd/>
                <a:tailEnd/>
              </a:ln>
            </p:spPr>
            <p:txBody>
              <a:bodyPr wrap="none" anchor="ctr"/>
              <a:lstStyle/>
              <a:p>
                <a:endParaRPr lang="fr-FR"/>
              </a:p>
            </p:txBody>
          </p:sp>
          <p:sp>
            <p:nvSpPr>
              <p:cNvPr id="16500" name="Freeform 62"/>
              <p:cNvSpPr>
                <a:spLocks/>
              </p:cNvSpPr>
              <p:nvPr/>
            </p:nvSpPr>
            <p:spPr bwMode="auto">
              <a:xfrm>
                <a:off x="1116" y="1211"/>
                <a:ext cx="290" cy="400"/>
              </a:xfrm>
              <a:custGeom>
                <a:avLst/>
                <a:gdLst>
                  <a:gd name="T0" fmla="*/ 0 w 290"/>
                  <a:gd name="T1" fmla="*/ 399 h 400"/>
                  <a:gd name="T2" fmla="*/ 0 w 290"/>
                  <a:gd name="T3" fmla="*/ 288 h 400"/>
                  <a:gd name="T4" fmla="*/ 289 w 290"/>
                  <a:gd name="T5" fmla="*/ 0 h 400"/>
                  <a:gd name="T6" fmla="*/ 289 w 290"/>
                  <a:gd name="T7" fmla="*/ 111 h 400"/>
                  <a:gd name="T8" fmla="*/ 0 w 290"/>
                  <a:gd name="T9" fmla="*/ 399 h 400"/>
                  <a:gd name="T10" fmla="*/ 0 60000 65536"/>
                  <a:gd name="T11" fmla="*/ 0 60000 65536"/>
                  <a:gd name="T12" fmla="*/ 0 60000 65536"/>
                  <a:gd name="T13" fmla="*/ 0 60000 65536"/>
                  <a:gd name="T14" fmla="*/ 0 60000 65536"/>
                  <a:gd name="T15" fmla="*/ 0 w 290"/>
                  <a:gd name="T16" fmla="*/ 0 h 400"/>
                  <a:gd name="T17" fmla="*/ 290 w 290"/>
                  <a:gd name="T18" fmla="*/ 400 h 400"/>
                </a:gdLst>
                <a:ahLst/>
                <a:cxnLst>
                  <a:cxn ang="T10">
                    <a:pos x="T0" y="T1"/>
                  </a:cxn>
                  <a:cxn ang="T11">
                    <a:pos x="T2" y="T3"/>
                  </a:cxn>
                  <a:cxn ang="T12">
                    <a:pos x="T4" y="T5"/>
                  </a:cxn>
                  <a:cxn ang="T13">
                    <a:pos x="T6" y="T7"/>
                  </a:cxn>
                  <a:cxn ang="T14">
                    <a:pos x="T8" y="T9"/>
                  </a:cxn>
                </a:cxnLst>
                <a:rect l="T15" t="T16" r="T17" b="T18"/>
                <a:pathLst>
                  <a:path w="290" h="400">
                    <a:moveTo>
                      <a:pt x="0" y="399"/>
                    </a:moveTo>
                    <a:lnTo>
                      <a:pt x="0" y="288"/>
                    </a:lnTo>
                    <a:lnTo>
                      <a:pt x="289" y="0"/>
                    </a:lnTo>
                    <a:lnTo>
                      <a:pt x="289" y="111"/>
                    </a:lnTo>
                    <a:lnTo>
                      <a:pt x="0" y="399"/>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sp>
            <p:nvSpPr>
              <p:cNvPr id="16501" name="Freeform 63"/>
              <p:cNvSpPr>
                <a:spLocks/>
              </p:cNvSpPr>
              <p:nvPr/>
            </p:nvSpPr>
            <p:spPr bwMode="auto">
              <a:xfrm>
                <a:off x="1407" y="1214"/>
                <a:ext cx="291" cy="400"/>
              </a:xfrm>
              <a:custGeom>
                <a:avLst/>
                <a:gdLst>
                  <a:gd name="T0" fmla="*/ 290 w 291"/>
                  <a:gd name="T1" fmla="*/ 399 h 400"/>
                  <a:gd name="T2" fmla="*/ 290 w 291"/>
                  <a:gd name="T3" fmla="*/ 288 h 400"/>
                  <a:gd name="T4" fmla="*/ 0 w 291"/>
                  <a:gd name="T5" fmla="*/ 0 h 400"/>
                  <a:gd name="T6" fmla="*/ 0 w 291"/>
                  <a:gd name="T7" fmla="*/ 111 h 400"/>
                  <a:gd name="T8" fmla="*/ 290 w 291"/>
                  <a:gd name="T9" fmla="*/ 399 h 400"/>
                  <a:gd name="T10" fmla="*/ 0 60000 65536"/>
                  <a:gd name="T11" fmla="*/ 0 60000 65536"/>
                  <a:gd name="T12" fmla="*/ 0 60000 65536"/>
                  <a:gd name="T13" fmla="*/ 0 60000 65536"/>
                  <a:gd name="T14" fmla="*/ 0 60000 65536"/>
                  <a:gd name="T15" fmla="*/ 0 w 291"/>
                  <a:gd name="T16" fmla="*/ 0 h 400"/>
                  <a:gd name="T17" fmla="*/ 291 w 291"/>
                  <a:gd name="T18" fmla="*/ 400 h 400"/>
                </a:gdLst>
                <a:ahLst/>
                <a:cxnLst>
                  <a:cxn ang="T10">
                    <a:pos x="T0" y="T1"/>
                  </a:cxn>
                  <a:cxn ang="T11">
                    <a:pos x="T2" y="T3"/>
                  </a:cxn>
                  <a:cxn ang="T12">
                    <a:pos x="T4" y="T5"/>
                  </a:cxn>
                  <a:cxn ang="T13">
                    <a:pos x="T6" y="T7"/>
                  </a:cxn>
                  <a:cxn ang="T14">
                    <a:pos x="T8" y="T9"/>
                  </a:cxn>
                </a:cxnLst>
                <a:rect l="T15" t="T16" r="T17" b="T18"/>
                <a:pathLst>
                  <a:path w="291" h="400">
                    <a:moveTo>
                      <a:pt x="290" y="399"/>
                    </a:moveTo>
                    <a:lnTo>
                      <a:pt x="290" y="288"/>
                    </a:lnTo>
                    <a:lnTo>
                      <a:pt x="0" y="0"/>
                    </a:lnTo>
                    <a:lnTo>
                      <a:pt x="0" y="111"/>
                    </a:lnTo>
                    <a:lnTo>
                      <a:pt x="290" y="399"/>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sp>
            <p:nvSpPr>
              <p:cNvPr id="16502" name="Freeform 64"/>
              <p:cNvSpPr>
                <a:spLocks/>
              </p:cNvSpPr>
              <p:nvPr/>
            </p:nvSpPr>
            <p:spPr bwMode="auto">
              <a:xfrm>
                <a:off x="1116" y="1508"/>
                <a:ext cx="290" cy="401"/>
              </a:xfrm>
              <a:custGeom>
                <a:avLst/>
                <a:gdLst>
                  <a:gd name="T0" fmla="*/ 0 w 290"/>
                  <a:gd name="T1" fmla="*/ 0 h 401"/>
                  <a:gd name="T2" fmla="*/ 0 w 290"/>
                  <a:gd name="T3" fmla="*/ 111 h 401"/>
                  <a:gd name="T4" fmla="*/ 289 w 290"/>
                  <a:gd name="T5" fmla="*/ 400 h 401"/>
                  <a:gd name="T6" fmla="*/ 289 w 290"/>
                  <a:gd name="T7" fmla="*/ 289 h 401"/>
                  <a:gd name="T8" fmla="*/ 0 w 290"/>
                  <a:gd name="T9" fmla="*/ 0 h 401"/>
                  <a:gd name="T10" fmla="*/ 0 60000 65536"/>
                  <a:gd name="T11" fmla="*/ 0 60000 65536"/>
                  <a:gd name="T12" fmla="*/ 0 60000 65536"/>
                  <a:gd name="T13" fmla="*/ 0 60000 65536"/>
                  <a:gd name="T14" fmla="*/ 0 60000 65536"/>
                  <a:gd name="T15" fmla="*/ 0 w 290"/>
                  <a:gd name="T16" fmla="*/ 0 h 401"/>
                  <a:gd name="T17" fmla="*/ 290 w 290"/>
                  <a:gd name="T18" fmla="*/ 401 h 401"/>
                </a:gdLst>
                <a:ahLst/>
                <a:cxnLst>
                  <a:cxn ang="T10">
                    <a:pos x="T0" y="T1"/>
                  </a:cxn>
                  <a:cxn ang="T11">
                    <a:pos x="T2" y="T3"/>
                  </a:cxn>
                  <a:cxn ang="T12">
                    <a:pos x="T4" y="T5"/>
                  </a:cxn>
                  <a:cxn ang="T13">
                    <a:pos x="T6" y="T7"/>
                  </a:cxn>
                  <a:cxn ang="T14">
                    <a:pos x="T8" y="T9"/>
                  </a:cxn>
                </a:cxnLst>
                <a:rect l="T15" t="T16" r="T17" b="T18"/>
                <a:pathLst>
                  <a:path w="290" h="401">
                    <a:moveTo>
                      <a:pt x="0" y="0"/>
                    </a:moveTo>
                    <a:lnTo>
                      <a:pt x="0" y="111"/>
                    </a:lnTo>
                    <a:lnTo>
                      <a:pt x="289" y="400"/>
                    </a:lnTo>
                    <a:lnTo>
                      <a:pt x="289" y="289"/>
                    </a:lnTo>
                    <a:lnTo>
                      <a:pt x="0" y="0"/>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sp>
            <p:nvSpPr>
              <p:cNvPr id="16503" name="Freeform 65"/>
              <p:cNvSpPr>
                <a:spLocks/>
              </p:cNvSpPr>
              <p:nvPr/>
            </p:nvSpPr>
            <p:spPr bwMode="auto">
              <a:xfrm>
                <a:off x="1407" y="1510"/>
                <a:ext cx="291" cy="401"/>
              </a:xfrm>
              <a:custGeom>
                <a:avLst/>
                <a:gdLst>
                  <a:gd name="T0" fmla="*/ 290 w 291"/>
                  <a:gd name="T1" fmla="*/ 0 h 401"/>
                  <a:gd name="T2" fmla="*/ 290 w 291"/>
                  <a:gd name="T3" fmla="*/ 111 h 401"/>
                  <a:gd name="T4" fmla="*/ 0 w 291"/>
                  <a:gd name="T5" fmla="*/ 400 h 401"/>
                  <a:gd name="T6" fmla="*/ 0 w 291"/>
                  <a:gd name="T7" fmla="*/ 289 h 401"/>
                  <a:gd name="T8" fmla="*/ 290 w 291"/>
                  <a:gd name="T9" fmla="*/ 0 h 401"/>
                  <a:gd name="T10" fmla="*/ 0 60000 65536"/>
                  <a:gd name="T11" fmla="*/ 0 60000 65536"/>
                  <a:gd name="T12" fmla="*/ 0 60000 65536"/>
                  <a:gd name="T13" fmla="*/ 0 60000 65536"/>
                  <a:gd name="T14" fmla="*/ 0 60000 65536"/>
                  <a:gd name="T15" fmla="*/ 0 w 291"/>
                  <a:gd name="T16" fmla="*/ 0 h 401"/>
                  <a:gd name="T17" fmla="*/ 291 w 291"/>
                  <a:gd name="T18" fmla="*/ 401 h 401"/>
                </a:gdLst>
                <a:ahLst/>
                <a:cxnLst>
                  <a:cxn ang="T10">
                    <a:pos x="T0" y="T1"/>
                  </a:cxn>
                  <a:cxn ang="T11">
                    <a:pos x="T2" y="T3"/>
                  </a:cxn>
                  <a:cxn ang="T12">
                    <a:pos x="T4" y="T5"/>
                  </a:cxn>
                  <a:cxn ang="T13">
                    <a:pos x="T6" y="T7"/>
                  </a:cxn>
                  <a:cxn ang="T14">
                    <a:pos x="T8" y="T9"/>
                  </a:cxn>
                </a:cxnLst>
                <a:rect l="T15" t="T16" r="T17" b="T18"/>
                <a:pathLst>
                  <a:path w="291" h="401">
                    <a:moveTo>
                      <a:pt x="290" y="0"/>
                    </a:moveTo>
                    <a:lnTo>
                      <a:pt x="290" y="111"/>
                    </a:lnTo>
                    <a:lnTo>
                      <a:pt x="0" y="400"/>
                    </a:lnTo>
                    <a:lnTo>
                      <a:pt x="0" y="289"/>
                    </a:lnTo>
                    <a:lnTo>
                      <a:pt x="290" y="0"/>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grpSp>
        <p:grpSp>
          <p:nvGrpSpPr>
            <p:cNvPr id="16453" name="Group 66"/>
            <p:cNvGrpSpPr>
              <a:grpSpLocks/>
            </p:cNvGrpSpPr>
            <p:nvPr/>
          </p:nvGrpSpPr>
          <p:grpSpPr bwMode="auto">
            <a:xfrm>
              <a:off x="1113" y="1797"/>
              <a:ext cx="585" cy="699"/>
              <a:chOff x="1113" y="1797"/>
              <a:chExt cx="585" cy="699"/>
            </a:xfrm>
          </p:grpSpPr>
          <p:sp>
            <p:nvSpPr>
              <p:cNvPr id="16494" name="AutoShape 67"/>
              <p:cNvSpPr>
                <a:spLocks noChangeArrowheads="1"/>
              </p:cNvSpPr>
              <p:nvPr/>
            </p:nvSpPr>
            <p:spPr bwMode="auto">
              <a:xfrm>
                <a:off x="1113" y="1799"/>
                <a:ext cx="585" cy="582"/>
              </a:xfrm>
              <a:prstGeom prst="diamond">
                <a:avLst/>
              </a:prstGeom>
              <a:solidFill>
                <a:schemeClr val="bg1"/>
              </a:solidFill>
              <a:ln w="12700">
                <a:solidFill>
                  <a:schemeClr val="tx1"/>
                </a:solidFill>
                <a:miter lim="800000"/>
                <a:headEnd/>
                <a:tailEnd/>
              </a:ln>
            </p:spPr>
            <p:txBody>
              <a:bodyPr wrap="none" anchor="ctr"/>
              <a:lstStyle/>
              <a:p>
                <a:endParaRPr lang="fr-FR"/>
              </a:p>
            </p:txBody>
          </p:sp>
          <p:sp>
            <p:nvSpPr>
              <p:cNvPr id="16495" name="Freeform 68"/>
              <p:cNvSpPr>
                <a:spLocks/>
              </p:cNvSpPr>
              <p:nvPr/>
            </p:nvSpPr>
            <p:spPr bwMode="auto">
              <a:xfrm>
                <a:off x="1116" y="1797"/>
                <a:ext cx="290" cy="400"/>
              </a:xfrm>
              <a:custGeom>
                <a:avLst/>
                <a:gdLst>
                  <a:gd name="T0" fmla="*/ 0 w 290"/>
                  <a:gd name="T1" fmla="*/ 399 h 400"/>
                  <a:gd name="T2" fmla="*/ 0 w 290"/>
                  <a:gd name="T3" fmla="*/ 288 h 400"/>
                  <a:gd name="T4" fmla="*/ 289 w 290"/>
                  <a:gd name="T5" fmla="*/ 0 h 400"/>
                  <a:gd name="T6" fmla="*/ 289 w 290"/>
                  <a:gd name="T7" fmla="*/ 111 h 400"/>
                  <a:gd name="T8" fmla="*/ 0 w 290"/>
                  <a:gd name="T9" fmla="*/ 399 h 400"/>
                  <a:gd name="T10" fmla="*/ 0 60000 65536"/>
                  <a:gd name="T11" fmla="*/ 0 60000 65536"/>
                  <a:gd name="T12" fmla="*/ 0 60000 65536"/>
                  <a:gd name="T13" fmla="*/ 0 60000 65536"/>
                  <a:gd name="T14" fmla="*/ 0 60000 65536"/>
                  <a:gd name="T15" fmla="*/ 0 w 290"/>
                  <a:gd name="T16" fmla="*/ 0 h 400"/>
                  <a:gd name="T17" fmla="*/ 290 w 290"/>
                  <a:gd name="T18" fmla="*/ 400 h 400"/>
                </a:gdLst>
                <a:ahLst/>
                <a:cxnLst>
                  <a:cxn ang="T10">
                    <a:pos x="T0" y="T1"/>
                  </a:cxn>
                  <a:cxn ang="T11">
                    <a:pos x="T2" y="T3"/>
                  </a:cxn>
                  <a:cxn ang="T12">
                    <a:pos x="T4" y="T5"/>
                  </a:cxn>
                  <a:cxn ang="T13">
                    <a:pos x="T6" y="T7"/>
                  </a:cxn>
                  <a:cxn ang="T14">
                    <a:pos x="T8" y="T9"/>
                  </a:cxn>
                </a:cxnLst>
                <a:rect l="T15" t="T16" r="T17" b="T18"/>
                <a:pathLst>
                  <a:path w="290" h="400">
                    <a:moveTo>
                      <a:pt x="0" y="399"/>
                    </a:moveTo>
                    <a:lnTo>
                      <a:pt x="0" y="288"/>
                    </a:lnTo>
                    <a:lnTo>
                      <a:pt x="289" y="0"/>
                    </a:lnTo>
                    <a:lnTo>
                      <a:pt x="289" y="111"/>
                    </a:lnTo>
                    <a:lnTo>
                      <a:pt x="0" y="399"/>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sp>
            <p:nvSpPr>
              <p:cNvPr id="16496" name="Freeform 69"/>
              <p:cNvSpPr>
                <a:spLocks/>
              </p:cNvSpPr>
              <p:nvPr/>
            </p:nvSpPr>
            <p:spPr bwMode="auto">
              <a:xfrm>
                <a:off x="1407" y="1798"/>
                <a:ext cx="291" cy="400"/>
              </a:xfrm>
              <a:custGeom>
                <a:avLst/>
                <a:gdLst>
                  <a:gd name="T0" fmla="*/ 290 w 291"/>
                  <a:gd name="T1" fmla="*/ 399 h 400"/>
                  <a:gd name="T2" fmla="*/ 290 w 291"/>
                  <a:gd name="T3" fmla="*/ 288 h 400"/>
                  <a:gd name="T4" fmla="*/ 0 w 291"/>
                  <a:gd name="T5" fmla="*/ 0 h 400"/>
                  <a:gd name="T6" fmla="*/ 0 w 291"/>
                  <a:gd name="T7" fmla="*/ 111 h 400"/>
                  <a:gd name="T8" fmla="*/ 290 w 291"/>
                  <a:gd name="T9" fmla="*/ 399 h 400"/>
                  <a:gd name="T10" fmla="*/ 0 60000 65536"/>
                  <a:gd name="T11" fmla="*/ 0 60000 65536"/>
                  <a:gd name="T12" fmla="*/ 0 60000 65536"/>
                  <a:gd name="T13" fmla="*/ 0 60000 65536"/>
                  <a:gd name="T14" fmla="*/ 0 60000 65536"/>
                  <a:gd name="T15" fmla="*/ 0 w 291"/>
                  <a:gd name="T16" fmla="*/ 0 h 400"/>
                  <a:gd name="T17" fmla="*/ 291 w 291"/>
                  <a:gd name="T18" fmla="*/ 400 h 400"/>
                </a:gdLst>
                <a:ahLst/>
                <a:cxnLst>
                  <a:cxn ang="T10">
                    <a:pos x="T0" y="T1"/>
                  </a:cxn>
                  <a:cxn ang="T11">
                    <a:pos x="T2" y="T3"/>
                  </a:cxn>
                  <a:cxn ang="T12">
                    <a:pos x="T4" y="T5"/>
                  </a:cxn>
                  <a:cxn ang="T13">
                    <a:pos x="T6" y="T7"/>
                  </a:cxn>
                  <a:cxn ang="T14">
                    <a:pos x="T8" y="T9"/>
                  </a:cxn>
                </a:cxnLst>
                <a:rect l="T15" t="T16" r="T17" b="T18"/>
                <a:pathLst>
                  <a:path w="291" h="400">
                    <a:moveTo>
                      <a:pt x="290" y="399"/>
                    </a:moveTo>
                    <a:lnTo>
                      <a:pt x="290" y="288"/>
                    </a:lnTo>
                    <a:lnTo>
                      <a:pt x="0" y="0"/>
                    </a:lnTo>
                    <a:lnTo>
                      <a:pt x="0" y="111"/>
                    </a:lnTo>
                    <a:lnTo>
                      <a:pt x="290" y="399"/>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sp>
            <p:nvSpPr>
              <p:cNvPr id="16497" name="Freeform 70"/>
              <p:cNvSpPr>
                <a:spLocks/>
              </p:cNvSpPr>
              <p:nvPr/>
            </p:nvSpPr>
            <p:spPr bwMode="auto">
              <a:xfrm>
                <a:off x="1116" y="2093"/>
                <a:ext cx="290" cy="400"/>
              </a:xfrm>
              <a:custGeom>
                <a:avLst/>
                <a:gdLst>
                  <a:gd name="T0" fmla="*/ 0 w 290"/>
                  <a:gd name="T1" fmla="*/ 0 h 400"/>
                  <a:gd name="T2" fmla="*/ 0 w 290"/>
                  <a:gd name="T3" fmla="*/ 111 h 400"/>
                  <a:gd name="T4" fmla="*/ 289 w 290"/>
                  <a:gd name="T5" fmla="*/ 399 h 400"/>
                  <a:gd name="T6" fmla="*/ 289 w 290"/>
                  <a:gd name="T7" fmla="*/ 288 h 400"/>
                  <a:gd name="T8" fmla="*/ 0 w 290"/>
                  <a:gd name="T9" fmla="*/ 0 h 400"/>
                  <a:gd name="T10" fmla="*/ 0 60000 65536"/>
                  <a:gd name="T11" fmla="*/ 0 60000 65536"/>
                  <a:gd name="T12" fmla="*/ 0 60000 65536"/>
                  <a:gd name="T13" fmla="*/ 0 60000 65536"/>
                  <a:gd name="T14" fmla="*/ 0 60000 65536"/>
                  <a:gd name="T15" fmla="*/ 0 w 290"/>
                  <a:gd name="T16" fmla="*/ 0 h 400"/>
                  <a:gd name="T17" fmla="*/ 290 w 290"/>
                  <a:gd name="T18" fmla="*/ 400 h 400"/>
                </a:gdLst>
                <a:ahLst/>
                <a:cxnLst>
                  <a:cxn ang="T10">
                    <a:pos x="T0" y="T1"/>
                  </a:cxn>
                  <a:cxn ang="T11">
                    <a:pos x="T2" y="T3"/>
                  </a:cxn>
                  <a:cxn ang="T12">
                    <a:pos x="T4" y="T5"/>
                  </a:cxn>
                  <a:cxn ang="T13">
                    <a:pos x="T6" y="T7"/>
                  </a:cxn>
                  <a:cxn ang="T14">
                    <a:pos x="T8" y="T9"/>
                  </a:cxn>
                </a:cxnLst>
                <a:rect l="T15" t="T16" r="T17" b="T18"/>
                <a:pathLst>
                  <a:path w="290" h="400">
                    <a:moveTo>
                      <a:pt x="0" y="0"/>
                    </a:moveTo>
                    <a:lnTo>
                      <a:pt x="0" y="111"/>
                    </a:lnTo>
                    <a:lnTo>
                      <a:pt x="289" y="399"/>
                    </a:lnTo>
                    <a:lnTo>
                      <a:pt x="289" y="288"/>
                    </a:lnTo>
                    <a:lnTo>
                      <a:pt x="0" y="0"/>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sp>
            <p:nvSpPr>
              <p:cNvPr id="16498" name="Freeform 71"/>
              <p:cNvSpPr>
                <a:spLocks/>
              </p:cNvSpPr>
              <p:nvPr/>
            </p:nvSpPr>
            <p:spPr bwMode="auto">
              <a:xfrm>
                <a:off x="1407" y="2096"/>
                <a:ext cx="291" cy="400"/>
              </a:xfrm>
              <a:custGeom>
                <a:avLst/>
                <a:gdLst>
                  <a:gd name="T0" fmla="*/ 290 w 291"/>
                  <a:gd name="T1" fmla="*/ 0 h 400"/>
                  <a:gd name="T2" fmla="*/ 290 w 291"/>
                  <a:gd name="T3" fmla="*/ 111 h 400"/>
                  <a:gd name="T4" fmla="*/ 0 w 291"/>
                  <a:gd name="T5" fmla="*/ 399 h 400"/>
                  <a:gd name="T6" fmla="*/ 0 w 291"/>
                  <a:gd name="T7" fmla="*/ 288 h 400"/>
                  <a:gd name="T8" fmla="*/ 290 w 291"/>
                  <a:gd name="T9" fmla="*/ 0 h 400"/>
                  <a:gd name="T10" fmla="*/ 0 60000 65536"/>
                  <a:gd name="T11" fmla="*/ 0 60000 65536"/>
                  <a:gd name="T12" fmla="*/ 0 60000 65536"/>
                  <a:gd name="T13" fmla="*/ 0 60000 65536"/>
                  <a:gd name="T14" fmla="*/ 0 60000 65536"/>
                  <a:gd name="T15" fmla="*/ 0 w 291"/>
                  <a:gd name="T16" fmla="*/ 0 h 400"/>
                  <a:gd name="T17" fmla="*/ 291 w 291"/>
                  <a:gd name="T18" fmla="*/ 400 h 400"/>
                </a:gdLst>
                <a:ahLst/>
                <a:cxnLst>
                  <a:cxn ang="T10">
                    <a:pos x="T0" y="T1"/>
                  </a:cxn>
                  <a:cxn ang="T11">
                    <a:pos x="T2" y="T3"/>
                  </a:cxn>
                  <a:cxn ang="T12">
                    <a:pos x="T4" y="T5"/>
                  </a:cxn>
                  <a:cxn ang="T13">
                    <a:pos x="T6" y="T7"/>
                  </a:cxn>
                  <a:cxn ang="T14">
                    <a:pos x="T8" y="T9"/>
                  </a:cxn>
                </a:cxnLst>
                <a:rect l="T15" t="T16" r="T17" b="T18"/>
                <a:pathLst>
                  <a:path w="291" h="400">
                    <a:moveTo>
                      <a:pt x="290" y="0"/>
                    </a:moveTo>
                    <a:lnTo>
                      <a:pt x="290" y="111"/>
                    </a:lnTo>
                    <a:lnTo>
                      <a:pt x="0" y="399"/>
                    </a:lnTo>
                    <a:lnTo>
                      <a:pt x="0" y="288"/>
                    </a:lnTo>
                    <a:lnTo>
                      <a:pt x="290" y="0"/>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grpSp>
        <p:grpSp>
          <p:nvGrpSpPr>
            <p:cNvPr id="16454" name="Group 72"/>
            <p:cNvGrpSpPr>
              <a:grpSpLocks/>
            </p:cNvGrpSpPr>
            <p:nvPr/>
          </p:nvGrpSpPr>
          <p:grpSpPr bwMode="auto">
            <a:xfrm>
              <a:off x="1112" y="2382"/>
              <a:ext cx="584" cy="698"/>
              <a:chOff x="1112" y="2382"/>
              <a:chExt cx="584" cy="698"/>
            </a:xfrm>
          </p:grpSpPr>
          <p:sp>
            <p:nvSpPr>
              <p:cNvPr id="16489" name="AutoShape 73"/>
              <p:cNvSpPr>
                <a:spLocks noChangeArrowheads="1"/>
              </p:cNvSpPr>
              <p:nvPr/>
            </p:nvSpPr>
            <p:spPr bwMode="auto">
              <a:xfrm>
                <a:off x="1112" y="2383"/>
                <a:ext cx="582" cy="584"/>
              </a:xfrm>
              <a:prstGeom prst="diamond">
                <a:avLst/>
              </a:prstGeom>
              <a:solidFill>
                <a:schemeClr val="bg1"/>
              </a:solidFill>
              <a:ln w="12700">
                <a:solidFill>
                  <a:schemeClr val="tx1"/>
                </a:solidFill>
                <a:miter lim="800000"/>
                <a:headEnd/>
                <a:tailEnd/>
              </a:ln>
            </p:spPr>
            <p:txBody>
              <a:bodyPr wrap="none" anchor="ctr"/>
              <a:lstStyle/>
              <a:p>
                <a:endParaRPr lang="fr-FR"/>
              </a:p>
            </p:txBody>
          </p:sp>
          <p:sp>
            <p:nvSpPr>
              <p:cNvPr id="16490" name="Freeform 74"/>
              <p:cNvSpPr>
                <a:spLocks/>
              </p:cNvSpPr>
              <p:nvPr/>
            </p:nvSpPr>
            <p:spPr bwMode="auto">
              <a:xfrm>
                <a:off x="1113" y="2382"/>
                <a:ext cx="290" cy="398"/>
              </a:xfrm>
              <a:custGeom>
                <a:avLst/>
                <a:gdLst>
                  <a:gd name="T0" fmla="*/ 0 w 290"/>
                  <a:gd name="T1" fmla="*/ 397 h 398"/>
                  <a:gd name="T2" fmla="*/ 0 w 290"/>
                  <a:gd name="T3" fmla="*/ 287 h 398"/>
                  <a:gd name="T4" fmla="*/ 289 w 290"/>
                  <a:gd name="T5" fmla="*/ 0 h 398"/>
                  <a:gd name="T6" fmla="*/ 289 w 290"/>
                  <a:gd name="T7" fmla="*/ 110 h 398"/>
                  <a:gd name="T8" fmla="*/ 0 w 290"/>
                  <a:gd name="T9" fmla="*/ 397 h 398"/>
                  <a:gd name="T10" fmla="*/ 0 60000 65536"/>
                  <a:gd name="T11" fmla="*/ 0 60000 65536"/>
                  <a:gd name="T12" fmla="*/ 0 60000 65536"/>
                  <a:gd name="T13" fmla="*/ 0 60000 65536"/>
                  <a:gd name="T14" fmla="*/ 0 60000 65536"/>
                  <a:gd name="T15" fmla="*/ 0 w 290"/>
                  <a:gd name="T16" fmla="*/ 0 h 398"/>
                  <a:gd name="T17" fmla="*/ 290 w 290"/>
                  <a:gd name="T18" fmla="*/ 398 h 398"/>
                </a:gdLst>
                <a:ahLst/>
                <a:cxnLst>
                  <a:cxn ang="T10">
                    <a:pos x="T0" y="T1"/>
                  </a:cxn>
                  <a:cxn ang="T11">
                    <a:pos x="T2" y="T3"/>
                  </a:cxn>
                  <a:cxn ang="T12">
                    <a:pos x="T4" y="T5"/>
                  </a:cxn>
                  <a:cxn ang="T13">
                    <a:pos x="T6" y="T7"/>
                  </a:cxn>
                  <a:cxn ang="T14">
                    <a:pos x="T8" y="T9"/>
                  </a:cxn>
                </a:cxnLst>
                <a:rect l="T15" t="T16" r="T17" b="T18"/>
                <a:pathLst>
                  <a:path w="290" h="398">
                    <a:moveTo>
                      <a:pt x="0" y="397"/>
                    </a:moveTo>
                    <a:lnTo>
                      <a:pt x="0" y="287"/>
                    </a:lnTo>
                    <a:lnTo>
                      <a:pt x="289" y="0"/>
                    </a:lnTo>
                    <a:lnTo>
                      <a:pt x="289" y="110"/>
                    </a:lnTo>
                    <a:lnTo>
                      <a:pt x="0" y="397"/>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sp>
            <p:nvSpPr>
              <p:cNvPr id="16491" name="Freeform 75"/>
              <p:cNvSpPr>
                <a:spLocks/>
              </p:cNvSpPr>
              <p:nvPr/>
            </p:nvSpPr>
            <p:spPr bwMode="auto">
              <a:xfrm>
                <a:off x="1405" y="2384"/>
                <a:ext cx="291" cy="399"/>
              </a:xfrm>
              <a:custGeom>
                <a:avLst/>
                <a:gdLst>
                  <a:gd name="T0" fmla="*/ 290 w 291"/>
                  <a:gd name="T1" fmla="*/ 398 h 399"/>
                  <a:gd name="T2" fmla="*/ 290 w 291"/>
                  <a:gd name="T3" fmla="*/ 287 h 399"/>
                  <a:gd name="T4" fmla="*/ 0 w 291"/>
                  <a:gd name="T5" fmla="*/ 0 h 399"/>
                  <a:gd name="T6" fmla="*/ 0 w 291"/>
                  <a:gd name="T7" fmla="*/ 111 h 399"/>
                  <a:gd name="T8" fmla="*/ 290 w 291"/>
                  <a:gd name="T9" fmla="*/ 398 h 399"/>
                  <a:gd name="T10" fmla="*/ 0 60000 65536"/>
                  <a:gd name="T11" fmla="*/ 0 60000 65536"/>
                  <a:gd name="T12" fmla="*/ 0 60000 65536"/>
                  <a:gd name="T13" fmla="*/ 0 60000 65536"/>
                  <a:gd name="T14" fmla="*/ 0 60000 65536"/>
                  <a:gd name="T15" fmla="*/ 0 w 291"/>
                  <a:gd name="T16" fmla="*/ 0 h 399"/>
                  <a:gd name="T17" fmla="*/ 291 w 291"/>
                  <a:gd name="T18" fmla="*/ 399 h 399"/>
                </a:gdLst>
                <a:ahLst/>
                <a:cxnLst>
                  <a:cxn ang="T10">
                    <a:pos x="T0" y="T1"/>
                  </a:cxn>
                  <a:cxn ang="T11">
                    <a:pos x="T2" y="T3"/>
                  </a:cxn>
                  <a:cxn ang="T12">
                    <a:pos x="T4" y="T5"/>
                  </a:cxn>
                  <a:cxn ang="T13">
                    <a:pos x="T6" y="T7"/>
                  </a:cxn>
                  <a:cxn ang="T14">
                    <a:pos x="T8" y="T9"/>
                  </a:cxn>
                </a:cxnLst>
                <a:rect l="T15" t="T16" r="T17" b="T18"/>
                <a:pathLst>
                  <a:path w="291" h="399">
                    <a:moveTo>
                      <a:pt x="290" y="398"/>
                    </a:moveTo>
                    <a:lnTo>
                      <a:pt x="290" y="287"/>
                    </a:lnTo>
                    <a:lnTo>
                      <a:pt x="0" y="0"/>
                    </a:lnTo>
                    <a:lnTo>
                      <a:pt x="0" y="111"/>
                    </a:lnTo>
                    <a:lnTo>
                      <a:pt x="290" y="398"/>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sp>
            <p:nvSpPr>
              <p:cNvPr id="16492" name="Freeform 76"/>
              <p:cNvSpPr>
                <a:spLocks/>
              </p:cNvSpPr>
              <p:nvPr/>
            </p:nvSpPr>
            <p:spPr bwMode="auto">
              <a:xfrm>
                <a:off x="1113" y="2679"/>
                <a:ext cx="290" cy="400"/>
              </a:xfrm>
              <a:custGeom>
                <a:avLst/>
                <a:gdLst>
                  <a:gd name="T0" fmla="*/ 0 w 290"/>
                  <a:gd name="T1" fmla="*/ 0 h 400"/>
                  <a:gd name="T2" fmla="*/ 0 w 290"/>
                  <a:gd name="T3" fmla="*/ 111 h 400"/>
                  <a:gd name="T4" fmla="*/ 289 w 290"/>
                  <a:gd name="T5" fmla="*/ 399 h 400"/>
                  <a:gd name="T6" fmla="*/ 289 w 290"/>
                  <a:gd name="T7" fmla="*/ 288 h 400"/>
                  <a:gd name="T8" fmla="*/ 0 w 290"/>
                  <a:gd name="T9" fmla="*/ 0 h 400"/>
                  <a:gd name="T10" fmla="*/ 0 60000 65536"/>
                  <a:gd name="T11" fmla="*/ 0 60000 65536"/>
                  <a:gd name="T12" fmla="*/ 0 60000 65536"/>
                  <a:gd name="T13" fmla="*/ 0 60000 65536"/>
                  <a:gd name="T14" fmla="*/ 0 60000 65536"/>
                  <a:gd name="T15" fmla="*/ 0 w 290"/>
                  <a:gd name="T16" fmla="*/ 0 h 400"/>
                  <a:gd name="T17" fmla="*/ 290 w 290"/>
                  <a:gd name="T18" fmla="*/ 400 h 400"/>
                </a:gdLst>
                <a:ahLst/>
                <a:cxnLst>
                  <a:cxn ang="T10">
                    <a:pos x="T0" y="T1"/>
                  </a:cxn>
                  <a:cxn ang="T11">
                    <a:pos x="T2" y="T3"/>
                  </a:cxn>
                  <a:cxn ang="T12">
                    <a:pos x="T4" y="T5"/>
                  </a:cxn>
                  <a:cxn ang="T13">
                    <a:pos x="T6" y="T7"/>
                  </a:cxn>
                  <a:cxn ang="T14">
                    <a:pos x="T8" y="T9"/>
                  </a:cxn>
                </a:cxnLst>
                <a:rect l="T15" t="T16" r="T17" b="T18"/>
                <a:pathLst>
                  <a:path w="290" h="400">
                    <a:moveTo>
                      <a:pt x="0" y="0"/>
                    </a:moveTo>
                    <a:lnTo>
                      <a:pt x="0" y="111"/>
                    </a:lnTo>
                    <a:lnTo>
                      <a:pt x="289" y="399"/>
                    </a:lnTo>
                    <a:lnTo>
                      <a:pt x="289" y="288"/>
                    </a:lnTo>
                    <a:lnTo>
                      <a:pt x="0" y="0"/>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sp>
            <p:nvSpPr>
              <p:cNvPr id="16493" name="Freeform 77"/>
              <p:cNvSpPr>
                <a:spLocks/>
              </p:cNvSpPr>
              <p:nvPr/>
            </p:nvSpPr>
            <p:spPr bwMode="auto">
              <a:xfrm>
                <a:off x="1405" y="2682"/>
                <a:ext cx="291" cy="398"/>
              </a:xfrm>
              <a:custGeom>
                <a:avLst/>
                <a:gdLst>
                  <a:gd name="T0" fmla="*/ 290 w 291"/>
                  <a:gd name="T1" fmla="*/ 0 h 398"/>
                  <a:gd name="T2" fmla="*/ 290 w 291"/>
                  <a:gd name="T3" fmla="*/ 110 h 398"/>
                  <a:gd name="T4" fmla="*/ 0 w 291"/>
                  <a:gd name="T5" fmla="*/ 397 h 398"/>
                  <a:gd name="T6" fmla="*/ 0 w 291"/>
                  <a:gd name="T7" fmla="*/ 287 h 398"/>
                  <a:gd name="T8" fmla="*/ 290 w 291"/>
                  <a:gd name="T9" fmla="*/ 0 h 398"/>
                  <a:gd name="T10" fmla="*/ 0 60000 65536"/>
                  <a:gd name="T11" fmla="*/ 0 60000 65536"/>
                  <a:gd name="T12" fmla="*/ 0 60000 65536"/>
                  <a:gd name="T13" fmla="*/ 0 60000 65536"/>
                  <a:gd name="T14" fmla="*/ 0 60000 65536"/>
                  <a:gd name="T15" fmla="*/ 0 w 291"/>
                  <a:gd name="T16" fmla="*/ 0 h 398"/>
                  <a:gd name="T17" fmla="*/ 291 w 291"/>
                  <a:gd name="T18" fmla="*/ 398 h 398"/>
                </a:gdLst>
                <a:ahLst/>
                <a:cxnLst>
                  <a:cxn ang="T10">
                    <a:pos x="T0" y="T1"/>
                  </a:cxn>
                  <a:cxn ang="T11">
                    <a:pos x="T2" y="T3"/>
                  </a:cxn>
                  <a:cxn ang="T12">
                    <a:pos x="T4" y="T5"/>
                  </a:cxn>
                  <a:cxn ang="T13">
                    <a:pos x="T6" y="T7"/>
                  </a:cxn>
                  <a:cxn ang="T14">
                    <a:pos x="T8" y="T9"/>
                  </a:cxn>
                </a:cxnLst>
                <a:rect l="T15" t="T16" r="T17" b="T18"/>
                <a:pathLst>
                  <a:path w="291" h="398">
                    <a:moveTo>
                      <a:pt x="290" y="0"/>
                    </a:moveTo>
                    <a:lnTo>
                      <a:pt x="290" y="110"/>
                    </a:lnTo>
                    <a:lnTo>
                      <a:pt x="0" y="397"/>
                    </a:lnTo>
                    <a:lnTo>
                      <a:pt x="0" y="287"/>
                    </a:lnTo>
                    <a:lnTo>
                      <a:pt x="290" y="0"/>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grpSp>
        <p:grpSp>
          <p:nvGrpSpPr>
            <p:cNvPr id="16455" name="Group 78"/>
            <p:cNvGrpSpPr>
              <a:grpSpLocks/>
            </p:cNvGrpSpPr>
            <p:nvPr/>
          </p:nvGrpSpPr>
          <p:grpSpPr bwMode="auto">
            <a:xfrm>
              <a:off x="1406" y="2674"/>
              <a:ext cx="585" cy="700"/>
              <a:chOff x="1406" y="2674"/>
              <a:chExt cx="585" cy="700"/>
            </a:xfrm>
          </p:grpSpPr>
          <p:sp>
            <p:nvSpPr>
              <p:cNvPr id="16484" name="AutoShape 79"/>
              <p:cNvSpPr>
                <a:spLocks noChangeArrowheads="1"/>
              </p:cNvSpPr>
              <p:nvPr/>
            </p:nvSpPr>
            <p:spPr bwMode="auto">
              <a:xfrm>
                <a:off x="1406" y="2677"/>
                <a:ext cx="584" cy="585"/>
              </a:xfrm>
              <a:prstGeom prst="diamond">
                <a:avLst/>
              </a:prstGeom>
              <a:solidFill>
                <a:schemeClr val="bg1"/>
              </a:solidFill>
              <a:ln w="12700">
                <a:solidFill>
                  <a:schemeClr val="tx1"/>
                </a:solidFill>
                <a:miter lim="800000"/>
                <a:headEnd/>
                <a:tailEnd/>
              </a:ln>
            </p:spPr>
            <p:txBody>
              <a:bodyPr wrap="none" anchor="ctr"/>
              <a:lstStyle/>
              <a:p>
                <a:endParaRPr lang="fr-FR"/>
              </a:p>
            </p:txBody>
          </p:sp>
          <p:sp>
            <p:nvSpPr>
              <p:cNvPr id="16485" name="Freeform 80"/>
              <p:cNvSpPr>
                <a:spLocks/>
              </p:cNvSpPr>
              <p:nvPr/>
            </p:nvSpPr>
            <p:spPr bwMode="auto">
              <a:xfrm>
                <a:off x="1409" y="2674"/>
                <a:ext cx="290" cy="400"/>
              </a:xfrm>
              <a:custGeom>
                <a:avLst/>
                <a:gdLst>
                  <a:gd name="T0" fmla="*/ 0 w 290"/>
                  <a:gd name="T1" fmla="*/ 399 h 400"/>
                  <a:gd name="T2" fmla="*/ 0 w 290"/>
                  <a:gd name="T3" fmla="*/ 288 h 400"/>
                  <a:gd name="T4" fmla="*/ 289 w 290"/>
                  <a:gd name="T5" fmla="*/ 0 h 400"/>
                  <a:gd name="T6" fmla="*/ 289 w 290"/>
                  <a:gd name="T7" fmla="*/ 111 h 400"/>
                  <a:gd name="T8" fmla="*/ 0 w 290"/>
                  <a:gd name="T9" fmla="*/ 399 h 400"/>
                  <a:gd name="T10" fmla="*/ 0 60000 65536"/>
                  <a:gd name="T11" fmla="*/ 0 60000 65536"/>
                  <a:gd name="T12" fmla="*/ 0 60000 65536"/>
                  <a:gd name="T13" fmla="*/ 0 60000 65536"/>
                  <a:gd name="T14" fmla="*/ 0 60000 65536"/>
                  <a:gd name="T15" fmla="*/ 0 w 290"/>
                  <a:gd name="T16" fmla="*/ 0 h 400"/>
                  <a:gd name="T17" fmla="*/ 290 w 290"/>
                  <a:gd name="T18" fmla="*/ 400 h 400"/>
                </a:gdLst>
                <a:ahLst/>
                <a:cxnLst>
                  <a:cxn ang="T10">
                    <a:pos x="T0" y="T1"/>
                  </a:cxn>
                  <a:cxn ang="T11">
                    <a:pos x="T2" y="T3"/>
                  </a:cxn>
                  <a:cxn ang="T12">
                    <a:pos x="T4" y="T5"/>
                  </a:cxn>
                  <a:cxn ang="T13">
                    <a:pos x="T6" y="T7"/>
                  </a:cxn>
                  <a:cxn ang="T14">
                    <a:pos x="T8" y="T9"/>
                  </a:cxn>
                </a:cxnLst>
                <a:rect l="T15" t="T16" r="T17" b="T18"/>
                <a:pathLst>
                  <a:path w="290" h="400">
                    <a:moveTo>
                      <a:pt x="0" y="399"/>
                    </a:moveTo>
                    <a:lnTo>
                      <a:pt x="0" y="288"/>
                    </a:lnTo>
                    <a:lnTo>
                      <a:pt x="289" y="0"/>
                    </a:lnTo>
                    <a:lnTo>
                      <a:pt x="289" y="111"/>
                    </a:lnTo>
                    <a:lnTo>
                      <a:pt x="0" y="399"/>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sp>
            <p:nvSpPr>
              <p:cNvPr id="16486" name="Freeform 81"/>
              <p:cNvSpPr>
                <a:spLocks/>
              </p:cNvSpPr>
              <p:nvPr/>
            </p:nvSpPr>
            <p:spPr bwMode="auto">
              <a:xfrm>
                <a:off x="1702" y="2677"/>
                <a:ext cx="289" cy="400"/>
              </a:xfrm>
              <a:custGeom>
                <a:avLst/>
                <a:gdLst>
                  <a:gd name="T0" fmla="*/ 288 w 289"/>
                  <a:gd name="T1" fmla="*/ 399 h 400"/>
                  <a:gd name="T2" fmla="*/ 288 w 289"/>
                  <a:gd name="T3" fmla="*/ 288 h 400"/>
                  <a:gd name="T4" fmla="*/ 0 w 289"/>
                  <a:gd name="T5" fmla="*/ 0 h 400"/>
                  <a:gd name="T6" fmla="*/ 0 w 289"/>
                  <a:gd name="T7" fmla="*/ 111 h 400"/>
                  <a:gd name="T8" fmla="*/ 288 w 289"/>
                  <a:gd name="T9" fmla="*/ 399 h 400"/>
                  <a:gd name="T10" fmla="*/ 0 60000 65536"/>
                  <a:gd name="T11" fmla="*/ 0 60000 65536"/>
                  <a:gd name="T12" fmla="*/ 0 60000 65536"/>
                  <a:gd name="T13" fmla="*/ 0 60000 65536"/>
                  <a:gd name="T14" fmla="*/ 0 60000 65536"/>
                  <a:gd name="T15" fmla="*/ 0 w 289"/>
                  <a:gd name="T16" fmla="*/ 0 h 400"/>
                  <a:gd name="T17" fmla="*/ 289 w 289"/>
                  <a:gd name="T18" fmla="*/ 400 h 400"/>
                </a:gdLst>
                <a:ahLst/>
                <a:cxnLst>
                  <a:cxn ang="T10">
                    <a:pos x="T0" y="T1"/>
                  </a:cxn>
                  <a:cxn ang="T11">
                    <a:pos x="T2" y="T3"/>
                  </a:cxn>
                  <a:cxn ang="T12">
                    <a:pos x="T4" y="T5"/>
                  </a:cxn>
                  <a:cxn ang="T13">
                    <a:pos x="T6" y="T7"/>
                  </a:cxn>
                  <a:cxn ang="T14">
                    <a:pos x="T8" y="T9"/>
                  </a:cxn>
                </a:cxnLst>
                <a:rect l="T15" t="T16" r="T17" b="T18"/>
                <a:pathLst>
                  <a:path w="289" h="400">
                    <a:moveTo>
                      <a:pt x="288" y="399"/>
                    </a:moveTo>
                    <a:lnTo>
                      <a:pt x="288" y="288"/>
                    </a:lnTo>
                    <a:lnTo>
                      <a:pt x="0" y="0"/>
                    </a:lnTo>
                    <a:lnTo>
                      <a:pt x="0" y="111"/>
                    </a:lnTo>
                    <a:lnTo>
                      <a:pt x="288" y="399"/>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sp>
            <p:nvSpPr>
              <p:cNvPr id="16487" name="Freeform 82"/>
              <p:cNvSpPr>
                <a:spLocks/>
              </p:cNvSpPr>
              <p:nvPr/>
            </p:nvSpPr>
            <p:spPr bwMode="auto">
              <a:xfrm>
                <a:off x="1409" y="2973"/>
                <a:ext cx="290" cy="399"/>
              </a:xfrm>
              <a:custGeom>
                <a:avLst/>
                <a:gdLst>
                  <a:gd name="T0" fmla="*/ 0 w 290"/>
                  <a:gd name="T1" fmla="*/ 0 h 399"/>
                  <a:gd name="T2" fmla="*/ 0 w 290"/>
                  <a:gd name="T3" fmla="*/ 111 h 399"/>
                  <a:gd name="T4" fmla="*/ 289 w 290"/>
                  <a:gd name="T5" fmla="*/ 398 h 399"/>
                  <a:gd name="T6" fmla="*/ 289 w 290"/>
                  <a:gd name="T7" fmla="*/ 287 h 399"/>
                  <a:gd name="T8" fmla="*/ 0 w 290"/>
                  <a:gd name="T9" fmla="*/ 0 h 399"/>
                  <a:gd name="T10" fmla="*/ 0 60000 65536"/>
                  <a:gd name="T11" fmla="*/ 0 60000 65536"/>
                  <a:gd name="T12" fmla="*/ 0 60000 65536"/>
                  <a:gd name="T13" fmla="*/ 0 60000 65536"/>
                  <a:gd name="T14" fmla="*/ 0 60000 65536"/>
                  <a:gd name="T15" fmla="*/ 0 w 290"/>
                  <a:gd name="T16" fmla="*/ 0 h 399"/>
                  <a:gd name="T17" fmla="*/ 290 w 290"/>
                  <a:gd name="T18" fmla="*/ 399 h 399"/>
                </a:gdLst>
                <a:ahLst/>
                <a:cxnLst>
                  <a:cxn ang="T10">
                    <a:pos x="T0" y="T1"/>
                  </a:cxn>
                  <a:cxn ang="T11">
                    <a:pos x="T2" y="T3"/>
                  </a:cxn>
                  <a:cxn ang="T12">
                    <a:pos x="T4" y="T5"/>
                  </a:cxn>
                  <a:cxn ang="T13">
                    <a:pos x="T6" y="T7"/>
                  </a:cxn>
                  <a:cxn ang="T14">
                    <a:pos x="T8" y="T9"/>
                  </a:cxn>
                </a:cxnLst>
                <a:rect l="T15" t="T16" r="T17" b="T18"/>
                <a:pathLst>
                  <a:path w="290" h="399">
                    <a:moveTo>
                      <a:pt x="0" y="0"/>
                    </a:moveTo>
                    <a:lnTo>
                      <a:pt x="0" y="111"/>
                    </a:lnTo>
                    <a:lnTo>
                      <a:pt x="289" y="398"/>
                    </a:lnTo>
                    <a:lnTo>
                      <a:pt x="289" y="287"/>
                    </a:lnTo>
                    <a:lnTo>
                      <a:pt x="0" y="0"/>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sp>
            <p:nvSpPr>
              <p:cNvPr id="16488" name="Freeform 83"/>
              <p:cNvSpPr>
                <a:spLocks/>
              </p:cNvSpPr>
              <p:nvPr/>
            </p:nvSpPr>
            <p:spPr bwMode="auto">
              <a:xfrm>
                <a:off x="1702" y="2974"/>
                <a:ext cx="289" cy="400"/>
              </a:xfrm>
              <a:custGeom>
                <a:avLst/>
                <a:gdLst>
                  <a:gd name="T0" fmla="*/ 288 w 289"/>
                  <a:gd name="T1" fmla="*/ 0 h 400"/>
                  <a:gd name="T2" fmla="*/ 288 w 289"/>
                  <a:gd name="T3" fmla="*/ 111 h 400"/>
                  <a:gd name="T4" fmla="*/ 0 w 289"/>
                  <a:gd name="T5" fmla="*/ 399 h 400"/>
                  <a:gd name="T6" fmla="*/ 0 w 289"/>
                  <a:gd name="T7" fmla="*/ 288 h 400"/>
                  <a:gd name="T8" fmla="*/ 288 w 289"/>
                  <a:gd name="T9" fmla="*/ 0 h 400"/>
                  <a:gd name="T10" fmla="*/ 0 60000 65536"/>
                  <a:gd name="T11" fmla="*/ 0 60000 65536"/>
                  <a:gd name="T12" fmla="*/ 0 60000 65536"/>
                  <a:gd name="T13" fmla="*/ 0 60000 65536"/>
                  <a:gd name="T14" fmla="*/ 0 60000 65536"/>
                  <a:gd name="T15" fmla="*/ 0 w 289"/>
                  <a:gd name="T16" fmla="*/ 0 h 400"/>
                  <a:gd name="T17" fmla="*/ 289 w 289"/>
                  <a:gd name="T18" fmla="*/ 400 h 400"/>
                </a:gdLst>
                <a:ahLst/>
                <a:cxnLst>
                  <a:cxn ang="T10">
                    <a:pos x="T0" y="T1"/>
                  </a:cxn>
                  <a:cxn ang="T11">
                    <a:pos x="T2" y="T3"/>
                  </a:cxn>
                  <a:cxn ang="T12">
                    <a:pos x="T4" y="T5"/>
                  </a:cxn>
                  <a:cxn ang="T13">
                    <a:pos x="T6" y="T7"/>
                  </a:cxn>
                  <a:cxn ang="T14">
                    <a:pos x="T8" y="T9"/>
                  </a:cxn>
                </a:cxnLst>
                <a:rect l="T15" t="T16" r="T17" b="T18"/>
                <a:pathLst>
                  <a:path w="289" h="400">
                    <a:moveTo>
                      <a:pt x="288" y="0"/>
                    </a:moveTo>
                    <a:lnTo>
                      <a:pt x="288" y="111"/>
                    </a:lnTo>
                    <a:lnTo>
                      <a:pt x="0" y="399"/>
                    </a:lnTo>
                    <a:lnTo>
                      <a:pt x="0" y="288"/>
                    </a:lnTo>
                    <a:lnTo>
                      <a:pt x="288" y="0"/>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grpSp>
        <p:grpSp>
          <p:nvGrpSpPr>
            <p:cNvPr id="16456" name="Group 84"/>
            <p:cNvGrpSpPr>
              <a:grpSpLocks/>
            </p:cNvGrpSpPr>
            <p:nvPr/>
          </p:nvGrpSpPr>
          <p:grpSpPr bwMode="auto">
            <a:xfrm>
              <a:off x="1685" y="2955"/>
              <a:ext cx="586" cy="699"/>
              <a:chOff x="1685" y="2955"/>
              <a:chExt cx="586" cy="699"/>
            </a:xfrm>
          </p:grpSpPr>
          <p:sp>
            <p:nvSpPr>
              <p:cNvPr id="16479" name="AutoShape 85"/>
              <p:cNvSpPr>
                <a:spLocks noChangeArrowheads="1"/>
              </p:cNvSpPr>
              <p:nvPr/>
            </p:nvSpPr>
            <p:spPr bwMode="auto">
              <a:xfrm>
                <a:off x="1685" y="2957"/>
                <a:ext cx="585" cy="582"/>
              </a:xfrm>
              <a:prstGeom prst="diamond">
                <a:avLst/>
              </a:prstGeom>
              <a:solidFill>
                <a:schemeClr val="bg1"/>
              </a:solidFill>
              <a:ln w="12700">
                <a:solidFill>
                  <a:schemeClr val="tx1"/>
                </a:solidFill>
                <a:miter lim="800000"/>
                <a:headEnd/>
                <a:tailEnd/>
              </a:ln>
            </p:spPr>
            <p:txBody>
              <a:bodyPr wrap="none" anchor="ctr"/>
              <a:lstStyle/>
              <a:p>
                <a:endParaRPr lang="fr-FR"/>
              </a:p>
            </p:txBody>
          </p:sp>
          <p:sp>
            <p:nvSpPr>
              <p:cNvPr id="16480" name="Freeform 86"/>
              <p:cNvSpPr>
                <a:spLocks/>
              </p:cNvSpPr>
              <p:nvPr/>
            </p:nvSpPr>
            <p:spPr bwMode="auto">
              <a:xfrm>
                <a:off x="1689" y="2955"/>
                <a:ext cx="290" cy="400"/>
              </a:xfrm>
              <a:custGeom>
                <a:avLst/>
                <a:gdLst>
                  <a:gd name="T0" fmla="*/ 0 w 290"/>
                  <a:gd name="T1" fmla="*/ 399 h 400"/>
                  <a:gd name="T2" fmla="*/ 0 w 290"/>
                  <a:gd name="T3" fmla="*/ 288 h 400"/>
                  <a:gd name="T4" fmla="*/ 289 w 290"/>
                  <a:gd name="T5" fmla="*/ 0 h 400"/>
                  <a:gd name="T6" fmla="*/ 289 w 290"/>
                  <a:gd name="T7" fmla="*/ 111 h 400"/>
                  <a:gd name="T8" fmla="*/ 0 w 290"/>
                  <a:gd name="T9" fmla="*/ 399 h 400"/>
                  <a:gd name="T10" fmla="*/ 0 60000 65536"/>
                  <a:gd name="T11" fmla="*/ 0 60000 65536"/>
                  <a:gd name="T12" fmla="*/ 0 60000 65536"/>
                  <a:gd name="T13" fmla="*/ 0 60000 65536"/>
                  <a:gd name="T14" fmla="*/ 0 60000 65536"/>
                  <a:gd name="T15" fmla="*/ 0 w 290"/>
                  <a:gd name="T16" fmla="*/ 0 h 400"/>
                  <a:gd name="T17" fmla="*/ 290 w 290"/>
                  <a:gd name="T18" fmla="*/ 400 h 400"/>
                </a:gdLst>
                <a:ahLst/>
                <a:cxnLst>
                  <a:cxn ang="T10">
                    <a:pos x="T0" y="T1"/>
                  </a:cxn>
                  <a:cxn ang="T11">
                    <a:pos x="T2" y="T3"/>
                  </a:cxn>
                  <a:cxn ang="T12">
                    <a:pos x="T4" y="T5"/>
                  </a:cxn>
                  <a:cxn ang="T13">
                    <a:pos x="T6" y="T7"/>
                  </a:cxn>
                  <a:cxn ang="T14">
                    <a:pos x="T8" y="T9"/>
                  </a:cxn>
                </a:cxnLst>
                <a:rect l="T15" t="T16" r="T17" b="T18"/>
                <a:pathLst>
                  <a:path w="290" h="400">
                    <a:moveTo>
                      <a:pt x="0" y="399"/>
                    </a:moveTo>
                    <a:lnTo>
                      <a:pt x="0" y="288"/>
                    </a:lnTo>
                    <a:lnTo>
                      <a:pt x="289" y="0"/>
                    </a:lnTo>
                    <a:lnTo>
                      <a:pt x="289" y="111"/>
                    </a:lnTo>
                    <a:lnTo>
                      <a:pt x="0" y="399"/>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sp>
            <p:nvSpPr>
              <p:cNvPr id="16481" name="Freeform 87"/>
              <p:cNvSpPr>
                <a:spLocks/>
              </p:cNvSpPr>
              <p:nvPr/>
            </p:nvSpPr>
            <p:spPr bwMode="auto">
              <a:xfrm>
                <a:off x="1982" y="2957"/>
                <a:ext cx="289" cy="401"/>
              </a:xfrm>
              <a:custGeom>
                <a:avLst/>
                <a:gdLst>
                  <a:gd name="T0" fmla="*/ 288 w 289"/>
                  <a:gd name="T1" fmla="*/ 400 h 401"/>
                  <a:gd name="T2" fmla="*/ 288 w 289"/>
                  <a:gd name="T3" fmla="*/ 289 h 401"/>
                  <a:gd name="T4" fmla="*/ 0 w 289"/>
                  <a:gd name="T5" fmla="*/ 0 h 401"/>
                  <a:gd name="T6" fmla="*/ 0 w 289"/>
                  <a:gd name="T7" fmla="*/ 111 h 401"/>
                  <a:gd name="T8" fmla="*/ 288 w 289"/>
                  <a:gd name="T9" fmla="*/ 400 h 401"/>
                  <a:gd name="T10" fmla="*/ 0 60000 65536"/>
                  <a:gd name="T11" fmla="*/ 0 60000 65536"/>
                  <a:gd name="T12" fmla="*/ 0 60000 65536"/>
                  <a:gd name="T13" fmla="*/ 0 60000 65536"/>
                  <a:gd name="T14" fmla="*/ 0 60000 65536"/>
                  <a:gd name="T15" fmla="*/ 0 w 289"/>
                  <a:gd name="T16" fmla="*/ 0 h 401"/>
                  <a:gd name="T17" fmla="*/ 289 w 289"/>
                  <a:gd name="T18" fmla="*/ 401 h 401"/>
                </a:gdLst>
                <a:ahLst/>
                <a:cxnLst>
                  <a:cxn ang="T10">
                    <a:pos x="T0" y="T1"/>
                  </a:cxn>
                  <a:cxn ang="T11">
                    <a:pos x="T2" y="T3"/>
                  </a:cxn>
                  <a:cxn ang="T12">
                    <a:pos x="T4" y="T5"/>
                  </a:cxn>
                  <a:cxn ang="T13">
                    <a:pos x="T6" y="T7"/>
                  </a:cxn>
                  <a:cxn ang="T14">
                    <a:pos x="T8" y="T9"/>
                  </a:cxn>
                </a:cxnLst>
                <a:rect l="T15" t="T16" r="T17" b="T18"/>
                <a:pathLst>
                  <a:path w="289" h="401">
                    <a:moveTo>
                      <a:pt x="288" y="400"/>
                    </a:moveTo>
                    <a:lnTo>
                      <a:pt x="288" y="289"/>
                    </a:lnTo>
                    <a:lnTo>
                      <a:pt x="0" y="0"/>
                    </a:lnTo>
                    <a:lnTo>
                      <a:pt x="0" y="111"/>
                    </a:lnTo>
                    <a:lnTo>
                      <a:pt x="288" y="400"/>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sp>
            <p:nvSpPr>
              <p:cNvPr id="16482" name="Freeform 88"/>
              <p:cNvSpPr>
                <a:spLocks/>
              </p:cNvSpPr>
              <p:nvPr/>
            </p:nvSpPr>
            <p:spPr bwMode="auto">
              <a:xfrm>
                <a:off x="1689" y="3252"/>
                <a:ext cx="290" cy="400"/>
              </a:xfrm>
              <a:custGeom>
                <a:avLst/>
                <a:gdLst>
                  <a:gd name="T0" fmla="*/ 0 w 290"/>
                  <a:gd name="T1" fmla="*/ 0 h 400"/>
                  <a:gd name="T2" fmla="*/ 0 w 290"/>
                  <a:gd name="T3" fmla="*/ 111 h 400"/>
                  <a:gd name="T4" fmla="*/ 289 w 290"/>
                  <a:gd name="T5" fmla="*/ 399 h 400"/>
                  <a:gd name="T6" fmla="*/ 289 w 290"/>
                  <a:gd name="T7" fmla="*/ 288 h 400"/>
                  <a:gd name="T8" fmla="*/ 0 w 290"/>
                  <a:gd name="T9" fmla="*/ 0 h 400"/>
                  <a:gd name="T10" fmla="*/ 0 60000 65536"/>
                  <a:gd name="T11" fmla="*/ 0 60000 65536"/>
                  <a:gd name="T12" fmla="*/ 0 60000 65536"/>
                  <a:gd name="T13" fmla="*/ 0 60000 65536"/>
                  <a:gd name="T14" fmla="*/ 0 60000 65536"/>
                  <a:gd name="T15" fmla="*/ 0 w 290"/>
                  <a:gd name="T16" fmla="*/ 0 h 400"/>
                  <a:gd name="T17" fmla="*/ 290 w 290"/>
                  <a:gd name="T18" fmla="*/ 400 h 400"/>
                </a:gdLst>
                <a:ahLst/>
                <a:cxnLst>
                  <a:cxn ang="T10">
                    <a:pos x="T0" y="T1"/>
                  </a:cxn>
                  <a:cxn ang="T11">
                    <a:pos x="T2" y="T3"/>
                  </a:cxn>
                  <a:cxn ang="T12">
                    <a:pos x="T4" y="T5"/>
                  </a:cxn>
                  <a:cxn ang="T13">
                    <a:pos x="T6" y="T7"/>
                  </a:cxn>
                  <a:cxn ang="T14">
                    <a:pos x="T8" y="T9"/>
                  </a:cxn>
                </a:cxnLst>
                <a:rect l="T15" t="T16" r="T17" b="T18"/>
                <a:pathLst>
                  <a:path w="290" h="400">
                    <a:moveTo>
                      <a:pt x="0" y="0"/>
                    </a:moveTo>
                    <a:lnTo>
                      <a:pt x="0" y="111"/>
                    </a:lnTo>
                    <a:lnTo>
                      <a:pt x="289" y="399"/>
                    </a:lnTo>
                    <a:lnTo>
                      <a:pt x="289" y="288"/>
                    </a:lnTo>
                    <a:lnTo>
                      <a:pt x="0" y="0"/>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sp>
            <p:nvSpPr>
              <p:cNvPr id="16483" name="Freeform 89"/>
              <p:cNvSpPr>
                <a:spLocks/>
              </p:cNvSpPr>
              <p:nvPr/>
            </p:nvSpPr>
            <p:spPr bwMode="auto">
              <a:xfrm>
                <a:off x="1982" y="3254"/>
                <a:ext cx="289" cy="400"/>
              </a:xfrm>
              <a:custGeom>
                <a:avLst/>
                <a:gdLst>
                  <a:gd name="T0" fmla="*/ 288 w 289"/>
                  <a:gd name="T1" fmla="*/ 0 h 400"/>
                  <a:gd name="T2" fmla="*/ 288 w 289"/>
                  <a:gd name="T3" fmla="*/ 111 h 400"/>
                  <a:gd name="T4" fmla="*/ 0 w 289"/>
                  <a:gd name="T5" fmla="*/ 399 h 400"/>
                  <a:gd name="T6" fmla="*/ 0 w 289"/>
                  <a:gd name="T7" fmla="*/ 288 h 400"/>
                  <a:gd name="T8" fmla="*/ 288 w 289"/>
                  <a:gd name="T9" fmla="*/ 0 h 400"/>
                  <a:gd name="T10" fmla="*/ 0 60000 65536"/>
                  <a:gd name="T11" fmla="*/ 0 60000 65536"/>
                  <a:gd name="T12" fmla="*/ 0 60000 65536"/>
                  <a:gd name="T13" fmla="*/ 0 60000 65536"/>
                  <a:gd name="T14" fmla="*/ 0 60000 65536"/>
                  <a:gd name="T15" fmla="*/ 0 w 289"/>
                  <a:gd name="T16" fmla="*/ 0 h 400"/>
                  <a:gd name="T17" fmla="*/ 289 w 289"/>
                  <a:gd name="T18" fmla="*/ 400 h 400"/>
                </a:gdLst>
                <a:ahLst/>
                <a:cxnLst>
                  <a:cxn ang="T10">
                    <a:pos x="T0" y="T1"/>
                  </a:cxn>
                  <a:cxn ang="T11">
                    <a:pos x="T2" y="T3"/>
                  </a:cxn>
                  <a:cxn ang="T12">
                    <a:pos x="T4" y="T5"/>
                  </a:cxn>
                  <a:cxn ang="T13">
                    <a:pos x="T6" y="T7"/>
                  </a:cxn>
                  <a:cxn ang="T14">
                    <a:pos x="T8" y="T9"/>
                  </a:cxn>
                </a:cxnLst>
                <a:rect l="T15" t="T16" r="T17" b="T18"/>
                <a:pathLst>
                  <a:path w="289" h="400">
                    <a:moveTo>
                      <a:pt x="288" y="0"/>
                    </a:moveTo>
                    <a:lnTo>
                      <a:pt x="288" y="111"/>
                    </a:lnTo>
                    <a:lnTo>
                      <a:pt x="0" y="399"/>
                    </a:lnTo>
                    <a:lnTo>
                      <a:pt x="0" y="288"/>
                    </a:lnTo>
                    <a:lnTo>
                      <a:pt x="288" y="0"/>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grpSp>
        <p:grpSp>
          <p:nvGrpSpPr>
            <p:cNvPr id="16457" name="Group 90"/>
            <p:cNvGrpSpPr>
              <a:grpSpLocks/>
            </p:cNvGrpSpPr>
            <p:nvPr/>
          </p:nvGrpSpPr>
          <p:grpSpPr bwMode="auto">
            <a:xfrm>
              <a:off x="2851" y="630"/>
              <a:ext cx="584" cy="698"/>
              <a:chOff x="2851" y="630"/>
              <a:chExt cx="584" cy="698"/>
            </a:xfrm>
          </p:grpSpPr>
          <p:sp>
            <p:nvSpPr>
              <p:cNvPr id="16475" name="AutoShape 91"/>
              <p:cNvSpPr>
                <a:spLocks noChangeArrowheads="1"/>
              </p:cNvSpPr>
              <p:nvPr/>
            </p:nvSpPr>
            <p:spPr bwMode="auto">
              <a:xfrm>
                <a:off x="2851" y="632"/>
                <a:ext cx="583" cy="583"/>
              </a:xfrm>
              <a:prstGeom prst="diamond">
                <a:avLst/>
              </a:prstGeom>
              <a:solidFill>
                <a:schemeClr val="bg1"/>
              </a:solidFill>
              <a:ln w="12700">
                <a:solidFill>
                  <a:schemeClr val="tx1"/>
                </a:solidFill>
                <a:miter lim="800000"/>
                <a:headEnd/>
                <a:tailEnd/>
              </a:ln>
            </p:spPr>
            <p:txBody>
              <a:bodyPr wrap="none" anchor="ctr"/>
              <a:lstStyle/>
              <a:p>
                <a:endParaRPr lang="fr-FR"/>
              </a:p>
            </p:txBody>
          </p:sp>
          <p:sp>
            <p:nvSpPr>
              <p:cNvPr id="16476" name="Freeform 92"/>
              <p:cNvSpPr>
                <a:spLocks/>
              </p:cNvSpPr>
              <p:nvPr/>
            </p:nvSpPr>
            <p:spPr bwMode="auto">
              <a:xfrm>
                <a:off x="2853" y="630"/>
                <a:ext cx="291" cy="399"/>
              </a:xfrm>
              <a:custGeom>
                <a:avLst/>
                <a:gdLst>
                  <a:gd name="T0" fmla="*/ 0 w 291"/>
                  <a:gd name="T1" fmla="*/ 398 h 399"/>
                  <a:gd name="T2" fmla="*/ 0 w 291"/>
                  <a:gd name="T3" fmla="*/ 287 h 399"/>
                  <a:gd name="T4" fmla="*/ 290 w 291"/>
                  <a:gd name="T5" fmla="*/ 0 h 399"/>
                  <a:gd name="T6" fmla="*/ 290 w 291"/>
                  <a:gd name="T7" fmla="*/ 111 h 399"/>
                  <a:gd name="T8" fmla="*/ 0 w 291"/>
                  <a:gd name="T9" fmla="*/ 398 h 399"/>
                  <a:gd name="T10" fmla="*/ 0 60000 65536"/>
                  <a:gd name="T11" fmla="*/ 0 60000 65536"/>
                  <a:gd name="T12" fmla="*/ 0 60000 65536"/>
                  <a:gd name="T13" fmla="*/ 0 60000 65536"/>
                  <a:gd name="T14" fmla="*/ 0 60000 65536"/>
                  <a:gd name="T15" fmla="*/ 0 w 291"/>
                  <a:gd name="T16" fmla="*/ 0 h 399"/>
                  <a:gd name="T17" fmla="*/ 291 w 291"/>
                  <a:gd name="T18" fmla="*/ 399 h 399"/>
                </a:gdLst>
                <a:ahLst/>
                <a:cxnLst>
                  <a:cxn ang="T10">
                    <a:pos x="T0" y="T1"/>
                  </a:cxn>
                  <a:cxn ang="T11">
                    <a:pos x="T2" y="T3"/>
                  </a:cxn>
                  <a:cxn ang="T12">
                    <a:pos x="T4" y="T5"/>
                  </a:cxn>
                  <a:cxn ang="T13">
                    <a:pos x="T6" y="T7"/>
                  </a:cxn>
                  <a:cxn ang="T14">
                    <a:pos x="T8" y="T9"/>
                  </a:cxn>
                </a:cxnLst>
                <a:rect l="T15" t="T16" r="T17" b="T18"/>
                <a:pathLst>
                  <a:path w="291" h="399">
                    <a:moveTo>
                      <a:pt x="0" y="398"/>
                    </a:moveTo>
                    <a:lnTo>
                      <a:pt x="0" y="287"/>
                    </a:lnTo>
                    <a:lnTo>
                      <a:pt x="290" y="0"/>
                    </a:lnTo>
                    <a:lnTo>
                      <a:pt x="290" y="111"/>
                    </a:lnTo>
                    <a:lnTo>
                      <a:pt x="0" y="398"/>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sp>
            <p:nvSpPr>
              <p:cNvPr id="16477" name="Freeform 93"/>
              <p:cNvSpPr>
                <a:spLocks/>
              </p:cNvSpPr>
              <p:nvPr/>
            </p:nvSpPr>
            <p:spPr bwMode="auto">
              <a:xfrm>
                <a:off x="3145" y="632"/>
                <a:ext cx="290" cy="400"/>
              </a:xfrm>
              <a:custGeom>
                <a:avLst/>
                <a:gdLst>
                  <a:gd name="T0" fmla="*/ 289 w 290"/>
                  <a:gd name="T1" fmla="*/ 399 h 400"/>
                  <a:gd name="T2" fmla="*/ 289 w 290"/>
                  <a:gd name="T3" fmla="*/ 288 h 400"/>
                  <a:gd name="T4" fmla="*/ 0 w 290"/>
                  <a:gd name="T5" fmla="*/ 0 h 400"/>
                  <a:gd name="T6" fmla="*/ 0 w 290"/>
                  <a:gd name="T7" fmla="*/ 111 h 400"/>
                  <a:gd name="T8" fmla="*/ 289 w 290"/>
                  <a:gd name="T9" fmla="*/ 399 h 400"/>
                  <a:gd name="T10" fmla="*/ 0 60000 65536"/>
                  <a:gd name="T11" fmla="*/ 0 60000 65536"/>
                  <a:gd name="T12" fmla="*/ 0 60000 65536"/>
                  <a:gd name="T13" fmla="*/ 0 60000 65536"/>
                  <a:gd name="T14" fmla="*/ 0 60000 65536"/>
                  <a:gd name="T15" fmla="*/ 0 w 290"/>
                  <a:gd name="T16" fmla="*/ 0 h 400"/>
                  <a:gd name="T17" fmla="*/ 290 w 290"/>
                  <a:gd name="T18" fmla="*/ 400 h 400"/>
                </a:gdLst>
                <a:ahLst/>
                <a:cxnLst>
                  <a:cxn ang="T10">
                    <a:pos x="T0" y="T1"/>
                  </a:cxn>
                  <a:cxn ang="T11">
                    <a:pos x="T2" y="T3"/>
                  </a:cxn>
                  <a:cxn ang="T12">
                    <a:pos x="T4" y="T5"/>
                  </a:cxn>
                  <a:cxn ang="T13">
                    <a:pos x="T6" y="T7"/>
                  </a:cxn>
                  <a:cxn ang="T14">
                    <a:pos x="T8" y="T9"/>
                  </a:cxn>
                </a:cxnLst>
                <a:rect l="T15" t="T16" r="T17" b="T18"/>
                <a:pathLst>
                  <a:path w="290" h="400">
                    <a:moveTo>
                      <a:pt x="289" y="399"/>
                    </a:moveTo>
                    <a:lnTo>
                      <a:pt x="289" y="288"/>
                    </a:lnTo>
                    <a:lnTo>
                      <a:pt x="0" y="0"/>
                    </a:lnTo>
                    <a:lnTo>
                      <a:pt x="0" y="111"/>
                    </a:lnTo>
                    <a:lnTo>
                      <a:pt x="289" y="399"/>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sp>
            <p:nvSpPr>
              <p:cNvPr id="16478" name="Freeform 94"/>
              <p:cNvSpPr>
                <a:spLocks/>
              </p:cNvSpPr>
              <p:nvPr/>
            </p:nvSpPr>
            <p:spPr bwMode="auto">
              <a:xfrm>
                <a:off x="2853" y="928"/>
                <a:ext cx="291" cy="400"/>
              </a:xfrm>
              <a:custGeom>
                <a:avLst/>
                <a:gdLst>
                  <a:gd name="T0" fmla="*/ 0 w 291"/>
                  <a:gd name="T1" fmla="*/ 0 h 400"/>
                  <a:gd name="T2" fmla="*/ 0 w 291"/>
                  <a:gd name="T3" fmla="*/ 111 h 400"/>
                  <a:gd name="T4" fmla="*/ 290 w 291"/>
                  <a:gd name="T5" fmla="*/ 399 h 400"/>
                  <a:gd name="T6" fmla="*/ 290 w 291"/>
                  <a:gd name="T7" fmla="*/ 288 h 400"/>
                  <a:gd name="T8" fmla="*/ 0 w 291"/>
                  <a:gd name="T9" fmla="*/ 0 h 400"/>
                  <a:gd name="T10" fmla="*/ 0 60000 65536"/>
                  <a:gd name="T11" fmla="*/ 0 60000 65536"/>
                  <a:gd name="T12" fmla="*/ 0 60000 65536"/>
                  <a:gd name="T13" fmla="*/ 0 60000 65536"/>
                  <a:gd name="T14" fmla="*/ 0 60000 65536"/>
                  <a:gd name="T15" fmla="*/ 0 w 291"/>
                  <a:gd name="T16" fmla="*/ 0 h 400"/>
                  <a:gd name="T17" fmla="*/ 291 w 291"/>
                  <a:gd name="T18" fmla="*/ 400 h 400"/>
                </a:gdLst>
                <a:ahLst/>
                <a:cxnLst>
                  <a:cxn ang="T10">
                    <a:pos x="T0" y="T1"/>
                  </a:cxn>
                  <a:cxn ang="T11">
                    <a:pos x="T2" y="T3"/>
                  </a:cxn>
                  <a:cxn ang="T12">
                    <a:pos x="T4" y="T5"/>
                  </a:cxn>
                  <a:cxn ang="T13">
                    <a:pos x="T6" y="T7"/>
                  </a:cxn>
                  <a:cxn ang="T14">
                    <a:pos x="T8" y="T9"/>
                  </a:cxn>
                </a:cxnLst>
                <a:rect l="T15" t="T16" r="T17" b="T18"/>
                <a:pathLst>
                  <a:path w="291" h="400">
                    <a:moveTo>
                      <a:pt x="0" y="0"/>
                    </a:moveTo>
                    <a:lnTo>
                      <a:pt x="0" y="111"/>
                    </a:lnTo>
                    <a:lnTo>
                      <a:pt x="290" y="399"/>
                    </a:lnTo>
                    <a:lnTo>
                      <a:pt x="290" y="288"/>
                    </a:lnTo>
                    <a:lnTo>
                      <a:pt x="0" y="0"/>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grpSp>
        <p:grpSp>
          <p:nvGrpSpPr>
            <p:cNvPr id="16458" name="Group 95"/>
            <p:cNvGrpSpPr>
              <a:grpSpLocks/>
            </p:cNvGrpSpPr>
            <p:nvPr/>
          </p:nvGrpSpPr>
          <p:grpSpPr bwMode="auto">
            <a:xfrm>
              <a:off x="2270" y="630"/>
              <a:ext cx="584" cy="699"/>
              <a:chOff x="2270" y="630"/>
              <a:chExt cx="584" cy="699"/>
            </a:xfrm>
          </p:grpSpPr>
          <p:sp>
            <p:nvSpPr>
              <p:cNvPr id="16471" name="AutoShape 96"/>
              <p:cNvSpPr>
                <a:spLocks noChangeArrowheads="1"/>
              </p:cNvSpPr>
              <p:nvPr/>
            </p:nvSpPr>
            <p:spPr bwMode="auto">
              <a:xfrm>
                <a:off x="2270" y="632"/>
                <a:ext cx="583" cy="583"/>
              </a:xfrm>
              <a:prstGeom prst="diamond">
                <a:avLst/>
              </a:prstGeom>
              <a:solidFill>
                <a:schemeClr val="bg1"/>
              </a:solidFill>
              <a:ln w="12700">
                <a:solidFill>
                  <a:schemeClr val="tx1"/>
                </a:solidFill>
                <a:miter lim="800000"/>
                <a:headEnd/>
                <a:tailEnd/>
              </a:ln>
            </p:spPr>
            <p:txBody>
              <a:bodyPr wrap="none" anchor="ctr"/>
              <a:lstStyle/>
              <a:p>
                <a:endParaRPr lang="fr-FR"/>
              </a:p>
            </p:txBody>
          </p:sp>
          <p:sp>
            <p:nvSpPr>
              <p:cNvPr id="16472" name="Freeform 97"/>
              <p:cNvSpPr>
                <a:spLocks/>
              </p:cNvSpPr>
              <p:nvPr/>
            </p:nvSpPr>
            <p:spPr bwMode="auto">
              <a:xfrm>
                <a:off x="2271" y="630"/>
                <a:ext cx="292" cy="399"/>
              </a:xfrm>
              <a:custGeom>
                <a:avLst/>
                <a:gdLst>
                  <a:gd name="T0" fmla="*/ 0 w 292"/>
                  <a:gd name="T1" fmla="*/ 398 h 399"/>
                  <a:gd name="T2" fmla="*/ 0 w 292"/>
                  <a:gd name="T3" fmla="*/ 287 h 399"/>
                  <a:gd name="T4" fmla="*/ 291 w 292"/>
                  <a:gd name="T5" fmla="*/ 0 h 399"/>
                  <a:gd name="T6" fmla="*/ 291 w 292"/>
                  <a:gd name="T7" fmla="*/ 111 h 399"/>
                  <a:gd name="T8" fmla="*/ 0 w 292"/>
                  <a:gd name="T9" fmla="*/ 398 h 399"/>
                  <a:gd name="T10" fmla="*/ 0 60000 65536"/>
                  <a:gd name="T11" fmla="*/ 0 60000 65536"/>
                  <a:gd name="T12" fmla="*/ 0 60000 65536"/>
                  <a:gd name="T13" fmla="*/ 0 60000 65536"/>
                  <a:gd name="T14" fmla="*/ 0 60000 65536"/>
                  <a:gd name="T15" fmla="*/ 0 w 292"/>
                  <a:gd name="T16" fmla="*/ 0 h 399"/>
                  <a:gd name="T17" fmla="*/ 292 w 292"/>
                  <a:gd name="T18" fmla="*/ 399 h 399"/>
                </a:gdLst>
                <a:ahLst/>
                <a:cxnLst>
                  <a:cxn ang="T10">
                    <a:pos x="T0" y="T1"/>
                  </a:cxn>
                  <a:cxn ang="T11">
                    <a:pos x="T2" y="T3"/>
                  </a:cxn>
                  <a:cxn ang="T12">
                    <a:pos x="T4" y="T5"/>
                  </a:cxn>
                  <a:cxn ang="T13">
                    <a:pos x="T6" y="T7"/>
                  </a:cxn>
                  <a:cxn ang="T14">
                    <a:pos x="T8" y="T9"/>
                  </a:cxn>
                </a:cxnLst>
                <a:rect l="T15" t="T16" r="T17" b="T18"/>
                <a:pathLst>
                  <a:path w="292" h="399">
                    <a:moveTo>
                      <a:pt x="0" y="398"/>
                    </a:moveTo>
                    <a:lnTo>
                      <a:pt x="0" y="287"/>
                    </a:lnTo>
                    <a:lnTo>
                      <a:pt x="291" y="0"/>
                    </a:lnTo>
                    <a:lnTo>
                      <a:pt x="291" y="111"/>
                    </a:lnTo>
                    <a:lnTo>
                      <a:pt x="0" y="398"/>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sp>
            <p:nvSpPr>
              <p:cNvPr id="16473" name="Freeform 98"/>
              <p:cNvSpPr>
                <a:spLocks/>
              </p:cNvSpPr>
              <p:nvPr/>
            </p:nvSpPr>
            <p:spPr bwMode="auto">
              <a:xfrm>
                <a:off x="2562" y="632"/>
                <a:ext cx="292" cy="400"/>
              </a:xfrm>
              <a:custGeom>
                <a:avLst/>
                <a:gdLst>
                  <a:gd name="T0" fmla="*/ 291 w 292"/>
                  <a:gd name="T1" fmla="*/ 399 h 400"/>
                  <a:gd name="T2" fmla="*/ 291 w 292"/>
                  <a:gd name="T3" fmla="*/ 288 h 400"/>
                  <a:gd name="T4" fmla="*/ 0 w 292"/>
                  <a:gd name="T5" fmla="*/ 0 h 400"/>
                  <a:gd name="T6" fmla="*/ 0 w 292"/>
                  <a:gd name="T7" fmla="*/ 111 h 400"/>
                  <a:gd name="T8" fmla="*/ 291 w 292"/>
                  <a:gd name="T9" fmla="*/ 399 h 400"/>
                  <a:gd name="T10" fmla="*/ 0 60000 65536"/>
                  <a:gd name="T11" fmla="*/ 0 60000 65536"/>
                  <a:gd name="T12" fmla="*/ 0 60000 65536"/>
                  <a:gd name="T13" fmla="*/ 0 60000 65536"/>
                  <a:gd name="T14" fmla="*/ 0 60000 65536"/>
                  <a:gd name="T15" fmla="*/ 0 w 292"/>
                  <a:gd name="T16" fmla="*/ 0 h 400"/>
                  <a:gd name="T17" fmla="*/ 292 w 292"/>
                  <a:gd name="T18" fmla="*/ 400 h 400"/>
                </a:gdLst>
                <a:ahLst/>
                <a:cxnLst>
                  <a:cxn ang="T10">
                    <a:pos x="T0" y="T1"/>
                  </a:cxn>
                  <a:cxn ang="T11">
                    <a:pos x="T2" y="T3"/>
                  </a:cxn>
                  <a:cxn ang="T12">
                    <a:pos x="T4" y="T5"/>
                  </a:cxn>
                  <a:cxn ang="T13">
                    <a:pos x="T6" y="T7"/>
                  </a:cxn>
                  <a:cxn ang="T14">
                    <a:pos x="T8" y="T9"/>
                  </a:cxn>
                </a:cxnLst>
                <a:rect l="T15" t="T16" r="T17" b="T18"/>
                <a:pathLst>
                  <a:path w="292" h="400">
                    <a:moveTo>
                      <a:pt x="291" y="399"/>
                    </a:moveTo>
                    <a:lnTo>
                      <a:pt x="291" y="288"/>
                    </a:lnTo>
                    <a:lnTo>
                      <a:pt x="0" y="0"/>
                    </a:lnTo>
                    <a:lnTo>
                      <a:pt x="0" y="111"/>
                    </a:lnTo>
                    <a:lnTo>
                      <a:pt x="291" y="399"/>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sp>
            <p:nvSpPr>
              <p:cNvPr id="16474" name="Freeform 99"/>
              <p:cNvSpPr>
                <a:spLocks/>
              </p:cNvSpPr>
              <p:nvPr/>
            </p:nvSpPr>
            <p:spPr bwMode="auto">
              <a:xfrm>
                <a:off x="2562" y="929"/>
                <a:ext cx="292" cy="400"/>
              </a:xfrm>
              <a:custGeom>
                <a:avLst/>
                <a:gdLst>
                  <a:gd name="T0" fmla="*/ 291 w 292"/>
                  <a:gd name="T1" fmla="*/ 0 h 400"/>
                  <a:gd name="T2" fmla="*/ 291 w 292"/>
                  <a:gd name="T3" fmla="*/ 111 h 400"/>
                  <a:gd name="T4" fmla="*/ 0 w 292"/>
                  <a:gd name="T5" fmla="*/ 399 h 400"/>
                  <a:gd name="T6" fmla="*/ 0 w 292"/>
                  <a:gd name="T7" fmla="*/ 288 h 400"/>
                  <a:gd name="T8" fmla="*/ 291 w 292"/>
                  <a:gd name="T9" fmla="*/ 0 h 400"/>
                  <a:gd name="T10" fmla="*/ 0 60000 65536"/>
                  <a:gd name="T11" fmla="*/ 0 60000 65536"/>
                  <a:gd name="T12" fmla="*/ 0 60000 65536"/>
                  <a:gd name="T13" fmla="*/ 0 60000 65536"/>
                  <a:gd name="T14" fmla="*/ 0 60000 65536"/>
                  <a:gd name="T15" fmla="*/ 0 w 292"/>
                  <a:gd name="T16" fmla="*/ 0 h 400"/>
                  <a:gd name="T17" fmla="*/ 292 w 292"/>
                  <a:gd name="T18" fmla="*/ 400 h 400"/>
                </a:gdLst>
                <a:ahLst/>
                <a:cxnLst>
                  <a:cxn ang="T10">
                    <a:pos x="T0" y="T1"/>
                  </a:cxn>
                  <a:cxn ang="T11">
                    <a:pos x="T2" y="T3"/>
                  </a:cxn>
                  <a:cxn ang="T12">
                    <a:pos x="T4" y="T5"/>
                  </a:cxn>
                  <a:cxn ang="T13">
                    <a:pos x="T6" y="T7"/>
                  </a:cxn>
                  <a:cxn ang="T14">
                    <a:pos x="T8" y="T9"/>
                  </a:cxn>
                </a:cxnLst>
                <a:rect l="T15" t="T16" r="T17" b="T18"/>
                <a:pathLst>
                  <a:path w="292" h="400">
                    <a:moveTo>
                      <a:pt x="291" y="0"/>
                    </a:moveTo>
                    <a:lnTo>
                      <a:pt x="291" y="111"/>
                    </a:lnTo>
                    <a:lnTo>
                      <a:pt x="0" y="399"/>
                    </a:lnTo>
                    <a:lnTo>
                      <a:pt x="0" y="288"/>
                    </a:lnTo>
                    <a:lnTo>
                      <a:pt x="291" y="0"/>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grpSp>
        <p:grpSp>
          <p:nvGrpSpPr>
            <p:cNvPr id="16459" name="Group 100"/>
            <p:cNvGrpSpPr>
              <a:grpSpLocks/>
            </p:cNvGrpSpPr>
            <p:nvPr/>
          </p:nvGrpSpPr>
          <p:grpSpPr bwMode="auto">
            <a:xfrm>
              <a:off x="2267" y="2960"/>
              <a:ext cx="585" cy="700"/>
              <a:chOff x="2267" y="2960"/>
              <a:chExt cx="585" cy="700"/>
            </a:xfrm>
          </p:grpSpPr>
          <p:sp>
            <p:nvSpPr>
              <p:cNvPr id="16466" name="AutoShape 101"/>
              <p:cNvSpPr>
                <a:spLocks noChangeArrowheads="1"/>
              </p:cNvSpPr>
              <p:nvPr/>
            </p:nvSpPr>
            <p:spPr bwMode="auto">
              <a:xfrm>
                <a:off x="2267" y="2963"/>
                <a:ext cx="584" cy="584"/>
              </a:xfrm>
              <a:prstGeom prst="diamond">
                <a:avLst/>
              </a:prstGeom>
              <a:solidFill>
                <a:schemeClr val="bg1"/>
              </a:solidFill>
              <a:ln w="12700">
                <a:solidFill>
                  <a:schemeClr val="tx1"/>
                </a:solidFill>
                <a:miter lim="800000"/>
                <a:headEnd/>
                <a:tailEnd/>
              </a:ln>
            </p:spPr>
            <p:txBody>
              <a:bodyPr wrap="none" anchor="ctr"/>
              <a:lstStyle/>
              <a:p>
                <a:endParaRPr lang="fr-FR"/>
              </a:p>
            </p:txBody>
          </p:sp>
          <p:sp>
            <p:nvSpPr>
              <p:cNvPr id="16467" name="Freeform 102"/>
              <p:cNvSpPr>
                <a:spLocks/>
              </p:cNvSpPr>
              <p:nvPr/>
            </p:nvSpPr>
            <p:spPr bwMode="auto">
              <a:xfrm>
                <a:off x="2270" y="2960"/>
                <a:ext cx="290" cy="400"/>
              </a:xfrm>
              <a:custGeom>
                <a:avLst/>
                <a:gdLst>
                  <a:gd name="T0" fmla="*/ 0 w 290"/>
                  <a:gd name="T1" fmla="*/ 399 h 400"/>
                  <a:gd name="T2" fmla="*/ 0 w 290"/>
                  <a:gd name="T3" fmla="*/ 288 h 400"/>
                  <a:gd name="T4" fmla="*/ 289 w 290"/>
                  <a:gd name="T5" fmla="*/ 0 h 400"/>
                  <a:gd name="T6" fmla="*/ 289 w 290"/>
                  <a:gd name="T7" fmla="*/ 111 h 400"/>
                  <a:gd name="T8" fmla="*/ 0 w 290"/>
                  <a:gd name="T9" fmla="*/ 399 h 400"/>
                  <a:gd name="T10" fmla="*/ 0 60000 65536"/>
                  <a:gd name="T11" fmla="*/ 0 60000 65536"/>
                  <a:gd name="T12" fmla="*/ 0 60000 65536"/>
                  <a:gd name="T13" fmla="*/ 0 60000 65536"/>
                  <a:gd name="T14" fmla="*/ 0 60000 65536"/>
                  <a:gd name="T15" fmla="*/ 0 w 290"/>
                  <a:gd name="T16" fmla="*/ 0 h 400"/>
                  <a:gd name="T17" fmla="*/ 290 w 290"/>
                  <a:gd name="T18" fmla="*/ 400 h 400"/>
                </a:gdLst>
                <a:ahLst/>
                <a:cxnLst>
                  <a:cxn ang="T10">
                    <a:pos x="T0" y="T1"/>
                  </a:cxn>
                  <a:cxn ang="T11">
                    <a:pos x="T2" y="T3"/>
                  </a:cxn>
                  <a:cxn ang="T12">
                    <a:pos x="T4" y="T5"/>
                  </a:cxn>
                  <a:cxn ang="T13">
                    <a:pos x="T6" y="T7"/>
                  </a:cxn>
                  <a:cxn ang="T14">
                    <a:pos x="T8" y="T9"/>
                  </a:cxn>
                </a:cxnLst>
                <a:rect l="T15" t="T16" r="T17" b="T18"/>
                <a:pathLst>
                  <a:path w="290" h="400">
                    <a:moveTo>
                      <a:pt x="0" y="399"/>
                    </a:moveTo>
                    <a:lnTo>
                      <a:pt x="0" y="288"/>
                    </a:lnTo>
                    <a:lnTo>
                      <a:pt x="289" y="0"/>
                    </a:lnTo>
                    <a:lnTo>
                      <a:pt x="289" y="111"/>
                    </a:lnTo>
                    <a:lnTo>
                      <a:pt x="0" y="399"/>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sp>
            <p:nvSpPr>
              <p:cNvPr id="16468" name="Freeform 103"/>
              <p:cNvSpPr>
                <a:spLocks/>
              </p:cNvSpPr>
              <p:nvPr/>
            </p:nvSpPr>
            <p:spPr bwMode="auto">
              <a:xfrm>
                <a:off x="2562" y="2962"/>
                <a:ext cx="290" cy="400"/>
              </a:xfrm>
              <a:custGeom>
                <a:avLst/>
                <a:gdLst>
                  <a:gd name="T0" fmla="*/ 289 w 290"/>
                  <a:gd name="T1" fmla="*/ 399 h 400"/>
                  <a:gd name="T2" fmla="*/ 289 w 290"/>
                  <a:gd name="T3" fmla="*/ 288 h 400"/>
                  <a:gd name="T4" fmla="*/ 0 w 290"/>
                  <a:gd name="T5" fmla="*/ 0 h 400"/>
                  <a:gd name="T6" fmla="*/ 0 w 290"/>
                  <a:gd name="T7" fmla="*/ 111 h 400"/>
                  <a:gd name="T8" fmla="*/ 289 w 290"/>
                  <a:gd name="T9" fmla="*/ 399 h 400"/>
                  <a:gd name="T10" fmla="*/ 0 60000 65536"/>
                  <a:gd name="T11" fmla="*/ 0 60000 65536"/>
                  <a:gd name="T12" fmla="*/ 0 60000 65536"/>
                  <a:gd name="T13" fmla="*/ 0 60000 65536"/>
                  <a:gd name="T14" fmla="*/ 0 60000 65536"/>
                  <a:gd name="T15" fmla="*/ 0 w 290"/>
                  <a:gd name="T16" fmla="*/ 0 h 400"/>
                  <a:gd name="T17" fmla="*/ 290 w 290"/>
                  <a:gd name="T18" fmla="*/ 400 h 400"/>
                </a:gdLst>
                <a:ahLst/>
                <a:cxnLst>
                  <a:cxn ang="T10">
                    <a:pos x="T0" y="T1"/>
                  </a:cxn>
                  <a:cxn ang="T11">
                    <a:pos x="T2" y="T3"/>
                  </a:cxn>
                  <a:cxn ang="T12">
                    <a:pos x="T4" y="T5"/>
                  </a:cxn>
                  <a:cxn ang="T13">
                    <a:pos x="T6" y="T7"/>
                  </a:cxn>
                  <a:cxn ang="T14">
                    <a:pos x="T8" y="T9"/>
                  </a:cxn>
                </a:cxnLst>
                <a:rect l="T15" t="T16" r="T17" b="T18"/>
                <a:pathLst>
                  <a:path w="290" h="400">
                    <a:moveTo>
                      <a:pt x="289" y="399"/>
                    </a:moveTo>
                    <a:lnTo>
                      <a:pt x="289" y="288"/>
                    </a:lnTo>
                    <a:lnTo>
                      <a:pt x="0" y="0"/>
                    </a:lnTo>
                    <a:lnTo>
                      <a:pt x="0" y="111"/>
                    </a:lnTo>
                    <a:lnTo>
                      <a:pt x="289" y="399"/>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sp>
            <p:nvSpPr>
              <p:cNvPr id="16469" name="Freeform 104"/>
              <p:cNvSpPr>
                <a:spLocks/>
              </p:cNvSpPr>
              <p:nvPr/>
            </p:nvSpPr>
            <p:spPr bwMode="auto">
              <a:xfrm>
                <a:off x="2270" y="3259"/>
                <a:ext cx="290" cy="399"/>
              </a:xfrm>
              <a:custGeom>
                <a:avLst/>
                <a:gdLst>
                  <a:gd name="T0" fmla="*/ 0 w 290"/>
                  <a:gd name="T1" fmla="*/ 0 h 399"/>
                  <a:gd name="T2" fmla="*/ 0 w 290"/>
                  <a:gd name="T3" fmla="*/ 111 h 399"/>
                  <a:gd name="T4" fmla="*/ 289 w 290"/>
                  <a:gd name="T5" fmla="*/ 398 h 399"/>
                  <a:gd name="T6" fmla="*/ 289 w 290"/>
                  <a:gd name="T7" fmla="*/ 287 h 399"/>
                  <a:gd name="T8" fmla="*/ 0 w 290"/>
                  <a:gd name="T9" fmla="*/ 0 h 399"/>
                  <a:gd name="T10" fmla="*/ 0 60000 65536"/>
                  <a:gd name="T11" fmla="*/ 0 60000 65536"/>
                  <a:gd name="T12" fmla="*/ 0 60000 65536"/>
                  <a:gd name="T13" fmla="*/ 0 60000 65536"/>
                  <a:gd name="T14" fmla="*/ 0 60000 65536"/>
                  <a:gd name="T15" fmla="*/ 0 w 290"/>
                  <a:gd name="T16" fmla="*/ 0 h 399"/>
                  <a:gd name="T17" fmla="*/ 290 w 290"/>
                  <a:gd name="T18" fmla="*/ 399 h 399"/>
                </a:gdLst>
                <a:ahLst/>
                <a:cxnLst>
                  <a:cxn ang="T10">
                    <a:pos x="T0" y="T1"/>
                  </a:cxn>
                  <a:cxn ang="T11">
                    <a:pos x="T2" y="T3"/>
                  </a:cxn>
                  <a:cxn ang="T12">
                    <a:pos x="T4" y="T5"/>
                  </a:cxn>
                  <a:cxn ang="T13">
                    <a:pos x="T6" y="T7"/>
                  </a:cxn>
                  <a:cxn ang="T14">
                    <a:pos x="T8" y="T9"/>
                  </a:cxn>
                </a:cxnLst>
                <a:rect l="T15" t="T16" r="T17" b="T18"/>
                <a:pathLst>
                  <a:path w="290" h="399">
                    <a:moveTo>
                      <a:pt x="0" y="0"/>
                    </a:moveTo>
                    <a:lnTo>
                      <a:pt x="0" y="111"/>
                    </a:lnTo>
                    <a:lnTo>
                      <a:pt x="289" y="398"/>
                    </a:lnTo>
                    <a:lnTo>
                      <a:pt x="289" y="287"/>
                    </a:lnTo>
                    <a:lnTo>
                      <a:pt x="0" y="0"/>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sp>
            <p:nvSpPr>
              <p:cNvPr id="16470" name="Freeform 105"/>
              <p:cNvSpPr>
                <a:spLocks/>
              </p:cNvSpPr>
              <p:nvPr/>
            </p:nvSpPr>
            <p:spPr bwMode="auto">
              <a:xfrm>
                <a:off x="2562" y="3260"/>
                <a:ext cx="290" cy="400"/>
              </a:xfrm>
              <a:custGeom>
                <a:avLst/>
                <a:gdLst>
                  <a:gd name="T0" fmla="*/ 289 w 290"/>
                  <a:gd name="T1" fmla="*/ 0 h 400"/>
                  <a:gd name="T2" fmla="*/ 289 w 290"/>
                  <a:gd name="T3" fmla="*/ 111 h 400"/>
                  <a:gd name="T4" fmla="*/ 0 w 290"/>
                  <a:gd name="T5" fmla="*/ 399 h 400"/>
                  <a:gd name="T6" fmla="*/ 0 w 290"/>
                  <a:gd name="T7" fmla="*/ 288 h 400"/>
                  <a:gd name="T8" fmla="*/ 289 w 290"/>
                  <a:gd name="T9" fmla="*/ 0 h 400"/>
                  <a:gd name="T10" fmla="*/ 0 60000 65536"/>
                  <a:gd name="T11" fmla="*/ 0 60000 65536"/>
                  <a:gd name="T12" fmla="*/ 0 60000 65536"/>
                  <a:gd name="T13" fmla="*/ 0 60000 65536"/>
                  <a:gd name="T14" fmla="*/ 0 60000 65536"/>
                  <a:gd name="T15" fmla="*/ 0 w 290"/>
                  <a:gd name="T16" fmla="*/ 0 h 400"/>
                  <a:gd name="T17" fmla="*/ 290 w 290"/>
                  <a:gd name="T18" fmla="*/ 400 h 400"/>
                </a:gdLst>
                <a:ahLst/>
                <a:cxnLst>
                  <a:cxn ang="T10">
                    <a:pos x="T0" y="T1"/>
                  </a:cxn>
                  <a:cxn ang="T11">
                    <a:pos x="T2" y="T3"/>
                  </a:cxn>
                  <a:cxn ang="T12">
                    <a:pos x="T4" y="T5"/>
                  </a:cxn>
                  <a:cxn ang="T13">
                    <a:pos x="T6" y="T7"/>
                  </a:cxn>
                  <a:cxn ang="T14">
                    <a:pos x="T8" y="T9"/>
                  </a:cxn>
                </a:cxnLst>
                <a:rect l="T15" t="T16" r="T17" b="T18"/>
                <a:pathLst>
                  <a:path w="290" h="400">
                    <a:moveTo>
                      <a:pt x="289" y="0"/>
                    </a:moveTo>
                    <a:lnTo>
                      <a:pt x="289" y="111"/>
                    </a:lnTo>
                    <a:lnTo>
                      <a:pt x="0" y="399"/>
                    </a:lnTo>
                    <a:lnTo>
                      <a:pt x="0" y="288"/>
                    </a:lnTo>
                    <a:lnTo>
                      <a:pt x="289" y="0"/>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grpSp>
        <p:grpSp>
          <p:nvGrpSpPr>
            <p:cNvPr id="16460" name="Group 106"/>
            <p:cNvGrpSpPr>
              <a:grpSpLocks/>
            </p:cNvGrpSpPr>
            <p:nvPr/>
          </p:nvGrpSpPr>
          <p:grpSpPr bwMode="auto">
            <a:xfrm>
              <a:off x="2857" y="2960"/>
              <a:ext cx="584" cy="700"/>
              <a:chOff x="2857" y="2960"/>
              <a:chExt cx="584" cy="700"/>
            </a:xfrm>
          </p:grpSpPr>
          <p:sp>
            <p:nvSpPr>
              <p:cNvPr id="16461" name="AutoShape 107"/>
              <p:cNvSpPr>
                <a:spLocks noChangeArrowheads="1"/>
              </p:cNvSpPr>
              <p:nvPr/>
            </p:nvSpPr>
            <p:spPr bwMode="auto">
              <a:xfrm>
                <a:off x="2857" y="2963"/>
                <a:ext cx="583" cy="584"/>
              </a:xfrm>
              <a:prstGeom prst="diamond">
                <a:avLst/>
              </a:prstGeom>
              <a:solidFill>
                <a:schemeClr val="bg1"/>
              </a:solidFill>
              <a:ln w="12700">
                <a:solidFill>
                  <a:schemeClr val="tx1"/>
                </a:solidFill>
                <a:miter lim="800000"/>
                <a:headEnd/>
                <a:tailEnd/>
              </a:ln>
            </p:spPr>
            <p:txBody>
              <a:bodyPr wrap="none" anchor="ctr"/>
              <a:lstStyle/>
              <a:p>
                <a:endParaRPr lang="fr-FR"/>
              </a:p>
            </p:txBody>
          </p:sp>
          <p:sp>
            <p:nvSpPr>
              <p:cNvPr id="16462" name="Freeform 108"/>
              <p:cNvSpPr>
                <a:spLocks/>
              </p:cNvSpPr>
              <p:nvPr/>
            </p:nvSpPr>
            <p:spPr bwMode="auto">
              <a:xfrm>
                <a:off x="2859" y="2960"/>
                <a:ext cx="291" cy="400"/>
              </a:xfrm>
              <a:custGeom>
                <a:avLst/>
                <a:gdLst>
                  <a:gd name="T0" fmla="*/ 0 w 291"/>
                  <a:gd name="T1" fmla="*/ 399 h 400"/>
                  <a:gd name="T2" fmla="*/ 0 w 291"/>
                  <a:gd name="T3" fmla="*/ 288 h 400"/>
                  <a:gd name="T4" fmla="*/ 290 w 291"/>
                  <a:gd name="T5" fmla="*/ 0 h 400"/>
                  <a:gd name="T6" fmla="*/ 290 w 291"/>
                  <a:gd name="T7" fmla="*/ 111 h 400"/>
                  <a:gd name="T8" fmla="*/ 0 w 291"/>
                  <a:gd name="T9" fmla="*/ 399 h 400"/>
                  <a:gd name="T10" fmla="*/ 0 60000 65536"/>
                  <a:gd name="T11" fmla="*/ 0 60000 65536"/>
                  <a:gd name="T12" fmla="*/ 0 60000 65536"/>
                  <a:gd name="T13" fmla="*/ 0 60000 65536"/>
                  <a:gd name="T14" fmla="*/ 0 60000 65536"/>
                  <a:gd name="T15" fmla="*/ 0 w 291"/>
                  <a:gd name="T16" fmla="*/ 0 h 400"/>
                  <a:gd name="T17" fmla="*/ 291 w 291"/>
                  <a:gd name="T18" fmla="*/ 400 h 400"/>
                </a:gdLst>
                <a:ahLst/>
                <a:cxnLst>
                  <a:cxn ang="T10">
                    <a:pos x="T0" y="T1"/>
                  </a:cxn>
                  <a:cxn ang="T11">
                    <a:pos x="T2" y="T3"/>
                  </a:cxn>
                  <a:cxn ang="T12">
                    <a:pos x="T4" y="T5"/>
                  </a:cxn>
                  <a:cxn ang="T13">
                    <a:pos x="T6" y="T7"/>
                  </a:cxn>
                  <a:cxn ang="T14">
                    <a:pos x="T8" y="T9"/>
                  </a:cxn>
                </a:cxnLst>
                <a:rect l="T15" t="T16" r="T17" b="T18"/>
                <a:pathLst>
                  <a:path w="291" h="400">
                    <a:moveTo>
                      <a:pt x="0" y="399"/>
                    </a:moveTo>
                    <a:lnTo>
                      <a:pt x="0" y="288"/>
                    </a:lnTo>
                    <a:lnTo>
                      <a:pt x="290" y="0"/>
                    </a:lnTo>
                    <a:lnTo>
                      <a:pt x="290" y="111"/>
                    </a:lnTo>
                    <a:lnTo>
                      <a:pt x="0" y="399"/>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sp>
            <p:nvSpPr>
              <p:cNvPr id="16463" name="Freeform 109"/>
              <p:cNvSpPr>
                <a:spLocks/>
              </p:cNvSpPr>
              <p:nvPr/>
            </p:nvSpPr>
            <p:spPr bwMode="auto">
              <a:xfrm>
                <a:off x="3152" y="2962"/>
                <a:ext cx="289" cy="400"/>
              </a:xfrm>
              <a:custGeom>
                <a:avLst/>
                <a:gdLst>
                  <a:gd name="T0" fmla="*/ 288 w 289"/>
                  <a:gd name="T1" fmla="*/ 399 h 400"/>
                  <a:gd name="T2" fmla="*/ 288 w 289"/>
                  <a:gd name="T3" fmla="*/ 288 h 400"/>
                  <a:gd name="T4" fmla="*/ 0 w 289"/>
                  <a:gd name="T5" fmla="*/ 0 h 400"/>
                  <a:gd name="T6" fmla="*/ 0 w 289"/>
                  <a:gd name="T7" fmla="*/ 111 h 400"/>
                  <a:gd name="T8" fmla="*/ 288 w 289"/>
                  <a:gd name="T9" fmla="*/ 399 h 400"/>
                  <a:gd name="T10" fmla="*/ 0 60000 65536"/>
                  <a:gd name="T11" fmla="*/ 0 60000 65536"/>
                  <a:gd name="T12" fmla="*/ 0 60000 65536"/>
                  <a:gd name="T13" fmla="*/ 0 60000 65536"/>
                  <a:gd name="T14" fmla="*/ 0 60000 65536"/>
                  <a:gd name="T15" fmla="*/ 0 w 289"/>
                  <a:gd name="T16" fmla="*/ 0 h 400"/>
                  <a:gd name="T17" fmla="*/ 289 w 289"/>
                  <a:gd name="T18" fmla="*/ 400 h 400"/>
                </a:gdLst>
                <a:ahLst/>
                <a:cxnLst>
                  <a:cxn ang="T10">
                    <a:pos x="T0" y="T1"/>
                  </a:cxn>
                  <a:cxn ang="T11">
                    <a:pos x="T2" y="T3"/>
                  </a:cxn>
                  <a:cxn ang="T12">
                    <a:pos x="T4" y="T5"/>
                  </a:cxn>
                  <a:cxn ang="T13">
                    <a:pos x="T6" y="T7"/>
                  </a:cxn>
                  <a:cxn ang="T14">
                    <a:pos x="T8" y="T9"/>
                  </a:cxn>
                </a:cxnLst>
                <a:rect l="T15" t="T16" r="T17" b="T18"/>
                <a:pathLst>
                  <a:path w="289" h="400">
                    <a:moveTo>
                      <a:pt x="288" y="399"/>
                    </a:moveTo>
                    <a:lnTo>
                      <a:pt x="288" y="288"/>
                    </a:lnTo>
                    <a:lnTo>
                      <a:pt x="0" y="0"/>
                    </a:lnTo>
                    <a:lnTo>
                      <a:pt x="0" y="111"/>
                    </a:lnTo>
                    <a:lnTo>
                      <a:pt x="288" y="399"/>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sp>
            <p:nvSpPr>
              <p:cNvPr id="16464" name="Freeform 110"/>
              <p:cNvSpPr>
                <a:spLocks/>
              </p:cNvSpPr>
              <p:nvPr/>
            </p:nvSpPr>
            <p:spPr bwMode="auto">
              <a:xfrm>
                <a:off x="2859" y="3259"/>
                <a:ext cx="291" cy="399"/>
              </a:xfrm>
              <a:custGeom>
                <a:avLst/>
                <a:gdLst>
                  <a:gd name="T0" fmla="*/ 0 w 291"/>
                  <a:gd name="T1" fmla="*/ 0 h 399"/>
                  <a:gd name="T2" fmla="*/ 0 w 291"/>
                  <a:gd name="T3" fmla="*/ 111 h 399"/>
                  <a:gd name="T4" fmla="*/ 290 w 291"/>
                  <a:gd name="T5" fmla="*/ 398 h 399"/>
                  <a:gd name="T6" fmla="*/ 290 w 291"/>
                  <a:gd name="T7" fmla="*/ 287 h 399"/>
                  <a:gd name="T8" fmla="*/ 0 w 291"/>
                  <a:gd name="T9" fmla="*/ 0 h 399"/>
                  <a:gd name="T10" fmla="*/ 0 60000 65536"/>
                  <a:gd name="T11" fmla="*/ 0 60000 65536"/>
                  <a:gd name="T12" fmla="*/ 0 60000 65536"/>
                  <a:gd name="T13" fmla="*/ 0 60000 65536"/>
                  <a:gd name="T14" fmla="*/ 0 60000 65536"/>
                  <a:gd name="T15" fmla="*/ 0 w 291"/>
                  <a:gd name="T16" fmla="*/ 0 h 399"/>
                  <a:gd name="T17" fmla="*/ 291 w 291"/>
                  <a:gd name="T18" fmla="*/ 399 h 399"/>
                </a:gdLst>
                <a:ahLst/>
                <a:cxnLst>
                  <a:cxn ang="T10">
                    <a:pos x="T0" y="T1"/>
                  </a:cxn>
                  <a:cxn ang="T11">
                    <a:pos x="T2" y="T3"/>
                  </a:cxn>
                  <a:cxn ang="T12">
                    <a:pos x="T4" y="T5"/>
                  </a:cxn>
                  <a:cxn ang="T13">
                    <a:pos x="T6" y="T7"/>
                  </a:cxn>
                  <a:cxn ang="T14">
                    <a:pos x="T8" y="T9"/>
                  </a:cxn>
                </a:cxnLst>
                <a:rect l="T15" t="T16" r="T17" b="T18"/>
                <a:pathLst>
                  <a:path w="291" h="399">
                    <a:moveTo>
                      <a:pt x="0" y="0"/>
                    </a:moveTo>
                    <a:lnTo>
                      <a:pt x="0" y="111"/>
                    </a:lnTo>
                    <a:lnTo>
                      <a:pt x="290" y="398"/>
                    </a:lnTo>
                    <a:lnTo>
                      <a:pt x="290" y="287"/>
                    </a:lnTo>
                    <a:lnTo>
                      <a:pt x="0" y="0"/>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sp>
            <p:nvSpPr>
              <p:cNvPr id="16465" name="Freeform 111"/>
              <p:cNvSpPr>
                <a:spLocks/>
              </p:cNvSpPr>
              <p:nvPr/>
            </p:nvSpPr>
            <p:spPr bwMode="auto">
              <a:xfrm>
                <a:off x="3152" y="3260"/>
                <a:ext cx="289" cy="400"/>
              </a:xfrm>
              <a:custGeom>
                <a:avLst/>
                <a:gdLst>
                  <a:gd name="T0" fmla="*/ 288 w 289"/>
                  <a:gd name="T1" fmla="*/ 0 h 400"/>
                  <a:gd name="T2" fmla="*/ 288 w 289"/>
                  <a:gd name="T3" fmla="*/ 111 h 400"/>
                  <a:gd name="T4" fmla="*/ 0 w 289"/>
                  <a:gd name="T5" fmla="*/ 399 h 400"/>
                  <a:gd name="T6" fmla="*/ 0 w 289"/>
                  <a:gd name="T7" fmla="*/ 288 h 400"/>
                  <a:gd name="T8" fmla="*/ 288 w 289"/>
                  <a:gd name="T9" fmla="*/ 0 h 400"/>
                  <a:gd name="T10" fmla="*/ 0 60000 65536"/>
                  <a:gd name="T11" fmla="*/ 0 60000 65536"/>
                  <a:gd name="T12" fmla="*/ 0 60000 65536"/>
                  <a:gd name="T13" fmla="*/ 0 60000 65536"/>
                  <a:gd name="T14" fmla="*/ 0 60000 65536"/>
                  <a:gd name="T15" fmla="*/ 0 w 289"/>
                  <a:gd name="T16" fmla="*/ 0 h 400"/>
                  <a:gd name="T17" fmla="*/ 289 w 289"/>
                  <a:gd name="T18" fmla="*/ 400 h 400"/>
                </a:gdLst>
                <a:ahLst/>
                <a:cxnLst>
                  <a:cxn ang="T10">
                    <a:pos x="T0" y="T1"/>
                  </a:cxn>
                  <a:cxn ang="T11">
                    <a:pos x="T2" y="T3"/>
                  </a:cxn>
                  <a:cxn ang="T12">
                    <a:pos x="T4" y="T5"/>
                  </a:cxn>
                  <a:cxn ang="T13">
                    <a:pos x="T6" y="T7"/>
                  </a:cxn>
                  <a:cxn ang="T14">
                    <a:pos x="T8" y="T9"/>
                  </a:cxn>
                </a:cxnLst>
                <a:rect l="T15" t="T16" r="T17" b="T18"/>
                <a:pathLst>
                  <a:path w="289" h="400">
                    <a:moveTo>
                      <a:pt x="288" y="0"/>
                    </a:moveTo>
                    <a:lnTo>
                      <a:pt x="288" y="111"/>
                    </a:lnTo>
                    <a:lnTo>
                      <a:pt x="0" y="399"/>
                    </a:lnTo>
                    <a:lnTo>
                      <a:pt x="0" y="288"/>
                    </a:lnTo>
                    <a:lnTo>
                      <a:pt x="288" y="0"/>
                    </a:lnTo>
                  </a:path>
                </a:pathLst>
              </a:custGeom>
              <a:solidFill>
                <a:schemeClr val="bg1"/>
              </a:solidFill>
              <a:ln w="12700" cap="rnd" cmpd="sng">
                <a:solidFill>
                  <a:schemeClr val="tx1"/>
                </a:solidFill>
                <a:prstDash val="solid"/>
                <a:round/>
                <a:headEnd type="none" w="med" len="med"/>
                <a:tailEnd type="none" w="med" len="med"/>
              </a:ln>
            </p:spPr>
            <p:txBody>
              <a:bodyPr/>
              <a:lstStyle/>
              <a:p>
                <a:endParaRPr lang="fr-FR"/>
              </a:p>
            </p:txBody>
          </p:sp>
        </p:grpSp>
      </p:grpSp>
      <p:sp>
        <p:nvSpPr>
          <p:cNvPr id="16390" name="Freeform 112"/>
          <p:cNvSpPr>
            <a:spLocks/>
          </p:cNvSpPr>
          <p:nvPr/>
        </p:nvSpPr>
        <p:spPr bwMode="auto">
          <a:xfrm>
            <a:off x="2682875" y="2597150"/>
            <a:ext cx="3644900" cy="2795588"/>
          </a:xfrm>
          <a:custGeom>
            <a:avLst/>
            <a:gdLst>
              <a:gd name="T0" fmla="*/ 886 w 2296"/>
              <a:gd name="T1" fmla="*/ 0 h 1761"/>
              <a:gd name="T2" fmla="*/ 1454 w 2296"/>
              <a:gd name="T3" fmla="*/ 0 h 1761"/>
              <a:gd name="T4" fmla="*/ 2295 w 2296"/>
              <a:gd name="T5" fmla="*/ 775 h 1761"/>
              <a:gd name="T6" fmla="*/ 1750 w 2296"/>
              <a:gd name="T7" fmla="*/ 1744 h 1761"/>
              <a:gd name="T8" fmla="*/ 582 w 2296"/>
              <a:gd name="T9" fmla="*/ 1760 h 1761"/>
              <a:gd name="T10" fmla="*/ 0 w 2296"/>
              <a:gd name="T11" fmla="*/ 771 h 1761"/>
              <a:gd name="T12" fmla="*/ 446 w 2296"/>
              <a:gd name="T13" fmla="*/ 416 h 1761"/>
              <a:gd name="T14" fmla="*/ 886 w 2296"/>
              <a:gd name="T15" fmla="*/ 0 h 1761"/>
              <a:gd name="T16" fmla="*/ 0 60000 65536"/>
              <a:gd name="T17" fmla="*/ 0 60000 65536"/>
              <a:gd name="T18" fmla="*/ 0 60000 65536"/>
              <a:gd name="T19" fmla="*/ 0 60000 65536"/>
              <a:gd name="T20" fmla="*/ 0 60000 65536"/>
              <a:gd name="T21" fmla="*/ 0 60000 65536"/>
              <a:gd name="T22" fmla="*/ 0 60000 65536"/>
              <a:gd name="T23" fmla="*/ 0 60000 65536"/>
              <a:gd name="T24" fmla="*/ 0 w 2296"/>
              <a:gd name="T25" fmla="*/ 0 h 1761"/>
              <a:gd name="T26" fmla="*/ 2296 w 2296"/>
              <a:gd name="T27" fmla="*/ 1761 h 176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296" h="1761">
                <a:moveTo>
                  <a:pt x="886" y="0"/>
                </a:moveTo>
                <a:lnTo>
                  <a:pt x="1454" y="0"/>
                </a:lnTo>
                <a:lnTo>
                  <a:pt x="2295" y="775"/>
                </a:lnTo>
                <a:lnTo>
                  <a:pt x="1750" y="1744"/>
                </a:lnTo>
                <a:lnTo>
                  <a:pt x="582" y="1760"/>
                </a:lnTo>
                <a:lnTo>
                  <a:pt x="0" y="771"/>
                </a:lnTo>
                <a:lnTo>
                  <a:pt x="446" y="416"/>
                </a:lnTo>
                <a:lnTo>
                  <a:pt x="886" y="0"/>
                </a:lnTo>
              </a:path>
            </a:pathLst>
          </a:custGeom>
          <a:solidFill>
            <a:srgbClr val="0A8AE8"/>
          </a:solidFill>
          <a:ln w="12700" cap="rnd" cmpd="sng">
            <a:solidFill>
              <a:schemeClr val="bg2"/>
            </a:solidFill>
            <a:prstDash val="solid"/>
            <a:round/>
            <a:headEnd type="none" w="med" len="med"/>
            <a:tailEnd type="none" w="med" len="med"/>
          </a:ln>
        </p:spPr>
        <p:txBody>
          <a:bodyPr/>
          <a:lstStyle/>
          <a:p>
            <a:endParaRPr lang="fr-FR"/>
          </a:p>
        </p:txBody>
      </p:sp>
      <p:sp>
        <p:nvSpPr>
          <p:cNvPr id="16391" name="Rectangle 114"/>
          <p:cNvSpPr>
            <a:spLocks noChangeArrowheads="1"/>
          </p:cNvSpPr>
          <p:nvPr/>
        </p:nvSpPr>
        <p:spPr bwMode="auto">
          <a:xfrm>
            <a:off x="254000" y="2014538"/>
            <a:ext cx="1339850" cy="577850"/>
          </a:xfrm>
          <a:prstGeom prst="rect">
            <a:avLst/>
          </a:prstGeom>
          <a:noFill/>
          <a:ln w="12700">
            <a:noFill/>
            <a:miter lim="800000"/>
            <a:headEnd/>
            <a:tailEnd/>
          </a:ln>
        </p:spPr>
        <p:txBody>
          <a:bodyPr lIns="90488" tIns="44450" rIns="90488" bIns="44450">
            <a:spAutoFit/>
          </a:bodyPr>
          <a:lstStyle/>
          <a:p>
            <a:pPr>
              <a:lnSpc>
                <a:spcPct val="100000"/>
              </a:lnSpc>
            </a:pPr>
            <a:r>
              <a:rPr lang="fr-FR" sz="1600">
                <a:solidFill>
                  <a:srgbClr val="00279F"/>
                </a:solidFill>
              </a:rPr>
              <a:t>Solutions intégrées</a:t>
            </a:r>
          </a:p>
        </p:txBody>
      </p:sp>
      <p:sp>
        <p:nvSpPr>
          <p:cNvPr id="16392" name="Rectangle 115"/>
          <p:cNvSpPr>
            <a:spLocks noChangeArrowheads="1"/>
          </p:cNvSpPr>
          <p:nvPr/>
        </p:nvSpPr>
        <p:spPr bwMode="auto">
          <a:xfrm>
            <a:off x="7337425" y="4484688"/>
            <a:ext cx="1298575" cy="577850"/>
          </a:xfrm>
          <a:prstGeom prst="rect">
            <a:avLst/>
          </a:prstGeom>
          <a:noFill/>
          <a:ln w="12700">
            <a:noFill/>
            <a:miter lim="800000"/>
            <a:headEnd/>
            <a:tailEnd/>
          </a:ln>
        </p:spPr>
        <p:txBody>
          <a:bodyPr lIns="90488" tIns="44450" rIns="90488" bIns="44450">
            <a:spAutoFit/>
          </a:bodyPr>
          <a:lstStyle/>
          <a:p>
            <a:pPr>
              <a:lnSpc>
                <a:spcPct val="100000"/>
              </a:lnSpc>
            </a:pPr>
            <a:r>
              <a:rPr lang="fr-FR" sz="1600">
                <a:solidFill>
                  <a:srgbClr val="00279F"/>
                </a:solidFill>
              </a:rPr>
              <a:t>Systèmes</a:t>
            </a:r>
            <a:br>
              <a:rPr lang="fr-FR" sz="1600">
                <a:solidFill>
                  <a:srgbClr val="00279F"/>
                </a:solidFill>
              </a:rPr>
            </a:br>
            <a:r>
              <a:rPr lang="fr-FR" sz="1600">
                <a:solidFill>
                  <a:srgbClr val="00279F"/>
                </a:solidFill>
              </a:rPr>
              <a:t>Ouverts</a:t>
            </a:r>
          </a:p>
        </p:txBody>
      </p:sp>
      <p:sp>
        <p:nvSpPr>
          <p:cNvPr id="16393" name="Rectangle 116"/>
          <p:cNvSpPr>
            <a:spLocks noChangeArrowheads="1"/>
          </p:cNvSpPr>
          <p:nvPr/>
        </p:nvSpPr>
        <p:spPr bwMode="auto">
          <a:xfrm>
            <a:off x="7161213" y="3278188"/>
            <a:ext cx="1651000" cy="577850"/>
          </a:xfrm>
          <a:prstGeom prst="rect">
            <a:avLst/>
          </a:prstGeom>
          <a:noFill/>
          <a:ln w="12700">
            <a:noFill/>
            <a:miter lim="800000"/>
            <a:headEnd/>
            <a:tailEnd/>
          </a:ln>
        </p:spPr>
        <p:txBody>
          <a:bodyPr wrap="none" lIns="90488" tIns="44450" rIns="90488" bIns="44450">
            <a:spAutoFit/>
          </a:bodyPr>
          <a:lstStyle/>
          <a:p>
            <a:pPr>
              <a:lnSpc>
                <a:spcPct val="100000"/>
              </a:lnSpc>
            </a:pPr>
            <a:r>
              <a:rPr lang="fr-FR" sz="1600">
                <a:solidFill>
                  <a:srgbClr val="00279F"/>
                </a:solidFill>
              </a:rPr>
              <a:t>Architecture</a:t>
            </a:r>
          </a:p>
          <a:p>
            <a:pPr>
              <a:lnSpc>
                <a:spcPct val="100000"/>
              </a:lnSpc>
            </a:pPr>
            <a:r>
              <a:rPr lang="fr-FR" sz="1600">
                <a:solidFill>
                  <a:srgbClr val="00279F"/>
                </a:solidFill>
              </a:rPr>
              <a:t>Client / serveur</a:t>
            </a:r>
          </a:p>
        </p:txBody>
      </p:sp>
      <p:sp>
        <p:nvSpPr>
          <p:cNvPr id="16394" name="Rectangle 117"/>
          <p:cNvSpPr>
            <a:spLocks noChangeArrowheads="1"/>
          </p:cNvSpPr>
          <p:nvPr/>
        </p:nvSpPr>
        <p:spPr bwMode="auto">
          <a:xfrm>
            <a:off x="7213600" y="2006600"/>
            <a:ext cx="1547813" cy="822325"/>
          </a:xfrm>
          <a:prstGeom prst="rect">
            <a:avLst/>
          </a:prstGeom>
          <a:noFill/>
          <a:ln w="12700">
            <a:noFill/>
            <a:miter lim="800000"/>
            <a:headEnd/>
            <a:tailEnd/>
          </a:ln>
        </p:spPr>
        <p:txBody>
          <a:bodyPr lIns="90488" tIns="44450" rIns="90488" bIns="44450">
            <a:spAutoFit/>
          </a:bodyPr>
          <a:lstStyle/>
          <a:p>
            <a:pPr>
              <a:lnSpc>
                <a:spcPct val="100000"/>
              </a:lnSpc>
              <a:spcAft>
                <a:spcPct val="30000"/>
              </a:spcAft>
            </a:pPr>
            <a:r>
              <a:rPr lang="fr-FR" sz="1600">
                <a:solidFill>
                  <a:srgbClr val="00279F"/>
                </a:solidFill>
              </a:rPr>
              <a:t>Modèles de  données d'entreprise</a:t>
            </a:r>
          </a:p>
        </p:txBody>
      </p:sp>
      <p:sp>
        <p:nvSpPr>
          <p:cNvPr id="16395" name="Rectangle 118"/>
          <p:cNvSpPr>
            <a:spLocks noChangeArrowheads="1"/>
          </p:cNvSpPr>
          <p:nvPr/>
        </p:nvSpPr>
        <p:spPr bwMode="auto">
          <a:xfrm>
            <a:off x="49213" y="4248150"/>
            <a:ext cx="1754187" cy="822325"/>
          </a:xfrm>
          <a:prstGeom prst="rect">
            <a:avLst/>
          </a:prstGeom>
          <a:noFill/>
          <a:ln w="12700">
            <a:noFill/>
            <a:miter lim="800000"/>
            <a:headEnd/>
            <a:tailEnd/>
          </a:ln>
        </p:spPr>
        <p:txBody>
          <a:bodyPr wrap="none" lIns="90488" tIns="44450" rIns="90488" bIns="44450">
            <a:spAutoFit/>
          </a:bodyPr>
          <a:lstStyle/>
          <a:p>
            <a:pPr>
              <a:lnSpc>
                <a:spcPct val="100000"/>
              </a:lnSpc>
            </a:pPr>
            <a:r>
              <a:rPr lang="fr-FR" sz="1600">
                <a:solidFill>
                  <a:srgbClr val="00279F"/>
                </a:solidFill>
              </a:rPr>
              <a:t>Destinés à</a:t>
            </a:r>
          </a:p>
          <a:p>
            <a:pPr>
              <a:lnSpc>
                <a:spcPct val="100000"/>
              </a:lnSpc>
            </a:pPr>
            <a:r>
              <a:rPr lang="fr-FR" sz="1600">
                <a:solidFill>
                  <a:srgbClr val="00279F"/>
                </a:solidFill>
              </a:rPr>
              <a:t>tous les</a:t>
            </a:r>
          </a:p>
          <a:p>
            <a:pPr>
              <a:lnSpc>
                <a:spcPct val="100000"/>
              </a:lnSpc>
            </a:pPr>
            <a:r>
              <a:rPr lang="fr-FR" sz="1600">
                <a:solidFill>
                  <a:srgbClr val="00279F"/>
                </a:solidFill>
              </a:rPr>
              <a:t>types d'activités</a:t>
            </a:r>
          </a:p>
        </p:txBody>
      </p:sp>
      <p:sp>
        <p:nvSpPr>
          <p:cNvPr id="16396" name="Rectangle 119"/>
          <p:cNvSpPr>
            <a:spLocks noChangeArrowheads="1"/>
          </p:cNvSpPr>
          <p:nvPr/>
        </p:nvSpPr>
        <p:spPr bwMode="auto">
          <a:xfrm>
            <a:off x="207963" y="5643563"/>
            <a:ext cx="1436687" cy="284162"/>
          </a:xfrm>
          <a:prstGeom prst="rect">
            <a:avLst/>
          </a:prstGeom>
          <a:noFill/>
          <a:ln w="12700">
            <a:noFill/>
            <a:miter lim="800000"/>
            <a:headEnd/>
            <a:tailEnd/>
          </a:ln>
        </p:spPr>
        <p:txBody>
          <a:bodyPr wrap="none" lIns="90488" tIns="44450" rIns="90488" bIns="44450">
            <a:spAutoFit/>
          </a:bodyPr>
          <a:lstStyle/>
          <a:p>
            <a:pPr>
              <a:lnSpc>
                <a:spcPct val="80000"/>
              </a:lnSpc>
            </a:pPr>
            <a:r>
              <a:rPr lang="fr-FR" sz="1600">
                <a:solidFill>
                  <a:srgbClr val="00279F"/>
                </a:solidFill>
              </a:rPr>
              <a:t>Multinational</a:t>
            </a:r>
          </a:p>
        </p:txBody>
      </p:sp>
      <p:sp>
        <p:nvSpPr>
          <p:cNvPr id="16397" name="Rectangle 120"/>
          <p:cNvSpPr>
            <a:spLocks noChangeArrowheads="1"/>
          </p:cNvSpPr>
          <p:nvPr/>
        </p:nvSpPr>
        <p:spPr bwMode="auto">
          <a:xfrm>
            <a:off x="203200" y="3163888"/>
            <a:ext cx="1446213" cy="577850"/>
          </a:xfrm>
          <a:prstGeom prst="rect">
            <a:avLst/>
          </a:prstGeom>
          <a:noFill/>
          <a:ln w="12700">
            <a:noFill/>
            <a:miter lim="800000"/>
            <a:headEnd/>
            <a:tailEnd/>
          </a:ln>
        </p:spPr>
        <p:txBody>
          <a:bodyPr wrap="none" lIns="90488" tIns="44450" rIns="90488" bIns="44450">
            <a:spAutoFit/>
          </a:bodyPr>
          <a:lstStyle/>
          <a:p>
            <a:pPr>
              <a:lnSpc>
                <a:spcPct val="100000"/>
              </a:lnSpc>
            </a:pPr>
            <a:r>
              <a:rPr lang="fr-FR" sz="1600">
                <a:solidFill>
                  <a:srgbClr val="00279F"/>
                </a:solidFill>
              </a:rPr>
              <a:t>Richesse</a:t>
            </a:r>
          </a:p>
          <a:p>
            <a:pPr>
              <a:lnSpc>
                <a:spcPct val="100000"/>
              </a:lnSpc>
            </a:pPr>
            <a:r>
              <a:rPr lang="fr-FR" sz="1600">
                <a:solidFill>
                  <a:srgbClr val="00279F"/>
                </a:solidFill>
              </a:rPr>
              <a:t>fonctionnelle</a:t>
            </a:r>
          </a:p>
        </p:txBody>
      </p:sp>
      <p:sp>
        <p:nvSpPr>
          <p:cNvPr id="16398" name="Rectangle 121"/>
          <p:cNvSpPr>
            <a:spLocks noChangeArrowheads="1"/>
          </p:cNvSpPr>
          <p:nvPr/>
        </p:nvSpPr>
        <p:spPr bwMode="auto">
          <a:xfrm>
            <a:off x="6837363" y="5276850"/>
            <a:ext cx="2298700" cy="674688"/>
          </a:xfrm>
          <a:prstGeom prst="rect">
            <a:avLst/>
          </a:prstGeom>
          <a:noFill/>
          <a:ln w="12700">
            <a:noFill/>
            <a:miter lim="800000"/>
            <a:headEnd/>
            <a:tailEnd/>
          </a:ln>
        </p:spPr>
        <p:txBody>
          <a:bodyPr lIns="90488" tIns="44450" rIns="90488" bIns="44450">
            <a:spAutoFit/>
          </a:bodyPr>
          <a:lstStyle/>
          <a:p>
            <a:pPr>
              <a:lnSpc>
                <a:spcPct val="80000"/>
              </a:lnSpc>
            </a:pPr>
            <a:r>
              <a:rPr lang="fr-FR" sz="1600">
                <a:solidFill>
                  <a:srgbClr val="00279F"/>
                </a:solidFill>
              </a:rPr>
              <a:t>Plus de 10 000 installations dans</a:t>
            </a:r>
          </a:p>
          <a:p>
            <a:pPr>
              <a:lnSpc>
                <a:spcPct val="80000"/>
              </a:lnSpc>
            </a:pPr>
            <a:r>
              <a:rPr lang="fr-FR" sz="1600">
                <a:solidFill>
                  <a:srgbClr val="00279F"/>
                </a:solidFill>
              </a:rPr>
              <a:t>le monde entier</a:t>
            </a:r>
          </a:p>
        </p:txBody>
      </p:sp>
      <p:sp>
        <p:nvSpPr>
          <p:cNvPr id="16399" name="AutoShape 122"/>
          <p:cNvSpPr>
            <a:spLocks noChangeArrowheads="1"/>
          </p:cNvSpPr>
          <p:nvPr/>
        </p:nvSpPr>
        <p:spPr bwMode="auto">
          <a:xfrm>
            <a:off x="3146425" y="1955800"/>
            <a:ext cx="928688" cy="928688"/>
          </a:xfrm>
          <a:prstGeom prst="diamond">
            <a:avLst/>
          </a:prstGeom>
          <a:solidFill>
            <a:srgbClr val="037C03"/>
          </a:solidFill>
          <a:ln w="12700">
            <a:solidFill>
              <a:schemeClr val="bg2"/>
            </a:solidFill>
            <a:miter lim="800000"/>
            <a:headEnd/>
            <a:tailEnd/>
          </a:ln>
        </p:spPr>
        <p:txBody>
          <a:bodyPr wrap="none" anchor="ctr"/>
          <a:lstStyle/>
          <a:p>
            <a:endParaRPr lang="fr-FR"/>
          </a:p>
        </p:txBody>
      </p:sp>
      <p:sp>
        <p:nvSpPr>
          <p:cNvPr id="16400" name="AutoShape 123"/>
          <p:cNvSpPr>
            <a:spLocks noChangeArrowheads="1"/>
          </p:cNvSpPr>
          <p:nvPr/>
        </p:nvSpPr>
        <p:spPr bwMode="auto">
          <a:xfrm>
            <a:off x="2684463" y="2420938"/>
            <a:ext cx="925512" cy="922337"/>
          </a:xfrm>
          <a:prstGeom prst="diamond">
            <a:avLst/>
          </a:prstGeom>
          <a:solidFill>
            <a:srgbClr val="037C03"/>
          </a:solidFill>
          <a:ln w="12700">
            <a:solidFill>
              <a:schemeClr val="bg2"/>
            </a:solidFill>
            <a:miter lim="800000"/>
            <a:headEnd/>
            <a:tailEnd/>
          </a:ln>
        </p:spPr>
        <p:txBody>
          <a:bodyPr wrap="none" anchor="ctr"/>
          <a:lstStyle/>
          <a:p>
            <a:endParaRPr lang="fr-FR"/>
          </a:p>
        </p:txBody>
      </p:sp>
      <p:sp>
        <p:nvSpPr>
          <p:cNvPr id="16401" name="AutoShape 124"/>
          <p:cNvSpPr>
            <a:spLocks noChangeArrowheads="1"/>
          </p:cNvSpPr>
          <p:nvPr/>
        </p:nvSpPr>
        <p:spPr bwMode="auto">
          <a:xfrm>
            <a:off x="2222500" y="2881313"/>
            <a:ext cx="925513" cy="927100"/>
          </a:xfrm>
          <a:prstGeom prst="diamond">
            <a:avLst/>
          </a:prstGeom>
          <a:solidFill>
            <a:srgbClr val="037C03"/>
          </a:solidFill>
          <a:ln w="12700">
            <a:solidFill>
              <a:schemeClr val="bg2"/>
            </a:solidFill>
            <a:miter lim="800000"/>
            <a:headEnd/>
            <a:tailEnd/>
          </a:ln>
        </p:spPr>
        <p:txBody>
          <a:bodyPr wrap="none" anchor="ctr"/>
          <a:lstStyle/>
          <a:p>
            <a:endParaRPr lang="fr-FR"/>
          </a:p>
        </p:txBody>
      </p:sp>
      <p:sp>
        <p:nvSpPr>
          <p:cNvPr id="16402" name="AutoShape 125"/>
          <p:cNvSpPr>
            <a:spLocks noChangeArrowheads="1"/>
          </p:cNvSpPr>
          <p:nvPr/>
        </p:nvSpPr>
        <p:spPr bwMode="auto">
          <a:xfrm>
            <a:off x="2681288" y="4273550"/>
            <a:ext cx="925512" cy="923925"/>
          </a:xfrm>
          <a:prstGeom prst="diamond">
            <a:avLst/>
          </a:prstGeom>
          <a:solidFill>
            <a:srgbClr val="037C03"/>
          </a:solidFill>
          <a:ln w="12700">
            <a:solidFill>
              <a:schemeClr val="bg2"/>
            </a:solidFill>
            <a:miter lim="800000"/>
            <a:headEnd/>
            <a:tailEnd/>
          </a:ln>
        </p:spPr>
        <p:txBody>
          <a:bodyPr wrap="none" anchor="ctr"/>
          <a:lstStyle/>
          <a:p>
            <a:endParaRPr lang="fr-FR"/>
          </a:p>
        </p:txBody>
      </p:sp>
      <p:sp>
        <p:nvSpPr>
          <p:cNvPr id="16403" name="Freeform 126"/>
          <p:cNvSpPr>
            <a:spLocks/>
          </p:cNvSpPr>
          <p:nvPr/>
        </p:nvSpPr>
        <p:spPr bwMode="auto">
          <a:xfrm>
            <a:off x="3616325" y="2420938"/>
            <a:ext cx="461963" cy="633412"/>
          </a:xfrm>
          <a:custGeom>
            <a:avLst/>
            <a:gdLst>
              <a:gd name="T0" fmla="*/ 290 w 291"/>
              <a:gd name="T1" fmla="*/ 0 h 399"/>
              <a:gd name="T2" fmla="*/ 290 w 291"/>
              <a:gd name="T3" fmla="*/ 111 h 399"/>
              <a:gd name="T4" fmla="*/ 0 w 291"/>
              <a:gd name="T5" fmla="*/ 398 h 399"/>
              <a:gd name="T6" fmla="*/ 0 w 291"/>
              <a:gd name="T7" fmla="*/ 287 h 399"/>
              <a:gd name="T8" fmla="*/ 290 w 291"/>
              <a:gd name="T9" fmla="*/ 0 h 399"/>
              <a:gd name="T10" fmla="*/ 0 60000 65536"/>
              <a:gd name="T11" fmla="*/ 0 60000 65536"/>
              <a:gd name="T12" fmla="*/ 0 60000 65536"/>
              <a:gd name="T13" fmla="*/ 0 60000 65536"/>
              <a:gd name="T14" fmla="*/ 0 60000 65536"/>
              <a:gd name="T15" fmla="*/ 0 w 291"/>
              <a:gd name="T16" fmla="*/ 0 h 399"/>
              <a:gd name="T17" fmla="*/ 291 w 291"/>
              <a:gd name="T18" fmla="*/ 399 h 399"/>
            </a:gdLst>
            <a:ahLst/>
            <a:cxnLst>
              <a:cxn ang="T10">
                <a:pos x="T0" y="T1"/>
              </a:cxn>
              <a:cxn ang="T11">
                <a:pos x="T2" y="T3"/>
              </a:cxn>
              <a:cxn ang="T12">
                <a:pos x="T4" y="T5"/>
              </a:cxn>
              <a:cxn ang="T13">
                <a:pos x="T6" y="T7"/>
              </a:cxn>
              <a:cxn ang="T14">
                <a:pos x="T8" y="T9"/>
              </a:cxn>
            </a:cxnLst>
            <a:rect l="T15" t="T16" r="T17" b="T18"/>
            <a:pathLst>
              <a:path w="291" h="399">
                <a:moveTo>
                  <a:pt x="290" y="0"/>
                </a:moveTo>
                <a:lnTo>
                  <a:pt x="290" y="111"/>
                </a:lnTo>
                <a:lnTo>
                  <a:pt x="0" y="398"/>
                </a:lnTo>
                <a:lnTo>
                  <a:pt x="0" y="287"/>
                </a:lnTo>
                <a:lnTo>
                  <a:pt x="290" y="0"/>
                </a:lnTo>
              </a:path>
            </a:pathLst>
          </a:custGeom>
          <a:solidFill>
            <a:srgbClr val="00AE00"/>
          </a:solidFill>
          <a:ln w="12700" cap="rnd" cmpd="sng">
            <a:solidFill>
              <a:schemeClr val="bg2"/>
            </a:solidFill>
            <a:prstDash val="solid"/>
            <a:round/>
            <a:headEnd type="none" w="med" len="med"/>
            <a:tailEnd type="none" w="med" len="med"/>
          </a:ln>
        </p:spPr>
        <p:txBody>
          <a:bodyPr/>
          <a:lstStyle/>
          <a:p>
            <a:endParaRPr lang="fr-FR"/>
          </a:p>
        </p:txBody>
      </p:sp>
      <p:sp>
        <p:nvSpPr>
          <p:cNvPr id="16404" name="Freeform 127"/>
          <p:cNvSpPr>
            <a:spLocks/>
          </p:cNvSpPr>
          <p:nvPr/>
        </p:nvSpPr>
        <p:spPr bwMode="auto">
          <a:xfrm>
            <a:off x="3154363" y="2882900"/>
            <a:ext cx="460375" cy="635000"/>
          </a:xfrm>
          <a:custGeom>
            <a:avLst/>
            <a:gdLst>
              <a:gd name="T0" fmla="*/ 289 w 290"/>
              <a:gd name="T1" fmla="*/ 0 h 400"/>
              <a:gd name="T2" fmla="*/ 289 w 290"/>
              <a:gd name="T3" fmla="*/ 111 h 400"/>
              <a:gd name="T4" fmla="*/ 0 w 290"/>
              <a:gd name="T5" fmla="*/ 399 h 400"/>
              <a:gd name="T6" fmla="*/ 0 w 290"/>
              <a:gd name="T7" fmla="*/ 288 h 400"/>
              <a:gd name="T8" fmla="*/ 289 w 290"/>
              <a:gd name="T9" fmla="*/ 0 h 400"/>
              <a:gd name="T10" fmla="*/ 0 60000 65536"/>
              <a:gd name="T11" fmla="*/ 0 60000 65536"/>
              <a:gd name="T12" fmla="*/ 0 60000 65536"/>
              <a:gd name="T13" fmla="*/ 0 60000 65536"/>
              <a:gd name="T14" fmla="*/ 0 60000 65536"/>
              <a:gd name="T15" fmla="*/ 0 w 290"/>
              <a:gd name="T16" fmla="*/ 0 h 400"/>
              <a:gd name="T17" fmla="*/ 290 w 290"/>
              <a:gd name="T18" fmla="*/ 400 h 400"/>
            </a:gdLst>
            <a:ahLst/>
            <a:cxnLst>
              <a:cxn ang="T10">
                <a:pos x="T0" y="T1"/>
              </a:cxn>
              <a:cxn ang="T11">
                <a:pos x="T2" y="T3"/>
              </a:cxn>
              <a:cxn ang="T12">
                <a:pos x="T4" y="T5"/>
              </a:cxn>
              <a:cxn ang="T13">
                <a:pos x="T6" y="T7"/>
              </a:cxn>
              <a:cxn ang="T14">
                <a:pos x="T8" y="T9"/>
              </a:cxn>
            </a:cxnLst>
            <a:rect l="T15" t="T16" r="T17" b="T18"/>
            <a:pathLst>
              <a:path w="290" h="400">
                <a:moveTo>
                  <a:pt x="289" y="0"/>
                </a:moveTo>
                <a:lnTo>
                  <a:pt x="289" y="111"/>
                </a:lnTo>
                <a:lnTo>
                  <a:pt x="0" y="399"/>
                </a:lnTo>
                <a:lnTo>
                  <a:pt x="0" y="288"/>
                </a:lnTo>
                <a:lnTo>
                  <a:pt x="289" y="0"/>
                </a:lnTo>
              </a:path>
            </a:pathLst>
          </a:custGeom>
          <a:solidFill>
            <a:srgbClr val="00AE00"/>
          </a:solidFill>
          <a:ln w="12700" cap="rnd" cmpd="sng">
            <a:solidFill>
              <a:schemeClr val="bg2"/>
            </a:solidFill>
            <a:prstDash val="solid"/>
            <a:round/>
            <a:headEnd type="none" w="med" len="med"/>
            <a:tailEnd type="none" w="med" len="med"/>
          </a:ln>
        </p:spPr>
        <p:txBody>
          <a:bodyPr/>
          <a:lstStyle/>
          <a:p>
            <a:endParaRPr lang="fr-FR"/>
          </a:p>
        </p:txBody>
      </p:sp>
      <p:sp>
        <p:nvSpPr>
          <p:cNvPr id="16405" name="Freeform 128"/>
          <p:cNvSpPr>
            <a:spLocks/>
          </p:cNvSpPr>
          <p:nvPr/>
        </p:nvSpPr>
        <p:spPr bwMode="auto">
          <a:xfrm>
            <a:off x="2690813" y="3348038"/>
            <a:ext cx="460375" cy="635000"/>
          </a:xfrm>
          <a:custGeom>
            <a:avLst/>
            <a:gdLst>
              <a:gd name="T0" fmla="*/ 289 w 290"/>
              <a:gd name="T1" fmla="*/ 0 h 400"/>
              <a:gd name="T2" fmla="*/ 289 w 290"/>
              <a:gd name="T3" fmla="*/ 111 h 400"/>
              <a:gd name="T4" fmla="*/ 0 w 290"/>
              <a:gd name="T5" fmla="*/ 399 h 400"/>
              <a:gd name="T6" fmla="*/ 0 w 290"/>
              <a:gd name="T7" fmla="*/ 288 h 400"/>
              <a:gd name="T8" fmla="*/ 289 w 290"/>
              <a:gd name="T9" fmla="*/ 0 h 400"/>
              <a:gd name="T10" fmla="*/ 0 60000 65536"/>
              <a:gd name="T11" fmla="*/ 0 60000 65536"/>
              <a:gd name="T12" fmla="*/ 0 60000 65536"/>
              <a:gd name="T13" fmla="*/ 0 60000 65536"/>
              <a:gd name="T14" fmla="*/ 0 60000 65536"/>
              <a:gd name="T15" fmla="*/ 0 w 290"/>
              <a:gd name="T16" fmla="*/ 0 h 400"/>
              <a:gd name="T17" fmla="*/ 290 w 290"/>
              <a:gd name="T18" fmla="*/ 400 h 400"/>
            </a:gdLst>
            <a:ahLst/>
            <a:cxnLst>
              <a:cxn ang="T10">
                <a:pos x="T0" y="T1"/>
              </a:cxn>
              <a:cxn ang="T11">
                <a:pos x="T2" y="T3"/>
              </a:cxn>
              <a:cxn ang="T12">
                <a:pos x="T4" y="T5"/>
              </a:cxn>
              <a:cxn ang="T13">
                <a:pos x="T6" y="T7"/>
              </a:cxn>
              <a:cxn ang="T14">
                <a:pos x="T8" y="T9"/>
              </a:cxn>
            </a:cxnLst>
            <a:rect l="T15" t="T16" r="T17" b="T18"/>
            <a:pathLst>
              <a:path w="290" h="400">
                <a:moveTo>
                  <a:pt x="289" y="0"/>
                </a:moveTo>
                <a:lnTo>
                  <a:pt x="289" y="111"/>
                </a:lnTo>
                <a:lnTo>
                  <a:pt x="0" y="399"/>
                </a:lnTo>
                <a:lnTo>
                  <a:pt x="0" y="288"/>
                </a:lnTo>
                <a:lnTo>
                  <a:pt x="289" y="0"/>
                </a:lnTo>
              </a:path>
            </a:pathLst>
          </a:custGeom>
          <a:solidFill>
            <a:srgbClr val="00AE00"/>
          </a:solidFill>
          <a:ln w="12700" cap="rnd" cmpd="sng">
            <a:solidFill>
              <a:schemeClr val="bg2"/>
            </a:solidFill>
            <a:prstDash val="solid"/>
            <a:round/>
            <a:headEnd type="none" w="med" len="med"/>
            <a:tailEnd type="none" w="med" len="med"/>
          </a:ln>
        </p:spPr>
        <p:txBody>
          <a:bodyPr/>
          <a:lstStyle/>
          <a:p>
            <a:endParaRPr lang="fr-FR"/>
          </a:p>
        </p:txBody>
      </p:sp>
      <p:sp>
        <p:nvSpPr>
          <p:cNvPr id="16406" name="Freeform 129"/>
          <p:cNvSpPr>
            <a:spLocks/>
          </p:cNvSpPr>
          <p:nvPr/>
        </p:nvSpPr>
        <p:spPr bwMode="auto">
          <a:xfrm>
            <a:off x="2225675" y="3348038"/>
            <a:ext cx="463550" cy="635000"/>
          </a:xfrm>
          <a:custGeom>
            <a:avLst/>
            <a:gdLst>
              <a:gd name="T0" fmla="*/ 0 w 292"/>
              <a:gd name="T1" fmla="*/ 0 h 400"/>
              <a:gd name="T2" fmla="*/ 0 w 292"/>
              <a:gd name="T3" fmla="*/ 111 h 400"/>
              <a:gd name="T4" fmla="*/ 291 w 292"/>
              <a:gd name="T5" fmla="*/ 399 h 400"/>
              <a:gd name="T6" fmla="*/ 291 w 292"/>
              <a:gd name="T7" fmla="*/ 288 h 400"/>
              <a:gd name="T8" fmla="*/ 0 w 292"/>
              <a:gd name="T9" fmla="*/ 0 h 400"/>
              <a:gd name="T10" fmla="*/ 0 60000 65536"/>
              <a:gd name="T11" fmla="*/ 0 60000 65536"/>
              <a:gd name="T12" fmla="*/ 0 60000 65536"/>
              <a:gd name="T13" fmla="*/ 0 60000 65536"/>
              <a:gd name="T14" fmla="*/ 0 60000 65536"/>
              <a:gd name="T15" fmla="*/ 0 w 292"/>
              <a:gd name="T16" fmla="*/ 0 h 400"/>
              <a:gd name="T17" fmla="*/ 292 w 292"/>
              <a:gd name="T18" fmla="*/ 400 h 400"/>
            </a:gdLst>
            <a:ahLst/>
            <a:cxnLst>
              <a:cxn ang="T10">
                <a:pos x="T0" y="T1"/>
              </a:cxn>
              <a:cxn ang="T11">
                <a:pos x="T2" y="T3"/>
              </a:cxn>
              <a:cxn ang="T12">
                <a:pos x="T4" y="T5"/>
              </a:cxn>
              <a:cxn ang="T13">
                <a:pos x="T6" y="T7"/>
              </a:cxn>
              <a:cxn ang="T14">
                <a:pos x="T8" y="T9"/>
              </a:cxn>
            </a:cxnLst>
            <a:rect l="T15" t="T16" r="T17" b="T18"/>
            <a:pathLst>
              <a:path w="292" h="400">
                <a:moveTo>
                  <a:pt x="0" y="0"/>
                </a:moveTo>
                <a:lnTo>
                  <a:pt x="0" y="111"/>
                </a:lnTo>
                <a:lnTo>
                  <a:pt x="291" y="399"/>
                </a:lnTo>
                <a:lnTo>
                  <a:pt x="291" y="288"/>
                </a:lnTo>
                <a:lnTo>
                  <a:pt x="0" y="0"/>
                </a:lnTo>
              </a:path>
            </a:pathLst>
          </a:custGeom>
          <a:solidFill>
            <a:srgbClr val="005400"/>
          </a:solidFill>
          <a:ln w="12700" cap="rnd" cmpd="sng">
            <a:solidFill>
              <a:schemeClr val="bg2"/>
            </a:solidFill>
            <a:prstDash val="solid"/>
            <a:round/>
            <a:headEnd type="none" w="med" len="med"/>
            <a:tailEnd type="none" w="med" len="med"/>
          </a:ln>
        </p:spPr>
        <p:txBody>
          <a:bodyPr/>
          <a:lstStyle/>
          <a:p>
            <a:endParaRPr lang="fr-FR"/>
          </a:p>
        </p:txBody>
      </p:sp>
      <p:sp>
        <p:nvSpPr>
          <p:cNvPr id="16407" name="Freeform 130"/>
          <p:cNvSpPr>
            <a:spLocks/>
          </p:cNvSpPr>
          <p:nvPr/>
        </p:nvSpPr>
        <p:spPr bwMode="auto">
          <a:xfrm>
            <a:off x="2225675" y="4275138"/>
            <a:ext cx="463550" cy="635000"/>
          </a:xfrm>
          <a:custGeom>
            <a:avLst/>
            <a:gdLst>
              <a:gd name="T0" fmla="*/ 0 w 292"/>
              <a:gd name="T1" fmla="*/ 0 h 400"/>
              <a:gd name="T2" fmla="*/ 0 w 292"/>
              <a:gd name="T3" fmla="*/ 111 h 400"/>
              <a:gd name="T4" fmla="*/ 291 w 292"/>
              <a:gd name="T5" fmla="*/ 399 h 400"/>
              <a:gd name="T6" fmla="*/ 291 w 292"/>
              <a:gd name="T7" fmla="*/ 288 h 400"/>
              <a:gd name="T8" fmla="*/ 0 w 292"/>
              <a:gd name="T9" fmla="*/ 0 h 400"/>
              <a:gd name="T10" fmla="*/ 0 60000 65536"/>
              <a:gd name="T11" fmla="*/ 0 60000 65536"/>
              <a:gd name="T12" fmla="*/ 0 60000 65536"/>
              <a:gd name="T13" fmla="*/ 0 60000 65536"/>
              <a:gd name="T14" fmla="*/ 0 60000 65536"/>
              <a:gd name="T15" fmla="*/ 0 w 292"/>
              <a:gd name="T16" fmla="*/ 0 h 400"/>
              <a:gd name="T17" fmla="*/ 292 w 292"/>
              <a:gd name="T18" fmla="*/ 400 h 400"/>
            </a:gdLst>
            <a:ahLst/>
            <a:cxnLst>
              <a:cxn ang="T10">
                <a:pos x="T0" y="T1"/>
              </a:cxn>
              <a:cxn ang="T11">
                <a:pos x="T2" y="T3"/>
              </a:cxn>
              <a:cxn ang="T12">
                <a:pos x="T4" y="T5"/>
              </a:cxn>
              <a:cxn ang="T13">
                <a:pos x="T6" y="T7"/>
              </a:cxn>
              <a:cxn ang="T14">
                <a:pos x="T8" y="T9"/>
              </a:cxn>
            </a:cxnLst>
            <a:rect l="T15" t="T16" r="T17" b="T18"/>
            <a:pathLst>
              <a:path w="292" h="400">
                <a:moveTo>
                  <a:pt x="0" y="0"/>
                </a:moveTo>
                <a:lnTo>
                  <a:pt x="0" y="111"/>
                </a:lnTo>
                <a:lnTo>
                  <a:pt x="291" y="399"/>
                </a:lnTo>
                <a:lnTo>
                  <a:pt x="291" y="288"/>
                </a:lnTo>
                <a:lnTo>
                  <a:pt x="0" y="0"/>
                </a:lnTo>
              </a:path>
            </a:pathLst>
          </a:custGeom>
          <a:solidFill>
            <a:srgbClr val="005400"/>
          </a:solidFill>
          <a:ln w="12700" cap="rnd" cmpd="sng">
            <a:solidFill>
              <a:schemeClr val="bg2"/>
            </a:solidFill>
            <a:prstDash val="solid"/>
            <a:round/>
            <a:headEnd type="none" w="med" len="med"/>
            <a:tailEnd type="none" w="med" len="med"/>
          </a:ln>
        </p:spPr>
        <p:txBody>
          <a:bodyPr/>
          <a:lstStyle/>
          <a:p>
            <a:endParaRPr lang="fr-FR"/>
          </a:p>
        </p:txBody>
      </p:sp>
      <p:sp>
        <p:nvSpPr>
          <p:cNvPr id="16408" name="Freeform 131"/>
          <p:cNvSpPr>
            <a:spLocks/>
          </p:cNvSpPr>
          <p:nvPr/>
        </p:nvSpPr>
        <p:spPr bwMode="auto">
          <a:xfrm>
            <a:off x="2687638" y="4732338"/>
            <a:ext cx="460375" cy="636587"/>
          </a:xfrm>
          <a:custGeom>
            <a:avLst/>
            <a:gdLst>
              <a:gd name="T0" fmla="*/ 0 w 290"/>
              <a:gd name="T1" fmla="*/ 0 h 401"/>
              <a:gd name="T2" fmla="*/ 0 w 290"/>
              <a:gd name="T3" fmla="*/ 111 h 401"/>
              <a:gd name="T4" fmla="*/ 289 w 290"/>
              <a:gd name="T5" fmla="*/ 400 h 401"/>
              <a:gd name="T6" fmla="*/ 289 w 290"/>
              <a:gd name="T7" fmla="*/ 289 h 401"/>
              <a:gd name="T8" fmla="*/ 0 w 290"/>
              <a:gd name="T9" fmla="*/ 0 h 401"/>
              <a:gd name="T10" fmla="*/ 0 60000 65536"/>
              <a:gd name="T11" fmla="*/ 0 60000 65536"/>
              <a:gd name="T12" fmla="*/ 0 60000 65536"/>
              <a:gd name="T13" fmla="*/ 0 60000 65536"/>
              <a:gd name="T14" fmla="*/ 0 60000 65536"/>
              <a:gd name="T15" fmla="*/ 0 w 290"/>
              <a:gd name="T16" fmla="*/ 0 h 401"/>
              <a:gd name="T17" fmla="*/ 290 w 290"/>
              <a:gd name="T18" fmla="*/ 401 h 401"/>
            </a:gdLst>
            <a:ahLst/>
            <a:cxnLst>
              <a:cxn ang="T10">
                <a:pos x="T0" y="T1"/>
              </a:cxn>
              <a:cxn ang="T11">
                <a:pos x="T2" y="T3"/>
              </a:cxn>
              <a:cxn ang="T12">
                <a:pos x="T4" y="T5"/>
              </a:cxn>
              <a:cxn ang="T13">
                <a:pos x="T6" y="T7"/>
              </a:cxn>
              <a:cxn ang="T14">
                <a:pos x="T8" y="T9"/>
              </a:cxn>
            </a:cxnLst>
            <a:rect l="T15" t="T16" r="T17" b="T18"/>
            <a:pathLst>
              <a:path w="290" h="401">
                <a:moveTo>
                  <a:pt x="0" y="0"/>
                </a:moveTo>
                <a:lnTo>
                  <a:pt x="0" y="111"/>
                </a:lnTo>
                <a:lnTo>
                  <a:pt x="289" y="400"/>
                </a:lnTo>
                <a:lnTo>
                  <a:pt x="289" y="289"/>
                </a:lnTo>
                <a:lnTo>
                  <a:pt x="0" y="0"/>
                </a:lnTo>
              </a:path>
            </a:pathLst>
          </a:custGeom>
          <a:solidFill>
            <a:srgbClr val="005400"/>
          </a:solidFill>
          <a:ln w="12700" cap="rnd" cmpd="sng">
            <a:solidFill>
              <a:schemeClr val="bg2"/>
            </a:solidFill>
            <a:prstDash val="solid"/>
            <a:round/>
            <a:headEnd type="none" w="med" len="med"/>
            <a:tailEnd type="none" w="med" len="med"/>
          </a:ln>
        </p:spPr>
        <p:txBody>
          <a:bodyPr/>
          <a:lstStyle/>
          <a:p>
            <a:endParaRPr lang="fr-FR"/>
          </a:p>
        </p:txBody>
      </p:sp>
      <p:sp>
        <p:nvSpPr>
          <p:cNvPr id="16409" name="AutoShape 132"/>
          <p:cNvSpPr>
            <a:spLocks noChangeArrowheads="1"/>
          </p:cNvSpPr>
          <p:nvPr/>
        </p:nvSpPr>
        <p:spPr bwMode="auto">
          <a:xfrm>
            <a:off x="3140075" y="4732338"/>
            <a:ext cx="925513" cy="925512"/>
          </a:xfrm>
          <a:prstGeom prst="diamond">
            <a:avLst/>
          </a:prstGeom>
          <a:solidFill>
            <a:srgbClr val="B3B900"/>
          </a:solidFill>
          <a:ln w="12700">
            <a:solidFill>
              <a:schemeClr val="bg2"/>
            </a:solidFill>
            <a:miter lim="800000"/>
            <a:headEnd/>
            <a:tailEnd/>
          </a:ln>
        </p:spPr>
        <p:txBody>
          <a:bodyPr wrap="none" anchor="ctr"/>
          <a:lstStyle/>
          <a:p>
            <a:endParaRPr lang="fr-FR"/>
          </a:p>
        </p:txBody>
      </p:sp>
      <p:sp>
        <p:nvSpPr>
          <p:cNvPr id="16410" name="Freeform 133"/>
          <p:cNvSpPr>
            <a:spLocks/>
          </p:cNvSpPr>
          <p:nvPr/>
        </p:nvSpPr>
        <p:spPr bwMode="auto">
          <a:xfrm>
            <a:off x="3146425" y="5194300"/>
            <a:ext cx="458788" cy="635000"/>
          </a:xfrm>
          <a:custGeom>
            <a:avLst/>
            <a:gdLst>
              <a:gd name="T0" fmla="*/ 0 w 289"/>
              <a:gd name="T1" fmla="*/ 0 h 400"/>
              <a:gd name="T2" fmla="*/ 0 w 289"/>
              <a:gd name="T3" fmla="*/ 111 h 400"/>
              <a:gd name="T4" fmla="*/ 288 w 289"/>
              <a:gd name="T5" fmla="*/ 399 h 400"/>
              <a:gd name="T6" fmla="*/ 288 w 289"/>
              <a:gd name="T7" fmla="*/ 288 h 400"/>
              <a:gd name="T8" fmla="*/ 0 w 289"/>
              <a:gd name="T9" fmla="*/ 0 h 400"/>
              <a:gd name="T10" fmla="*/ 0 60000 65536"/>
              <a:gd name="T11" fmla="*/ 0 60000 65536"/>
              <a:gd name="T12" fmla="*/ 0 60000 65536"/>
              <a:gd name="T13" fmla="*/ 0 60000 65536"/>
              <a:gd name="T14" fmla="*/ 0 60000 65536"/>
              <a:gd name="T15" fmla="*/ 0 w 289"/>
              <a:gd name="T16" fmla="*/ 0 h 400"/>
              <a:gd name="T17" fmla="*/ 289 w 289"/>
              <a:gd name="T18" fmla="*/ 400 h 400"/>
            </a:gdLst>
            <a:ahLst/>
            <a:cxnLst>
              <a:cxn ang="T10">
                <a:pos x="T0" y="T1"/>
              </a:cxn>
              <a:cxn ang="T11">
                <a:pos x="T2" y="T3"/>
              </a:cxn>
              <a:cxn ang="T12">
                <a:pos x="T4" y="T5"/>
              </a:cxn>
              <a:cxn ang="T13">
                <a:pos x="T6" y="T7"/>
              </a:cxn>
              <a:cxn ang="T14">
                <a:pos x="T8" y="T9"/>
              </a:cxn>
            </a:cxnLst>
            <a:rect l="T15" t="T16" r="T17" b="T18"/>
            <a:pathLst>
              <a:path w="289" h="400">
                <a:moveTo>
                  <a:pt x="0" y="0"/>
                </a:moveTo>
                <a:lnTo>
                  <a:pt x="0" y="111"/>
                </a:lnTo>
                <a:lnTo>
                  <a:pt x="288" y="399"/>
                </a:lnTo>
                <a:lnTo>
                  <a:pt x="288" y="288"/>
                </a:lnTo>
                <a:lnTo>
                  <a:pt x="0" y="0"/>
                </a:lnTo>
              </a:path>
            </a:pathLst>
          </a:custGeom>
          <a:solidFill>
            <a:srgbClr val="AD6900"/>
          </a:solidFill>
          <a:ln w="12700" cap="rnd" cmpd="sng">
            <a:solidFill>
              <a:schemeClr val="bg2"/>
            </a:solidFill>
            <a:prstDash val="solid"/>
            <a:round/>
            <a:headEnd type="none" w="med" len="med"/>
            <a:tailEnd type="none" w="med" len="med"/>
          </a:ln>
        </p:spPr>
        <p:txBody>
          <a:bodyPr/>
          <a:lstStyle/>
          <a:p>
            <a:endParaRPr lang="fr-FR"/>
          </a:p>
        </p:txBody>
      </p:sp>
      <p:sp>
        <p:nvSpPr>
          <p:cNvPr id="16411" name="Freeform 134"/>
          <p:cNvSpPr>
            <a:spLocks/>
          </p:cNvSpPr>
          <p:nvPr/>
        </p:nvSpPr>
        <p:spPr bwMode="auto">
          <a:xfrm>
            <a:off x="3605213" y="5197475"/>
            <a:ext cx="463550" cy="635000"/>
          </a:xfrm>
          <a:custGeom>
            <a:avLst/>
            <a:gdLst>
              <a:gd name="T0" fmla="*/ 291 w 292"/>
              <a:gd name="T1" fmla="*/ 0 h 400"/>
              <a:gd name="T2" fmla="*/ 291 w 292"/>
              <a:gd name="T3" fmla="*/ 111 h 400"/>
              <a:gd name="T4" fmla="*/ 0 w 292"/>
              <a:gd name="T5" fmla="*/ 399 h 400"/>
              <a:gd name="T6" fmla="*/ 0 w 292"/>
              <a:gd name="T7" fmla="*/ 288 h 400"/>
              <a:gd name="T8" fmla="*/ 291 w 292"/>
              <a:gd name="T9" fmla="*/ 0 h 400"/>
              <a:gd name="T10" fmla="*/ 0 60000 65536"/>
              <a:gd name="T11" fmla="*/ 0 60000 65536"/>
              <a:gd name="T12" fmla="*/ 0 60000 65536"/>
              <a:gd name="T13" fmla="*/ 0 60000 65536"/>
              <a:gd name="T14" fmla="*/ 0 60000 65536"/>
              <a:gd name="T15" fmla="*/ 0 w 292"/>
              <a:gd name="T16" fmla="*/ 0 h 400"/>
              <a:gd name="T17" fmla="*/ 292 w 292"/>
              <a:gd name="T18" fmla="*/ 400 h 400"/>
            </a:gdLst>
            <a:ahLst/>
            <a:cxnLst>
              <a:cxn ang="T10">
                <a:pos x="T0" y="T1"/>
              </a:cxn>
              <a:cxn ang="T11">
                <a:pos x="T2" y="T3"/>
              </a:cxn>
              <a:cxn ang="T12">
                <a:pos x="T4" y="T5"/>
              </a:cxn>
              <a:cxn ang="T13">
                <a:pos x="T6" y="T7"/>
              </a:cxn>
              <a:cxn ang="T14">
                <a:pos x="T8" y="T9"/>
              </a:cxn>
            </a:cxnLst>
            <a:rect l="T15" t="T16" r="T17" b="T18"/>
            <a:pathLst>
              <a:path w="292" h="400">
                <a:moveTo>
                  <a:pt x="291" y="0"/>
                </a:moveTo>
                <a:lnTo>
                  <a:pt x="291" y="111"/>
                </a:lnTo>
                <a:lnTo>
                  <a:pt x="0" y="399"/>
                </a:lnTo>
                <a:lnTo>
                  <a:pt x="0" y="288"/>
                </a:lnTo>
                <a:lnTo>
                  <a:pt x="291" y="0"/>
                </a:lnTo>
              </a:path>
            </a:pathLst>
          </a:custGeom>
          <a:solidFill>
            <a:srgbClr val="EAEC5E"/>
          </a:solidFill>
          <a:ln w="12700" cap="rnd" cmpd="sng">
            <a:solidFill>
              <a:schemeClr val="bg2"/>
            </a:solidFill>
            <a:prstDash val="solid"/>
            <a:round/>
            <a:headEnd type="none" w="med" len="med"/>
            <a:tailEnd type="none" w="med" len="med"/>
          </a:ln>
        </p:spPr>
        <p:txBody>
          <a:bodyPr/>
          <a:lstStyle/>
          <a:p>
            <a:endParaRPr lang="fr-FR"/>
          </a:p>
        </p:txBody>
      </p:sp>
      <p:sp>
        <p:nvSpPr>
          <p:cNvPr id="16412" name="AutoShape 135"/>
          <p:cNvSpPr>
            <a:spLocks noChangeArrowheads="1"/>
          </p:cNvSpPr>
          <p:nvPr/>
        </p:nvSpPr>
        <p:spPr bwMode="auto">
          <a:xfrm>
            <a:off x="2222500" y="3811588"/>
            <a:ext cx="925513" cy="925512"/>
          </a:xfrm>
          <a:prstGeom prst="diamond">
            <a:avLst/>
          </a:prstGeom>
          <a:solidFill>
            <a:srgbClr val="037C03"/>
          </a:solidFill>
          <a:ln w="12700">
            <a:solidFill>
              <a:schemeClr val="bg2"/>
            </a:solidFill>
            <a:miter lim="800000"/>
            <a:headEnd/>
            <a:tailEnd/>
          </a:ln>
        </p:spPr>
        <p:txBody>
          <a:bodyPr wrap="none" anchor="ctr"/>
          <a:lstStyle/>
          <a:p>
            <a:endParaRPr lang="fr-FR"/>
          </a:p>
        </p:txBody>
      </p:sp>
      <p:sp>
        <p:nvSpPr>
          <p:cNvPr id="16413" name="AutoShape 136"/>
          <p:cNvSpPr>
            <a:spLocks noChangeArrowheads="1"/>
          </p:cNvSpPr>
          <p:nvPr/>
        </p:nvSpPr>
        <p:spPr bwMode="auto">
          <a:xfrm>
            <a:off x="5454650" y="2420938"/>
            <a:ext cx="928688" cy="922337"/>
          </a:xfrm>
          <a:prstGeom prst="diamond">
            <a:avLst/>
          </a:prstGeom>
          <a:solidFill>
            <a:srgbClr val="CF0E30"/>
          </a:solidFill>
          <a:ln w="12700">
            <a:solidFill>
              <a:schemeClr val="bg2"/>
            </a:solidFill>
            <a:miter lim="800000"/>
            <a:headEnd/>
            <a:tailEnd/>
          </a:ln>
        </p:spPr>
        <p:txBody>
          <a:bodyPr wrap="none" anchor="ctr"/>
          <a:lstStyle/>
          <a:p>
            <a:endParaRPr lang="fr-FR"/>
          </a:p>
        </p:txBody>
      </p:sp>
      <p:sp>
        <p:nvSpPr>
          <p:cNvPr id="16414" name="AutoShape 137"/>
          <p:cNvSpPr>
            <a:spLocks noChangeArrowheads="1"/>
          </p:cNvSpPr>
          <p:nvPr/>
        </p:nvSpPr>
        <p:spPr bwMode="auto">
          <a:xfrm>
            <a:off x="5918200" y="2881313"/>
            <a:ext cx="925513" cy="927100"/>
          </a:xfrm>
          <a:prstGeom prst="diamond">
            <a:avLst/>
          </a:prstGeom>
          <a:solidFill>
            <a:srgbClr val="CF0E30"/>
          </a:solidFill>
          <a:ln w="12700">
            <a:solidFill>
              <a:schemeClr val="bg2"/>
            </a:solidFill>
            <a:miter lim="800000"/>
            <a:headEnd/>
            <a:tailEnd/>
          </a:ln>
        </p:spPr>
        <p:txBody>
          <a:bodyPr wrap="none" anchor="ctr"/>
          <a:lstStyle/>
          <a:p>
            <a:endParaRPr lang="fr-FR"/>
          </a:p>
        </p:txBody>
      </p:sp>
      <p:sp>
        <p:nvSpPr>
          <p:cNvPr id="16415" name="AutoShape 138"/>
          <p:cNvSpPr>
            <a:spLocks noChangeArrowheads="1"/>
          </p:cNvSpPr>
          <p:nvPr/>
        </p:nvSpPr>
        <p:spPr bwMode="auto">
          <a:xfrm>
            <a:off x="5457825" y="4273550"/>
            <a:ext cx="927100" cy="923925"/>
          </a:xfrm>
          <a:prstGeom prst="diamond">
            <a:avLst/>
          </a:prstGeom>
          <a:solidFill>
            <a:srgbClr val="7B00E4"/>
          </a:solidFill>
          <a:ln w="12700">
            <a:solidFill>
              <a:schemeClr val="bg2"/>
            </a:solidFill>
            <a:miter lim="800000"/>
            <a:headEnd/>
            <a:tailEnd/>
          </a:ln>
        </p:spPr>
        <p:txBody>
          <a:bodyPr wrap="none" anchor="ctr"/>
          <a:lstStyle/>
          <a:p>
            <a:endParaRPr lang="fr-FR"/>
          </a:p>
        </p:txBody>
      </p:sp>
      <p:sp>
        <p:nvSpPr>
          <p:cNvPr id="16416" name="AutoShape 139"/>
          <p:cNvSpPr>
            <a:spLocks noChangeArrowheads="1"/>
          </p:cNvSpPr>
          <p:nvPr/>
        </p:nvSpPr>
        <p:spPr bwMode="auto">
          <a:xfrm>
            <a:off x="4999038" y="4732338"/>
            <a:ext cx="927100" cy="925512"/>
          </a:xfrm>
          <a:prstGeom prst="diamond">
            <a:avLst/>
          </a:prstGeom>
          <a:solidFill>
            <a:srgbClr val="7B00E4"/>
          </a:solidFill>
          <a:ln w="12700">
            <a:solidFill>
              <a:schemeClr val="bg2"/>
            </a:solidFill>
            <a:miter lim="800000"/>
            <a:headEnd/>
            <a:tailEnd/>
          </a:ln>
        </p:spPr>
        <p:txBody>
          <a:bodyPr wrap="none" anchor="ctr"/>
          <a:lstStyle/>
          <a:p>
            <a:endParaRPr lang="fr-FR"/>
          </a:p>
        </p:txBody>
      </p:sp>
      <p:sp>
        <p:nvSpPr>
          <p:cNvPr id="16417" name="Freeform 140"/>
          <p:cNvSpPr>
            <a:spLocks/>
          </p:cNvSpPr>
          <p:nvPr/>
        </p:nvSpPr>
        <p:spPr bwMode="auto">
          <a:xfrm>
            <a:off x="5451475" y="2882900"/>
            <a:ext cx="461963" cy="635000"/>
          </a:xfrm>
          <a:custGeom>
            <a:avLst/>
            <a:gdLst>
              <a:gd name="T0" fmla="*/ 0 w 291"/>
              <a:gd name="T1" fmla="*/ 0 h 400"/>
              <a:gd name="T2" fmla="*/ 0 w 291"/>
              <a:gd name="T3" fmla="*/ 111 h 400"/>
              <a:gd name="T4" fmla="*/ 290 w 291"/>
              <a:gd name="T5" fmla="*/ 399 h 400"/>
              <a:gd name="T6" fmla="*/ 290 w 291"/>
              <a:gd name="T7" fmla="*/ 288 h 400"/>
              <a:gd name="T8" fmla="*/ 0 w 291"/>
              <a:gd name="T9" fmla="*/ 0 h 400"/>
              <a:gd name="T10" fmla="*/ 0 60000 65536"/>
              <a:gd name="T11" fmla="*/ 0 60000 65536"/>
              <a:gd name="T12" fmla="*/ 0 60000 65536"/>
              <a:gd name="T13" fmla="*/ 0 60000 65536"/>
              <a:gd name="T14" fmla="*/ 0 60000 65536"/>
              <a:gd name="T15" fmla="*/ 0 w 291"/>
              <a:gd name="T16" fmla="*/ 0 h 400"/>
              <a:gd name="T17" fmla="*/ 291 w 291"/>
              <a:gd name="T18" fmla="*/ 400 h 400"/>
            </a:gdLst>
            <a:ahLst/>
            <a:cxnLst>
              <a:cxn ang="T10">
                <a:pos x="T0" y="T1"/>
              </a:cxn>
              <a:cxn ang="T11">
                <a:pos x="T2" y="T3"/>
              </a:cxn>
              <a:cxn ang="T12">
                <a:pos x="T4" y="T5"/>
              </a:cxn>
              <a:cxn ang="T13">
                <a:pos x="T6" y="T7"/>
              </a:cxn>
              <a:cxn ang="T14">
                <a:pos x="T8" y="T9"/>
              </a:cxn>
            </a:cxnLst>
            <a:rect l="T15" t="T16" r="T17" b="T18"/>
            <a:pathLst>
              <a:path w="291" h="400">
                <a:moveTo>
                  <a:pt x="0" y="0"/>
                </a:moveTo>
                <a:lnTo>
                  <a:pt x="0" y="111"/>
                </a:lnTo>
                <a:lnTo>
                  <a:pt x="290" y="399"/>
                </a:lnTo>
                <a:lnTo>
                  <a:pt x="290" y="288"/>
                </a:lnTo>
                <a:lnTo>
                  <a:pt x="0" y="0"/>
                </a:lnTo>
              </a:path>
            </a:pathLst>
          </a:custGeom>
          <a:solidFill>
            <a:srgbClr val="790015"/>
          </a:solidFill>
          <a:ln w="12700" cap="rnd" cmpd="sng">
            <a:solidFill>
              <a:schemeClr val="bg2"/>
            </a:solidFill>
            <a:prstDash val="solid"/>
            <a:round/>
            <a:headEnd type="none" w="med" len="med"/>
            <a:tailEnd type="none" w="med" len="med"/>
          </a:ln>
        </p:spPr>
        <p:txBody>
          <a:bodyPr/>
          <a:lstStyle/>
          <a:p>
            <a:endParaRPr lang="fr-FR"/>
          </a:p>
        </p:txBody>
      </p:sp>
      <p:sp>
        <p:nvSpPr>
          <p:cNvPr id="16418" name="Freeform 141"/>
          <p:cNvSpPr>
            <a:spLocks/>
          </p:cNvSpPr>
          <p:nvPr/>
        </p:nvSpPr>
        <p:spPr bwMode="auto">
          <a:xfrm>
            <a:off x="5915025" y="3348038"/>
            <a:ext cx="460375" cy="635000"/>
          </a:xfrm>
          <a:custGeom>
            <a:avLst/>
            <a:gdLst>
              <a:gd name="T0" fmla="*/ 0 w 290"/>
              <a:gd name="T1" fmla="*/ 0 h 400"/>
              <a:gd name="T2" fmla="*/ 0 w 290"/>
              <a:gd name="T3" fmla="*/ 111 h 400"/>
              <a:gd name="T4" fmla="*/ 289 w 290"/>
              <a:gd name="T5" fmla="*/ 399 h 400"/>
              <a:gd name="T6" fmla="*/ 289 w 290"/>
              <a:gd name="T7" fmla="*/ 288 h 400"/>
              <a:gd name="T8" fmla="*/ 0 w 290"/>
              <a:gd name="T9" fmla="*/ 0 h 400"/>
              <a:gd name="T10" fmla="*/ 0 60000 65536"/>
              <a:gd name="T11" fmla="*/ 0 60000 65536"/>
              <a:gd name="T12" fmla="*/ 0 60000 65536"/>
              <a:gd name="T13" fmla="*/ 0 60000 65536"/>
              <a:gd name="T14" fmla="*/ 0 60000 65536"/>
              <a:gd name="T15" fmla="*/ 0 w 290"/>
              <a:gd name="T16" fmla="*/ 0 h 400"/>
              <a:gd name="T17" fmla="*/ 290 w 290"/>
              <a:gd name="T18" fmla="*/ 400 h 400"/>
            </a:gdLst>
            <a:ahLst/>
            <a:cxnLst>
              <a:cxn ang="T10">
                <a:pos x="T0" y="T1"/>
              </a:cxn>
              <a:cxn ang="T11">
                <a:pos x="T2" y="T3"/>
              </a:cxn>
              <a:cxn ang="T12">
                <a:pos x="T4" y="T5"/>
              </a:cxn>
              <a:cxn ang="T13">
                <a:pos x="T6" y="T7"/>
              </a:cxn>
              <a:cxn ang="T14">
                <a:pos x="T8" y="T9"/>
              </a:cxn>
            </a:cxnLst>
            <a:rect l="T15" t="T16" r="T17" b="T18"/>
            <a:pathLst>
              <a:path w="290" h="400">
                <a:moveTo>
                  <a:pt x="0" y="0"/>
                </a:moveTo>
                <a:lnTo>
                  <a:pt x="0" y="111"/>
                </a:lnTo>
                <a:lnTo>
                  <a:pt x="289" y="399"/>
                </a:lnTo>
                <a:lnTo>
                  <a:pt x="289" y="288"/>
                </a:lnTo>
                <a:lnTo>
                  <a:pt x="0" y="0"/>
                </a:lnTo>
              </a:path>
            </a:pathLst>
          </a:custGeom>
          <a:solidFill>
            <a:srgbClr val="790015"/>
          </a:solidFill>
          <a:ln w="12700" cap="rnd" cmpd="sng">
            <a:solidFill>
              <a:schemeClr val="bg2"/>
            </a:solidFill>
            <a:prstDash val="solid"/>
            <a:round/>
            <a:headEnd type="none" w="med" len="med"/>
            <a:tailEnd type="none" w="med" len="med"/>
          </a:ln>
        </p:spPr>
        <p:txBody>
          <a:bodyPr/>
          <a:lstStyle/>
          <a:p>
            <a:endParaRPr lang="fr-FR"/>
          </a:p>
        </p:txBody>
      </p:sp>
      <p:sp>
        <p:nvSpPr>
          <p:cNvPr id="16419" name="Freeform 142"/>
          <p:cNvSpPr>
            <a:spLocks/>
          </p:cNvSpPr>
          <p:nvPr/>
        </p:nvSpPr>
        <p:spPr bwMode="auto">
          <a:xfrm>
            <a:off x="6378575" y="3348038"/>
            <a:ext cx="460375" cy="635000"/>
          </a:xfrm>
          <a:custGeom>
            <a:avLst/>
            <a:gdLst>
              <a:gd name="T0" fmla="*/ 289 w 290"/>
              <a:gd name="T1" fmla="*/ 0 h 400"/>
              <a:gd name="T2" fmla="*/ 289 w 290"/>
              <a:gd name="T3" fmla="*/ 111 h 400"/>
              <a:gd name="T4" fmla="*/ 0 w 290"/>
              <a:gd name="T5" fmla="*/ 399 h 400"/>
              <a:gd name="T6" fmla="*/ 0 w 290"/>
              <a:gd name="T7" fmla="*/ 288 h 400"/>
              <a:gd name="T8" fmla="*/ 289 w 290"/>
              <a:gd name="T9" fmla="*/ 0 h 400"/>
              <a:gd name="T10" fmla="*/ 0 60000 65536"/>
              <a:gd name="T11" fmla="*/ 0 60000 65536"/>
              <a:gd name="T12" fmla="*/ 0 60000 65536"/>
              <a:gd name="T13" fmla="*/ 0 60000 65536"/>
              <a:gd name="T14" fmla="*/ 0 60000 65536"/>
              <a:gd name="T15" fmla="*/ 0 w 290"/>
              <a:gd name="T16" fmla="*/ 0 h 400"/>
              <a:gd name="T17" fmla="*/ 290 w 290"/>
              <a:gd name="T18" fmla="*/ 400 h 400"/>
            </a:gdLst>
            <a:ahLst/>
            <a:cxnLst>
              <a:cxn ang="T10">
                <a:pos x="T0" y="T1"/>
              </a:cxn>
              <a:cxn ang="T11">
                <a:pos x="T2" y="T3"/>
              </a:cxn>
              <a:cxn ang="T12">
                <a:pos x="T4" y="T5"/>
              </a:cxn>
              <a:cxn ang="T13">
                <a:pos x="T6" y="T7"/>
              </a:cxn>
              <a:cxn ang="T14">
                <a:pos x="T8" y="T9"/>
              </a:cxn>
            </a:cxnLst>
            <a:rect l="T15" t="T16" r="T17" b="T18"/>
            <a:pathLst>
              <a:path w="290" h="400">
                <a:moveTo>
                  <a:pt x="289" y="0"/>
                </a:moveTo>
                <a:lnTo>
                  <a:pt x="289" y="111"/>
                </a:lnTo>
                <a:lnTo>
                  <a:pt x="0" y="399"/>
                </a:lnTo>
                <a:lnTo>
                  <a:pt x="0" y="288"/>
                </a:lnTo>
                <a:lnTo>
                  <a:pt x="289" y="0"/>
                </a:lnTo>
              </a:path>
            </a:pathLst>
          </a:custGeom>
          <a:solidFill>
            <a:srgbClr val="E5405D"/>
          </a:solidFill>
          <a:ln w="12700" cap="rnd" cmpd="sng">
            <a:solidFill>
              <a:schemeClr val="bg2"/>
            </a:solidFill>
            <a:prstDash val="solid"/>
            <a:round/>
            <a:headEnd type="none" w="med" len="med"/>
            <a:tailEnd type="none" w="med" len="med"/>
          </a:ln>
        </p:spPr>
        <p:txBody>
          <a:bodyPr/>
          <a:lstStyle/>
          <a:p>
            <a:endParaRPr lang="fr-FR"/>
          </a:p>
        </p:txBody>
      </p:sp>
      <p:sp>
        <p:nvSpPr>
          <p:cNvPr id="16420" name="Freeform 143"/>
          <p:cNvSpPr>
            <a:spLocks/>
          </p:cNvSpPr>
          <p:nvPr/>
        </p:nvSpPr>
        <p:spPr bwMode="auto">
          <a:xfrm>
            <a:off x="6378575" y="4275138"/>
            <a:ext cx="460375" cy="635000"/>
          </a:xfrm>
          <a:custGeom>
            <a:avLst/>
            <a:gdLst>
              <a:gd name="T0" fmla="*/ 289 w 290"/>
              <a:gd name="T1" fmla="*/ 0 h 400"/>
              <a:gd name="T2" fmla="*/ 289 w 290"/>
              <a:gd name="T3" fmla="*/ 111 h 400"/>
              <a:gd name="T4" fmla="*/ 0 w 290"/>
              <a:gd name="T5" fmla="*/ 399 h 400"/>
              <a:gd name="T6" fmla="*/ 0 w 290"/>
              <a:gd name="T7" fmla="*/ 288 h 400"/>
              <a:gd name="T8" fmla="*/ 289 w 290"/>
              <a:gd name="T9" fmla="*/ 0 h 400"/>
              <a:gd name="T10" fmla="*/ 0 60000 65536"/>
              <a:gd name="T11" fmla="*/ 0 60000 65536"/>
              <a:gd name="T12" fmla="*/ 0 60000 65536"/>
              <a:gd name="T13" fmla="*/ 0 60000 65536"/>
              <a:gd name="T14" fmla="*/ 0 60000 65536"/>
              <a:gd name="T15" fmla="*/ 0 w 290"/>
              <a:gd name="T16" fmla="*/ 0 h 400"/>
              <a:gd name="T17" fmla="*/ 290 w 290"/>
              <a:gd name="T18" fmla="*/ 400 h 400"/>
            </a:gdLst>
            <a:ahLst/>
            <a:cxnLst>
              <a:cxn ang="T10">
                <a:pos x="T0" y="T1"/>
              </a:cxn>
              <a:cxn ang="T11">
                <a:pos x="T2" y="T3"/>
              </a:cxn>
              <a:cxn ang="T12">
                <a:pos x="T4" y="T5"/>
              </a:cxn>
              <a:cxn ang="T13">
                <a:pos x="T6" y="T7"/>
              </a:cxn>
              <a:cxn ang="T14">
                <a:pos x="T8" y="T9"/>
              </a:cxn>
            </a:cxnLst>
            <a:rect l="T15" t="T16" r="T17" b="T18"/>
            <a:pathLst>
              <a:path w="290" h="400">
                <a:moveTo>
                  <a:pt x="289" y="0"/>
                </a:moveTo>
                <a:lnTo>
                  <a:pt x="289" y="111"/>
                </a:lnTo>
                <a:lnTo>
                  <a:pt x="0" y="399"/>
                </a:lnTo>
                <a:lnTo>
                  <a:pt x="0" y="288"/>
                </a:lnTo>
                <a:lnTo>
                  <a:pt x="289" y="0"/>
                </a:lnTo>
              </a:path>
            </a:pathLst>
          </a:custGeom>
          <a:solidFill>
            <a:srgbClr val="E5405D"/>
          </a:solidFill>
          <a:ln w="12700" cap="rnd" cmpd="sng">
            <a:solidFill>
              <a:schemeClr val="bg2"/>
            </a:solidFill>
            <a:prstDash val="solid"/>
            <a:round/>
            <a:headEnd type="none" w="med" len="med"/>
            <a:tailEnd type="none" w="med" len="med"/>
          </a:ln>
        </p:spPr>
        <p:txBody>
          <a:bodyPr/>
          <a:lstStyle/>
          <a:p>
            <a:endParaRPr lang="fr-FR"/>
          </a:p>
        </p:txBody>
      </p:sp>
      <p:sp>
        <p:nvSpPr>
          <p:cNvPr id="16421" name="Freeform 144"/>
          <p:cNvSpPr>
            <a:spLocks/>
          </p:cNvSpPr>
          <p:nvPr/>
        </p:nvSpPr>
        <p:spPr bwMode="auto">
          <a:xfrm>
            <a:off x="5919788" y="4732338"/>
            <a:ext cx="460375" cy="636587"/>
          </a:xfrm>
          <a:custGeom>
            <a:avLst/>
            <a:gdLst>
              <a:gd name="T0" fmla="*/ 289 w 290"/>
              <a:gd name="T1" fmla="*/ 0 h 401"/>
              <a:gd name="T2" fmla="*/ 289 w 290"/>
              <a:gd name="T3" fmla="*/ 111 h 401"/>
              <a:gd name="T4" fmla="*/ 0 w 290"/>
              <a:gd name="T5" fmla="*/ 400 h 401"/>
              <a:gd name="T6" fmla="*/ 0 w 290"/>
              <a:gd name="T7" fmla="*/ 289 h 401"/>
              <a:gd name="T8" fmla="*/ 289 w 290"/>
              <a:gd name="T9" fmla="*/ 0 h 401"/>
              <a:gd name="T10" fmla="*/ 0 60000 65536"/>
              <a:gd name="T11" fmla="*/ 0 60000 65536"/>
              <a:gd name="T12" fmla="*/ 0 60000 65536"/>
              <a:gd name="T13" fmla="*/ 0 60000 65536"/>
              <a:gd name="T14" fmla="*/ 0 60000 65536"/>
              <a:gd name="T15" fmla="*/ 0 w 290"/>
              <a:gd name="T16" fmla="*/ 0 h 401"/>
              <a:gd name="T17" fmla="*/ 290 w 290"/>
              <a:gd name="T18" fmla="*/ 401 h 401"/>
            </a:gdLst>
            <a:ahLst/>
            <a:cxnLst>
              <a:cxn ang="T10">
                <a:pos x="T0" y="T1"/>
              </a:cxn>
              <a:cxn ang="T11">
                <a:pos x="T2" y="T3"/>
              </a:cxn>
              <a:cxn ang="T12">
                <a:pos x="T4" y="T5"/>
              </a:cxn>
              <a:cxn ang="T13">
                <a:pos x="T6" y="T7"/>
              </a:cxn>
              <a:cxn ang="T14">
                <a:pos x="T8" y="T9"/>
              </a:cxn>
            </a:cxnLst>
            <a:rect l="T15" t="T16" r="T17" b="T18"/>
            <a:pathLst>
              <a:path w="290" h="401">
                <a:moveTo>
                  <a:pt x="289" y="0"/>
                </a:moveTo>
                <a:lnTo>
                  <a:pt x="289" y="111"/>
                </a:lnTo>
                <a:lnTo>
                  <a:pt x="0" y="400"/>
                </a:lnTo>
                <a:lnTo>
                  <a:pt x="0" y="289"/>
                </a:lnTo>
                <a:lnTo>
                  <a:pt x="289" y="0"/>
                </a:lnTo>
              </a:path>
            </a:pathLst>
          </a:custGeom>
          <a:solidFill>
            <a:srgbClr val="B760F9"/>
          </a:solidFill>
          <a:ln w="12700" cap="rnd" cmpd="sng">
            <a:solidFill>
              <a:schemeClr val="bg2"/>
            </a:solidFill>
            <a:prstDash val="solid"/>
            <a:round/>
            <a:headEnd type="none" w="med" len="med"/>
            <a:tailEnd type="none" w="med" len="med"/>
          </a:ln>
        </p:spPr>
        <p:txBody>
          <a:bodyPr/>
          <a:lstStyle/>
          <a:p>
            <a:endParaRPr lang="fr-FR"/>
          </a:p>
        </p:txBody>
      </p:sp>
      <p:sp>
        <p:nvSpPr>
          <p:cNvPr id="16422" name="Freeform 145"/>
          <p:cNvSpPr>
            <a:spLocks/>
          </p:cNvSpPr>
          <p:nvPr/>
        </p:nvSpPr>
        <p:spPr bwMode="auto">
          <a:xfrm>
            <a:off x="5461000" y="5194300"/>
            <a:ext cx="461963" cy="635000"/>
          </a:xfrm>
          <a:custGeom>
            <a:avLst/>
            <a:gdLst>
              <a:gd name="T0" fmla="*/ 290 w 291"/>
              <a:gd name="T1" fmla="*/ 0 h 400"/>
              <a:gd name="T2" fmla="*/ 290 w 291"/>
              <a:gd name="T3" fmla="*/ 111 h 400"/>
              <a:gd name="T4" fmla="*/ 0 w 291"/>
              <a:gd name="T5" fmla="*/ 399 h 400"/>
              <a:gd name="T6" fmla="*/ 0 w 291"/>
              <a:gd name="T7" fmla="*/ 288 h 400"/>
              <a:gd name="T8" fmla="*/ 290 w 291"/>
              <a:gd name="T9" fmla="*/ 0 h 400"/>
              <a:gd name="T10" fmla="*/ 0 60000 65536"/>
              <a:gd name="T11" fmla="*/ 0 60000 65536"/>
              <a:gd name="T12" fmla="*/ 0 60000 65536"/>
              <a:gd name="T13" fmla="*/ 0 60000 65536"/>
              <a:gd name="T14" fmla="*/ 0 60000 65536"/>
              <a:gd name="T15" fmla="*/ 0 w 291"/>
              <a:gd name="T16" fmla="*/ 0 h 400"/>
              <a:gd name="T17" fmla="*/ 291 w 291"/>
              <a:gd name="T18" fmla="*/ 400 h 400"/>
            </a:gdLst>
            <a:ahLst/>
            <a:cxnLst>
              <a:cxn ang="T10">
                <a:pos x="T0" y="T1"/>
              </a:cxn>
              <a:cxn ang="T11">
                <a:pos x="T2" y="T3"/>
              </a:cxn>
              <a:cxn ang="T12">
                <a:pos x="T4" y="T5"/>
              </a:cxn>
              <a:cxn ang="T13">
                <a:pos x="T6" y="T7"/>
              </a:cxn>
              <a:cxn ang="T14">
                <a:pos x="T8" y="T9"/>
              </a:cxn>
            </a:cxnLst>
            <a:rect l="T15" t="T16" r="T17" b="T18"/>
            <a:pathLst>
              <a:path w="291" h="400">
                <a:moveTo>
                  <a:pt x="290" y="0"/>
                </a:moveTo>
                <a:lnTo>
                  <a:pt x="290" y="111"/>
                </a:lnTo>
                <a:lnTo>
                  <a:pt x="0" y="399"/>
                </a:lnTo>
                <a:lnTo>
                  <a:pt x="0" y="288"/>
                </a:lnTo>
                <a:lnTo>
                  <a:pt x="290" y="0"/>
                </a:lnTo>
              </a:path>
            </a:pathLst>
          </a:custGeom>
          <a:solidFill>
            <a:srgbClr val="B760F9"/>
          </a:solidFill>
          <a:ln w="12700" cap="rnd" cmpd="sng">
            <a:solidFill>
              <a:schemeClr val="bg2"/>
            </a:solidFill>
            <a:prstDash val="solid"/>
            <a:round/>
            <a:headEnd type="none" w="med" len="med"/>
            <a:tailEnd type="none" w="med" len="med"/>
          </a:ln>
        </p:spPr>
        <p:txBody>
          <a:bodyPr/>
          <a:lstStyle/>
          <a:p>
            <a:endParaRPr lang="fr-FR"/>
          </a:p>
        </p:txBody>
      </p:sp>
      <p:sp>
        <p:nvSpPr>
          <p:cNvPr id="16423" name="Freeform 146"/>
          <p:cNvSpPr>
            <a:spLocks/>
          </p:cNvSpPr>
          <p:nvPr/>
        </p:nvSpPr>
        <p:spPr bwMode="auto">
          <a:xfrm>
            <a:off x="4999038" y="5197475"/>
            <a:ext cx="460375" cy="635000"/>
          </a:xfrm>
          <a:custGeom>
            <a:avLst/>
            <a:gdLst>
              <a:gd name="T0" fmla="*/ 0 w 290"/>
              <a:gd name="T1" fmla="*/ 0 h 400"/>
              <a:gd name="T2" fmla="*/ 0 w 290"/>
              <a:gd name="T3" fmla="*/ 111 h 400"/>
              <a:gd name="T4" fmla="*/ 289 w 290"/>
              <a:gd name="T5" fmla="*/ 399 h 400"/>
              <a:gd name="T6" fmla="*/ 289 w 290"/>
              <a:gd name="T7" fmla="*/ 288 h 400"/>
              <a:gd name="T8" fmla="*/ 0 w 290"/>
              <a:gd name="T9" fmla="*/ 0 h 400"/>
              <a:gd name="T10" fmla="*/ 0 60000 65536"/>
              <a:gd name="T11" fmla="*/ 0 60000 65536"/>
              <a:gd name="T12" fmla="*/ 0 60000 65536"/>
              <a:gd name="T13" fmla="*/ 0 60000 65536"/>
              <a:gd name="T14" fmla="*/ 0 60000 65536"/>
              <a:gd name="T15" fmla="*/ 0 w 290"/>
              <a:gd name="T16" fmla="*/ 0 h 400"/>
              <a:gd name="T17" fmla="*/ 290 w 290"/>
              <a:gd name="T18" fmla="*/ 400 h 400"/>
            </a:gdLst>
            <a:ahLst/>
            <a:cxnLst>
              <a:cxn ang="T10">
                <a:pos x="T0" y="T1"/>
              </a:cxn>
              <a:cxn ang="T11">
                <a:pos x="T2" y="T3"/>
              </a:cxn>
              <a:cxn ang="T12">
                <a:pos x="T4" y="T5"/>
              </a:cxn>
              <a:cxn ang="T13">
                <a:pos x="T6" y="T7"/>
              </a:cxn>
              <a:cxn ang="T14">
                <a:pos x="T8" y="T9"/>
              </a:cxn>
            </a:cxnLst>
            <a:rect l="T15" t="T16" r="T17" b="T18"/>
            <a:pathLst>
              <a:path w="290" h="400">
                <a:moveTo>
                  <a:pt x="0" y="0"/>
                </a:moveTo>
                <a:lnTo>
                  <a:pt x="0" y="111"/>
                </a:lnTo>
                <a:lnTo>
                  <a:pt x="289" y="399"/>
                </a:lnTo>
                <a:lnTo>
                  <a:pt x="289" y="288"/>
                </a:lnTo>
                <a:lnTo>
                  <a:pt x="0" y="0"/>
                </a:lnTo>
              </a:path>
            </a:pathLst>
          </a:custGeom>
          <a:solidFill>
            <a:srgbClr val="500093"/>
          </a:solidFill>
          <a:ln w="12700" cap="rnd" cmpd="sng">
            <a:solidFill>
              <a:schemeClr val="bg2"/>
            </a:solidFill>
            <a:prstDash val="solid"/>
            <a:round/>
            <a:headEnd type="none" w="med" len="med"/>
            <a:tailEnd type="none" w="med" len="med"/>
          </a:ln>
        </p:spPr>
        <p:txBody>
          <a:bodyPr/>
          <a:lstStyle/>
          <a:p>
            <a:endParaRPr lang="fr-FR"/>
          </a:p>
        </p:txBody>
      </p:sp>
      <p:sp>
        <p:nvSpPr>
          <p:cNvPr id="16424" name="AutoShape 147"/>
          <p:cNvSpPr>
            <a:spLocks noChangeArrowheads="1"/>
          </p:cNvSpPr>
          <p:nvPr/>
        </p:nvSpPr>
        <p:spPr bwMode="auto">
          <a:xfrm>
            <a:off x="5918200" y="3811588"/>
            <a:ext cx="925513" cy="925512"/>
          </a:xfrm>
          <a:prstGeom prst="diamond">
            <a:avLst/>
          </a:prstGeom>
          <a:solidFill>
            <a:srgbClr val="CF0E30"/>
          </a:solidFill>
          <a:ln w="12700">
            <a:solidFill>
              <a:schemeClr val="bg2"/>
            </a:solidFill>
            <a:miter lim="800000"/>
            <a:headEnd/>
            <a:tailEnd/>
          </a:ln>
        </p:spPr>
        <p:txBody>
          <a:bodyPr wrap="none" anchor="ctr"/>
          <a:lstStyle/>
          <a:p>
            <a:endParaRPr lang="fr-FR"/>
          </a:p>
        </p:txBody>
      </p:sp>
      <p:sp>
        <p:nvSpPr>
          <p:cNvPr id="16425" name="Freeform 148"/>
          <p:cNvSpPr>
            <a:spLocks/>
          </p:cNvSpPr>
          <p:nvPr/>
        </p:nvSpPr>
        <p:spPr bwMode="auto">
          <a:xfrm>
            <a:off x="4989513" y="2420938"/>
            <a:ext cx="460375" cy="633412"/>
          </a:xfrm>
          <a:custGeom>
            <a:avLst/>
            <a:gdLst>
              <a:gd name="T0" fmla="*/ 0 w 290"/>
              <a:gd name="T1" fmla="*/ 0 h 399"/>
              <a:gd name="T2" fmla="*/ 0 w 290"/>
              <a:gd name="T3" fmla="*/ 111 h 399"/>
              <a:gd name="T4" fmla="*/ 289 w 290"/>
              <a:gd name="T5" fmla="*/ 398 h 399"/>
              <a:gd name="T6" fmla="*/ 289 w 290"/>
              <a:gd name="T7" fmla="*/ 287 h 399"/>
              <a:gd name="T8" fmla="*/ 0 w 290"/>
              <a:gd name="T9" fmla="*/ 0 h 399"/>
              <a:gd name="T10" fmla="*/ 0 60000 65536"/>
              <a:gd name="T11" fmla="*/ 0 60000 65536"/>
              <a:gd name="T12" fmla="*/ 0 60000 65536"/>
              <a:gd name="T13" fmla="*/ 0 60000 65536"/>
              <a:gd name="T14" fmla="*/ 0 60000 65536"/>
              <a:gd name="T15" fmla="*/ 0 w 290"/>
              <a:gd name="T16" fmla="*/ 0 h 399"/>
              <a:gd name="T17" fmla="*/ 290 w 290"/>
              <a:gd name="T18" fmla="*/ 399 h 399"/>
            </a:gdLst>
            <a:ahLst/>
            <a:cxnLst>
              <a:cxn ang="T10">
                <a:pos x="T0" y="T1"/>
              </a:cxn>
              <a:cxn ang="T11">
                <a:pos x="T2" y="T3"/>
              </a:cxn>
              <a:cxn ang="T12">
                <a:pos x="T4" y="T5"/>
              </a:cxn>
              <a:cxn ang="T13">
                <a:pos x="T6" y="T7"/>
              </a:cxn>
              <a:cxn ang="T14">
                <a:pos x="T8" y="T9"/>
              </a:cxn>
            </a:cxnLst>
            <a:rect l="T15" t="T16" r="T17" b="T18"/>
            <a:pathLst>
              <a:path w="290" h="399">
                <a:moveTo>
                  <a:pt x="0" y="0"/>
                </a:moveTo>
                <a:lnTo>
                  <a:pt x="0" y="111"/>
                </a:lnTo>
                <a:lnTo>
                  <a:pt x="289" y="398"/>
                </a:lnTo>
                <a:lnTo>
                  <a:pt x="289" y="287"/>
                </a:lnTo>
                <a:lnTo>
                  <a:pt x="0" y="0"/>
                </a:lnTo>
              </a:path>
            </a:pathLst>
          </a:custGeom>
          <a:solidFill>
            <a:srgbClr val="790015"/>
          </a:solidFill>
          <a:ln w="12700" cap="rnd" cmpd="sng">
            <a:solidFill>
              <a:schemeClr val="bg2"/>
            </a:solidFill>
            <a:prstDash val="solid"/>
            <a:round/>
            <a:headEnd type="none" w="med" len="med"/>
            <a:tailEnd type="none" w="med" len="med"/>
          </a:ln>
        </p:spPr>
        <p:txBody>
          <a:bodyPr/>
          <a:lstStyle/>
          <a:p>
            <a:endParaRPr lang="fr-FR"/>
          </a:p>
        </p:txBody>
      </p:sp>
      <p:sp>
        <p:nvSpPr>
          <p:cNvPr id="16426" name="AutoShape 149"/>
          <p:cNvSpPr>
            <a:spLocks noChangeArrowheads="1"/>
          </p:cNvSpPr>
          <p:nvPr/>
        </p:nvSpPr>
        <p:spPr bwMode="auto">
          <a:xfrm>
            <a:off x="4991100" y="1955800"/>
            <a:ext cx="928688" cy="928688"/>
          </a:xfrm>
          <a:prstGeom prst="diamond">
            <a:avLst/>
          </a:prstGeom>
          <a:solidFill>
            <a:srgbClr val="CF0E30"/>
          </a:solidFill>
          <a:ln w="12700">
            <a:solidFill>
              <a:schemeClr val="bg2"/>
            </a:solidFill>
            <a:miter lim="800000"/>
            <a:headEnd/>
            <a:tailEnd/>
          </a:ln>
        </p:spPr>
        <p:txBody>
          <a:bodyPr wrap="none" anchor="ctr"/>
          <a:lstStyle/>
          <a:p>
            <a:endParaRPr lang="fr-FR"/>
          </a:p>
        </p:txBody>
      </p:sp>
      <p:sp>
        <p:nvSpPr>
          <p:cNvPr id="59542" name="Rectangle 150"/>
          <p:cNvSpPr>
            <a:spLocks noChangeArrowheads="1"/>
          </p:cNvSpPr>
          <p:nvPr/>
        </p:nvSpPr>
        <p:spPr bwMode="auto">
          <a:xfrm>
            <a:off x="4013200" y="3108325"/>
            <a:ext cx="990600" cy="714375"/>
          </a:xfrm>
          <a:prstGeom prst="rect">
            <a:avLst/>
          </a:prstGeom>
          <a:noFill/>
          <a:ln w="12700">
            <a:noFill/>
            <a:miter lim="800000"/>
            <a:headEnd/>
            <a:tailEnd/>
          </a:ln>
          <a:effectLst/>
        </p:spPr>
        <p:txBody>
          <a:bodyPr wrap="none" lIns="90488" tIns="44450" rIns="90488" bIns="44450">
            <a:spAutoFit/>
          </a:bodyPr>
          <a:lstStyle/>
          <a:p>
            <a:pPr algn="l" defTabSz="733425">
              <a:lnSpc>
                <a:spcPct val="100000"/>
              </a:lnSpc>
              <a:defRPr/>
            </a:pPr>
            <a:r>
              <a:rPr lang="fr-FR" sz="4100">
                <a:solidFill>
                  <a:srgbClr val="FFFFFF"/>
                </a:solidFill>
                <a:effectLst>
                  <a:outerShdw blurRad="38100" dist="38100" dir="2700000" algn="tl">
                    <a:srgbClr val="C0C0C0"/>
                  </a:outerShdw>
                </a:effectLst>
              </a:rPr>
              <a:t>R/3</a:t>
            </a:r>
          </a:p>
        </p:txBody>
      </p:sp>
      <p:sp>
        <p:nvSpPr>
          <p:cNvPr id="59543" name="Rectangle 151"/>
          <p:cNvSpPr>
            <a:spLocks noChangeArrowheads="1"/>
          </p:cNvSpPr>
          <p:nvPr/>
        </p:nvSpPr>
        <p:spPr bwMode="auto">
          <a:xfrm>
            <a:off x="3244850" y="3825875"/>
            <a:ext cx="2416175" cy="819150"/>
          </a:xfrm>
          <a:prstGeom prst="rect">
            <a:avLst/>
          </a:prstGeom>
          <a:noFill/>
          <a:ln w="12700">
            <a:noFill/>
            <a:miter lim="800000"/>
            <a:headEnd/>
            <a:tailEnd/>
          </a:ln>
          <a:effectLst/>
        </p:spPr>
        <p:txBody>
          <a:bodyPr wrap="none" lIns="90488" tIns="44450" rIns="90488" bIns="44450">
            <a:spAutoFit/>
          </a:bodyPr>
          <a:lstStyle/>
          <a:p>
            <a:pPr defTabSz="733425">
              <a:lnSpc>
                <a:spcPct val="100000"/>
              </a:lnSpc>
              <a:defRPr/>
            </a:pPr>
            <a:r>
              <a:rPr lang="fr-FR" sz="2400">
                <a:solidFill>
                  <a:srgbClr val="FFFFFF"/>
                </a:solidFill>
                <a:effectLst>
                  <a:outerShdw blurRad="38100" dist="38100" dir="2700000" algn="tl">
                    <a:srgbClr val="C0C0C0"/>
                  </a:outerShdw>
                </a:effectLst>
              </a:rPr>
              <a:t>Client / Serveur</a:t>
            </a:r>
          </a:p>
          <a:p>
            <a:pPr defTabSz="733425">
              <a:lnSpc>
                <a:spcPct val="100000"/>
              </a:lnSpc>
              <a:defRPr/>
            </a:pPr>
            <a:r>
              <a:rPr lang="fr-FR" sz="2400">
                <a:solidFill>
                  <a:srgbClr val="FFFFFF"/>
                </a:solidFill>
                <a:effectLst>
                  <a:outerShdw blurRad="38100" dist="38100" dir="2700000" algn="tl">
                    <a:srgbClr val="C0C0C0"/>
                  </a:outerShdw>
                </a:effectLst>
              </a:rPr>
              <a:t>ABAP/4</a:t>
            </a:r>
          </a:p>
        </p:txBody>
      </p:sp>
      <p:sp>
        <p:nvSpPr>
          <p:cNvPr id="59544" name="Rectangle 152"/>
          <p:cNvSpPr>
            <a:spLocks noChangeArrowheads="1"/>
          </p:cNvSpPr>
          <p:nvPr/>
        </p:nvSpPr>
        <p:spPr bwMode="auto">
          <a:xfrm>
            <a:off x="5035550" y="2065338"/>
            <a:ext cx="882650" cy="541337"/>
          </a:xfrm>
          <a:prstGeom prst="rect">
            <a:avLst/>
          </a:prstGeom>
          <a:noFill/>
          <a:ln w="12700">
            <a:noFill/>
            <a:miter lim="800000"/>
            <a:headEnd/>
            <a:tailEnd/>
          </a:ln>
          <a:effectLst/>
        </p:spPr>
        <p:txBody>
          <a:bodyPr wrap="none" lIns="19050" tIns="9525" rIns="19050" bIns="9525">
            <a:spAutoFit/>
          </a:bodyPr>
          <a:lstStyle/>
          <a:p>
            <a:pPr defTabSz="206375">
              <a:defRPr/>
            </a:pPr>
            <a:r>
              <a:rPr lang="fr-FR" sz="1600">
                <a:solidFill>
                  <a:srgbClr val="FFFFFF"/>
                </a:solidFill>
                <a:effectLst>
                  <a:outerShdw blurRad="38100" dist="38100" dir="2700000" algn="tl">
                    <a:srgbClr val="C0C0C0"/>
                  </a:outerShdw>
                </a:effectLst>
              </a:rPr>
              <a:t>FI</a:t>
            </a:r>
            <a:endParaRPr lang="fr-FR" sz="1100">
              <a:solidFill>
                <a:srgbClr val="FFFFFF"/>
              </a:solidFill>
              <a:effectLst>
                <a:outerShdw blurRad="38100" dist="38100" dir="2700000" algn="tl">
                  <a:srgbClr val="C0C0C0"/>
                </a:outerShdw>
              </a:effectLst>
            </a:endParaRPr>
          </a:p>
          <a:p>
            <a:pPr defTabSz="206375">
              <a:defRPr/>
            </a:pPr>
            <a:r>
              <a:rPr lang="fr-FR" sz="1100">
                <a:solidFill>
                  <a:srgbClr val="FFFFFF"/>
                </a:solidFill>
                <a:effectLst>
                  <a:outerShdw blurRad="38100" dist="38100" dir="2700000" algn="tl">
                    <a:srgbClr val="C0C0C0"/>
                  </a:outerShdw>
                </a:effectLst>
              </a:rPr>
              <a:t>Comptabilité</a:t>
            </a:r>
          </a:p>
          <a:p>
            <a:pPr defTabSz="206375">
              <a:defRPr/>
            </a:pPr>
            <a:r>
              <a:rPr lang="fr-FR" sz="1100">
                <a:solidFill>
                  <a:srgbClr val="FFFFFF"/>
                </a:solidFill>
                <a:effectLst>
                  <a:outerShdw blurRad="38100" dist="38100" dir="2700000" algn="tl">
                    <a:srgbClr val="C0C0C0"/>
                  </a:outerShdw>
                </a:effectLst>
              </a:rPr>
              <a:t>Financière</a:t>
            </a:r>
          </a:p>
        </p:txBody>
      </p:sp>
      <p:sp>
        <p:nvSpPr>
          <p:cNvPr id="59545" name="Rectangle 153"/>
          <p:cNvSpPr>
            <a:spLocks noChangeArrowheads="1"/>
          </p:cNvSpPr>
          <p:nvPr/>
        </p:nvSpPr>
        <p:spPr bwMode="auto">
          <a:xfrm>
            <a:off x="5526088" y="2640013"/>
            <a:ext cx="814387" cy="541337"/>
          </a:xfrm>
          <a:prstGeom prst="rect">
            <a:avLst/>
          </a:prstGeom>
          <a:noFill/>
          <a:ln w="12700">
            <a:noFill/>
            <a:miter lim="800000"/>
            <a:headEnd/>
            <a:tailEnd/>
          </a:ln>
          <a:effectLst/>
        </p:spPr>
        <p:txBody>
          <a:bodyPr wrap="none" lIns="19050" tIns="9525" rIns="19050" bIns="9525">
            <a:spAutoFit/>
          </a:bodyPr>
          <a:lstStyle/>
          <a:p>
            <a:pPr defTabSz="206375">
              <a:defRPr/>
            </a:pPr>
            <a:r>
              <a:rPr lang="fr-FR" sz="1600">
                <a:solidFill>
                  <a:srgbClr val="FFFFFF"/>
                </a:solidFill>
                <a:effectLst>
                  <a:outerShdw blurRad="38100" dist="38100" dir="2700000" algn="tl">
                    <a:srgbClr val="C0C0C0"/>
                  </a:outerShdw>
                </a:effectLst>
              </a:rPr>
              <a:t>CO</a:t>
            </a:r>
            <a:endParaRPr lang="fr-FR" sz="1100">
              <a:solidFill>
                <a:srgbClr val="FFFFFF"/>
              </a:solidFill>
              <a:effectLst>
                <a:outerShdw blurRad="38100" dist="38100" dir="2700000" algn="tl">
                  <a:srgbClr val="C0C0C0"/>
                </a:outerShdw>
              </a:effectLst>
            </a:endParaRPr>
          </a:p>
          <a:p>
            <a:pPr defTabSz="206375">
              <a:defRPr/>
            </a:pPr>
            <a:r>
              <a:rPr lang="fr-FR" sz="1100">
                <a:solidFill>
                  <a:srgbClr val="FFFFFF"/>
                </a:solidFill>
                <a:effectLst>
                  <a:outerShdw blurRad="38100" dist="38100" dir="2700000" algn="tl">
                    <a:srgbClr val="C0C0C0"/>
                  </a:outerShdw>
                </a:effectLst>
              </a:rPr>
              <a:t>Contrôle de</a:t>
            </a:r>
          </a:p>
          <a:p>
            <a:pPr defTabSz="206375">
              <a:defRPr/>
            </a:pPr>
            <a:r>
              <a:rPr lang="fr-FR" sz="1100">
                <a:solidFill>
                  <a:srgbClr val="FFFFFF"/>
                </a:solidFill>
                <a:effectLst>
                  <a:outerShdw blurRad="38100" dist="38100" dir="2700000" algn="tl">
                    <a:srgbClr val="C0C0C0"/>
                  </a:outerShdw>
                </a:effectLst>
              </a:rPr>
              <a:t>Gestion</a:t>
            </a:r>
          </a:p>
        </p:txBody>
      </p:sp>
      <p:sp>
        <p:nvSpPr>
          <p:cNvPr id="59546" name="Rectangle 154"/>
          <p:cNvSpPr>
            <a:spLocks noChangeArrowheads="1"/>
          </p:cNvSpPr>
          <p:nvPr/>
        </p:nvSpPr>
        <p:spPr bwMode="auto">
          <a:xfrm>
            <a:off x="6072188" y="3044825"/>
            <a:ext cx="655637" cy="541338"/>
          </a:xfrm>
          <a:prstGeom prst="rect">
            <a:avLst/>
          </a:prstGeom>
          <a:noFill/>
          <a:ln w="12700">
            <a:noFill/>
            <a:miter lim="800000"/>
            <a:headEnd/>
            <a:tailEnd/>
          </a:ln>
          <a:effectLst/>
        </p:spPr>
        <p:txBody>
          <a:bodyPr wrap="none" lIns="19050" tIns="9525" rIns="19050" bIns="9525">
            <a:spAutoFit/>
          </a:bodyPr>
          <a:lstStyle/>
          <a:p>
            <a:pPr defTabSz="206375">
              <a:defRPr/>
            </a:pPr>
            <a:r>
              <a:rPr lang="fr-FR" sz="1600">
                <a:solidFill>
                  <a:srgbClr val="FFFFFF"/>
                </a:solidFill>
                <a:effectLst>
                  <a:outerShdw blurRad="38100" dist="38100" dir="2700000" algn="tl">
                    <a:srgbClr val="C0C0C0"/>
                  </a:outerShdw>
                </a:effectLst>
              </a:rPr>
              <a:t>AM</a:t>
            </a:r>
            <a:endParaRPr lang="fr-FR" sz="1100">
              <a:solidFill>
                <a:srgbClr val="FFFFFF"/>
              </a:solidFill>
              <a:effectLst>
                <a:outerShdw blurRad="38100" dist="38100" dir="2700000" algn="tl">
                  <a:srgbClr val="C0C0C0"/>
                </a:outerShdw>
              </a:effectLst>
            </a:endParaRPr>
          </a:p>
          <a:p>
            <a:pPr defTabSz="206375">
              <a:defRPr/>
            </a:pPr>
            <a:r>
              <a:rPr lang="fr-FR" sz="1100">
                <a:solidFill>
                  <a:srgbClr val="FFFFFF"/>
                </a:solidFill>
                <a:effectLst>
                  <a:outerShdw blurRad="38100" dist="38100" dir="2700000" algn="tl">
                    <a:srgbClr val="C0C0C0"/>
                  </a:outerShdw>
                </a:effectLst>
              </a:rPr>
              <a:t>Immobili-</a:t>
            </a:r>
          </a:p>
          <a:p>
            <a:pPr defTabSz="206375">
              <a:defRPr/>
            </a:pPr>
            <a:r>
              <a:rPr lang="fr-FR" sz="1100">
                <a:solidFill>
                  <a:srgbClr val="FFFFFF"/>
                </a:solidFill>
                <a:effectLst>
                  <a:outerShdw blurRad="38100" dist="38100" dir="2700000" algn="tl">
                    <a:srgbClr val="C0C0C0"/>
                  </a:outerShdw>
                </a:effectLst>
              </a:rPr>
              <a:t>-sations.</a:t>
            </a:r>
          </a:p>
        </p:txBody>
      </p:sp>
      <p:sp>
        <p:nvSpPr>
          <p:cNvPr id="59547" name="Rectangle 155"/>
          <p:cNvSpPr>
            <a:spLocks noChangeArrowheads="1"/>
          </p:cNvSpPr>
          <p:nvPr/>
        </p:nvSpPr>
        <p:spPr bwMode="auto">
          <a:xfrm>
            <a:off x="6002338" y="3959225"/>
            <a:ext cx="758825" cy="541338"/>
          </a:xfrm>
          <a:prstGeom prst="rect">
            <a:avLst/>
          </a:prstGeom>
          <a:noFill/>
          <a:ln w="12700">
            <a:noFill/>
            <a:miter lim="800000"/>
            <a:headEnd/>
            <a:tailEnd/>
          </a:ln>
          <a:effectLst/>
        </p:spPr>
        <p:txBody>
          <a:bodyPr wrap="none" lIns="19050" tIns="9525" rIns="19050" bIns="9525">
            <a:spAutoFit/>
          </a:bodyPr>
          <a:lstStyle/>
          <a:p>
            <a:pPr defTabSz="206375">
              <a:defRPr/>
            </a:pPr>
            <a:r>
              <a:rPr lang="fr-FR" sz="1600">
                <a:solidFill>
                  <a:srgbClr val="FFFFFF"/>
                </a:solidFill>
                <a:effectLst>
                  <a:outerShdw blurRad="38100" dist="38100" dir="2700000" algn="tl">
                    <a:srgbClr val="C0C0C0"/>
                  </a:outerShdw>
                </a:effectLst>
              </a:rPr>
              <a:t>PS</a:t>
            </a:r>
            <a:endParaRPr lang="fr-FR" sz="1100">
              <a:solidFill>
                <a:srgbClr val="FFFFFF"/>
              </a:solidFill>
              <a:effectLst>
                <a:outerShdw blurRad="38100" dist="38100" dir="2700000" algn="tl">
                  <a:srgbClr val="C0C0C0"/>
                </a:outerShdw>
              </a:effectLst>
            </a:endParaRPr>
          </a:p>
          <a:p>
            <a:pPr defTabSz="206375">
              <a:defRPr/>
            </a:pPr>
            <a:r>
              <a:rPr lang="fr-FR" sz="1100">
                <a:solidFill>
                  <a:srgbClr val="FFFFFF"/>
                </a:solidFill>
                <a:effectLst>
                  <a:outerShdw blurRad="38100" dist="38100" dir="2700000" algn="tl">
                    <a:srgbClr val="C0C0C0"/>
                  </a:outerShdw>
                </a:effectLst>
              </a:rPr>
              <a:t>Gestion de</a:t>
            </a:r>
          </a:p>
          <a:p>
            <a:pPr defTabSz="206375">
              <a:defRPr/>
            </a:pPr>
            <a:r>
              <a:rPr lang="fr-FR" sz="1100">
                <a:solidFill>
                  <a:srgbClr val="FFFFFF"/>
                </a:solidFill>
                <a:effectLst>
                  <a:outerShdw blurRad="38100" dist="38100" dir="2700000" algn="tl">
                    <a:srgbClr val="C0C0C0"/>
                  </a:outerShdw>
                </a:effectLst>
              </a:rPr>
              <a:t>Projets</a:t>
            </a:r>
          </a:p>
        </p:txBody>
      </p:sp>
      <p:sp>
        <p:nvSpPr>
          <p:cNvPr id="59548" name="Rectangle 156"/>
          <p:cNvSpPr>
            <a:spLocks noChangeArrowheads="1"/>
          </p:cNvSpPr>
          <p:nvPr/>
        </p:nvSpPr>
        <p:spPr bwMode="auto">
          <a:xfrm>
            <a:off x="5580063" y="4479925"/>
            <a:ext cx="665162" cy="390525"/>
          </a:xfrm>
          <a:prstGeom prst="rect">
            <a:avLst/>
          </a:prstGeom>
          <a:noFill/>
          <a:ln w="12700">
            <a:noFill/>
            <a:miter lim="800000"/>
            <a:headEnd/>
            <a:tailEnd/>
          </a:ln>
          <a:effectLst/>
        </p:spPr>
        <p:txBody>
          <a:bodyPr wrap="none" lIns="19050" tIns="9525" rIns="19050" bIns="9525">
            <a:spAutoFit/>
          </a:bodyPr>
          <a:lstStyle/>
          <a:p>
            <a:pPr defTabSz="206375">
              <a:defRPr/>
            </a:pPr>
            <a:r>
              <a:rPr lang="fr-FR" sz="1600">
                <a:solidFill>
                  <a:srgbClr val="FFFFFF"/>
                </a:solidFill>
                <a:effectLst>
                  <a:outerShdw blurRad="38100" dist="38100" dir="2700000" algn="tl">
                    <a:srgbClr val="C0C0C0"/>
                  </a:outerShdw>
                </a:effectLst>
              </a:rPr>
              <a:t>WF</a:t>
            </a:r>
            <a:endParaRPr lang="fr-FR" sz="1100">
              <a:solidFill>
                <a:srgbClr val="FFFFFF"/>
              </a:solidFill>
              <a:effectLst>
                <a:outerShdw blurRad="38100" dist="38100" dir="2700000" algn="tl">
                  <a:srgbClr val="C0C0C0"/>
                </a:outerShdw>
              </a:effectLst>
            </a:endParaRPr>
          </a:p>
          <a:p>
            <a:pPr defTabSz="206375">
              <a:defRPr/>
            </a:pPr>
            <a:r>
              <a:rPr lang="fr-FR" sz="1100">
                <a:solidFill>
                  <a:srgbClr val="FFFFFF"/>
                </a:solidFill>
                <a:effectLst>
                  <a:outerShdw blurRad="38100" dist="38100" dir="2700000" algn="tl">
                    <a:srgbClr val="C0C0C0"/>
                  </a:outerShdw>
                </a:effectLst>
              </a:rPr>
              <a:t>Workflow</a:t>
            </a:r>
          </a:p>
        </p:txBody>
      </p:sp>
      <p:sp>
        <p:nvSpPr>
          <p:cNvPr id="59549" name="Rectangle 157"/>
          <p:cNvSpPr>
            <a:spLocks noChangeArrowheads="1"/>
          </p:cNvSpPr>
          <p:nvPr/>
        </p:nvSpPr>
        <p:spPr bwMode="auto">
          <a:xfrm>
            <a:off x="5145088" y="4846638"/>
            <a:ext cx="674687" cy="541337"/>
          </a:xfrm>
          <a:prstGeom prst="rect">
            <a:avLst/>
          </a:prstGeom>
          <a:noFill/>
          <a:ln w="12700">
            <a:noFill/>
            <a:miter lim="800000"/>
            <a:headEnd/>
            <a:tailEnd/>
          </a:ln>
          <a:effectLst/>
        </p:spPr>
        <p:txBody>
          <a:bodyPr wrap="none" lIns="19050" tIns="9525" rIns="19050" bIns="9525">
            <a:spAutoFit/>
          </a:bodyPr>
          <a:lstStyle/>
          <a:p>
            <a:pPr defTabSz="206375">
              <a:defRPr/>
            </a:pPr>
            <a:r>
              <a:rPr lang="fr-FR" sz="1600">
                <a:solidFill>
                  <a:srgbClr val="FFFFFF"/>
                </a:solidFill>
                <a:effectLst>
                  <a:outerShdw blurRad="38100" dist="38100" dir="2700000" algn="tl">
                    <a:srgbClr val="C0C0C0"/>
                  </a:outerShdw>
                </a:effectLst>
              </a:rPr>
              <a:t>IS</a:t>
            </a:r>
            <a:endParaRPr lang="fr-FR" sz="1100">
              <a:solidFill>
                <a:srgbClr val="FFFFFF"/>
              </a:solidFill>
              <a:effectLst>
                <a:outerShdw blurRad="38100" dist="38100" dir="2700000" algn="tl">
                  <a:srgbClr val="C0C0C0"/>
                </a:outerShdw>
              </a:effectLst>
            </a:endParaRPr>
          </a:p>
          <a:p>
            <a:pPr defTabSz="206375">
              <a:defRPr/>
            </a:pPr>
            <a:r>
              <a:rPr lang="fr-FR" sz="1100">
                <a:solidFill>
                  <a:srgbClr val="FFFFFF"/>
                </a:solidFill>
                <a:effectLst>
                  <a:outerShdw blurRad="38100" dist="38100" dir="2700000" algn="tl">
                    <a:srgbClr val="C0C0C0"/>
                  </a:outerShdw>
                </a:effectLst>
              </a:rPr>
              <a:t>Solutions</a:t>
            </a:r>
          </a:p>
          <a:p>
            <a:pPr defTabSz="206375">
              <a:defRPr/>
            </a:pPr>
            <a:r>
              <a:rPr lang="fr-FR" sz="1100">
                <a:solidFill>
                  <a:srgbClr val="FFFFFF"/>
                </a:solidFill>
                <a:effectLst>
                  <a:outerShdw blurRad="38100" dist="38100" dir="2700000" algn="tl">
                    <a:srgbClr val="C0C0C0"/>
                  </a:outerShdw>
                </a:effectLst>
              </a:rPr>
              <a:t>Métiers</a:t>
            </a:r>
          </a:p>
        </p:txBody>
      </p:sp>
      <p:sp>
        <p:nvSpPr>
          <p:cNvPr id="59550" name="Rectangle 158"/>
          <p:cNvSpPr>
            <a:spLocks noChangeArrowheads="1"/>
          </p:cNvSpPr>
          <p:nvPr/>
        </p:nvSpPr>
        <p:spPr bwMode="auto">
          <a:xfrm>
            <a:off x="2719388" y="2555875"/>
            <a:ext cx="819150" cy="527050"/>
          </a:xfrm>
          <a:prstGeom prst="rect">
            <a:avLst/>
          </a:prstGeom>
          <a:noFill/>
          <a:ln w="12700">
            <a:noFill/>
            <a:miter lim="800000"/>
            <a:headEnd/>
            <a:tailEnd/>
          </a:ln>
          <a:effectLst/>
        </p:spPr>
        <p:txBody>
          <a:bodyPr wrap="none" lIns="19050" tIns="9525" rIns="19050" bIns="9525">
            <a:spAutoFit/>
          </a:bodyPr>
          <a:lstStyle/>
          <a:p>
            <a:pPr defTabSz="206375">
              <a:defRPr/>
            </a:pPr>
            <a:r>
              <a:rPr lang="fr-FR" sz="1600">
                <a:solidFill>
                  <a:srgbClr val="FFFFFF"/>
                </a:solidFill>
                <a:effectLst>
                  <a:outerShdw blurRad="38100" dist="38100" dir="2700000" algn="tl">
                    <a:srgbClr val="C0C0C0"/>
                  </a:outerShdw>
                </a:effectLst>
              </a:rPr>
              <a:t>MM</a:t>
            </a:r>
          </a:p>
          <a:p>
            <a:pPr defTabSz="206375">
              <a:defRPr/>
            </a:pPr>
            <a:r>
              <a:rPr lang="fr-FR" sz="1000">
                <a:solidFill>
                  <a:srgbClr val="FFFFFF"/>
                </a:solidFill>
                <a:effectLst>
                  <a:outerShdw blurRad="38100" dist="38100" dir="2700000" algn="tl">
                    <a:srgbClr val="C0C0C0"/>
                  </a:outerShdw>
                </a:effectLst>
              </a:rPr>
              <a:t>Gestion</a:t>
            </a:r>
            <a:endParaRPr lang="fr-FR" sz="1100">
              <a:solidFill>
                <a:srgbClr val="FFFFFF"/>
              </a:solidFill>
              <a:effectLst>
                <a:outerShdw blurRad="38100" dist="38100" dir="2700000" algn="tl">
                  <a:srgbClr val="C0C0C0"/>
                </a:outerShdw>
              </a:effectLst>
            </a:endParaRPr>
          </a:p>
          <a:p>
            <a:pPr defTabSz="206375">
              <a:defRPr/>
            </a:pPr>
            <a:r>
              <a:rPr lang="fr-FR" sz="1000">
                <a:solidFill>
                  <a:srgbClr val="FFFFFF"/>
                </a:solidFill>
                <a:effectLst>
                  <a:outerShdw blurRad="38100" dist="38100" dir="2700000" algn="tl">
                    <a:srgbClr val="C0C0C0"/>
                  </a:outerShdw>
                </a:effectLst>
              </a:rPr>
              <a:t>des</a:t>
            </a:r>
            <a:r>
              <a:rPr lang="fr-FR" sz="1100">
                <a:solidFill>
                  <a:srgbClr val="FFFFFF"/>
                </a:solidFill>
                <a:effectLst>
                  <a:outerShdw blurRad="38100" dist="38100" dir="2700000" algn="tl">
                    <a:srgbClr val="C0C0C0"/>
                  </a:outerShdw>
                </a:effectLst>
              </a:rPr>
              <a:t> articles.</a:t>
            </a:r>
          </a:p>
        </p:txBody>
      </p:sp>
      <p:sp>
        <p:nvSpPr>
          <p:cNvPr id="59551" name="Rectangle 159"/>
          <p:cNvSpPr>
            <a:spLocks noChangeArrowheads="1"/>
          </p:cNvSpPr>
          <p:nvPr/>
        </p:nvSpPr>
        <p:spPr bwMode="auto">
          <a:xfrm>
            <a:off x="3192463" y="4840288"/>
            <a:ext cx="831850" cy="541337"/>
          </a:xfrm>
          <a:prstGeom prst="rect">
            <a:avLst/>
          </a:prstGeom>
          <a:noFill/>
          <a:ln w="12700">
            <a:noFill/>
            <a:miter lim="800000"/>
            <a:headEnd/>
            <a:tailEnd/>
          </a:ln>
          <a:effectLst/>
        </p:spPr>
        <p:txBody>
          <a:bodyPr wrap="none" lIns="19050" tIns="9525" rIns="19050" bIns="9525">
            <a:spAutoFit/>
          </a:bodyPr>
          <a:lstStyle/>
          <a:p>
            <a:pPr defTabSz="206375">
              <a:defRPr/>
            </a:pPr>
            <a:r>
              <a:rPr lang="fr-FR" sz="1600">
                <a:solidFill>
                  <a:srgbClr val="FFFFFF"/>
                </a:solidFill>
                <a:effectLst>
                  <a:outerShdw blurRad="38100" dist="38100" dir="2700000" algn="tl">
                    <a:srgbClr val="C0C0C0"/>
                  </a:outerShdw>
                </a:effectLst>
              </a:rPr>
              <a:t>HR</a:t>
            </a:r>
            <a:endParaRPr lang="fr-FR" sz="1100">
              <a:solidFill>
                <a:srgbClr val="FFFFFF"/>
              </a:solidFill>
              <a:effectLst>
                <a:outerShdw blurRad="38100" dist="38100" dir="2700000" algn="tl">
                  <a:srgbClr val="C0C0C0"/>
                </a:outerShdw>
              </a:effectLst>
            </a:endParaRPr>
          </a:p>
          <a:p>
            <a:pPr defTabSz="206375">
              <a:defRPr/>
            </a:pPr>
            <a:r>
              <a:rPr lang="fr-FR" sz="1100">
                <a:solidFill>
                  <a:srgbClr val="FFFFFF"/>
                </a:solidFill>
                <a:effectLst>
                  <a:outerShdw blurRad="38100" dist="38100" dir="2700000" algn="tl">
                    <a:srgbClr val="C0C0C0"/>
                  </a:outerShdw>
                </a:effectLst>
              </a:rPr>
              <a:t>Ressources</a:t>
            </a:r>
          </a:p>
          <a:p>
            <a:pPr defTabSz="206375">
              <a:defRPr/>
            </a:pPr>
            <a:r>
              <a:rPr lang="fr-FR" sz="1100">
                <a:solidFill>
                  <a:srgbClr val="FFFFFF"/>
                </a:solidFill>
                <a:effectLst>
                  <a:outerShdw blurRad="38100" dist="38100" dir="2700000" algn="tl">
                    <a:srgbClr val="C0C0C0"/>
                  </a:outerShdw>
                </a:effectLst>
              </a:rPr>
              <a:t>Humaines</a:t>
            </a:r>
          </a:p>
        </p:txBody>
      </p:sp>
      <p:sp>
        <p:nvSpPr>
          <p:cNvPr id="59552" name="Rectangle 160"/>
          <p:cNvSpPr>
            <a:spLocks noChangeArrowheads="1"/>
          </p:cNvSpPr>
          <p:nvPr/>
        </p:nvSpPr>
        <p:spPr bwMode="auto">
          <a:xfrm>
            <a:off x="3351213" y="2119313"/>
            <a:ext cx="496887" cy="390525"/>
          </a:xfrm>
          <a:prstGeom prst="rect">
            <a:avLst/>
          </a:prstGeom>
          <a:noFill/>
          <a:ln w="12700">
            <a:noFill/>
            <a:miter lim="800000"/>
            <a:headEnd/>
            <a:tailEnd/>
          </a:ln>
          <a:effectLst/>
        </p:spPr>
        <p:txBody>
          <a:bodyPr wrap="none" lIns="19050" tIns="9525" rIns="19050" bIns="9525">
            <a:spAutoFit/>
          </a:bodyPr>
          <a:lstStyle/>
          <a:p>
            <a:pPr defTabSz="206375">
              <a:defRPr/>
            </a:pPr>
            <a:r>
              <a:rPr lang="fr-FR" sz="1600">
                <a:solidFill>
                  <a:srgbClr val="FFFFFF"/>
                </a:solidFill>
                <a:effectLst>
                  <a:outerShdw blurRad="38100" dist="38100" dir="2700000" algn="tl">
                    <a:srgbClr val="C0C0C0"/>
                  </a:outerShdw>
                </a:effectLst>
              </a:rPr>
              <a:t>SD</a:t>
            </a:r>
            <a:endParaRPr lang="fr-FR" sz="1100">
              <a:solidFill>
                <a:srgbClr val="FFFFFF"/>
              </a:solidFill>
              <a:effectLst>
                <a:outerShdw blurRad="38100" dist="38100" dir="2700000" algn="tl">
                  <a:srgbClr val="C0C0C0"/>
                </a:outerShdw>
              </a:effectLst>
            </a:endParaRPr>
          </a:p>
          <a:p>
            <a:pPr defTabSz="206375">
              <a:defRPr/>
            </a:pPr>
            <a:r>
              <a:rPr lang="fr-FR" sz="1100">
                <a:solidFill>
                  <a:srgbClr val="FFFFFF"/>
                </a:solidFill>
                <a:effectLst>
                  <a:outerShdw blurRad="38100" dist="38100" dir="2700000" algn="tl">
                    <a:srgbClr val="C0C0C0"/>
                  </a:outerShdw>
                </a:effectLst>
              </a:rPr>
              <a:t>Ventes</a:t>
            </a:r>
          </a:p>
        </p:txBody>
      </p:sp>
      <p:sp>
        <p:nvSpPr>
          <p:cNvPr id="59553" name="Rectangle 161"/>
          <p:cNvSpPr>
            <a:spLocks noChangeArrowheads="1"/>
          </p:cNvSpPr>
          <p:nvPr/>
        </p:nvSpPr>
        <p:spPr bwMode="auto">
          <a:xfrm>
            <a:off x="2311400" y="3086100"/>
            <a:ext cx="776288" cy="390525"/>
          </a:xfrm>
          <a:prstGeom prst="rect">
            <a:avLst/>
          </a:prstGeom>
          <a:noFill/>
          <a:ln w="12700">
            <a:noFill/>
            <a:miter lim="800000"/>
            <a:headEnd/>
            <a:tailEnd/>
          </a:ln>
          <a:effectLst/>
        </p:spPr>
        <p:txBody>
          <a:bodyPr wrap="none" lIns="19050" tIns="9525" rIns="19050" bIns="9525">
            <a:spAutoFit/>
          </a:bodyPr>
          <a:lstStyle/>
          <a:p>
            <a:pPr defTabSz="206375">
              <a:defRPr/>
            </a:pPr>
            <a:r>
              <a:rPr lang="fr-FR" sz="1600">
                <a:solidFill>
                  <a:srgbClr val="FFFFFF"/>
                </a:solidFill>
                <a:effectLst>
                  <a:outerShdw blurRad="38100" dist="38100" dir="2700000" algn="tl">
                    <a:srgbClr val="C0C0C0"/>
                  </a:outerShdw>
                </a:effectLst>
              </a:rPr>
              <a:t>PP</a:t>
            </a:r>
          </a:p>
          <a:p>
            <a:pPr defTabSz="206375">
              <a:defRPr/>
            </a:pPr>
            <a:r>
              <a:rPr lang="fr-FR" sz="1100">
                <a:solidFill>
                  <a:srgbClr val="FFFFFF"/>
                </a:solidFill>
                <a:effectLst>
                  <a:outerShdw blurRad="38100" dist="38100" dir="2700000" algn="tl">
                    <a:srgbClr val="C0C0C0"/>
                  </a:outerShdw>
                </a:effectLst>
              </a:rPr>
              <a:t>Production</a:t>
            </a:r>
          </a:p>
        </p:txBody>
      </p:sp>
      <p:sp>
        <p:nvSpPr>
          <p:cNvPr id="59554" name="Rectangle 162"/>
          <p:cNvSpPr>
            <a:spLocks noChangeArrowheads="1"/>
          </p:cNvSpPr>
          <p:nvPr/>
        </p:nvSpPr>
        <p:spPr bwMode="auto">
          <a:xfrm>
            <a:off x="2274888" y="3941763"/>
            <a:ext cx="820737" cy="541337"/>
          </a:xfrm>
          <a:prstGeom prst="rect">
            <a:avLst/>
          </a:prstGeom>
          <a:noFill/>
          <a:ln w="12700">
            <a:noFill/>
            <a:miter lim="800000"/>
            <a:headEnd/>
            <a:tailEnd/>
          </a:ln>
          <a:effectLst/>
        </p:spPr>
        <p:txBody>
          <a:bodyPr lIns="19050" tIns="9525" rIns="19050" bIns="9525">
            <a:spAutoFit/>
          </a:bodyPr>
          <a:lstStyle/>
          <a:p>
            <a:pPr defTabSz="206375">
              <a:defRPr/>
            </a:pPr>
            <a:r>
              <a:rPr lang="fr-FR" sz="1600">
                <a:solidFill>
                  <a:srgbClr val="FFFFFF"/>
                </a:solidFill>
                <a:effectLst>
                  <a:outerShdw blurRad="38100" dist="38100" dir="2700000" algn="tl">
                    <a:srgbClr val="C0C0C0"/>
                  </a:outerShdw>
                </a:effectLst>
              </a:rPr>
              <a:t>QM</a:t>
            </a:r>
            <a:endParaRPr lang="fr-FR" sz="1100">
              <a:solidFill>
                <a:srgbClr val="FFFFFF"/>
              </a:solidFill>
              <a:effectLst>
                <a:outerShdw blurRad="38100" dist="38100" dir="2700000" algn="tl">
                  <a:srgbClr val="C0C0C0"/>
                </a:outerShdw>
              </a:effectLst>
            </a:endParaRPr>
          </a:p>
          <a:p>
            <a:pPr defTabSz="206375">
              <a:defRPr/>
            </a:pPr>
            <a:r>
              <a:rPr lang="fr-FR" sz="1100">
                <a:solidFill>
                  <a:srgbClr val="FFFFFF"/>
                </a:solidFill>
                <a:effectLst>
                  <a:outerShdw blurRad="38100" dist="38100" dir="2700000" algn="tl">
                    <a:srgbClr val="C0C0C0"/>
                  </a:outerShdw>
                </a:effectLst>
              </a:rPr>
              <a:t>Assurance</a:t>
            </a:r>
          </a:p>
          <a:p>
            <a:pPr defTabSz="206375">
              <a:defRPr/>
            </a:pPr>
            <a:r>
              <a:rPr lang="fr-FR" sz="1100">
                <a:solidFill>
                  <a:srgbClr val="FFFFFF"/>
                </a:solidFill>
                <a:effectLst>
                  <a:outerShdw blurRad="38100" dist="38100" dir="2700000" algn="tl">
                    <a:srgbClr val="C0C0C0"/>
                  </a:outerShdw>
                </a:effectLst>
              </a:rPr>
              <a:t>Qualité</a:t>
            </a:r>
          </a:p>
        </p:txBody>
      </p:sp>
      <p:sp>
        <p:nvSpPr>
          <p:cNvPr id="59555" name="Rectangle 163"/>
          <p:cNvSpPr>
            <a:spLocks noChangeArrowheads="1"/>
          </p:cNvSpPr>
          <p:nvPr/>
        </p:nvSpPr>
        <p:spPr bwMode="auto">
          <a:xfrm>
            <a:off x="2597150" y="4427538"/>
            <a:ext cx="1122363" cy="376237"/>
          </a:xfrm>
          <a:prstGeom prst="rect">
            <a:avLst/>
          </a:prstGeom>
          <a:noFill/>
          <a:ln w="12700">
            <a:noFill/>
            <a:miter lim="800000"/>
            <a:headEnd/>
            <a:tailEnd/>
          </a:ln>
          <a:effectLst/>
        </p:spPr>
        <p:txBody>
          <a:bodyPr lIns="19050" tIns="9525" rIns="19050" bIns="9525">
            <a:spAutoFit/>
          </a:bodyPr>
          <a:lstStyle/>
          <a:p>
            <a:pPr defTabSz="206375">
              <a:defRPr/>
            </a:pPr>
            <a:r>
              <a:rPr lang="fr-FR" sz="1600">
                <a:solidFill>
                  <a:srgbClr val="FFFFFF"/>
                </a:solidFill>
                <a:effectLst>
                  <a:outerShdw blurRad="38100" dist="38100" dir="2700000" algn="tl">
                    <a:srgbClr val="C0C0C0"/>
                  </a:outerShdw>
                </a:effectLst>
              </a:rPr>
              <a:t>PM</a:t>
            </a:r>
            <a:endParaRPr lang="fr-FR" sz="1100">
              <a:solidFill>
                <a:srgbClr val="FFFFFF"/>
              </a:solidFill>
              <a:effectLst>
                <a:outerShdw blurRad="38100" dist="38100" dir="2700000" algn="tl">
                  <a:srgbClr val="C0C0C0"/>
                </a:outerShdw>
              </a:effectLst>
            </a:endParaRPr>
          </a:p>
          <a:p>
            <a:pPr defTabSz="206375">
              <a:defRPr/>
            </a:pPr>
            <a:r>
              <a:rPr lang="fr-FR" sz="1000">
                <a:solidFill>
                  <a:srgbClr val="FFFFFF"/>
                </a:solidFill>
                <a:effectLst>
                  <a:outerShdw blurRad="38100" dist="38100" dir="2700000" algn="tl">
                    <a:srgbClr val="C0C0C0"/>
                  </a:outerShdw>
                </a:effectLst>
              </a:rPr>
              <a:t>Maintenance</a:t>
            </a:r>
          </a:p>
        </p:txBody>
      </p:sp>
      <p:sp>
        <p:nvSpPr>
          <p:cNvPr id="16441" name="Rectangle 164"/>
          <p:cNvSpPr>
            <a:spLocks noGrp="1" noChangeArrowheads="1"/>
          </p:cNvSpPr>
          <p:nvPr>
            <p:ph type="title"/>
          </p:nvPr>
        </p:nvSpPr>
        <p:spPr>
          <a:xfrm>
            <a:off x="1600200" y="457200"/>
            <a:ext cx="7239000" cy="457200"/>
          </a:xfrm>
        </p:spPr>
        <p:txBody>
          <a:bodyPr/>
          <a:lstStyle/>
          <a:p>
            <a:r>
              <a:rPr lang="fr-FR"/>
              <a:t>Présentation de SAP R/3</a:t>
            </a:r>
          </a:p>
        </p:txBody>
      </p:sp>
      <p:sp>
        <p:nvSpPr>
          <p:cNvPr id="16442" name="Text Box 165"/>
          <p:cNvSpPr txBox="1">
            <a:spLocks noChangeArrowheads="1"/>
          </p:cNvSpPr>
          <p:nvPr/>
        </p:nvSpPr>
        <p:spPr bwMode="auto">
          <a:xfrm>
            <a:off x="2362200" y="1074738"/>
            <a:ext cx="4727575" cy="366712"/>
          </a:xfrm>
          <a:prstGeom prst="rect">
            <a:avLst/>
          </a:prstGeom>
          <a:noFill/>
          <a:ln w="12700">
            <a:noFill/>
            <a:miter lim="800000"/>
            <a:headEnd/>
            <a:tailEnd/>
          </a:ln>
        </p:spPr>
        <p:txBody>
          <a:bodyPr wrap="none">
            <a:spAutoFit/>
          </a:bodyPr>
          <a:lstStyle/>
          <a:p>
            <a:r>
              <a:rPr lang="fr-FR" sz="2000">
                <a:solidFill>
                  <a:srgbClr val="000099"/>
                </a:solidFill>
              </a:rPr>
              <a:t>L’ERP le plus répandu dans le monde</a:t>
            </a:r>
          </a:p>
        </p:txBody>
      </p:sp>
    </p:spTree>
    <p:extLst>
      <p:ext uri="{BB962C8B-B14F-4D97-AF65-F5344CB8AC3E}">
        <p14:creationId xmlns:p14="http://schemas.microsoft.com/office/powerpoint/2010/main" val="5794321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0" y="0"/>
            <a:ext cx="8991600" cy="1143000"/>
          </a:xfrm>
        </p:spPr>
        <p:txBody>
          <a:bodyPr/>
          <a:lstStyle/>
          <a:p>
            <a:r>
              <a:rPr lang="fr-FR"/>
              <a:t>Les modules des ERP</a:t>
            </a:r>
          </a:p>
        </p:txBody>
      </p:sp>
      <p:sp>
        <p:nvSpPr>
          <p:cNvPr id="32" name="Oval 3"/>
          <p:cNvSpPr>
            <a:spLocks noChangeArrowheads="1"/>
          </p:cNvSpPr>
          <p:nvPr/>
        </p:nvSpPr>
        <p:spPr bwMode="auto">
          <a:xfrm>
            <a:off x="3262313" y="2641600"/>
            <a:ext cx="2492375" cy="1965325"/>
          </a:xfrm>
          <a:prstGeom prst="ellipse">
            <a:avLst/>
          </a:prstGeom>
          <a:solidFill>
            <a:srgbClr val="0099FF"/>
          </a:solidFill>
          <a:ln w="9525">
            <a:solidFill>
              <a:srgbClr val="000000"/>
            </a:solidFill>
            <a:round/>
            <a:headEnd/>
            <a:tailEnd/>
          </a:ln>
          <a:effectLst>
            <a:outerShdw dist="53882" dir="2700000" algn="ctr" rotWithShape="0">
              <a:schemeClr val="bg2"/>
            </a:outerShdw>
          </a:effectLst>
        </p:spPr>
        <p:txBody>
          <a:bodyPr wrap="none" anchor="ctr"/>
          <a:lstStyle/>
          <a:p>
            <a:pPr algn="ctr" defTabSz="762000">
              <a:lnSpc>
                <a:spcPct val="100000"/>
              </a:lnSpc>
              <a:defRPr/>
            </a:pPr>
            <a:r>
              <a:rPr lang="fr-FR" sz="2000" dirty="0">
                <a:latin typeface="Tahoma" pitchFamily="34" charset="0"/>
              </a:rPr>
              <a:t>Base </a:t>
            </a:r>
            <a:br>
              <a:rPr lang="fr-FR" sz="2000" dirty="0">
                <a:latin typeface="Tahoma" pitchFamily="34" charset="0"/>
              </a:rPr>
            </a:br>
            <a:r>
              <a:rPr lang="fr-FR" sz="2000" dirty="0">
                <a:latin typeface="Tahoma" pitchFamily="34" charset="0"/>
              </a:rPr>
              <a:t>de données</a:t>
            </a:r>
          </a:p>
          <a:p>
            <a:pPr algn="ctr" defTabSz="762000">
              <a:lnSpc>
                <a:spcPct val="100000"/>
              </a:lnSpc>
              <a:defRPr/>
            </a:pPr>
            <a:r>
              <a:rPr lang="fr-FR" sz="2000" dirty="0">
                <a:latin typeface="Tahoma" pitchFamily="34" charset="0"/>
              </a:rPr>
              <a:t>unique</a:t>
            </a:r>
          </a:p>
        </p:txBody>
      </p:sp>
      <p:sp>
        <p:nvSpPr>
          <p:cNvPr id="33" name="Oval 4"/>
          <p:cNvSpPr>
            <a:spLocks noChangeArrowheads="1"/>
          </p:cNvSpPr>
          <p:nvPr/>
        </p:nvSpPr>
        <p:spPr bwMode="auto">
          <a:xfrm>
            <a:off x="7356475" y="2438400"/>
            <a:ext cx="1482725" cy="1168400"/>
          </a:xfrm>
          <a:prstGeom prst="ellipse">
            <a:avLst/>
          </a:prstGeom>
          <a:solidFill>
            <a:srgbClr val="FFFF00"/>
          </a:solidFill>
          <a:ln w="9525">
            <a:solidFill>
              <a:srgbClr val="000000"/>
            </a:solidFill>
            <a:round/>
            <a:headEnd/>
            <a:tailEnd/>
          </a:ln>
          <a:effectLst>
            <a:outerShdw dist="53882" dir="2700000" algn="ctr" rotWithShape="0">
              <a:schemeClr val="bg2"/>
            </a:outerShdw>
          </a:effectLst>
        </p:spPr>
        <p:txBody>
          <a:bodyPr wrap="none" lIns="92075" tIns="46038" rIns="92075" bIns="46038" anchor="ctr"/>
          <a:lstStyle/>
          <a:p>
            <a:pPr algn="ctr" defTabSz="762000">
              <a:lnSpc>
                <a:spcPct val="100000"/>
              </a:lnSpc>
            </a:pPr>
            <a:r>
              <a:rPr lang="fr-FR" sz="1400">
                <a:solidFill>
                  <a:srgbClr val="000000"/>
                </a:solidFill>
                <a:latin typeface="Tahoma" pitchFamily="34" charset="0"/>
              </a:rPr>
              <a:t>Gestion</a:t>
            </a:r>
          </a:p>
          <a:p>
            <a:pPr algn="ctr" defTabSz="762000">
              <a:lnSpc>
                <a:spcPct val="100000"/>
              </a:lnSpc>
            </a:pPr>
            <a:r>
              <a:rPr lang="fr-FR" sz="1400">
                <a:solidFill>
                  <a:srgbClr val="000000"/>
                </a:solidFill>
                <a:latin typeface="Tahoma" pitchFamily="34" charset="0"/>
              </a:rPr>
              <a:t>des achats</a:t>
            </a:r>
            <a:endParaRPr lang="fr-FR" sz="1600">
              <a:solidFill>
                <a:srgbClr val="000000"/>
              </a:solidFill>
              <a:latin typeface="Tahoma" pitchFamily="34" charset="0"/>
            </a:endParaRPr>
          </a:p>
        </p:txBody>
      </p:sp>
      <p:sp>
        <p:nvSpPr>
          <p:cNvPr id="34" name="Oval 5"/>
          <p:cNvSpPr>
            <a:spLocks noChangeArrowheads="1"/>
          </p:cNvSpPr>
          <p:nvPr/>
        </p:nvSpPr>
        <p:spPr bwMode="auto">
          <a:xfrm>
            <a:off x="762000" y="1295400"/>
            <a:ext cx="1482725" cy="1168400"/>
          </a:xfrm>
          <a:prstGeom prst="ellipse">
            <a:avLst/>
          </a:prstGeom>
          <a:solidFill>
            <a:srgbClr val="FFFF00"/>
          </a:solidFill>
          <a:ln w="9525">
            <a:solidFill>
              <a:srgbClr val="000000"/>
            </a:solidFill>
            <a:round/>
            <a:headEnd/>
            <a:tailEnd/>
          </a:ln>
          <a:effectLst>
            <a:outerShdw dist="53882" dir="2700000" algn="ctr" rotWithShape="0">
              <a:schemeClr val="bg2"/>
            </a:outerShdw>
          </a:effectLst>
        </p:spPr>
        <p:txBody>
          <a:bodyPr wrap="none" lIns="92075" tIns="46038" rIns="92075" bIns="46038" anchor="ctr"/>
          <a:lstStyle/>
          <a:p>
            <a:pPr algn="ctr" defTabSz="762000">
              <a:lnSpc>
                <a:spcPct val="100000"/>
              </a:lnSpc>
            </a:pPr>
            <a:r>
              <a:rPr lang="fr-FR" sz="1400" dirty="0">
                <a:solidFill>
                  <a:srgbClr val="000000"/>
                </a:solidFill>
                <a:latin typeface="Tahoma" pitchFamily="34" charset="0"/>
              </a:rPr>
              <a:t>Gestion des</a:t>
            </a:r>
          </a:p>
          <a:p>
            <a:pPr algn="ctr" defTabSz="762000">
              <a:lnSpc>
                <a:spcPct val="100000"/>
              </a:lnSpc>
            </a:pPr>
            <a:r>
              <a:rPr lang="fr-FR" sz="1400" dirty="0">
                <a:solidFill>
                  <a:srgbClr val="000000"/>
                </a:solidFill>
                <a:latin typeface="Tahoma" pitchFamily="34" charset="0"/>
              </a:rPr>
              <a:t>données</a:t>
            </a:r>
          </a:p>
          <a:p>
            <a:pPr algn="ctr" defTabSz="762000">
              <a:lnSpc>
                <a:spcPct val="100000"/>
              </a:lnSpc>
            </a:pPr>
            <a:r>
              <a:rPr lang="fr-FR" sz="1400" dirty="0">
                <a:solidFill>
                  <a:srgbClr val="000000"/>
                </a:solidFill>
                <a:latin typeface="Tahoma" pitchFamily="34" charset="0"/>
              </a:rPr>
              <a:t>techniques</a:t>
            </a:r>
            <a:endParaRPr lang="fr-FR" sz="1050" dirty="0">
              <a:solidFill>
                <a:srgbClr val="000000"/>
              </a:solidFill>
              <a:latin typeface="Tahoma" pitchFamily="34" charset="0"/>
            </a:endParaRPr>
          </a:p>
        </p:txBody>
      </p:sp>
      <p:sp>
        <p:nvSpPr>
          <p:cNvPr id="35" name="Oval 6"/>
          <p:cNvSpPr>
            <a:spLocks noChangeArrowheads="1"/>
          </p:cNvSpPr>
          <p:nvPr/>
        </p:nvSpPr>
        <p:spPr bwMode="auto">
          <a:xfrm>
            <a:off x="7236296" y="3700760"/>
            <a:ext cx="1787525" cy="1168400"/>
          </a:xfrm>
          <a:prstGeom prst="ellipse">
            <a:avLst/>
          </a:prstGeom>
          <a:solidFill>
            <a:srgbClr val="FFFF00"/>
          </a:solidFill>
          <a:ln w="9525">
            <a:solidFill>
              <a:srgbClr val="000000"/>
            </a:solidFill>
            <a:round/>
            <a:headEnd/>
            <a:tailEnd/>
          </a:ln>
          <a:effectLst>
            <a:outerShdw dist="53882" dir="2700000" algn="ctr" rotWithShape="0">
              <a:schemeClr val="bg2"/>
            </a:outerShdw>
          </a:effectLst>
        </p:spPr>
        <p:txBody>
          <a:bodyPr wrap="none" lIns="92075" tIns="46038" rIns="92075" bIns="46038" anchor="ctr"/>
          <a:lstStyle/>
          <a:p>
            <a:pPr algn="ctr" defTabSz="762000">
              <a:lnSpc>
                <a:spcPct val="100000"/>
              </a:lnSpc>
              <a:defRPr/>
            </a:pPr>
            <a:r>
              <a:rPr lang="fr-FR" sz="1400" dirty="0">
                <a:solidFill>
                  <a:srgbClr val="000000"/>
                </a:solidFill>
                <a:latin typeface="Tahoma" pitchFamily="34" charset="0"/>
              </a:rPr>
              <a:t>Gestion des </a:t>
            </a:r>
          </a:p>
          <a:p>
            <a:pPr algn="ctr" defTabSz="762000">
              <a:lnSpc>
                <a:spcPct val="100000"/>
              </a:lnSpc>
              <a:defRPr/>
            </a:pPr>
            <a:r>
              <a:rPr lang="fr-FR" sz="1400" dirty="0">
                <a:solidFill>
                  <a:srgbClr val="000000"/>
                </a:solidFill>
                <a:latin typeface="Tahoma" pitchFamily="34" charset="0"/>
              </a:rPr>
              <a:t>stocks et </a:t>
            </a:r>
            <a:br>
              <a:rPr lang="fr-FR" sz="1400" dirty="0">
                <a:solidFill>
                  <a:srgbClr val="000000"/>
                </a:solidFill>
                <a:latin typeface="Tahoma" pitchFamily="34" charset="0"/>
              </a:rPr>
            </a:br>
            <a:r>
              <a:rPr lang="fr-FR" sz="1400" dirty="0">
                <a:solidFill>
                  <a:srgbClr val="000000"/>
                </a:solidFill>
                <a:latin typeface="Tahoma" pitchFamily="34" charset="0"/>
              </a:rPr>
              <a:t>des expéditions</a:t>
            </a:r>
          </a:p>
        </p:txBody>
      </p:sp>
      <p:sp>
        <p:nvSpPr>
          <p:cNvPr id="36" name="Oval 7"/>
          <p:cNvSpPr>
            <a:spLocks noChangeArrowheads="1"/>
          </p:cNvSpPr>
          <p:nvPr/>
        </p:nvSpPr>
        <p:spPr bwMode="auto">
          <a:xfrm>
            <a:off x="6905699" y="4923308"/>
            <a:ext cx="1482725" cy="1169988"/>
          </a:xfrm>
          <a:prstGeom prst="ellipse">
            <a:avLst/>
          </a:prstGeom>
          <a:solidFill>
            <a:srgbClr val="FFFF00"/>
          </a:solidFill>
          <a:ln w="9525">
            <a:solidFill>
              <a:srgbClr val="000000"/>
            </a:solidFill>
            <a:round/>
            <a:headEnd/>
            <a:tailEnd/>
          </a:ln>
          <a:effectLst>
            <a:outerShdw dist="53882" dir="2700000" algn="ctr" rotWithShape="0">
              <a:schemeClr val="bg2"/>
            </a:outerShdw>
          </a:effectLst>
        </p:spPr>
        <p:txBody>
          <a:bodyPr wrap="none" lIns="92075" tIns="46038" rIns="92075" bIns="46038" anchor="ctr"/>
          <a:lstStyle/>
          <a:p>
            <a:pPr algn="ctr" defTabSz="762000">
              <a:lnSpc>
                <a:spcPct val="100000"/>
              </a:lnSpc>
              <a:defRPr/>
            </a:pPr>
            <a:r>
              <a:rPr lang="fr-FR" sz="1400">
                <a:solidFill>
                  <a:srgbClr val="000000"/>
                </a:solidFill>
                <a:latin typeface="Tahoma" pitchFamily="34" charset="0"/>
              </a:rPr>
              <a:t>Suivi de</a:t>
            </a:r>
          </a:p>
          <a:p>
            <a:pPr algn="ctr" defTabSz="762000">
              <a:lnSpc>
                <a:spcPct val="100000"/>
              </a:lnSpc>
              <a:defRPr/>
            </a:pPr>
            <a:r>
              <a:rPr lang="fr-FR" sz="1400">
                <a:solidFill>
                  <a:srgbClr val="000000"/>
                </a:solidFill>
                <a:latin typeface="Tahoma" pitchFamily="34" charset="0"/>
              </a:rPr>
              <a:t>fabrication</a:t>
            </a:r>
          </a:p>
        </p:txBody>
      </p:sp>
      <p:sp>
        <p:nvSpPr>
          <p:cNvPr id="37" name="Oval 8"/>
          <p:cNvSpPr>
            <a:spLocks noChangeArrowheads="1"/>
          </p:cNvSpPr>
          <p:nvPr/>
        </p:nvSpPr>
        <p:spPr bwMode="auto">
          <a:xfrm>
            <a:off x="6691263" y="1268760"/>
            <a:ext cx="1481137" cy="1168400"/>
          </a:xfrm>
          <a:prstGeom prst="ellipse">
            <a:avLst/>
          </a:prstGeom>
          <a:solidFill>
            <a:srgbClr val="FFFF00"/>
          </a:solidFill>
          <a:ln w="9525">
            <a:solidFill>
              <a:srgbClr val="000000"/>
            </a:solidFill>
            <a:round/>
            <a:headEnd/>
            <a:tailEnd/>
          </a:ln>
          <a:effectLst>
            <a:outerShdw dist="53882" dir="2700000" algn="ctr" rotWithShape="0">
              <a:schemeClr val="bg2"/>
            </a:outerShdw>
          </a:effectLst>
        </p:spPr>
        <p:txBody>
          <a:bodyPr wrap="none" lIns="92075" tIns="46038" rIns="92075" bIns="46038" anchor="ctr"/>
          <a:lstStyle/>
          <a:p>
            <a:pPr algn="ctr" defTabSz="762000">
              <a:lnSpc>
                <a:spcPct val="100000"/>
              </a:lnSpc>
            </a:pPr>
            <a:r>
              <a:rPr lang="fr-FR" sz="1400" dirty="0">
                <a:solidFill>
                  <a:srgbClr val="000000"/>
                </a:solidFill>
                <a:latin typeface="Tahoma" pitchFamily="34" charset="0"/>
              </a:rPr>
              <a:t>Planification</a:t>
            </a:r>
            <a:br>
              <a:rPr lang="fr-FR" sz="1400" dirty="0">
                <a:solidFill>
                  <a:srgbClr val="000000"/>
                </a:solidFill>
                <a:latin typeface="Tahoma" pitchFamily="34" charset="0"/>
              </a:rPr>
            </a:br>
            <a:r>
              <a:rPr lang="fr-FR" sz="1400" dirty="0">
                <a:solidFill>
                  <a:srgbClr val="000000"/>
                </a:solidFill>
                <a:latin typeface="Tahoma" pitchFamily="34" charset="0"/>
              </a:rPr>
              <a:t>de la</a:t>
            </a:r>
            <a:br>
              <a:rPr lang="fr-FR" sz="1400" dirty="0">
                <a:solidFill>
                  <a:srgbClr val="000000"/>
                </a:solidFill>
                <a:latin typeface="Tahoma" pitchFamily="34" charset="0"/>
              </a:rPr>
            </a:br>
            <a:r>
              <a:rPr lang="fr-FR" sz="1400" dirty="0">
                <a:solidFill>
                  <a:srgbClr val="000000"/>
                </a:solidFill>
                <a:latin typeface="Tahoma" pitchFamily="34" charset="0"/>
              </a:rPr>
              <a:t>production</a:t>
            </a:r>
            <a:endParaRPr lang="fr-FR" sz="1050" dirty="0">
              <a:solidFill>
                <a:srgbClr val="000000"/>
              </a:solidFill>
              <a:latin typeface="Tahoma" pitchFamily="34" charset="0"/>
            </a:endParaRPr>
          </a:p>
        </p:txBody>
      </p:sp>
      <p:sp>
        <p:nvSpPr>
          <p:cNvPr id="38" name="Oval 9"/>
          <p:cNvSpPr>
            <a:spLocks noChangeArrowheads="1"/>
          </p:cNvSpPr>
          <p:nvPr/>
        </p:nvSpPr>
        <p:spPr bwMode="auto">
          <a:xfrm>
            <a:off x="304800" y="2438400"/>
            <a:ext cx="1482725" cy="1168400"/>
          </a:xfrm>
          <a:prstGeom prst="ellipse">
            <a:avLst/>
          </a:prstGeom>
          <a:solidFill>
            <a:srgbClr val="FFFF00"/>
          </a:solidFill>
          <a:ln w="9525">
            <a:solidFill>
              <a:srgbClr val="000000"/>
            </a:solidFill>
            <a:round/>
            <a:headEnd/>
            <a:tailEnd/>
          </a:ln>
          <a:effectLst>
            <a:outerShdw dist="53882" dir="2700000" algn="ctr" rotWithShape="0">
              <a:schemeClr val="bg2"/>
            </a:outerShdw>
          </a:effectLst>
        </p:spPr>
        <p:txBody>
          <a:bodyPr wrap="none" lIns="92075" tIns="46038" rIns="92075" bIns="46038" anchor="ctr"/>
          <a:lstStyle/>
          <a:p>
            <a:pPr algn="ctr" defTabSz="762000">
              <a:lnSpc>
                <a:spcPct val="100000"/>
              </a:lnSpc>
            </a:pPr>
            <a:r>
              <a:rPr lang="fr-FR" sz="1400">
                <a:solidFill>
                  <a:srgbClr val="000000"/>
                </a:solidFill>
                <a:latin typeface="Tahoma" pitchFamily="34" charset="0"/>
              </a:rPr>
              <a:t>Comptabilité</a:t>
            </a:r>
            <a:br>
              <a:rPr lang="fr-FR" sz="1400">
                <a:solidFill>
                  <a:srgbClr val="000000"/>
                </a:solidFill>
                <a:latin typeface="Tahoma" pitchFamily="34" charset="0"/>
              </a:rPr>
            </a:br>
            <a:r>
              <a:rPr lang="fr-FR" sz="1400">
                <a:solidFill>
                  <a:srgbClr val="000000"/>
                </a:solidFill>
                <a:latin typeface="Tahoma" pitchFamily="34" charset="0"/>
              </a:rPr>
              <a:t>de gestion</a:t>
            </a:r>
          </a:p>
        </p:txBody>
      </p:sp>
      <p:sp>
        <p:nvSpPr>
          <p:cNvPr id="39" name="Oval 10"/>
          <p:cNvSpPr>
            <a:spLocks noChangeArrowheads="1"/>
          </p:cNvSpPr>
          <p:nvPr/>
        </p:nvSpPr>
        <p:spPr bwMode="auto">
          <a:xfrm>
            <a:off x="3678238" y="762000"/>
            <a:ext cx="1482725" cy="1169988"/>
          </a:xfrm>
          <a:prstGeom prst="ellipse">
            <a:avLst/>
          </a:prstGeom>
          <a:solidFill>
            <a:srgbClr val="FFFF00"/>
          </a:solidFill>
          <a:ln w="9525">
            <a:solidFill>
              <a:srgbClr val="000000"/>
            </a:solidFill>
            <a:round/>
            <a:headEnd/>
            <a:tailEnd/>
          </a:ln>
          <a:effectLst>
            <a:outerShdw dist="53882" dir="2700000" algn="ctr" rotWithShape="0">
              <a:schemeClr val="bg2"/>
            </a:outerShdw>
          </a:effectLst>
        </p:spPr>
        <p:txBody>
          <a:bodyPr wrap="none" lIns="92075" tIns="46038" rIns="92075" bIns="46038" anchor="ctr"/>
          <a:lstStyle/>
          <a:p>
            <a:pPr algn="ctr" defTabSz="762000">
              <a:lnSpc>
                <a:spcPct val="100000"/>
              </a:lnSpc>
            </a:pPr>
            <a:r>
              <a:rPr lang="fr-FR" sz="1400" dirty="0">
                <a:solidFill>
                  <a:srgbClr val="000000"/>
                </a:solidFill>
                <a:latin typeface="Tahoma" pitchFamily="34" charset="0"/>
              </a:rPr>
              <a:t>Gestion</a:t>
            </a:r>
          </a:p>
          <a:p>
            <a:pPr algn="ctr" defTabSz="762000">
              <a:lnSpc>
                <a:spcPct val="100000"/>
              </a:lnSpc>
            </a:pPr>
            <a:r>
              <a:rPr lang="fr-FR" sz="1400" dirty="0">
                <a:solidFill>
                  <a:srgbClr val="000000"/>
                </a:solidFill>
                <a:latin typeface="Tahoma" pitchFamily="34" charset="0"/>
              </a:rPr>
              <a:t>commerciale</a:t>
            </a:r>
            <a:endParaRPr lang="fr-FR" sz="1600" dirty="0">
              <a:solidFill>
                <a:srgbClr val="000000"/>
              </a:solidFill>
              <a:latin typeface="Tahoma" pitchFamily="34" charset="0"/>
            </a:endParaRPr>
          </a:p>
        </p:txBody>
      </p:sp>
      <p:sp>
        <p:nvSpPr>
          <p:cNvPr id="40" name="Oval 11"/>
          <p:cNvSpPr>
            <a:spLocks noChangeArrowheads="1"/>
          </p:cNvSpPr>
          <p:nvPr/>
        </p:nvSpPr>
        <p:spPr bwMode="auto">
          <a:xfrm>
            <a:off x="5181600" y="889000"/>
            <a:ext cx="1481138" cy="1168400"/>
          </a:xfrm>
          <a:prstGeom prst="ellipse">
            <a:avLst/>
          </a:prstGeom>
          <a:solidFill>
            <a:srgbClr val="FFFF00"/>
          </a:solidFill>
          <a:ln w="9525">
            <a:solidFill>
              <a:srgbClr val="000000"/>
            </a:solidFill>
            <a:round/>
            <a:headEnd/>
            <a:tailEnd/>
          </a:ln>
          <a:effectLst>
            <a:outerShdw dist="53882" dir="2700000" algn="ctr" rotWithShape="0">
              <a:schemeClr val="bg2"/>
            </a:outerShdw>
          </a:effectLst>
        </p:spPr>
        <p:txBody>
          <a:bodyPr wrap="none" lIns="92075" tIns="46038" rIns="92075" bIns="46038" anchor="ctr"/>
          <a:lstStyle/>
          <a:p>
            <a:pPr algn="ctr" defTabSz="762000">
              <a:lnSpc>
                <a:spcPct val="100000"/>
              </a:lnSpc>
              <a:defRPr/>
            </a:pPr>
            <a:r>
              <a:rPr lang="fr-FR" sz="1400">
                <a:solidFill>
                  <a:srgbClr val="000000"/>
                </a:solidFill>
                <a:latin typeface="Tahoma" pitchFamily="34" charset="0"/>
              </a:rPr>
              <a:t>Distribution</a:t>
            </a:r>
          </a:p>
        </p:txBody>
      </p:sp>
      <p:sp>
        <p:nvSpPr>
          <p:cNvPr id="41" name="Oval 12"/>
          <p:cNvSpPr>
            <a:spLocks noChangeArrowheads="1"/>
          </p:cNvSpPr>
          <p:nvPr/>
        </p:nvSpPr>
        <p:spPr bwMode="auto">
          <a:xfrm>
            <a:off x="1763688" y="604416"/>
            <a:ext cx="1858144" cy="880368"/>
          </a:xfrm>
          <a:prstGeom prst="ellipse">
            <a:avLst/>
          </a:prstGeom>
          <a:solidFill>
            <a:srgbClr val="FFFF00"/>
          </a:solidFill>
          <a:ln w="9525">
            <a:solidFill>
              <a:srgbClr val="000000"/>
            </a:solidFill>
            <a:round/>
            <a:headEnd/>
            <a:tailEnd/>
          </a:ln>
          <a:effectLst>
            <a:outerShdw dist="53882" dir="2700000" algn="ctr" rotWithShape="0">
              <a:schemeClr val="bg2"/>
            </a:outerShdw>
          </a:effectLst>
        </p:spPr>
        <p:txBody>
          <a:bodyPr wrap="square" lIns="92075" tIns="46038" rIns="92075" bIns="46038" anchor="ctr"/>
          <a:lstStyle/>
          <a:p>
            <a:pPr algn="ctr" defTabSz="762000">
              <a:lnSpc>
                <a:spcPct val="100000"/>
              </a:lnSpc>
            </a:pPr>
            <a:r>
              <a:rPr lang="fr-FR" sz="1200" dirty="0">
                <a:solidFill>
                  <a:srgbClr val="000000"/>
                </a:solidFill>
                <a:latin typeface="Tahoma" pitchFamily="34" charset="0"/>
              </a:rPr>
              <a:t>Plans Industriels et commerciaux</a:t>
            </a:r>
            <a:endParaRPr lang="fr-FR" sz="1400" dirty="0">
              <a:solidFill>
                <a:srgbClr val="000000"/>
              </a:solidFill>
              <a:latin typeface="Tahoma" pitchFamily="34" charset="0"/>
            </a:endParaRPr>
          </a:p>
        </p:txBody>
      </p:sp>
      <p:sp>
        <p:nvSpPr>
          <p:cNvPr id="42" name="Oval 13"/>
          <p:cNvSpPr>
            <a:spLocks noChangeArrowheads="1"/>
          </p:cNvSpPr>
          <p:nvPr/>
        </p:nvSpPr>
        <p:spPr bwMode="auto">
          <a:xfrm>
            <a:off x="304800" y="3657600"/>
            <a:ext cx="1482725" cy="1168400"/>
          </a:xfrm>
          <a:prstGeom prst="ellipse">
            <a:avLst/>
          </a:prstGeom>
          <a:solidFill>
            <a:srgbClr val="FFFF00"/>
          </a:solidFill>
          <a:ln w="9525">
            <a:solidFill>
              <a:srgbClr val="000000"/>
            </a:solidFill>
            <a:round/>
            <a:headEnd/>
            <a:tailEnd/>
          </a:ln>
          <a:effectLst>
            <a:outerShdw dist="53882" dir="2700000" algn="ctr" rotWithShape="0">
              <a:schemeClr val="bg2"/>
            </a:outerShdw>
          </a:effectLst>
        </p:spPr>
        <p:txBody>
          <a:bodyPr wrap="none" lIns="92075" tIns="46038" rIns="92075" bIns="46038" anchor="ctr"/>
          <a:lstStyle/>
          <a:p>
            <a:pPr algn="ctr" defTabSz="762000">
              <a:lnSpc>
                <a:spcPct val="100000"/>
              </a:lnSpc>
            </a:pPr>
            <a:r>
              <a:rPr lang="fr-FR" sz="1400">
                <a:solidFill>
                  <a:srgbClr val="000000"/>
                </a:solidFill>
                <a:latin typeface="Tahoma" pitchFamily="34" charset="0"/>
              </a:rPr>
              <a:t>Comptabilité</a:t>
            </a:r>
            <a:br>
              <a:rPr lang="fr-FR" sz="1400">
                <a:solidFill>
                  <a:srgbClr val="000000"/>
                </a:solidFill>
                <a:latin typeface="Tahoma" pitchFamily="34" charset="0"/>
              </a:rPr>
            </a:br>
            <a:r>
              <a:rPr lang="fr-FR" sz="1400">
                <a:solidFill>
                  <a:srgbClr val="000000"/>
                </a:solidFill>
                <a:latin typeface="Tahoma" pitchFamily="34" charset="0"/>
              </a:rPr>
              <a:t>générale</a:t>
            </a:r>
          </a:p>
        </p:txBody>
      </p:sp>
      <p:sp>
        <p:nvSpPr>
          <p:cNvPr id="43" name="Oval 14"/>
          <p:cNvSpPr>
            <a:spLocks noChangeArrowheads="1"/>
          </p:cNvSpPr>
          <p:nvPr/>
        </p:nvSpPr>
        <p:spPr bwMode="auto">
          <a:xfrm>
            <a:off x="3886200" y="5459413"/>
            <a:ext cx="1482725" cy="1169987"/>
          </a:xfrm>
          <a:prstGeom prst="ellipse">
            <a:avLst/>
          </a:prstGeom>
          <a:solidFill>
            <a:srgbClr val="FFFF00"/>
          </a:solidFill>
          <a:ln w="9525">
            <a:solidFill>
              <a:srgbClr val="000000"/>
            </a:solidFill>
            <a:round/>
            <a:headEnd/>
            <a:tailEnd/>
          </a:ln>
          <a:effectLst>
            <a:outerShdw dist="53882" dir="2700000" algn="ctr" rotWithShape="0">
              <a:schemeClr val="bg2"/>
            </a:outerShdw>
          </a:effectLst>
        </p:spPr>
        <p:txBody>
          <a:bodyPr wrap="none" lIns="92075" tIns="46038" rIns="92075" bIns="46038" anchor="ctr"/>
          <a:lstStyle/>
          <a:p>
            <a:pPr algn="ctr" defTabSz="762000">
              <a:defRPr/>
            </a:pPr>
            <a:r>
              <a:rPr lang="fr-FR" sz="1400" dirty="0">
                <a:solidFill>
                  <a:srgbClr val="000000"/>
                </a:solidFill>
                <a:latin typeface="Tahoma" pitchFamily="34" charset="0"/>
              </a:rPr>
              <a:t>Gestion de la </a:t>
            </a:r>
            <a:br>
              <a:rPr lang="fr-FR" sz="1400" dirty="0">
                <a:solidFill>
                  <a:srgbClr val="000000"/>
                </a:solidFill>
                <a:latin typeface="Tahoma" pitchFamily="34" charset="0"/>
              </a:rPr>
            </a:br>
            <a:r>
              <a:rPr lang="fr-FR" sz="1400" dirty="0">
                <a:solidFill>
                  <a:srgbClr val="000000"/>
                </a:solidFill>
                <a:latin typeface="Tahoma" pitchFamily="34" charset="0"/>
              </a:rPr>
              <a:t>qualité</a:t>
            </a:r>
          </a:p>
        </p:txBody>
      </p:sp>
      <p:sp>
        <p:nvSpPr>
          <p:cNvPr id="44" name="Oval 15"/>
          <p:cNvSpPr>
            <a:spLocks noChangeArrowheads="1"/>
          </p:cNvSpPr>
          <p:nvPr/>
        </p:nvSpPr>
        <p:spPr bwMode="auto">
          <a:xfrm>
            <a:off x="5451475" y="5334000"/>
            <a:ext cx="1482725" cy="1169988"/>
          </a:xfrm>
          <a:prstGeom prst="ellipse">
            <a:avLst/>
          </a:prstGeom>
          <a:solidFill>
            <a:srgbClr val="FFFF00"/>
          </a:solidFill>
          <a:ln w="9525">
            <a:solidFill>
              <a:srgbClr val="000000"/>
            </a:solidFill>
            <a:round/>
            <a:headEnd/>
            <a:tailEnd/>
          </a:ln>
          <a:effectLst>
            <a:outerShdw dist="53882" dir="2700000" algn="ctr" rotWithShape="0">
              <a:schemeClr val="bg2"/>
            </a:outerShdw>
          </a:effectLst>
        </p:spPr>
        <p:txBody>
          <a:bodyPr wrap="none" lIns="92075" tIns="46038" rIns="92075" bIns="46038" anchor="ctr"/>
          <a:lstStyle/>
          <a:p>
            <a:pPr algn="ctr" defTabSz="762000">
              <a:lnSpc>
                <a:spcPct val="100000"/>
              </a:lnSpc>
              <a:defRPr/>
            </a:pPr>
            <a:r>
              <a:rPr lang="fr-FR" sz="1400" dirty="0">
                <a:solidFill>
                  <a:srgbClr val="000000"/>
                </a:solidFill>
                <a:latin typeface="Tahoma" pitchFamily="34" charset="0"/>
              </a:rPr>
              <a:t>Gestion de la </a:t>
            </a:r>
            <a:br>
              <a:rPr lang="fr-FR" sz="1400" dirty="0">
                <a:solidFill>
                  <a:srgbClr val="000000"/>
                </a:solidFill>
                <a:latin typeface="Tahoma" pitchFamily="34" charset="0"/>
              </a:rPr>
            </a:br>
            <a:r>
              <a:rPr lang="fr-FR" sz="1400" dirty="0">
                <a:solidFill>
                  <a:srgbClr val="000000"/>
                </a:solidFill>
                <a:latin typeface="Tahoma" pitchFamily="34" charset="0"/>
              </a:rPr>
              <a:t>maintenance</a:t>
            </a:r>
          </a:p>
        </p:txBody>
      </p:sp>
      <p:sp>
        <p:nvSpPr>
          <p:cNvPr id="45" name="Oval 16"/>
          <p:cNvSpPr>
            <a:spLocks noChangeArrowheads="1"/>
          </p:cNvSpPr>
          <p:nvPr/>
        </p:nvSpPr>
        <p:spPr bwMode="auto">
          <a:xfrm>
            <a:off x="2362200" y="5410200"/>
            <a:ext cx="1482725" cy="1169988"/>
          </a:xfrm>
          <a:prstGeom prst="ellipse">
            <a:avLst/>
          </a:prstGeom>
          <a:solidFill>
            <a:srgbClr val="FFFF00"/>
          </a:solidFill>
          <a:ln w="9525">
            <a:solidFill>
              <a:srgbClr val="000000"/>
            </a:solidFill>
            <a:round/>
            <a:headEnd/>
            <a:tailEnd/>
          </a:ln>
          <a:effectLst>
            <a:outerShdw dist="53882" dir="2700000" algn="ctr" rotWithShape="0">
              <a:schemeClr val="bg2"/>
            </a:outerShdw>
          </a:effectLst>
        </p:spPr>
        <p:txBody>
          <a:bodyPr wrap="none" lIns="92075" tIns="46038" rIns="92075" bIns="46038" anchor="ctr"/>
          <a:lstStyle/>
          <a:p>
            <a:pPr algn="ctr" defTabSz="762000">
              <a:lnSpc>
                <a:spcPct val="100000"/>
              </a:lnSpc>
              <a:defRPr/>
            </a:pPr>
            <a:r>
              <a:rPr lang="fr-FR" sz="1400" dirty="0">
                <a:solidFill>
                  <a:srgbClr val="000000"/>
                </a:solidFill>
                <a:latin typeface="Tahoma" pitchFamily="34" charset="0"/>
              </a:rPr>
              <a:t>Gestion de</a:t>
            </a:r>
            <a:br>
              <a:rPr lang="fr-FR" sz="1400" dirty="0">
                <a:solidFill>
                  <a:srgbClr val="000000"/>
                </a:solidFill>
                <a:latin typeface="Tahoma" pitchFamily="34" charset="0"/>
              </a:rPr>
            </a:br>
            <a:r>
              <a:rPr lang="fr-FR" sz="1400" dirty="0">
                <a:solidFill>
                  <a:srgbClr val="000000"/>
                </a:solidFill>
                <a:latin typeface="Tahoma" pitchFamily="34" charset="0"/>
              </a:rPr>
              <a:t>projets</a:t>
            </a:r>
          </a:p>
        </p:txBody>
      </p:sp>
      <p:sp>
        <p:nvSpPr>
          <p:cNvPr id="46" name="Oval 17"/>
          <p:cNvSpPr>
            <a:spLocks noChangeArrowheads="1"/>
          </p:cNvSpPr>
          <p:nvPr/>
        </p:nvSpPr>
        <p:spPr bwMode="auto">
          <a:xfrm>
            <a:off x="1066800" y="4699000"/>
            <a:ext cx="1482725" cy="1168400"/>
          </a:xfrm>
          <a:prstGeom prst="ellipse">
            <a:avLst/>
          </a:prstGeom>
          <a:solidFill>
            <a:srgbClr val="FFFF99"/>
          </a:solidFill>
          <a:ln w="9525">
            <a:solidFill>
              <a:srgbClr val="000000"/>
            </a:solidFill>
            <a:round/>
            <a:headEnd/>
            <a:tailEnd/>
          </a:ln>
          <a:effectLst>
            <a:outerShdw dist="53882" dir="2700000" algn="ctr" rotWithShape="0">
              <a:schemeClr val="bg2"/>
            </a:outerShdw>
          </a:effectLst>
        </p:spPr>
        <p:txBody>
          <a:bodyPr wrap="none" lIns="92075" tIns="46038" rIns="92075" bIns="46038" anchor="ctr"/>
          <a:lstStyle/>
          <a:p>
            <a:pPr algn="ctr" defTabSz="762000">
              <a:lnSpc>
                <a:spcPct val="100000"/>
              </a:lnSpc>
              <a:defRPr/>
            </a:pPr>
            <a:r>
              <a:rPr lang="fr-FR" sz="1400" dirty="0">
                <a:solidFill>
                  <a:srgbClr val="000000"/>
                </a:solidFill>
                <a:latin typeface="Tahoma" pitchFamily="34" charset="0"/>
              </a:rPr>
              <a:t>Ressources </a:t>
            </a:r>
            <a:br>
              <a:rPr lang="fr-FR" sz="1400" dirty="0">
                <a:solidFill>
                  <a:srgbClr val="000000"/>
                </a:solidFill>
                <a:latin typeface="Tahoma" pitchFamily="34" charset="0"/>
              </a:rPr>
            </a:br>
            <a:r>
              <a:rPr lang="fr-FR" sz="1400" dirty="0">
                <a:solidFill>
                  <a:srgbClr val="000000"/>
                </a:solidFill>
                <a:latin typeface="Tahoma" pitchFamily="34" charset="0"/>
              </a:rPr>
              <a:t>humaines</a:t>
            </a:r>
          </a:p>
        </p:txBody>
      </p:sp>
      <p:cxnSp>
        <p:nvCxnSpPr>
          <p:cNvPr id="47" name="AutoShape 18"/>
          <p:cNvCxnSpPr>
            <a:cxnSpLocks noChangeShapeType="1"/>
            <a:stCxn id="34" idx="5"/>
            <a:endCxn id="32" idx="1"/>
          </p:cNvCxnSpPr>
          <p:nvPr/>
        </p:nvCxnSpPr>
        <p:spPr bwMode="auto">
          <a:xfrm>
            <a:off x="2027238" y="2292350"/>
            <a:ext cx="1600200" cy="636588"/>
          </a:xfrm>
          <a:prstGeom prst="straightConnector1">
            <a:avLst/>
          </a:prstGeom>
          <a:noFill/>
          <a:ln w="12700">
            <a:solidFill>
              <a:srgbClr val="000000"/>
            </a:solidFill>
            <a:round/>
            <a:headEnd type="triangle" w="med" len="med"/>
            <a:tailEnd type="triangle" w="med" len="med"/>
          </a:ln>
        </p:spPr>
      </p:cxnSp>
      <p:cxnSp>
        <p:nvCxnSpPr>
          <p:cNvPr id="48" name="AutoShape 19"/>
          <p:cNvCxnSpPr>
            <a:cxnSpLocks noChangeShapeType="1"/>
            <a:stCxn id="41" idx="5"/>
            <a:endCxn id="32" idx="1"/>
          </p:cNvCxnSpPr>
          <p:nvPr/>
        </p:nvCxnSpPr>
        <p:spPr bwMode="auto">
          <a:xfrm>
            <a:off x="3349713" y="1355857"/>
            <a:ext cx="277600" cy="1573558"/>
          </a:xfrm>
          <a:prstGeom prst="straightConnector1">
            <a:avLst/>
          </a:prstGeom>
          <a:noFill/>
          <a:ln w="12700">
            <a:solidFill>
              <a:srgbClr val="000000"/>
            </a:solidFill>
            <a:round/>
            <a:headEnd type="triangle" w="med" len="med"/>
            <a:tailEnd type="triangle" w="med" len="med"/>
          </a:ln>
        </p:spPr>
      </p:cxnSp>
      <p:cxnSp>
        <p:nvCxnSpPr>
          <p:cNvPr id="49" name="AutoShape 20"/>
          <p:cNvCxnSpPr>
            <a:cxnSpLocks noChangeShapeType="1"/>
            <a:stCxn id="39" idx="4"/>
            <a:endCxn id="32" idx="0"/>
          </p:cNvCxnSpPr>
          <p:nvPr/>
        </p:nvCxnSpPr>
        <p:spPr bwMode="auto">
          <a:xfrm>
            <a:off x="4419600" y="1931988"/>
            <a:ext cx="88900" cy="709612"/>
          </a:xfrm>
          <a:prstGeom prst="straightConnector1">
            <a:avLst/>
          </a:prstGeom>
          <a:noFill/>
          <a:ln w="12700">
            <a:solidFill>
              <a:srgbClr val="000000"/>
            </a:solidFill>
            <a:round/>
            <a:headEnd type="triangle" w="med" len="med"/>
            <a:tailEnd type="triangle" w="med" len="med"/>
          </a:ln>
        </p:spPr>
      </p:cxnSp>
      <p:cxnSp>
        <p:nvCxnSpPr>
          <p:cNvPr id="50" name="AutoShape 21"/>
          <p:cNvCxnSpPr>
            <a:cxnSpLocks noChangeShapeType="1"/>
            <a:stCxn id="40" idx="3"/>
            <a:endCxn id="32" idx="7"/>
          </p:cNvCxnSpPr>
          <p:nvPr/>
        </p:nvCxnSpPr>
        <p:spPr bwMode="auto">
          <a:xfrm flipH="1">
            <a:off x="5389563" y="1885950"/>
            <a:ext cx="9525" cy="1042988"/>
          </a:xfrm>
          <a:prstGeom prst="straightConnector1">
            <a:avLst/>
          </a:prstGeom>
          <a:noFill/>
          <a:ln w="12700">
            <a:solidFill>
              <a:srgbClr val="000000"/>
            </a:solidFill>
            <a:round/>
            <a:headEnd type="triangle" w="med" len="med"/>
            <a:tailEnd type="triangle" w="med" len="med"/>
          </a:ln>
        </p:spPr>
      </p:cxnSp>
      <p:cxnSp>
        <p:nvCxnSpPr>
          <p:cNvPr id="51" name="AutoShape 22"/>
          <p:cNvCxnSpPr>
            <a:cxnSpLocks noChangeShapeType="1"/>
            <a:stCxn id="37" idx="3"/>
            <a:endCxn id="32" idx="7"/>
          </p:cNvCxnSpPr>
          <p:nvPr/>
        </p:nvCxnSpPr>
        <p:spPr bwMode="auto">
          <a:xfrm flipH="1">
            <a:off x="5389688" y="2266052"/>
            <a:ext cx="1518483" cy="663363"/>
          </a:xfrm>
          <a:prstGeom prst="straightConnector1">
            <a:avLst/>
          </a:prstGeom>
          <a:noFill/>
          <a:ln w="12700">
            <a:solidFill>
              <a:srgbClr val="000000"/>
            </a:solidFill>
            <a:round/>
            <a:headEnd type="triangle" w="med" len="med"/>
            <a:tailEnd type="triangle" w="med" len="med"/>
          </a:ln>
        </p:spPr>
      </p:cxnSp>
      <p:cxnSp>
        <p:nvCxnSpPr>
          <p:cNvPr id="52" name="AutoShape 23"/>
          <p:cNvCxnSpPr>
            <a:cxnSpLocks noChangeShapeType="1"/>
            <a:stCxn id="33" idx="2"/>
            <a:endCxn id="32" idx="6"/>
          </p:cNvCxnSpPr>
          <p:nvPr/>
        </p:nvCxnSpPr>
        <p:spPr bwMode="auto">
          <a:xfrm flipH="1">
            <a:off x="5754688" y="3022600"/>
            <a:ext cx="1601787" cy="601663"/>
          </a:xfrm>
          <a:prstGeom prst="straightConnector1">
            <a:avLst/>
          </a:prstGeom>
          <a:noFill/>
          <a:ln w="12700">
            <a:solidFill>
              <a:srgbClr val="000000"/>
            </a:solidFill>
            <a:round/>
            <a:headEnd type="triangle" w="med" len="med"/>
            <a:tailEnd type="triangle" w="med" len="med"/>
          </a:ln>
        </p:spPr>
      </p:cxnSp>
      <p:cxnSp>
        <p:nvCxnSpPr>
          <p:cNvPr id="53" name="AutoShape 24"/>
          <p:cNvCxnSpPr>
            <a:cxnSpLocks noChangeShapeType="1"/>
            <a:stCxn id="35" idx="2"/>
            <a:endCxn id="32" idx="6"/>
          </p:cNvCxnSpPr>
          <p:nvPr/>
        </p:nvCxnSpPr>
        <p:spPr bwMode="auto">
          <a:xfrm flipH="1" flipV="1">
            <a:off x="5754688" y="3624263"/>
            <a:ext cx="1481608" cy="660697"/>
          </a:xfrm>
          <a:prstGeom prst="straightConnector1">
            <a:avLst/>
          </a:prstGeom>
          <a:noFill/>
          <a:ln w="12700">
            <a:solidFill>
              <a:srgbClr val="000000"/>
            </a:solidFill>
            <a:round/>
            <a:headEnd type="triangle" w="med" len="med"/>
            <a:tailEnd type="triangle" w="med" len="med"/>
          </a:ln>
        </p:spPr>
      </p:cxnSp>
      <p:cxnSp>
        <p:nvCxnSpPr>
          <p:cNvPr id="54" name="AutoShape 25"/>
          <p:cNvCxnSpPr>
            <a:cxnSpLocks noChangeShapeType="1"/>
            <a:stCxn id="45" idx="0"/>
            <a:endCxn id="32" idx="3"/>
          </p:cNvCxnSpPr>
          <p:nvPr/>
        </p:nvCxnSpPr>
        <p:spPr bwMode="auto">
          <a:xfrm flipV="1">
            <a:off x="3103563" y="4319588"/>
            <a:ext cx="523875" cy="1090612"/>
          </a:xfrm>
          <a:prstGeom prst="straightConnector1">
            <a:avLst/>
          </a:prstGeom>
          <a:noFill/>
          <a:ln w="12700">
            <a:solidFill>
              <a:srgbClr val="000000"/>
            </a:solidFill>
            <a:round/>
            <a:headEnd type="triangle" w="med" len="med"/>
            <a:tailEnd type="triangle" w="med" len="med"/>
          </a:ln>
        </p:spPr>
      </p:cxnSp>
      <p:cxnSp>
        <p:nvCxnSpPr>
          <p:cNvPr id="55" name="AutoShape 26"/>
          <p:cNvCxnSpPr>
            <a:cxnSpLocks noChangeShapeType="1"/>
            <a:stCxn id="44" idx="0"/>
            <a:endCxn id="32" idx="5"/>
          </p:cNvCxnSpPr>
          <p:nvPr/>
        </p:nvCxnSpPr>
        <p:spPr bwMode="auto">
          <a:xfrm flipH="1" flipV="1">
            <a:off x="5389688" y="4319110"/>
            <a:ext cx="803150" cy="1014890"/>
          </a:xfrm>
          <a:prstGeom prst="straightConnector1">
            <a:avLst/>
          </a:prstGeom>
          <a:noFill/>
          <a:ln w="12700">
            <a:solidFill>
              <a:srgbClr val="000000"/>
            </a:solidFill>
            <a:round/>
            <a:headEnd type="triangle" w="med" len="med"/>
            <a:tailEnd type="triangle" w="med" len="med"/>
          </a:ln>
        </p:spPr>
      </p:cxnSp>
      <p:cxnSp>
        <p:nvCxnSpPr>
          <p:cNvPr id="56" name="AutoShape 27"/>
          <p:cNvCxnSpPr>
            <a:cxnSpLocks noChangeShapeType="1"/>
            <a:stCxn id="43" idx="0"/>
            <a:endCxn id="32" idx="4"/>
          </p:cNvCxnSpPr>
          <p:nvPr/>
        </p:nvCxnSpPr>
        <p:spPr bwMode="auto">
          <a:xfrm flipH="1" flipV="1">
            <a:off x="4508500" y="4606925"/>
            <a:ext cx="119063" cy="852488"/>
          </a:xfrm>
          <a:prstGeom prst="straightConnector1">
            <a:avLst/>
          </a:prstGeom>
          <a:noFill/>
          <a:ln w="12700">
            <a:solidFill>
              <a:srgbClr val="000000"/>
            </a:solidFill>
            <a:round/>
            <a:headEnd type="triangle" w="med" len="med"/>
            <a:tailEnd type="triangle" w="med" len="med"/>
          </a:ln>
        </p:spPr>
      </p:cxnSp>
      <p:cxnSp>
        <p:nvCxnSpPr>
          <p:cNvPr id="57" name="AutoShape 28"/>
          <p:cNvCxnSpPr>
            <a:cxnSpLocks noChangeShapeType="1"/>
            <a:stCxn id="36" idx="1"/>
            <a:endCxn id="32" idx="5"/>
          </p:cNvCxnSpPr>
          <p:nvPr/>
        </p:nvCxnSpPr>
        <p:spPr bwMode="auto">
          <a:xfrm flipH="1" flipV="1">
            <a:off x="5389688" y="4319110"/>
            <a:ext cx="1733151" cy="775539"/>
          </a:xfrm>
          <a:prstGeom prst="straightConnector1">
            <a:avLst/>
          </a:prstGeom>
          <a:noFill/>
          <a:ln w="12700">
            <a:solidFill>
              <a:srgbClr val="000000"/>
            </a:solidFill>
            <a:round/>
            <a:headEnd type="triangle" w="med" len="med"/>
            <a:tailEnd type="triangle" w="med" len="med"/>
          </a:ln>
        </p:spPr>
      </p:cxnSp>
      <p:cxnSp>
        <p:nvCxnSpPr>
          <p:cNvPr id="58" name="AutoShape 29"/>
          <p:cNvCxnSpPr>
            <a:cxnSpLocks noChangeShapeType="1"/>
            <a:stCxn id="46" idx="7"/>
            <a:endCxn id="32" idx="3"/>
          </p:cNvCxnSpPr>
          <p:nvPr/>
        </p:nvCxnSpPr>
        <p:spPr bwMode="auto">
          <a:xfrm flipV="1">
            <a:off x="2332038" y="4319588"/>
            <a:ext cx="1295400" cy="550862"/>
          </a:xfrm>
          <a:prstGeom prst="straightConnector1">
            <a:avLst/>
          </a:prstGeom>
          <a:noFill/>
          <a:ln w="12700">
            <a:solidFill>
              <a:srgbClr val="000000"/>
            </a:solidFill>
            <a:round/>
            <a:headEnd type="triangle" w="med" len="med"/>
            <a:tailEnd type="triangle" w="med" len="med"/>
          </a:ln>
        </p:spPr>
      </p:cxnSp>
      <p:cxnSp>
        <p:nvCxnSpPr>
          <p:cNvPr id="59" name="AutoShape 30"/>
          <p:cNvCxnSpPr>
            <a:cxnSpLocks noChangeShapeType="1"/>
            <a:stCxn id="42" idx="6"/>
            <a:endCxn id="32" idx="2"/>
          </p:cNvCxnSpPr>
          <p:nvPr/>
        </p:nvCxnSpPr>
        <p:spPr bwMode="auto">
          <a:xfrm flipV="1">
            <a:off x="1787525" y="3624263"/>
            <a:ext cx="1474788" cy="617537"/>
          </a:xfrm>
          <a:prstGeom prst="straightConnector1">
            <a:avLst/>
          </a:prstGeom>
          <a:noFill/>
          <a:ln w="12700">
            <a:solidFill>
              <a:srgbClr val="000000"/>
            </a:solidFill>
            <a:round/>
            <a:headEnd type="triangle" w="med" len="med"/>
            <a:tailEnd type="triangle" w="med" len="med"/>
          </a:ln>
        </p:spPr>
      </p:cxnSp>
      <p:cxnSp>
        <p:nvCxnSpPr>
          <p:cNvPr id="60" name="AutoShape 31"/>
          <p:cNvCxnSpPr>
            <a:cxnSpLocks noChangeShapeType="1"/>
            <a:stCxn id="38" idx="6"/>
            <a:endCxn id="32" idx="2"/>
          </p:cNvCxnSpPr>
          <p:nvPr/>
        </p:nvCxnSpPr>
        <p:spPr bwMode="auto">
          <a:xfrm>
            <a:off x="1787525" y="3022600"/>
            <a:ext cx="1474788" cy="601663"/>
          </a:xfrm>
          <a:prstGeom prst="straightConnector1">
            <a:avLst/>
          </a:prstGeom>
          <a:noFill/>
          <a:ln w="12700">
            <a:solidFill>
              <a:srgbClr val="000000"/>
            </a:solidFill>
            <a:round/>
            <a:headEnd type="triangle" w="med" len="med"/>
            <a:tailEnd type="triangle" w="med" len="med"/>
          </a:ln>
        </p:spPr>
      </p:cxnSp>
      <p:sp>
        <p:nvSpPr>
          <p:cNvPr id="61" name="AutoShape 32"/>
          <p:cNvSpPr>
            <a:spLocks noChangeArrowheads="1"/>
          </p:cNvSpPr>
          <p:nvPr/>
        </p:nvSpPr>
        <p:spPr bwMode="auto">
          <a:xfrm>
            <a:off x="304800" y="6019800"/>
            <a:ext cx="1676400" cy="457200"/>
          </a:xfrm>
          <a:prstGeom prst="roundRect">
            <a:avLst>
              <a:gd name="adj" fmla="val 16667"/>
            </a:avLst>
          </a:prstGeom>
          <a:solidFill>
            <a:srgbClr val="FFFF99"/>
          </a:solidFill>
          <a:ln w="12700">
            <a:solidFill>
              <a:srgbClr val="000000"/>
            </a:solidFill>
            <a:round/>
            <a:headEnd/>
            <a:tailEnd/>
          </a:ln>
        </p:spPr>
        <p:txBody>
          <a:bodyPr anchor="ctr"/>
          <a:lstStyle/>
          <a:p>
            <a:pPr algn="ctr"/>
            <a:r>
              <a:rPr lang="fr-FR" sz="1400" dirty="0">
                <a:solidFill>
                  <a:srgbClr val="000000"/>
                </a:solidFill>
              </a:rPr>
              <a:t>Module absent de e-Prélude</a:t>
            </a:r>
          </a:p>
        </p:txBody>
      </p:sp>
    </p:spTree>
    <p:extLst>
      <p:ext uri="{BB962C8B-B14F-4D97-AF65-F5344CB8AC3E}">
        <p14:creationId xmlns:p14="http://schemas.microsoft.com/office/powerpoint/2010/main" val="41168363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title"/>
          </p:nvPr>
        </p:nvSpPr>
        <p:spPr/>
        <p:txBody>
          <a:bodyPr/>
          <a:lstStyle/>
          <a:p>
            <a:r>
              <a:rPr lang="fr-FR" dirty="0">
                <a:solidFill>
                  <a:srgbClr val="009900"/>
                </a:solidFill>
              </a:rPr>
              <a:t>Défis des systèmes logistiques</a:t>
            </a:r>
          </a:p>
        </p:txBody>
      </p:sp>
      <p:sp>
        <p:nvSpPr>
          <p:cNvPr id="17411" name="Rectangle 5"/>
          <p:cNvSpPr>
            <a:spLocks noGrp="1" noChangeArrowheads="1"/>
          </p:cNvSpPr>
          <p:nvPr>
            <p:ph type="body" idx="1"/>
          </p:nvPr>
        </p:nvSpPr>
        <p:spPr/>
        <p:txBody>
          <a:bodyPr/>
          <a:lstStyle/>
          <a:p>
            <a:r>
              <a:rPr lang="fr-FR" dirty="0">
                <a:solidFill>
                  <a:srgbClr val="000099"/>
                </a:solidFill>
              </a:rPr>
              <a:t>Production à la commande de produits en quantités arbitraires et spécifiés par le client</a:t>
            </a:r>
          </a:p>
          <a:p>
            <a:r>
              <a:rPr lang="fr-FR" dirty="0">
                <a:solidFill>
                  <a:srgbClr val="000099"/>
                </a:solidFill>
              </a:rPr>
              <a:t>Capacité informationnelle à traiter les clients individuellement</a:t>
            </a:r>
          </a:p>
          <a:p>
            <a:r>
              <a:rPr lang="fr-FR" dirty="0">
                <a:solidFill>
                  <a:srgbClr val="000099"/>
                </a:solidFill>
              </a:rPr>
              <a:t>Réduction du cycle de fabrication et des délais</a:t>
            </a:r>
          </a:p>
          <a:p>
            <a:r>
              <a:rPr lang="fr-FR" dirty="0">
                <a:solidFill>
                  <a:srgbClr val="000099"/>
                </a:solidFill>
              </a:rPr>
              <a:t>Convergence des produits et des services</a:t>
            </a:r>
          </a:p>
          <a:p>
            <a:r>
              <a:rPr lang="fr-FR" dirty="0">
                <a:solidFill>
                  <a:srgbClr val="000099"/>
                </a:solidFill>
              </a:rPr>
              <a:t>Réseaux globaux de production et coopération inter-entreprises dans tous les domaines de la chaîne logistique</a:t>
            </a:r>
          </a:p>
        </p:txBody>
      </p:sp>
    </p:spTree>
    <p:extLst>
      <p:ext uri="{BB962C8B-B14F-4D97-AF65-F5344CB8AC3E}">
        <p14:creationId xmlns:p14="http://schemas.microsoft.com/office/powerpoint/2010/main" val="37987451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Rectangle 3"/>
          <p:cNvSpPr>
            <a:spLocks noGrp="1" noChangeArrowheads="1"/>
          </p:cNvSpPr>
          <p:nvPr>
            <p:ph type="title"/>
          </p:nvPr>
        </p:nvSpPr>
        <p:spPr>
          <a:xfrm>
            <a:off x="1447800" y="685800"/>
            <a:ext cx="7239000" cy="457200"/>
          </a:xfrm>
          <a:noFill/>
        </p:spPr>
        <p:txBody>
          <a:bodyPr lIns="0" tIns="0" rIns="0" bIns="0"/>
          <a:lstStyle/>
          <a:p>
            <a:r>
              <a:rPr lang="fr-FR"/>
              <a:t>Adaptation à tous les types de production</a:t>
            </a:r>
          </a:p>
        </p:txBody>
      </p:sp>
      <p:sp>
        <p:nvSpPr>
          <p:cNvPr id="69636" name="Rectangle 4"/>
          <p:cNvSpPr>
            <a:spLocks noChangeArrowheads="1"/>
          </p:cNvSpPr>
          <p:nvPr/>
        </p:nvSpPr>
        <p:spPr bwMode="auto">
          <a:xfrm>
            <a:off x="1273175" y="1708150"/>
            <a:ext cx="2228850" cy="909638"/>
          </a:xfrm>
          <a:prstGeom prst="rect">
            <a:avLst/>
          </a:prstGeom>
          <a:solidFill>
            <a:srgbClr val="618FFD"/>
          </a:solidFill>
          <a:ln w="12700">
            <a:noFill/>
            <a:miter lim="800000"/>
            <a:headEnd/>
            <a:tailEnd/>
          </a:ln>
          <a:effectLst>
            <a:outerShdw dist="53882" dir="13500000" algn="ctr" rotWithShape="0">
              <a:schemeClr val="tx2"/>
            </a:outerShdw>
          </a:effectLst>
        </p:spPr>
        <p:txBody>
          <a:bodyPr wrap="none" anchor="ctr"/>
          <a:lstStyle/>
          <a:p>
            <a:pPr>
              <a:defRPr/>
            </a:pPr>
            <a:endParaRPr lang="fr-FR">
              <a:solidFill>
                <a:schemeClr val="tx1"/>
              </a:solidFill>
            </a:endParaRPr>
          </a:p>
        </p:txBody>
      </p:sp>
      <p:sp>
        <p:nvSpPr>
          <p:cNvPr id="69637" name="Rectangle 5"/>
          <p:cNvSpPr>
            <a:spLocks noChangeArrowheads="1"/>
          </p:cNvSpPr>
          <p:nvPr/>
        </p:nvSpPr>
        <p:spPr bwMode="auto">
          <a:xfrm>
            <a:off x="3665538" y="1708150"/>
            <a:ext cx="2168525" cy="909638"/>
          </a:xfrm>
          <a:prstGeom prst="rect">
            <a:avLst/>
          </a:prstGeom>
          <a:solidFill>
            <a:srgbClr val="618FFD"/>
          </a:solidFill>
          <a:ln w="12700">
            <a:noFill/>
            <a:miter lim="800000"/>
            <a:headEnd/>
            <a:tailEnd/>
          </a:ln>
          <a:effectLst>
            <a:outerShdw dist="53882" dir="13500000" algn="ctr" rotWithShape="0">
              <a:schemeClr val="tx2"/>
            </a:outerShdw>
          </a:effectLst>
        </p:spPr>
        <p:txBody>
          <a:bodyPr wrap="none" anchor="ctr"/>
          <a:lstStyle/>
          <a:p>
            <a:pPr>
              <a:defRPr/>
            </a:pPr>
            <a:endParaRPr lang="fr-FR">
              <a:solidFill>
                <a:schemeClr val="tx1"/>
              </a:solidFill>
            </a:endParaRPr>
          </a:p>
        </p:txBody>
      </p:sp>
      <p:sp>
        <p:nvSpPr>
          <p:cNvPr id="69638" name="Rectangle 6"/>
          <p:cNvSpPr>
            <a:spLocks noChangeArrowheads="1"/>
          </p:cNvSpPr>
          <p:nvPr/>
        </p:nvSpPr>
        <p:spPr bwMode="auto">
          <a:xfrm>
            <a:off x="5954713" y="1708150"/>
            <a:ext cx="2168525" cy="909638"/>
          </a:xfrm>
          <a:prstGeom prst="rect">
            <a:avLst/>
          </a:prstGeom>
          <a:solidFill>
            <a:srgbClr val="618FFD"/>
          </a:solidFill>
          <a:ln w="12700">
            <a:noFill/>
            <a:miter lim="800000"/>
            <a:headEnd/>
            <a:tailEnd/>
          </a:ln>
          <a:effectLst>
            <a:outerShdw dist="53882" dir="13500000" algn="ctr" rotWithShape="0">
              <a:schemeClr val="tx2"/>
            </a:outerShdw>
          </a:effectLst>
        </p:spPr>
        <p:txBody>
          <a:bodyPr wrap="none" anchor="ctr"/>
          <a:lstStyle/>
          <a:p>
            <a:pPr>
              <a:defRPr/>
            </a:pPr>
            <a:endParaRPr lang="fr-FR">
              <a:solidFill>
                <a:schemeClr val="tx1"/>
              </a:solidFill>
            </a:endParaRPr>
          </a:p>
        </p:txBody>
      </p:sp>
      <p:sp>
        <p:nvSpPr>
          <p:cNvPr id="69639" name="Rectangle 7"/>
          <p:cNvSpPr>
            <a:spLocks noChangeArrowheads="1"/>
          </p:cNvSpPr>
          <p:nvPr/>
        </p:nvSpPr>
        <p:spPr bwMode="auto">
          <a:xfrm>
            <a:off x="1273175" y="2781300"/>
            <a:ext cx="2228850" cy="909638"/>
          </a:xfrm>
          <a:prstGeom prst="rect">
            <a:avLst/>
          </a:prstGeom>
          <a:solidFill>
            <a:srgbClr val="618FFD"/>
          </a:solidFill>
          <a:ln w="12700">
            <a:noFill/>
            <a:miter lim="800000"/>
            <a:headEnd/>
            <a:tailEnd/>
          </a:ln>
          <a:effectLst>
            <a:outerShdw dist="53882" dir="13500000" algn="ctr" rotWithShape="0">
              <a:schemeClr val="tx2"/>
            </a:outerShdw>
          </a:effectLst>
        </p:spPr>
        <p:txBody>
          <a:bodyPr wrap="none" anchor="ctr"/>
          <a:lstStyle/>
          <a:p>
            <a:pPr>
              <a:defRPr/>
            </a:pPr>
            <a:endParaRPr lang="fr-FR">
              <a:solidFill>
                <a:schemeClr val="tx1"/>
              </a:solidFill>
            </a:endParaRPr>
          </a:p>
        </p:txBody>
      </p:sp>
      <p:sp>
        <p:nvSpPr>
          <p:cNvPr id="69640" name="Rectangle 8"/>
          <p:cNvSpPr>
            <a:spLocks noChangeArrowheads="1"/>
          </p:cNvSpPr>
          <p:nvPr/>
        </p:nvSpPr>
        <p:spPr bwMode="auto">
          <a:xfrm>
            <a:off x="3665538" y="2781300"/>
            <a:ext cx="2168525" cy="909638"/>
          </a:xfrm>
          <a:prstGeom prst="rect">
            <a:avLst/>
          </a:prstGeom>
          <a:solidFill>
            <a:srgbClr val="618FFD"/>
          </a:solidFill>
          <a:ln w="12700">
            <a:noFill/>
            <a:miter lim="800000"/>
            <a:headEnd/>
            <a:tailEnd/>
          </a:ln>
          <a:effectLst>
            <a:outerShdw dist="53882" dir="13500000" algn="ctr" rotWithShape="0">
              <a:schemeClr val="tx2"/>
            </a:outerShdw>
          </a:effectLst>
        </p:spPr>
        <p:txBody>
          <a:bodyPr wrap="none" anchor="ctr"/>
          <a:lstStyle/>
          <a:p>
            <a:pPr>
              <a:defRPr/>
            </a:pPr>
            <a:endParaRPr lang="fr-FR">
              <a:solidFill>
                <a:schemeClr val="tx1"/>
              </a:solidFill>
            </a:endParaRPr>
          </a:p>
        </p:txBody>
      </p:sp>
      <p:sp>
        <p:nvSpPr>
          <p:cNvPr id="69641" name="Rectangle 9"/>
          <p:cNvSpPr>
            <a:spLocks noChangeArrowheads="1"/>
          </p:cNvSpPr>
          <p:nvPr/>
        </p:nvSpPr>
        <p:spPr bwMode="auto">
          <a:xfrm>
            <a:off x="5954713" y="2781300"/>
            <a:ext cx="2168525" cy="909638"/>
          </a:xfrm>
          <a:prstGeom prst="rect">
            <a:avLst/>
          </a:prstGeom>
          <a:solidFill>
            <a:srgbClr val="618FFD"/>
          </a:solidFill>
          <a:ln w="12700">
            <a:noFill/>
            <a:miter lim="800000"/>
            <a:headEnd/>
            <a:tailEnd/>
          </a:ln>
          <a:effectLst>
            <a:outerShdw dist="53882" dir="13500000" algn="ctr" rotWithShape="0">
              <a:schemeClr val="tx2"/>
            </a:outerShdw>
          </a:effectLst>
        </p:spPr>
        <p:txBody>
          <a:bodyPr wrap="none" anchor="ctr"/>
          <a:lstStyle/>
          <a:p>
            <a:pPr>
              <a:defRPr/>
            </a:pPr>
            <a:endParaRPr lang="fr-FR">
              <a:solidFill>
                <a:schemeClr val="tx1"/>
              </a:solidFill>
            </a:endParaRPr>
          </a:p>
        </p:txBody>
      </p:sp>
      <p:sp>
        <p:nvSpPr>
          <p:cNvPr id="69642" name="Rectangle 10"/>
          <p:cNvSpPr>
            <a:spLocks noChangeArrowheads="1"/>
          </p:cNvSpPr>
          <p:nvPr/>
        </p:nvSpPr>
        <p:spPr bwMode="auto">
          <a:xfrm>
            <a:off x="1273175" y="3871913"/>
            <a:ext cx="2228850" cy="909637"/>
          </a:xfrm>
          <a:prstGeom prst="rect">
            <a:avLst/>
          </a:prstGeom>
          <a:solidFill>
            <a:srgbClr val="618FFD"/>
          </a:solidFill>
          <a:ln w="12700">
            <a:noFill/>
            <a:miter lim="800000"/>
            <a:headEnd/>
            <a:tailEnd/>
          </a:ln>
          <a:effectLst>
            <a:outerShdw dist="53882" dir="13500000" algn="ctr" rotWithShape="0">
              <a:schemeClr val="tx2"/>
            </a:outerShdw>
          </a:effectLst>
        </p:spPr>
        <p:txBody>
          <a:bodyPr wrap="none" anchor="ctr"/>
          <a:lstStyle/>
          <a:p>
            <a:pPr>
              <a:defRPr/>
            </a:pPr>
            <a:endParaRPr lang="fr-FR">
              <a:solidFill>
                <a:schemeClr val="tx1"/>
              </a:solidFill>
            </a:endParaRPr>
          </a:p>
        </p:txBody>
      </p:sp>
      <p:sp>
        <p:nvSpPr>
          <p:cNvPr id="69643" name="Rectangle 11"/>
          <p:cNvSpPr>
            <a:spLocks noChangeArrowheads="1"/>
          </p:cNvSpPr>
          <p:nvPr/>
        </p:nvSpPr>
        <p:spPr bwMode="auto">
          <a:xfrm>
            <a:off x="3665538" y="3871913"/>
            <a:ext cx="2168525" cy="909637"/>
          </a:xfrm>
          <a:prstGeom prst="rect">
            <a:avLst/>
          </a:prstGeom>
          <a:solidFill>
            <a:srgbClr val="618FFD"/>
          </a:solidFill>
          <a:ln w="12700">
            <a:noFill/>
            <a:miter lim="800000"/>
            <a:headEnd/>
            <a:tailEnd/>
          </a:ln>
          <a:effectLst>
            <a:outerShdw dist="63500" dir="13987806" algn="ctr" rotWithShape="0">
              <a:schemeClr val="tx2"/>
            </a:outerShdw>
          </a:effectLst>
        </p:spPr>
        <p:txBody>
          <a:bodyPr wrap="none" anchor="ctr"/>
          <a:lstStyle/>
          <a:p>
            <a:pPr>
              <a:defRPr/>
            </a:pPr>
            <a:endParaRPr lang="fr-FR">
              <a:solidFill>
                <a:schemeClr val="tx1"/>
              </a:solidFill>
            </a:endParaRPr>
          </a:p>
        </p:txBody>
      </p:sp>
      <p:sp>
        <p:nvSpPr>
          <p:cNvPr id="69644" name="Rectangle 12"/>
          <p:cNvSpPr>
            <a:spLocks noChangeArrowheads="1"/>
          </p:cNvSpPr>
          <p:nvPr/>
        </p:nvSpPr>
        <p:spPr bwMode="auto">
          <a:xfrm>
            <a:off x="5954713" y="3871913"/>
            <a:ext cx="2168525" cy="909637"/>
          </a:xfrm>
          <a:prstGeom prst="rect">
            <a:avLst/>
          </a:prstGeom>
          <a:solidFill>
            <a:srgbClr val="618FFD"/>
          </a:solidFill>
          <a:ln w="12700">
            <a:noFill/>
            <a:miter lim="800000"/>
            <a:headEnd/>
            <a:tailEnd/>
          </a:ln>
          <a:effectLst>
            <a:outerShdw dist="53882" dir="13500000" algn="ctr" rotWithShape="0">
              <a:schemeClr val="tx2"/>
            </a:outerShdw>
          </a:effectLst>
        </p:spPr>
        <p:txBody>
          <a:bodyPr wrap="none" anchor="ctr"/>
          <a:lstStyle/>
          <a:p>
            <a:pPr>
              <a:defRPr/>
            </a:pPr>
            <a:endParaRPr lang="fr-FR">
              <a:solidFill>
                <a:schemeClr val="tx1"/>
              </a:solidFill>
            </a:endParaRPr>
          </a:p>
        </p:txBody>
      </p:sp>
      <p:sp>
        <p:nvSpPr>
          <p:cNvPr id="69645" name="Rectangle 13"/>
          <p:cNvSpPr>
            <a:spLocks noChangeArrowheads="1"/>
          </p:cNvSpPr>
          <p:nvPr/>
        </p:nvSpPr>
        <p:spPr bwMode="auto">
          <a:xfrm>
            <a:off x="1273175" y="4929188"/>
            <a:ext cx="2228850" cy="909637"/>
          </a:xfrm>
          <a:prstGeom prst="rect">
            <a:avLst/>
          </a:prstGeom>
          <a:solidFill>
            <a:srgbClr val="618FFD"/>
          </a:solidFill>
          <a:ln w="12700">
            <a:noFill/>
            <a:miter lim="800000"/>
            <a:headEnd/>
            <a:tailEnd/>
          </a:ln>
          <a:effectLst>
            <a:outerShdw dist="53882" dir="13500000" algn="ctr" rotWithShape="0">
              <a:schemeClr val="tx2"/>
            </a:outerShdw>
          </a:effectLst>
        </p:spPr>
        <p:txBody>
          <a:bodyPr wrap="none" anchor="ctr"/>
          <a:lstStyle/>
          <a:p>
            <a:pPr>
              <a:defRPr/>
            </a:pPr>
            <a:endParaRPr lang="fr-FR">
              <a:solidFill>
                <a:schemeClr val="tx1"/>
              </a:solidFill>
            </a:endParaRPr>
          </a:p>
        </p:txBody>
      </p:sp>
      <p:sp>
        <p:nvSpPr>
          <p:cNvPr id="69646" name="Rectangle 14"/>
          <p:cNvSpPr>
            <a:spLocks noChangeArrowheads="1"/>
          </p:cNvSpPr>
          <p:nvPr/>
        </p:nvSpPr>
        <p:spPr bwMode="auto">
          <a:xfrm>
            <a:off x="3665538" y="4929188"/>
            <a:ext cx="2168525" cy="909637"/>
          </a:xfrm>
          <a:prstGeom prst="rect">
            <a:avLst/>
          </a:prstGeom>
          <a:solidFill>
            <a:srgbClr val="618FFD"/>
          </a:solidFill>
          <a:ln w="12700">
            <a:noFill/>
            <a:miter lim="800000"/>
            <a:headEnd/>
            <a:tailEnd/>
          </a:ln>
          <a:effectLst>
            <a:outerShdw dist="53882" dir="13500000" algn="ctr" rotWithShape="0">
              <a:schemeClr val="tx2"/>
            </a:outerShdw>
          </a:effectLst>
        </p:spPr>
        <p:txBody>
          <a:bodyPr wrap="none" anchor="ctr"/>
          <a:lstStyle/>
          <a:p>
            <a:pPr>
              <a:defRPr/>
            </a:pPr>
            <a:endParaRPr lang="fr-FR">
              <a:solidFill>
                <a:schemeClr val="tx1"/>
              </a:solidFill>
            </a:endParaRPr>
          </a:p>
        </p:txBody>
      </p:sp>
      <p:sp>
        <p:nvSpPr>
          <p:cNvPr id="69647" name="Rectangle 15"/>
          <p:cNvSpPr>
            <a:spLocks noChangeArrowheads="1"/>
          </p:cNvSpPr>
          <p:nvPr/>
        </p:nvSpPr>
        <p:spPr bwMode="auto">
          <a:xfrm>
            <a:off x="5954713" y="4929188"/>
            <a:ext cx="2168525" cy="909637"/>
          </a:xfrm>
          <a:prstGeom prst="rect">
            <a:avLst/>
          </a:prstGeom>
          <a:solidFill>
            <a:srgbClr val="618FFD"/>
          </a:solidFill>
          <a:ln w="12700">
            <a:noFill/>
            <a:miter lim="800000"/>
            <a:headEnd/>
            <a:tailEnd/>
          </a:ln>
          <a:effectLst>
            <a:outerShdw dist="53882" dir="13500000" algn="ctr" rotWithShape="0">
              <a:schemeClr val="tx2"/>
            </a:outerShdw>
          </a:effectLst>
        </p:spPr>
        <p:txBody>
          <a:bodyPr wrap="none" anchor="ctr"/>
          <a:lstStyle/>
          <a:p>
            <a:pPr>
              <a:defRPr/>
            </a:pPr>
            <a:endParaRPr lang="fr-FR">
              <a:solidFill>
                <a:schemeClr val="tx1"/>
              </a:solidFill>
            </a:endParaRPr>
          </a:p>
        </p:txBody>
      </p:sp>
      <p:sp>
        <p:nvSpPr>
          <p:cNvPr id="2073" name="Rectangle 16"/>
          <p:cNvSpPr>
            <a:spLocks noChangeArrowheads="1"/>
          </p:cNvSpPr>
          <p:nvPr/>
        </p:nvSpPr>
        <p:spPr bwMode="auto">
          <a:xfrm>
            <a:off x="1301750" y="1706563"/>
            <a:ext cx="1710406" cy="582211"/>
          </a:xfrm>
          <a:prstGeom prst="rect">
            <a:avLst/>
          </a:prstGeom>
          <a:noFill/>
          <a:ln w="12700">
            <a:noFill/>
            <a:miter lim="800000"/>
            <a:headEnd/>
            <a:tailEnd/>
          </a:ln>
        </p:spPr>
        <p:txBody>
          <a:bodyPr wrap="none" lIns="90488" tIns="44450" rIns="90488" bIns="44450">
            <a:spAutoFit/>
          </a:bodyPr>
          <a:lstStyle/>
          <a:p>
            <a:pPr algn="l">
              <a:lnSpc>
                <a:spcPct val="100000"/>
              </a:lnSpc>
            </a:pPr>
            <a:r>
              <a:rPr lang="fr-FR" sz="1600">
                <a:solidFill>
                  <a:schemeClr val="tx1"/>
                </a:solidFill>
              </a:rPr>
              <a:t>Conception à la</a:t>
            </a:r>
          </a:p>
          <a:p>
            <a:pPr algn="l">
              <a:lnSpc>
                <a:spcPct val="100000"/>
              </a:lnSpc>
            </a:pPr>
            <a:r>
              <a:rPr lang="fr-FR" sz="1600">
                <a:solidFill>
                  <a:schemeClr val="tx1"/>
                </a:solidFill>
              </a:rPr>
              <a:t>commande</a:t>
            </a:r>
          </a:p>
        </p:txBody>
      </p:sp>
      <p:sp>
        <p:nvSpPr>
          <p:cNvPr id="2074" name="Rectangle 17"/>
          <p:cNvSpPr>
            <a:spLocks noChangeArrowheads="1"/>
          </p:cNvSpPr>
          <p:nvPr/>
        </p:nvSpPr>
        <p:spPr bwMode="auto">
          <a:xfrm>
            <a:off x="3733800" y="1752600"/>
            <a:ext cx="1689566" cy="582211"/>
          </a:xfrm>
          <a:prstGeom prst="rect">
            <a:avLst/>
          </a:prstGeom>
          <a:noFill/>
          <a:ln w="12700">
            <a:noFill/>
            <a:miter lim="800000"/>
            <a:headEnd/>
            <a:tailEnd/>
          </a:ln>
        </p:spPr>
        <p:txBody>
          <a:bodyPr wrap="none" lIns="90488" tIns="44450" rIns="90488" bIns="44450">
            <a:spAutoFit/>
          </a:bodyPr>
          <a:lstStyle/>
          <a:p>
            <a:pPr algn="l">
              <a:lnSpc>
                <a:spcPct val="100000"/>
              </a:lnSpc>
            </a:pPr>
            <a:r>
              <a:rPr lang="fr-FR" sz="1600">
                <a:solidFill>
                  <a:schemeClr val="tx1"/>
                </a:solidFill>
              </a:rPr>
              <a:t>Fabrication à la</a:t>
            </a:r>
          </a:p>
          <a:p>
            <a:pPr algn="l">
              <a:lnSpc>
                <a:spcPct val="100000"/>
              </a:lnSpc>
            </a:pPr>
            <a:r>
              <a:rPr lang="fr-FR" sz="1600">
                <a:solidFill>
                  <a:schemeClr val="tx1"/>
                </a:solidFill>
              </a:rPr>
              <a:t>commande</a:t>
            </a:r>
          </a:p>
        </p:txBody>
      </p:sp>
      <p:sp>
        <p:nvSpPr>
          <p:cNvPr id="2075" name="Rectangle 18"/>
          <p:cNvSpPr>
            <a:spLocks noChangeArrowheads="1"/>
          </p:cNvSpPr>
          <p:nvPr/>
        </p:nvSpPr>
        <p:spPr bwMode="auto">
          <a:xfrm>
            <a:off x="5975350" y="1706563"/>
            <a:ext cx="1288815" cy="582211"/>
          </a:xfrm>
          <a:prstGeom prst="rect">
            <a:avLst/>
          </a:prstGeom>
          <a:noFill/>
          <a:ln w="12700">
            <a:noFill/>
            <a:miter lim="800000"/>
            <a:headEnd/>
            <a:tailEnd/>
          </a:ln>
        </p:spPr>
        <p:txBody>
          <a:bodyPr wrap="none" lIns="90488" tIns="44450" rIns="90488" bIns="44450">
            <a:spAutoFit/>
          </a:bodyPr>
          <a:lstStyle/>
          <a:p>
            <a:pPr algn="l">
              <a:lnSpc>
                <a:spcPct val="100000"/>
              </a:lnSpc>
            </a:pPr>
            <a:r>
              <a:rPr lang="fr-FR" sz="1600">
                <a:solidFill>
                  <a:schemeClr val="tx1"/>
                </a:solidFill>
              </a:rPr>
              <a:t>Fabrication</a:t>
            </a:r>
          </a:p>
          <a:p>
            <a:pPr algn="l">
              <a:lnSpc>
                <a:spcPct val="100000"/>
              </a:lnSpc>
            </a:pPr>
            <a:r>
              <a:rPr lang="fr-FR" sz="1600">
                <a:solidFill>
                  <a:schemeClr val="tx1"/>
                </a:solidFill>
              </a:rPr>
              <a:t>discrète</a:t>
            </a:r>
          </a:p>
        </p:txBody>
      </p:sp>
      <p:sp>
        <p:nvSpPr>
          <p:cNvPr id="2076" name="Rectangle 19"/>
          <p:cNvSpPr>
            <a:spLocks noChangeArrowheads="1"/>
          </p:cNvSpPr>
          <p:nvPr/>
        </p:nvSpPr>
        <p:spPr bwMode="auto">
          <a:xfrm>
            <a:off x="1290638" y="2784475"/>
            <a:ext cx="1298433" cy="582211"/>
          </a:xfrm>
          <a:prstGeom prst="rect">
            <a:avLst/>
          </a:prstGeom>
          <a:noFill/>
          <a:ln w="12700">
            <a:noFill/>
            <a:miter lim="800000"/>
            <a:headEnd/>
            <a:tailEnd/>
          </a:ln>
        </p:spPr>
        <p:txBody>
          <a:bodyPr wrap="none" lIns="90488" tIns="44450" rIns="90488" bIns="44450">
            <a:spAutoFit/>
          </a:bodyPr>
          <a:lstStyle/>
          <a:p>
            <a:pPr algn="l">
              <a:lnSpc>
                <a:spcPct val="100000"/>
              </a:lnSpc>
            </a:pPr>
            <a:r>
              <a:rPr lang="fr-FR" sz="1600">
                <a:solidFill>
                  <a:schemeClr val="tx1"/>
                </a:solidFill>
              </a:rPr>
              <a:t>Commande</a:t>
            </a:r>
          </a:p>
          <a:p>
            <a:pPr algn="l">
              <a:lnSpc>
                <a:spcPct val="100000"/>
              </a:lnSpc>
            </a:pPr>
            <a:r>
              <a:rPr lang="fr-FR" sz="1600">
                <a:solidFill>
                  <a:schemeClr val="tx1"/>
                </a:solidFill>
              </a:rPr>
              <a:t>client</a:t>
            </a:r>
          </a:p>
        </p:txBody>
      </p:sp>
      <p:sp>
        <p:nvSpPr>
          <p:cNvPr id="69652" name="Rectangle 20"/>
          <p:cNvSpPr>
            <a:spLocks noChangeArrowheads="1"/>
          </p:cNvSpPr>
          <p:nvPr/>
        </p:nvSpPr>
        <p:spPr bwMode="auto">
          <a:xfrm>
            <a:off x="3698875" y="2752725"/>
            <a:ext cx="1790556" cy="582211"/>
          </a:xfrm>
          <a:prstGeom prst="rect">
            <a:avLst/>
          </a:prstGeom>
          <a:noFill/>
          <a:ln w="12700">
            <a:noFill/>
            <a:miter lim="800000"/>
            <a:headEnd/>
            <a:tailEnd/>
          </a:ln>
          <a:effectLst/>
        </p:spPr>
        <p:txBody>
          <a:bodyPr wrap="none" lIns="90488" tIns="44450" rIns="90488" bIns="44450">
            <a:spAutoFit/>
          </a:bodyPr>
          <a:lstStyle/>
          <a:p>
            <a:pPr algn="l">
              <a:lnSpc>
                <a:spcPct val="100000"/>
              </a:lnSpc>
              <a:defRPr/>
            </a:pPr>
            <a:r>
              <a:rPr lang="fr-FR" sz="1600">
                <a:solidFill>
                  <a:schemeClr val="tx1"/>
                </a:solidFill>
                <a:effectLst>
                  <a:outerShdw blurRad="38100" dist="38100" dir="2700000" algn="tl">
                    <a:srgbClr val="C0C0C0"/>
                  </a:outerShdw>
                </a:effectLst>
              </a:rPr>
              <a:t>Assemblage à la</a:t>
            </a:r>
          </a:p>
          <a:p>
            <a:pPr algn="l">
              <a:lnSpc>
                <a:spcPct val="100000"/>
              </a:lnSpc>
              <a:defRPr/>
            </a:pPr>
            <a:r>
              <a:rPr lang="fr-FR" sz="1600">
                <a:solidFill>
                  <a:schemeClr val="tx1"/>
                </a:solidFill>
                <a:effectLst>
                  <a:outerShdw blurRad="38100" dist="38100" dir="2700000" algn="tl">
                    <a:srgbClr val="C0C0C0"/>
                  </a:outerShdw>
                </a:effectLst>
              </a:rPr>
              <a:t>commande</a:t>
            </a:r>
          </a:p>
        </p:txBody>
      </p:sp>
      <p:sp>
        <p:nvSpPr>
          <p:cNvPr id="2078" name="Rectangle 21"/>
          <p:cNvSpPr>
            <a:spLocks noChangeArrowheads="1"/>
          </p:cNvSpPr>
          <p:nvPr/>
        </p:nvSpPr>
        <p:spPr bwMode="auto">
          <a:xfrm>
            <a:off x="6005513" y="2773363"/>
            <a:ext cx="1288815" cy="582211"/>
          </a:xfrm>
          <a:prstGeom prst="rect">
            <a:avLst/>
          </a:prstGeom>
          <a:noFill/>
          <a:ln w="12700">
            <a:noFill/>
            <a:miter lim="800000"/>
            <a:headEnd/>
            <a:tailEnd/>
          </a:ln>
        </p:spPr>
        <p:txBody>
          <a:bodyPr wrap="none" lIns="90488" tIns="44450" rIns="90488" bIns="44450">
            <a:spAutoFit/>
          </a:bodyPr>
          <a:lstStyle/>
          <a:p>
            <a:pPr algn="l">
              <a:lnSpc>
                <a:spcPct val="100000"/>
              </a:lnSpc>
            </a:pPr>
            <a:r>
              <a:rPr lang="fr-FR" sz="1600">
                <a:solidFill>
                  <a:schemeClr val="tx1"/>
                </a:solidFill>
              </a:rPr>
              <a:t>Fabrication</a:t>
            </a:r>
          </a:p>
          <a:p>
            <a:pPr algn="l">
              <a:lnSpc>
                <a:spcPct val="100000"/>
              </a:lnSpc>
            </a:pPr>
            <a:r>
              <a:rPr lang="fr-FR" sz="1600">
                <a:solidFill>
                  <a:schemeClr val="tx1"/>
                </a:solidFill>
              </a:rPr>
              <a:t>répétitive</a:t>
            </a:r>
          </a:p>
        </p:txBody>
      </p:sp>
      <p:sp>
        <p:nvSpPr>
          <p:cNvPr id="2079" name="Rectangle 22"/>
          <p:cNvSpPr>
            <a:spLocks noChangeArrowheads="1"/>
          </p:cNvSpPr>
          <p:nvPr/>
        </p:nvSpPr>
        <p:spPr bwMode="auto">
          <a:xfrm>
            <a:off x="3689350" y="3860800"/>
            <a:ext cx="1641476" cy="828432"/>
          </a:xfrm>
          <a:prstGeom prst="rect">
            <a:avLst/>
          </a:prstGeom>
          <a:solidFill>
            <a:srgbClr val="618FFD"/>
          </a:solidFill>
          <a:ln w="12700">
            <a:noFill/>
            <a:miter lim="800000"/>
            <a:headEnd/>
            <a:tailEnd/>
          </a:ln>
        </p:spPr>
        <p:txBody>
          <a:bodyPr wrap="none" lIns="90488" tIns="44450" rIns="90488" bIns="44450">
            <a:spAutoFit/>
          </a:bodyPr>
          <a:lstStyle/>
          <a:p>
            <a:pPr algn="l">
              <a:lnSpc>
                <a:spcPct val="100000"/>
              </a:lnSpc>
            </a:pPr>
            <a:r>
              <a:rPr lang="fr-FR" sz="1600">
                <a:solidFill>
                  <a:schemeClr val="tx1"/>
                </a:solidFill>
              </a:rPr>
              <a:t>Production par</a:t>
            </a:r>
          </a:p>
          <a:p>
            <a:pPr algn="l">
              <a:lnSpc>
                <a:spcPct val="100000"/>
              </a:lnSpc>
            </a:pPr>
            <a:r>
              <a:rPr lang="fr-FR" sz="1600">
                <a:solidFill>
                  <a:schemeClr val="tx1"/>
                </a:solidFill>
              </a:rPr>
              <a:t>lotissement</a:t>
            </a:r>
          </a:p>
          <a:p>
            <a:pPr algn="l" latinLnBrk="1">
              <a:lnSpc>
                <a:spcPct val="100000"/>
              </a:lnSpc>
            </a:pPr>
            <a:endParaRPr lang="fr-FR" sz="1600">
              <a:solidFill>
                <a:schemeClr val="tx1"/>
              </a:solidFill>
            </a:endParaRPr>
          </a:p>
        </p:txBody>
      </p:sp>
      <p:sp>
        <p:nvSpPr>
          <p:cNvPr id="2080" name="Rectangle 23"/>
          <p:cNvSpPr>
            <a:spLocks noChangeArrowheads="1"/>
          </p:cNvSpPr>
          <p:nvPr/>
        </p:nvSpPr>
        <p:spPr bwMode="auto">
          <a:xfrm>
            <a:off x="5984875" y="3870325"/>
            <a:ext cx="1561326" cy="582211"/>
          </a:xfrm>
          <a:prstGeom prst="rect">
            <a:avLst/>
          </a:prstGeom>
          <a:noFill/>
          <a:ln w="12700">
            <a:noFill/>
            <a:miter lim="800000"/>
            <a:headEnd/>
            <a:tailEnd/>
          </a:ln>
        </p:spPr>
        <p:txBody>
          <a:bodyPr wrap="none" lIns="90488" tIns="44450" rIns="90488" bIns="44450">
            <a:spAutoFit/>
          </a:bodyPr>
          <a:lstStyle/>
          <a:p>
            <a:pPr algn="l">
              <a:lnSpc>
                <a:spcPct val="100000"/>
              </a:lnSpc>
            </a:pPr>
            <a:r>
              <a:rPr lang="fr-FR" sz="1600">
                <a:solidFill>
                  <a:schemeClr val="tx1"/>
                </a:solidFill>
              </a:rPr>
              <a:t>Production de</a:t>
            </a:r>
          </a:p>
          <a:p>
            <a:pPr algn="l">
              <a:lnSpc>
                <a:spcPct val="100000"/>
              </a:lnSpc>
            </a:pPr>
            <a:r>
              <a:rPr lang="fr-FR" sz="1600">
                <a:solidFill>
                  <a:schemeClr val="tx1"/>
                </a:solidFill>
              </a:rPr>
              <a:t>masse</a:t>
            </a:r>
          </a:p>
        </p:txBody>
      </p:sp>
      <p:sp>
        <p:nvSpPr>
          <p:cNvPr id="2081" name="Rectangle 24"/>
          <p:cNvSpPr>
            <a:spLocks noChangeArrowheads="1"/>
          </p:cNvSpPr>
          <p:nvPr/>
        </p:nvSpPr>
        <p:spPr bwMode="auto">
          <a:xfrm>
            <a:off x="3613150" y="4927600"/>
            <a:ext cx="1322479" cy="582211"/>
          </a:xfrm>
          <a:prstGeom prst="rect">
            <a:avLst/>
          </a:prstGeom>
          <a:noFill/>
          <a:ln w="12700">
            <a:noFill/>
            <a:miter lim="800000"/>
            <a:headEnd/>
            <a:tailEnd/>
          </a:ln>
        </p:spPr>
        <p:txBody>
          <a:bodyPr wrap="none" lIns="90488" tIns="44450" rIns="90488" bIns="44450">
            <a:spAutoFit/>
          </a:bodyPr>
          <a:lstStyle/>
          <a:p>
            <a:pPr algn="l">
              <a:lnSpc>
                <a:spcPct val="100000"/>
              </a:lnSpc>
            </a:pPr>
            <a:r>
              <a:rPr lang="fr-FR" sz="1600">
                <a:solidFill>
                  <a:schemeClr val="tx1"/>
                </a:solidFill>
              </a:rPr>
              <a:t>Production </a:t>
            </a:r>
          </a:p>
          <a:p>
            <a:pPr algn="l">
              <a:lnSpc>
                <a:spcPct val="100000"/>
              </a:lnSpc>
            </a:pPr>
            <a:r>
              <a:rPr lang="fr-FR" sz="1600">
                <a:solidFill>
                  <a:schemeClr val="tx1"/>
                </a:solidFill>
              </a:rPr>
              <a:t>en ligne</a:t>
            </a:r>
          </a:p>
        </p:txBody>
      </p:sp>
      <p:sp>
        <p:nvSpPr>
          <p:cNvPr id="2082" name="Rectangle 25"/>
          <p:cNvSpPr>
            <a:spLocks noChangeArrowheads="1"/>
          </p:cNvSpPr>
          <p:nvPr/>
        </p:nvSpPr>
        <p:spPr bwMode="auto">
          <a:xfrm>
            <a:off x="5995988" y="4918075"/>
            <a:ext cx="1561326" cy="828432"/>
          </a:xfrm>
          <a:prstGeom prst="rect">
            <a:avLst/>
          </a:prstGeom>
          <a:noFill/>
          <a:ln w="12700">
            <a:noFill/>
            <a:miter lim="800000"/>
            <a:headEnd/>
            <a:tailEnd/>
          </a:ln>
        </p:spPr>
        <p:txBody>
          <a:bodyPr wrap="none" lIns="90488" tIns="44450" rIns="90488" bIns="44450">
            <a:spAutoFit/>
          </a:bodyPr>
          <a:lstStyle/>
          <a:p>
            <a:pPr algn="l">
              <a:lnSpc>
                <a:spcPct val="100000"/>
              </a:lnSpc>
            </a:pPr>
            <a:r>
              <a:rPr lang="fr-FR" sz="1600">
                <a:solidFill>
                  <a:schemeClr val="tx1"/>
                </a:solidFill>
              </a:rPr>
              <a:t>Production en</a:t>
            </a:r>
          </a:p>
          <a:p>
            <a:pPr algn="l">
              <a:lnSpc>
                <a:spcPct val="100000"/>
              </a:lnSpc>
            </a:pPr>
            <a:r>
              <a:rPr lang="fr-FR" sz="1600">
                <a:solidFill>
                  <a:schemeClr val="tx1"/>
                </a:solidFill>
              </a:rPr>
              <a:t>process </a:t>
            </a:r>
          </a:p>
          <a:p>
            <a:pPr algn="l">
              <a:lnSpc>
                <a:spcPct val="100000"/>
              </a:lnSpc>
            </a:pPr>
            <a:r>
              <a:rPr lang="fr-FR" sz="1600">
                <a:solidFill>
                  <a:schemeClr val="tx1"/>
                </a:solidFill>
              </a:rPr>
              <a:t>continu</a:t>
            </a:r>
          </a:p>
        </p:txBody>
      </p:sp>
      <p:graphicFrame>
        <p:nvGraphicFramePr>
          <p:cNvPr id="2050" name="Object 26">
            <a:hlinkClick r:id="" action="ppaction://ole?verb=0"/>
          </p:cNvPr>
          <p:cNvGraphicFramePr>
            <a:graphicFrameLocks/>
          </p:cNvGraphicFramePr>
          <p:nvPr>
            <p:extLst>
              <p:ext uri="{D42A27DB-BD31-4B8C-83A1-F6EECF244321}">
                <p14:modId xmlns:p14="http://schemas.microsoft.com/office/powerpoint/2010/main" val="1891257156"/>
              </p:ext>
            </p:extLst>
          </p:nvPr>
        </p:nvGraphicFramePr>
        <p:xfrm>
          <a:off x="7121525" y="5224463"/>
          <a:ext cx="944563" cy="600075"/>
        </p:xfrm>
        <a:graphic>
          <a:graphicData uri="http://schemas.openxmlformats.org/presentationml/2006/ole">
            <mc:AlternateContent xmlns:mc="http://schemas.openxmlformats.org/markup-compatibility/2006">
              <mc:Choice xmlns:v="urn:schemas-microsoft-com:vml" Requires="v">
                <p:oleObj spid="_x0000_s1066" name="ClipArt" r:id="rId4" imgW="5337175" imgH="3425825" progId="">
                  <p:embed/>
                </p:oleObj>
              </mc:Choice>
              <mc:Fallback>
                <p:oleObj name="ClipArt" r:id="rId4" imgW="5337175" imgH="3425825" progId="">
                  <p:embed/>
                  <p:pic>
                    <p:nvPicPr>
                      <p:cNvPr id="0" name="Picture 2"/>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21525" y="5224463"/>
                        <a:ext cx="944563"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051" name="Object 27">
            <a:hlinkClick r:id="" action="ppaction://ole?verb=0"/>
          </p:cNvPr>
          <p:cNvGraphicFramePr>
            <a:graphicFrameLocks/>
          </p:cNvGraphicFramePr>
          <p:nvPr>
            <p:extLst>
              <p:ext uri="{D42A27DB-BD31-4B8C-83A1-F6EECF244321}">
                <p14:modId xmlns:p14="http://schemas.microsoft.com/office/powerpoint/2010/main" val="2505375069"/>
              </p:ext>
            </p:extLst>
          </p:nvPr>
        </p:nvGraphicFramePr>
        <p:xfrm>
          <a:off x="6789738" y="2079625"/>
          <a:ext cx="1309687" cy="506413"/>
        </p:xfrm>
        <a:graphic>
          <a:graphicData uri="http://schemas.openxmlformats.org/presentationml/2006/ole">
            <mc:AlternateContent xmlns:mc="http://schemas.openxmlformats.org/markup-compatibility/2006">
              <mc:Choice xmlns:v="urn:schemas-microsoft-com:vml" Requires="v">
                <p:oleObj spid="_x0000_s1067" name="ClipArt" r:id="rId6" imgW="8839200" imgH="3481388" progId="">
                  <p:embed/>
                </p:oleObj>
              </mc:Choice>
              <mc:Fallback>
                <p:oleObj name="ClipArt" r:id="rId6" imgW="8839200" imgH="3481388" progId="">
                  <p:embed/>
                  <p:pic>
                    <p:nvPicPr>
                      <p:cNvPr id="0" name="Picture 3"/>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789738" y="2079625"/>
                        <a:ext cx="1309687" cy="506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052" name="Object 28">
            <a:hlinkClick r:id="" action="ppaction://ole?verb=0"/>
          </p:cNvPr>
          <p:cNvGraphicFramePr>
            <a:graphicFrameLocks/>
          </p:cNvGraphicFramePr>
          <p:nvPr>
            <p:extLst>
              <p:ext uri="{D42A27DB-BD31-4B8C-83A1-F6EECF244321}">
                <p14:modId xmlns:p14="http://schemas.microsoft.com/office/powerpoint/2010/main" val="1749621617"/>
              </p:ext>
            </p:extLst>
          </p:nvPr>
        </p:nvGraphicFramePr>
        <p:xfrm>
          <a:off x="4459288" y="2054225"/>
          <a:ext cx="1343025" cy="508000"/>
        </p:xfrm>
        <a:graphic>
          <a:graphicData uri="http://schemas.openxmlformats.org/presentationml/2006/ole">
            <mc:AlternateContent xmlns:mc="http://schemas.openxmlformats.org/markup-compatibility/2006">
              <mc:Choice xmlns:v="urn:schemas-microsoft-com:vml" Requires="v">
                <p:oleObj spid="_x0000_s1068" name="ClipArt" r:id="rId8" imgW="5434013" imgH="2095500" progId="">
                  <p:embed/>
                </p:oleObj>
              </mc:Choice>
              <mc:Fallback>
                <p:oleObj name="ClipArt" r:id="rId8" imgW="5434013" imgH="2095500" progId="">
                  <p:embed/>
                  <p:pic>
                    <p:nvPicPr>
                      <p:cNvPr id="0" name="Picture 4"/>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459288" y="2054225"/>
                        <a:ext cx="1343025" cy="508000"/>
                      </a:xfrm>
                      <a:prstGeom prst="rect">
                        <a:avLst/>
                      </a:prstGeom>
                      <a:noFill/>
                      <a:ln>
                        <a:noFill/>
                      </a:ln>
                      <a:effectLst>
                        <a:outerShdw dist="1796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pic>
                </p:oleObj>
              </mc:Fallback>
            </mc:AlternateContent>
          </a:graphicData>
        </a:graphic>
      </p:graphicFrame>
      <p:graphicFrame>
        <p:nvGraphicFramePr>
          <p:cNvPr id="2053" name="Object 29">
            <a:hlinkClick r:id="" action="ppaction://ole?verb=0"/>
          </p:cNvPr>
          <p:cNvGraphicFramePr>
            <a:graphicFrameLocks/>
          </p:cNvGraphicFramePr>
          <p:nvPr>
            <p:extLst>
              <p:ext uri="{D42A27DB-BD31-4B8C-83A1-F6EECF244321}">
                <p14:modId xmlns:p14="http://schemas.microsoft.com/office/powerpoint/2010/main" val="1907530759"/>
              </p:ext>
            </p:extLst>
          </p:nvPr>
        </p:nvGraphicFramePr>
        <p:xfrm>
          <a:off x="7207250" y="3990975"/>
          <a:ext cx="739775" cy="658813"/>
        </p:xfrm>
        <a:graphic>
          <a:graphicData uri="http://schemas.openxmlformats.org/presentationml/2006/ole">
            <mc:AlternateContent xmlns:mc="http://schemas.openxmlformats.org/markup-compatibility/2006">
              <mc:Choice xmlns:v="urn:schemas-microsoft-com:vml" Requires="v">
                <p:oleObj spid="_x0000_s1069" name="ClipArt" r:id="rId10" imgW="3778250" imgH="3376613" progId="">
                  <p:embed/>
                </p:oleObj>
              </mc:Choice>
              <mc:Fallback>
                <p:oleObj name="ClipArt" r:id="rId10" imgW="3778250" imgH="3376613" progId="">
                  <p:embed/>
                  <p:pic>
                    <p:nvPicPr>
                      <p:cNvPr id="0" name="Picture 5"/>
                      <p:cNvPicPr>
                        <a:picLocks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207250" y="3990975"/>
                        <a:ext cx="739775" cy="658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054" name="Object 30">
            <a:hlinkClick r:id="" action="ppaction://ole?verb=0"/>
          </p:cNvPr>
          <p:cNvGraphicFramePr>
            <a:graphicFrameLocks/>
          </p:cNvGraphicFramePr>
          <p:nvPr>
            <p:extLst>
              <p:ext uri="{D42A27DB-BD31-4B8C-83A1-F6EECF244321}">
                <p14:modId xmlns:p14="http://schemas.microsoft.com/office/powerpoint/2010/main" val="3251060445"/>
              </p:ext>
            </p:extLst>
          </p:nvPr>
        </p:nvGraphicFramePr>
        <p:xfrm>
          <a:off x="4773613" y="5318125"/>
          <a:ext cx="1017587" cy="466725"/>
        </p:xfrm>
        <a:graphic>
          <a:graphicData uri="http://schemas.openxmlformats.org/presentationml/2006/ole">
            <mc:AlternateContent xmlns:mc="http://schemas.openxmlformats.org/markup-compatibility/2006">
              <mc:Choice xmlns:v="urn:schemas-microsoft-com:vml" Requires="v">
                <p:oleObj spid="_x0000_s1070" name="ClipArt" r:id="rId12" imgW="5165725" imgH="2414588" progId="">
                  <p:embed/>
                </p:oleObj>
              </mc:Choice>
              <mc:Fallback>
                <p:oleObj name="ClipArt" r:id="rId12" imgW="5165725" imgH="2414588" progId="">
                  <p:embed/>
                  <p:pic>
                    <p:nvPicPr>
                      <p:cNvPr id="0" name="Picture 6"/>
                      <p:cNvPicPr>
                        <a:picLocks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773613" y="5318125"/>
                        <a:ext cx="1017587" cy="466725"/>
                      </a:xfrm>
                      <a:prstGeom prst="rect">
                        <a:avLst/>
                      </a:prstGeom>
                      <a:noFill/>
                      <a:ln>
                        <a:noFill/>
                      </a:ln>
                      <a:effectLst>
                        <a:outerShdw dist="1796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pic>
                </p:oleObj>
              </mc:Fallback>
            </mc:AlternateContent>
          </a:graphicData>
        </a:graphic>
      </p:graphicFrame>
      <p:graphicFrame>
        <p:nvGraphicFramePr>
          <p:cNvPr id="2055" name="Object 31">
            <a:hlinkClick r:id="" action="ppaction://ole?verb=0"/>
          </p:cNvPr>
          <p:cNvGraphicFramePr>
            <a:graphicFrameLocks/>
          </p:cNvGraphicFramePr>
          <p:nvPr>
            <p:extLst>
              <p:ext uri="{D42A27DB-BD31-4B8C-83A1-F6EECF244321}">
                <p14:modId xmlns:p14="http://schemas.microsoft.com/office/powerpoint/2010/main" val="2551652716"/>
              </p:ext>
            </p:extLst>
          </p:nvPr>
        </p:nvGraphicFramePr>
        <p:xfrm>
          <a:off x="2311400" y="1898650"/>
          <a:ext cx="1176338" cy="698500"/>
        </p:xfrm>
        <a:graphic>
          <a:graphicData uri="http://schemas.openxmlformats.org/presentationml/2006/ole">
            <mc:AlternateContent xmlns:mc="http://schemas.openxmlformats.org/markup-compatibility/2006">
              <mc:Choice xmlns:v="urn:schemas-microsoft-com:vml" Requires="v">
                <p:oleObj spid="_x0000_s1071" name="ClipArt" r:id="rId14" imgW="5959475" imgH="3571875" progId="">
                  <p:embed/>
                </p:oleObj>
              </mc:Choice>
              <mc:Fallback>
                <p:oleObj name="ClipArt" r:id="rId14" imgW="5959475" imgH="3571875" progId="">
                  <p:embed/>
                  <p:pic>
                    <p:nvPicPr>
                      <p:cNvPr id="0" name="Picture 7"/>
                      <p:cNvPicPr>
                        <a:picLocks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311400" y="1898650"/>
                        <a:ext cx="1176338" cy="69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056" name="Object 32">
            <a:hlinkClick r:id="" action="ppaction://ole?verb=0"/>
          </p:cNvPr>
          <p:cNvGraphicFramePr>
            <a:graphicFrameLocks/>
          </p:cNvGraphicFramePr>
          <p:nvPr>
            <p:extLst>
              <p:ext uri="{D42A27DB-BD31-4B8C-83A1-F6EECF244321}">
                <p14:modId xmlns:p14="http://schemas.microsoft.com/office/powerpoint/2010/main" val="324329100"/>
              </p:ext>
            </p:extLst>
          </p:nvPr>
        </p:nvGraphicFramePr>
        <p:xfrm>
          <a:off x="2754313" y="2833688"/>
          <a:ext cx="527050" cy="755650"/>
        </p:xfrm>
        <a:graphic>
          <a:graphicData uri="http://schemas.openxmlformats.org/presentationml/2006/ole">
            <mc:AlternateContent xmlns:mc="http://schemas.openxmlformats.org/markup-compatibility/2006">
              <mc:Choice xmlns:v="urn:schemas-microsoft-com:vml" Requires="v">
                <p:oleObj spid="_x0000_s1072" name="ClipArt" r:id="rId16" imgW="2171700" imgH="3086100" progId="">
                  <p:embed/>
                </p:oleObj>
              </mc:Choice>
              <mc:Fallback>
                <p:oleObj name="ClipArt" r:id="rId16" imgW="2171700" imgH="3086100" progId="">
                  <p:embed/>
                  <p:pic>
                    <p:nvPicPr>
                      <p:cNvPr id="0" name="Picture 8"/>
                      <p:cNvPicPr>
                        <a:picLocks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754313" y="2833688"/>
                        <a:ext cx="527050" cy="75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057" name="Object 33">
            <a:hlinkClick r:id="" action="ppaction://ole?verb=0"/>
          </p:cNvPr>
          <p:cNvGraphicFramePr>
            <a:graphicFrameLocks/>
          </p:cNvGraphicFramePr>
          <p:nvPr>
            <p:extLst>
              <p:ext uri="{D42A27DB-BD31-4B8C-83A1-F6EECF244321}">
                <p14:modId xmlns:p14="http://schemas.microsoft.com/office/powerpoint/2010/main" val="1974019753"/>
              </p:ext>
            </p:extLst>
          </p:nvPr>
        </p:nvGraphicFramePr>
        <p:xfrm>
          <a:off x="4891088" y="4187825"/>
          <a:ext cx="839787" cy="490538"/>
        </p:xfrm>
        <a:graphic>
          <a:graphicData uri="http://schemas.openxmlformats.org/presentationml/2006/ole">
            <mc:AlternateContent xmlns:mc="http://schemas.openxmlformats.org/markup-compatibility/2006">
              <mc:Choice xmlns:v="urn:schemas-microsoft-com:vml" Requires="v">
                <p:oleObj spid="_x0000_s1073" name="ClipArt" r:id="rId18" imgW="4283075" imgH="2530475" progId="">
                  <p:embed/>
                </p:oleObj>
              </mc:Choice>
              <mc:Fallback>
                <p:oleObj name="ClipArt" r:id="rId18" imgW="4283075" imgH="2530475" progId="">
                  <p:embed/>
                  <p:pic>
                    <p:nvPicPr>
                      <p:cNvPr id="0" name="Picture 9"/>
                      <p:cNvPicPr>
                        <a:picLocks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4891088" y="4187825"/>
                        <a:ext cx="839787" cy="490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058" name="Object 34">
            <a:hlinkClick r:id="" action="ppaction://ole?verb=0"/>
          </p:cNvPr>
          <p:cNvGraphicFramePr>
            <a:graphicFrameLocks/>
          </p:cNvGraphicFramePr>
          <p:nvPr>
            <p:extLst>
              <p:ext uri="{D42A27DB-BD31-4B8C-83A1-F6EECF244321}">
                <p14:modId xmlns:p14="http://schemas.microsoft.com/office/powerpoint/2010/main" val="2902073978"/>
              </p:ext>
            </p:extLst>
          </p:nvPr>
        </p:nvGraphicFramePr>
        <p:xfrm>
          <a:off x="7140575" y="3032125"/>
          <a:ext cx="820738" cy="627063"/>
        </p:xfrm>
        <a:graphic>
          <a:graphicData uri="http://schemas.openxmlformats.org/presentationml/2006/ole">
            <mc:AlternateContent xmlns:mc="http://schemas.openxmlformats.org/markup-compatibility/2006">
              <mc:Choice xmlns:v="urn:schemas-microsoft-com:vml" Requires="v">
                <p:oleObj spid="_x0000_s1074" name="ClipArt" r:id="rId20" imgW="4183063" imgH="3216275" progId="">
                  <p:embed/>
                </p:oleObj>
              </mc:Choice>
              <mc:Fallback>
                <p:oleObj name="ClipArt" r:id="rId20" imgW="4183063" imgH="3216275" progId="">
                  <p:embed/>
                  <p:pic>
                    <p:nvPicPr>
                      <p:cNvPr id="0" name="Picture 10"/>
                      <p:cNvPicPr>
                        <a:picLocks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7140575" y="3032125"/>
                        <a:ext cx="820738" cy="627063"/>
                      </a:xfrm>
                      <a:prstGeom prst="rect">
                        <a:avLst/>
                      </a:prstGeom>
                      <a:noFill/>
                      <a:ln>
                        <a:noFill/>
                      </a:ln>
                      <a:effectLst>
                        <a:outerShdw dist="1796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pic>
                </p:oleObj>
              </mc:Fallback>
            </mc:AlternateContent>
          </a:graphicData>
        </a:graphic>
      </p:graphicFrame>
      <p:graphicFrame>
        <p:nvGraphicFramePr>
          <p:cNvPr id="2059" name="Object 35">
            <a:hlinkClick r:id="" action="ppaction://ole?verb=0"/>
          </p:cNvPr>
          <p:cNvGraphicFramePr>
            <a:graphicFrameLocks/>
          </p:cNvGraphicFramePr>
          <p:nvPr>
            <p:extLst>
              <p:ext uri="{D42A27DB-BD31-4B8C-83A1-F6EECF244321}">
                <p14:modId xmlns:p14="http://schemas.microsoft.com/office/powerpoint/2010/main" val="608125105"/>
              </p:ext>
            </p:extLst>
          </p:nvPr>
        </p:nvGraphicFramePr>
        <p:xfrm>
          <a:off x="5043488" y="3101975"/>
          <a:ext cx="611187" cy="539750"/>
        </p:xfrm>
        <a:graphic>
          <a:graphicData uri="http://schemas.openxmlformats.org/presentationml/2006/ole">
            <mc:AlternateContent xmlns:mc="http://schemas.openxmlformats.org/markup-compatibility/2006">
              <mc:Choice xmlns:v="urn:schemas-microsoft-com:vml" Requires="v">
                <p:oleObj spid="_x0000_s1075" name="ClipArt" r:id="rId22" imgW="2506663" imgH="2225675" progId="">
                  <p:embed/>
                </p:oleObj>
              </mc:Choice>
              <mc:Fallback>
                <p:oleObj name="ClipArt" r:id="rId22" imgW="2506663" imgH="2225675" progId="">
                  <p:embed/>
                  <p:pic>
                    <p:nvPicPr>
                      <p:cNvPr id="0" name="Picture 11"/>
                      <p:cNvPicPr>
                        <a:picLocks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5043488" y="3101975"/>
                        <a:ext cx="611187" cy="539750"/>
                      </a:xfrm>
                      <a:prstGeom prst="rect">
                        <a:avLst/>
                      </a:prstGeom>
                      <a:noFill/>
                      <a:ln>
                        <a:noFill/>
                      </a:ln>
                      <a:effectLst>
                        <a:outerShdw dist="1796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pic>
                </p:oleObj>
              </mc:Fallback>
            </mc:AlternateContent>
          </a:graphicData>
        </a:graphic>
      </p:graphicFrame>
      <p:sp>
        <p:nvSpPr>
          <p:cNvPr id="69668" name="Line 36"/>
          <p:cNvSpPr>
            <a:spLocks noChangeShapeType="1"/>
          </p:cNvSpPr>
          <p:nvPr/>
        </p:nvSpPr>
        <p:spPr bwMode="auto">
          <a:xfrm>
            <a:off x="912813" y="1644650"/>
            <a:ext cx="0" cy="4556125"/>
          </a:xfrm>
          <a:prstGeom prst="line">
            <a:avLst/>
          </a:prstGeom>
          <a:noFill/>
          <a:ln w="228600">
            <a:solidFill>
              <a:srgbClr val="FC0128"/>
            </a:solidFill>
            <a:round/>
            <a:headEnd type="triangle" w="med" len="med"/>
            <a:tailEnd/>
          </a:ln>
          <a:effectLst>
            <a:outerShdw dist="53882" dir="2700000" algn="ctr" rotWithShape="0">
              <a:schemeClr val="bg2"/>
            </a:outerShdw>
          </a:effectLst>
        </p:spPr>
        <p:txBody>
          <a:bodyPr wrap="none" anchor="ctr"/>
          <a:lstStyle/>
          <a:p>
            <a:pPr>
              <a:defRPr/>
            </a:pPr>
            <a:endParaRPr lang="fr-FR">
              <a:solidFill>
                <a:schemeClr val="tx1"/>
              </a:solidFill>
            </a:endParaRPr>
          </a:p>
        </p:txBody>
      </p:sp>
      <p:sp>
        <p:nvSpPr>
          <p:cNvPr id="2084" name="Rectangle 37"/>
          <p:cNvSpPr>
            <a:spLocks noChangeArrowheads="1"/>
          </p:cNvSpPr>
          <p:nvPr/>
        </p:nvSpPr>
        <p:spPr bwMode="auto">
          <a:xfrm>
            <a:off x="795338" y="2263775"/>
            <a:ext cx="271462" cy="3441700"/>
          </a:xfrm>
          <a:prstGeom prst="rect">
            <a:avLst/>
          </a:prstGeom>
          <a:noFill/>
          <a:ln w="12700">
            <a:noFill/>
            <a:miter lim="800000"/>
            <a:headEnd/>
            <a:tailEnd/>
          </a:ln>
        </p:spPr>
        <p:txBody>
          <a:bodyPr lIns="90488" tIns="44450" rIns="90488" bIns="44450">
            <a:spAutoFit/>
          </a:bodyPr>
          <a:lstStyle/>
          <a:p>
            <a:pPr>
              <a:lnSpc>
                <a:spcPct val="100000"/>
              </a:lnSpc>
            </a:pPr>
            <a:r>
              <a:rPr lang="fr-FR" sz="1000" dirty="0" err="1">
                <a:solidFill>
                  <a:schemeClr val="tx1"/>
                </a:solidFill>
              </a:rPr>
              <a:t>Complexi</a:t>
            </a:r>
            <a:endParaRPr lang="fr-FR" sz="1000" dirty="0">
              <a:solidFill>
                <a:schemeClr val="tx1"/>
              </a:solidFill>
            </a:endParaRPr>
          </a:p>
          <a:p>
            <a:pPr>
              <a:lnSpc>
                <a:spcPct val="100000"/>
              </a:lnSpc>
            </a:pPr>
            <a:r>
              <a:rPr lang="fr-FR" sz="1000" dirty="0">
                <a:solidFill>
                  <a:schemeClr val="tx1"/>
                </a:solidFill>
              </a:rPr>
              <a:t>té</a:t>
            </a:r>
          </a:p>
          <a:p>
            <a:pPr>
              <a:lnSpc>
                <a:spcPct val="100000"/>
              </a:lnSpc>
            </a:pPr>
            <a:endParaRPr lang="fr-FR" sz="1000" dirty="0">
              <a:solidFill>
                <a:schemeClr val="tx1"/>
              </a:solidFill>
            </a:endParaRPr>
          </a:p>
          <a:p>
            <a:pPr>
              <a:lnSpc>
                <a:spcPct val="100000"/>
              </a:lnSpc>
            </a:pPr>
            <a:r>
              <a:rPr lang="fr-FR" sz="1000" dirty="0">
                <a:solidFill>
                  <a:schemeClr val="tx1"/>
                </a:solidFill>
              </a:rPr>
              <a:t>des</a:t>
            </a:r>
          </a:p>
          <a:p>
            <a:pPr>
              <a:lnSpc>
                <a:spcPct val="100000"/>
              </a:lnSpc>
            </a:pPr>
            <a:endParaRPr lang="fr-FR" sz="1000" dirty="0">
              <a:solidFill>
                <a:schemeClr val="tx1"/>
              </a:solidFill>
            </a:endParaRPr>
          </a:p>
          <a:p>
            <a:pPr>
              <a:lnSpc>
                <a:spcPct val="100000"/>
              </a:lnSpc>
            </a:pPr>
            <a:r>
              <a:rPr lang="fr-FR" sz="1000" dirty="0">
                <a:solidFill>
                  <a:schemeClr val="tx1"/>
                </a:solidFill>
              </a:rPr>
              <a:t>produits   </a:t>
            </a:r>
          </a:p>
        </p:txBody>
      </p:sp>
      <p:sp>
        <p:nvSpPr>
          <p:cNvPr id="69670" name="Line 38"/>
          <p:cNvSpPr>
            <a:spLocks noChangeShapeType="1"/>
          </p:cNvSpPr>
          <p:nvPr/>
        </p:nvSpPr>
        <p:spPr bwMode="auto">
          <a:xfrm flipH="1">
            <a:off x="785813" y="6226175"/>
            <a:ext cx="7373937" cy="0"/>
          </a:xfrm>
          <a:prstGeom prst="line">
            <a:avLst/>
          </a:prstGeom>
          <a:noFill/>
          <a:ln w="203200">
            <a:solidFill>
              <a:srgbClr val="FC0128"/>
            </a:solidFill>
            <a:round/>
            <a:headEnd type="triangle" w="med" len="med"/>
            <a:tailEnd/>
          </a:ln>
          <a:effectLst>
            <a:outerShdw dist="53882" dir="2700000" algn="ctr" rotWithShape="0">
              <a:schemeClr val="bg2"/>
            </a:outerShdw>
          </a:effectLst>
        </p:spPr>
        <p:txBody>
          <a:bodyPr wrap="none" anchor="ctr"/>
          <a:lstStyle/>
          <a:p>
            <a:pPr>
              <a:defRPr/>
            </a:pPr>
            <a:endParaRPr lang="fr-FR">
              <a:solidFill>
                <a:schemeClr val="tx1"/>
              </a:solidFill>
            </a:endParaRPr>
          </a:p>
        </p:txBody>
      </p:sp>
      <p:sp>
        <p:nvSpPr>
          <p:cNvPr id="2086" name="Rectangle 39"/>
          <p:cNvSpPr>
            <a:spLocks noChangeArrowheads="1"/>
          </p:cNvSpPr>
          <p:nvPr/>
        </p:nvSpPr>
        <p:spPr bwMode="auto">
          <a:xfrm>
            <a:off x="3233738" y="6105525"/>
            <a:ext cx="1468352" cy="243656"/>
          </a:xfrm>
          <a:prstGeom prst="rect">
            <a:avLst/>
          </a:prstGeom>
          <a:noFill/>
          <a:ln w="12700">
            <a:noFill/>
            <a:miter lim="800000"/>
            <a:headEnd/>
            <a:tailEnd/>
          </a:ln>
        </p:spPr>
        <p:txBody>
          <a:bodyPr wrap="none" lIns="90488" tIns="44450" rIns="90488" bIns="44450">
            <a:spAutoFit/>
          </a:bodyPr>
          <a:lstStyle/>
          <a:p>
            <a:pPr algn="l">
              <a:lnSpc>
                <a:spcPct val="100000"/>
              </a:lnSpc>
            </a:pPr>
            <a:r>
              <a:rPr lang="fr-FR" sz="1000" dirty="0">
                <a:solidFill>
                  <a:schemeClr val="tx1"/>
                </a:solidFill>
              </a:rPr>
              <a:t>stabilité des produits</a:t>
            </a:r>
          </a:p>
        </p:txBody>
      </p:sp>
    </p:spTree>
    <p:extLst>
      <p:ext uri="{BB962C8B-B14F-4D97-AF65-F5344CB8AC3E}">
        <p14:creationId xmlns:p14="http://schemas.microsoft.com/office/powerpoint/2010/main" val="19964162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295400" y="609600"/>
            <a:ext cx="7239000" cy="457200"/>
          </a:xfrm>
        </p:spPr>
        <p:txBody>
          <a:bodyPr/>
          <a:lstStyle/>
          <a:p>
            <a:r>
              <a:rPr lang="fr-FR"/>
              <a:t>Fonctions et processus</a:t>
            </a:r>
          </a:p>
        </p:txBody>
      </p:sp>
      <p:sp>
        <p:nvSpPr>
          <p:cNvPr id="13315" name="Text Box 3"/>
          <p:cNvSpPr txBox="1">
            <a:spLocks noChangeArrowheads="1"/>
          </p:cNvSpPr>
          <p:nvPr/>
        </p:nvSpPr>
        <p:spPr bwMode="auto">
          <a:xfrm>
            <a:off x="251520" y="5586685"/>
            <a:ext cx="8892480" cy="1082675"/>
          </a:xfrm>
          <a:prstGeom prst="rect">
            <a:avLst/>
          </a:prstGeom>
          <a:noFill/>
          <a:ln w="12700">
            <a:noFill/>
            <a:miter lim="800000"/>
            <a:headEnd/>
            <a:tailEnd/>
          </a:ln>
        </p:spPr>
        <p:txBody>
          <a:bodyPr wrap="square">
            <a:spAutoFit/>
          </a:bodyPr>
          <a:lstStyle/>
          <a:p>
            <a:pPr algn="l"/>
            <a:r>
              <a:rPr lang="fr-FR" sz="1800" dirty="0"/>
              <a:t>L'ERP permet d'avoir une entreprise basée sur une structure horizontale. Les activités sont organisées en interne pour les besoins de l'entreprise et en externe pour les besoins des clients : il faut donc créer les processus qui traverseront les activités de l'entreprise.</a:t>
            </a:r>
          </a:p>
        </p:txBody>
      </p:sp>
      <p:sp>
        <p:nvSpPr>
          <p:cNvPr id="13316" name="Rectangle 4"/>
          <p:cNvSpPr>
            <a:spLocks noChangeArrowheads="1"/>
          </p:cNvSpPr>
          <p:nvPr/>
        </p:nvSpPr>
        <p:spPr bwMode="auto">
          <a:xfrm>
            <a:off x="2209800" y="1700808"/>
            <a:ext cx="609600" cy="4104456"/>
          </a:xfrm>
          <a:prstGeom prst="rect">
            <a:avLst/>
          </a:prstGeom>
          <a:solidFill>
            <a:schemeClr val="tx2"/>
          </a:solidFill>
          <a:ln w="12700">
            <a:solidFill>
              <a:srgbClr val="000000"/>
            </a:solidFill>
            <a:miter lim="800000"/>
            <a:headEnd/>
            <a:tailEnd/>
          </a:ln>
        </p:spPr>
        <p:txBody>
          <a:bodyPr wrap="none" anchor="t" anchorCtr="1"/>
          <a:lstStyle/>
          <a:p>
            <a:r>
              <a:rPr lang="fr-FR" dirty="0">
                <a:solidFill>
                  <a:srgbClr val="000000"/>
                </a:solidFill>
              </a:rPr>
              <a:t>A</a:t>
            </a:r>
          </a:p>
          <a:p>
            <a:r>
              <a:rPr lang="fr-FR" dirty="0">
                <a:solidFill>
                  <a:srgbClr val="000000"/>
                </a:solidFill>
              </a:rPr>
              <a:t>C</a:t>
            </a:r>
          </a:p>
          <a:p>
            <a:r>
              <a:rPr lang="fr-FR" dirty="0">
                <a:solidFill>
                  <a:srgbClr val="000000"/>
                </a:solidFill>
              </a:rPr>
              <a:t>H</a:t>
            </a:r>
          </a:p>
          <a:p>
            <a:r>
              <a:rPr lang="fr-FR" dirty="0">
                <a:solidFill>
                  <a:srgbClr val="000000"/>
                </a:solidFill>
              </a:rPr>
              <a:t>A</a:t>
            </a:r>
          </a:p>
          <a:p>
            <a:r>
              <a:rPr lang="fr-FR" dirty="0">
                <a:solidFill>
                  <a:srgbClr val="000000"/>
                </a:solidFill>
              </a:rPr>
              <a:t>T</a:t>
            </a:r>
          </a:p>
          <a:p>
            <a:r>
              <a:rPr lang="fr-FR" dirty="0">
                <a:solidFill>
                  <a:srgbClr val="000000"/>
                </a:solidFill>
              </a:rPr>
              <a:t>S</a:t>
            </a:r>
          </a:p>
        </p:txBody>
      </p:sp>
      <p:sp>
        <p:nvSpPr>
          <p:cNvPr id="13317" name="Rectangle 5"/>
          <p:cNvSpPr>
            <a:spLocks noChangeArrowheads="1"/>
          </p:cNvSpPr>
          <p:nvPr/>
        </p:nvSpPr>
        <p:spPr bwMode="auto">
          <a:xfrm>
            <a:off x="3124200" y="1700808"/>
            <a:ext cx="609600" cy="4104456"/>
          </a:xfrm>
          <a:prstGeom prst="rect">
            <a:avLst/>
          </a:prstGeom>
          <a:solidFill>
            <a:schemeClr val="tx2"/>
          </a:solidFill>
          <a:ln w="12700">
            <a:solidFill>
              <a:srgbClr val="000000"/>
            </a:solidFill>
            <a:miter lim="800000"/>
            <a:headEnd/>
            <a:tailEnd/>
          </a:ln>
        </p:spPr>
        <p:txBody>
          <a:bodyPr wrap="none" anchor="t" anchorCtr="1"/>
          <a:lstStyle/>
          <a:p>
            <a:r>
              <a:rPr lang="fr-FR">
                <a:solidFill>
                  <a:srgbClr val="000000"/>
                </a:solidFill>
              </a:rPr>
              <a:t>E</a:t>
            </a:r>
          </a:p>
          <a:p>
            <a:r>
              <a:rPr lang="fr-FR">
                <a:solidFill>
                  <a:srgbClr val="000000"/>
                </a:solidFill>
              </a:rPr>
              <a:t>T</a:t>
            </a:r>
          </a:p>
          <a:p>
            <a:r>
              <a:rPr lang="fr-FR">
                <a:solidFill>
                  <a:srgbClr val="000000"/>
                </a:solidFill>
              </a:rPr>
              <a:t>U</a:t>
            </a:r>
          </a:p>
          <a:p>
            <a:r>
              <a:rPr lang="fr-FR">
                <a:solidFill>
                  <a:srgbClr val="000000"/>
                </a:solidFill>
              </a:rPr>
              <a:t>D</a:t>
            </a:r>
          </a:p>
          <a:p>
            <a:r>
              <a:rPr lang="fr-FR">
                <a:solidFill>
                  <a:srgbClr val="000000"/>
                </a:solidFill>
              </a:rPr>
              <a:t>E</a:t>
            </a:r>
          </a:p>
          <a:p>
            <a:r>
              <a:rPr lang="fr-FR">
                <a:solidFill>
                  <a:srgbClr val="000000"/>
                </a:solidFill>
              </a:rPr>
              <a:t>S</a:t>
            </a:r>
          </a:p>
        </p:txBody>
      </p:sp>
      <p:sp>
        <p:nvSpPr>
          <p:cNvPr id="13318" name="Rectangle 6"/>
          <p:cNvSpPr>
            <a:spLocks noChangeArrowheads="1"/>
          </p:cNvSpPr>
          <p:nvPr/>
        </p:nvSpPr>
        <p:spPr bwMode="auto">
          <a:xfrm>
            <a:off x="4038600" y="1700808"/>
            <a:ext cx="609600" cy="4104456"/>
          </a:xfrm>
          <a:prstGeom prst="rect">
            <a:avLst/>
          </a:prstGeom>
          <a:solidFill>
            <a:schemeClr val="tx2"/>
          </a:solidFill>
          <a:ln w="12700">
            <a:solidFill>
              <a:srgbClr val="000000"/>
            </a:solidFill>
            <a:miter lim="800000"/>
            <a:headEnd/>
            <a:tailEnd/>
          </a:ln>
        </p:spPr>
        <p:txBody>
          <a:bodyPr wrap="none" anchor="t"/>
          <a:lstStyle/>
          <a:p>
            <a:r>
              <a:rPr lang="fr-FR">
                <a:solidFill>
                  <a:srgbClr val="000000"/>
                </a:solidFill>
              </a:rPr>
              <a:t>P</a:t>
            </a:r>
          </a:p>
          <a:p>
            <a:r>
              <a:rPr lang="fr-FR">
                <a:solidFill>
                  <a:srgbClr val="000000"/>
                </a:solidFill>
              </a:rPr>
              <a:t>R</a:t>
            </a:r>
          </a:p>
          <a:p>
            <a:r>
              <a:rPr lang="fr-FR">
                <a:solidFill>
                  <a:srgbClr val="000000"/>
                </a:solidFill>
              </a:rPr>
              <a:t>O</a:t>
            </a:r>
          </a:p>
          <a:p>
            <a:r>
              <a:rPr lang="fr-FR">
                <a:solidFill>
                  <a:srgbClr val="000000"/>
                </a:solidFill>
              </a:rPr>
              <a:t>D</a:t>
            </a:r>
          </a:p>
          <a:p>
            <a:r>
              <a:rPr lang="fr-FR">
                <a:solidFill>
                  <a:srgbClr val="000000"/>
                </a:solidFill>
              </a:rPr>
              <a:t>U</a:t>
            </a:r>
          </a:p>
          <a:p>
            <a:r>
              <a:rPr lang="fr-FR">
                <a:solidFill>
                  <a:srgbClr val="000000"/>
                </a:solidFill>
              </a:rPr>
              <a:t>C</a:t>
            </a:r>
          </a:p>
          <a:p>
            <a:r>
              <a:rPr lang="fr-FR">
                <a:solidFill>
                  <a:srgbClr val="000000"/>
                </a:solidFill>
              </a:rPr>
              <a:t>T</a:t>
            </a:r>
          </a:p>
          <a:p>
            <a:r>
              <a:rPr lang="fr-FR">
                <a:solidFill>
                  <a:srgbClr val="000000"/>
                </a:solidFill>
              </a:rPr>
              <a:t>I</a:t>
            </a:r>
          </a:p>
          <a:p>
            <a:r>
              <a:rPr lang="fr-FR">
                <a:solidFill>
                  <a:srgbClr val="000000"/>
                </a:solidFill>
              </a:rPr>
              <a:t>O</a:t>
            </a:r>
          </a:p>
          <a:p>
            <a:r>
              <a:rPr lang="fr-FR">
                <a:solidFill>
                  <a:srgbClr val="000000"/>
                </a:solidFill>
              </a:rPr>
              <a:t>N</a:t>
            </a:r>
          </a:p>
        </p:txBody>
      </p:sp>
      <p:sp>
        <p:nvSpPr>
          <p:cNvPr id="13319" name="Rectangle 7"/>
          <p:cNvSpPr>
            <a:spLocks noChangeArrowheads="1"/>
          </p:cNvSpPr>
          <p:nvPr/>
        </p:nvSpPr>
        <p:spPr bwMode="auto">
          <a:xfrm>
            <a:off x="4953000" y="1700808"/>
            <a:ext cx="609600" cy="4104456"/>
          </a:xfrm>
          <a:prstGeom prst="rect">
            <a:avLst/>
          </a:prstGeom>
          <a:solidFill>
            <a:schemeClr val="tx2"/>
          </a:solidFill>
          <a:ln w="12700">
            <a:solidFill>
              <a:srgbClr val="000000"/>
            </a:solidFill>
            <a:miter lim="800000"/>
            <a:headEnd/>
            <a:tailEnd/>
          </a:ln>
        </p:spPr>
        <p:txBody>
          <a:bodyPr wrap="none" anchor="t"/>
          <a:lstStyle/>
          <a:p>
            <a:r>
              <a:rPr lang="fr-FR">
                <a:solidFill>
                  <a:srgbClr val="000000"/>
                </a:solidFill>
              </a:rPr>
              <a:t>D</a:t>
            </a:r>
          </a:p>
          <a:p>
            <a:r>
              <a:rPr lang="fr-FR">
                <a:solidFill>
                  <a:srgbClr val="000000"/>
                </a:solidFill>
              </a:rPr>
              <a:t>I</a:t>
            </a:r>
          </a:p>
          <a:p>
            <a:r>
              <a:rPr lang="fr-FR">
                <a:solidFill>
                  <a:srgbClr val="000000"/>
                </a:solidFill>
              </a:rPr>
              <a:t>S</a:t>
            </a:r>
          </a:p>
          <a:p>
            <a:r>
              <a:rPr lang="fr-FR">
                <a:solidFill>
                  <a:srgbClr val="000000"/>
                </a:solidFill>
              </a:rPr>
              <a:t>T</a:t>
            </a:r>
          </a:p>
          <a:p>
            <a:r>
              <a:rPr lang="fr-FR">
                <a:solidFill>
                  <a:srgbClr val="000000"/>
                </a:solidFill>
              </a:rPr>
              <a:t>R</a:t>
            </a:r>
          </a:p>
          <a:p>
            <a:r>
              <a:rPr lang="fr-FR">
                <a:solidFill>
                  <a:srgbClr val="000000"/>
                </a:solidFill>
              </a:rPr>
              <a:t>I</a:t>
            </a:r>
          </a:p>
          <a:p>
            <a:r>
              <a:rPr lang="fr-FR">
                <a:solidFill>
                  <a:srgbClr val="000000"/>
                </a:solidFill>
              </a:rPr>
              <a:t>B</a:t>
            </a:r>
          </a:p>
          <a:p>
            <a:r>
              <a:rPr lang="fr-FR">
                <a:solidFill>
                  <a:srgbClr val="000000"/>
                </a:solidFill>
              </a:rPr>
              <a:t>U</a:t>
            </a:r>
          </a:p>
          <a:p>
            <a:r>
              <a:rPr lang="fr-FR">
                <a:solidFill>
                  <a:srgbClr val="000000"/>
                </a:solidFill>
              </a:rPr>
              <a:t>T</a:t>
            </a:r>
          </a:p>
          <a:p>
            <a:r>
              <a:rPr lang="fr-FR">
                <a:solidFill>
                  <a:srgbClr val="000000"/>
                </a:solidFill>
              </a:rPr>
              <a:t>I</a:t>
            </a:r>
          </a:p>
          <a:p>
            <a:r>
              <a:rPr lang="fr-FR">
                <a:solidFill>
                  <a:srgbClr val="000000"/>
                </a:solidFill>
              </a:rPr>
              <a:t>O</a:t>
            </a:r>
          </a:p>
          <a:p>
            <a:r>
              <a:rPr lang="fr-FR">
                <a:solidFill>
                  <a:srgbClr val="000000"/>
                </a:solidFill>
              </a:rPr>
              <a:t>N</a:t>
            </a:r>
          </a:p>
        </p:txBody>
      </p:sp>
      <p:sp>
        <p:nvSpPr>
          <p:cNvPr id="13320" name="Rectangle 8"/>
          <p:cNvSpPr>
            <a:spLocks noChangeArrowheads="1"/>
          </p:cNvSpPr>
          <p:nvPr/>
        </p:nvSpPr>
        <p:spPr bwMode="auto">
          <a:xfrm>
            <a:off x="5867400" y="1700808"/>
            <a:ext cx="609600" cy="4104456"/>
          </a:xfrm>
          <a:prstGeom prst="rect">
            <a:avLst/>
          </a:prstGeom>
          <a:solidFill>
            <a:schemeClr val="tx2"/>
          </a:solidFill>
          <a:ln w="12700">
            <a:solidFill>
              <a:srgbClr val="000000"/>
            </a:solidFill>
            <a:miter lim="800000"/>
            <a:headEnd/>
            <a:tailEnd/>
          </a:ln>
        </p:spPr>
        <p:txBody>
          <a:bodyPr wrap="none" anchor="t"/>
          <a:lstStyle/>
          <a:p>
            <a:r>
              <a:rPr lang="fr-FR">
                <a:solidFill>
                  <a:srgbClr val="000000"/>
                </a:solidFill>
              </a:rPr>
              <a:t>V</a:t>
            </a:r>
          </a:p>
          <a:p>
            <a:r>
              <a:rPr lang="fr-FR">
                <a:solidFill>
                  <a:srgbClr val="000000"/>
                </a:solidFill>
              </a:rPr>
              <a:t>E</a:t>
            </a:r>
          </a:p>
          <a:p>
            <a:r>
              <a:rPr lang="fr-FR">
                <a:solidFill>
                  <a:srgbClr val="000000"/>
                </a:solidFill>
              </a:rPr>
              <a:t>N</a:t>
            </a:r>
          </a:p>
          <a:p>
            <a:r>
              <a:rPr lang="fr-FR">
                <a:solidFill>
                  <a:srgbClr val="000000"/>
                </a:solidFill>
              </a:rPr>
              <a:t>T</a:t>
            </a:r>
          </a:p>
          <a:p>
            <a:r>
              <a:rPr lang="fr-FR">
                <a:solidFill>
                  <a:srgbClr val="000000"/>
                </a:solidFill>
              </a:rPr>
              <a:t>E</a:t>
            </a:r>
          </a:p>
          <a:p>
            <a:r>
              <a:rPr lang="fr-FR">
                <a:solidFill>
                  <a:srgbClr val="000000"/>
                </a:solidFill>
              </a:rPr>
              <a:t>S</a:t>
            </a:r>
          </a:p>
        </p:txBody>
      </p:sp>
      <p:sp>
        <p:nvSpPr>
          <p:cNvPr id="13321" name="Rectangle 9"/>
          <p:cNvSpPr>
            <a:spLocks noChangeArrowheads="1"/>
          </p:cNvSpPr>
          <p:nvPr/>
        </p:nvSpPr>
        <p:spPr bwMode="auto">
          <a:xfrm>
            <a:off x="6781800" y="1700808"/>
            <a:ext cx="609600" cy="4104456"/>
          </a:xfrm>
          <a:prstGeom prst="rect">
            <a:avLst/>
          </a:prstGeom>
          <a:solidFill>
            <a:schemeClr val="tx2"/>
          </a:solidFill>
          <a:ln w="12700">
            <a:solidFill>
              <a:srgbClr val="000000"/>
            </a:solidFill>
            <a:miter lim="800000"/>
            <a:headEnd/>
            <a:tailEnd/>
          </a:ln>
        </p:spPr>
        <p:txBody>
          <a:bodyPr wrap="none" anchor="t"/>
          <a:lstStyle/>
          <a:p>
            <a:r>
              <a:rPr lang="fr-FR">
                <a:solidFill>
                  <a:srgbClr val="000000"/>
                </a:solidFill>
              </a:rPr>
              <a:t>C</a:t>
            </a:r>
          </a:p>
          <a:p>
            <a:r>
              <a:rPr lang="fr-FR">
                <a:solidFill>
                  <a:srgbClr val="000000"/>
                </a:solidFill>
              </a:rPr>
              <a:t>O</a:t>
            </a:r>
          </a:p>
          <a:p>
            <a:r>
              <a:rPr lang="fr-FR">
                <a:solidFill>
                  <a:srgbClr val="000000"/>
                </a:solidFill>
              </a:rPr>
              <a:t>M</a:t>
            </a:r>
          </a:p>
          <a:p>
            <a:r>
              <a:rPr lang="fr-FR">
                <a:solidFill>
                  <a:srgbClr val="000000"/>
                </a:solidFill>
              </a:rPr>
              <a:t>P</a:t>
            </a:r>
          </a:p>
          <a:p>
            <a:r>
              <a:rPr lang="fr-FR">
                <a:solidFill>
                  <a:srgbClr val="000000"/>
                </a:solidFill>
              </a:rPr>
              <a:t>T</a:t>
            </a:r>
          </a:p>
          <a:p>
            <a:r>
              <a:rPr lang="fr-FR">
                <a:solidFill>
                  <a:srgbClr val="000000"/>
                </a:solidFill>
              </a:rPr>
              <a:t>A</a:t>
            </a:r>
          </a:p>
          <a:p>
            <a:r>
              <a:rPr lang="fr-FR">
                <a:solidFill>
                  <a:srgbClr val="000000"/>
                </a:solidFill>
              </a:rPr>
              <a:t>B</a:t>
            </a:r>
          </a:p>
          <a:p>
            <a:r>
              <a:rPr lang="fr-FR">
                <a:solidFill>
                  <a:srgbClr val="000000"/>
                </a:solidFill>
              </a:rPr>
              <a:t>I</a:t>
            </a:r>
          </a:p>
          <a:p>
            <a:r>
              <a:rPr lang="fr-FR">
                <a:solidFill>
                  <a:srgbClr val="000000"/>
                </a:solidFill>
              </a:rPr>
              <a:t>L</a:t>
            </a:r>
          </a:p>
          <a:p>
            <a:r>
              <a:rPr lang="fr-FR">
                <a:solidFill>
                  <a:srgbClr val="000000"/>
                </a:solidFill>
              </a:rPr>
              <a:t>I</a:t>
            </a:r>
          </a:p>
          <a:p>
            <a:r>
              <a:rPr lang="fr-FR">
                <a:solidFill>
                  <a:srgbClr val="000000"/>
                </a:solidFill>
              </a:rPr>
              <a:t>T</a:t>
            </a:r>
          </a:p>
          <a:p>
            <a:r>
              <a:rPr lang="fr-FR">
                <a:solidFill>
                  <a:srgbClr val="000000"/>
                </a:solidFill>
              </a:rPr>
              <a:t>E</a:t>
            </a:r>
          </a:p>
        </p:txBody>
      </p:sp>
      <p:sp>
        <p:nvSpPr>
          <p:cNvPr id="13322" name="Text Box 10"/>
          <p:cNvSpPr txBox="1">
            <a:spLocks noChangeArrowheads="1"/>
          </p:cNvSpPr>
          <p:nvPr/>
        </p:nvSpPr>
        <p:spPr bwMode="auto">
          <a:xfrm>
            <a:off x="3183696" y="1268760"/>
            <a:ext cx="2929008" cy="341632"/>
          </a:xfrm>
          <a:prstGeom prst="rect">
            <a:avLst/>
          </a:prstGeom>
          <a:noFill/>
          <a:ln w="12700">
            <a:noFill/>
            <a:miter lim="800000"/>
            <a:headEnd/>
            <a:tailEnd/>
          </a:ln>
        </p:spPr>
        <p:txBody>
          <a:bodyPr wrap="none">
            <a:spAutoFit/>
          </a:bodyPr>
          <a:lstStyle/>
          <a:p>
            <a:r>
              <a:rPr lang="fr-FR" sz="1800" dirty="0">
                <a:solidFill>
                  <a:srgbClr val="000000"/>
                </a:solidFill>
              </a:rPr>
              <a:t>Fonctions de l’entreprise</a:t>
            </a:r>
          </a:p>
        </p:txBody>
      </p:sp>
      <p:sp>
        <p:nvSpPr>
          <p:cNvPr id="13323" name="AutoShape 11"/>
          <p:cNvSpPr>
            <a:spLocks noChangeArrowheads="1"/>
          </p:cNvSpPr>
          <p:nvPr/>
        </p:nvSpPr>
        <p:spPr bwMode="auto">
          <a:xfrm>
            <a:off x="1295400" y="4900885"/>
            <a:ext cx="7162800" cy="685800"/>
          </a:xfrm>
          <a:prstGeom prst="rightArrow">
            <a:avLst>
              <a:gd name="adj1" fmla="val 50000"/>
              <a:gd name="adj2" fmla="val 261111"/>
            </a:avLst>
          </a:prstGeom>
          <a:solidFill>
            <a:srgbClr val="00FF00"/>
          </a:solidFill>
          <a:ln w="12700">
            <a:solidFill>
              <a:srgbClr val="000000"/>
            </a:solidFill>
            <a:miter lim="800000"/>
            <a:headEnd/>
            <a:tailEnd/>
          </a:ln>
        </p:spPr>
        <p:txBody>
          <a:bodyPr wrap="none" anchor="ctr"/>
          <a:lstStyle/>
          <a:p>
            <a:r>
              <a:rPr lang="fr-FR" sz="1800">
                <a:solidFill>
                  <a:srgbClr val="000000"/>
                </a:solidFill>
              </a:rPr>
              <a:t>Processus</a:t>
            </a:r>
          </a:p>
        </p:txBody>
      </p:sp>
      <p:sp>
        <p:nvSpPr>
          <p:cNvPr id="13324" name="AutoShape 12"/>
          <p:cNvSpPr>
            <a:spLocks noChangeArrowheads="1"/>
          </p:cNvSpPr>
          <p:nvPr/>
        </p:nvSpPr>
        <p:spPr bwMode="auto">
          <a:xfrm>
            <a:off x="1295400" y="4291285"/>
            <a:ext cx="7162800" cy="685800"/>
          </a:xfrm>
          <a:prstGeom prst="rightArrow">
            <a:avLst>
              <a:gd name="adj1" fmla="val 50000"/>
              <a:gd name="adj2" fmla="val 261111"/>
            </a:avLst>
          </a:prstGeom>
          <a:solidFill>
            <a:srgbClr val="00FF00"/>
          </a:solidFill>
          <a:ln w="12700">
            <a:solidFill>
              <a:srgbClr val="000000"/>
            </a:solidFill>
            <a:miter lim="800000"/>
            <a:headEnd/>
            <a:tailEnd/>
          </a:ln>
        </p:spPr>
        <p:txBody>
          <a:bodyPr wrap="none" anchor="ctr"/>
          <a:lstStyle/>
          <a:p>
            <a:r>
              <a:rPr lang="fr-FR" sz="1800">
                <a:solidFill>
                  <a:srgbClr val="000000"/>
                </a:solidFill>
              </a:rPr>
              <a:t>Processus</a:t>
            </a:r>
          </a:p>
        </p:txBody>
      </p:sp>
      <p:grpSp>
        <p:nvGrpSpPr>
          <p:cNvPr id="13" name="Group 5"/>
          <p:cNvGrpSpPr>
            <a:grpSpLocks/>
          </p:cNvGrpSpPr>
          <p:nvPr/>
        </p:nvGrpSpPr>
        <p:grpSpPr bwMode="auto">
          <a:xfrm flipH="1">
            <a:off x="122871" y="2805561"/>
            <a:ext cx="1784833" cy="465138"/>
            <a:chOff x="260" y="1040"/>
            <a:chExt cx="897" cy="293"/>
          </a:xfrm>
        </p:grpSpPr>
        <p:sp>
          <p:nvSpPr>
            <p:cNvPr id="14" name="Freeform 6"/>
            <p:cNvSpPr>
              <a:spLocks noChangeArrowheads="1"/>
            </p:cNvSpPr>
            <p:nvPr/>
          </p:nvSpPr>
          <p:spPr bwMode="auto">
            <a:xfrm>
              <a:off x="260" y="1040"/>
              <a:ext cx="896" cy="293"/>
            </a:xfrm>
            <a:custGeom>
              <a:avLst/>
              <a:gdLst>
                <a:gd name="T0" fmla="*/ 3952 w 3953"/>
                <a:gd name="T1" fmla="*/ 295 h 1294"/>
                <a:gd name="T2" fmla="*/ 776 w 3953"/>
                <a:gd name="T3" fmla="*/ 295 h 1294"/>
                <a:gd name="T4" fmla="*/ 776 w 3953"/>
                <a:gd name="T5" fmla="*/ 0 h 1294"/>
                <a:gd name="T6" fmla="*/ 0 w 3953"/>
                <a:gd name="T7" fmla="*/ 646 h 1294"/>
                <a:gd name="T8" fmla="*/ 776 w 3953"/>
                <a:gd name="T9" fmla="*/ 1293 h 1294"/>
                <a:gd name="T10" fmla="*/ 776 w 3953"/>
                <a:gd name="T11" fmla="*/ 997 h 1294"/>
                <a:gd name="T12" fmla="*/ 3952 w 3953"/>
                <a:gd name="T13" fmla="*/ 997 h 1294"/>
                <a:gd name="T14" fmla="*/ 3952 w 3953"/>
                <a:gd name="T15" fmla="*/ 295 h 1294"/>
                <a:gd name="T16" fmla="*/ 0 60000 65536"/>
                <a:gd name="T17" fmla="*/ 0 60000 65536"/>
                <a:gd name="T18" fmla="*/ 0 60000 65536"/>
                <a:gd name="T19" fmla="*/ 0 60000 65536"/>
                <a:gd name="T20" fmla="*/ 0 60000 65536"/>
                <a:gd name="T21" fmla="*/ 0 60000 65536"/>
                <a:gd name="T22" fmla="*/ 0 60000 65536"/>
                <a:gd name="T23" fmla="*/ 0 60000 65536"/>
                <a:gd name="T24" fmla="*/ 0 w 3953"/>
                <a:gd name="T25" fmla="*/ 0 h 1294"/>
                <a:gd name="T26" fmla="*/ 3953 w 3953"/>
                <a:gd name="T27" fmla="*/ 1294 h 129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953" h="1294">
                  <a:moveTo>
                    <a:pt x="3952" y="295"/>
                  </a:moveTo>
                  <a:lnTo>
                    <a:pt x="776" y="295"/>
                  </a:lnTo>
                  <a:lnTo>
                    <a:pt x="776" y="0"/>
                  </a:lnTo>
                  <a:lnTo>
                    <a:pt x="0" y="646"/>
                  </a:lnTo>
                  <a:lnTo>
                    <a:pt x="776" y="1293"/>
                  </a:lnTo>
                  <a:lnTo>
                    <a:pt x="776" y="997"/>
                  </a:lnTo>
                  <a:lnTo>
                    <a:pt x="3952" y="997"/>
                  </a:lnTo>
                  <a:lnTo>
                    <a:pt x="3952" y="295"/>
                  </a:lnTo>
                </a:path>
              </a:pathLst>
            </a:custGeom>
            <a:solidFill>
              <a:srgbClr val="1F97D9"/>
            </a:solidFill>
            <a:ln w="12600">
              <a:noFill/>
              <a:round/>
              <a:headEnd/>
              <a:tailEnd/>
            </a:ln>
          </p:spPr>
          <p:txBody>
            <a:bodyPr wrap="none" anchor="ctr"/>
            <a:lstStyle/>
            <a:p>
              <a:endParaRPr lang="fr-FR" sz="1800"/>
            </a:p>
          </p:txBody>
        </p:sp>
        <p:sp>
          <p:nvSpPr>
            <p:cNvPr id="15" name="AutoShape 7"/>
            <p:cNvSpPr>
              <a:spLocks noChangeArrowheads="1"/>
            </p:cNvSpPr>
            <p:nvPr/>
          </p:nvSpPr>
          <p:spPr bwMode="auto">
            <a:xfrm flipH="1">
              <a:off x="356" y="1107"/>
              <a:ext cx="801" cy="159"/>
            </a:xfrm>
            <a:prstGeom prst="roundRect">
              <a:avLst>
                <a:gd name="adj" fmla="val 630"/>
              </a:avLst>
            </a:prstGeom>
            <a:solidFill>
              <a:srgbClr val="1F97D9"/>
            </a:solidFill>
            <a:ln w="9525">
              <a:noFill/>
              <a:round/>
              <a:headEnd/>
              <a:tailEnd/>
            </a:ln>
          </p:spPr>
          <p:txBody>
            <a:bodyPr lIns="92160" tIns="46080" rIns="92160" bIns="46080" anchor="ctr"/>
            <a:lstStyle/>
            <a:p>
              <a:pPr algn="r">
                <a:lnSpc>
                  <a:spcPct val="93000"/>
                </a:lnSpc>
                <a:spcBef>
                  <a:spcPts val="875"/>
                </a:spcBef>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800" dirty="0">
                  <a:solidFill>
                    <a:srgbClr val="FFFFFF"/>
                  </a:solidFill>
                </a:rPr>
                <a:t>Fournisseur</a:t>
              </a:r>
            </a:p>
          </p:txBody>
        </p:sp>
      </p:grpSp>
      <p:grpSp>
        <p:nvGrpSpPr>
          <p:cNvPr id="16" name="Group 11"/>
          <p:cNvGrpSpPr>
            <a:grpSpLocks/>
          </p:cNvGrpSpPr>
          <p:nvPr/>
        </p:nvGrpSpPr>
        <p:grpSpPr bwMode="auto">
          <a:xfrm>
            <a:off x="7639050" y="2805559"/>
            <a:ext cx="1541462" cy="479425"/>
            <a:chOff x="4549" y="1040"/>
            <a:chExt cx="971" cy="302"/>
          </a:xfrm>
        </p:grpSpPr>
        <p:sp>
          <p:nvSpPr>
            <p:cNvPr id="17" name="Freeform 12"/>
            <p:cNvSpPr>
              <a:spLocks noChangeArrowheads="1"/>
            </p:cNvSpPr>
            <p:nvPr/>
          </p:nvSpPr>
          <p:spPr bwMode="auto">
            <a:xfrm>
              <a:off x="4549" y="1040"/>
              <a:ext cx="972" cy="303"/>
            </a:xfrm>
            <a:custGeom>
              <a:avLst/>
              <a:gdLst>
                <a:gd name="T0" fmla="*/ 0 w 4288"/>
                <a:gd name="T1" fmla="*/ 335 h 1334"/>
                <a:gd name="T2" fmla="*/ 3491 w 4288"/>
                <a:gd name="T3" fmla="*/ 335 h 1334"/>
                <a:gd name="T4" fmla="*/ 3491 w 4288"/>
                <a:gd name="T5" fmla="*/ 0 h 1334"/>
                <a:gd name="T6" fmla="*/ 4287 w 4288"/>
                <a:gd name="T7" fmla="*/ 666 h 1334"/>
                <a:gd name="T8" fmla="*/ 3491 w 4288"/>
                <a:gd name="T9" fmla="*/ 1333 h 1334"/>
                <a:gd name="T10" fmla="*/ 3491 w 4288"/>
                <a:gd name="T11" fmla="*/ 997 h 1334"/>
                <a:gd name="T12" fmla="*/ 0 w 4288"/>
                <a:gd name="T13" fmla="*/ 997 h 1334"/>
                <a:gd name="T14" fmla="*/ 0 w 4288"/>
                <a:gd name="T15" fmla="*/ 335 h 1334"/>
                <a:gd name="T16" fmla="*/ 0 60000 65536"/>
                <a:gd name="T17" fmla="*/ 0 60000 65536"/>
                <a:gd name="T18" fmla="*/ 0 60000 65536"/>
                <a:gd name="T19" fmla="*/ 0 60000 65536"/>
                <a:gd name="T20" fmla="*/ 0 60000 65536"/>
                <a:gd name="T21" fmla="*/ 0 60000 65536"/>
                <a:gd name="T22" fmla="*/ 0 60000 65536"/>
                <a:gd name="T23" fmla="*/ 0 60000 65536"/>
                <a:gd name="T24" fmla="*/ 0 w 4288"/>
                <a:gd name="T25" fmla="*/ 0 h 1334"/>
                <a:gd name="T26" fmla="*/ 4288 w 4288"/>
                <a:gd name="T27" fmla="*/ 1334 h 133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288" h="1334">
                  <a:moveTo>
                    <a:pt x="0" y="335"/>
                  </a:moveTo>
                  <a:lnTo>
                    <a:pt x="3491" y="335"/>
                  </a:lnTo>
                  <a:lnTo>
                    <a:pt x="3491" y="0"/>
                  </a:lnTo>
                  <a:lnTo>
                    <a:pt x="4287" y="666"/>
                  </a:lnTo>
                  <a:lnTo>
                    <a:pt x="3491" y="1333"/>
                  </a:lnTo>
                  <a:lnTo>
                    <a:pt x="3491" y="997"/>
                  </a:lnTo>
                  <a:lnTo>
                    <a:pt x="0" y="997"/>
                  </a:lnTo>
                  <a:lnTo>
                    <a:pt x="0" y="335"/>
                  </a:lnTo>
                </a:path>
              </a:pathLst>
            </a:custGeom>
            <a:solidFill>
              <a:srgbClr val="1F97D9"/>
            </a:solidFill>
            <a:ln w="12600">
              <a:noFill/>
              <a:round/>
              <a:headEnd/>
              <a:tailEnd/>
            </a:ln>
          </p:spPr>
          <p:txBody>
            <a:bodyPr wrap="none" anchor="ctr"/>
            <a:lstStyle/>
            <a:p>
              <a:endParaRPr lang="fr-FR" sz="1800"/>
            </a:p>
          </p:txBody>
        </p:sp>
        <p:sp>
          <p:nvSpPr>
            <p:cNvPr id="18" name="AutoShape 13"/>
            <p:cNvSpPr>
              <a:spLocks noChangeArrowheads="1"/>
            </p:cNvSpPr>
            <p:nvPr/>
          </p:nvSpPr>
          <p:spPr bwMode="auto">
            <a:xfrm>
              <a:off x="4549" y="1116"/>
              <a:ext cx="883" cy="150"/>
            </a:xfrm>
            <a:prstGeom prst="roundRect">
              <a:avLst>
                <a:gd name="adj" fmla="val 667"/>
              </a:avLst>
            </a:prstGeom>
            <a:solidFill>
              <a:srgbClr val="1F97D9"/>
            </a:solidFill>
            <a:ln w="9525">
              <a:noFill/>
              <a:round/>
              <a:headEnd/>
              <a:tailEnd/>
            </a:ln>
          </p:spPr>
          <p:txBody>
            <a:bodyPr lIns="92160" tIns="46080" rIns="92160" bIns="46080" anchor="ctr"/>
            <a:lstStyle/>
            <a:p>
              <a:pPr algn="l">
                <a:lnSpc>
                  <a:spcPct val="93000"/>
                </a:lnSpc>
                <a:spcBef>
                  <a:spcPts val="875"/>
                </a:spcBef>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800">
                  <a:solidFill>
                    <a:srgbClr val="FFFFFF"/>
                  </a:solidFill>
                </a:rPr>
                <a:t>Client</a:t>
              </a:r>
            </a:p>
          </p:txBody>
        </p:sp>
      </p:grpSp>
    </p:spTree>
    <p:extLst>
      <p:ext uri="{BB962C8B-B14F-4D97-AF65-F5344CB8AC3E}">
        <p14:creationId xmlns:p14="http://schemas.microsoft.com/office/powerpoint/2010/main" val="2586114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Espace réservé de la date 3"/>
          <p:cNvSpPr>
            <a:spLocks noGrp="1"/>
          </p:cNvSpPr>
          <p:nvPr>
            <p:ph type="dt" sz="half" idx="4294967295"/>
          </p:nvPr>
        </p:nvSpPr>
        <p:spPr>
          <a:xfrm>
            <a:off x="7010400" y="6553200"/>
            <a:ext cx="1905000" cy="228600"/>
          </a:xfrm>
          <a:prstGeom prst="rect">
            <a:avLst/>
          </a:prstGeom>
        </p:spPr>
        <p:txBody>
          <a:bodyPr/>
          <a:lstStyle/>
          <a:p>
            <a:fld id="{84FFC6FD-75D9-4FC5-9BBE-9FA0B93B7ACE}" type="datetime1">
              <a:rPr lang="fr-FR"/>
              <a:pPr/>
              <a:t>13/04/2018</a:t>
            </a:fld>
            <a:endParaRPr lang="fr-FR"/>
          </a:p>
        </p:txBody>
      </p:sp>
      <p:sp>
        <p:nvSpPr>
          <p:cNvPr id="5" name="Espace réservé du pied de page 4"/>
          <p:cNvSpPr>
            <a:spLocks noGrp="1"/>
          </p:cNvSpPr>
          <p:nvPr>
            <p:ph type="ftr" sz="quarter" idx="4294967295"/>
          </p:nvPr>
        </p:nvSpPr>
        <p:spPr>
          <a:xfrm>
            <a:off x="107950" y="6553200"/>
            <a:ext cx="6911975" cy="228600"/>
          </a:xfrm>
          <a:prstGeom prst="rect">
            <a:avLst/>
          </a:prstGeom>
        </p:spPr>
        <p:txBody>
          <a:bodyPr/>
          <a:lstStyle/>
          <a:p>
            <a:r>
              <a:rPr lang="fr-FR"/>
              <a:t>© HEC Paris - Département Management des Opérations et des Systèmes d'information</a:t>
            </a:r>
          </a:p>
        </p:txBody>
      </p:sp>
      <p:sp>
        <p:nvSpPr>
          <p:cNvPr id="360450" name="Rectangle 2"/>
          <p:cNvSpPr>
            <a:spLocks noGrp="1" noChangeArrowheads="1"/>
          </p:cNvSpPr>
          <p:nvPr>
            <p:ph type="title"/>
          </p:nvPr>
        </p:nvSpPr>
        <p:spPr/>
        <p:txBody>
          <a:bodyPr/>
          <a:lstStyle/>
          <a:p>
            <a:r>
              <a:rPr lang="fr-FR" dirty="0"/>
              <a:t>Le workflow décrit les processus</a:t>
            </a:r>
          </a:p>
        </p:txBody>
      </p:sp>
      <p:sp>
        <p:nvSpPr>
          <p:cNvPr id="360451" name="Rectangle 3"/>
          <p:cNvSpPr>
            <a:spLocks noGrp="1" noChangeArrowheads="1"/>
          </p:cNvSpPr>
          <p:nvPr>
            <p:ph type="body" idx="1"/>
          </p:nvPr>
        </p:nvSpPr>
        <p:spPr>
          <a:xfrm>
            <a:off x="1066800" y="1676400"/>
            <a:ext cx="7537450" cy="4560888"/>
          </a:xfrm>
        </p:spPr>
        <p:txBody>
          <a:bodyPr/>
          <a:lstStyle/>
          <a:p>
            <a:r>
              <a:rPr lang="fr-FR" dirty="0"/>
              <a:t>Le workflow est un outil qui :</a:t>
            </a:r>
          </a:p>
          <a:p>
            <a:pPr lvl="1"/>
            <a:r>
              <a:rPr lang="fr-FR" b="0" dirty="0"/>
              <a:t>assure la </a:t>
            </a:r>
            <a:r>
              <a:rPr lang="fr-FR" dirty="0"/>
              <a:t>circulation</a:t>
            </a:r>
            <a:r>
              <a:rPr lang="fr-FR" b="0" dirty="0"/>
              <a:t> d’un document numérique dans l’entreprise, </a:t>
            </a:r>
          </a:p>
          <a:p>
            <a:pPr lvl="2"/>
            <a:r>
              <a:rPr lang="fr-FR" b="0" dirty="0"/>
              <a:t>exemples, demande d’achat, image électronique d’une facture fournisseur,</a:t>
            </a:r>
          </a:p>
          <a:p>
            <a:pPr lvl="1"/>
            <a:r>
              <a:rPr lang="fr-FR" b="0" dirty="0"/>
              <a:t>indique à chaque destinataire de l’information la </a:t>
            </a:r>
            <a:r>
              <a:rPr lang="fr-FR" dirty="0"/>
              <a:t>tâche à accomplir</a:t>
            </a:r>
            <a:r>
              <a:rPr lang="fr-FR" b="0" dirty="0"/>
              <a:t> par une notification, envoyée via la messagerie interne, </a:t>
            </a:r>
          </a:p>
          <a:p>
            <a:pPr lvl="2"/>
            <a:r>
              <a:rPr lang="fr-FR" b="0" dirty="0"/>
              <a:t>par exemple, une facture fournisseur à approuver</a:t>
            </a:r>
          </a:p>
          <a:p>
            <a:pPr lvl="1"/>
            <a:r>
              <a:rPr lang="fr-FR" dirty="0"/>
              <a:t>respecte la hiérarchie</a:t>
            </a:r>
            <a:r>
              <a:rPr lang="fr-FR" b="0" dirty="0"/>
              <a:t>, les rôles et les délégations de chacun</a:t>
            </a:r>
          </a:p>
          <a:p>
            <a:pPr lvl="2"/>
            <a:r>
              <a:rPr lang="fr-FR" b="0" dirty="0"/>
              <a:t>par exemple, les différents niveaux d’approbation d’une facture fournisseur</a:t>
            </a:r>
          </a:p>
          <a:p>
            <a:pPr lvl="1"/>
            <a:r>
              <a:rPr lang="fr-FR" b="0" dirty="0"/>
              <a:t>permet la consultation des documents dans une base de données d’archivage associée (GED)</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fr-FR"/>
              <a:t>Processus commercial</a:t>
            </a:r>
            <a:br>
              <a:rPr lang="fr-FR"/>
            </a:br>
            <a:r>
              <a:rPr lang="fr-FR"/>
              <a:t>Livraison sur stock</a:t>
            </a:r>
          </a:p>
        </p:txBody>
      </p:sp>
      <p:sp>
        <p:nvSpPr>
          <p:cNvPr id="26627" name="AutoShape 34"/>
          <p:cNvSpPr>
            <a:spLocks noChangeArrowheads="1"/>
          </p:cNvSpPr>
          <p:nvPr/>
        </p:nvSpPr>
        <p:spPr bwMode="auto">
          <a:xfrm>
            <a:off x="7424738" y="1752600"/>
            <a:ext cx="1490662" cy="4572000"/>
          </a:xfrm>
          <a:prstGeom prst="roundRect">
            <a:avLst>
              <a:gd name="adj" fmla="val 16667"/>
            </a:avLst>
          </a:prstGeom>
          <a:solidFill>
            <a:schemeClr val="tx2"/>
          </a:solidFill>
          <a:ln w="12700">
            <a:solidFill>
              <a:srgbClr val="000000"/>
            </a:solidFill>
            <a:round/>
            <a:headEnd/>
            <a:tailEnd/>
          </a:ln>
        </p:spPr>
        <p:txBody>
          <a:bodyPr wrap="none" anchorCtr="1"/>
          <a:lstStyle/>
          <a:p>
            <a:r>
              <a:rPr lang="fr-FR" sz="2800">
                <a:solidFill>
                  <a:srgbClr val="000000"/>
                </a:solidFill>
              </a:rPr>
              <a:t>Client</a:t>
            </a:r>
          </a:p>
        </p:txBody>
      </p:sp>
      <p:sp>
        <p:nvSpPr>
          <p:cNvPr id="26628" name="AutoShape 35"/>
          <p:cNvSpPr>
            <a:spLocks noChangeArrowheads="1"/>
          </p:cNvSpPr>
          <p:nvPr/>
        </p:nvSpPr>
        <p:spPr bwMode="auto">
          <a:xfrm>
            <a:off x="5638800" y="1752600"/>
            <a:ext cx="1676400" cy="4572000"/>
          </a:xfrm>
          <a:prstGeom prst="roundRect">
            <a:avLst>
              <a:gd name="adj" fmla="val 16667"/>
            </a:avLst>
          </a:prstGeom>
          <a:solidFill>
            <a:srgbClr val="99FF66"/>
          </a:solidFill>
          <a:ln w="12700">
            <a:solidFill>
              <a:srgbClr val="000000"/>
            </a:solidFill>
            <a:round/>
            <a:headEnd/>
            <a:tailEnd/>
          </a:ln>
        </p:spPr>
        <p:txBody>
          <a:bodyPr wrap="none" anchorCtr="1"/>
          <a:lstStyle/>
          <a:p>
            <a:r>
              <a:rPr lang="fr-FR" sz="1600">
                <a:solidFill>
                  <a:srgbClr val="000000"/>
                </a:solidFill>
              </a:rPr>
              <a:t>Administration</a:t>
            </a:r>
            <a:br>
              <a:rPr lang="fr-FR" sz="1600">
                <a:solidFill>
                  <a:srgbClr val="000000"/>
                </a:solidFill>
              </a:rPr>
            </a:br>
            <a:r>
              <a:rPr lang="fr-FR" sz="1600">
                <a:solidFill>
                  <a:srgbClr val="000000"/>
                </a:solidFill>
              </a:rPr>
              <a:t>des ventes</a:t>
            </a:r>
          </a:p>
        </p:txBody>
      </p:sp>
      <p:sp>
        <p:nvSpPr>
          <p:cNvPr id="26629" name="AutoShape 36"/>
          <p:cNvSpPr>
            <a:spLocks noChangeArrowheads="1"/>
          </p:cNvSpPr>
          <p:nvPr/>
        </p:nvSpPr>
        <p:spPr bwMode="auto">
          <a:xfrm>
            <a:off x="3886200" y="1752600"/>
            <a:ext cx="1676400" cy="4572000"/>
          </a:xfrm>
          <a:prstGeom prst="roundRect">
            <a:avLst>
              <a:gd name="adj" fmla="val 16667"/>
            </a:avLst>
          </a:prstGeom>
          <a:solidFill>
            <a:srgbClr val="99FF66"/>
          </a:solidFill>
          <a:ln w="12700">
            <a:solidFill>
              <a:srgbClr val="000000"/>
            </a:solidFill>
            <a:round/>
            <a:headEnd/>
            <a:tailEnd/>
          </a:ln>
        </p:spPr>
        <p:txBody>
          <a:bodyPr wrap="none" anchorCtr="1"/>
          <a:lstStyle/>
          <a:p>
            <a:r>
              <a:rPr lang="fr-FR" sz="1600">
                <a:solidFill>
                  <a:srgbClr val="000000"/>
                </a:solidFill>
              </a:rPr>
              <a:t>Comptabilité</a:t>
            </a:r>
            <a:br>
              <a:rPr lang="fr-FR" sz="1600">
                <a:solidFill>
                  <a:srgbClr val="000000"/>
                </a:solidFill>
              </a:rPr>
            </a:br>
            <a:r>
              <a:rPr lang="fr-FR" sz="1600">
                <a:solidFill>
                  <a:srgbClr val="000000"/>
                </a:solidFill>
              </a:rPr>
              <a:t>Clients</a:t>
            </a:r>
          </a:p>
        </p:txBody>
      </p:sp>
      <p:sp>
        <p:nvSpPr>
          <p:cNvPr id="26630" name="AutoShape 37"/>
          <p:cNvSpPr>
            <a:spLocks noChangeArrowheads="1"/>
          </p:cNvSpPr>
          <p:nvPr/>
        </p:nvSpPr>
        <p:spPr bwMode="auto">
          <a:xfrm>
            <a:off x="2133600" y="1752600"/>
            <a:ext cx="1676400" cy="4572000"/>
          </a:xfrm>
          <a:prstGeom prst="roundRect">
            <a:avLst>
              <a:gd name="adj" fmla="val 16667"/>
            </a:avLst>
          </a:prstGeom>
          <a:solidFill>
            <a:srgbClr val="99FF66"/>
          </a:solidFill>
          <a:ln w="12700">
            <a:solidFill>
              <a:srgbClr val="000000"/>
            </a:solidFill>
            <a:round/>
            <a:headEnd/>
            <a:tailEnd/>
          </a:ln>
        </p:spPr>
        <p:txBody>
          <a:bodyPr wrap="none" anchorCtr="1"/>
          <a:lstStyle/>
          <a:p>
            <a:r>
              <a:rPr lang="fr-FR" sz="1600">
                <a:solidFill>
                  <a:srgbClr val="000000"/>
                </a:solidFill>
              </a:rPr>
              <a:t>Service</a:t>
            </a:r>
            <a:br>
              <a:rPr lang="fr-FR" sz="1600">
                <a:solidFill>
                  <a:srgbClr val="000000"/>
                </a:solidFill>
              </a:rPr>
            </a:br>
            <a:r>
              <a:rPr lang="fr-FR" sz="1600">
                <a:solidFill>
                  <a:srgbClr val="000000"/>
                </a:solidFill>
              </a:rPr>
              <a:t>Expéditions</a:t>
            </a:r>
          </a:p>
        </p:txBody>
      </p:sp>
      <p:sp>
        <p:nvSpPr>
          <p:cNvPr id="26631" name="AutoShape 38"/>
          <p:cNvSpPr>
            <a:spLocks noChangeArrowheads="1"/>
          </p:cNvSpPr>
          <p:nvPr/>
        </p:nvSpPr>
        <p:spPr bwMode="auto">
          <a:xfrm>
            <a:off x="381000" y="1752600"/>
            <a:ext cx="1676400" cy="4572000"/>
          </a:xfrm>
          <a:prstGeom prst="roundRect">
            <a:avLst>
              <a:gd name="adj" fmla="val 16667"/>
            </a:avLst>
          </a:prstGeom>
          <a:solidFill>
            <a:srgbClr val="99FF66"/>
          </a:solidFill>
          <a:ln w="12700">
            <a:solidFill>
              <a:srgbClr val="000000"/>
            </a:solidFill>
            <a:round/>
            <a:headEnd/>
            <a:tailEnd/>
          </a:ln>
        </p:spPr>
        <p:txBody>
          <a:bodyPr wrap="none" anchorCtr="1"/>
          <a:lstStyle/>
          <a:p>
            <a:r>
              <a:rPr lang="fr-FR" sz="1600">
                <a:solidFill>
                  <a:srgbClr val="000000"/>
                </a:solidFill>
              </a:rPr>
              <a:t>Comptabilité</a:t>
            </a:r>
            <a:br>
              <a:rPr lang="fr-FR" sz="1600">
                <a:solidFill>
                  <a:srgbClr val="000000"/>
                </a:solidFill>
              </a:rPr>
            </a:br>
            <a:r>
              <a:rPr lang="fr-FR" sz="1600">
                <a:solidFill>
                  <a:srgbClr val="000000"/>
                </a:solidFill>
              </a:rPr>
              <a:t>générale</a:t>
            </a:r>
          </a:p>
        </p:txBody>
      </p:sp>
      <p:sp>
        <p:nvSpPr>
          <p:cNvPr id="26632" name="Rectangle 39"/>
          <p:cNvSpPr>
            <a:spLocks noChangeArrowheads="1"/>
          </p:cNvSpPr>
          <p:nvPr/>
        </p:nvSpPr>
        <p:spPr bwMode="auto">
          <a:xfrm>
            <a:off x="7543800" y="2667000"/>
            <a:ext cx="1219200" cy="381000"/>
          </a:xfrm>
          <a:prstGeom prst="rect">
            <a:avLst/>
          </a:prstGeom>
          <a:solidFill>
            <a:schemeClr val="folHlink"/>
          </a:solidFill>
          <a:ln w="12700">
            <a:solidFill>
              <a:srgbClr val="000000"/>
            </a:solidFill>
            <a:miter lim="800000"/>
            <a:headEnd/>
            <a:tailEnd/>
          </a:ln>
        </p:spPr>
        <p:txBody>
          <a:bodyPr wrap="none" anchor="ctr"/>
          <a:lstStyle/>
          <a:p>
            <a:r>
              <a:rPr lang="fr-FR">
                <a:solidFill>
                  <a:srgbClr val="000000"/>
                </a:solidFill>
              </a:rPr>
              <a:t>Commande</a:t>
            </a:r>
          </a:p>
        </p:txBody>
      </p:sp>
      <p:sp>
        <p:nvSpPr>
          <p:cNvPr id="26633" name="AutoShape 41"/>
          <p:cNvSpPr>
            <a:spLocks noChangeArrowheads="1"/>
          </p:cNvSpPr>
          <p:nvPr/>
        </p:nvSpPr>
        <p:spPr bwMode="auto">
          <a:xfrm>
            <a:off x="5715000" y="2514600"/>
            <a:ext cx="1524000" cy="685800"/>
          </a:xfrm>
          <a:prstGeom prst="roundRect">
            <a:avLst>
              <a:gd name="adj" fmla="val 16667"/>
            </a:avLst>
          </a:prstGeom>
          <a:solidFill>
            <a:schemeClr val="tx2"/>
          </a:solidFill>
          <a:ln w="12700">
            <a:solidFill>
              <a:srgbClr val="000000"/>
            </a:solidFill>
            <a:round/>
            <a:headEnd/>
            <a:tailEnd/>
          </a:ln>
        </p:spPr>
        <p:txBody>
          <a:bodyPr wrap="none" anchor="ctr"/>
          <a:lstStyle/>
          <a:p>
            <a:r>
              <a:rPr lang="fr-FR">
                <a:solidFill>
                  <a:srgbClr val="000000"/>
                </a:solidFill>
              </a:rPr>
              <a:t>Vérification de</a:t>
            </a:r>
            <a:br>
              <a:rPr lang="fr-FR">
                <a:solidFill>
                  <a:srgbClr val="000000"/>
                </a:solidFill>
              </a:rPr>
            </a:br>
            <a:r>
              <a:rPr lang="fr-FR">
                <a:solidFill>
                  <a:srgbClr val="000000"/>
                </a:solidFill>
              </a:rPr>
              <a:t>la disponibilité</a:t>
            </a:r>
            <a:br>
              <a:rPr lang="fr-FR">
                <a:solidFill>
                  <a:srgbClr val="000000"/>
                </a:solidFill>
              </a:rPr>
            </a:br>
            <a:r>
              <a:rPr lang="fr-FR">
                <a:solidFill>
                  <a:srgbClr val="000000"/>
                </a:solidFill>
              </a:rPr>
              <a:t>des produits</a:t>
            </a:r>
          </a:p>
        </p:txBody>
      </p:sp>
      <p:sp>
        <p:nvSpPr>
          <p:cNvPr id="26634" name="AutoShape 42"/>
          <p:cNvSpPr>
            <a:spLocks noChangeArrowheads="1"/>
          </p:cNvSpPr>
          <p:nvPr/>
        </p:nvSpPr>
        <p:spPr bwMode="auto">
          <a:xfrm>
            <a:off x="3962400" y="2514600"/>
            <a:ext cx="1524000" cy="685800"/>
          </a:xfrm>
          <a:prstGeom prst="roundRect">
            <a:avLst>
              <a:gd name="adj" fmla="val 16667"/>
            </a:avLst>
          </a:prstGeom>
          <a:solidFill>
            <a:schemeClr val="tx2"/>
          </a:solidFill>
          <a:ln w="12700">
            <a:solidFill>
              <a:srgbClr val="000000"/>
            </a:solidFill>
            <a:round/>
            <a:headEnd/>
            <a:tailEnd/>
          </a:ln>
        </p:spPr>
        <p:txBody>
          <a:bodyPr wrap="none" anchor="ctr"/>
          <a:lstStyle/>
          <a:p>
            <a:r>
              <a:rPr lang="fr-FR">
                <a:solidFill>
                  <a:srgbClr val="000000"/>
                </a:solidFill>
              </a:rPr>
              <a:t>Vérification</a:t>
            </a:r>
            <a:br>
              <a:rPr lang="fr-FR">
                <a:solidFill>
                  <a:srgbClr val="000000"/>
                </a:solidFill>
              </a:rPr>
            </a:br>
            <a:r>
              <a:rPr lang="fr-FR">
                <a:solidFill>
                  <a:srgbClr val="000000"/>
                </a:solidFill>
              </a:rPr>
              <a:t>du crédit client</a:t>
            </a:r>
          </a:p>
        </p:txBody>
      </p:sp>
      <p:sp>
        <p:nvSpPr>
          <p:cNvPr id="26635" name="Text Box 43"/>
          <p:cNvSpPr txBox="1">
            <a:spLocks noChangeArrowheads="1"/>
          </p:cNvSpPr>
          <p:nvPr/>
        </p:nvSpPr>
        <p:spPr bwMode="auto">
          <a:xfrm>
            <a:off x="5638800" y="3387725"/>
            <a:ext cx="1676400" cy="422275"/>
          </a:xfrm>
          <a:prstGeom prst="rect">
            <a:avLst/>
          </a:prstGeom>
          <a:noFill/>
          <a:ln w="12700">
            <a:noFill/>
            <a:miter lim="800000"/>
            <a:headEnd/>
            <a:tailEnd/>
          </a:ln>
        </p:spPr>
        <p:txBody>
          <a:bodyPr>
            <a:spAutoFit/>
          </a:bodyPr>
          <a:lstStyle/>
          <a:p>
            <a:r>
              <a:rPr lang="fr-FR" sz="1200">
                <a:solidFill>
                  <a:srgbClr val="000000"/>
                </a:solidFill>
              </a:rPr>
              <a:t>Non</a:t>
            </a:r>
            <a:br>
              <a:rPr lang="fr-FR" sz="1200">
                <a:solidFill>
                  <a:srgbClr val="000000"/>
                </a:solidFill>
              </a:rPr>
            </a:br>
            <a:r>
              <a:rPr lang="fr-FR" sz="1200">
                <a:solidFill>
                  <a:srgbClr val="000000"/>
                </a:solidFill>
              </a:rPr>
              <a:t>Proposition de délai</a:t>
            </a:r>
          </a:p>
        </p:txBody>
      </p:sp>
      <p:sp>
        <p:nvSpPr>
          <p:cNvPr id="26636" name="Text Box 44"/>
          <p:cNvSpPr txBox="1">
            <a:spLocks noChangeArrowheads="1"/>
          </p:cNvSpPr>
          <p:nvPr/>
        </p:nvSpPr>
        <p:spPr bwMode="auto">
          <a:xfrm>
            <a:off x="3886200" y="3768725"/>
            <a:ext cx="1676400" cy="422275"/>
          </a:xfrm>
          <a:prstGeom prst="rect">
            <a:avLst/>
          </a:prstGeom>
          <a:noFill/>
          <a:ln w="12700">
            <a:noFill/>
            <a:miter lim="800000"/>
            <a:headEnd/>
            <a:tailEnd/>
          </a:ln>
        </p:spPr>
        <p:txBody>
          <a:bodyPr>
            <a:spAutoFit/>
          </a:bodyPr>
          <a:lstStyle/>
          <a:p>
            <a:r>
              <a:rPr lang="fr-FR" sz="1200">
                <a:solidFill>
                  <a:srgbClr val="000000"/>
                </a:solidFill>
              </a:rPr>
              <a:t>Non</a:t>
            </a:r>
            <a:br>
              <a:rPr lang="fr-FR" sz="1200">
                <a:solidFill>
                  <a:srgbClr val="000000"/>
                </a:solidFill>
              </a:rPr>
            </a:br>
            <a:r>
              <a:rPr lang="fr-FR" sz="1200">
                <a:solidFill>
                  <a:srgbClr val="000000"/>
                </a:solidFill>
              </a:rPr>
              <a:t>Notification de refus</a:t>
            </a:r>
          </a:p>
        </p:txBody>
      </p:sp>
      <p:sp>
        <p:nvSpPr>
          <p:cNvPr id="26637" name="AutoShape 45"/>
          <p:cNvSpPr>
            <a:spLocks noChangeArrowheads="1"/>
          </p:cNvSpPr>
          <p:nvPr/>
        </p:nvSpPr>
        <p:spPr bwMode="auto">
          <a:xfrm>
            <a:off x="2209800" y="3886200"/>
            <a:ext cx="1524000" cy="685800"/>
          </a:xfrm>
          <a:prstGeom prst="roundRect">
            <a:avLst>
              <a:gd name="adj" fmla="val 16667"/>
            </a:avLst>
          </a:prstGeom>
          <a:solidFill>
            <a:schemeClr val="tx2"/>
          </a:solidFill>
          <a:ln w="12700">
            <a:solidFill>
              <a:srgbClr val="000000"/>
            </a:solidFill>
            <a:round/>
            <a:headEnd/>
            <a:tailEnd/>
          </a:ln>
        </p:spPr>
        <p:txBody>
          <a:bodyPr wrap="none" anchor="ctr"/>
          <a:lstStyle/>
          <a:p>
            <a:r>
              <a:rPr lang="fr-FR">
                <a:solidFill>
                  <a:srgbClr val="000000"/>
                </a:solidFill>
              </a:rPr>
              <a:t>Sorties de stock</a:t>
            </a:r>
          </a:p>
          <a:p>
            <a:r>
              <a:rPr lang="fr-FR">
                <a:solidFill>
                  <a:srgbClr val="000000"/>
                </a:solidFill>
              </a:rPr>
              <a:t>Bordereaux </a:t>
            </a:r>
            <a:br>
              <a:rPr lang="fr-FR">
                <a:solidFill>
                  <a:srgbClr val="000000"/>
                </a:solidFill>
              </a:rPr>
            </a:br>
            <a:r>
              <a:rPr lang="fr-FR">
                <a:solidFill>
                  <a:srgbClr val="000000"/>
                </a:solidFill>
              </a:rPr>
              <a:t>de livraison</a:t>
            </a:r>
          </a:p>
        </p:txBody>
      </p:sp>
      <p:sp>
        <p:nvSpPr>
          <p:cNvPr id="26638" name="AutoShape 46"/>
          <p:cNvSpPr>
            <a:spLocks noChangeArrowheads="1"/>
          </p:cNvSpPr>
          <p:nvPr/>
        </p:nvSpPr>
        <p:spPr bwMode="auto">
          <a:xfrm>
            <a:off x="3962400" y="4648200"/>
            <a:ext cx="1524000" cy="685800"/>
          </a:xfrm>
          <a:prstGeom prst="roundRect">
            <a:avLst>
              <a:gd name="adj" fmla="val 16667"/>
            </a:avLst>
          </a:prstGeom>
          <a:solidFill>
            <a:schemeClr val="tx2"/>
          </a:solidFill>
          <a:ln w="12700">
            <a:solidFill>
              <a:srgbClr val="000000"/>
            </a:solidFill>
            <a:round/>
            <a:headEnd/>
            <a:tailEnd/>
          </a:ln>
        </p:spPr>
        <p:txBody>
          <a:bodyPr wrap="none" anchor="ctr"/>
          <a:lstStyle/>
          <a:p>
            <a:r>
              <a:rPr lang="fr-FR">
                <a:solidFill>
                  <a:srgbClr val="000000"/>
                </a:solidFill>
              </a:rPr>
              <a:t>Facturation</a:t>
            </a:r>
          </a:p>
        </p:txBody>
      </p:sp>
      <p:cxnSp>
        <p:nvCxnSpPr>
          <p:cNvPr id="26639" name="AutoShape 47"/>
          <p:cNvCxnSpPr>
            <a:cxnSpLocks noChangeShapeType="1"/>
            <a:stCxn id="26632" idx="1"/>
            <a:endCxn id="26633" idx="3"/>
          </p:cNvCxnSpPr>
          <p:nvPr/>
        </p:nvCxnSpPr>
        <p:spPr bwMode="auto">
          <a:xfrm flipH="1">
            <a:off x="7239000" y="2857500"/>
            <a:ext cx="304800" cy="0"/>
          </a:xfrm>
          <a:prstGeom prst="straightConnector1">
            <a:avLst/>
          </a:prstGeom>
          <a:noFill/>
          <a:ln w="12700">
            <a:solidFill>
              <a:srgbClr val="000000"/>
            </a:solidFill>
            <a:round/>
            <a:headEnd/>
            <a:tailEnd type="triangle" w="med" len="med"/>
          </a:ln>
        </p:spPr>
      </p:cxnSp>
      <p:cxnSp>
        <p:nvCxnSpPr>
          <p:cNvPr id="26640" name="AutoShape 48"/>
          <p:cNvCxnSpPr>
            <a:cxnSpLocks noChangeShapeType="1"/>
            <a:stCxn id="26633" idx="1"/>
            <a:endCxn id="26634" idx="3"/>
          </p:cNvCxnSpPr>
          <p:nvPr/>
        </p:nvCxnSpPr>
        <p:spPr bwMode="auto">
          <a:xfrm flipH="1">
            <a:off x="5486400" y="2857500"/>
            <a:ext cx="228600" cy="0"/>
          </a:xfrm>
          <a:prstGeom prst="straightConnector1">
            <a:avLst/>
          </a:prstGeom>
          <a:noFill/>
          <a:ln w="12700">
            <a:solidFill>
              <a:srgbClr val="000000"/>
            </a:solidFill>
            <a:round/>
            <a:headEnd/>
            <a:tailEnd type="triangle" w="med" len="med"/>
          </a:ln>
        </p:spPr>
      </p:cxnSp>
      <p:cxnSp>
        <p:nvCxnSpPr>
          <p:cNvPr id="26641" name="AutoShape 49"/>
          <p:cNvCxnSpPr>
            <a:cxnSpLocks noChangeShapeType="1"/>
            <a:stCxn id="26634" idx="2"/>
            <a:endCxn id="26636" idx="0"/>
          </p:cNvCxnSpPr>
          <p:nvPr/>
        </p:nvCxnSpPr>
        <p:spPr bwMode="auto">
          <a:xfrm>
            <a:off x="4724400" y="3200400"/>
            <a:ext cx="0" cy="568325"/>
          </a:xfrm>
          <a:prstGeom prst="straightConnector1">
            <a:avLst/>
          </a:prstGeom>
          <a:noFill/>
          <a:ln w="12700">
            <a:solidFill>
              <a:srgbClr val="000000"/>
            </a:solidFill>
            <a:round/>
            <a:headEnd/>
            <a:tailEnd type="triangle" w="med" len="med"/>
          </a:ln>
        </p:spPr>
      </p:cxnSp>
      <p:cxnSp>
        <p:nvCxnSpPr>
          <p:cNvPr id="26642" name="AutoShape 50"/>
          <p:cNvCxnSpPr>
            <a:cxnSpLocks noChangeShapeType="1"/>
            <a:stCxn id="26633" idx="2"/>
            <a:endCxn id="26635" idx="0"/>
          </p:cNvCxnSpPr>
          <p:nvPr/>
        </p:nvCxnSpPr>
        <p:spPr bwMode="auto">
          <a:xfrm>
            <a:off x="6477000" y="3200400"/>
            <a:ext cx="0" cy="187325"/>
          </a:xfrm>
          <a:prstGeom prst="straightConnector1">
            <a:avLst/>
          </a:prstGeom>
          <a:noFill/>
          <a:ln w="12700">
            <a:solidFill>
              <a:srgbClr val="000000"/>
            </a:solidFill>
            <a:round/>
            <a:headEnd/>
            <a:tailEnd type="triangle" w="med" len="med"/>
          </a:ln>
        </p:spPr>
      </p:cxnSp>
      <p:sp>
        <p:nvSpPr>
          <p:cNvPr id="26643" name="Line 53"/>
          <p:cNvSpPr>
            <a:spLocks noChangeShapeType="1"/>
          </p:cNvSpPr>
          <p:nvPr/>
        </p:nvSpPr>
        <p:spPr bwMode="auto">
          <a:xfrm>
            <a:off x="7239000" y="3657600"/>
            <a:ext cx="685800" cy="0"/>
          </a:xfrm>
          <a:prstGeom prst="line">
            <a:avLst/>
          </a:prstGeom>
          <a:noFill/>
          <a:ln w="12700">
            <a:solidFill>
              <a:srgbClr val="000000"/>
            </a:solidFill>
            <a:round/>
            <a:headEnd/>
            <a:tailEnd type="triangle" w="med" len="med"/>
          </a:ln>
        </p:spPr>
        <p:txBody>
          <a:bodyPr/>
          <a:lstStyle/>
          <a:p>
            <a:endParaRPr lang="fr-FR">
              <a:solidFill>
                <a:srgbClr val="000000"/>
              </a:solidFill>
            </a:endParaRPr>
          </a:p>
        </p:txBody>
      </p:sp>
      <p:sp>
        <p:nvSpPr>
          <p:cNvPr id="26644" name="Line 54"/>
          <p:cNvSpPr>
            <a:spLocks noChangeShapeType="1"/>
          </p:cNvSpPr>
          <p:nvPr/>
        </p:nvSpPr>
        <p:spPr bwMode="auto">
          <a:xfrm>
            <a:off x="5486400" y="3962400"/>
            <a:ext cx="2438400" cy="0"/>
          </a:xfrm>
          <a:prstGeom prst="line">
            <a:avLst/>
          </a:prstGeom>
          <a:noFill/>
          <a:ln w="12700">
            <a:solidFill>
              <a:srgbClr val="000000"/>
            </a:solidFill>
            <a:round/>
            <a:headEnd/>
            <a:tailEnd type="triangle" w="med" len="med"/>
          </a:ln>
        </p:spPr>
        <p:txBody>
          <a:bodyPr/>
          <a:lstStyle/>
          <a:p>
            <a:endParaRPr lang="fr-FR">
              <a:solidFill>
                <a:srgbClr val="000000"/>
              </a:solidFill>
            </a:endParaRPr>
          </a:p>
        </p:txBody>
      </p:sp>
      <p:sp>
        <p:nvSpPr>
          <p:cNvPr id="26645" name="Line 55"/>
          <p:cNvSpPr>
            <a:spLocks noChangeShapeType="1"/>
          </p:cNvSpPr>
          <p:nvPr/>
        </p:nvSpPr>
        <p:spPr bwMode="auto">
          <a:xfrm>
            <a:off x="3733800" y="4343400"/>
            <a:ext cx="4191000" cy="0"/>
          </a:xfrm>
          <a:prstGeom prst="line">
            <a:avLst/>
          </a:prstGeom>
          <a:noFill/>
          <a:ln w="38100" cmpd="dbl">
            <a:solidFill>
              <a:srgbClr val="000000"/>
            </a:solidFill>
            <a:round/>
            <a:headEnd/>
            <a:tailEnd type="triangle" w="med" len="med"/>
          </a:ln>
        </p:spPr>
        <p:txBody>
          <a:bodyPr/>
          <a:lstStyle/>
          <a:p>
            <a:endParaRPr lang="fr-FR">
              <a:solidFill>
                <a:srgbClr val="000000"/>
              </a:solidFill>
            </a:endParaRPr>
          </a:p>
        </p:txBody>
      </p:sp>
      <p:cxnSp>
        <p:nvCxnSpPr>
          <p:cNvPr id="26646" name="AutoShape 56"/>
          <p:cNvCxnSpPr>
            <a:cxnSpLocks noChangeShapeType="1"/>
            <a:stCxn id="26637" idx="2"/>
            <a:endCxn id="26638" idx="1"/>
          </p:cNvCxnSpPr>
          <p:nvPr/>
        </p:nvCxnSpPr>
        <p:spPr bwMode="auto">
          <a:xfrm rot="16200000" flipH="1">
            <a:off x="3257550" y="4286250"/>
            <a:ext cx="419100" cy="990600"/>
          </a:xfrm>
          <a:prstGeom prst="bentConnector2">
            <a:avLst/>
          </a:prstGeom>
          <a:noFill/>
          <a:ln w="12700">
            <a:solidFill>
              <a:srgbClr val="000000"/>
            </a:solidFill>
            <a:miter lim="800000"/>
            <a:headEnd/>
            <a:tailEnd type="triangle" w="med" len="med"/>
          </a:ln>
        </p:spPr>
      </p:cxnSp>
      <p:sp>
        <p:nvSpPr>
          <p:cNvPr id="26647" name="Rectangle 57"/>
          <p:cNvSpPr>
            <a:spLocks noChangeArrowheads="1"/>
          </p:cNvSpPr>
          <p:nvPr/>
        </p:nvSpPr>
        <p:spPr bwMode="auto">
          <a:xfrm>
            <a:off x="7543800" y="5638800"/>
            <a:ext cx="1219200" cy="381000"/>
          </a:xfrm>
          <a:prstGeom prst="rect">
            <a:avLst/>
          </a:prstGeom>
          <a:solidFill>
            <a:schemeClr val="folHlink"/>
          </a:solidFill>
          <a:ln w="12700">
            <a:solidFill>
              <a:srgbClr val="000000"/>
            </a:solidFill>
            <a:miter lim="800000"/>
            <a:headEnd/>
            <a:tailEnd/>
          </a:ln>
        </p:spPr>
        <p:txBody>
          <a:bodyPr wrap="none" anchor="ctr"/>
          <a:lstStyle/>
          <a:p>
            <a:r>
              <a:rPr lang="fr-FR">
                <a:solidFill>
                  <a:srgbClr val="000000"/>
                </a:solidFill>
              </a:rPr>
              <a:t>Règlement</a:t>
            </a:r>
          </a:p>
        </p:txBody>
      </p:sp>
      <p:sp>
        <p:nvSpPr>
          <p:cNvPr id="26648" name="AutoShape 58"/>
          <p:cNvSpPr>
            <a:spLocks noChangeArrowheads="1"/>
          </p:cNvSpPr>
          <p:nvPr/>
        </p:nvSpPr>
        <p:spPr bwMode="auto">
          <a:xfrm>
            <a:off x="3962400" y="5486400"/>
            <a:ext cx="1524000" cy="685800"/>
          </a:xfrm>
          <a:prstGeom prst="roundRect">
            <a:avLst>
              <a:gd name="adj" fmla="val 16667"/>
            </a:avLst>
          </a:prstGeom>
          <a:solidFill>
            <a:schemeClr val="tx2"/>
          </a:solidFill>
          <a:ln w="12700">
            <a:solidFill>
              <a:srgbClr val="000000"/>
            </a:solidFill>
            <a:round/>
            <a:headEnd/>
            <a:tailEnd/>
          </a:ln>
        </p:spPr>
        <p:txBody>
          <a:bodyPr wrap="none" anchor="ctr"/>
          <a:lstStyle/>
          <a:p>
            <a:r>
              <a:rPr lang="fr-FR">
                <a:solidFill>
                  <a:srgbClr val="000000"/>
                </a:solidFill>
              </a:rPr>
              <a:t>Enregistrement</a:t>
            </a:r>
            <a:br>
              <a:rPr lang="fr-FR">
                <a:solidFill>
                  <a:srgbClr val="000000"/>
                </a:solidFill>
              </a:rPr>
            </a:br>
            <a:r>
              <a:rPr lang="fr-FR">
                <a:solidFill>
                  <a:srgbClr val="000000"/>
                </a:solidFill>
              </a:rPr>
              <a:t>Règlement</a:t>
            </a:r>
          </a:p>
        </p:txBody>
      </p:sp>
      <p:cxnSp>
        <p:nvCxnSpPr>
          <p:cNvPr id="26649" name="AutoShape 59"/>
          <p:cNvCxnSpPr>
            <a:cxnSpLocks noChangeShapeType="1"/>
            <a:stCxn id="26647" idx="1"/>
            <a:endCxn id="26648" idx="3"/>
          </p:cNvCxnSpPr>
          <p:nvPr/>
        </p:nvCxnSpPr>
        <p:spPr bwMode="auto">
          <a:xfrm rot="10800000">
            <a:off x="5486400" y="5829300"/>
            <a:ext cx="2057400" cy="0"/>
          </a:xfrm>
          <a:prstGeom prst="straightConnector1">
            <a:avLst/>
          </a:prstGeom>
          <a:noFill/>
          <a:ln w="12700">
            <a:solidFill>
              <a:srgbClr val="000000"/>
            </a:solidFill>
            <a:round/>
            <a:headEnd/>
            <a:tailEnd type="triangle" w="med" len="med"/>
          </a:ln>
        </p:spPr>
      </p:cxnSp>
      <p:sp>
        <p:nvSpPr>
          <p:cNvPr id="26650" name="Line 60"/>
          <p:cNvSpPr>
            <a:spLocks noChangeShapeType="1"/>
          </p:cNvSpPr>
          <p:nvPr/>
        </p:nvSpPr>
        <p:spPr bwMode="auto">
          <a:xfrm>
            <a:off x="5486400" y="4953000"/>
            <a:ext cx="2057400" cy="0"/>
          </a:xfrm>
          <a:prstGeom prst="line">
            <a:avLst/>
          </a:prstGeom>
          <a:noFill/>
          <a:ln w="57150" cmpd="thinThick">
            <a:solidFill>
              <a:srgbClr val="000000"/>
            </a:solidFill>
            <a:round/>
            <a:headEnd/>
            <a:tailEnd type="triangle" w="med" len="med"/>
          </a:ln>
        </p:spPr>
        <p:txBody>
          <a:bodyPr/>
          <a:lstStyle/>
          <a:p>
            <a:endParaRPr lang="fr-FR">
              <a:solidFill>
                <a:srgbClr val="000000"/>
              </a:solidFill>
            </a:endParaRPr>
          </a:p>
        </p:txBody>
      </p:sp>
      <p:cxnSp>
        <p:nvCxnSpPr>
          <p:cNvPr id="26651" name="AutoShape 61"/>
          <p:cNvCxnSpPr>
            <a:cxnSpLocks noChangeShapeType="1"/>
            <a:stCxn id="26634" idx="1"/>
            <a:endCxn id="26637" idx="0"/>
          </p:cNvCxnSpPr>
          <p:nvPr/>
        </p:nvCxnSpPr>
        <p:spPr bwMode="auto">
          <a:xfrm rot="10800000" flipV="1">
            <a:off x="2971800" y="2857500"/>
            <a:ext cx="990600" cy="1028700"/>
          </a:xfrm>
          <a:prstGeom prst="bentConnector2">
            <a:avLst/>
          </a:prstGeom>
          <a:noFill/>
          <a:ln w="12700">
            <a:solidFill>
              <a:srgbClr val="000000"/>
            </a:solidFill>
            <a:miter lim="800000"/>
            <a:headEnd/>
            <a:tailEnd type="triangle" w="med" len="med"/>
          </a:ln>
        </p:spPr>
      </p:cxnSp>
      <p:sp>
        <p:nvSpPr>
          <p:cNvPr id="26652" name="Line 62"/>
          <p:cNvSpPr>
            <a:spLocks noChangeShapeType="1"/>
          </p:cNvSpPr>
          <p:nvPr/>
        </p:nvSpPr>
        <p:spPr bwMode="auto">
          <a:xfrm flipH="1">
            <a:off x="838200" y="4191000"/>
            <a:ext cx="1371600" cy="0"/>
          </a:xfrm>
          <a:prstGeom prst="line">
            <a:avLst/>
          </a:prstGeom>
          <a:noFill/>
          <a:ln w="12700">
            <a:solidFill>
              <a:srgbClr val="000000"/>
            </a:solidFill>
            <a:round/>
            <a:headEnd/>
            <a:tailEnd type="triangle" w="med" len="med"/>
          </a:ln>
        </p:spPr>
        <p:txBody>
          <a:bodyPr/>
          <a:lstStyle/>
          <a:p>
            <a:endParaRPr lang="fr-FR">
              <a:solidFill>
                <a:srgbClr val="000000"/>
              </a:solidFill>
            </a:endParaRPr>
          </a:p>
        </p:txBody>
      </p:sp>
      <p:sp>
        <p:nvSpPr>
          <p:cNvPr id="26653" name="Text Box 63"/>
          <p:cNvSpPr txBox="1">
            <a:spLocks noChangeArrowheads="1"/>
          </p:cNvSpPr>
          <p:nvPr/>
        </p:nvSpPr>
        <p:spPr bwMode="auto">
          <a:xfrm>
            <a:off x="798003" y="3733800"/>
            <a:ext cx="893193" cy="424732"/>
          </a:xfrm>
          <a:prstGeom prst="rect">
            <a:avLst/>
          </a:prstGeom>
          <a:noFill/>
          <a:ln w="12700">
            <a:noFill/>
            <a:miter lim="800000"/>
            <a:headEnd/>
            <a:tailEnd/>
          </a:ln>
        </p:spPr>
        <p:txBody>
          <a:bodyPr wrap="none">
            <a:spAutoFit/>
          </a:bodyPr>
          <a:lstStyle/>
          <a:p>
            <a:r>
              <a:rPr lang="fr-FR">
                <a:solidFill>
                  <a:srgbClr val="000000"/>
                </a:solidFill>
              </a:rPr>
              <a:t>Ecritures </a:t>
            </a:r>
          </a:p>
          <a:p>
            <a:r>
              <a:rPr lang="fr-FR">
                <a:solidFill>
                  <a:srgbClr val="000000"/>
                </a:solidFill>
              </a:rPr>
              <a:t>de stock</a:t>
            </a:r>
          </a:p>
        </p:txBody>
      </p:sp>
      <p:sp>
        <p:nvSpPr>
          <p:cNvPr id="26654" name="Line 64"/>
          <p:cNvSpPr>
            <a:spLocks noChangeShapeType="1"/>
          </p:cNvSpPr>
          <p:nvPr/>
        </p:nvSpPr>
        <p:spPr bwMode="auto">
          <a:xfrm flipH="1">
            <a:off x="838200" y="5181600"/>
            <a:ext cx="3124200" cy="0"/>
          </a:xfrm>
          <a:prstGeom prst="line">
            <a:avLst/>
          </a:prstGeom>
          <a:noFill/>
          <a:ln w="12700">
            <a:solidFill>
              <a:srgbClr val="000000"/>
            </a:solidFill>
            <a:round/>
            <a:headEnd/>
            <a:tailEnd type="triangle" w="med" len="med"/>
          </a:ln>
        </p:spPr>
        <p:txBody>
          <a:bodyPr/>
          <a:lstStyle/>
          <a:p>
            <a:endParaRPr lang="fr-FR">
              <a:solidFill>
                <a:srgbClr val="000000"/>
              </a:solidFill>
            </a:endParaRPr>
          </a:p>
        </p:txBody>
      </p:sp>
      <p:sp>
        <p:nvSpPr>
          <p:cNvPr id="26655" name="Line 65"/>
          <p:cNvSpPr>
            <a:spLocks noChangeShapeType="1"/>
          </p:cNvSpPr>
          <p:nvPr/>
        </p:nvSpPr>
        <p:spPr bwMode="auto">
          <a:xfrm flipH="1">
            <a:off x="838200" y="5867400"/>
            <a:ext cx="3124200" cy="0"/>
          </a:xfrm>
          <a:prstGeom prst="line">
            <a:avLst/>
          </a:prstGeom>
          <a:noFill/>
          <a:ln w="12700">
            <a:solidFill>
              <a:srgbClr val="000000"/>
            </a:solidFill>
            <a:round/>
            <a:headEnd/>
            <a:tailEnd type="triangle" w="med" len="med"/>
          </a:ln>
        </p:spPr>
        <p:txBody>
          <a:bodyPr/>
          <a:lstStyle/>
          <a:p>
            <a:endParaRPr lang="fr-FR">
              <a:solidFill>
                <a:srgbClr val="000000"/>
              </a:solidFill>
            </a:endParaRPr>
          </a:p>
        </p:txBody>
      </p:sp>
      <p:sp>
        <p:nvSpPr>
          <p:cNvPr id="26656" name="Text Box 66"/>
          <p:cNvSpPr txBox="1">
            <a:spLocks noChangeArrowheads="1"/>
          </p:cNvSpPr>
          <p:nvPr/>
        </p:nvSpPr>
        <p:spPr bwMode="auto">
          <a:xfrm>
            <a:off x="804353" y="4552950"/>
            <a:ext cx="893193" cy="424732"/>
          </a:xfrm>
          <a:prstGeom prst="rect">
            <a:avLst/>
          </a:prstGeom>
          <a:noFill/>
          <a:ln w="12700">
            <a:noFill/>
            <a:miter lim="800000"/>
            <a:headEnd/>
            <a:tailEnd/>
          </a:ln>
        </p:spPr>
        <p:txBody>
          <a:bodyPr wrap="none">
            <a:spAutoFit/>
          </a:bodyPr>
          <a:lstStyle/>
          <a:p>
            <a:r>
              <a:rPr lang="fr-FR">
                <a:solidFill>
                  <a:srgbClr val="000000"/>
                </a:solidFill>
              </a:rPr>
              <a:t>Ecritures </a:t>
            </a:r>
          </a:p>
          <a:p>
            <a:r>
              <a:rPr lang="fr-FR">
                <a:solidFill>
                  <a:srgbClr val="000000"/>
                </a:solidFill>
              </a:rPr>
              <a:t>Facture</a:t>
            </a:r>
          </a:p>
        </p:txBody>
      </p:sp>
      <p:sp>
        <p:nvSpPr>
          <p:cNvPr id="26657" name="Text Box 67"/>
          <p:cNvSpPr txBox="1">
            <a:spLocks noChangeArrowheads="1"/>
          </p:cNvSpPr>
          <p:nvPr/>
        </p:nvSpPr>
        <p:spPr bwMode="auto">
          <a:xfrm>
            <a:off x="779375" y="5410200"/>
            <a:ext cx="970137" cy="424732"/>
          </a:xfrm>
          <a:prstGeom prst="rect">
            <a:avLst/>
          </a:prstGeom>
          <a:noFill/>
          <a:ln w="12700">
            <a:noFill/>
            <a:miter lim="800000"/>
            <a:headEnd/>
            <a:tailEnd/>
          </a:ln>
        </p:spPr>
        <p:txBody>
          <a:bodyPr wrap="none">
            <a:spAutoFit/>
          </a:bodyPr>
          <a:lstStyle/>
          <a:p>
            <a:r>
              <a:rPr lang="fr-FR">
                <a:solidFill>
                  <a:srgbClr val="000000"/>
                </a:solidFill>
              </a:rPr>
              <a:t>Ecritures </a:t>
            </a:r>
          </a:p>
          <a:p>
            <a:r>
              <a:rPr lang="fr-FR">
                <a:solidFill>
                  <a:srgbClr val="000000"/>
                </a:solidFill>
              </a:rPr>
              <a:t>Règlement</a:t>
            </a:r>
          </a:p>
        </p:txBody>
      </p:sp>
      <p:sp>
        <p:nvSpPr>
          <p:cNvPr id="26658" name="Rectangle 68"/>
          <p:cNvSpPr>
            <a:spLocks noChangeArrowheads="1"/>
          </p:cNvSpPr>
          <p:nvPr/>
        </p:nvSpPr>
        <p:spPr bwMode="auto">
          <a:xfrm>
            <a:off x="7543800" y="4800600"/>
            <a:ext cx="1219200" cy="381000"/>
          </a:xfrm>
          <a:prstGeom prst="rect">
            <a:avLst/>
          </a:prstGeom>
          <a:solidFill>
            <a:schemeClr val="folHlink"/>
          </a:solidFill>
          <a:ln w="12700">
            <a:solidFill>
              <a:srgbClr val="000000"/>
            </a:solidFill>
            <a:miter lim="800000"/>
            <a:headEnd/>
            <a:tailEnd/>
          </a:ln>
        </p:spPr>
        <p:txBody>
          <a:bodyPr wrap="none" anchor="ctr"/>
          <a:lstStyle/>
          <a:p>
            <a:r>
              <a:rPr lang="fr-FR">
                <a:solidFill>
                  <a:srgbClr val="000000"/>
                </a:solidFill>
              </a:rPr>
              <a:t>Facture</a:t>
            </a:r>
          </a:p>
        </p:txBody>
      </p:sp>
    </p:spTree>
    <p:extLst>
      <p:ext uri="{BB962C8B-B14F-4D97-AF65-F5344CB8AC3E}">
        <p14:creationId xmlns:p14="http://schemas.microsoft.com/office/powerpoint/2010/main" val="29721278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fr-FR"/>
              <a:t>Processus commercial</a:t>
            </a:r>
            <a:br>
              <a:rPr lang="fr-FR"/>
            </a:br>
            <a:r>
              <a:rPr lang="fr-FR"/>
              <a:t>Fabrication à la commande</a:t>
            </a:r>
          </a:p>
        </p:txBody>
      </p:sp>
      <p:sp>
        <p:nvSpPr>
          <p:cNvPr id="28675" name="AutoShape 4"/>
          <p:cNvSpPr>
            <a:spLocks noChangeArrowheads="1"/>
          </p:cNvSpPr>
          <p:nvPr/>
        </p:nvSpPr>
        <p:spPr bwMode="auto">
          <a:xfrm>
            <a:off x="7424738" y="1752600"/>
            <a:ext cx="1490662" cy="4572000"/>
          </a:xfrm>
          <a:prstGeom prst="roundRect">
            <a:avLst>
              <a:gd name="adj" fmla="val 16667"/>
            </a:avLst>
          </a:prstGeom>
          <a:solidFill>
            <a:schemeClr val="tx2"/>
          </a:solidFill>
          <a:ln w="12700">
            <a:solidFill>
              <a:srgbClr val="000000"/>
            </a:solidFill>
            <a:round/>
            <a:headEnd/>
            <a:tailEnd/>
          </a:ln>
        </p:spPr>
        <p:txBody>
          <a:bodyPr wrap="none" anchorCtr="1"/>
          <a:lstStyle/>
          <a:p>
            <a:r>
              <a:rPr lang="fr-FR" sz="2800">
                <a:solidFill>
                  <a:srgbClr val="000000"/>
                </a:solidFill>
              </a:rPr>
              <a:t>Client</a:t>
            </a:r>
          </a:p>
        </p:txBody>
      </p:sp>
      <p:sp>
        <p:nvSpPr>
          <p:cNvPr id="28676" name="AutoShape 5"/>
          <p:cNvSpPr>
            <a:spLocks noChangeArrowheads="1"/>
          </p:cNvSpPr>
          <p:nvPr/>
        </p:nvSpPr>
        <p:spPr bwMode="auto">
          <a:xfrm>
            <a:off x="5638800" y="1752600"/>
            <a:ext cx="1676400" cy="4572000"/>
          </a:xfrm>
          <a:prstGeom prst="roundRect">
            <a:avLst>
              <a:gd name="adj" fmla="val 16667"/>
            </a:avLst>
          </a:prstGeom>
          <a:solidFill>
            <a:srgbClr val="99FF66"/>
          </a:solidFill>
          <a:ln w="12700">
            <a:solidFill>
              <a:srgbClr val="000000"/>
            </a:solidFill>
            <a:round/>
            <a:headEnd/>
            <a:tailEnd/>
          </a:ln>
        </p:spPr>
        <p:txBody>
          <a:bodyPr wrap="none" anchorCtr="1"/>
          <a:lstStyle/>
          <a:p>
            <a:r>
              <a:rPr lang="fr-FR" sz="1600">
                <a:solidFill>
                  <a:srgbClr val="000000"/>
                </a:solidFill>
              </a:rPr>
              <a:t>Bureau</a:t>
            </a:r>
            <a:br>
              <a:rPr lang="fr-FR" sz="1600">
                <a:solidFill>
                  <a:srgbClr val="000000"/>
                </a:solidFill>
              </a:rPr>
            </a:br>
            <a:r>
              <a:rPr lang="fr-FR" sz="1600">
                <a:solidFill>
                  <a:srgbClr val="000000"/>
                </a:solidFill>
              </a:rPr>
              <a:t>d’études</a:t>
            </a:r>
          </a:p>
        </p:txBody>
      </p:sp>
      <p:sp>
        <p:nvSpPr>
          <p:cNvPr id="28677" name="Rectangle 6"/>
          <p:cNvSpPr>
            <a:spLocks noChangeArrowheads="1"/>
          </p:cNvSpPr>
          <p:nvPr/>
        </p:nvSpPr>
        <p:spPr bwMode="auto">
          <a:xfrm>
            <a:off x="7543800" y="2667000"/>
            <a:ext cx="1219200" cy="381000"/>
          </a:xfrm>
          <a:prstGeom prst="rect">
            <a:avLst/>
          </a:prstGeom>
          <a:solidFill>
            <a:schemeClr val="folHlink"/>
          </a:solidFill>
          <a:ln w="12700">
            <a:solidFill>
              <a:srgbClr val="000000"/>
            </a:solidFill>
            <a:miter lim="800000"/>
            <a:headEnd/>
            <a:tailEnd/>
          </a:ln>
        </p:spPr>
        <p:txBody>
          <a:bodyPr wrap="none" anchor="ctr"/>
          <a:lstStyle/>
          <a:p>
            <a:r>
              <a:rPr lang="fr-FR">
                <a:solidFill>
                  <a:srgbClr val="000000"/>
                </a:solidFill>
              </a:rPr>
              <a:t>Consultation</a:t>
            </a:r>
          </a:p>
        </p:txBody>
      </p:sp>
      <p:sp>
        <p:nvSpPr>
          <p:cNvPr id="28678" name="AutoShape 7"/>
          <p:cNvSpPr>
            <a:spLocks noChangeArrowheads="1"/>
          </p:cNvSpPr>
          <p:nvPr/>
        </p:nvSpPr>
        <p:spPr bwMode="auto">
          <a:xfrm>
            <a:off x="3886200" y="1752600"/>
            <a:ext cx="1676400" cy="4572000"/>
          </a:xfrm>
          <a:prstGeom prst="roundRect">
            <a:avLst>
              <a:gd name="adj" fmla="val 16667"/>
            </a:avLst>
          </a:prstGeom>
          <a:solidFill>
            <a:srgbClr val="99FF66"/>
          </a:solidFill>
          <a:ln w="12700">
            <a:solidFill>
              <a:srgbClr val="000000"/>
            </a:solidFill>
            <a:round/>
            <a:headEnd/>
            <a:tailEnd/>
          </a:ln>
        </p:spPr>
        <p:txBody>
          <a:bodyPr wrap="none" anchorCtr="1"/>
          <a:lstStyle/>
          <a:p>
            <a:r>
              <a:rPr lang="fr-FR" sz="1600">
                <a:solidFill>
                  <a:srgbClr val="000000"/>
                </a:solidFill>
              </a:rPr>
              <a:t>Production</a:t>
            </a:r>
          </a:p>
        </p:txBody>
      </p:sp>
      <p:sp>
        <p:nvSpPr>
          <p:cNvPr id="28679" name="AutoShape 8"/>
          <p:cNvSpPr>
            <a:spLocks noChangeArrowheads="1"/>
          </p:cNvSpPr>
          <p:nvPr/>
        </p:nvSpPr>
        <p:spPr bwMode="auto">
          <a:xfrm>
            <a:off x="5715000" y="2590800"/>
            <a:ext cx="1524000" cy="533400"/>
          </a:xfrm>
          <a:prstGeom prst="roundRect">
            <a:avLst>
              <a:gd name="adj" fmla="val 16667"/>
            </a:avLst>
          </a:prstGeom>
          <a:solidFill>
            <a:schemeClr val="tx2"/>
          </a:solidFill>
          <a:ln w="12700">
            <a:solidFill>
              <a:srgbClr val="000000"/>
            </a:solidFill>
            <a:round/>
            <a:headEnd/>
            <a:tailEnd/>
          </a:ln>
        </p:spPr>
        <p:txBody>
          <a:bodyPr wrap="none" anchor="ctr"/>
          <a:lstStyle/>
          <a:p>
            <a:r>
              <a:rPr lang="fr-FR">
                <a:solidFill>
                  <a:srgbClr val="000000"/>
                </a:solidFill>
              </a:rPr>
              <a:t>Etudes</a:t>
            </a:r>
            <a:br>
              <a:rPr lang="fr-FR">
                <a:solidFill>
                  <a:srgbClr val="000000"/>
                </a:solidFill>
              </a:rPr>
            </a:br>
            <a:r>
              <a:rPr lang="fr-FR">
                <a:solidFill>
                  <a:srgbClr val="000000"/>
                </a:solidFill>
              </a:rPr>
              <a:t>techniques</a:t>
            </a:r>
          </a:p>
        </p:txBody>
      </p:sp>
      <p:sp>
        <p:nvSpPr>
          <p:cNvPr id="28680" name="AutoShape 9"/>
          <p:cNvSpPr>
            <a:spLocks noChangeArrowheads="1"/>
          </p:cNvSpPr>
          <p:nvPr/>
        </p:nvSpPr>
        <p:spPr bwMode="auto">
          <a:xfrm>
            <a:off x="5715000" y="3505200"/>
            <a:ext cx="1524000" cy="381000"/>
          </a:xfrm>
          <a:prstGeom prst="roundRect">
            <a:avLst>
              <a:gd name="adj" fmla="val 16667"/>
            </a:avLst>
          </a:prstGeom>
          <a:solidFill>
            <a:schemeClr val="tx2"/>
          </a:solidFill>
          <a:ln w="12700">
            <a:solidFill>
              <a:srgbClr val="000000"/>
            </a:solidFill>
            <a:round/>
            <a:headEnd/>
            <a:tailEnd/>
          </a:ln>
        </p:spPr>
        <p:txBody>
          <a:bodyPr wrap="none" anchor="ctr"/>
          <a:lstStyle/>
          <a:p>
            <a:r>
              <a:rPr lang="fr-FR">
                <a:solidFill>
                  <a:srgbClr val="000000"/>
                </a:solidFill>
              </a:rPr>
              <a:t>Devis</a:t>
            </a:r>
          </a:p>
        </p:txBody>
      </p:sp>
      <p:sp>
        <p:nvSpPr>
          <p:cNvPr id="28681" name="AutoShape 10"/>
          <p:cNvSpPr>
            <a:spLocks noChangeArrowheads="1"/>
          </p:cNvSpPr>
          <p:nvPr/>
        </p:nvSpPr>
        <p:spPr bwMode="auto">
          <a:xfrm>
            <a:off x="3962400" y="3581400"/>
            <a:ext cx="1524000" cy="533400"/>
          </a:xfrm>
          <a:prstGeom prst="roundRect">
            <a:avLst>
              <a:gd name="adj" fmla="val 16667"/>
            </a:avLst>
          </a:prstGeom>
          <a:solidFill>
            <a:schemeClr val="tx2"/>
          </a:solidFill>
          <a:ln w="12700">
            <a:solidFill>
              <a:srgbClr val="000000"/>
            </a:solidFill>
            <a:round/>
            <a:headEnd/>
            <a:tailEnd/>
          </a:ln>
        </p:spPr>
        <p:txBody>
          <a:bodyPr wrap="none" anchor="ctr"/>
          <a:lstStyle/>
          <a:p>
            <a:r>
              <a:rPr lang="fr-FR">
                <a:solidFill>
                  <a:srgbClr val="000000"/>
                </a:solidFill>
              </a:rPr>
              <a:t>Délai de</a:t>
            </a:r>
            <a:br>
              <a:rPr lang="fr-FR">
                <a:solidFill>
                  <a:srgbClr val="000000"/>
                </a:solidFill>
              </a:rPr>
            </a:br>
            <a:r>
              <a:rPr lang="fr-FR">
                <a:solidFill>
                  <a:srgbClr val="000000"/>
                </a:solidFill>
              </a:rPr>
              <a:t>livraison</a:t>
            </a:r>
          </a:p>
        </p:txBody>
      </p:sp>
      <p:sp>
        <p:nvSpPr>
          <p:cNvPr id="28682" name="Rectangle 11"/>
          <p:cNvSpPr>
            <a:spLocks noChangeArrowheads="1"/>
          </p:cNvSpPr>
          <p:nvPr/>
        </p:nvSpPr>
        <p:spPr bwMode="auto">
          <a:xfrm>
            <a:off x="7543800" y="3505200"/>
            <a:ext cx="1219200" cy="533400"/>
          </a:xfrm>
          <a:prstGeom prst="rect">
            <a:avLst/>
          </a:prstGeom>
          <a:solidFill>
            <a:schemeClr val="folHlink"/>
          </a:solidFill>
          <a:ln w="12700">
            <a:solidFill>
              <a:srgbClr val="000000"/>
            </a:solidFill>
            <a:miter lim="800000"/>
            <a:headEnd/>
            <a:tailEnd/>
          </a:ln>
        </p:spPr>
        <p:txBody>
          <a:bodyPr wrap="none" anchor="ctr"/>
          <a:lstStyle/>
          <a:p>
            <a:r>
              <a:rPr lang="fr-FR">
                <a:solidFill>
                  <a:srgbClr val="000000"/>
                </a:solidFill>
              </a:rPr>
              <a:t>Offre</a:t>
            </a:r>
          </a:p>
        </p:txBody>
      </p:sp>
      <p:sp>
        <p:nvSpPr>
          <p:cNvPr id="28683" name="Rectangle 12"/>
          <p:cNvSpPr>
            <a:spLocks noChangeArrowheads="1"/>
          </p:cNvSpPr>
          <p:nvPr/>
        </p:nvSpPr>
        <p:spPr bwMode="auto">
          <a:xfrm>
            <a:off x="7543800" y="4419600"/>
            <a:ext cx="1219200" cy="381000"/>
          </a:xfrm>
          <a:prstGeom prst="rect">
            <a:avLst/>
          </a:prstGeom>
          <a:solidFill>
            <a:schemeClr val="folHlink"/>
          </a:solidFill>
          <a:ln w="12700">
            <a:solidFill>
              <a:srgbClr val="000000"/>
            </a:solidFill>
            <a:miter lim="800000"/>
            <a:headEnd/>
            <a:tailEnd/>
          </a:ln>
        </p:spPr>
        <p:txBody>
          <a:bodyPr wrap="none" anchor="ctr"/>
          <a:lstStyle/>
          <a:p>
            <a:r>
              <a:rPr lang="fr-FR">
                <a:solidFill>
                  <a:srgbClr val="000000"/>
                </a:solidFill>
              </a:rPr>
              <a:t>Commande</a:t>
            </a:r>
          </a:p>
        </p:txBody>
      </p:sp>
      <p:sp>
        <p:nvSpPr>
          <p:cNvPr id="28684" name="AutoShape 13"/>
          <p:cNvSpPr>
            <a:spLocks noChangeArrowheads="1"/>
          </p:cNvSpPr>
          <p:nvPr/>
        </p:nvSpPr>
        <p:spPr bwMode="auto">
          <a:xfrm>
            <a:off x="2133600" y="1752600"/>
            <a:ext cx="1676400" cy="4572000"/>
          </a:xfrm>
          <a:prstGeom prst="roundRect">
            <a:avLst>
              <a:gd name="adj" fmla="val 16667"/>
            </a:avLst>
          </a:prstGeom>
          <a:solidFill>
            <a:srgbClr val="99FF66"/>
          </a:solidFill>
          <a:ln w="12700">
            <a:solidFill>
              <a:srgbClr val="000000"/>
            </a:solidFill>
            <a:round/>
            <a:headEnd/>
            <a:tailEnd/>
          </a:ln>
        </p:spPr>
        <p:txBody>
          <a:bodyPr wrap="none" anchorCtr="1"/>
          <a:lstStyle/>
          <a:p>
            <a:r>
              <a:rPr lang="fr-FR" sz="1600">
                <a:solidFill>
                  <a:srgbClr val="000000"/>
                </a:solidFill>
              </a:rPr>
              <a:t>Achats</a:t>
            </a:r>
          </a:p>
        </p:txBody>
      </p:sp>
      <p:cxnSp>
        <p:nvCxnSpPr>
          <p:cNvPr id="28685" name="AutoShape 20"/>
          <p:cNvCxnSpPr>
            <a:cxnSpLocks noChangeShapeType="1"/>
            <a:stCxn id="28679" idx="2"/>
            <a:endCxn id="28680" idx="0"/>
          </p:cNvCxnSpPr>
          <p:nvPr/>
        </p:nvCxnSpPr>
        <p:spPr bwMode="auto">
          <a:xfrm rot="5400000">
            <a:off x="6286500" y="3314700"/>
            <a:ext cx="381000" cy="0"/>
          </a:xfrm>
          <a:prstGeom prst="straightConnector1">
            <a:avLst/>
          </a:prstGeom>
          <a:noFill/>
          <a:ln w="12700">
            <a:solidFill>
              <a:srgbClr val="000000"/>
            </a:solidFill>
            <a:round/>
            <a:headEnd/>
            <a:tailEnd type="triangle" w="med" len="med"/>
          </a:ln>
        </p:spPr>
      </p:cxnSp>
      <p:cxnSp>
        <p:nvCxnSpPr>
          <p:cNvPr id="28686" name="AutoShape 21"/>
          <p:cNvCxnSpPr>
            <a:cxnSpLocks noChangeShapeType="1"/>
            <a:stCxn id="28679" idx="1"/>
            <a:endCxn id="28681" idx="0"/>
          </p:cNvCxnSpPr>
          <p:nvPr/>
        </p:nvCxnSpPr>
        <p:spPr bwMode="auto">
          <a:xfrm rot="10800000" flipV="1">
            <a:off x="4724400" y="2857500"/>
            <a:ext cx="990600" cy="723900"/>
          </a:xfrm>
          <a:prstGeom prst="bentConnector2">
            <a:avLst/>
          </a:prstGeom>
          <a:noFill/>
          <a:ln w="12700">
            <a:solidFill>
              <a:srgbClr val="000000"/>
            </a:solidFill>
            <a:miter lim="800000"/>
            <a:headEnd/>
            <a:tailEnd type="triangle" w="med" len="med"/>
          </a:ln>
        </p:spPr>
      </p:cxnSp>
      <p:sp>
        <p:nvSpPr>
          <p:cNvPr id="28687" name="Line 22"/>
          <p:cNvSpPr>
            <a:spLocks noChangeShapeType="1"/>
          </p:cNvSpPr>
          <p:nvPr/>
        </p:nvSpPr>
        <p:spPr bwMode="auto">
          <a:xfrm>
            <a:off x="7239000" y="3657600"/>
            <a:ext cx="304800" cy="0"/>
          </a:xfrm>
          <a:prstGeom prst="line">
            <a:avLst/>
          </a:prstGeom>
          <a:noFill/>
          <a:ln w="12700">
            <a:solidFill>
              <a:srgbClr val="000000"/>
            </a:solidFill>
            <a:round/>
            <a:headEnd/>
            <a:tailEnd type="triangle" w="med" len="med"/>
          </a:ln>
        </p:spPr>
        <p:txBody>
          <a:bodyPr/>
          <a:lstStyle/>
          <a:p>
            <a:endParaRPr lang="fr-FR">
              <a:solidFill>
                <a:srgbClr val="000000"/>
              </a:solidFill>
            </a:endParaRPr>
          </a:p>
        </p:txBody>
      </p:sp>
      <p:sp>
        <p:nvSpPr>
          <p:cNvPr id="28688" name="Line 23"/>
          <p:cNvSpPr>
            <a:spLocks noChangeShapeType="1"/>
          </p:cNvSpPr>
          <p:nvPr/>
        </p:nvSpPr>
        <p:spPr bwMode="auto">
          <a:xfrm>
            <a:off x="5486400" y="3962400"/>
            <a:ext cx="2057400" cy="0"/>
          </a:xfrm>
          <a:prstGeom prst="line">
            <a:avLst/>
          </a:prstGeom>
          <a:noFill/>
          <a:ln w="12700">
            <a:solidFill>
              <a:srgbClr val="000000"/>
            </a:solidFill>
            <a:round/>
            <a:headEnd/>
            <a:tailEnd type="triangle" w="med" len="med"/>
          </a:ln>
        </p:spPr>
        <p:txBody>
          <a:bodyPr/>
          <a:lstStyle/>
          <a:p>
            <a:endParaRPr lang="fr-FR">
              <a:solidFill>
                <a:srgbClr val="000000"/>
              </a:solidFill>
            </a:endParaRPr>
          </a:p>
        </p:txBody>
      </p:sp>
      <p:sp>
        <p:nvSpPr>
          <p:cNvPr id="28689" name="AutoShape 24"/>
          <p:cNvSpPr>
            <a:spLocks noChangeArrowheads="1"/>
          </p:cNvSpPr>
          <p:nvPr/>
        </p:nvSpPr>
        <p:spPr bwMode="auto">
          <a:xfrm>
            <a:off x="3962400" y="4343400"/>
            <a:ext cx="1524000" cy="533400"/>
          </a:xfrm>
          <a:prstGeom prst="roundRect">
            <a:avLst>
              <a:gd name="adj" fmla="val 16667"/>
            </a:avLst>
          </a:prstGeom>
          <a:solidFill>
            <a:schemeClr val="tx2"/>
          </a:solidFill>
          <a:ln w="12700">
            <a:solidFill>
              <a:srgbClr val="000000"/>
            </a:solidFill>
            <a:round/>
            <a:headEnd/>
            <a:tailEnd/>
          </a:ln>
        </p:spPr>
        <p:txBody>
          <a:bodyPr wrap="none" anchor="ctr"/>
          <a:lstStyle/>
          <a:p>
            <a:r>
              <a:rPr lang="fr-FR">
                <a:solidFill>
                  <a:srgbClr val="000000"/>
                </a:solidFill>
              </a:rPr>
              <a:t>Planification</a:t>
            </a:r>
            <a:br>
              <a:rPr lang="fr-FR">
                <a:solidFill>
                  <a:srgbClr val="000000"/>
                </a:solidFill>
              </a:rPr>
            </a:br>
            <a:r>
              <a:rPr lang="fr-FR">
                <a:solidFill>
                  <a:srgbClr val="000000"/>
                </a:solidFill>
              </a:rPr>
              <a:t>de la fabrication</a:t>
            </a:r>
          </a:p>
        </p:txBody>
      </p:sp>
      <p:cxnSp>
        <p:nvCxnSpPr>
          <p:cNvPr id="28690" name="AutoShape 25"/>
          <p:cNvCxnSpPr>
            <a:cxnSpLocks noChangeShapeType="1"/>
            <a:stCxn id="28683" idx="1"/>
            <a:endCxn id="28689" idx="3"/>
          </p:cNvCxnSpPr>
          <p:nvPr/>
        </p:nvCxnSpPr>
        <p:spPr bwMode="auto">
          <a:xfrm rot="10800000">
            <a:off x="5486400" y="4610100"/>
            <a:ext cx="2057400" cy="0"/>
          </a:xfrm>
          <a:prstGeom prst="straightConnector1">
            <a:avLst/>
          </a:prstGeom>
          <a:noFill/>
          <a:ln w="12700">
            <a:solidFill>
              <a:srgbClr val="000000"/>
            </a:solidFill>
            <a:round/>
            <a:headEnd/>
            <a:tailEnd type="triangle" w="med" len="med"/>
          </a:ln>
        </p:spPr>
      </p:cxnSp>
      <p:cxnSp>
        <p:nvCxnSpPr>
          <p:cNvPr id="28691" name="AutoShape 26"/>
          <p:cNvCxnSpPr>
            <a:cxnSpLocks noChangeShapeType="1"/>
            <a:stCxn id="28677" idx="1"/>
            <a:endCxn id="28679" idx="3"/>
          </p:cNvCxnSpPr>
          <p:nvPr/>
        </p:nvCxnSpPr>
        <p:spPr bwMode="auto">
          <a:xfrm rot="10800000">
            <a:off x="7239000" y="2857500"/>
            <a:ext cx="304800" cy="0"/>
          </a:xfrm>
          <a:prstGeom prst="straightConnector1">
            <a:avLst/>
          </a:prstGeom>
          <a:noFill/>
          <a:ln w="12700">
            <a:solidFill>
              <a:srgbClr val="000000"/>
            </a:solidFill>
            <a:round/>
            <a:headEnd/>
            <a:tailEnd type="triangle" w="med" len="med"/>
          </a:ln>
        </p:spPr>
      </p:cxnSp>
      <p:sp>
        <p:nvSpPr>
          <p:cNvPr id="28692" name="AutoShape 27"/>
          <p:cNvSpPr>
            <a:spLocks noChangeArrowheads="1"/>
          </p:cNvSpPr>
          <p:nvPr/>
        </p:nvSpPr>
        <p:spPr bwMode="auto">
          <a:xfrm>
            <a:off x="2209800" y="4191000"/>
            <a:ext cx="1600200" cy="838200"/>
          </a:xfrm>
          <a:prstGeom prst="roundRect">
            <a:avLst>
              <a:gd name="adj" fmla="val 16667"/>
            </a:avLst>
          </a:prstGeom>
          <a:solidFill>
            <a:schemeClr val="tx2"/>
          </a:solidFill>
          <a:ln w="12700">
            <a:solidFill>
              <a:srgbClr val="000000"/>
            </a:solidFill>
            <a:round/>
            <a:headEnd/>
            <a:tailEnd/>
          </a:ln>
        </p:spPr>
        <p:txBody>
          <a:bodyPr wrap="none" anchor="ctr"/>
          <a:lstStyle/>
          <a:p>
            <a:r>
              <a:rPr lang="fr-FR">
                <a:solidFill>
                  <a:srgbClr val="000000"/>
                </a:solidFill>
              </a:rPr>
              <a:t>Besoins</a:t>
            </a:r>
            <a:br>
              <a:rPr lang="fr-FR">
                <a:solidFill>
                  <a:srgbClr val="000000"/>
                </a:solidFill>
              </a:rPr>
            </a:br>
            <a:r>
              <a:rPr lang="fr-FR">
                <a:solidFill>
                  <a:srgbClr val="000000"/>
                </a:solidFill>
              </a:rPr>
              <a:t>matière</a:t>
            </a:r>
          </a:p>
          <a:p>
            <a:r>
              <a:rPr lang="fr-FR">
                <a:solidFill>
                  <a:srgbClr val="000000"/>
                </a:solidFill>
              </a:rPr>
              <a:t>Ordres d’achat </a:t>
            </a:r>
            <a:br>
              <a:rPr lang="fr-FR">
                <a:solidFill>
                  <a:srgbClr val="000000"/>
                </a:solidFill>
              </a:rPr>
            </a:br>
            <a:r>
              <a:rPr lang="fr-FR">
                <a:solidFill>
                  <a:srgbClr val="000000"/>
                </a:solidFill>
              </a:rPr>
              <a:t>fermes</a:t>
            </a:r>
          </a:p>
        </p:txBody>
      </p:sp>
      <p:cxnSp>
        <p:nvCxnSpPr>
          <p:cNvPr id="28693" name="AutoShape 28"/>
          <p:cNvCxnSpPr>
            <a:cxnSpLocks noChangeShapeType="1"/>
            <a:stCxn id="28689" idx="1"/>
            <a:endCxn id="28692" idx="3"/>
          </p:cNvCxnSpPr>
          <p:nvPr/>
        </p:nvCxnSpPr>
        <p:spPr bwMode="auto">
          <a:xfrm rot="10800000">
            <a:off x="3810000" y="4610100"/>
            <a:ext cx="152400" cy="0"/>
          </a:xfrm>
          <a:prstGeom prst="straightConnector1">
            <a:avLst/>
          </a:prstGeom>
          <a:noFill/>
          <a:ln w="12700">
            <a:solidFill>
              <a:srgbClr val="000000"/>
            </a:solidFill>
            <a:round/>
            <a:headEnd/>
            <a:tailEnd type="triangle" w="med" len="med"/>
          </a:ln>
        </p:spPr>
      </p:cxnSp>
    </p:spTree>
    <p:extLst>
      <p:ext uri="{BB962C8B-B14F-4D97-AF65-F5344CB8AC3E}">
        <p14:creationId xmlns:p14="http://schemas.microsoft.com/office/powerpoint/2010/main" val="38605447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AutoShape 24"/>
          <p:cNvSpPr>
            <a:spLocks noChangeArrowheads="1"/>
          </p:cNvSpPr>
          <p:nvPr/>
        </p:nvSpPr>
        <p:spPr bwMode="auto">
          <a:xfrm>
            <a:off x="3733800" y="1752600"/>
            <a:ext cx="1676400" cy="4572000"/>
          </a:xfrm>
          <a:prstGeom prst="roundRect">
            <a:avLst>
              <a:gd name="adj" fmla="val 16667"/>
            </a:avLst>
          </a:prstGeom>
          <a:solidFill>
            <a:srgbClr val="99FF66"/>
          </a:solidFill>
          <a:ln w="12700">
            <a:solidFill>
              <a:srgbClr val="000000"/>
            </a:solidFill>
            <a:round/>
            <a:headEnd/>
            <a:tailEnd/>
          </a:ln>
        </p:spPr>
        <p:txBody>
          <a:bodyPr wrap="none" anchorCtr="1"/>
          <a:lstStyle/>
          <a:p>
            <a:r>
              <a:rPr lang="fr-FR" sz="1600">
                <a:solidFill>
                  <a:srgbClr val="000000"/>
                </a:solidFill>
              </a:rPr>
              <a:t>Comptabilité</a:t>
            </a:r>
            <a:br>
              <a:rPr lang="fr-FR" sz="1600">
                <a:solidFill>
                  <a:srgbClr val="000000"/>
                </a:solidFill>
              </a:rPr>
            </a:br>
            <a:r>
              <a:rPr lang="fr-FR" sz="1600">
                <a:solidFill>
                  <a:srgbClr val="000000"/>
                </a:solidFill>
              </a:rPr>
              <a:t>générale</a:t>
            </a:r>
          </a:p>
        </p:txBody>
      </p:sp>
      <p:sp>
        <p:nvSpPr>
          <p:cNvPr id="30723" name="AutoShape 23"/>
          <p:cNvSpPr>
            <a:spLocks noChangeArrowheads="1"/>
          </p:cNvSpPr>
          <p:nvPr/>
        </p:nvSpPr>
        <p:spPr bwMode="auto">
          <a:xfrm>
            <a:off x="5486400" y="1752600"/>
            <a:ext cx="1676400" cy="4572000"/>
          </a:xfrm>
          <a:prstGeom prst="roundRect">
            <a:avLst>
              <a:gd name="adj" fmla="val 16667"/>
            </a:avLst>
          </a:prstGeom>
          <a:solidFill>
            <a:srgbClr val="99FF66"/>
          </a:solidFill>
          <a:ln w="12700">
            <a:solidFill>
              <a:srgbClr val="000000"/>
            </a:solidFill>
            <a:round/>
            <a:headEnd/>
            <a:tailEnd/>
          </a:ln>
        </p:spPr>
        <p:txBody>
          <a:bodyPr wrap="none" anchorCtr="1"/>
          <a:lstStyle/>
          <a:p>
            <a:r>
              <a:rPr lang="fr-FR" sz="1600">
                <a:solidFill>
                  <a:srgbClr val="000000"/>
                </a:solidFill>
              </a:rPr>
              <a:t>Comptabilité</a:t>
            </a:r>
            <a:br>
              <a:rPr lang="fr-FR" sz="1600">
                <a:solidFill>
                  <a:srgbClr val="000000"/>
                </a:solidFill>
              </a:rPr>
            </a:br>
            <a:r>
              <a:rPr lang="fr-FR" sz="1600">
                <a:solidFill>
                  <a:srgbClr val="000000"/>
                </a:solidFill>
              </a:rPr>
              <a:t>Fournisseurs</a:t>
            </a:r>
          </a:p>
        </p:txBody>
      </p:sp>
      <p:sp>
        <p:nvSpPr>
          <p:cNvPr id="30724" name="AutoShape 20"/>
          <p:cNvSpPr>
            <a:spLocks noChangeArrowheads="1"/>
          </p:cNvSpPr>
          <p:nvPr/>
        </p:nvSpPr>
        <p:spPr bwMode="auto">
          <a:xfrm>
            <a:off x="1981200" y="1752600"/>
            <a:ext cx="1676400" cy="4572000"/>
          </a:xfrm>
          <a:prstGeom prst="roundRect">
            <a:avLst>
              <a:gd name="adj" fmla="val 16667"/>
            </a:avLst>
          </a:prstGeom>
          <a:solidFill>
            <a:srgbClr val="99FF66"/>
          </a:solidFill>
          <a:ln w="12700">
            <a:solidFill>
              <a:srgbClr val="000000"/>
            </a:solidFill>
            <a:round/>
            <a:headEnd/>
            <a:tailEnd/>
          </a:ln>
        </p:spPr>
        <p:txBody>
          <a:bodyPr wrap="none" anchorCtr="1"/>
          <a:lstStyle/>
          <a:p>
            <a:r>
              <a:rPr lang="fr-FR" sz="1600">
                <a:solidFill>
                  <a:srgbClr val="000000"/>
                </a:solidFill>
              </a:rPr>
              <a:t>Service</a:t>
            </a:r>
            <a:br>
              <a:rPr lang="fr-FR" sz="1600">
                <a:solidFill>
                  <a:srgbClr val="000000"/>
                </a:solidFill>
              </a:rPr>
            </a:br>
            <a:r>
              <a:rPr lang="fr-FR" sz="1600">
                <a:solidFill>
                  <a:srgbClr val="000000"/>
                </a:solidFill>
              </a:rPr>
              <a:t>Réceptions</a:t>
            </a:r>
          </a:p>
        </p:txBody>
      </p:sp>
      <p:sp>
        <p:nvSpPr>
          <p:cNvPr id="30725" name="Rectangle 2"/>
          <p:cNvSpPr>
            <a:spLocks noGrp="1" noChangeArrowheads="1"/>
          </p:cNvSpPr>
          <p:nvPr>
            <p:ph type="title"/>
          </p:nvPr>
        </p:nvSpPr>
        <p:spPr>
          <a:xfrm>
            <a:off x="1295400" y="533400"/>
            <a:ext cx="7239000" cy="457200"/>
          </a:xfrm>
        </p:spPr>
        <p:txBody>
          <a:bodyPr/>
          <a:lstStyle/>
          <a:p>
            <a:r>
              <a:rPr lang="fr-FR"/>
              <a:t>Processus Achat</a:t>
            </a:r>
          </a:p>
        </p:txBody>
      </p:sp>
      <p:sp>
        <p:nvSpPr>
          <p:cNvPr id="30726" name="AutoShape 4"/>
          <p:cNvSpPr>
            <a:spLocks noChangeArrowheads="1"/>
          </p:cNvSpPr>
          <p:nvPr/>
        </p:nvSpPr>
        <p:spPr bwMode="auto">
          <a:xfrm>
            <a:off x="7315200" y="1752600"/>
            <a:ext cx="1676400" cy="4572000"/>
          </a:xfrm>
          <a:prstGeom prst="roundRect">
            <a:avLst>
              <a:gd name="adj" fmla="val 16667"/>
            </a:avLst>
          </a:prstGeom>
          <a:solidFill>
            <a:srgbClr val="99FF66"/>
          </a:solidFill>
          <a:ln w="12700">
            <a:solidFill>
              <a:srgbClr val="000000"/>
            </a:solidFill>
            <a:round/>
            <a:headEnd/>
            <a:tailEnd/>
          </a:ln>
        </p:spPr>
        <p:txBody>
          <a:bodyPr wrap="none" anchorCtr="1"/>
          <a:lstStyle/>
          <a:p>
            <a:r>
              <a:rPr lang="fr-FR" sz="1600">
                <a:solidFill>
                  <a:srgbClr val="000000"/>
                </a:solidFill>
              </a:rPr>
              <a:t>Achats</a:t>
            </a:r>
          </a:p>
        </p:txBody>
      </p:sp>
      <p:sp>
        <p:nvSpPr>
          <p:cNvPr id="30727" name="Rectangle 6"/>
          <p:cNvSpPr>
            <a:spLocks noChangeArrowheads="1"/>
          </p:cNvSpPr>
          <p:nvPr/>
        </p:nvSpPr>
        <p:spPr bwMode="auto">
          <a:xfrm>
            <a:off x="990600" y="1066800"/>
            <a:ext cx="6934200" cy="533400"/>
          </a:xfrm>
          <a:prstGeom prst="rect">
            <a:avLst/>
          </a:prstGeom>
          <a:solidFill>
            <a:schemeClr val="folHlink"/>
          </a:solidFill>
          <a:ln w="12700">
            <a:solidFill>
              <a:srgbClr val="000000"/>
            </a:solidFill>
            <a:miter lim="800000"/>
            <a:headEnd/>
            <a:tailEnd/>
          </a:ln>
        </p:spPr>
        <p:txBody>
          <a:bodyPr wrap="none" anchor="ctr"/>
          <a:lstStyle/>
          <a:p>
            <a:pPr algn="r"/>
            <a:r>
              <a:rPr lang="fr-FR">
                <a:solidFill>
                  <a:srgbClr val="000000"/>
                </a:solidFill>
              </a:rPr>
              <a:t>Traitement des ordres d’achat fermes issus de la planification de la production, </a:t>
            </a:r>
            <a:br>
              <a:rPr lang="fr-FR">
                <a:solidFill>
                  <a:srgbClr val="000000"/>
                </a:solidFill>
              </a:rPr>
            </a:br>
            <a:r>
              <a:rPr lang="fr-FR">
                <a:solidFill>
                  <a:srgbClr val="000000"/>
                </a:solidFill>
              </a:rPr>
              <a:t>de la gestion des stocks et des besoins ponctuels</a:t>
            </a:r>
          </a:p>
        </p:txBody>
      </p:sp>
      <p:sp>
        <p:nvSpPr>
          <p:cNvPr id="30728" name="AutoShape 7"/>
          <p:cNvSpPr>
            <a:spLocks noChangeArrowheads="1"/>
          </p:cNvSpPr>
          <p:nvPr/>
        </p:nvSpPr>
        <p:spPr bwMode="auto">
          <a:xfrm>
            <a:off x="152400" y="1752600"/>
            <a:ext cx="1676400" cy="4572000"/>
          </a:xfrm>
          <a:prstGeom prst="roundRect">
            <a:avLst>
              <a:gd name="adj" fmla="val 16667"/>
            </a:avLst>
          </a:prstGeom>
          <a:solidFill>
            <a:schemeClr val="tx2"/>
          </a:solidFill>
          <a:ln w="12700">
            <a:solidFill>
              <a:srgbClr val="000000"/>
            </a:solidFill>
            <a:round/>
            <a:headEnd/>
            <a:tailEnd/>
          </a:ln>
        </p:spPr>
        <p:txBody>
          <a:bodyPr wrap="none" anchorCtr="1"/>
          <a:lstStyle/>
          <a:p>
            <a:r>
              <a:rPr lang="fr-FR" sz="1600">
                <a:solidFill>
                  <a:srgbClr val="000000"/>
                </a:solidFill>
              </a:rPr>
              <a:t>Fournisseur(s)</a:t>
            </a:r>
          </a:p>
        </p:txBody>
      </p:sp>
      <p:sp>
        <p:nvSpPr>
          <p:cNvPr id="30729" name="AutoShape 8"/>
          <p:cNvSpPr>
            <a:spLocks noChangeArrowheads="1"/>
          </p:cNvSpPr>
          <p:nvPr/>
        </p:nvSpPr>
        <p:spPr bwMode="auto">
          <a:xfrm>
            <a:off x="7391400" y="2286000"/>
            <a:ext cx="1524000" cy="533400"/>
          </a:xfrm>
          <a:prstGeom prst="roundRect">
            <a:avLst>
              <a:gd name="adj" fmla="val 16667"/>
            </a:avLst>
          </a:prstGeom>
          <a:solidFill>
            <a:schemeClr val="tx2"/>
          </a:solidFill>
          <a:ln w="12700">
            <a:solidFill>
              <a:srgbClr val="000000"/>
            </a:solidFill>
            <a:round/>
            <a:headEnd/>
            <a:tailEnd/>
          </a:ln>
        </p:spPr>
        <p:txBody>
          <a:bodyPr wrap="none" anchor="ctr"/>
          <a:lstStyle/>
          <a:p>
            <a:r>
              <a:rPr lang="fr-FR">
                <a:solidFill>
                  <a:srgbClr val="000000"/>
                </a:solidFill>
              </a:rPr>
              <a:t>Demandes de</a:t>
            </a:r>
            <a:br>
              <a:rPr lang="fr-FR">
                <a:solidFill>
                  <a:srgbClr val="000000"/>
                </a:solidFill>
              </a:rPr>
            </a:br>
            <a:r>
              <a:rPr lang="fr-FR">
                <a:solidFill>
                  <a:srgbClr val="000000"/>
                </a:solidFill>
              </a:rPr>
              <a:t>prix et de délai</a:t>
            </a:r>
          </a:p>
        </p:txBody>
      </p:sp>
      <p:sp>
        <p:nvSpPr>
          <p:cNvPr id="30730" name="Rectangle 10"/>
          <p:cNvSpPr>
            <a:spLocks noChangeArrowheads="1"/>
          </p:cNvSpPr>
          <p:nvPr/>
        </p:nvSpPr>
        <p:spPr bwMode="auto">
          <a:xfrm>
            <a:off x="381000" y="2362200"/>
            <a:ext cx="1219200" cy="381000"/>
          </a:xfrm>
          <a:prstGeom prst="rect">
            <a:avLst/>
          </a:prstGeom>
          <a:solidFill>
            <a:schemeClr val="folHlink"/>
          </a:solidFill>
          <a:ln w="12700">
            <a:solidFill>
              <a:srgbClr val="000000"/>
            </a:solidFill>
            <a:miter lim="800000"/>
            <a:headEnd/>
            <a:tailEnd/>
          </a:ln>
        </p:spPr>
        <p:txBody>
          <a:bodyPr wrap="none" anchor="ctr"/>
          <a:lstStyle/>
          <a:p>
            <a:r>
              <a:rPr lang="fr-FR">
                <a:solidFill>
                  <a:srgbClr val="000000"/>
                </a:solidFill>
              </a:rPr>
              <a:t>Consultation</a:t>
            </a:r>
          </a:p>
        </p:txBody>
      </p:sp>
      <p:sp>
        <p:nvSpPr>
          <p:cNvPr id="30731" name="Rectangle 11"/>
          <p:cNvSpPr>
            <a:spLocks noChangeArrowheads="1"/>
          </p:cNvSpPr>
          <p:nvPr/>
        </p:nvSpPr>
        <p:spPr bwMode="auto">
          <a:xfrm>
            <a:off x="381000" y="2971800"/>
            <a:ext cx="1219200" cy="381000"/>
          </a:xfrm>
          <a:prstGeom prst="rect">
            <a:avLst/>
          </a:prstGeom>
          <a:solidFill>
            <a:schemeClr val="folHlink"/>
          </a:solidFill>
          <a:ln w="12700">
            <a:solidFill>
              <a:srgbClr val="000000"/>
            </a:solidFill>
            <a:miter lim="800000"/>
            <a:headEnd/>
            <a:tailEnd/>
          </a:ln>
        </p:spPr>
        <p:txBody>
          <a:bodyPr wrap="none" anchor="ctr"/>
          <a:lstStyle/>
          <a:p>
            <a:r>
              <a:rPr lang="fr-FR">
                <a:solidFill>
                  <a:srgbClr val="000000"/>
                </a:solidFill>
              </a:rPr>
              <a:t>Offres</a:t>
            </a:r>
          </a:p>
        </p:txBody>
      </p:sp>
      <p:cxnSp>
        <p:nvCxnSpPr>
          <p:cNvPr id="30732" name="AutoShape 12"/>
          <p:cNvCxnSpPr>
            <a:cxnSpLocks noChangeShapeType="1"/>
            <a:stCxn id="30729" idx="1"/>
            <a:endCxn id="30730" idx="3"/>
          </p:cNvCxnSpPr>
          <p:nvPr/>
        </p:nvCxnSpPr>
        <p:spPr bwMode="auto">
          <a:xfrm rot="10800000">
            <a:off x="1600200" y="2552700"/>
            <a:ext cx="5791200" cy="0"/>
          </a:xfrm>
          <a:prstGeom prst="straightConnector1">
            <a:avLst/>
          </a:prstGeom>
          <a:noFill/>
          <a:ln w="12700">
            <a:solidFill>
              <a:srgbClr val="000000"/>
            </a:solidFill>
            <a:round/>
            <a:headEnd/>
            <a:tailEnd type="triangle" w="med" len="med"/>
          </a:ln>
        </p:spPr>
      </p:cxnSp>
      <p:sp>
        <p:nvSpPr>
          <p:cNvPr id="30733" name="AutoShape 13"/>
          <p:cNvSpPr>
            <a:spLocks noChangeArrowheads="1"/>
          </p:cNvSpPr>
          <p:nvPr/>
        </p:nvSpPr>
        <p:spPr bwMode="auto">
          <a:xfrm>
            <a:off x="7391400" y="2895600"/>
            <a:ext cx="1524000" cy="533400"/>
          </a:xfrm>
          <a:prstGeom prst="roundRect">
            <a:avLst>
              <a:gd name="adj" fmla="val 16667"/>
            </a:avLst>
          </a:prstGeom>
          <a:solidFill>
            <a:schemeClr val="tx2"/>
          </a:solidFill>
          <a:ln w="12700">
            <a:solidFill>
              <a:srgbClr val="000000"/>
            </a:solidFill>
            <a:round/>
            <a:headEnd/>
            <a:tailEnd/>
          </a:ln>
        </p:spPr>
        <p:txBody>
          <a:bodyPr wrap="none" anchor="ctr"/>
          <a:lstStyle/>
          <a:p>
            <a:r>
              <a:rPr lang="fr-FR">
                <a:solidFill>
                  <a:srgbClr val="000000"/>
                </a:solidFill>
              </a:rPr>
              <a:t>Choix du</a:t>
            </a:r>
            <a:br>
              <a:rPr lang="fr-FR">
                <a:solidFill>
                  <a:srgbClr val="000000"/>
                </a:solidFill>
              </a:rPr>
            </a:br>
            <a:r>
              <a:rPr lang="fr-FR">
                <a:solidFill>
                  <a:srgbClr val="000000"/>
                </a:solidFill>
              </a:rPr>
              <a:t>fournisseur</a:t>
            </a:r>
          </a:p>
        </p:txBody>
      </p:sp>
      <p:cxnSp>
        <p:nvCxnSpPr>
          <p:cNvPr id="30734" name="AutoShape 14"/>
          <p:cNvCxnSpPr>
            <a:cxnSpLocks noChangeShapeType="1"/>
            <a:stCxn id="30731" idx="3"/>
            <a:endCxn id="30733" idx="1"/>
          </p:cNvCxnSpPr>
          <p:nvPr/>
        </p:nvCxnSpPr>
        <p:spPr bwMode="auto">
          <a:xfrm>
            <a:off x="1600200" y="3162300"/>
            <a:ext cx="5791200" cy="0"/>
          </a:xfrm>
          <a:prstGeom prst="straightConnector1">
            <a:avLst/>
          </a:prstGeom>
          <a:noFill/>
          <a:ln w="12700">
            <a:solidFill>
              <a:srgbClr val="000000"/>
            </a:solidFill>
            <a:round/>
            <a:headEnd/>
            <a:tailEnd type="triangle" w="med" len="med"/>
          </a:ln>
        </p:spPr>
      </p:cxnSp>
      <p:sp>
        <p:nvSpPr>
          <p:cNvPr id="30735" name="AutoShape 15"/>
          <p:cNvSpPr>
            <a:spLocks noChangeArrowheads="1"/>
          </p:cNvSpPr>
          <p:nvPr/>
        </p:nvSpPr>
        <p:spPr bwMode="auto">
          <a:xfrm>
            <a:off x="7391400" y="3581400"/>
            <a:ext cx="1524000" cy="533400"/>
          </a:xfrm>
          <a:prstGeom prst="roundRect">
            <a:avLst>
              <a:gd name="adj" fmla="val 16667"/>
            </a:avLst>
          </a:prstGeom>
          <a:solidFill>
            <a:schemeClr val="tx2"/>
          </a:solidFill>
          <a:ln w="12700">
            <a:solidFill>
              <a:srgbClr val="000000"/>
            </a:solidFill>
            <a:round/>
            <a:headEnd/>
            <a:tailEnd/>
          </a:ln>
        </p:spPr>
        <p:txBody>
          <a:bodyPr wrap="none" anchor="ctr"/>
          <a:lstStyle/>
          <a:p>
            <a:r>
              <a:rPr lang="fr-FR">
                <a:solidFill>
                  <a:srgbClr val="000000"/>
                </a:solidFill>
              </a:rPr>
              <a:t>Passation</a:t>
            </a:r>
            <a:br>
              <a:rPr lang="fr-FR">
                <a:solidFill>
                  <a:srgbClr val="000000"/>
                </a:solidFill>
              </a:rPr>
            </a:br>
            <a:r>
              <a:rPr lang="fr-FR">
                <a:solidFill>
                  <a:srgbClr val="000000"/>
                </a:solidFill>
              </a:rPr>
              <a:t>de commande</a:t>
            </a:r>
          </a:p>
        </p:txBody>
      </p:sp>
      <p:sp>
        <p:nvSpPr>
          <p:cNvPr id="30736" name="Rectangle 16"/>
          <p:cNvSpPr>
            <a:spLocks noChangeArrowheads="1"/>
          </p:cNvSpPr>
          <p:nvPr/>
        </p:nvSpPr>
        <p:spPr bwMode="auto">
          <a:xfrm>
            <a:off x="381000" y="3657600"/>
            <a:ext cx="1219200" cy="381000"/>
          </a:xfrm>
          <a:prstGeom prst="rect">
            <a:avLst/>
          </a:prstGeom>
          <a:solidFill>
            <a:schemeClr val="folHlink"/>
          </a:solidFill>
          <a:ln w="12700">
            <a:solidFill>
              <a:srgbClr val="000000"/>
            </a:solidFill>
            <a:miter lim="800000"/>
            <a:headEnd/>
            <a:tailEnd/>
          </a:ln>
        </p:spPr>
        <p:txBody>
          <a:bodyPr wrap="none" anchor="ctr"/>
          <a:lstStyle/>
          <a:p>
            <a:r>
              <a:rPr lang="fr-FR">
                <a:solidFill>
                  <a:srgbClr val="000000"/>
                </a:solidFill>
              </a:rPr>
              <a:t>Commande</a:t>
            </a:r>
          </a:p>
        </p:txBody>
      </p:sp>
      <p:cxnSp>
        <p:nvCxnSpPr>
          <p:cNvPr id="30737" name="AutoShape 17"/>
          <p:cNvCxnSpPr>
            <a:cxnSpLocks noChangeShapeType="1"/>
            <a:stCxn id="30735" idx="1"/>
            <a:endCxn id="30736" idx="3"/>
          </p:cNvCxnSpPr>
          <p:nvPr/>
        </p:nvCxnSpPr>
        <p:spPr bwMode="auto">
          <a:xfrm rot="10800000">
            <a:off x="1600200" y="3848100"/>
            <a:ext cx="5791200" cy="0"/>
          </a:xfrm>
          <a:prstGeom prst="straightConnector1">
            <a:avLst/>
          </a:prstGeom>
          <a:noFill/>
          <a:ln w="12700">
            <a:solidFill>
              <a:srgbClr val="000000"/>
            </a:solidFill>
            <a:round/>
            <a:headEnd/>
            <a:tailEnd type="triangle" w="med" len="med"/>
          </a:ln>
        </p:spPr>
      </p:cxnSp>
      <p:cxnSp>
        <p:nvCxnSpPr>
          <p:cNvPr id="30738" name="AutoShape 18"/>
          <p:cNvCxnSpPr>
            <a:cxnSpLocks noChangeShapeType="1"/>
            <a:stCxn id="30733" idx="2"/>
            <a:endCxn id="30735" idx="0"/>
          </p:cNvCxnSpPr>
          <p:nvPr/>
        </p:nvCxnSpPr>
        <p:spPr bwMode="auto">
          <a:xfrm rot="5400000">
            <a:off x="8077200" y="3505200"/>
            <a:ext cx="152400" cy="0"/>
          </a:xfrm>
          <a:prstGeom prst="straightConnector1">
            <a:avLst/>
          </a:prstGeom>
          <a:noFill/>
          <a:ln w="12700">
            <a:solidFill>
              <a:srgbClr val="000000"/>
            </a:solidFill>
            <a:round/>
            <a:headEnd/>
            <a:tailEnd type="triangle" w="med" len="med"/>
          </a:ln>
        </p:spPr>
      </p:cxnSp>
      <p:sp>
        <p:nvSpPr>
          <p:cNvPr id="30739" name="Rectangle 19"/>
          <p:cNvSpPr>
            <a:spLocks noChangeArrowheads="1"/>
          </p:cNvSpPr>
          <p:nvPr/>
        </p:nvSpPr>
        <p:spPr bwMode="auto">
          <a:xfrm>
            <a:off x="381000" y="4191000"/>
            <a:ext cx="1219200" cy="381000"/>
          </a:xfrm>
          <a:prstGeom prst="rect">
            <a:avLst/>
          </a:prstGeom>
          <a:solidFill>
            <a:schemeClr val="folHlink"/>
          </a:solidFill>
          <a:ln w="12700">
            <a:solidFill>
              <a:srgbClr val="000000"/>
            </a:solidFill>
            <a:miter lim="800000"/>
            <a:headEnd/>
            <a:tailEnd/>
          </a:ln>
        </p:spPr>
        <p:txBody>
          <a:bodyPr wrap="none" anchor="ctr"/>
          <a:lstStyle/>
          <a:p>
            <a:r>
              <a:rPr lang="fr-FR">
                <a:solidFill>
                  <a:srgbClr val="000000"/>
                </a:solidFill>
              </a:rPr>
              <a:t>Expédition</a:t>
            </a:r>
          </a:p>
        </p:txBody>
      </p:sp>
      <p:sp>
        <p:nvSpPr>
          <p:cNvPr id="30740" name="AutoShape 21"/>
          <p:cNvSpPr>
            <a:spLocks noChangeArrowheads="1"/>
          </p:cNvSpPr>
          <p:nvPr/>
        </p:nvSpPr>
        <p:spPr bwMode="auto">
          <a:xfrm>
            <a:off x="2057400" y="4038600"/>
            <a:ext cx="1524000" cy="685800"/>
          </a:xfrm>
          <a:prstGeom prst="roundRect">
            <a:avLst>
              <a:gd name="adj" fmla="val 16667"/>
            </a:avLst>
          </a:prstGeom>
          <a:solidFill>
            <a:schemeClr val="tx2"/>
          </a:solidFill>
          <a:ln w="12700">
            <a:solidFill>
              <a:srgbClr val="000000"/>
            </a:solidFill>
            <a:round/>
            <a:headEnd/>
            <a:tailEnd/>
          </a:ln>
        </p:spPr>
        <p:txBody>
          <a:bodyPr wrap="none" anchor="ctr"/>
          <a:lstStyle/>
          <a:p>
            <a:r>
              <a:rPr lang="fr-FR">
                <a:solidFill>
                  <a:srgbClr val="000000"/>
                </a:solidFill>
              </a:rPr>
              <a:t>Bordereaux </a:t>
            </a:r>
            <a:br>
              <a:rPr lang="fr-FR">
                <a:solidFill>
                  <a:srgbClr val="000000"/>
                </a:solidFill>
              </a:rPr>
            </a:br>
            <a:r>
              <a:rPr lang="fr-FR">
                <a:solidFill>
                  <a:srgbClr val="000000"/>
                </a:solidFill>
              </a:rPr>
              <a:t>de réception</a:t>
            </a:r>
          </a:p>
          <a:p>
            <a:r>
              <a:rPr lang="fr-FR">
                <a:solidFill>
                  <a:srgbClr val="000000"/>
                </a:solidFill>
              </a:rPr>
              <a:t>Entrées en stock</a:t>
            </a:r>
          </a:p>
        </p:txBody>
      </p:sp>
      <p:cxnSp>
        <p:nvCxnSpPr>
          <p:cNvPr id="30741" name="AutoShape 22"/>
          <p:cNvCxnSpPr>
            <a:cxnSpLocks noChangeShapeType="1"/>
            <a:stCxn id="30739" idx="3"/>
            <a:endCxn id="30740" idx="1"/>
          </p:cNvCxnSpPr>
          <p:nvPr/>
        </p:nvCxnSpPr>
        <p:spPr bwMode="auto">
          <a:xfrm>
            <a:off x="1600200" y="4381500"/>
            <a:ext cx="457200" cy="0"/>
          </a:xfrm>
          <a:prstGeom prst="straightConnector1">
            <a:avLst/>
          </a:prstGeom>
          <a:noFill/>
          <a:ln w="38100">
            <a:solidFill>
              <a:srgbClr val="000000"/>
            </a:solidFill>
            <a:round/>
            <a:headEnd/>
            <a:tailEnd type="triangle" w="med" len="med"/>
          </a:ln>
        </p:spPr>
      </p:cxnSp>
      <p:sp>
        <p:nvSpPr>
          <p:cNvPr id="30742" name="Text Box 25"/>
          <p:cNvSpPr txBox="1">
            <a:spLocks noChangeArrowheads="1"/>
          </p:cNvSpPr>
          <p:nvPr/>
        </p:nvSpPr>
        <p:spPr bwMode="auto">
          <a:xfrm>
            <a:off x="4169853" y="4143375"/>
            <a:ext cx="893193" cy="424732"/>
          </a:xfrm>
          <a:prstGeom prst="rect">
            <a:avLst/>
          </a:prstGeom>
          <a:noFill/>
          <a:ln w="12700">
            <a:noFill/>
            <a:miter lim="800000"/>
            <a:headEnd/>
            <a:tailEnd/>
          </a:ln>
        </p:spPr>
        <p:txBody>
          <a:bodyPr wrap="none">
            <a:spAutoFit/>
          </a:bodyPr>
          <a:lstStyle/>
          <a:p>
            <a:r>
              <a:rPr lang="fr-FR">
                <a:solidFill>
                  <a:srgbClr val="000000"/>
                </a:solidFill>
              </a:rPr>
              <a:t>Ecritures </a:t>
            </a:r>
          </a:p>
          <a:p>
            <a:r>
              <a:rPr lang="fr-FR">
                <a:solidFill>
                  <a:srgbClr val="000000"/>
                </a:solidFill>
              </a:rPr>
              <a:t>de stock</a:t>
            </a:r>
          </a:p>
        </p:txBody>
      </p:sp>
      <p:cxnSp>
        <p:nvCxnSpPr>
          <p:cNvPr id="30743" name="AutoShape 26"/>
          <p:cNvCxnSpPr>
            <a:cxnSpLocks noChangeShapeType="1"/>
            <a:stCxn id="30740" idx="3"/>
            <a:endCxn id="30742" idx="1"/>
          </p:cNvCxnSpPr>
          <p:nvPr/>
        </p:nvCxnSpPr>
        <p:spPr bwMode="auto">
          <a:xfrm flipV="1">
            <a:off x="3581400" y="4355741"/>
            <a:ext cx="588453" cy="25759"/>
          </a:xfrm>
          <a:prstGeom prst="straightConnector1">
            <a:avLst/>
          </a:prstGeom>
          <a:noFill/>
          <a:ln w="12700">
            <a:solidFill>
              <a:srgbClr val="000000"/>
            </a:solidFill>
            <a:round/>
            <a:headEnd/>
            <a:tailEnd type="triangle" w="med" len="med"/>
          </a:ln>
        </p:spPr>
      </p:cxnSp>
      <p:sp>
        <p:nvSpPr>
          <p:cNvPr id="30744" name="Rectangle 27"/>
          <p:cNvSpPr>
            <a:spLocks noChangeArrowheads="1"/>
          </p:cNvSpPr>
          <p:nvPr/>
        </p:nvSpPr>
        <p:spPr bwMode="auto">
          <a:xfrm>
            <a:off x="381000" y="4724400"/>
            <a:ext cx="1219200" cy="381000"/>
          </a:xfrm>
          <a:prstGeom prst="rect">
            <a:avLst/>
          </a:prstGeom>
          <a:solidFill>
            <a:schemeClr val="folHlink"/>
          </a:solidFill>
          <a:ln w="12700">
            <a:solidFill>
              <a:srgbClr val="000000"/>
            </a:solidFill>
            <a:miter lim="800000"/>
            <a:headEnd/>
            <a:tailEnd/>
          </a:ln>
        </p:spPr>
        <p:txBody>
          <a:bodyPr wrap="none" anchor="ctr"/>
          <a:lstStyle/>
          <a:p>
            <a:r>
              <a:rPr lang="fr-FR">
                <a:solidFill>
                  <a:srgbClr val="000000"/>
                </a:solidFill>
              </a:rPr>
              <a:t>Facture</a:t>
            </a:r>
          </a:p>
        </p:txBody>
      </p:sp>
      <p:sp>
        <p:nvSpPr>
          <p:cNvPr id="30745" name="AutoShape 28"/>
          <p:cNvSpPr>
            <a:spLocks noChangeArrowheads="1"/>
          </p:cNvSpPr>
          <p:nvPr/>
        </p:nvSpPr>
        <p:spPr bwMode="auto">
          <a:xfrm>
            <a:off x="7391400" y="4648200"/>
            <a:ext cx="1524000" cy="533400"/>
          </a:xfrm>
          <a:prstGeom prst="roundRect">
            <a:avLst>
              <a:gd name="adj" fmla="val 16667"/>
            </a:avLst>
          </a:prstGeom>
          <a:solidFill>
            <a:schemeClr val="tx2"/>
          </a:solidFill>
          <a:ln w="12700">
            <a:solidFill>
              <a:srgbClr val="000000"/>
            </a:solidFill>
            <a:round/>
            <a:headEnd/>
            <a:tailEnd/>
          </a:ln>
        </p:spPr>
        <p:txBody>
          <a:bodyPr wrap="none" anchor="ctr"/>
          <a:lstStyle/>
          <a:p>
            <a:r>
              <a:rPr lang="fr-FR">
                <a:solidFill>
                  <a:srgbClr val="000000"/>
                </a:solidFill>
              </a:rPr>
              <a:t>Contrôle</a:t>
            </a:r>
            <a:br>
              <a:rPr lang="fr-FR">
                <a:solidFill>
                  <a:srgbClr val="000000"/>
                </a:solidFill>
              </a:rPr>
            </a:br>
            <a:r>
              <a:rPr lang="fr-FR">
                <a:solidFill>
                  <a:srgbClr val="000000"/>
                </a:solidFill>
              </a:rPr>
              <a:t>de la facture</a:t>
            </a:r>
          </a:p>
        </p:txBody>
      </p:sp>
      <p:cxnSp>
        <p:nvCxnSpPr>
          <p:cNvPr id="30746" name="AutoShape 29"/>
          <p:cNvCxnSpPr>
            <a:cxnSpLocks noChangeShapeType="1"/>
            <a:stCxn id="30744" idx="3"/>
            <a:endCxn id="30745" idx="1"/>
          </p:cNvCxnSpPr>
          <p:nvPr/>
        </p:nvCxnSpPr>
        <p:spPr bwMode="auto">
          <a:xfrm>
            <a:off x="1600200" y="4914900"/>
            <a:ext cx="5791200" cy="0"/>
          </a:xfrm>
          <a:prstGeom prst="straightConnector1">
            <a:avLst/>
          </a:prstGeom>
          <a:noFill/>
          <a:ln w="12700">
            <a:solidFill>
              <a:srgbClr val="000000"/>
            </a:solidFill>
            <a:round/>
            <a:headEnd/>
            <a:tailEnd type="triangle" w="med" len="med"/>
          </a:ln>
        </p:spPr>
      </p:cxnSp>
      <p:sp>
        <p:nvSpPr>
          <p:cNvPr id="30747" name="Text Box 30"/>
          <p:cNvSpPr txBox="1">
            <a:spLocks noChangeArrowheads="1"/>
          </p:cNvSpPr>
          <p:nvPr/>
        </p:nvSpPr>
        <p:spPr bwMode="auto">
          <a:xfrm>
            <a:off x="4100003" y="5029200"/>
            <a:ext cx="893193" cy="424732"/>
          </a:xfrm>
          <a:prstGeom prst="rect">
            <a:avLst/>
          </a:prstGeom>
          <a:noFill/>
          <a:ln w="12700">
            <a:noFill/>
            <a:miter lim="800000"/>
            <a:headEnd/>
            <a:tailEnd/>
          </a:ln>
        </p:spPr>
        <p:txBody>
          <a:bodyPr wrap="none">
            <a:spAutoFit/>
          </a:bodyPr>
          <a:lstStyle/>
          <a:p>
            <a:r>
              <a:rPr lang="fr-FR">
                <a:solidFill>
                  <a:srgbClr val="000000"/>
                </a:solidFill>
              </a:rPr>
              <a:t>Ecritures </a:t>
            </a:r>
          </a:p>
          <a:p>
            <a:r>
              <a:rPr lang="fr-FR">
                <a:solidFill>
                  <a:srgbClr val="000000"/>
                </a:solidFill>
              </a:rPr>
              <a:t>Facture</a:t>
            </a:r>
          </a:p>
        </p:txBody>
      </p:sp>
      <p:sp>
        <p:nvSpPr>
          <p:cNvPr id="30748" name="Text Box 31"/>
          <p:cNvSpPr txBox="1">
            <a:spLocks noChangeArrowheads="1"/>
          </p:cNvSpPr>
          <p:nvPr/>
        </p:nvSpPr>
        <p:spPr bwMode="auto">
          <a:xfrm>
            <a:off x="4112703" y="5548313"/>
            <a:ext cx="893193" cy="424732"/>
          </a:xfrm>
          <a:prstGeom prst="rect">
            <a:avLst/>
          </a:prstGeom>
          <a:noFill/>
          <a:ln w="12700">
            <a:noFill/>
            <a:miter lim="800000"/>
            <a:headEnd/>
            <a:tailEnd/>
          </a:ln>
        </p:spPr>
        <p:txBody>
          <a:bodyPr wrap="none">
            <a:spAutoFit/>
          </a:bodyPr>
          <a:lstStyle/>
          <a:p>
            <a:r>
              <a:rPr lang="fr-FR">
                <a:solidFill>
                  <a:srgbClr val="000000"/>
                </a:solidFill>
              </a:rPr>
              <a:t>Ecritures </a:t>
            </a:r>
          </a:p>
          <a:p>
            <a:r>
              <a:rPr lang="fr-FR">
                <a:solidFill>
                  <a:srgbClr val="000000"/>
                </a:solidFill>
              </a:rPr>
              <a:t>Paiement</a:t>
            </a:r>
          </a:p>
        </p:txBody>
      </p:sp>
      <p:sp>
        <p:nvSpPr>
          <p:cNvPr id="30749" name="AutoShape 32"/>
          <p:cNvSpPr>
            <a:spLocks noChangeArrowheads="1"/>
          </p:cNvSpPr>
          <p:nvPr/>
        </p:nvSpPr>
        <p:spPr bwMode="auto">
          <a:xfrm>
            <a:off x="5562600" y="5048250"/>
            <a:ext cx="1524000" cy="457200"/>
          </a:xfrm>
          <a:prstGeom prst="roundRect">
            <a:avLst>
              <a:gd name="adj" fmla="val 16667"/>
            </a:avLst>
          </a:prstGeom>
          <a:solidFill>
            <a:schemeClr val="tx2"/>
          </a:solidFill>
          <a:ln w="12700">
            <a:solidFill>
              <a:srgbClr val="000000"/>
            </a:solidFill>
            <a:round/>
            <a:headEnd/>
            <a:tailEnd/>
          </a:ln>
        </p:spPr>
        <p:txBody>
          <a:bodyPr wrap="none" anchor="ctr"/>
          <a:lstStyle/>
          <a:p>
            <a:r>
              <a:rPr lang="fr-FR">
                <a:solidFill>
                  <a:srgbClr val="000000"/>
                </a:solidFill>
              </a:rPr>
              <a:t>Enregistrement</a:t>
            </a:r>
            <a:br>
              <a:rPr lang="fr-FR">
                <a:solidFill>
                  <a:srgbClr val="000000"/>
                </a:solidFill>
              </a:rPr>
            </a:br>
            <a:r>
              <a:rPr lang="fr-FR">
                <a:solidFill>
                  <a:srgbClr val="000000"/>
                </a:solidFill>
              </a:rPr>
              <a:t>de la facture</a:t>
            </a:r>
          </a:p>
        </p:txBody>
      </p:sp>
      <p:cxnSp>
        <p:nvCxnSpPr>
          <p:cNvPr id="30750" name="AutoShape 33"/>
          <p:cNvCxnSpPr>
            <a:cxnSpLocks noChangeShapeType="1"/>
            <a:stCxn id="30745" idx="2"/>
            <a:endCxn id="30749" idx="3"/>
          </p:cNvCxnSpPr>
          <p:nvPr/>
        </p:nvCxnSpPr>
        <p:spPr bwMode="auto">
          <a:xfrm rot="5400000">
            <a:off x="7572375" y="4695825"/>
            <a:ext cx="95250" cy="1066800"/>
          </a:xfrm>
          <a:prstGeom prst="bentConnector2">
            <a:avLst/>
          </a:prstGeom>
          <a:noFill/>
          <a:ln w="12700">
            <a:solidFill>
              <a:srgbClr val="000000"/>
            </a:solidFill>
            <a:miter lim="800000"/>
            <a:headEnd/>
            <a:tailEnd type="triangle" w="med" len="med"/>
          </a:ln>
        </p:spPr>
      </p:cxnSp>
      <p:cxnSp>
        <p:nvCxnSpPr>
          <p:cNvPr id="30751" name="AutoShape 34"/>
          <p:cNvCxnSpPr>
            <a:cxnSpLocks noChangeShapeType="1"/>
            <a:stCxn id="30749" idx="1"/>
            <a:endCxn id="30747" idx="3"/>
          </p:cNvCxnSpPr>
          <p:nvPr/>
        </p:nvCxnSpPr>
        <p:spPr bwMode="auto">
          <a:xfrm rot="10800000">
            <a:off x="4993196" y="5241566"/>
            <a:ext cx="569404" cy="35284"/>
          </a:xfrm>
          <a:prstGeom prst="bentConnector3">
            <a:avLst>
              <a:gd name="adj1" fmla="val 50000"/>
            </a:avLst>
          </a:prstGeom>
          <a:noFill/>
          <a:ln w="12700">
            <a:solidFill>
              <a:srgbClr val="000000"/>
            </a:solidFill>
            <a:miter lim="800000"/>
            <a:headEnd/>
            <a:tailEnd type="triangle" w="med" len="med"/>
          </a:ln>
        </p:spPr>
      </p:cxnSp>
      <p:sp>
        <p:nvSpPr>
          <p:cNvPr id="30752" name="AutoShape 35"/>
          <p:cNvSpPr>
            <a:spLocks noChangeArrowheads="1"/>
          </p:cNvSpPr>
          <p:nvPr/>
        </p:nvSpPr>
        <p:spPr bwMode="auto">
          <a:xfrm>
            <a:off x="5562600" y="5562600"/>
            <a:ext cx="1524000" cy="457200"/>
          </a:xfrm>
          <a:prstGeom prst="roundRect">
            <a:avLst>
              <a:gd name="adj" fmla="val 16667"/>
            </a:avLst>
          </a:prstGeom>
          <a:solidFill>
            <a:schemeClr val="tx2"/>
          </a:solidFill>
          <a:ln w="12700">
            <a:solidFill>
              <a:srgbClr val="000000"/>
            </a:solidFill>
            <a:round/>
            <a:headEnd/>
            <a:tailEnd/>
          </a:ln>
        </p:spPr>
        <p:txBody>
          <a:bodyPr wrap="none" anchor="ctr"/>
          <a:lstStyle/>
          <a:p>
            <a:r>
              <a:rPr lang="fr-FR">
                <a:solidFill>
                  <a:srgbClr val="000000"/>
                </a:solidFill>
              </a:rPr>
              <a:t>Paiement</a:t>
            </a:r>
            <a:br>
              <a:rPr lang="fr-FR">
                <a:solidFill>
                  <a:srgbClr val="000000"/>
                </a:solidFill>
              </a:rPr>
            </a:br>
            <a:r>
              <a:rPr lang="fr-FR">
                <a:solidFill>
                  <a:srgbClr val="000000"/>
                </a:solidFill>
              </a:rPr>
              <a:t>de la facture</a:t>
            </a:r>
          </a:p>
        </p:txBody>
      </p:sp>
      <p:cxnSp>
        <p:nvCxnSpPr>
          <p:cNvPr id="30753" name="AutoShape 36"/>
          <p:cNvCxnSpPr>
            <a:cxnSpLocks noChangeShapeType="1"/>
            <a:stCxn id="30752" idx="1"/>
            <a:endCxn id="30748" idx="3"/>
          </p:cNvCxnSpPr>
          <p:nvPr/>
        </p:nvCxnSpPr>
        <p:spPr bwMode="auto">
          <a:xfrm rot="10800000">
            <a:off x="5005896" y="5760680"/>
            <a:ext cx="556704" cy="30521"/>
          </a:xfrm>
          <a:prstGeom prst="bentConnector3">
            <a:avLst>
              <a:gd name="adj1" fmla="val 50000"/>
            </a:avLst>
          </a:prstGeom>
          <a:noFill/>
          <a:ln w="12700">
            <a:solidFill>
              <a:srgbClr val="000000"/>
            </a:solidFill>
            <a:miter lim="800000"/>
            <a:headEnd/>
            <a:tailEnd type="triangle" w="med" len="med"/>
          </a:ln>
        </p:spPr>
      </p:cxnSp>
      <p:sp>
        <p:nvSpPr>
          <p:cNvPr id="30754" name="Rectangle 37"/>
          <p:cNvSpPr>
            <a:spLocks noChangeArrowheads="1"/>
          </p:cNvSpPr>
          <p:nvPr/>
        </p:nvSpPr>
        <p:spPr bwMode="auto">
          <a:xfrm>
            <a:off x="381000" y="5867400"/>
            <a:ext cx="1219200" cy="381000"/>
          </a:xfrm>
          <a:prstGeom prst="rect">
            <a:avLst/>
          </a:prstGeom>
          <a:solidFill>
            <a:schemeClr val="folHlink"/>
          </a:solidFill>
          <a:ln w="12700">
            <a:solidFill>
              <a:srgbClr val="000000"/>
            </a:solidFill>
            <a:miter lim="800000"/>
            <a:headEnd/>
            <a:tailEnd/>
          </a:ln>
        </p:spPr>
        <p:txBody>
          <a:bodyPr wrap="none" anchor="ctr"/>
          <a:lstStyle/>
          <a:p>
            <a:r>
              <a:rPr lang="fr-FR">
                <a:solidFill>
                  <a:srgbClr val="000000"/>
                </a:solidFill>
              </a:rPr>
              <a:t>Règlement</a:t>
            </a:r>
          </a:p>
        </p:txBody>
      </p:sp>
      <p:cxnSp>
        <p:nvCxnSpPr>
          <p:cNvPr id="30755" name="AutoShape 38"/>
          <p:cNvCxnSpPr>
            <a:cxnSpLocks noChangeShapeType="1"/>
            <a:stCxn id="30752" idx="2"/>
            <a:endCxn id="30754" idx="3"/>
          </p:cNvCxnSpPr>
          <p:nvPr/>
        </p:nvCxnSpPr>
        <p:spPr bwMode="auto">
          <a:xfrm rot="5400000">
            <a:off x="3943350" y="3676650"/>
            <a:ext cx="38100" cy="4724400"/>
          </a:xfrm>
          <a:prstGeom prst="bentConnector2">
            <a:avLst/>
          </a:prstGeom>
          <a:noFill/>
          <a:ln w="12700">
            <a:solidFill>
              <a:srgbClr val="000000"/>
            </a:solidFill>
            <a:miter lim="800000"/>
            <a:headEnd/>
            <a:tailEnd type="triangle" w="med" len="med"/>
          </a:ln>
        </p:spPr>
      </p:cxnSp>
      <p:cxnSp>
        <p:nvCxnSpPr>
          <p:cNvPr id="30756" name="AutoShape 39"/>
          <p:cNvCxnSpPr>
            <a:cxnSpLocks noChangeShapeType="1"/>
            <a:stCxn id="30727" idx="3"/>
            <a:endCxn id="30726" idx="0"/>
          </p:cNvCxnSpPr>
          <p:nvPr/>
        </p:nvCxnSpPr>
        <p:spPr bwMode="auto">
          <a:xfrm>
            <a:off x="7924800" y="1333500"/>
            <a:ext cx="228600" cy="419100"/>
          </a:xfrm>
          <a:prstGeom prst="bentConnector2">
            <a:avLst/>
          </a:prstGeom>
          <a:noFill/>
          <a:ln w="12700">
            <a:solidFill>
              <a:srgbClr val="000000"/>
            </a:solidFill>
            <a:miter lim="800000"/>
            <a:headEnd/>
            <a:tailEnd type="triangle" w="med" len="med"/>
          </a:ln>
        </p:spPr>
      </p:cxnSp>
      <p:cxnSp>
        <p:nvCxnSpPr>
          <p:cNvPr id="30757" name="AutoShape 40"/>
          <p:cNvCxnSpPr>
            <a:cxnSpLocks noChangeShapeType="1"/>
            <a:stCxn id="30730" idx="2"/>
            <a:endCxn id="30731" idx="0"/>
          </p:cNvCxnSpPr>
          <p:nvPr/>
        </p:nvCxnSpPr>
        <p:spPr bwMode="auto">
          <a:xfrm rot="5400000">
            <a:off x="876300" y="2857500"/>
            <a:ext cx="228600" cy="0"/>
          </a:xfrm>
          <a:prstGeom prst="straightConnector1">
            <a:avLst/>
          </a:prstGeom>
          <a:noFill/>
          <a:ln w="12700">
            <a:solidFill>
              <a:srgbClr val="000000"/>
            </a:solidFill>
            <a:round/>
            <a:headEnd/>
            <a:tailEnd type="triangle" w="med" len="med"/>
          </a:ln>
        </p:spPr>
      </p:cxnSp>
      <p:cxnSp>
        <p:nvCxnSpPr>
          <p:cNvPr id="30758" name="AutoShape 42"/>
          <p:cNvCxnSpPr>
            <a:cxnSpLocks noChangeShapeType="1"/>
            <a:stCxn id="30736" idx="2"/>
            <a:endCxn id="30739" idx="0"/>
          </p:cNvCxnSpPr>
          <p:nvPr/>
        </p:nvCxnSpPr>
        <p:spPr bwMode="auto">
          <a:xfrm rot="5400000">
            <a:off x="914400" y="4114800"/>
            <a:ext cx="152400" cy="0"/>
          </a:xfrm>
          <a:prstGeom prst="straightConnector1">
            <a:avLst/>
          </a:prstGeom>
          <a:noFill/>
          <a:ln w="12700">
            <a:solidFill>
              <a:srgbClr val="000000"/>
            </a:solidFill>
            <a:round/>
            <a:headEnd/>
            <a:tailEnd type="triangle" w="med" len="med"/>
          </a:ln>
        </p:spPr>
      </p:cxnSp>
      <p:cxnSp>
        <p:nvCxnSpPr>
          <p:cNvPr id="30759" name="AutoShape 43"/>
          <p:cNvCxnSpPr>
            <a:cxnSpLocks noChangeShapeType="1"/>
            <a:stCxn id="30739" idx="2"/>
            <a:endCxn id="30744" idx="0"/>
          </p:cNvCxnSpPr>
          <p:nvPr/>
        </p:nvCxnSpPr>
        <p:spPr bwMode="auto">
          <a:xfrm rot="5400000">
            <a:off x="914400" y="4648200"/>
            <a:ext cx="152400" cy="0"/>
          </a:xfrm>
          <a:prstGeom prst="straightConnector1">
            <a:avLst/>
          </a:prstGeom>
          <a:noFill/>
          <a:ln w="12700">
            <a:solidFill>
              <a:srgbClr val="000000"/>
            </a:solidFill>
            <a:round/>
            <a:headEnd/>
            <a:tailEnd type="triangle" w="med" len="med"/>
          </a:ln>
        </p:spPr>
      </p:cxnSp>
    </p:spTree>
    <p:extLst>
      <p:ext uri="{BB962C8B-B14F-4D97-AF65-F5344CB8AC3E}">
        <p14:creationId xmlns:p14="http://schemas.microsoft.com/office/powerpoint/2010/main" val="14853858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AutoShape 7"/>
          <p:cNvSpPr>
            <a:spLocks noChangeArrowheads="1"/>
          </p:cNvSpPr>
          <p:nvPr/>
        </p:nvSpPr>
        <p:spPr bwMode="auto">
          <a:xfrm>
            <a:off x="7315200" y="1752600"/>
            <a:ext cx="1676400" cy="4572000"/>
          </a:xfrm>
          <a:prstGeom prst="roundRect">
            <a:avLst>
              <a:gd name="adj" fmla="val 16667"/>
            </a:avLst>
          </a:prstGeom>
          <a:solidFill>
            <a:srgbClr val="99FF66"/>
          </a:solidFill>
          <a:ln w="12700">
            <a:solidFill>
              <a:srgbClr val="000000"/>
            </a:solidFill>
            <a:round/>
            <a:headEnd/>
            <a:tailEnd/>
          </a:ln>
        </p:spPr>
        <p:txBody>
          <a:bodyPr wrap="none" anchorCtr="1"/>
          <a:lstStyle/>
          <a:p>
            <a:r>
              <a:rPr lang="fr-FR" sz="1600">
                <a:solidFill>
                  <a:srgbClr val="000000"/>
                </a:solidFill>
              </a:rPr>
              <a:t>Commercial</a:t>
            </a:r>
          </a:p>
        </p:txBody>
      </p:sp>
      <p:sp>
        <p:nvSpPr>
          <p:cNvPr id="34819" name="Rectangle 2"/>
          <p:cNvSpPr>
            <a:spLocks noGrp="1" noChangeArrowheads="1"/>
          </p:cNvSpPr>
          <p:nvPr>
            <p:ph type="title"/>
          </p:nvPr>
        </p:nvSpPr>
        <p:spPr>
          <a:xfrm>
            <a:off x="381000" y="762000"/>
            <a:ext cx="8534400" cy="457200"/>
          </a:xfrm>
        </p:spPr>
        <p:txBody>
          <a:bodyPr/>
          <a:lstStyle/>
          <a:p>
            <a:r>
              <a:rPr lang="fr-FR" dirty="0"/>
              <a:t>Processus Gestion de la production</a:t>
            </a:r>
          </a:p>
        </p:txBody>
      </p:sp>
      <p:sp>
        <p:nvSpPr>
          <p:cNvPr id="34820" name="AutoShape 4"/>
          <p:cNvSpPr>
            <a:spLocks noChangeArrowheads="1"/>
          </p:cNvSpPr>
          <p:nvPr/>
        </p:nvSpPr>
        <p:spPr bwMode="auto">
          <a:xfrm>
            <a:off x="3657600" y="1752600"/>
            <a:ext cx="1676400" cy="4572000"/>
          </a:xfrm>
          <a:prstGeom prst="roundRect">
            <a:avLst>
              <a:gd name="adj" fmla="val 16667"/>
            </a:avLst>
          </a:prstGeom>
          <a:solidFill>
            <a:srgbClr val="99FF66"/>
          </a:solidFill>
          <a:ln w="12700">
            <a:solidFill>
              <a:srgbClr val="000000"/>
            </a:solidFill>
            <a:round/>
            <a:headEnd/>
            <a:tailEnd/>
          </a:ln>
        </p:spPr>
        <p:txBody>
          <a:bodyPr wrap="none" anchorCtr="1"/>
          <a:lstStyle/>
          <a:p>
            <a:r>
              <a:rPr lang="fr-FR" sz="1600">
                <a:solidFill>
                  <a:srgbClr val="000000"/>
                </a:solidFill>
              </a:rPr>
              <a:t>Ateliers</a:t>
            </a:r>
          </a:p>
        </p:txBody>
      </p:sp>
      <p:sp>
        <p:nvSpPr>
          <p:cNvPr id="34821" name="AutoShape 5"/>
          <p:cNvSpPr>
            <a:spLocks noChangeArrowheads="1"/>
          </p:cNvSpPr>
          <p:nvPr/>
        </p:nvSpPr>
        <p:spPr bwMode="auto">
          <a:xfrm>
            <a:off x="5486400" y="1752600"/>
            <a:ext cx="1676400" cy="4572000"/>
          </a:xfrm>
          <a:prstGeom prst="roundRect">
            <a:avLst>
              <a:gd name="adj" fmla="val 16667"/>
            </a:avLst>
          </a:prstGeom>
          <a:solidFill>
            <a:srgbClr val="99FF66"/>
          </a:solidFill>
          <a:ln w="12700">
            <a:solidFill>
              <a:srgbClr val="000000"/>
            </a:solidFill>
            <a:round/>
            <a:headEnd/>
            <a:tailEnd/>
          </a:ln>
        </p:spPr>
        <p:txBody>
          <a:bodyPr wrap="none" anchorCtr="1"/>
          <a:lstStyle/>
          <a:p>
            <a:r>
              <a:rPr lang="fr-FR" sz="1600">
                <a:solidFill>
                  <a:srgbClr val="000000"/>
                </a:solidFill>
              </a:rPr>
              <a:t>Planification</a:t>
            </a:r>
          </a:p>
        </p:txBody>
      </p:sp>
      <p:sp>
        <p:nvSpPr>
          <p:cNvPr id="34822" name="AutoShape 6"/>
          <p:cNvSpPr>
            <a:spLocks noChangeArrowheads="1"/>
          </p:cNvSpPr>
          <p:nvPr/>
        </p:nvSpPr>
        <p:spPr bwMode="auto">
          <a:xfrm>
            <a:off x="1905000" y="1752600"/>
            <a:ext cx="1676400" cy="4572000"/>
          </a:xfrm>
          <a:prstGeom prst="roundRect">
            <a:avLst>
              <a:gd name="adj" fmla="val 16667"/>
            </a:avLst>
          </a:prstGeom>
          <a:solidFill>
            <a:srgbClr val="99FF66"/>
          </a:solidFill>
          <a:ln w="12700">
            <a:solidFill>
              <a:srgbClr val="000000"/>
            </a:solidFill>
            <a:round/>
            <a:headEnd/>
            <a:tailEnd/>
          </a:ln>
        </p:spPr>
        <p:txBody>
          <a:bodyPr wrap="none" anchorCtr="1"/>
          <a:lstStyle/>
          <a:p>
            <a:r>
              <a:rPr lang="fr-FR" sz="1600">
                <a:solidFill>
                  <a:srgbClr val="000000"/>
                </a:solidFill>
              </a:rPr>
              <a:t>Gestion </a:t>
            </a:r>
            <a:br>
              <a:rPr lang="fr-FR" sz="1600">
                <a:solidFill>
                  <a:srgbClr val="000000"/>
                </a:solidFill>
              </a:rPr>
            </a:br>
            <a:r>
              <a:rPr lang="fr-FR" sz="1600">
                <a:solidFill>
                  <a:srgbClr val="000000"/>
                </a:solidFill>
              </a:rPr>
              <a:t>des stocks</a:t>
            </a:r>
          </a:p>
        </p:txBody>
      </p:sp>
      <p:sp>
        <p:nvSpPr>
          <p:cNvPr id="34823" name="AutoShape 8"/>
          <p:cNvSpPr>
            <a:spLocks noChangeArrowheads="1"/>
          </p:cNvSpPr>
          <p:nvPr/>
        </p:nvSpPr>
        <p:spPr bwMode="auto">
          <a:xfrm>
            <a:off x="152400" y="1752600"/>
            <a:ext cx="1676400" cy="4572000"/>
          </a:xfrm>
          <a:prstGeom prst="roundRect">
            <a:avLst>
              <a:gd name="adj" fmla="val 16667"/>
            </a:avLst>
          </a:prstGeom>
          <a:solidFill>
            <a:srgbClr val="99FF66"/>
          </a:solidFill>
          <a:ln w="12700">
            <a:solidFill>
              <a:srgbClr val="000000"/>
            </a:solidFill>
            <a:round/>
            <a:headEnd/>
            <a:tailEnd/>
          </a:ln>
        </p:spPr>
        <p:txBody>
          <a:bodyPr wrap="none" anchorCtr="1"/>
          <a:lstStyle/>
          <a:p>
            <a:r>
              <a:rPr lang="fr-FR" sz="1600">
                <a:solidFill>
                  <a:srgbClr val="000000"/>
                </a:solidFill>
              </a:rPr>
              <a:t>Comptabilité</a:t>
            </a:r>
            <a:br>
              <a:rPr lang="fr-FR" sz="1600">
                <a:solidFill>
                  <a:srgbClr val="000000"/>
                </a:solidFill>
              </a:rPr>
            </a:br>
            <a:r>
              <a:rPr lang="fr-FR" sz="1600">
                <a:solidFill>
                  <a:srgbClr val="000000"/>
                </a:solidFill>
              </a:rPr>
              <a:t>générale</a:t>
            </a:r>
          </a:p>
        </p:txBody>
      </p:sp>
      <p:sp>
        <p:nvSpPr>
          <p:cNvPr id="34824" name="AutoShape 9"/>
          <p:cNvSpPr>
            <a:spLocks noChangeArrowheads="1"/>
          </p:cNvSpPr>
          <p:nvPr/>
        </p:nvSpPr>
        <p:spPr bwMode="auto">
          <a:xfrm>
            <a:off x="7391400" y="2286000"/>
            <a:ext cx="1524000" cy="533400"/>
          </a:xfrm>
          <a:prstGeom prst="roundRect">
            <a:avLst>
              <a:gd name="adj" fmla="val 16667"/>
            </a:avLst>
          </a:prstGeom>
          <a:solidFill>
            <a:schemeClr val="tx2"/>
          </a:solidFill>
          <a:ln w="12700">
            <a:solidFill>
              <a:srgbClr val="000000"/>
            </a:solidFill>
            <a:round/>
            <a:headEnd/>
            <a:tailEnd/>
          </a:ln>
        </p:spPr>
        <p:txBody>
          <a:bodyPr wrap="none" anchor="ctr"/>
          <a:lstStyle/>
          <a:p>
            <a:r>
              <a:rPr lang="fr-FR">
                <a:solidFill>
                  <a:srgbClr val="000000"/>
                </a:solidFill>
              </a:rPr>
              <a:t>Prévisions</a:t>
            </a:r>
          </a:p>
        </p:txBody>
      </p:sp>
      <p:sp>
        <p:nvSpPr>
          <p:cNvPr id="34825" name="AutoShape 10"/>
          <p:cNvSpPr>
            <a:spLocks noChangeArrowheads="1"/>
          </p:cNvSpPr>
          <p:nvPr/>
        </p:nvSpPr>
        <p:spPr bwMode="auto">
          <a:xfrm>
            <a:off x="7391400" y="2971800"/>
            <a:ext cx="1524000" cy="533400"/>
          </a:xfrm>
          <a:prstGeom prst="roundRect">
            <a:avLst>
              <a:gd name="adj" fmla="val 16667"/>
            </a:avLst>
          </a:prstGeom>
          <a:solidFill>
            <a:schemeClr val="tx2"/>
          </a:solidFill>
          <a:ln w="12700">
            <a:solidFill>
              <a:srgbClr val="000000"/>
            </a:solidFill>
            <a:round/>
            <a:headEnd/>
            <a:tailEnd/>
          </a:ln>
        </p:spPr>
        <p:txBody>
          <a:bodyPr wrap="none" anchor="ctr"/>
          <a:lstStyle/>
          <a:p>
            <a:r>
              <a:rPr lang="fr-FR">
                <a:solidFill>
                  <a:srgbClr val="000000"/>
                </a:solidFill>
              </a:rPr>
              <a:t>Commandes </a:t>
            </a:r>
            <a:br>
              <a:rPr lang="fr-FR">
                <a:solidFill>
                  <a:srgbClr val="000000"/>
                </a:solidFill>
              </a:rPr>
            </a:br>
            <a:r>
              <a:rPr lang="fr-FR">
                <a:solidFill>
                  <a:srgbClr val="000000"/>
                </a:solidFill>
              </a:rPr>
              <a:t>clients</a:t>
            </a:r>
          </a:p>
        </p:txBody>
      </p:sp>
      <p:sp>
        <p:nvSpPr>
          <p:cNvPr id="34826" name="AutoShape 11"/>
          <p:cNvSpPr>
            <a:spLocks noChangeArrowheads="1"/>
          </p:cNvSpPr>
          <p:nvPr/>
        </p:nvSpPr>
        <p:spPr bwMode="auto">
          <a:xfrm>
            <a:off x="5562600" y="2667000"/>
            <a:ext cx="1524000" cy="533400"/>
          </a:xfrm>
          <a:prstGeom prst="roundRect">
            <a:avLst>
              <a:gd name="adj" fmla="val 16667"/>
            </a:avLst>
          </a:prstGeom>
          <a:solidFill>
            <a:schemeClr val="tx2"/>
          </a:solidFill>
          <a:ln w="12700">
            <a:solidFill>
              <a:srgbClr val="000000"/>
            </a:solidFill>
            <a:round/>
            <a:headEnd/>
            <a:tailEnd/>
          </a:ln>
        </p:spPr>
        <p:txBody>
          <a:bodyPr wrap="none" anchor="ctr"/>
          <a:lstStyle/>
          <a:p>
            <a:r>
              <a:rPr lang="fr-FR">
                <a:solidFill>
                  <a:srgbClr val="000000"/>
                </a:solidFill>
              </a:rPr>
              <a:t>PDP</a:t>
            </a:r>
          </a:p>
        </p:txBody>
      </p:sp>
      <p:sp>
        <p:nvSpPr>
          <p:cNvPr id="34827" name="AutoShape 12"/>
          <p:cNvSpPr>
            <a:spLocks noChangeArrowheads="1"/>
          </p:cNvSpPr>
          <p:nvPr/>
        </p:nvSpPr>
        <p:spPr bwMode="auto">
          <a:xfrm>
            <a:off x="5562600" y="3429000"/>
            <a:ext cx="1524000" cy="533400"/>
          </a:xfrm>
          <a:prstGeom prst="roundRect">
            <a:avLst>
              <a:gd name="adj" fmla="val 16667"/>
            </a:avLst>
          </a:prstGeom>
          <a:solidFill>
            <a:schemeClr val="tx2"/>
          </a:solidFill>
          <a:ln w="12700">
            <a:solidFill>
              <a:srgbClr val="000000"/>
            </a:solidFill>
            <a:round/>
            <a:headEnd/>
            <a:tailEnd/>
          </a:ln>
        </p:spPr>
        <p:txBody>
          <a:bodyPr wrap="none" anchor="ctr"/>
          <a:lstStyle/>
          <a:p>
            <a:r>
              <a:rPr lang="fr-FR">
                <a:solidFill>
                  <a:srgbClr val="000000"/>
                </a:solidFill>
              </a:rPr>
              <a:t>MRP</a:t>
            </a:r>
            <a:br>
              <a:rPr lang="fr-FR">
                <a:solidFill>
                  <a:srgbClr val="000000"/>
                </a:solidFill>
              </a:rPr>
            </a:br>
            <a:r>
              <a:rPr lang="fr-FR">
                <a:solidFill>
                  <a:srgbClr val="000000"/>
                </a:solidFill>
              </a:rPr>
              <a:t>OF suggérés</a:t>
            </a:r>
          </a:p>
        </p:txBody>
      </p:sp>
      <p:cxnSp>
        <p:nvCxnSpPr>
          <p:cNvPr id="34828" name="AutoShape 13"/>
          <p:cNvCxnSpPr>
            <a:cxnSpLocks noChangeShapeType="1"/>
            <a:stCxn id="34824" idx="1"/>
            <a:endCxn id="34826" idx="3"/>
          </p:cNvCxnSpPr>
          <p:nvPr/>
        </p:nvCxnSpPr>
        <p:spPr bwMode="auto">
          <a:xfrm rot="10800000" flipV="1">
            <a:off x="7086600" y="2552700"/>
            <a:ext cx="304800" cy="381000"/>
          </a:xfrm>
          <a:prstGeom prst="bentConnector3">
            <a:avLst>
              <a:gd name="adj1" fmla="val 50000"/>
            </a:avLst>
          </a:prstGeom>
          <a:noFill/>
          <a:ln w="12700">
            <a:solidFill>
              <a:srgbClr val="000000"/>
            </a:solidFill>
            <a:miter lim="800000"/>
            <a:headEnd/>
            <a:tailEnd type="triangle" w="med" len="med"/>
          </a:ln>
        </p:spPr>
      </p:cxnSp>
      <p:cxnSp>
        <p:nvCxnSpPr>
          <p:cNvPr id="34829" name="AutoShape 15"/>
          <p:cNvCxnSpPr>
            <a:cxnSpLocks noChangeShapeType="1"/>
            <a:stCxn id="34825" idx="1"/>
            <a:endCxn id="34826" idx="3"/>
          </p:cNvCxnSpPr>
          <p:nvPr/>
        </p:nvCxnSpPr>
        <p:spPr bwMode="auto">
          <a:xfrm rot="10800000">
            <a:off x="7086600" y="2933700"/>
            <a:ext cx="304800" cy="304800"/>
          </a:xfrm>
          <a:prstGeom prst="bentConnector3">
            <a:avLst>
              <a:gd name="adj1" fmla="val 50000"/>
            </a:avLst>
          </a:prstGeom>
          <a:noFill/>
          <a:ln w="12700">
            <a:solidFill>
              <a:srgbClr val="000000"/>
            </a:solidFill>
            <a:miter lim="800000"/>
            <a:headEnd/>
            <a:tailEnd type="triangle" w="med" len="med"/>
          </a:ln>
        </p:spPr>
      </p:cxnSp>
      <p:cxnSp>
        <p:nvCxnSpPr>
          <p:cNvPr id="34830" name="AutoShape 16"/>
          <p:cNvCxnSpPr>
            <a:cxnSpLocks noChangeShapeType="1"/>
            <a:stCxn id="34826" idx="2"/>
            <a:endCxn id="34827" idx="0"/>
          </p:cNvCxnSpPr>
          <p:nvPr/>
        </p:nvCxnSpPr>
        <p:spPr bwMode="auto">
          <a:xfrm rot="5400000">
            <a:off x="6210300" y="3314700"/>
            <a:ext cx="228600" cy="0"/>
          </a:xfrm>
          <a:prstGeom prst="straightConnector1">
            <a:avLst/>
          </a:prstGeom>
          <a:noFill/>
          <a:ln w="12700">
            <a:solidFill>
              <a:srgbClr val="000000"/>
            </a:solidFill>
            <a:round/>
            <a:headEnd/>
            <a:tailEnd type="triangle" w="med" len="med"/>
          </a:ln>
        </p:spPr>
      </p:cxnSp>
      <p:sp>
        <p:nvSpPr>
          <p:cNvPr id="34831" name="AutoShape 17"/>
          <p:cNvSpPr>
            <a:spLocks noChangeArrowheads="1"/>
          </p:cNvSpPr>
          <p:nvPr/>
        </p:nvSpPr>
        <p:spPr bwMode="auto">
          <a:xfrm>
            <a:off x="5562600" y="4191000"/>
            <a:ext cx="1524000" cy="533400"/>
          </a:xfrm>
          <a:prstGeom prst="roundRect">
            <a:avLst>
              <a:gd name="adj" fmla="val 16667"/>
            </a:avLst>
          </a:prstGeom>
          <a:solidFill>
            <a:schemeClr val="tx2"/>
          </a:solidFill>
          <a:ln w="12700">
            <a:solidFill>
              <a:srgbClr val="000000"/>
            </a:solidFill>
            <a:round/>
            <a:headEnd/>
            <a:tailEnd/>
          </a:ln>
        </p:spPr>
        <p:txBody>
          <a:bodyPr wrap="none" anchor="ctr"/>
          <a:lstStyle/>
          <a:p>
            <a:r>
              <a:rPr lang="fr-FR">
                <a:solidFill>
                  <a:srgbClr val="000000"/>
                </a:solidFill>
              </a:rPr>
              <a:t>Affermissement</a:t>
            </a:r>
            <a:br>
              <a:rPr lang="fr-FR">
                <a:solidFill>
                  <a:srgbClr val="000000"/>
                </a:solidFill>
              </a:rPr>
            </a:br>
            <a:r>
              <a:rPr lang="fr-FR">
                <a:solidFill>
                  <a:srgbClr val="000000"/>
                </a:solidFill>
              </a:rPr>
              <a:t>OF fermes</a:t>
            </a:r>
          </a:p>
        </p:txBody>
      </p:sp>
      <p:sp>
        <p:nvSpPr>
          <p:cNvPr id="34832" name="AutoShape 18"/>
          <p:cNvSpPr>
            <a:spLocks noChangeArrowheads="1"/>
          </p:cNvSpPr>
          <p:nvPr/>
        </p:nvSpPr>
        <p:spPr bwMode="auto">
          <a:xfrm>
            <a:off x="5562600" y="4953000"/>
            <a:ext cx="1524000" cy="533400"/>
          </a:xfrm>
          <a:prstGeom prst="roundRect">
            <a:avLst>
              <a:gd name="adj" fmla="val 16667"/>
            </a:avLst>
          </a:prstGeom>
          <a:solidFill>
            <a:schemeClr val="tx2"/>
          </a:solidFill>
          <a:ln w="12700">
            <a:solidFill>
              <a:srgbClr val="000000"/>
            </a:solidFill>
            <a:round/>
            <a:headEnd/>
            <a:tailEnd/>
          </a:ln>
        </p:spPr>
        <p:txBody>
          <a:bodyPr wrap="none" anchor="ctr"/>
          <a:lstStyle/>
          <a:p>
            <a:r>
              <a:rPr lang="fr-FR">
                <a:solidFill>
                  <a:srgbClr val="000000"/>
                </a:solidFill>
              </a:rPr>
              <a:t>Lancement</a:t>
            </a:r>
            <a:br>
              <a:rPr lang="fr-FR">
                <a:solidFill>
                  <a:srgbClr val="000000"/>
                </a:solidFill>
              </a:rPr>
            </a:br>
            <a:r>
              <a:rPr lang="fr-FR">
                <a:solidFill>
                  <a:srgbClr val="000000"/>
                </a:solidFill>
              </a:rPr>
              <a:t>OF lancés</a:t>
            </a:r>
          </a:p>
        </p:txBody>
      </p:sp>
      <p:cxnSp>
        <p:nvCxnSpPr>
          <p:cNvPr id="34833" name="AutoShape 19"/>
          <p:cNvCxnSpPr>
            <a:cxnSpLocks noChangeShapeType="1"/>
            <a:stCxn id="34827" idx="2"/>
            <a:endCxn id="34831" idx="0"/>
          </p:cNvCxnSpPr>
          <p:nvPr/>
        </p:nvCxnSpPr>
        <p:spPr bwMode="auto">
          <a:xfrm rot="5400000">
            <a:off x="6210300" y="4076700"/>
            <a:ext cx="228600" cy="0"/>
          </a:xfrm>
          <a:prstGeom prst="straightConnector1">
            <a:avLst/>
          </a:prstGeom>
          <a:noFill/>
          <a:ln w="12700">
            <a:solidFill>
              <a:srgbClr val="000000"/>
            </a:solidFill>
            <a:round/>
            <a:headEnd/>
            <a:tailEnd type="triangle" w="med" len="med"/>
          </a:ln>
        </p:spPr>
      </p:cxnSp>
      <p:cxnSp>
        <p:nvCxnSpPr>
          <p:cNvPr id="34834" name="AutoShape 20"/>
          <p:cNvCxnSpPr>
            <a:cxnSpLocks noChangeShapeType="1"/>
            <a:stCxn id="34831" idx="2"/>
            <a:endCxn id="34832" idx="0"/>
          </p:cNvCxnSpPr>
          <p:nvPr/>
        </p:nvCxnSpPr>
        <p:spPr bwMode="auto">
          <a:xfrm rot="5400000">
            <a:off x="6210300" y="4838700"/>
            <a:ext cx="228600" cy="0"/>
          </a:xfrm>
          <a:prstGeom prst="straightConnector1">
            <a:avLst/>
          </a:prstGeom>
          <a:noFill/>
          <a:ln w="12700">
            <a:solidFill>
              <a:srgbClr val="000000"/>
            </a:solidFill>
            <a:round/>
            <a:headEnd/>
            <a:tailEnd type="triangle" w="med" len="med"/>
          </a:ln>
        </p:spPr>
      </p:cxnSp>
      <p:sp>
        <p:nvSpPr>
          <p:cNvPr id="34835" name="AutoShape 21"/>
          <p:cNvSpPr>
            <a:spLocks noChangeArrowheads="1"/>
          </p:cNvSpPr>
          <p:nvPr/>
        </p:nvSpPr>
        <p:spPr bwMode="auto">
          <a:xfrm>
            <a:off x="1981200" y="2667000"/>
            <a:ext cx="1524000" cy="533400"/>
          </a:xfrm>
          <a:prstGeom prst="roundRect">
            <a:avLst>
              <a:gd name="adj" fmla="val 16667"/>
            </a:avLst>
          </a:prstGeom>
          <a:solidFill>
            <a:schemeClr val="tx2"/>
          </a:solidFill>
          <a:ln w="12700">
            <a:solidFill>
              <a:srgbClr val="000000"/>
            </a:solidFill>
            <a:round/>
            <a:headEnd/>
            <a:tailEnd/>
          </a:ln>
        </p:spPr>
        <p:txBody>
          <a:bodyPr wrap="none" anchor="ctr"/>
          <a:lstStyle/>
          <a:p>
            <a:r>
              <a:rPr lang="fr-FR">
                <a:solidFill>
                  <a:srgbClr val="000000"/>
                </a:solidFill>
              </a:rPr>
              <a:t>Sortie de</a:t>
            </a:r>
            <a:br>
              <a:rPr lang="fr-FR">
                <a:solidFill>
                  <a:srgbClr val="000000"/>
                </a:solidFill>
              </a:rPr>
            </a:br>
            <a:r>
              <a:rPr lang="fr-FR">
                <a:solidFill>
                  <a:srgbClr val="000000"/>
                </a:solidFill>
              </a:rPr>
              <a:t>composants</a:t>
            </a:r>
          </a:p>
        </p:txBody>
      </p:sp>
      <p:sp>
        <p:nvSpPr>
          <p:cNvPr id="34836" name="AutoShape 22"/>
          <p:cNvSpPr>
            <a:spLocks noChangeArrowheads="1"/>
          </p:cNvSpPr>
          <p:nvPr/>
        </p:nvSpPr>
        <p:spPr bwMode="auto">
          <a:xfrm>
            <a:off x="3733800" y="4267200"/>
            <a:ext cx="1524000" cy="533400"/>
          </a:xfrm>
          <a:prstGeom prst="roundRect">
            <a:avLst>
              <a:gd name="adj" fmla="val 16667"/>
            </a:avLst>
          </a:prstGeom>
          <a:solidFill>
            <a:schemeClr val="tx2"/>
          </a:solidFill>
          <a:ln w="12700">
            <a:solidFill>
              <a:srgbClr val="000000"/>
            </a:solidFill>
            <a:round/>
            <a:headEnd/>
            <a:tailEnd/>
          </a:ln>
        </p:spPr>
        <p:txBody>
          <a:bodyPr wrap="none" anchor="ctr"/>
          <a:lstStyle/>
          <a:p>
            <a:r>
              <a:rPr lang="fr-FR">
                <a:solidFill>
                  <a:srgbClr val="000000"/>
                </a:solidFill>
              </a:rPr>
              <a:t>Déclarations</a:t>
            </a:r>
            <a:br>
              <a:rPr lang="fr-FR">
                <a:solidFill>
                  <a:srgbClr val="000000"/>
                </a:solidFill>
              </a:rPr>
            </a:br>
            <a:r>
              <a:rPr lang="fr-FR">
                <a:solidFill>
                  <a:srgbClr val="000000"/>
                </a:solidFill>
              </a:rPr>
              <a:t>de production</a:t>
            </a:r>
          </a:p>
        </p:txBody>
      </p:sp>
      <p:sp>
        <p:nvSpPr>
          <p:cNvPr id="34837" name="AutoShape 23"/>
          <p:cNvSpPr>
            <a:spLocks noChangeArrowheads="1"/>
          </p:cNvSpPr>
          <p:nvPr/>
        </p:nvSpPr>
        <p:spPr bwMode="auto">
          <a:xfrm>
            <a:off x="3733800" y="2667000"/>
            <a:ext cx="1524000" cy="533400"/>
          </a:xfrm>
          <a:prstGeom prst="roundRect">
            <a:avLst>
              <a:gd name="adj" fmla="val 16667"/>
            </a:avLst>
          </a:prstGeom>
          <a:solidFill>
            <a:srgbClr val="CCFFCC"/>
          </a:solidFill>
          <a:ln w="12700">
            <a:solidFill>
              <a:srgbClr val="000000"/>
            </a:solidFill>
            <a:round/>
            <a:headEnd/>
            <a:tailEnd/>
          </a:ln>
        </p:spPr>
        <p:txBody>
          <a:bodyPr wrap="none" anchor="ctr"/>
          <a:lstStyle/>
          <a:p>
            <a:r>
              <a:rPr lang="fr-FR">
                <a:solidFill>
                  <a:srgbClr val="000000"/>
                </a:solidFill>
              </a:rPr>
              <a:t>Fabrication</a:t>
            </a:r>
          </a:p>
        </p:txBody>
      </p:sp>
      <p:cxnSp>
        <p:nvCxnSpPr>
          <p:cNvPr id="34838" name="AutoShape 24"/>
          <p:cNvCxnSpPr>
            <a:cxnSpLocks noChangeShapeType="1"/>
            <a:stCxn id="34835" idx="3"/>
            <a:endCxn id="34837" idx="1"/>
          </p:cNvCxnSpPr>
          <p:nvPr/>
        </p:nvCxnSpPr>
        <p:spPr bwMode="auto">
          <a:xfrm>
            <a:off x="3505200" y="2933700"/>
            <a:ext cx="228600" cy="0"/>
          </a:xfrm>
          <a:prstGeom prst="straightConnector1">
            <a:avLst/>
          </a:prstGeom>
          <a:noFill/>
          <a:ln w="12700">
            <a:solidFill>
              <a:srgbClr val="000000"/>
            </a:solidFill>
            <a:round/>
            <a:headEnd/>
            <a:tailEnd type="triangle" w="med" len="med"/>
          </a:ln>
        </p:spPr>
      </p:cxnSp>
      <p:cxnSp>
        <p:nvCxnSpPr>
          <p:cNvPr id="34839" name="AutoShape 25"/>
          <p:cNvCxnSpPr>
            <a:cxnSpLocks noChangeShapeType="1"/>
            <a:stCxn id="34832" idx="1"/>
            <a:endCxn id="34837" idx="3"/>
          </p:cNvCxnSpPr>
          <p:nvPr/>
        </p:nvCxnSpPr>
        <p:spPr bwMode="auto">
          <a:xfrm rot="10800000">
            <a:off x="5257800" y="2933700"/>
            <a:ext cx="304800" cy="2286000"/>
          </a:xfrm>
          <a:prstGeom prst="bentConnector3">
            <a:avLst>
              <a:gd name="adj1" fmla="val 50000"/>
            </a:avLst>
          </a:prstGeom>
          <a:noFill/>
          <a:ln w="12700">
            <a:solidFill>
              <a:srgbClr val="000000"/>
            </a:solidFill>
            <a:miter lim="800000"/>
            <a:headEnd/>
            <a:tailEnd type="triangle" w="med" len="med"/>
          </a:ln>
        </p:spPr>
      </p:cxnSp>
      <p:cxnSp>
        <p:nvCxnSpPr>
          <p:cNvPr id="34840" name="AutoShape 26"/>
          <p:cNvCxnSpPr>
            <a:cxnSpLocks noChangeShapeType="1"/>
            <a:stCxn id="34837" idx="2"/>
            <a:endCxn id="34836" idx="0"/>
          </p:cNvCxnSpPr>
          <p:nvPr/>
        </p:nvCxnSpPr>
        <p:spPr bwMode="auto">
          <a:xfrm rot="5400000">
            <a:off x="3962400" y="3733800"/>
            <a:ext cx="1066800" cy="0"/>
          </a:xfrm>
          <a:prstGeom prst="straightConnector1">
            <a:avLst/>
          </a:prstGeom>
          <a:noFill/>
          <a:ln w="12700">
            <a:solidFill>
              <a:srgbClr val="000000"/>
            </a:solidFill>
            <a:round/>
            <a:headEnd/>
            <a:tailEnd type="triangle" w="med" len="med"/>
          </a:ln>
        </p:spPr>
      </p:cxnSp>
      <p:sp>
        <p:nvSpPr>
          <p:cNvPr id="34841" name="AutoShape 27"/>
          <p:cNvSpPr>
            <a:spLocks noChangeArrowheads="1"/>
          </p:cNvSpPr>
          <p:nvPr/>
        </p:nvSpPr>
        <p:spPr bwMode="auto">
          <a:xfrm>
            <a:off x="1981200" y="3429000"/>
            <a:ext cx="1524000" cy="533400"/>
          </a:xfrm>
          <a:prstGeom prst="roundRect">
            <a:avLst>
              <a:gd name="adj" fmla="val 16667"/>
            </a:avLst>
          </a:prstGeom>
          <a:solidFill>
            <a:schemeClr val="tx2"/>
          </a:solidFill>
          <a:ln w="12700">
            <a:solidFill>
              <a:srgbClr val="000000"/>
            </a:solidFill>
            <a:round/>
            <a:headEnd/>
            <a:tailEnd/>
          </a:ln>
        </p:spPr>
        <p:txBody>
          <a:bodyPr wrap="none" anchor="ctr"/>
          <a:lstStyle/>
          <a:p>
            <a:r>
              <a:rPr lang="fr-FR">
                <a:solidFill>
                  <a:srgbClr val="000000"/>
                </a:solidFill>
              </a:rPr>
              <a:t>Entrée en stock</a:t>
            </a:r>
          </a:p>
        </p:txBody>
      </p:sp>
      <p:cxnSp>
        <p:nvCxnSpPr>
          <p:cNvPr id="34842" name="AutoShape 28"/>
          <p:cNvCxnSpPr>
            <a:cxnSpLocks noChangeShapeType="1"/>
            <a:stCxn id="34837" idx="2"/>
            <a:endCxn id="34841" idx="3"/>
          </p:cNvCxnSpPr>
          <p:nvPr/>
        </p:nvCxnSpPr>
        <p:spPr bwMode="auto">
          <a:xfrm rot="5400000">
            <a:off x="3752850" y="2952750"/>
            <a:ext cx="495300" cy="990600"/>
          </a:xfrm>
          <a:prstGeom prst="bentConnector2">
            <a:avLst/>
          </a:prstGeom>
          <a:noFill/>
          <a:ln w="12700">
            <a:solidFill>
              <a:srgbClr val="000000"/>
            </a:solidFill>
            <a:miter lim="800000"/>
            <a:headEnd/>
            <a:tailEnd type="triangle" w="med" len="med"/>
          </a:ln>
        </p:spPr>
      </p:cxnSp>
      <p:sp>
        <p:nvSpPr>
          <p:cNvPr id="34843" name="Text Box 29"/>
          <p:cNvSpPr txBox="1">
            <a:spLocks noChangeArrowheads="1"/>
          </p:cNvSpPr>
          <p:nvPr/>
        </p:nvSpPr>
        <p:spPr bwMode="auto">
          <a:xfrm>
            <a:off x="588453" y="2692400"/>
            <a:ext cx="893193" cy="424732"/>
          </a:xfrm>
          <a:prstGeom prst="rect">
            <a:avLst/>
          </a:prstGeom>
          <a:noFill/>
          <a:ln w="12700">
            <a:noFill/>
            <a:miter lim="800000"/>
            <a:headEnd/>
            <a:tailEnd/>
          </a:ln>
        </p:spPr>
        <p:txBody>
          <a:bodyPr wrap="none">
            <a:spAutoFit/>
          </a:bodyPr>
          <a:lstStyle/>
          <a:p>
            <a:r>
              <a:rPr lang="fr-FR">
                <a:solidFill>
                  <a:srgbClr val="000000"/>
                </a:solidFill>
              </a:rPr>
              <a:t>Ecritures </a:t>
            </a:r>
          </a:p>
          <a:p>
            <a:r>
              <a:rPr lang="fr-FR">
                <a:solidFill>
                  <a:srgbClr val="000000"/>
                </a:solidFill>
              </a:rPr>
              <a:t>de stock</a:t>
            </a:r>
          </a:p>
        </p:txBody>
      </p:sp>
      <p:sp>
        <p:nvSpPr>
          <p:cNvPr id="34844" name="Text Box 30"/>
          <p:cNvSpPr txBox="1">
            <a:spLocks noChangeArrowheads="1"/>
          </p:cNvSpPr>
          <p:nvPr/>
        </p:nvSpPr>
        <p:spPr bwMode="auto">
          <a:xfrm>
            <a:off x="588453" y="3454400"/>
            <a:ext cx="893193" cy="424732"/>
          </a:xfrm>
          <a:prstGeom prst="rect">
            <a:avLst/>
          </a:prstGeom>
          <a:noFill/>
          <a:ln w="12700">
            <a:noFill/>
            <a:miter lim="800000"/>
            <a:headEnd/>
            <a:tailEnd/>
          </a:ln>
        </p:spPr>
        <p:txBody>
          <a:bodyPr wrap="none">
            <a:spAutoFit/>
          </a:bodyPr>
          <a:lstStyle/>
          <a:p>
            <a:r>
              <a:rPr lang="fr-FR">
                <a:solidFill>
                  <a:srgbClr val="000000"/>
                </a:solidFill>
              </a:rPr>
              <a:t>Ecritures </a:t>
            </a:r>
          </a:p>
          <a:p>
            <a:r>
              <a:rPr lang="fr-FR">
                <a:solidFill>
                  <a:srgbClr val="000000"/>
                </a:solidFill>
              </a:rPr>
              <a:t>de stock</a:t>
            </a:r>
          </a:p>
        </p:txBody>
      </p:sp>
      <p:sp>
        <p:nvSpPr>
          <p:cNvPr id="34845" name="Text Box 31"/>
          <p:cNvSpPr txBox="1">
            <a:spLocks noChangeArrowheads="1"/>
          </p:cNvSpPr>
          <p:nvPr/>
        </p:nvSpPr>
        <p:spPr bwMode="auto">
          <a:xfrm>
            <a:off x="440152" y="4292600"/>
            <a:ext cx="1194558" cy="424732"/>
          </a:xfrm>
          <a:prstGeom prst="rect">
            <a:avLst/>
          </a:prstGeom>
          <a:noFill/>
          <a:ln w="12700">
            <a:noFill/>
            <a:miter lim="800000"/>
            <a:headEnd/>
            <a:tailEnd/>
          </a:ln>
        </p:spPr>
        <p:txBody>
          <a:bodyPr wrap="none">
            <a:spAutoFit/>
          </a:bodyPr>
          <a:lstStyle/>
          <a:p>
            <a:r>
              <a:rPr lang="fr-FR">
                <a:solidFill>
                  <a:srgbClr val="000000"/>
                </a:solidFill>
              </a:rPr>
              <a:t>Ecritures </a:t>
            </a:r>
          </a:p>
          <a:p>
            <a:r>
              <a:rPr lang="fr-FR">
                <a:solidFill>
                  <a:srgbClr val="000000"/>
                </a:solidFill>
              </a:rPr>
              <a:t>de fabrication</a:t>
            </a:r>
          </a:p>
        </p:txBody>
      </p:sp>
      <p:cxnSp>
        <p:nvCxnSpPr>
          <p:cNvPr id="34846" name="AutoShape 32"/>
          <p:cNvCxnSpPr>
            <a:cxnSpLocks noChangeShapeType="1"/>
            <a:stCxn id="34835" idx="1"/>
            <a:endCxn id="34843" idx="3"/>
          </p:cNvCxnSpPr>
          <p:nvPr/>
        </p:nvCxnSpPr>
        <p:spPr bwMode="auto">
          <a:xfrm rot="10800000">
            <a:off x="1481646" y="2904766"/>
            <a:ext cx="499554" cy="28934"/>
          </a:xfrm>
          <a:prstGeom prst="bentConnector3">
            <a:avLst>
              <a:gd name="adj1" fmla="val 50000"/>
            </a:avLst>
          </a:prstGeom>
          <a:noFill/>
          <a:ln w="12700">
            <a:solidFill>
              <a:srgbClr val="000000"/>
            </a:solidFill>
            <a:miter lim="800000"/>
            <a:headEnd/>
            <a:tailEnd type="triangle" w="med" len="med"/>
          </a:ln>
        </p:spPr>
      </p:cxnSp>
      <p:cxnSp>
        <p:nvCxnSpPr>
          <p:cNvPr id="34847" name="AutoShape 33"/>
          <p:cNvCxnSpPr>
            <a:cxnSpLocks noChangeShapeType="1"/>
            <a:stCxn id="34841" idx="1"/>
            <a:endCxn id="34844" idx="3"/>
          </p:cNvCxnSpPr>
          <p:nvPr/>
        </p:nvCxnSpPr>
        <p:spPr bwMode="auto">
          <a:xfrm rot="10800000">
            <a:off x="1481646" y="3666766"/>
            <a:ext cx="499554" cy="28934"/>
          </a:xfrm>
          <a:prstGeom prst="bentConnector3">
            <a:avLst>
              <a:gd name="adj1" fmla="val 50000"/>
            </a:avLst>
          </a:prstGeom>
          <a:noFill/>
          <a:ln w="12700">
            <a:solidFill>
              <a:srgbClr val="000000"/>
            </a:solidFill>
            <a:miter lim="800000"/>
            <a:headEnd/>
            <a:tailEnd type="triangle" w="med" len="med"/>
          </a:ln>
        </p:spPr>
      </p:cxnSp>
      <p:cxnSp>
        <p:nvCxnSpPr>
          <p:cNvPr id="34848" name="AutoShape 34"/>
          <p:cNvCxnSpPr>
            <a:cxnSpLocks noChangeShapeType="1"/>
            <a:stCxn id="34836" idx="1"/>
            <a:endCxn id="34845" idx="3"/>
          </p:cNvCxnSpPr>
          <p:nvPr/>
        </p:nvCxnSpPr>
        <p:spPr bwMode="auto">
          <a:xfrm rot="10800000">
            <a:off x="1634710" y="4504966"/>
            <a:ext cx="2099090" cy="28934"/>
          </a:xfrm>
          <a:prstGeom prst="bentConnector3">
            <a:avLst>
              <a:gd name="adj1" fmla="val 50000"/>
            </a:avLst>
          </a:prstGeom>
          <a:noFill/>
          <a:ln w="12700">
            <a:solidFill>
              <a:srgbClr val="000000"/>
            </a:solidFill>
            <a:miter lim="800000"/>
            <a:headEnd/>
            <a:tailEnd type="triangle" w="med" len="med"/>
          </a:ln>
        </p:spPr>
      </p:cxnSp>
      <p:sp>
        <p:nvSpPr>
          <p:cNvPr id="34849" name="AutoShape 35"/>
          <p:cNvSpPr>
            <a:spLocks noChangeArrowheads="1"/>
          </p:cNvSpPr>
          <p:nvPr/>
        </p:nvSpPr>
        <p:spPr bwMode="auto">
          <a:xfrm>
            <a:off x="1981200" y="5562600"/>
            <a:ext cx="1524000" cy="533400"/>
          </a:xfrm>
          <a:prstGeom prst="roundRect">
            <a:avLst>
              <a:gd name="adj" fmla="val 16667"/>
            </a:avLst>
          </a:prstGeom>
          <a:solidFill>
            <a:schemeClr val="tx2"/>
          </a:solidFill>
          <a:ln w="12700">
            <a:solidFill>
              <a:srgbClr val="000000"/>
            </a:solidFill>
            <a:round/>
            <a:headEnd/>
            <a:tailEnd/>
          </a:ln>
        </p:spPr>
        <p:txBody>
          <a:bodyPr wrap="none" anchor="ctr"/>
          <a:lstStyle/>
          <a:p>
            <a:r>
              <a:rPr lang="fr-FR">
                <a:solidFill>
                  <a:srgbClr val="000000"/>
                </a:solidFill>
              </a:rPr>
              <a:t>Expédition</a:t>
            </a:r>
          </a:p>
        </p:txBody>
      </p:sp>
      <p:cxnSp>
        <p:nvCxnSpPr>
          <p:cNvPr id="34850" name="AutoShape 36"/>
          <p:cNvCxnSpPr>
            <a:cxnSpLocks noChangeShapeType="1"/>
            <a:stCxn id="34841" idx="2"/>
            <a:endCxn id="34849" idx="0"/>
          </p:cNvCxnSpPr>
          <p:nvPr/>
        </p:nvCxnSpPr>
        <p:spPr bwMode="auto">
          <a:xfrm rot="5400000">
            <a:off x="1943100" y="4762500"/>
            <a:ext cx="1600200" cy="0"/>
          </a:xfrm>
          <a:prstGeom prst="straightConnector1">
            <a:avLst/>
          </a:prstGeom>
          <a:noFill/>
          <a:ln w="12700">
            <a:solidFill>
              <a:srgbClr val="000000"/>
            </a:solidFill>
            <a:round/>
            <a:headEnd/>
            <a:tailEnd type="triangle" w="med" len="med"/>
          </a:ln>
        </p:spPr>
      </p:cxnSp>
      <p:sp>
        <p:nvSpPr>
          <p:cNvPr id="34851" name="Text Box 37"/>
          <p:cNvSpPr txBox="1">
            <a:spLocks noChangeArrowheads="1"/>
          </p:cNvSpPr>
          <p:nvPr/>
        </p:nvSpPr>
        <p:spPr bwMode="auto">
          <a:xfrm>
            <a:off x="588453" y="5588000"/>
            <a:ext cx="893193" cy="424732"/>
          </a:xfrm>
          <a:prstGeom prst="rect">
            <a:avLst/>
          </a:prstGeom>
          <a:noFill/>
          <a:ln w="12700">
            <a:noFill/>
            <a:miter lim="800000"/>
            <a:headEnd/>
            <a:tailEnd/>
          </a:ln>
        </p:spPr>
        <p:txBody>
          <a:bodyPr wrap="none">
            <a:spAutoFit/>
          </a:bodyPr>
          <a:lstStyle/>
          <a:p>
            <a:r>
              <a:rPr lang="fr-FR">
                <a:solidFill>
                  <a:srgbClr val="000000"/>
                </a:solidFill>
              </a:rPr>
              <a:t>Ecritures </a:t>
            </a:r>
          </a:p>
          <a:p>
            <a:r>
              <a:rPr lang="fr-FR">
                <a:solidFill>
                  <a:srgbClr val="000000"/>
                </a:solidFill>
              </a:rPr>
              <a:t>de stock</a:t>
            </a:r>
          </a:p>
        </p:txBody>
      </p:sp>
      <p:cxnSp>
        <p:nvCxnSpPr>
          <p:cNvPr id="34852" name="AutoShape 38"/>
          <p:cNvCxnSpPr>
            <a:cxnSpLocks noChangeShapeType="1"/>
            <a:stCxn id="34849" idx="1"/>
            <a:endCxn id="34851" idx="3"/>
          </p:cNvCxnSpPr>
          <p:nvPr/>
        </p:nvCxnSpPr>
        <p:spPr bwMode="auto">
          <a:xfrm rot="10800000">
            <a:off x="1481646" y="5800366"/>
            <a:ext cx="499554" cy="28934"/>
          </a:xfrm>
          <a:prstGeom prst="bentConnector3">
            <a:avLst>
              <a:gd name="adj1" fmla="val 50000"/>
            </a:avLst>
          </a:prstGeom>
          <a:noFill/>
          <a:ln w="12700">
            <a:solidFill>
              <a:srgbClr val="000000"/>
            </a:solidFill>
            <a:miter lim="800000"/>
            <a:headEnd/>
            <a:tailEnd type="triangle" w="med" len="med"/>
          </a:ln>
        </p:spPr>
      </p:cxnSp>
      <p:cxnSp>
        <p:nvCxnSpPr>
          <p:cNvPr id="34853" name="AutoShape 39"/>
          <p:cNvCxnSpPr>
            <a:cxnSpLocks noChangeShapeType="1"/>
            <a:stCxn id="34849" idx="3"/>
            <a:endCxn id="34825" idx="2"/>
          </p:cNvCxnSpPr>
          <p:nvPr/>
        </p:nvCxnSpPr>
        <p:spPr bwMode="auto">
          <a:xfrm flipV="1">
            <a:off x="3505200" y="3505200"/>
            <a:ext cx="4648200" cy="2324100"/>
          </a:xfrm>
          <a:prstGeom prst="bentConnector2">
            <a:avLst/>
          </a:prstGeom>
          <a:noFill/>
          <a:ln w="12700">
            <a:solidFill>
              <a:srgbClr val="000000"/>
            </a:solidFill>
            <a:miter lim="800000"/>
            <a:headEnd/>
            <a:tailEnd type="triangle" w="med" len="med"/>
          </a:ln>
        </p:spPr>
      </p:cxnSp>
    </p:spTree>
    <p:extLst>
      <p:ext uri="{BB962C8B-B14F-4D97-AF65-F5344CB8AC3E}">
        <p14:creationId xmlns:p14="http://schemas.microsoft.com/office/powerpoint/2010/main" val="580659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idx="1"/>
            <p:custDataLst>
              <p:tags r:id="rId1"/>
            </p:custDataLst>
          </p:nvPr>
        </p:nvSpPr>
        <p:spPr>
          <a:xfrm>
            <a:off x="2690044" y="1412777"/>
            <a:ext cx="6202436" cy="4608512"/>
          </a:xfrm>
        </p:spPr>
        <p:txBody>
          <a:bodyPr/>
          <a:lstStyle/>
          <a:p>
            <a:pPr marL="342900" indent="-342900">
              <a:buFont typeface="Arial"/>
              <a:buChar char="•"/>
            </a:pPr>
            <a:r>
              <a:rPr lang="fr-FR" dirty="0"/>
              <a:t>Les caractéristiques des ERP</a:t>
            </a:r>
            <a:endParaRPr lang="fr-FR" dirty="0">
              <a:sym typeface="Gill Sans Light" charset="0"/>
            </a:endParaRPr>
          </a:p>
          <a:p>
            <a:pPr marL="342900" indent="-342900">
              <a:buFont typeface="Arial"/>
              <a:buChar char="•"/>
            </a:pPr>
            <a:r>
              <a:rPr lang="fr-FR" dirty="0">
                <a:sym typeface="Gill Sans Light" charset="0"/>
              </a:rPr>
              <a:t>Historique</a:t>
            </a:r>
          </a:p>
          <a:p>
            <a:pPr marL="342900" indent="-342900">
              <a:buFont typeface="Arial"/>
              <a:buChar char="•"/>
            </a:pPr>
            <a:r>
              <a:rPr lang="fr-FR" dirty="0">
                <a:sym typeface="Gill Sans Light" charset="0"/>
              </a:rPr>
              <a:t>Les principaux modules</a:t>
            </a:r>
          </a:p>
          <a:p>
            <a:pPr marL="342900" indent="-342900">
              <a:buFont typeface="Arial"/>
              <a:buChar char="•"/>
            </a:pPr>
            <a:r>
              <a:rPr lang="fr-FR" dirty="0">
                <a:sym typeface="Gill Sans Light" charset="0"/>
              </a:rPr>
              <a:t>La notion de processus</a:t>
            </a:r>
          </a:p>
          <a:p>
            <a:pPr marL="342900" indent="-342900">
              <a:buFont typeface="Arial"/>
              <a:buChar char="•"/>
            </a:pPr>
            <a:r>
              <a:rPr lang="fr-FR" dirty="0">
                <a:sym typeface="Gill Sans Light" charset="0"/>
              </a:rPr>
              <a:t>Les apports des ERP pour l’entreprise</a:t>
            </a:r>
          </a:p>
          <a:p>
            <a:pPr marL="342900" indent="-342900">
              <a:buFont typeface="Arial"/>
              <a:buChar char="•"/>
            </a:pPr>
            <a:endParaRPr lang="fr-FR" dirty="0">
              <a:sym typeface="Gill Sans Light" charset="0"/>
            </a:endParaRPr>
          </a:p>
        </p:txBody>
      </p:sp>
      <p:grpSp>
        <p:nvGrpSpPr>
          <p:cNvPr id="7" name="Group 6"/>
          <p:cNvGrpSpPr/>
          <p:nvPr>
            <p:custDataLst>
              <p:tags r:id="rId2"/>
            </p:custDataLst>
          </p:nvPr>
        </p:nvGrpSpPr>
        <p:grpSpPr>
          <a:xfrm>
            <a:off x="467544" y="1988840"/>
            <a:ext cx="2222500" cy="3460800"/>
            <a:chOff x="1587500" y="2420889"/>
            <a:chExt cx="2222500" cy="3460800"/>
          </a:xfrm>
        </p:grpSpPr>
        <p:pic>
          <p:nvPicPr>
            <p:cNvPr id="8" name="Picture 7" descr="boy with board.jpg"/>
            <p:cNvPicPr>
              <a:picLocks noChangeAspect="1"/>
            </p:cNvPicPr>
            <p:nvPr/>
          </p:nvPicPr>
          <p:blipFill rotWithShape="1">
            <a:blip r:embed="rId7" cstate="print">
              <a:extLst>
                <a:ext uri="{28A0092B-C50C-407E-A947-70E740481C1C}">
                  <a14:useLocalDpi xmlns:a14="http://schemas.microsoft.com/office/drawing/2010/main"/>
                </a:ext>
              </a:extLst>
            </a:blip>
            <a:srcRect b="-851"/>
            <a:stretch/>
          </p:blipFill>
          <p:spPr>
            <a:xfrm>
              <a:off x="1587500" y="2420889"/>
              <a:ext cx="2222500" cy="3460800"/>
            </a:xfrm>
            <a:prstGeom prst="rect">
              <a:avLst/>
            </a:prstGeom>
          </p:spPr>
        </p:pic>
        <p:sp>
          <p:nvSpPr>
            <p:cNvPr id="9" name="TextBox 8"/>
            <p:cNvSpPr txBox="1"/>
            <p:nvPr/>
          </p:nvSpPr>
          <p:spPr>
            <a:xfrm rot="20581012">
              <a:off x="2150333" y="3653965"/>
              <a:ext cx="1026543" cy="763286"/>
            </a:xfrm>
            <a:prstGeom prst="rect">
              <a:avLst/>
            </a:prstGeom>
            <a:noFill/>
          </p:spPr>
          <p:txBody>
            <a:bodyPr wrap="none" rtlCol="0">
              <a:spAutoFit/>
            </a:bodyPr>
            <a:lstStyle/>
            <a:p>
              <a:pPr algn="ctr">
                <a:lnSpc>
                  <a:spcPct val="90000"/>
                </a:lnSpc>
              </a:pPr>
              <a:r>
                <a:rPr lang="en-US">
                  <a:solidFill>
                    <a:schemeClr val="bg1">
                      <a:lumMod val="50000"/>
                    </a:schemeClr>
                  </a:solidFill>
                  <a:latin typeface="Arial Narrow"/>
                  <a:cs typeface="Arial Narrow"/>
                </a:rPr>
                <a:t>Menu </a:t>
              </a:r>
            </a:p>
            <a:p>
              <a:pPr algn="ctr">
                <a:lnSpc>
                  <a:spcPct val="90000"/>
                </a:lnSpc>
              </a:pPr>
              <a:r>
                <a:rPr lang="en-US">
                  <a:solidFill>
                    <a:schemeClr val="bg1">
                      <a:lumMod val="50000"/>
                    </a:schemeClr>
                  </a:solidFill>
                  <a:latin typeface="Arial Narrow"/>
                  <a:cs typeface="Arial Narrow"/>
                </a:rPr>
                <a:t>du jour!</a:t>
              </a:r>
            </a:p>
          </p:txBody>
        </p:sp>
      </p:grpSp>
      <p:sp>
        <p:nvSpPr>
          <p:cNvPr id="3" name="Slide Number Placeholder 2"/>
          <p:cNvSpPr>
            <a:spLocks noGrp="1"/>
          </p:cNvSpPr>
          <p:nvPr>
            <p:ph type="sldNum" sz="quarter" idx="4"/>
            <p:custDataLst>
              <p:tags r:id="rId3"/>
            </p:custDataLst>
          </p:nvPr>
        </p:nvSpPr>
        <p:spPr/>
        <p:txBody>
          <a:bodyPr/>
          <a:lstStyle/>
          <a:p>
            <a:fld id="{F0591563-C936-C24A-B817-5B070095CD79}" type="slidenum">
              <a:rPr lang="fr-FR" smtClean="0"/>
              <a:pPr/>
              <a:t>2</a:t>
            </a:fld>
            <a:endParaRPr lang="fr-FR"/>
          </a:p>
        </p:txBody>
      </p:sp>
      <p:sp>
        <p:nvSpPr>
          <p:cNvPr id="10" name="Rectangle 1"/>
          <p:cNvSpPr txBox="1">
            <a:spLocks noChangeArrowheads="1"/>
          </p:cNvSpPr>
          <p:nvPr>
            <p:custDataLst>
              <p:tags r:id="rId4"/>
            </p:custDataLst>
          </p:nvPr>
        </p:nvSpPr>
        <p:spPr bwMode="auto">
          <a:xfrm>
            <a:off x="887518" y="678753"/>
            <a:ext cx="8229600" cy="864096"/>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lvl1pPr algn="r" rtl="0" eaLnBrk="0" fontAlgn="base" hangingPunct="0">
              <a:lnSpc>
                <a:spcPts val="4580"/>
              </a:lnSpc>
              <a:spcBef>
                <a:spcPct val="0"/>
              </a:spcBef>
              <a:spcAft>
                <a:spcPct val="0"/>
              </a:spcAft>
              <a:defRPr sz="4000" b="1">
                <a:solidFill>
                  <a:srgbClr val="000099"/>
                </a:solidFill>
                <a:effectLst>
                  <a:outerShdw blurRad="38100" dist="38100" dir="2700000" algn="tl">
                    <a:srgbClr val="000000">
                      <a:alpha val="43137"/>
                    </a:srgbClr>
                  </a:outerShdw>
                </a:effectLst>
                <a:latin typeface="Arial Narrow" pitchFamily="34" charset="0"/>
                <a:ea typeface="+mj-ea"/>
                <a:cs typeface="Arial Narrow" pitchFamily="34" charset="0"/>
              </a:defRPr>
            </a:lvl1pPr>
            <a:lvl2pPr algn="r" rtl="0" eaLnBrk="0" fontAlgn="base" hangingPunct="0">
              <a:lnSpc>
                <a:spcPct val="90000"/>
              </a:lnSpc>
              <a:spcBef>
                <a:spcPct val="0"/>
              </a:spcBef>
              <a:spcAft>
                <a:spcPct val="0"/>
              </a:spcAft>
              <a:defRPr sz="2800" b="1">
                <a:solidFill>
                  <a:srgbClr val="008000"/>
                </a:solidFill>
                <a:latin typeface="Arial" charset="0"/>
              </a:defRPr>
            </a:lvl2pPr>
            <a:lvl3pPr algn="r" rtl="0" eaLnBrk="0" fontAlgn="base" hangingPunct="0">
              <a:lnSpc>
                <a:spcPct val="90000"/>
              </a:lnSpc>
              <a:spcBef>
                <a:spcPct val="0"/>
              </a:spcBef>
              <a:spcAft>
                <a:spcPct val="0"/>
              </a:spcAft>
              <a:defRPr sz="2800" b="1">
                <a:solidFill>
                  <a:srgbClr val="008000"/>
                </a:solidFill>
                <a:latin typeface="Arial" charset="0"/>
              </a:defRPr>
            </a:lvl3pPr>
            <a:lvl4pPr algn="r" rtl="0" eaLnBrk="0" fontAlgn="base" hangingPunct="0">
              <a:lnSpc>
                <a:spcPct val="90000"/>
              </a:lnSpc>
              <a:spcBef>
                <a:spcPct val="0"/>
              </a:spcBef>
              <a:spcAft>
                <a:spcPct val="0"/>
              </a:spcAft>
              <a:defRPr sz="2800" b="1">
                <a:solidFill>
                  <a:srgbClr val="008000"/>
                </a:solidFill>
                <a:latin typeface="Arial" charset="0"/>
              </a:defRPr>
            </a:lvl4pPr>
            <a:lvl5pPr algn="r" rtl="0" eaLnBrk="0" fontAlgn="base" hangingPunct="0">
              <a:lnSpc>
                <a:spcPct val="90000"/>
              </a:lnSpc>
              <a:spcBef>
                <a:spcPct val="0"/>
              </a:spcBef>
              <a:spcAft>
                <a:spcPct val="0"/>
              </a:spcAft>
              <a:defRPr sz="2800" b="1">
                <a:solidFill>
                  <a:srgbClr val="008000"/>
                </a:solidFill>
                <a:latin typeface="Arial" charset="0"/>
              </a:defRPr>
            </a:lvl5pPr>
            <a:lvl6pPr marL="457200" algn="r" rtl="0" eaLnBrk="0" fontAlgn="base" hangingPunct="0">
              <a:lnSpc>
                <a:spcPct val="90000"/>
              </a:lnSpc>
              <a:spcBef>
                <a:spcPct val="0"/>
              </a:spcBef>
              <a:spcAft>
                <a:spcPct val="0"/>
              </a:spcAft>
              <a:defRPr sz="2800" b="1">
                <a:solidFill>
                  <a:srgbClr val="008000"/>
                </a:solidFill>
                <a:latin typeface="Arial" charset="0"/>
              </a:defRPr>
            </a:lvl6pPr>
            <a:lvl7pPr marL="914400" algn="r" rtl="0" eaLnBrk="0" fontAlgn="base" hangingPunct="0">
              <a:lnSpc>
                <a:spcPct val="90000"/>
              </a:lnSpc>
              <a:spcBef>
                <a:spcPct val="0"/>
              </a:spcBef>
              <a:spcAft>
                <a:spcPct val="0"/>
              </a:spcAft>
              <a:defRPr sz="2800" b="1">
                <a:solidFill>
                  <a:srgbClr val="008000"/>
                </a:solidFill>
                <a:latin typeface="Arial" charset="0"/>
              </a:defRPr>
            </a:lvl7pPr>
            <a:lvl8pPr marL="1371600" algn="r" rtl="0" eaLnBrk="0" fontAlgn="base" hangingPunct="0">
              <a:lnSpc>
                <a:spcPct val="90000"/>
              </a:lnSpc>
              <a:spcBef>
                <a:spcPct val="0"/>
              </a:spcBef>
              <a:spcAft>
                <a:spcPct val="0"/>
              </a:spcAft>
              <a:defRPr sz="2800" b="1">
                <a:solidFill>
                  <a:srgbClr val="008000"/>
                </a:solidFill>
                <a:latin typeface="Arial" charset="0"/>
              </a:defRPr>
            </a:lvl8pPr>
            <a:lvl9pPr marL="1828800" algn="r" rtl="0" eaLnBrk="0" fontAlgn="base" hangingPunct="0">
              <a:lnSpc>
                <a:spcPct val="90000"/>
              </a:lnSpc>
              <a:spcBef>
                <a:spcPct val="0"/>
              </a:spcBef>
              <a:spcAft>
                <a:spcPct val="0"/>
              </a:spcAft>
              <a:defRPr sz="2800" b="1">
                <a:solidFill>
                  <a:srgbClr val="008000"/>
                </a:solidFill>
                <a:latin typeface="Arial" charset="0"/>
              </a:defRPr>
            </a:lvl9pPr>
          </a:lstStyle>
          <a:p>
            <a:pPr>
              <a:tabLst>
                <a:tab pos="3225800" algn="l"/>
              </a:tabLst>
            </a:pPr>
            <a:r>
              <a:rPr lang="fr-FR" kern="0">
                <a:solidFill>
                  <a:srgbClr val="008000"/>
                </a:solidFill>
                <a:effectLst/>
                <a:latin typeface="+mn-lt"/>
              </a:rPr>
              <a:t>Contenu</a:t>
            </a:r>
          </a:p>
        </p:txBody>
      </p:sp>
    </p:spTree>
    <p:extLst>
      <p:ext uri="{BB962C8B-B14F-4D97-AF65-F5344CB8AC3E}">
        <p14:creationId xmlns:p14="http://schemas.microsoft.com/office/powerpoint/2010/main" val="4109936579"/>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additive="base">
                                        <p:cTn id="7" dur="500" fill="hold"/>
                                        <p:tgtEl>
                                          <p:spTgt spid="4098"/>
                                        </p:tgtEl>
                                        <p:attrNameLst>
                                          <p:attrName>ppt_x</p:attrName>
                                        </p:attrNameLst>
                                      </p:cBhvr>
                                      <p:tavLst>
                                        <p:tav tm="0">
                                          <p:val>
                                            <p:strVal val="0-#ppt_w/2"/>
                                          </p:val>
                                        </p:tav>
                                        <p:tav tm="100000">
                                          <p:val>
                                            <p:strVal val="#ppt_x"/>
                                          </p:val>
                                        </p:tav>
                                      </p:tavLst>
                                    </p:anim>
                                    <p:anim calcmode="lin" valueType="num">
                                      <p:cBhvr additive="base">
                                        <p:cTn id="8" dur="500" fill="hold"/>
                                        <p:tgtEl>
                                          <p:spTgt spid="409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3074"/>
          <p:cNvSpPr>
            <a:spLocks noChangeArrowheads="1"/>
          </p:cNvSpPr>
          <p:nvPr/>
        </p:nvSpPr>
        <p:spPr bwMode="auto">
          <a:xfrm>
            <a:off x="2239108" y="2990850"/>
            <a:ext cx="124558" cy="1968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a:endParaRPr lang="fr-FR" altLang="fr-FR" sz="1000" dirty="0">
              <a:solidFill>
                <a:srgbClr val="000099"/>
              </a:solidFill>
              <a:latin typeface="Times New Roman" panose="02020603050405020304" pitchFamily="18" charset="0"/>
            </a:endParaRPr>
          </a:p>
        </p:txBody>
      </p:sp>
      <p:sp>
        <p:nvSpPr>
          <p:cNvPr id="8195" name="Rectangle 3075"/>
          <p:cNvSpPr>
            <a:spLocks noChangeArrowheads="1"/>
          </p:cNvSpPr>
          <p:nvPr/>
        </p:nvSpPr>
        <p:spPr bwMode="auto">
          <a:xfrm>
            <a:off x="1543050" y="3227388"/>
            <a:ext cx="127488" cy="16811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a:endParaRPr lang="fr-FR" altLang="fr-FR" sz="1000" dirty="0">
              <a:solidFill>
                <a:srgbClr val="000099"/>
              </a:solidFill>
              <a:latin typeface="Times New Roman" panose="02020603050405020304" pitchFamily="18" charset="0"/>
            </a:endParaRPr>
          </a:p>
        </p:txBody>
      </p:sp>
      <p:sp>
        <p:nvSpPr>
          <p:cNvPr id="8196" name="Rectangle 3076"/>
          <p:cNvSpPr>
            <a:spLocks noChangeArrowheads="1"/>
          </p:cNvSpPr>
          <p:nvPr/>
        </p:nvSpPr>
        <p:spPr bwMode="auto">
          <a:xfrm>
            <a:off x="2058866" y="3330576"/>
            <a:ext cx="232996" cy="1304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a:endParaRPr lang="fr-FR" altLang="fr-FR" sz="1000" dirty="0">
              <a:solidFill>
                <a:srgbClr val="000099"/>
              </a:solidFill>
              <a:latin typeface="Times New Roman" panose="02020603050405020304" pitchFamily="18" charset="0"/>
            </a:endParaRPr>
          </a:p>
        </p:txBody>
      </p:sp>
      <p:sp>
        <p:nvSpPr>
          <p:cNvPr id="8197" name="Rectangle 3077"/>
          <p:cNvSpPr>
            <a:spLocks noChangeArrowheads="1"/>
          </p:cNvSpPr>
          <p:nvPr/>
        </p:nvSpPr>
        <p:spPr bwMode="auto">
          <a:xfrm>
            <a:off x="8452338" y="3892550"/>
            <a:ext cx="140677" cy="1195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a:endParaRPr lang="fr-FR" altLang="fr-FR" sz="1000" dirty="0">
              <a:solidFill>
                <a:srgbClr val="000099"/>
              </a:solidFill>
              <a:latin typeface="Times New Roman" panose="02020603050405020304" pitchFamily="18" charset="0"/>
            </a:endParaRPr>
          </a:p>
        </p:txBody>
      </p:sp>
      <p:sp>
        <p:nvSpPr>
          <p:cNvPr id="8198" name="Rectangle 3078"/>
          <p:cNvSpPr>
            <a:spLocks noChangeArrowheads="1"/>
          </p:cNvSpPr>
          <p:nvPr/>
        </p:nvSpPr>
        <p:spPr bwMode="auto">
          <a:xfrm>
            <a:off x="7332785" y="4046539"/>
            <a:ext cx="212481" cy="16589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a:endParaRPr lang="fr-FR" altLang="fr-FR" sz="1000" dirty="0">
              <a:solidFill>
                <a:srgbClr val="000099"/>
              </a:solidFill>
              <a:latin typeface="Times New Roman" panose="02020603050405020304" pitchFamily="18" charset="0"/>
            </a:endParaRPr>
          </a:p>
        </p:txBody>
      </p:sp>
      <p:sp>
        <p:nvSpPr>
          <p:cNvPr id="8199" name="Rectangle 3079"/>
          <p:cNvSpPr>
            <a:spLocks noChangeArrowheads="1"/>
          </p:cNvSpPr>
          <p:nvPr/>
        </p:nvSpPr>
        <p:spPr bwMode="auto">
          <a:xfrm>
            <a:off x="7080739" y="4248151"/>
            <a:ext cx="202223" cy="14017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a:endParaRPr lang="fr-FR" altLang="fr-FR" sz="1000" dirty="0">
              <a:solidFill>
                <a:srgbClr val="000099"/>
              </a:solidFill>
              <a:latin typeface="Times New Roman" panose="02020603050405020304" pitchFamily="18" charset="0"/>
            </a:endParaRPr>
          </a:p>
        </p:txBody>
      </p:sp>
      <p:sp>
        <p:nvSpPr>
          <p:cNvPr id="8200" name="Rectangle 3080"/>
          <p:cNvSpPr>
            <a:spLocks noChangeArrowheads="1"/>
          </p:cNvSpPr>
          <p:nvPr/>
        </p:nvSpPr>
        <p:spPr bwMode="auto">
          <a:xfrm>
            <a:off x="3496408" y="3868739"/>
            <a:ext cx="1018443" cy="14366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25400" tIns="25400" rIns="25400" bIns="254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a:endParaRPr lang="fr-FR" altLang="fr-FR" sz="1000" dirty="0">
              <a:solidFill>
                <a:srgbClr val="000099"/>
              </a:solidFill>
              <a:latin typeface="Times New Roman" panose="02020603050405020304" pitchFamily="18" charset="0"/>
            </a:endParaRPr>
          </a:p>
        </p:txBody>
      </p:sp>
      <p:sp>
        <p:nvSpPr>
          <p:cNvPr id="8201" name="Rectangle 3081"/>
          <p:cNvSpPr>
            <a:spLocks noChangeArrowheads="1"/>
          </p:cNvSpPr>
          <p:nvPr/>
        </p:nvSpPr>
        <p:spPr bwMode="auto">
          <a:xfrm>
            <a:off x="927589" y="3919539"/>
            <a:ext cx="145073" cy="1042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25400" tIns="25400" rIns="25400" bIns="254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a:endParaRPr lang="fr-FR" altLang="fr-FR" sz="1000" dirty="0">
              <a:solidFill>
                <a:srgbClr val="000099"/>
              </a:solidFill>
              <a:latin typeface="Times New Roman" panose="02020603050405020304" pitchFamily="18" charset="0"/>
            </a:endParaRPr>
          </a:p>
        </p:txBody>
      </p:sp>
      <p:sp>
        <p:nvSpPr>
          <p:cNvPr id="8202" name="Rectangle 3082"/>
          <p:cNvSpPr>
            <a:spLocks noChangeArrowheads="1"/>
          </p:cNvSpPr>
          <p:nvPr/>
        </p:nvSpPr>
        <p:spPr bwMode="auto">
          <a:xfrm>
            <a:off x="515815" y="3143251"/>
            <a:ext cx="556846" cy="569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25400" tIns="25400" rIns="25400" bIns="254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a:endParaRPr lang="fr-FR" altLang="fr-FR" sz="1000" dirty="0">
              <a:solidFill>
                <a:srgbClr val="000099"/>
              </a:solidFill>
              <a:latin typeface="Times New Roman" panose="02020603050405020304" pitchFamily="18" charset="0"/>
            </a:endParaRPr>
          </a:p>
        </p:txBody>
      </p:sp>
      <p:sp>
        <p:nvSpPr>
          <p:cNvPr id="8203" name="Rectangle 3083"/>
          <p:cNvSpPr>
            <a:spLocks noChangeArrowheads="1"/>
          </p:cNvSpPr>
          <p:nvPr/>
        </p:nvSpPr>
        <p:spPr bwMode="auto">
          <a:xfrm>
            <a:off x="1128346" y="3025776"/>
            <a:ext cx="323850" cy="569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25400" tIns="25400" rIns="25400" bIns="254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a:endParaRPr lang="fr-FR" altLang="fr-FR" sz="1000" dirty="0">
              <a:solidFill>
                <a:srgbClr val="000099"/>
              </a:solidFill>
              <a:latin typeface="Times New Roman" panose="02020603050405020304" pitchFamily="18" charset="0"/>
            </a:endParaRPr>
          </a:p>
        </p:txBody>
      </p:sp>
      <p:sp>
        <p:nvSpPr>
          <p:cNvPr id="8204" name="Line 3084"/>
          <p:cNvSpPr>
            <a:spLocks noChangeShapeType="1"/>
          </p:cNvSpPr>
          <p:nvPr/>
        </p:nvSpPr>
        <p:spPr bwMode="auto">
          <a:xfrm>
            <a:off x="1153258" y="782638"/>
            <a:ext cx="1858108" cy="0"/>
          </a:xfrm>
          <a:prstGeom prst="line">
            <a:avLst/>
          </a:prstGeom>
          <a:noFill/>
          <a:ln w="12700">
            <a:solidFill>
              <a:srgbClr val="000000"/>
            </a:solidFill>
            <a:round/>
            <a:headEnd type="none" w="med" len="sm"/>
            <a:tailEnd type="non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sp>
        <p:nvSpPr>
          <p:cNvPr id="8205" name="Line 3085"/>
          <p:cNvSpPr>
            <a:spLocks noChangeShapeType="1"/>
          </p:cNvSpPr>
          <p:nvPr/>
        </p:nvSpPr>
        <p:spPr bwMode="auto">
          <a:xfrm>
            <a:off x="1153259" y="782639"/>
            <a:ext cx="2931" cy="458787"/>
          </a:xfrm>
          <a:prstGeom prst="line">
            <a:avLst/>
          </a:prstGeom>
          <a:noFill/>
          <a:ln w="12700">
            <a:solidFill>
              <a:srgbClr val="000000"/>
            </a:solidFill>
            <a:round/>
            <a:headEnd type="none" w="med" len="sm"/>
            <a:tailEnd type="non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sp>
        <p:nvSpPr>
          <p:cNvPr id="8206" name="Line 3086"/>
          <p:cNvSpPr>
            <a:spLocks noChangeShapeType="1"/>
          </p:cNvSpPr>
          <p:nvPr/>
        </p:nvSpPr>
        <p:spPr bwMode="auto">
          <a:xfrm>
            <a:off x="1153258" y="1239839"/>
            <a:ext cx="1014046" cy="1587"/>
          </a:xfrm>
          <a:prstGeom prst="line">
            <a:avLst/>
          </a:prstGeom>
          <a:noFill/>
          <a:ln w="12700">
            <a:solidFill>
              <a:srgbClr val="000000"/>
            </a:solidFill>
            <a:round/>
            <a:headEnd type="none" w="med" len="sm"/>
            <a:tailEnd type="non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sp>
        <p:nvSpPr>
          <p:cNvPr id="8207" name="Line 3087"/>
          <p:cNvSpPr>
            <a:spLocks noChangeShapeType="1"/>
          </p:cNvSpPr>
          <p:nvPr/>
        </p:nvSpPr>
        <p:spPr bwMode="auto">
          <a:xfrm>
            <a:off x="2167304" y="1239838"/>
            <a:ext cx="0" cy="184150"/>
          </a:xfrm>
          <a:prstGeom prst="line">
            <a:avLst/>
          </a:prstGeom>
          <a:noFill/>
          <a:ln w="12700">
            <a:solidFill>
              <a:srgbClr val="000000"/>
            </a:solidFill>
            <a:round/>
            <a:headEnd type="none" w="med" len="sm"/>
            <a:tailEnd type="non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sp>
        <p:nvSpPr>
          <p:cNvPr id="8208" name="Line 3088"/>
          <p:cNvSpPr>
            <a:spLocks noChangeShapeType="1"/>
          </p:cNvSpPr>
          <p:nvPr/>
        </p:nvSpPr>
        <p:spPr bwMode="auto">
          <a:xfrm>
            <a:off x="2167304" y="1422400"/>
            <a:ext cx="844062" cy="1588"/>
          </a:xfrm>
          <a:prstGeom prst="line">
            <a:avLst/>
          </a:prstGeom>
          <a:noFill/>
          <a:ln w="12700">
            <a:solidFill>
              <a:srgbClr val="000000"/>
            </a:solidFill>
            <a:round/>
            <a:headEnd type="none" w="med" len="sm"/>
            <a:tailEnd type="non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sp>
        <p:nvSpPr>
          <p:cNvPr id="8209" name="Line 3089"/>
          <p:cNvSpPr>
            <a:spLocks noChangeShapeType="1"/>
          </p:cNvSpPr>
          <p:nvPr/>
        </p:nvSpPr>
        <p:spPr bwMode="auto">
          <a:xfrm>
            <a:off x="1153259" y="1239839"/>
            <a:ext cx="2931" cy="458787"/>
          </a:xfrm>
          <a:prstGeom prst="line">
            <a:avLst/>
          </a:prstGeom>
          <a:noFill/>
          <a:ln w="12700">
            <a:solidFill>
              <a:srgbClr val="000000"/>
            </a:solidFill>
            <a:round/>
            <a:headEnd type="none" w="med" len="sm"/>
            <a:tailEnd type="non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sp>
        <p:nvSpPr>
          <p:cNvPr id="8210" name="Line 3090"/>
          <p:cNvSpPr>
            <a:spLocks noChangeShapeType="1"/>
          </p:cNvSpPr>
          <p:nvPr/>
        </p:nvSpPr>
        <p:spPr bwMode="auto">
          <a:xfrm>
            <a:off x="1153258" y="1697039"/>
            <a:ext cx="1014046" cy="1587"/>
          </a:xfrm>
          <a:prstGeom prst="line">
            <a:avLst/>
          </a:prstGeom>
          <a:noFill/>
          <a:ln w="12700">
            <a:solidFill>
              <a:srgbClr val="000000"/>
            </a:solidFill>
            <a:round/>
            <a:headEnd type="none" w="med" len="sm"/>
            <a:tailEnd type="non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sp>
        <p:nvSpPr>
          <p:cNvPr id="8211" name="Line 3091"/>
          <p:cNvSpPr>
            <a:spLocks noChangeShapeType="1"/>
          </p:cNvSpPr>
          <p:nvPr/>
        </p:nvSpPr>
        <p:spPr bwMode="auto">
          <a:xfrm flipV="1">
            <a:off x="2167304" y="1422401"/>
            <a:ext cx="0" cy="276225"/>
          </a:xfrm>
          <a:prstGeom prst="line">
            <a:avLst/>
          </a:prstGeom>
          <a:noFill/>
          <a:ln w="12700">
            <a:solidFill>
              <a:srgbClr val="000000"/>
            </a:solidFill>
            <a:round/>
            <a:headEnd type="none" w="med" len="sm"/>
            <a:tailEnd type="non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sp>
        <p:nvSpPr>
          <p:cNvPr id="8212" name="Rectangle 3092"/>
          <p:cNvSpPr>
            <a:spLocks noChangeArrowheads="1"/>
          </p:cNvSpPr>
          <p:nvPr/>
        </p:nvSpPr>
        <p:spPr bwMode="auto">
          <a:xfrm>
            <a:off x="1408235" y="1331914"/>
            <a:ext cx="674077" cy="274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a:r>
              <a:rPr lang="fr-FR" altLang="fr-FR" sz="1000" dirty="0">
                <a:solidFill>
                  <a:srgbClr val="000099"/>
                </a:solidFill>
                <a:latin typeface="Times New Roman" panose="02020603050405020304" pitchFamily="18" charset="0"/>
              </a:rPr>
              <a:t>Contrôle</a:t>
            </a:r>
          </a:p>
        </p:txBody>
      </p:sp>
      <p:sp>
        <p:nvSpPr>
          <p:cNvPr id="8213" name="Line 3093"/>
          <p:cNvSpPr>
            <a:spLocks noChangeShapeType="1"/>
          </p:cNvSpPr>
          <p:nvPr/>
        </p:nvSpPr>
        <p:spPr bwMode="auto">
          <a:xfrm>
            <a:off x="7485185" y="1971675"/>
            <a:ext cx="0" cy="457200"/>
          </a:xfrm>
          <a:prstGeom prst="line">
            <a:avLst/>
          </a:prstGeom>
          <a:noFill/>
          <a:ln w="12700">
            <a:solidFill>
              <a:srgbClr val="000000"/>
            </a:solidFill>
            <a:round/>
            <a:headEnd type="none" w="med" len="sm"/>
            <a:tailEnd type="non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sp>
        <p:nvSpPr>
          <p:cNvPr id="8214" name="Line 3094"/>
          <p:cNvSpPr>
            <a:spLocks noChangeShapeType="1"/>
          </p:cNvSpPr>
          <p:nvPr/>
        </p:nvSpPr>
        <p:spPr bwMode="auto">
          <a:xfrm>
            <a:off x="7485184" y="2428875"/>
            <a:ext cx="1349620" cy="0"/>
          </a:xfrm>
          <a:prstGeom prst="line">
            <a:avLst/>
          </a:prstGeom>
          <a:noFill/>
          <a:ln w="12700">
            <a:solidFill>
              <a:srgbClr val="000000"/>
            </a:solidFill>
            <a:round/>
            <a:headEnd type="none" w="med" len="sm"/>
            <a:tailEnd type="non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sp>
        <p:nvSpPr>
          <p:cNvPr id="8215" name="Line 3095"/>
          <p:cNvSpPr>
            <a:spLocks noChangeShapeType="1"/>
          </p:cNvSpPr>
          <p:nvPr/>
        </p:nvSpPr>
        <p:spPr bwMode="auto">
          <a:xfrm>
            <a:off x="8834804" y="1971675"/>
            <a:ext cx="0" cy="457200"/>
          </a:xfrm>
          <a:prstGeom prst="line">
            <a:avLst/>
          </a:prstGeom>
          <a:noFill/>
          <a:ln w="12700">
            <a:solidFill>
              <a:srgbClr val="000000"/>
            </a:solidFill>
            <a:round/>
            <a:headEnd type="none" w="med" len="sm"/>
            <a:tailEnd type="non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sp>
        <p:nvSpPr>
          <p:cNvPr id="8216" name="Rectangle 3096"/>
          <p:cNvSpPr>
            <a:spLocks noChangeArrowheads="1"/>
          </p:cNvSpPr>
          <p:nvPr/>
        </p:nvSpPr>
        <p:spPr bwMode="auto">
          <a:xfrm>
            <a:off x="7408985" y="2025650"/>
            <a:ext cx="1519604"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a:r>
              <a:rPr lang="fr-FR" altLang="fr-FR" sz="1000" b="1" dirty="0">
                <a:solidFill>
                  <a:srgbClr val="000099"/>
                </a:solidFill>
                <a:latin typeface="Times New Roman" panose="02020603050405020304" pitchFamily="18" charset="0"/>
              </a:rPr>
              <a:t>             COMPTABILITE</a:t>
            </a:r>
            <a:r>
              <a:rPr lang="fr-FR" altLang="fr-FR" sz="1400" b="1" dirty="0">
                <a:solidFill>
                  <a:srgbClr val="000099"/>
                </a:solidFill>
                <a:latin typeface="Times New Roman" panose="02020603050405020304" pitchFamily="18" charset="0"/>
              </a:rPr>
              <a:t> </a:t>
            </a:r>
            <a:r>
              <a:rPr lang="fr-FR" altLang="fr-FR" sz="1000" b="1" dirty="0">
                <a:solidFill>
                  <a:srgbClr val="000099"/>
                </a:solidFill>
                <a:latin typeface="Times New Roman" panose="02020603050405020304" pitchFamily="18" charset="0"/>
              </a:rPr>
              <a:t>   </a:t>
            </a:r>
          </a:p>
          <a:p>
            <a:pPr algn="l"/>
            <a:r>
              <a:rPr lang="fr-FR" altLang="fr-FR" sz="1000" b="1" dirty="0">
                <a:solidFill>
                  <a:srgbClr val="000099"/>
                </a:solidFill>
                <a:latin typeface="Times New Roman" panose="02020603050405020304" pitchFamily="18" charset="0"/>
              </a:rPr>
              <a:t>                                         </a:t>
            </a:r>
            <a:endParaRPr lang="fr-FR" altLang="fr-FR" sz="1000" dirty="0">
              <a:solidFill>
                <a:srgbClr val="000099"/>
              </a:solidFill>
              <a:latin typeface="Times New Roman" panose="02020603050405020304" pitchFamily="18" charset="0"/>
            </a:endParaRPr>
          </a:p>
        </p:txBody>
      </p:sp>
      <p:sp>
        <p:nvSpPr>
          <p:cNvPr id="8217" name="Rectangle 3097"/>
          <p:cNvSpPr>
            <a:spLocks noChangeArrowheads="1"/>
          </p:cNvSpPr>
          <p:nvPr/>
        </p:nvSpPr>
        <p:spPr bwMode="auto">
          <a:xfrm>
            <a:off x="1147397" y="2428876"/>
            <a:ext cx="1441938" cy="549275"/>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r>
              <a:rPr lang="fr-FR" altLang="fr-FR" sz="1400" b="1" dirty="0">
                <a:solidFill>
                  <a:srgbClr val="000099"/>
                </a:solidFill>
                <a:latin typeface="Times New Roman" panose="02020603050405020304" pitchFamily="18" charset="0"/>
              </a:rPr>
              <a:t>MAGASIN</a:t>
            </a:r>
          </a:p>
          <a:p>
            <a:r>
              <a:rPr lang="fr-FR" altLang="fr-FR" sz="1400" b="1" dirty="0">
                <a:solidFill>
                  <a:srgbClr val="000099"/>
                </a:solidFill>
                <a:latin typeface="Times New Roman" panose="02020603050405020304" pitchFamily="18" charset="0"/>
              </a:rPr>
              <a:t>EXPEDITION</a:t>
            </a:r>
          </a:p>
        </p:txBody>
      </p:sp>
      <p:sp>
        <p:nvSpPr>
          <p:cNvPr id="8218" name="Rectangle 3098"/>
          <p:cNvSpPr>
            <a:spLocks noChangeArrowheads="1"/>
          </p:cNvSpPr>
          <p:nvPr/>
        </p:nvSpPr>
        <p:spPr bwMode="auto">
          <a:xfrm>
            <a:off x="3770435" y="1697039"/>
            <a:ext cx="1012580" cy="458787"/>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r>
              <a:rPr lang="fr-FR" altLang="fr-FR" sz="1000" b="1" dirty="0">
                <a:solidFill>
                  <a:srgbClr val="000099"/>
                </a:solidFill>
                <a:latin typeface="Times New Roman" panose="02020603050405020304" pitchFamily="18" charset="0"/>
              </a:rPr>
              <a:t>CONTROLE</a:t>
            </a:r>
          </a:p>
          <a:p>
            <a:r>
              <a:rPr lang="fr-FR" altLang="fr-FR" sz="1000" b="1" dirty="0">
                <a:solidFill>
                  <a:srgbClr val="000099"/>
                </a:solidFill>
                <a:latin typeface="Times New Roman" panose="02020603050405020304" pitchFamily="18" charset="0"/>
              </a:rPr>
              <a:t>ENTREE</a:t>
            </a:r>
          </a:p>
        </p:txBody>
      </p:sp>
      <p:grpSp>
        <p:nvGrpSpPr>
          <p:cNvPr id="1552411" name="Group 3099"/>
          <p:cNvGrpSpPr>
            <a:grpSpLocks/>
          </p:cNvGrpSpPr>
          <p:nvPr/>
        </p:nvGrpSpPr>
        <p:grpSpPr bwMode="auto">
          <a:xfrm>
            <a:off x="3011366" y="1081088"/>
            <a:ext cx="2618642" cy="184150"/>
            <a:chOff x="2055" y="655"/>
            <a:chExt cx="1787" cy="116"/>
          </a:xfrm>
        </p:grpSpPr>
        <p:sp>
          <p:nvSpPr>
            <p:cNvPr id="8410" name="Line 3100"/>
            <p:cNvSpPr>
              <a:spLocks noChangeShapeType="1"/>
            </p:cNvSpPr>
            <p:nvPr/>
          </p:nvSpPr>
          <p:spPr bwMode="auto">
            <a:xfrm>
              <a:off x="2055" y="763"/>
              <a:ext cx="1787" cy="0"/>
            </a:xfrm>
            <a:prstGeom prst="line">
              <a:avLst/>
            </a:prstGeom>
            <a:noFill/>
            <a:ln w="28575">
              <a:solidFill>
                <a:srgbClr val="FF0000"/>
              </a:solidFill>
              <a:round/>
              <a:headEnd type="triangle" w="med" len="med"/>
              <a:tailEnd type="non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sp>
          <p:nvSpPr>
            <p:cNvPr id="8411" name="Rectangle 3101"/>
            <p:cNvSpPr>
              <a:spLocks noChangeArrowheads="1"/>
            </p:cNvSpPr>
            <p:nvPr/>
          </p:nvSpPr>
          <p:spPr bwMode="auto">
            <a:xfrm>
              <a:off x="2861" y="655"/>
              <a:ext cx="403" cy="11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a:r>
                <a:rPr lang="fr-FR" altLang="fr-FR" sz="800" b="1" dirty="0">
                  <a:solidFill>
                    <a:srgbClr val="000099"/>
                  </a:solidFill>
                </a:rPr>
                <a:t>Relance</a:t>
              </a:r>
            </a:p>
          </p:txBody>
        </p:sp>
      </p:grpSp>
      <p:grpSp>
        <p:nvGrpSpPr>
          <p:cNvPr id="1552414" name="Group 3102"/>
          <p:cNvGrpSpPr>
            <a:grpSpLocks/>
          </p:cNvGrpSpPr>
          <p:nvPr/>
        </p:nvGrpSpPr>
        <p:grpSpPr bwMode="auto">
          <a:xfrm>
            <a:off x="3011366" y="1263650"/>
            <a:ext cx="2618642" cy="196850"/>
            <a:chOff x="2055" y="770"/>
            <a:chExt cx="1787" cy="124"/>
          </a:xfrm>
        </p:grpSpPr>
        <p:sp>
          <p:nvSpPr>
            <p:cNvPr id="8408" name="Line 3103"/>
            <p:cNvSpPr>
              <a:spLocks noChangeShapeType="1"/>
            </p:cNvSpPr>
            <p:nvPr/>
          </p:nvSpPr>
          <p:spPr bwMode="auto">
            <a:xfrm>
              <a:off x="2055" y="870"/>
              <a:ext cx="1787" cy="1"/>
            </a:xfrm>
            <a:prstGeom prst="line">
              <a:avLst/>
            </a:prstGeom>
            <a:noFill/>
            <a:ln w="28575">
              <a:solidFill>
                <a:srgbClr val="FF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sp>
          <p:nvSpPr>
            <p:cNvPr id="8409" name="Rectangle 3104"/>
            <p:cNvSpPr>
              <a:spLocks noChangeArrowheads="1"/>
            </p:cNvSpPr>
            <p:nvPr/>
          </p:nvSpPr>
          <p:spPr bwMode="auto">
            <a:xfrm>
              <a:off x="2251" y="770"/>
              <a:ext cx="1533" cy="1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r>
                <a:rPr lang="fr-FR" altLang="fr-FR" sz="800" b="1" dirty="0">
                  <a:solidFill>
                    <a:srgbClr val="000099"/>
                  </a:solidFill>
                </a:rPr>
                <a:t>Commande fournisseur ou appel de livraison</a:t>
              </a:r>
            </a:p>
          </p:txBody>
        </p:sp>
      </p:grpSp>
      <p:sp>
        <p:nvSpPr>
          <p:cNvPr id="8221" name="Oval 3105"/>
          <p:cNvSpPr>
            <a:spLocks noChangeArrowheads="1"/>
          </p:cNvSpPr>
          <p:nvPr/>
        </p:nvSpPr>
        <p:spPr bwMode="auto">
          <a:xfrm>
            <a:off x="3348405" y="2978150"/>
            <a:ext cx="2365131" cy="731838"/>
          </a:xfrm>
          <a:prstGeom prst="ellipse">
            <a:avLst/>
          </a:prstGeom>
          <a:solidFill>
            <a:srgbClr val="D9D9D9"/>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endParaRPr lang="fr-FR" altLang="fr-FR" dirty="0">
              <a:solidFill>
                <a:srgbClr val="000099"/>
              </a:solidFill>
            </a:endParaRPr>
          </a:p>
        </p:txBody>
      </p:sp>
      <p:sp>
        <p:nvSpPr>
          <p:cNvPr id="8222" name="Rectangle 3106"/>
          <p:cNvSpPr>
            <a:spLocks noChangeArrowheads="1"/>
          </p:cNvSpPr>
          <p:nvPr/>
        </p:nvSpPr>
        <p:spPr bwMode="auto">
          <a:xfrm>
            <a:off x="3770436" y="2862264"/>
            <a:ext cx="1519603" cy="708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endParaRPr lang="fr-FR" altLang="fr-FR" sz="900" b="1" dirty="0">
              <a:solidFill>
                <a:srgbClr val="000099"/>
              </a:solidFill>
              <a:latin typeface="Times New Roman" panose="02020603050405020304" pitchFamily="18" charset="0"/>
            </a:endParaRPr>
          </a:p>
          <a:p>
            <a:r>
              <a:rPr lang="fr-FR" altLang="fr-FR" sz="1200" b="1" dirty="0">
                <a:solidFill>
                  <a:srgbClr val="000099"/>
                </a:solidFill>
                <a:latin typeface="Arial MT Black"/>
              </a:rPr>
              <a:t>Planification</a:t>
            </a:r>
          </a:p>
          <a:p>
            <a:r>
              <a:rPr lang="fr-FR" altLang="fr-FR" sz="1200" b="1" dirty="0">
                <a:solidFill>
                  <a:srgbClr val="000099"/>
                </a:solidFill>
                <a:latin typeface="Arial MT Black"/>
              </a:rPr>
              <a:t>et</a:t>
            </a:r>
          </a:p>
          <a:p>
            <a:r>
              <a:rPr lang="fr-FR" altLang="fr-FR" sz="1200" b="1" dirty="0">
                <a:solidFill>
                  <a:srgbClr val="000099"/>
                </a:solidFill>
                <a:latin typeface="Arial MT Black"/>
              </a:rPr>
              <a:t>ordonnancement</a:t>
            </a:r>
            <a:endParaRPr lang="fr-FR" altLang="fr-FR" sz="1000" b="1" dirty="0">
              <a:solidFill>
                <a:srgbClr val="000099"/>
              </a:solidFill>
              <a:latin typeface="Times New Roman" panose="02020603050405020304" pitchFamily="18" charset="0"/>
            </a:endParaRPr>
          </a:p>
          <a:p>
            <a:r>
              <a:rPr lang="fr-FR" altLang="fr-FR" sz="1000" b="1" dirty="0">
                <a:solidFill>
                  <a:srgbClr val="000099"/>
                </a:solidFill>
                <a:latin typeface="Times New Roman" panose="02020603050405020304" pitchFamily="18" charset="0"/>
              </a:rPr>
              <a:t>.</a:t>
            </a:r>
          </a:p>
        </p:txBody>
      </p:sp>
      <p:sp>
        <p:nvSpPr>
          <p:cNvPr id="8223" name="Rectangle 3107"/>
          <p:cNvSpPr>
            <a:spLocks noChangeArrowheads="1"/>
          </p:cNvSpPr>
          <p:nvPr/>
        </p:nvSpPr>
        <p:spPr bwMode="auto">
          <a:xfrm>
            <a:off x="2672862" y="3800476"/>
            <a:ext cx="929054" cy="366713"/>
          </a:xfrm>
          <a:prstGeom prst="rect">
            <a:avLst/>
          </a:prstGeom>
          <a:solidFill>
            <a:srgbClr val="D9D9D9"/>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r>
              <a:rPr lang="fr-FR" altLang="fr-FR" sz="1000" dirty="0">
                <a:solidFill>
                  <a:srgbClr val="000099"/>
                </a:solidFill>
                <a:latin typeface="Times New Roman" panose="02020603050405020304" pitchFamily="18" charset="0"/>
              </a:rPr>
              <a:t>SERVICE DU</a:t>
            </a:r>
          </a:p>
          <a:p>
            <a:r>
              <a:rPr lang="fr-FR" altLang="fr-FR" sz="1000" dirty="0">
                <a:solidFill>
                  <a:srgbClr val="000099"/>
                </a:solidFill>
                <a:latin typeface="Times New Roman" panose="02020603050405020304" pitchFamily="18" charset="0"/>
              </a:rPr>
              <a:t>PERSONNEL</a:t>
            </a:r>
          </a:p>
        </p:txBody>
      </p:sp>
      <p:sp>
        <p:nvSpPr>
          <p:cNvPr id="8224" name="Rectangle 3108"/>
          <p:cNvSpPr>
            <a:spLocks noChangeArrowheads="1"/>
          </p:cNvSpPr>
          <p:nvPr/>
        </p:nvSpPr>
        <p:spPr bwMode="auto">
          <a:xfrm>
            <a:off x="6304085" y="3192463"/>
            <a:ext cx="1603131" cy="608012"/>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r>
              <a:rPr lang="fr-FR" altLang="fr-FR" sz="1200" b="1" dirty="0">
                <a:solidFill>
                  <a:srgbClr val="000099"/>
                </a:solidFill>
                <a:latin typeface="Arial MT Black"/>
              </a:rPr>
              <a:t>DIRECTION COMMERCIALE</a:t>
            </a:r>
          </a:p>
          <a:p>
            <a:r>
              <a:rPr lang="fr-FR" altLang="fr-FR" sz="1200" b="1" dirty="0">
                <a:solidFill>
                  <a:srgbClr val="000099"/>
                </a:solidFill>
                <a:latin typeface="Times New Roman" panose="02020603050405020304" pitchFamily="18" charset="0"/>
              </a:rPr>
              <a:t>                    </a:t>
            </a:r>
            <a:endParaRPr lang="fr-FR" altLang="fr-FR" sz="1000" dirty="0">
              <a:solidFill>
                <a:srgbClr val="000099"/>
              </a:solidFill>
              <a:latin typeface="Times New Roman" panose="02020603050405020304" pitchFamily="18" charset="0"/>
            </a:endParaRPr>
          </a:p>
        </p:txBody>
      </p:sp>
      <p:sp>
        <p:nvSpPr>
          <p:cNvPr id="8225" name="Rectangle 3109"/>
          <p:cNvSpPr>
            <a:spLocks noChangeArrowheads="1"/>
          </p:cNvSpPr>
          <p:nvPr/>
        </p:nvSpPr>
        <p:spPr bwMode="auto">
          <a:xfrm>
            <a:off x="6811108" y="5721351"/>
            <a:ext cx="2067658" cy="639763"/>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a:endParaRPr lang="fr-FR" altLang="fr-FR" sz="1400" b="1" dirty="0">
              <a:solidFill>
                <a:srgbClr val="000099"/>
              </a:solidFill>
              <a:latin typeface="Times New Roman" panose="02020603050405020304" pitchFamily="18" charset="0"/>
            </a:endParaRPr>
          </a:p>
          <a:p>
            <a:pPr algn="l"/>
            <a:endParaRPr lang="fr-FR" altLang="fr-FR" sz="1400" b="1" dirty="0">
              <a:solidFill>
                <a:srgbClr val="000099"/>
              </a:solidFill>
              <a:latin typeface="Times New Roman" panose="02020603050405020304" pitchFamily="18" charset="0"/>
            </a:endParaRPr>
          </a:p>
        </p:txBody>
      </p:sp>
      <p:sp>
        <p:nvSpPr>
          <p:cNvPr id="8226" name="Line 3110"/>
          <p:cNvSpPr>
            <a:spLocks noChangeShapeType="1"/>
          </p:cNvSpPr>
          <p:nvPr/>
        </p:nvSpPr>
        <p:spPr bwMode="auto">
          <a:xfrm>
            <a:off x="5290039" y="3617913"/>
            <a:ext cx="83527" cy="0"/>
          </a:xfrm>
          <a:prstGeom prst="line">
            <a:avLst/>
          </a:prstGeom>
          <a:noFill/>
          <a:ln w="12700">
            <a:solidFill>
              <a:srgbClr val="000000"/>
            </a:solidFill>
            <a:round/>
            <a:headEnd type="none" w="med" len="sm"/>
            <a:tailEnd type="non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sp>
        <p:nvSpPr>
          <p:cNvPr id="8227" name="Rectangle 3111"/>
          <p:cNvSpPr>
            <a:spLocks noChangeArrowheads="1"/>
          </p:cNvSpPr>
          <p:nvPr/>
        </p:nvSpPr>
        <p:spPr bwMode="auto">
          <a:xfrm>
            <a:off x="6387612" y="1606550"/>
            <a:ext cx="156796" cy="1193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a:endParaRPr lang="fr-FR" altLang="fr-FR" sz="1000" dirty="0">
              <a:solidFill>
                <a:srgbClr val="000099"/>
              </a:solidFill>
              <a:latin typeface="Times New Roman" panose="02020603050405020304" pitchFamily="18" charset="0"/>
            </a:endParaRPr>
          </a:p>
        </p:txBody>
      </p:sp>
      <p:sp>
        <p:nvSpPr>
          <p:cNvPr id="8228" name="Line 3112"/>
          <p:cNvSpPr>
            <a:spLocks noChangeShapeType="1"/>
          </p:cNvSpPr>
          <p:nvPr/>
        </p:nvSpPr>
        <p:spPr bwMode="auto">
          <a:xfrm>
            <a:off x="7485184" y="1971675"/>
            <a:ext cx="1349620" cy="0"/>
          </a:xfrm>
          <a:prstGeom prst="line">
            <a:avLst/>
          </a:prstGeom>
          <a:noFill/>
          <a:ln w="12700">
            <a:solidFill>
              <a:srgbClr val="000000"/>
            </a:solidFill>
            <a:round/>
            <a:headEnd type="none" w="med" len="sm"/>
            <a:tailEnd type="non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sp>
        <p:nvSpPr>
          <p:cNvPr id="8229" name="Rectangle 3113"/>
          <p:cNvSpPr>
            <a:spLocks noChangeArrowheads="1"/>
          </p:cNvSpPr>
          <p:nvPr/>
        </p:nvSpPr>
        <p:spPr bwMode="auto">
          <a:xfrm>
            <a:off x="2839916" y="5172076"/>
            <a:ext cx="339969"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a:r>
              <a:rPr lang="fr-FR" altLang="fr-FR" sz="1200" b="1" dirty="0">
                <a:solidFill>
                  <a:srgbClr val="000099"/>
                </a:solidFill>
                <a:latin typeface="Times New Roman" panose="02020603050405020304" pitchFamily="18" charset="0"/>
              </a:rPr>
              <a:t>O.F.</a:t>
            </a:r>
            <a:endParaRPr lang="fr-FR" altLang="fr-FR" sz="1000" dirty="0">
              <a:solidFill>
                <a:srgbClr val="000099"/>
              </a:solidFill>
              <a:latin typeface="Times New Roman" panose="02020603050405020304" pitchFamily="18" charset="0"/>
            </a:endParaRPr>
          </a:p>
        </p:txBody>
      </p:sp>
      <p:sp>
        <p:nvSpPr>
          <p:cNvPr id="8230" name="Line 3114"/>
          <p:cNvSpPr>
            <a:spLocks noChangeShapeType="1"/>
          </p:cNvSpPr>
          <p:nvPr/>
        </p:nvSpPr>
        <p:spPr bwMode="auto">
          <a:xfrm>
            <a:off x="817685" y="5446713"/>
            <a:ext cx="0" cy="457200"/>
          </a:xfrm>
          <a:prstGeom prst="line">
            <a:avLst/>
          </a:prstGeom>
          <a:noFill/>
          <a:ln w="12700">
            <a:solidFill>
              <a:srgbClr val="000000"/>
            </a:solidFill>
            <a:round/>
            <a:headEnd type="none" w="med" len="sm"/>
            <a:tailEnd type="non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grpSp>
        <p:nvGrpSpPr>
          <p:cNvPr id="1552427" name="Group 3115"/>
          <p:cNvGrpSpPr>
            <a:grpSpLocks/>
          </p:cNvGrpSpPr>
          <p:nvPr/>
        </p:nvGrpSpPr>
        <p:grpSpPr bwMode="auto">
          <a:xfrm>
            <a:off x="2082312" y="5653088"/>
            <a:ext cx="1436077" cy="184150"/>
            <a:chOff x="1421" y="3535"/>
            <a:chExt cx="980" cy="116"/>
          </a:xfrm>
        </p:grpSpPr>
        <p:sp>
          <p:nvSpPr>
            <p:cNvPr id="8406" name="Line 3116"/>
            <p:cNvSpPr>
              <a:spLocks noChangeShapeType="1"/>
            </p:cNvSpPr>
            <p:nvPr/>
          </p:nvSpPr>
          <p:spPr bwMode="auto">
            <a:xfrm>
              <a:off x="1421" y="3635"/>
              <a:ext cx="980" cy="1"/>
            </a:xfrm>
            <a:prstGeom prst="line">
              <a:avLst/>
            </a:prstGeom>
            <a:noFill/>
            <a:ln w="28575">
              <a:solidFill>
                <a:srgbClr val="0000FF"/>
              </a:solidFill>
              <a:round/>
              <a:headEnd type="none" w="med"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sp>
          <p:nvSpPr>
            <p:cNvPr id="8407" name="Rectangle 3117"/>
            <p:cNvSpPr>
              <a:spLocks noChangeArrowheads="1"/>
            </p:cNvSpPr>
            <p:nvPr/>
          </p:nvSpPr>
          <p:spPr bwMode="auto">
            <a:xfrm>
              <a:off x="1693" y="3535"/>
              <a:ext cx="576" cy="11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a:r>
                <a:rPr lang="fr-FR" altLang="fr-FR" sz="800" b="1" dirty="0">
                  <a:solidFill>
                    <a:srgbClr val="000099"/>
                  </a:solidFill>
                </a:rPr>
                <a:t>E - Rebuts</a:t>
              </a:r>
            </a:p>
          </p:txBody>
        </p:sp>
      </p:grpSp>
      <p:sp>
        <p:nvSpPr>
          <p:cNvPr id="8232" name="Rectangle 3118"/>
          <p:cNvSpPr>
            <a:spLocks noChangeArrowheads="1"/>
          </p:cNvSpPr>
          <p:nvPr/>
        </p:nvSpPr>
        <p:spPr bwMode="auto">
          <a:xfrm>
            <a:off x="8263305" y="4013201"/>
            <a:ext cx="143608" cy="1008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a:endParaRPr lang="fr-FR" altLang="fr-FR" sz="1000" dirty="0">
              <a:solidFill>
                <a:srgbClr val="000099"/>
              </a:solidFill>
              <a:latin typeface="Times New Roman" panose="02020603050405020304" pitchFamily="18" charset="0"/>
            </a:endParaRPr>
          </a:p>
        </p:txBody>
      </p:sp>
      <p:sp>
        <p:nvSpPr>
          <p:cNvPr id="8233" name="Rectangle 3119"/>
          <p:cNvSpPr>
            <a:spLocks noChangeArrowheads="1"/>
          </p:cNvSpPr>
          <p:nvPr/>
        </p:nvSpPr>
        <p:spPr bwMode="auto">
          <a:xfrm>
            <a:off x="7637585" y="3892551"/>
            <a:ext cx="177312" cy="178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a:endParaRPr lang="fr-FR" altLang="fr-FR" sz="1000" dirty="0">
              <a:solidFill>
                <a:srgbClr val="000099"/>
              </a:solidFill>
              <a:latin typeface="Times New Roman" panose="02020603050405020304" pitchFamily="18" charset="0"/>
            </a:endParaRPr>
          </a:p>
        </p:txBody>
      </p:sp>
      <p:sp>
        <p:nvSpPr>
          <p:cNvPr id="8234" name="Rectangle 3120"/>
          <p:cNvSpPr>
            <a:spLocks noChangeArrowheads="1"/>
          </p:cNvSpPr>
          <p:nvPr/>
        </p:nvSpPr>
        <p:spPr bwMode="auto">
          <a:xfrm>
            <a:off x="3601915" y="3617914"/>
            <a:ext cx="252046" cy="274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a:r>
              <a:rPr lang="fr-FR" altLang="fr-FR" sz="1000" dirty="0">
                <a:solidFill>
                  <a:srgbClr val="000099"/>
                </a:solidFill>
                <a:latin typeface="Times New Roman" panose="02020603050405020304" pitchFamily="18" charset="0"/>
                <a:sym typeface="Wingdings" panose="05000000000000000000" pitchFamily="2" charset="2"/>
              </a:rPr>
              <a:t></a:t>
            </a:r>
            <a:endParaRPr lang="fr-FR" altLang="fr-FR" sz="1000" dirty="0">
              <a:solidFill>
                <a:srgbClr val="000099"/>
              </a:solidFill>
              <a:latin typeface="Times New Roman" panose="02020603050405020304" pitchFamily="18" charset="0"/>
            </a:endParaRPr>
          </a:p>
        </p:txBody>
      </p:sp>
      <p:sp>
        <p:nvSpPr>
          <p:cNvPr id="8235" name="Rectangle 3121"/>
          <p:cNvSpPr>
            <a:spLocks noChangeArrowheads="1"/>
          </p:cNvSpPr>
          <p:nvPr/>
        </p:nvSpPr>
        <p:spPr bwMode="auto">
          <a:xfrm>
            <a:off x="2505808" y="3617913"/>
            <a:ext cx="167054" cy="182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a:r>
              <a:rPr lang="fr-FR" altLang="fr-FR" sz="1000" dirty="0">
                <a:solidFill>
                  <a:srgbClr val="000099"/>
                </a:solidFill>
                <a:latin typeface="Times New Roman" panose="02020603050405020304" pitchFamily="18" charset="0"/>
                <a:sym typeface="Wingdings" panose="05000000000000000000" pitchFamily="2" charset="2"/>
              </a:rPr>
              <a:t></a:t>
            </a:r>
            <a:endParaRPr lang="fr-FR" altLang="fr-FR" sz="1000" dirty="0">
              <a:solidFill>
                <a:srgbClr val="000099"/>
              </a:solidFill>
              <a:latin typeface="Times New Roman" panose="02020603050405020304" pitchFamily="18" charset="0"/>
            </a:endParaRPr>
          </a:p>
        </p:txBody>
      </p:sp>
      <p:sp>
        <p:nvSpPr>
          <p:cNvPr id="8236" name="Rectangle 3122"/>
          <p:cNvSpPr>
            <a:spLocks noChangeArrowheads="1"/>
          </p:cNvSpPr>
          <p:nvPr/>
        </p:nvSpPr>
        <p:spPr bwMode="auto">
          <a:xfrm>
            <a:off x="2505808" y="4165600"/>
            <a:ext cx="167054" cy="184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a:r>
              <a:rPr lang="fr-FR" altLang="fr-FR" sz="1000" dirty="0">
                <a:solidFill>
                  <a:srgbClr val="000099"/>
                </a:solidFill>
                <a:latin typeface="Times New Roman" panose="02020603050405020304" pitchFamily="18" charset="0"/>
                <a:sym typeface="Wingdings" panose="05000000000000000000" pitchFamily="2" charset="2"/>
              </a:rPr>
              <a:t></a:t>
            </a:r>
            <a:endParaRPr lang="fr-FR" altLang="fr-FR" sz="1000" dirty="0">
              <a:solidFill>
                <a:srgbClr val="000099"/>
              </a:solidFill>
              <a:latin typeface="Times New Roman" panose="02020603050405020304" pitchFamily="18" charset="0"/>
            </a:endParaRPr>
          </a:p>
        </p:txBody>
      </p:sp>
      <p:sp>
        <p:nvSpPr>
          <p:cNvPr id="8237" name="Rectangle 3123"/>
          <p:cNvSpPr>
            <a:spLocks noChangeArrowheads="1"/>
          </p:cNvSpPr>
          <p:nvPr/>
        </p:nvSpPr>
        <p:spPr bwMode="auto">
          <a:xfrm>
            <a:off x="3601916" y="4165600"/>
            <a:ext cx="339969" cy="184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a:r>
              <a:rPr lang="fr-FR" altLang="fr-FR" sz="1000" dirty="0">
                <a:solidFill>
                  <a:srgbClr val="000099"/>
                </a:solidFill>
                <a:latin typeface="Times New Roman" panose="02020603050405020304" pitchFamily="18" charset="0"/>
                <a:sym typeface="Wingdings" panose="05000000000000000000" pitchFamily="2" charset="2"/>
              </a:rPr>
              <a:t></a:t>
            </a:r>
            <a:endParaRPr lang="fr-FR" altLang="fr-FR" sz="1000" dirty="0">
              <a:solidFill>
                <a:srgbClr val="000099"/>
              </a:solidFill>
              <a:latin typeface="Times New Roman" panose="02020603050405020304" pitchFamily="18" charset="0"/>
            </a:endParaRPr>
          </a:p>
        </p:txBody>
      </p:sp>
      <p:grpSp>
        <p:nvGrpSpPr>
          <p:cNvPr id="8238" name="Group 3124"/>
          <p:cNvGrpSpPr>
            <a:grpSpLocks/>
          </p:cNvGrpSpPr>
          <p:nvPr/>
        </p:nvGrpSpPr>
        <p:grpSpPr bwMode="auto">
          <a:xfrm>
            <a:off x="4785947" y="5078414"/>
            <a:ext cx="929054" cy="549275"/>
            <a:chOff x="3725" y="3002"/>
            <a:chExt cx="634" cy="346"/>
          </a:xfrm>
        </p:grpSpPr>
        <p:sp>
          <p:nvSpPr>
            <p:cNvPr id="8404" name="Rectangle 3125"/>
            <p:cNvSpPr>
              <a:spLocks noChangeArrowheads="1"/>
            </p:cNvSpPr>
            <p:nvPr/>
          </p:nvSpPr>
          <p:spPr bwMode="auto">
            <a:xfrm>
              <a:off x="3725" y="3002"/>
              <a:ext cx="634" cy="17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r>
                <a:rPr lang="fr-FR" altLang="fr-FR" sz="1000" b="1" dirty="0">
                  <a:solidFill>
                    <a:srgbClr val="000099"/>
                  </a:solidFill>
                  <a:latin typeface="Times New Roman" panose="02020603050405020304" pitchFamily="18" charset="0"/>
                </a:rPr>
                <a:t>ETUDES</a:t>
              </a:r>
              <a:endParaRPr lang="fr-FR" altLang="fr-FR" sz="1000" dirty="0">
                <a:solidFill>
                  <a:srgbClr val="000099"/>
                </a:solidFill>
                <a:latin typeface="Times New Roman" panose="02020603050405020304" pitchFamily="18" charset="0"/>
              </a:endParaRPr>
            </a:p>
          </p:txBody>
        </p:sp>
        <p:sp>
          <p:nvSpPr>
            <p:cNvPr id="8405" name="Rectangle 3126"/>
            <p:cNvSpPr>
              <a:spLocks noChangeArrowheads="1"/>
            </p:cNvSpPr>
            <p:nvPr/>
          </p:nvSpPr>
          <p:spPr bwMode="auto">
            <a:xfrm>
              <a:off x="3725" y="3174"/>
              <a:ext cx="634" cy="174"/>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endParaRPr lang="fr-FR" altLang="fr-FR" sz="400" b="1" dirty="0">
                <a:solidFill>
                  <a:srgbClr val="000099"/>
                </a:solidFill>
                <a:latin typeface="Times New Roman" panose="02020603050405020304" pitchFamily="18" charset="0"/>
              </a:endParaRPr>
            </a:p>
            <a:p>
              <a:r>
                <a:rPr lang="fr-FR" altLang="fr-FR" sz="1000" b="1" dirty="0">
                  <a:solidFill>
                    <a:srgbClr val="000099"/>
                  </a:solidFill>
                  <a:latin typeface="Times New Roman" panose="02020603050405020304" pitchFamily="18" charset="0"/>
                </a:rPr>
                <a:t>PREPARATION</a:t>
              </a:r>
              <a:endParaRPr lang="fr-FR" altLang="fr-FR" sz="1000" dirty="0">
                <a:solidFill>
                  <a:srgbClr val="000099"/>
                </a:solidFill>
                <a:latin typeface="Times New Roman" panose="02020603050405020304" pitchFamily="18" charset="0"/>
              </a:endParaRPr>
            </a:p>
          </p:txBody>
        </p:sp>
      </p:grpSp>
      <p:grpSp>
        <p:nvGrpSpPr>
          <p:cNvPr id="1552439" name="Group 3127"/>
          <p:cNvGrpSpPr>
            <a:grpSpLocks/>
          </p:cNvGrpSpPr>
          <p:nvPr/>
        </p:nvGrpSpPr>
        <p:grpSpPr bwMode="auto">
          <a:xfrm>
            <a:off x="2589336" y="2428876"/>
            <a:ext cx="5360377" cy="403225"/>
            <a:chOff x="1767" y="1504"/>
            <a:chExt cx="3659" cy="254"/>
          </a:xfrm>
        </p:grpSpPr>
        <p:sp>
          <p:nvSpPr>
            <p:cNvPr id="8400" name="Line 3128"/>
            <p:cNvSpPr>
              <a:spLocks noChangeShapeType="1"/>
            </p:cNvSpPr>
            <p:nvPr/>
          </p:nvSpPr>
          <p:spPr bwMode="auto">
            <a:xfrm flipV="1">
              <a:off x="5396" y="1504"/>
              <a:ext cx="0" cy="234"/>
            </a:xfrm>
            <a:prstGeom prst="line">
              <a:avLst/>
            </a:prstGeom>
            <a:noFill/>
            <a:ln w="28575">
              <a:solidFill>
                <a:schemeClr val="hlink"/>
              </a:solidFill>
              <a:round/>
              <a:headEnd type="none" w="med"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grpSp>
          <p:nvGrpSpPr>
            <p:cNvPr id="8401" name="Group 3129"/>
            <p:cNvGrpSpPr>
              <a:grpSpLocks/>
            </p:cNvGrpSpPr>
            <p:nvPr/>
          </p:nvGrpSpPr>
          <p:grpSpPr bwMode="auto">
            <a:xfrm>
              <a:off x="1767" y="1642"/>
              <a:ext cx="3659" cy="116"/>
              <a:chOff x="1767" y="1642"/>
              <a:chExt cx="3659" cy="116"/>
            </a:xfrm>
          </p:grpSpPr>
          <p:sp>
            <p:nvSpPr>
              <p:cNvPr id="8402" name="Rectangle 3130"/>
              <p:cNvSpPr>
                <a:spLocks noChangeArrowheads="1"/>
              </p:cNvSpPr>
              <p:nvPr/>
            </p:nvSpPr>
            <p:spPr bwMode="auto">
              <a:xfrm>
                <a:off x="4562" y="1642"/>
                <a:ext cx="864" cy="11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a:r>
                  <a:rPr lang="fr-FR" altLang="fr-FR" sz="800" b="1" dirty="0">
                    <a:solidFill>
                      <a:srgbClr val="000099"/>
                    </a:solidFill>
                  </a:rPr>
                  <a:t>27 - Info d’expédition</a:t>
                </a:r>
              </a:p>
            </p:txBody>
          </p:sp>
          <p:sp>
            <p:nvSpPr>
              <p:cNvPr id="8403" name="Line 3131"/>
              <p:cNvSpPr>
                <a:spLocks noChangeShapeType="1"/>
              </p:cNvSpPr>
              <p:nvPr/>
            </p:nvSpPr>
            <p:spPr bwMode="auto">
              <a:xfrm flipH="1">
                <a:off x="1767" y="1734"/>
                <a:ext cx="3629" cy="1"/>
              </a:xfrm>
              <a:prstGeom prst="line">
                <a:avLst/>
              </a:prstGeom>
              <a:noFill/>
              <a:ln w="28575">
                <a:solidFill>
                  <a:schemeClr val="hlink"/>
                </a:solidFill>
                <a:round/>
                <a:headEnd type="none" w="med" len="sm"/>
                <a:tailEnd type="non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grpSp>
      </p:grpSp>
      <p:sp>
        <p:nvSpPr>
          <p:cNvPr id="8240" name="Rectangle 3132"/>
          <p:cNvSpPr>
            <a:spLocks noChangeArrowheads="1"/>
          </p:cNvSpPr>
          <p:nvPr/>
        </p:nvSpPr>
        <p:spPr bwMode="auto">
          <a:xfrm>
            <a:off x="112835" y="2520951"/>
            <a:ext cx="155331" cy="2085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a:endParaRPr lang="fr-FR" altLang="fr-FR" sz="1000" dirty="0">
              <a:solidFill>
                <a:srgbClr val="000099"/>
              </a:solidFill>
              <a:latin typeface="Times New Roman" panose="02020603050405020304" pitchFamily="18" charset="0"/>
            </a:endParaRPr>
          </a:p>
        </p:txBody>
      </p:sp>
      <p:sp>
        <p:nvSpPr>
          <p:cNvPr id="8241" name="Arc 3133"/>
          <p:cNvSpPr>
            <a:spLocks/>
          </p:cNvSpPr>
          <p:nvPr/>
        </p:nvSpPr>
        <p:spPr bwMode="auto">
          <a:xfrm flipH="1" flipV="1">
            <a:off x="8326316" y="692151"/>
            <a:ext cx="593481" cy="549275"/>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9F9F9F"/>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sp>
        <p:nvSpPr>
          <p:cNvPr id="8242" name="Line 3134"/>
          <p:cNvSpPr>
            <a:spLocks noChangeShapeType="1"/>
          </p:cNvSpPr>
          <p:nvPr/>
        </p:nvSpPr>
        <p:spPr bwMode="auto">
          <a:xfrm>
            <a:off x="8326316" y="692150"/>
            <a:ext cx="593481" cy="0"/>
          </a:xfrm>
          <a:prstGeom prst="line">
            <a:avLst/>
          </a:prstGeom>
          <a:noFill/>
          <a:ln w="12700">
            <a:solidFill>
              <a:srgbClr val="000000"/>
            </a:solidFill>
            <a:round/>
            <a:headEnd type="none" w="med" len="sm"/>
            <a:tailEnd type="non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sp>
        <p:nvSpPr>
          <p:cNvPr id="8243" name="Rectangle 3135"/>
          <p:cNvSpPr>
            <a:spLocks noChangeArrowheads="1"/>
          </p:cNvSpPr>
          <p:nvPr/>
        </p:nvSpPr>
        <p:spPr bwMode="auto">
          <a:xfrm>
            <a:off x="8497766" y="782639"/>
            <a:ext cx="422031" cy="274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a:r>
              <a:rPr lang="fr-FR" altLang="fr-FR" sz="1400" b="1" dirty="0">
                <a:solidFill>
                  <a:srgbClr val="000099"/>
                </a:solidFill>
                <a:latin typeface="Times New Roman" panose="02020603050405020304" pitchFamily="18" charset="0"/>
              </a:rPr>
              <a:t>D.G</a:t>
            </a:r>
            <a:r>
              <a:rPr lang="fr-FR" altLang="fr-FR" sz="1000" dirty="0">
                <a:solidFill>
                  <a:srgbClr val="000099"/>
                </a:solidFill>
                <a:latin typeface="Times New Roman" panose="02020603050405020304" pitchFamily="18" charset="0"/>
              </a:rPr>
              <a:t>.</a:t>
            </a:r>
          </a:p>
        </p:txBody>
      </p:sp>
      <p:sp>
        <p:nvSpPr>
          <p:cNvPr id="8244" name="Rectangle 3136"/>
          <p:cNvSpPr>
            <a:spLocks noChangeArrowheads="1"/>
          </p:cNvSpPr>
          <p:nvPr/>
        </p:nvSpPr>
        <p:spPr bwMode="auto">
          <a:xfrm>
            <a:off x="4516316" y="3738563"/>
            <a:ext cx="161192" cy="1446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a:endParaRPr lang="fr-FR" altLang="fr-FR" sz="1000" dirty="0">
              <a:solidFill>
                <a:srgbClr val="000099"/>
              </a:solidFill>
              <a:latin typeface="Times New Roman" panose="02020603050405020304" pitchFamily="18" charset="0"/>
            </a:endParaRPr>
          </a:p>
        </p:txBody>
      </p:sp>
      <p:sp>
        <p:nvSpPr>
          <p:cNvPr id="8245" name="Rectangle 3137"/>
          <p:cNvSpPr>
            <a:spLocks noChangeArrowheads="1"/>
          </p:cNvSpPr>
          <p:nvPr/>
        </p:nvSpPr>
        <p:spPr bwMode="auto">
          <a:xfrm>
            <a:off x="8204689" y="782638"/>
            <a:ext cx="168519" cy="184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a:r>
              <a:rPr lang="fr-FR" altLang="fr-FR" sz="1000" dirty="0">
                <a:solidFill>
                  <a:srgbClr val="000099"/>
                </a:solidFill>
                <a:latin typeface="Times New Roman" panose="02020603050405020304" pitchFamily="18" charset="0"/>
                <a:sym typeface="Wingdings" panose="05000000000000000000" pitchFamily="2" charset="2"/>
              </a:rPr>
              <a:t></a:t>
            </a:r>
            <a:endParaRPr lang="fr-FR" altLang="fr-FR" sz="1000" dirty="0">
              <a:solidFill>
                <a:srgbClr val="000099"/>
              </a:solidFill>
              <a:latin typeface="Times New Roman" panose="02020603050405020304" pitchFamily="18" charset="0"/>
            </a:endParaRPr>
          </a:p>
        </p:txBody>
      </p:sp>
      <p:sp>
        <p:nvSpPr>
          <p:cNvPr id="8246" name="Rectangle 3138"/>
          <p:cNvSpPr>
            <a:spLocks noChangeArrowheads="1"/>
          </p:cNvSpPr>
          <p:nvPr/>
        </p:nvSpPr>
        <p:spPr bwMode="auto">
          <a:xfrm>
            <a:off x="8376139" y="1066800"/>
            <a:ext cx="168520" cy="184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a:r>
              <a:rPr lang="fr-FR" altLang="fr-FR" sz="1000" dirty="0">
                <a:solidFill>
                  <a:srgbClr val="000099"/>
                </a:solidFill>
                <a:latin typeface="Times New Roman" panose="02020603050405020304" pitchFamily="18" charset="0"/>
                <a:sym typeface="Wingdings" panose="05000000000000000000" pitchFamily="2" charset="2"/>
              </a:rPr>
              <a:t></a:t>
            </a:r>
            <a:endParaRPr lang="fr-FR" altLang="fr-FR" sz="1000" dirty="0">
              <a:solidFill>
                <a:srgbClr val="000099"/>
              </a:solidFill>
              <a:latin typeface="Times New Roman" panose="02020603050405020304" pitchFamily="18" charset="0"/>
            </a:endParaRPr>
          </a:p>
        </p:txBody>
      </p:sp>
      <p:sp>
        <p:nvSpPr>
          <p:cNvPr id="8247" name="Rectangle 3139"/>
          <p:cNvSpPr>
            <a:spLocks noChangeArrowheads="1"/>
          </p:cNvSpPr>
          <p:nvPr/>
        </p:nvSpPr>
        <p:spPr bwMode="auto">
          <a:xfrm>
            <a:off x="8692662" y="1206501"/>
            <a:ext cx="171450" cy="18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a:r>
              <a:rPr lang="fr-FR" altLang="fr-FR" sz="1000" dirty="0">
                <a:solidFill>
                  <a:srgbClr val="000099"/>
                </a:solidFill>
                <a:latin typeface="Times New Roman" panose="02020603050405020304" pitchFamily="18" charset="0"/>
                <a:sym typeface="Wingdings" panose="05000000000000000000" pitchFamily="2" charset="2"/>
              </a:rPr>
              <a:t></a:t>
            </a:r>
            <a:endParaRPr lang="fr-FR" altLang="fr-FR" sz="1000" dirty="0">
              <a:solidFill>
                <a:srgbClr val="000099"/>
              </a:solidFill>
              <a:latin typeface="Times New Roman" panose="02020603050405020304" pitchFamily="18" charset="0"/>
            </a:endParaRPr>
          </a:p>
        </p:txBody>
      </p:sp>
      <p:sp>
        <p:nvSpPr>
          <p:cNvPr id="8248" name="Rectangle 3140"/>
          <p:cNvSpPr>
            <a:spLocks noChangeArrowheads="1"/>
          </p:cNvSpPr>
          <p:nvPr/>
        </p:nvSpPr>
        <p:spPr bwMode="auto">
          <a:xfrm>
            <a:off x="7677151" y="5946775"/>
            <a:ext cx="677008" cy="184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a:r>
              <a:rPr lang="fr-FR" altLang="fr-FR" sz="1400" b="1" dirty="0">
                <a:solidFill>
                  <a:srgbClr val="000099"/>
                </a:solidFill>
              </a:rPr>
              <a:t>CLIENT</a:t>
            </a:r>
            <a:endParaRPr lang="fr-FR" altLang="fr-FR" sz="1000" b="1" dirty="0">
              <a:solidFill>
                <a:srgbClr val="000099"/>
              </a:solidFill>
            </a:endParaRPr>
          </a:p>
        </p:txBody>
      </p:sp>
      <p:grpSp>
        <p:nvGrpSpPr>
          <p:cNvPr id="1552453" name="Group 3141"/>
          <p:cNvGrpSpPr>
            <a:grpSpLocks/>
          </p:cNvGrpSpPr>
          <p:nvPr/>
        </p:nvGrpSpPr>
        <p:grpSpPr bwMode="auto">
          <a:xfrm>
            <a:off x="3011366" y="604839"/>
            <a:ext cx="5147896" cy="1366837"/>
            <a:chOff x="2055" y="355"/>
            <a:chExt cx="3514" cy="861"/>
          </a:xfrm>
        </p:grpSpPr>
        <p:sp>
          <p:nvSpPr>
            <p:cNvPr id="8398" name="Rectangle 3142"/>
            <p:cNvSpPr>
              <a:spLocks noChangeArrowheads="1"/>
            </p:cNvSpPr>
            <p:nvPr/>
          </p:nvSpPr>
          <p:spPr bwMode="auto">
            <a:xfrm>
              <a:off x="4013" y="355"/>
              <a:ext cx="493" cy="11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a:r>
                <a:rPr lang="fr-FR" altLang="fr-FR" sz="800" b="1" dirty="0">
                  <a:solidFill>
                    <a:srgbClr val="000099"/>
                  </a:solidFill>
                </a:rPr>
                <a:t>15 - PAIEMENT</a:t>
              </a:r>
            </a:p>
          </p:txBody>
        </p:sp>
        <p:sp>
          <p:nvSpPr>
            <p:cNvPr id="8399" name="Freeform 3143"/>
            <p:cNvSpPr>
              <a:spLocks/>
            </p:cNvSpPr>
            <p:nvPr/>
          </p:nvSpPr>
          <p:spPr bwMode="auto">
            <a:xfrm>
              <a:off x="2055" y="467"/>
              <a:ext cx="3514" cy="749"/>
            </a:xfrm>
            <a:custGeom>
              <a:avLst/>
              <a:gdLst>
                <a:gd name="T0" fmla="*/ 19 w 20000"/>
                <a:gd name="T1" fmla="*/ 0 h 20000"/>
                <a:gd name="T2" fmla="*/ 19 w 20000"/>
                <a:gd name="T3" fmla="*/ 0 h 20000"/>
                <a:gd name="T4" fmla="*/ 0 w 20000"/>
                <a:gd name="T5" fmla="*/ 0 h 20000"/>
                <a:gd name="T6" fmla="*/ 0 60000 65536"/>
                <a:gd name="T7" fmla="*/ 0 60000 65536"/>
                <a:gd name="T8" fmla="*/ 0 60000 65536"/>
              </a:gdLst>
              <a:ahLst/>
              <a:cxnLst>
                <a:cxn ang="T6">
                  <a:pos x="T0" y="T1"/>
                </a:cxn>
                <a:cxn ang="T7">
                  <a:pos x="T2" y="T3"/>
                </a:cxn>
                <a:cxn ang="T8">
                  <a:pos x="T4" y="T5"/>
                </a:cxn>
              </a:cxnLst>
              <a:rect l="0" t="0" r="r" b="b"/>
              <a:pathLst>
                <a:path w="20000" h="20000">
                  <a:moveTo>
                    <a:pt x="19998" y="19989"/>
                  </a:moveTo>
                  <a:lnTo>
                    <a:pt x="19998" y="0"/>
                  </a:lnTo>
                  <a:lnTo>
                    <a:pt x="0" y="0"/>
                  </a:lnTo>
                </a:path>
              </a:pathLst>
            </a:custGeom>
            <a:noFill/>
            <a:ln w="28575" cap="flat" cmpd="sng">
              <a:solidFill>
                <a:srgbClr val="008000"/>
              </a:solidFill>
              <a:prstDash val="sysDash"/>
              <a:round/>
              <a:headEnd type="none" w="med" len="sm"/>
              <a:tailEnd type="triangle" w="lg"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grpSp>
      <p:grpSp>
        <p:nvGrpSpPr>
          <p:cNvPr id="1552456" name="Group 3144"/>
          <p:cNvGrpSpPr>
            <a:grpSpLocks/>
          </p:cNvGrpSpPr>
          <p:nvPr/>
        </p:nvGrpSpPr>
        <p:grpSpPr bwMode="auto">
          <a:xfrm>
            <a:off x="5290039" y="3605213"/>
            <a:ext cx="1052146" cy="214312"/>
            <a:chOff x="3610" y="2245"/>
            <a:chExt cx="718" cy="135"/>
          </a:xfrm>
        </p:grpSpPr>
        <p:sp>
          <p:nvSpPr>
            <p:cNvPr id="8396" name="Rectangle 3145"/>
            <p:cNvSpPr>
              <a:spLocks noChangeArrowheads="1"/>
            </p:cNvSpPr>
            <p:nvPr/>
          </p:nvSpPr>
          <p:spPr bwMode="auto">
            <a:xfrm>
              <a:off x="3809" y="2265"/>
              <a:ext cx="519" cy="11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r>
                <a:rPr lang="fr-FR" altLang="fr-FR" sz="800" b="1" dirty="0">
                  <a:solidFill>
                    <a:srgbClr val="000099"/>
                  </a:solidFill>
                </a:rPr>
                <a:t>3 - Délai</a:t>
              </a:r>
            </a:p>
          </p:txBody>
        </p:sp>
        <p:sp>
          <p:nvSpPr>
            <p:cNvPr id="8397" name="Freeform 3146"/>
            <p:cNvSpPr>
              <a:spLocks/>
            </p:cNvSpPr>
            <p:nvPr/>
          </p:nvSpPr>
          <p:spPr bwMode="auto">
            <a:xfrm>
              <a:off x="3610" y="2245"/>
              <a:ext cx="691" cy="116"/>
            </a:xfrm>
            <a:custGeom>
              <a:avLst/>
              <a:gdLst>
                <a:gd name="T0" fmla="*/ 0 w 20000"/>
                <a:gd name="T1" fmla="*/ 0 h 20000"/>
                <a:gd name="T2" fmla="*/ 0 w 20000"/>
                <a:gd name="T3" fmla="*/ 0 h 20000"/>
                <a:gd name="T4" fmla="*/ 0 w 20000"/>
                <a:gd name="T5" fmla="*/ 0 h 20000"/>
                <a:gd name="T6" fmla="*/ 0 60000 65536"/>
                <a:gd name="T7" fmla="*/ 0 60000 65536"/>
                <a:gd name="T8" fmla="*/ 0 60000 65536"/>
              </a:gdLst>
              <a:ahLst/>
              <a:cxnLst>
                <a:cxn ang="T6">
                  <a:pos x="T0" y="T1"/>
                </a:cxn>
                <a:cxn ang="T7">
                  <a:pos x="T2" y="T3"/>
                </a:cxn>
                <a:cxn ang="T8">
                  <a:pos x="T4" y="T5"/>
                </a:cxn>
              </a:cxnLst>
              <a:rect l="0" t="0" r="r" b="b"/>
              <a:pathLst>
                <a:path w="20000" h="20000">
                  <a:moveTo>
                    <a:pt x="0" y="0"/>
                  </a:moveTo>
                  <a:lnTo>
                    <a:pt x="3331" y="19931"/>
                  </a:lnTo>
                  <a:lnTo>
                    <a:pt x="19988" y="19931"/>
                  </a:lnTo>
                </a:path>
              </a:pathLst>
            </a:custGeom>
            <a:noFill/>
            <a:ln w="28575" cap="flat" cmpd="sng">
              <a:solidFill>
                <a:srgbClr val="FF0000"/>
              </a:solidFill>
              <a:prstDash val="solid"/>
              <a:round/>
              <a:headEnd type="none" w="lg" len="sm"/>
              <a:tailEnd type="triangle" w="lg"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grpSp>
      <p:grpSp>
        <p:nvGrpSpPr>
          <p:cNvPr id="1552459" name="Group 3147"/>
          <p:cNvGrpSpPr>
            <a:grpSpLocks/>
          </p:cNvGrpSpPr>
          <p:nvPr/>
        </p:nvGrpSpPr>
        <p:grpSpPr bwMode="auto">
          <a:xfrm>
            <a:off x="5035062" y="3697289"/>
            <a:ext cx="1519604" cy="377825"/>
            <a:chOff x="3437" y="2303"/>
            <a:chExt cx="1037" cy="238"/>
          </a:xfrm>
        </p:grpSpPr>
        <p:sp>
          <p:nvSpPr>
            <p:cNvPr id="8394" name="Rectangle 3148"/>
            <p:cNvSpPr>
              <a:spLocks noChangeArrowheads="1"/>
            </p:cNvSpPr>
            <p:nvPr/>
          </p:nvSpPr>
          <p:spPr bwMode="auto">
            <a:xfrm>
              <a:off x="3725" y="2426"/>
              <a:ext cx="749" cy="11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a:r>
                <a:rPr lang="fr-FR" altLang="fr-FR" sz="800" b="1" dirty="0">
                  <a:solidFill>
                    <a:srgbClr val="000099"/>
                  </a:solidFill>
                </a:rPr>
                <a:t>2 - Demande de délai</a:t>
              </a:r>
            </a:p>
          </p:txBody>
        </p:sp>
        <p:sp>
          <p:nvSpPr>
            <p:cNvPr id="8395" name="Freeform 3149"/>
            <p:cNvSpPr>
              <a:spLocks/>
            </p:cNvSpPr>
            <p:nvPr/>
          </p:nvSpPr>
          <p:spPr bwMode="auto">
            <a:xfrm>
              <a:off x="3437" y="2303"/>
              <a:ext cx="1037" cy="231"/>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000" h="20000">
                  <a:moveTo>
                    <a:pt x="19992" y="4991"/>
                  </a:moveTo>
                  <a:lnTo>
                    <a:pt x="19992" y="19965"/>
                  </a:lnTo>
                  <a:lnTo>
                    <a:pt x="19977" y="19757"/>
                  </a:lnTo>
                  <a:lnTo>
                    <a:pt x="4443" y="19965"/>
                  </a:lnTo>
                  <a:lnTo>
                    <a:pt x="0" y="0"/>
                  </a:lnTo>
                </a:path>
              </a:pathLst>
            </a:custGeom>
            <a:noFill/>
            <a:ln w="28575" cap="flat" cmpd="sng">
              <a:solidFill>
                <a:srgbClr val="FF0000"/>
              </a:solidFill>
              <a:prstDash val="solid"/>
              <a:round/>
              <a:headEnd type="none" w="lg" len="sm"/>
              <a:tailEnd type="triangle" w="lg"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grpSp>
      <p:grpSp>
        <p:nvGrpSpPr>
          <p:cNvPr id="1552462" name="Group 3150"/>
          <p:cNvGrpSpPr>
            <a:grpSpLocks/>
          </p:cNvGrpSpPr>
          <p:nvPr/>
        </p:nvGrpSpPr>
        <p:grpSpPr bwMode="auto">
          <a:xfrm>
            <a:off x="4868008" y="3698876"/>
            <a:ext cx="1856643" cy="608013"/>
            <a:chOff x="3322" y="2304"/>
            <a:chExt cx="1267" cy="383"/>
          </a:xfrm>
        </p:grpSpPr>
        <p:sp>
          <p:nvSpPr>
            <p:cNvPr id="8392" name="Rectangle 3151"/>
            <p:cNvSpPr>
              <a:spLocks noChangeArrowheads="1"/>
            </p:cNvSpPr>
            <p:nvPr/>
          </p:nvSpPr>
          <p:spPr bwMode="auto">
            <a:xfrm>
              <a:off x="3725" y="2571"/>
              <a:ext cx="864" cy="11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a:r>
                <a:rPr lang="fr-FR" altLang="fr-FR" sz="800" b="1" dirty="0">
                  <a:solidFill>
                    <a:srgbClr val="000099"/>
                  </a:solidFill>
                </a:rPr>
                <a:t>4 - Commande Interne</a:t>
              </a:r>
            </a:p>
          </p:txBody>
        </p:sp>
        <p:sp>
          <p:nvSpPr>
            <p:cNvPr id="8393" name="Freeform 3152"/>
            <p:cNvSpPr>
              <a:spLocks/>
            </p:cNvSpPr>
            <p:nvPr/>
          </p:nvSpPr>
          <p:spPr bwMode="auto">
            <a:xfrm>
              <a:off x="3322" y="2304"/>
              <a:ext cx="1267" cy="352"/>
            </a:xfrm>
            <a:custGeom>
              <a:avLst/>
              <a:gdLst>
                <a:gd name="T0" fmla="*/ 0 w 20000"/>
                <a:gd name="T1" fmla="*/ 0 h 20000"/>
                <a:gd name="T2" fmla="*/ 0 w 20000"/>
                <a:gd name="T3" fmla="*/ 0 h 20000"/>
                <a:gd name="T4" fmla="*/ 0 w 20000"/>
                <a:gd name="T5" fmla="*/ 0 h 20000"/>
                <a:gd name="T6" fmla="*/ 0 w 20000"/>
                <a:gd name="T7" fmla="*/ 0 h 20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0000" h="20000">
                  <a:moveTo>
                    <a:pt x="19994" y="3329"/>
                  </a:moveTo>
                  <a:lnTo>
                    <a:pt x="19994" y="19977"/>
                  </a:lnTo>
                  <a:lnTo>
                    <a:pt x="4544" y="19977"/>
                  </a:lnTo>
                  <a:lnTo>
                    <a:pt x="0" y="0"/>
                  </a:lnTo>
                </a:path>
              </a:pathLst>
            </a:custGeom>
            <a:noFill/>
            <a:ln w="28575" cap="flat" cmpd="sng">
              <a:solidFill>
                <a:srgbClr val="FF0000"/>
              </a:solidFill>
              <a:prstDash val="solid"/>
              <a:round/>
              <a:headEnd type="none" w="lg" len="sm"/>
              <a:tailEnd type="triangle" w="lg"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grpSp>
      <p:grpSp>
        <p:nvGrpSpPr>
          <p:cNvPr id="1552465" name="Group 3153"/>
          <p:cNvGrpSpPr>
            <a:grpSpLocks/>
          </p:cNvGrpSpPr>
          <p:nvPr/>
        </p:nvGrpSpPr>
        <p:grpSpPr bwMode="auto">
          <a:xfrm>
            <a:off x="4783016" y="1606551"/>
            <a:ext cx="1299797" cy="481013"/>
            <a:chOff x="3264" y="986"/>
            <a:chExt cx="887" cy="303"/>
          </a:xfrm>
        </p:grpSpPr>
        <p:sp>
          <p:nvSpPr>
            <p:cNvPr id="8390" name="Rectangle 3154"/>
            <p:cNvSpPr>
              <a:spLocks noChangeArrowheads="1"/>
            </p:cNvSpPr>
            <p:nvPr/>
          </p:nvSpPr>
          <p:spPr bwMode="auto">
            <a:xfrm>
              <a:off x="3402" y="1174"/>
              <a:ext cx="749" cy="11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a:r>
                <a:rPr lang="fr-FR" altLang="fr-FR" sz="800" b="1" dirty="0">
                  <a:solidFill>
                    <a:srgbClr val="000099"/>
                  </a:solidFill>
                </a:rPr>
                <a:t>10 - Info de rebut</a:t>
              </a:r>
            </a:p>
          </p:txBody>
        </p:sp>
        <p:sp>
          <p:nvSpPr>
            <p:cNvPr id="8391" name="Freeform 3155"/>
            <p:cNvSpPr>
              <a:spLocks/>
            </p:cNvSpPr>
            <p:nvPr/>
          </p:nvSpPr>
          <p:spPr bwMode="auto">
            <a:xfrm>
              <a:off x="3264" y="986"/>
              <a:ext cx="769" cy="288"/>
            </a:xfrm>
            <a:custGeom>
              <a:avLst/>
              <a:gdLst>
                <a:gd name="T0" fmla="*/ 0 w 20000"/>
                <a:gd name="T1" fmla="*/ 0 h 20000"/>
                <a:gd name="T2" fmla="*/ 0 w 20000"/>
                <a:gd name="T3" fmla="*/ 0 h 20000"/>
                <a:gd name="T4" fmla="*/ 0 w 20000"/>
                <a:gd name="T5" fmla="*/ 0 h 20000"/>
                <a:gd name="T6" fmla="*/ 0 60000 65536"/>
                <a:gd name="T7" fmla="*/ 0 60000 65536"/>
                <a:gd name="T8" fmla="*/ 0 60000 65536"/>
              </a:gdLst>
              <a:ahLst/>
              <a:cxnLst>
                <a:cxn ang="T6">
                  <a:pos x="T0" y="T1"/>
                </a:cxn>
                <a:cxn ang="T7">
                  <a:pos x="T2" y="T3"/>
                </a:cxn>
                <a:cxn ang="T8">
                  <a:pos x="T4" y="T5"/>
                </a:cxn>
              </a:cxnLst>
              <a:rect l="0" t="0" r="r" b="b"/>
              <a:pathLst>
                <a:path w="20000" h="20000">
                  <a:moveTo>
                    <a:pt x="0" y="19972"/>
                  </a:moveTo>
                  <a:lnTo>
                    <a:pt x="19991" y="19972"/>
                  </a:lnTo>
                  <a:lnTo>
                    <a:pt x="19991" y="0"/>
                  </a:lnTo>
                </a:path>
              </a:pathLst>
            </a:custGeom>
            <a:noFill/>
            <a:ln w="28575" cap="flat" cmpd="sng">
              <a:solidFill>
                <a:srgbClr val="FF0000"/>
              </a:solidFill>
              <a:prstDash val="solid"/>
              <a:round/>
              <a:headEnd type="none" w="lg" len="sm"/>
              <a:tailEnd type="triangle" w="lg"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grpSp>
      <p:grpSp>
        <p:nvGrpSpPr>
          <p:cNvPr id="1552468" name="Group 3156"/>
          <p:cNvGrpSpPr>
            <a:grpSpLocks/>
          </p:cNvGrpSpPr>
          <p:nvPr/>
        </p:nvGrpSpPr>
        <p:grpSpPr bwMode="auto">
          <a:xfrm>
            <a:off x="2589335" y="2154238"/>
            <a:ext cx="1733550" cy="366712"/>
            <a:chOff x="1767" y="1331"/>
            <a:chExt cx="1182" cy="231"/>
          </a:xfrm>
        </p:grpSpPr>
        <p:sp>
          <p:nvSpPr>
            <p:cNvPr id="8388" name="Rectangle 3157"/>
            <p:cNvSpPr>
              <a:spLocks noChangeArrowheads="1"/>
            </p:cNvSpPr>
            <p:nvPr/>
          </p:nvSpPr>
          <p:spPr bwMode="auto">
            <a:xfrm>
              <a:off x="1912" y="1446"/>
              <a:ext cx="1037" cy="11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a:r>
                <a:rPr lang="fr-FR" altLang="fr-FR" sz="800" b="1" dirty="0">
                  <a:solidFill>
                    <a:srgbClr val="000099"/>
                  </a:solidFill>
                </a:rPr>
                <a:t>11 -  entrées après contrôle</a:t>
              </a:r>
            </a:p>
          </p:txBody>
        </p:sp>
        <p:sp>
          <p:nvSpPr>
            <p:cNvPr id="8389" name="Freeform 3158"/>
            <p:cNvSpPr>
              <a:spLocks/>
            </p:cNvSpPr>
            <p:nvPr/>
          </p:nvSpPr>
          <p:spPr bwMode="auto">
            <a:xfrm>
              <a:off x="1767" y="1331"/>
              <a:ext cx="1037" cy="231"/>
            </a:xfrm>
            <a:custGeom>
              <a:avLst/>
              <a:gdLst>
                <a:gd name="T0" fmla="*/ 0 w 20000"/>
                <a:gd name="T1" fmla="*/ 0 h 20000"/>
                <a:gd name="T2" fmla="*/ 0 w 20000"/>
                <a:gd name="T3" fmla="*/ 0 h 20000"/>
                <a:gd name="T4" fmla="*/ 0 w 20000"/>
                <a:gd name="T5" fmla="*/ 0 h 20000"/>
                <a:gd name="T6" fmla="*/ 0 60000 65536"/>
                <a:gd name="T7" fmla="*/ 0 60000 65536"/>
                <a:gd name="T8" fmla="*/ 0 60000 65536"/>
              </a:gdLst>
              <a:ahLst/>
              <a:cxnLst>
                <a:cxn ang="T6">
                  <a:pos x="T0" y="T1"/>
                </a:cxn>
                <a:cxn ang="T7">
                  <a:pos x="T2" y="T3"/>
                </a:cxn>
                <a:cxn ang="T8">
                  <a:pos x="T4" y="T5"/>
                </a:cxn>
              </a:cxnLst>
              <a:rect l="0" t="0" r="r" b="b"/>
              <a:pathLst>
                <a:path w="20000" h="20000">
                  <a:moveTo>
                    <a:pt x="19992" y="0"/>
                  </a:moveTo>
                  <a:lnTo>
                    <a:pt x="19992" y="19965"/>
                  </a:lnTo>
                  <a:lnTo>
                    <a:pt x="0" y="19965"/>
                  </a:lnTo>
                </a:path>
              </a:pathLst>
            </a:custGeom>
            <a:noFill/>
            <a:ln w="28575" cap="flat" cmpd="sng">
              <a:solidFill>
                <a:srgbClr val="0000FF"/>
              </a:solidFill>
              <a:prstDash val="solid"/>
              <a:round/>
              <a:headEnd type="none" w="med" len="sm"/>
              <a:tailEnd type="triangle" w="lg"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grpSp>
      <p:grpSp>
        <p:nvGrpSpPr>
          <p:cNvPr id="1552471" name="Group 3159"/>
          <p:cNvGrpSpPr>
            <a:grpSpLocks/>
          </p:cNvGrpSpPr>
          <p:nvPr/>
        </p:nvGrpSpPr>
        <p:grpSpPr bwMode="auto">
          <a:xfrm>
            <a:off x="2757854" y="1422401"/>
            <a:ext cx="1012581" cy="390525"/>
            <a:chOff x="1882" y="870"/>
            <a:chExt cx="691" cy="246"/>
          </a:xfrm>
        </p:grpSpPr>
        <p:sp>
          <p:nvSpPr>
            <p:cNvPr id="8386" name="Rectangle 3160"/>
            <p:cNvSpPr>
              <a:spLocks noChangeArrowheads="1"/>
            </p:cNvSpPr>
            <p:nvPr/>
          </p:nvSpPr>
          <p:spPr bwMode="auto">
            <a:xfrm>
              <a:off x="2000" y="1001"/>
              <a:ext cx="519" cy="11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a:r>
                <a:rPr lang="fr-FR" altLang="fr-FR" sz="800" b="1" dirty="0">
                  <a:solidFill>
                    <a:srgbClr val="000099"/>
                  </a:solidFill>
                </a:rPr>
                <a:t>8 - Livraison</a:t>
              </a:r>
            </a:p>
          </p:txBody>
        </p:sp>
        <p:sp>
          <p:nvSpPr>
            <p:cNvPr id="8387" name="Freeform 3161"/>
            <p:cNvSpPr>
              <a:spLocks/>
            </p:cNvSpPr>
            <p:nvPr/>
          </p:nvSpPr>
          <p:spPr bwMode="auto">
            <a:xfrm>
              <a:off x="1882" y="870"/>
              <a:ext cx="691" cy="231"/>
            </a:xfrm>
            <a:custGeom>
              <a:avLst/>
              <a:gdLst>
                <a:gd name="T0" fmla="*/ 0 w 20000"/>
                <a:gd name="T1" fmla="*/ 0 h 20000"/>
                <a:gd name="T2" fmla="*/ 0 w 20000"/>
                <a:gd name="T3" fmla="*/ 0 h 20000"/>
                <a:gd name="T4" fmla="*/ 0 w 20000"/>
                <a:gd name="T5" fmla="*/ 0 h 20000"/>
                <a:gd name="T6" fmla="*/ 0 60000 65536"/>
                <a:gd name="T7" fmla="*/ 0 60000 65536"/>
                <a:gd name="T8" fmla="*/ 0 60000 65536"/>
              </a:gdLst>
              <a:ahLst/>
              <a:cxnLst>
                <a:cxn ang="T6">
                  <a:pos x="T0" y="T1"/>
                </a:cxn>
                <a:cxn ang="T7">
                  <a:pos x="T2" y="T3"/>
                </a:cxn>
                <a:cxn ang="T8">
                  <a:pos x="T4" y="T5"/>
                </a:cxn>
              </a:cxnLst>
              <a:rect l="0" t="0" r="r" b="b"/>
              <a:pathLst>
                <a:path w="20000" h="20000">
                  <a:moveTo>
                    <a:pt x="0" y="0"/>
                  </a:moveTo>
                  <a:lnTo>
                    <a:pt x="0" y="19965"/>
                  </a:lnTo>
                  <a:lnTo>
                    <a:pt x="19988" y="19965"/>
                  </a:lnTo>
                </a:path>
              </a:pathLst>
            </a:custGeom>
            <a:noFill/>
            <a:ln w="28575" cap="flat" cmpd="sng">
              <a:solidFill>
                <a:srgbClr val="0000FF"/>
              </a:solidFill>
              <a:prstDash val="solid"/>
              <a:round/>
              <a:headEnd type="none" w="med" len="sm"/>
              <a:tailEnd type="triangle" w="lg"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grpSp>
      <p:grpSp>
        <p:nvGrpSpPr>
          <p:cNvPr id="1552474" name="Group 3162"/>
          <p:cNvGrpSpPr>
            <a:grpSpLocks/>
          </p:cNvGrpSpPr>
          <p:nvPr/>
        </p:nvGrpSpPr>
        <p:grpSpPr bwMode="auto">
          <a:xfrm>
            <a:off x="2419351" y="1422401"/>
            <a:ext cx="1351085" cy="665163"/>
            <a:chOff x="1651" y="870"/>
            <a:chExt cx="922" cy="419"/>
          </a:xfrm>
        </p:grpSpPr>
        <p:sp>
          <p:nvSpPr>
            <p:cNvPr id="8384" name="Rectangle 3163"/>
            <p:cNvSpPr>
              <a:spLocks noChangeArrowheads="1"/>
            </p:cNvSpPr>
            <p:nvPr/>
          </p:nvSpPr>
          <p:spPr bwMode="auto">
            <a:xfrm>
              <a:off x="1939" y="1174"/>
              <a:ext cx="519" cy="11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a:r>
                <a:rPr lang="fr-FR" altLang="fr-FR" sz="800" b="1" dirty="0">
                  <a:solidFill>
                    <a:srgbClr val="000099"/>
                  </a:solidFill>
                </a:rPr>
                <a:t>9 - Retours</a:t>
              </a:r>
            </a:p>
          </p:txBody>
        </p:sp>
        <p:sp>
          <p:nvSpPr>
            <p:cNvPr id="8385" name="Freeform 3164"/>
            <p:cNvSpPr>
              <a:spLocks/>
            </p:cNvSpPr>
            <p:nvPr/>
          </p:nvSpPr>
          <p:spPr bwMode="auto">
            <a:xfrm>
              <a:off x="1651" y="870"/>
              <a:ext cx="922" cy="404"/>
            </a:xfrm>
            <a:custGeom>
              <a:avLst/>
              <a:gdLst>
                <a:gd name="T0" fmla="*/ 0 w 20000"/>
                <a:gd name="T1" fmla="*/ 0 h 20000"/>
                <a:gd name="T2" fmla="*/ 0 w 20000"/>
                <a:gd name="T3" fmla="*/ 0 h 20000"/>
                <a:gd name="T4" fmla="*/ 0 w 20000"/>
                <a:gd name="T5" fmla="*/ 0 h 20000"/>
                <a:gd name="T6" fmla="*/ 0 60000 65536"/>
                <a:gd name="T7" fmla="*/ 0 60000 65536"/>
                <a:gd name="T8" fmla="*/ 0 60000 65536"/>
              </a:gdLst>
              <a:ahLst/>
              <a:cxnLst>
                <a:cxn ang="T6">
                  <a:pos x="T0" y="T1"/>
                </a:cxn>
                <a:cxn ang="T7">
                  <a:pos x="T2" y="T3"/>
                </a:cxn>
                <a:cxn ang="T8">
                  <a:pos x="T4" y="T5"/>
                </a:cxn>
              </a:cxnLst>
              <a:rect l="0" t="0" r="r" b="b"/>
              <a:pathLst>
                <a:path w="20000" h="20000">
                  <a:moveTo>
                    <a:pt x="19991" y="19980"/>
                  </a:moveTo>
                  <a:lnTo>
                    <a:pt x="0" y="19980"/>
                  </a:lnTo>
                  <a:lnTo>
                    <a:pt x="0" y="0"/>
                  </a:lnTo>
                </a:path>
              </a:pathLst>
            </a:custGeom>
            <a:noFill/>
            <a:ln w="28575" cap="flat" cmpd="sng">
              <a:solidFill>
                <a:srgbClr val="0000FF"/>
              </a:solidFill>
              <a:prstDash val="solid"/>
              <a:round/>
              <a:headEnd type="none" w="med" len="sm"/>
              <a:tailEnd type="triangle" w="lg"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grpSp>
      <p:grpSp>
        <p:nvGrpSpPr>
          <p:cNvPr id="8257" name="Group 3165"/>
          <p:cNvGrpSpPr>
            <a:grpSpLocks/>
          </p:cNvGrpSpPr>
          <p:nvPr/>
        </p:nvGrpSpPr>
        <p:grpSpPr bwMode="auto">
          <a:xfrm>
            <a:off x="463062" y="6332539"/>
            <a:ext cx="5981700" cy="192087"/>
            <a:chOff x="200" y="3999"/>
            <a:chExt cx="4082" cy="121"/>
          </a:xfrm>
        </p:grpSpPr>
        <p:sp>
          <p:nvSpPr>
            <p:cNvPr id="8378" name="Rectangle 3166"/>
            <p:cNvSpPr>
              <a:spLocks noChangeArrowheads="1"/>
            </p:cNvSpPr>
            <p:nvPr/>
          </p:nvSpPr>
          <p:spPr bwMode="auto">
            <a:xfrm>
              <a:off x="432" y="3999"/>
              <a:ext cx="630" cy="12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a:r>
                <a:rPr lang="fr-FR" altLang="fr-FR" sz="1000" b="1" dirty="0">
                  <a:solidFill>
                    <a:srgbClr val="000099"/>
                  </a:solidFill>
                </a:rPr>
                <a:t>Flux physiques</a:t>
              </a:r>
              <a:endParaRPr lang="fr-FR" altLang="fr-FR" sz="1000" dirty="0">
                <a:solidFill>
                  <a:srgbClr val="000099"/>
                </a:solidFill>
              </a:endParaRPr>
            </a:p>
          </p:txBody>
        </p:sp>
        <p:sp>
          <p:nvSpPr>
            <p:cNvPr id="8379" name="Rectangle 3167"/>
            <p:cNvSpPr>
              <a:spLocks noChangeArrowheads="1"/>
            </p:cNvSpPr>
            <p:nvPr/>
          </p:nvSpPr>
          <p:spPr bwMode="auto">
            <a:xfrm>
              <a:off x="1972" y="3999"/>
              <a:ext cx="600" cy="12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a:r>
                <a:rPr lang="fr-FR" altLang="fr-FR" sz="1000" b="1" dirty="0">
                  <a:solidFill>
                    <a:srgbClr val="000099"/>
                  </a:solidFill>
                </a:rPr>
                <a:t>Flux financiers</a:t>
              </a:r>
              <a:endParaRPr lang="fr-FR" altLang="fr-FR" sz="1000" dirty="0">
                <a:solidFill>
                  <a:srgbClr val="000099"/>
                </a:solidFill>
              </a:endParaRPr>
            </a:p>
          </p:txBody>
        </p:sp>
        <p:sp>
          <p:nvSpPr>
            <p:cNvPr id="8380" name="Rectangle 3168"/>
            <p:cNvSpPr>
              <a:spLocks noChangeArrowheads="1"/>
            </p:cNvSpPr>
            <p:nvPr/>
          </p:nvSpPr>
          <p:spPr bwMode="auto">
            <a:xfrm>
              <a:off x="3464" y="3999"/>
              <a:ext cx="818" cy="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a:r>
                <a:rPr lang="fr-FR" altLang="fr-FR" sz="1000" b="1" dirty="0">
                  <a:solidFill>
                    <a:srgbClr val="000099"/>
                  </a:solidFill>
                </a:rPr>
                <a:t>Flux d’informations</a:t>
              </a:r>
              <a:endParaRPr lang="fr-FR" altLang="fr-FR" sz="1000" dirty="0">
                <a:solidFill>
                  <a:srgbClr val="000099"/>
                </a:solidFill>
              </a:endParaRPr>
            </a:p>
          </p:txBody>
        </p:sp>
        <p:sp>
          <p:nvSpPr>
            <p:cNvPr id="8381" name="Line 3169"/>
            <p:cNvSpPr>
              <a:spLocks noChangeShapeType="1"/>
            </p:cNvSpPr>
            <p:nvPr/>
          </p:nvSpPr>
          <p:spPr bwMode="auto">
            <a:xfrm>
              <a:off x="200" y="4067"/>
              <a:ext cx="182" cy="0"/>
            </a:xfrm>
            <a:prstGeom prst="line">
              <a:avLst/>
            </a:prstGeom>
            <a:noFill/>
            <a:ln w="28575">
              <a:solidFill>
                <a:srgbClr val="0000FF"/>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sp>
          <p:nvSpPr>
            <p:cNvPr id="8382" name="Line 3170"/>
            <p:cNvSpPr>
              <a:spLocks noChangeShapeType="1"/>
            </p:cNvSpPr>
            <p:nvPr/>
          </p:nvSpPr>
          <p:spPr bwMode="auto">
            <a:xfrm>
              <a:off x="1646" y="4067"/>
              <a:ext cx="273" cy="0"/>
            </a:xfrm>
            <a:prstGeom prst="line">
              <a:avLst/>
            </a:prstGeom>
            <a:noFill/>
            <a:ln w="28575">
              <a:solidFill>
                <a:srgbClr val="009900"/>
              </a:solidFill>
              <a:prstDash val="sysDash"/>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sp>
          <p:nvSpPr>
            <p:cNvPr id="8383" name="Line 3171"/>
            <p:cNvSpPr>
              <a:spLocks noChangeShapeType="1"/>
            </p:cNvSpPr>
            <p:nvPr/>
          </p:nvSpPr>
          <p:spPr bwMode="auto">
            <a:xfrm>
              <a:off x="3106" y="4067"/>
              <a:ext cx="273" cy="0"/>
            </a:xfrm>
            <a:prstGeom prst="line">
              <a:avLst/>
            </a:prstGeom>
            <a:noFill/>
            <a:ln w="28575">
              <a:solidFill>
                <a:srgbClr val="FF00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grpSp>
      <p:grpSp>
        <p:nvGrpSpPr>
          <p:cNvPr id="1552484" name="Group 3172"/>
          <p:cNvGrpSpPr>
            <a:grpSpLocks/>
          </p:cNvGrpSpPr>
          <p:nvPr/>
        </p:nvGrpSpPr>
        <p:grpSpPr bwMode="auto">
          <a:xfrm>
            <a:off x="8326316" y="1149351"/>
            <a:ext cx="508489" cy="822325"/>
            <a:chOff x="5683" y="698"/>
            <a:chExt cx="346" cy="518"/>
          </a:xfrm>
        </p:grpSpPr>
        <p:sp>
          <p:nvSpPr>
            <p:cNvPr id="8376" name="Rectangle 3173"/>
            <p:cNvSpPr>
              <a:spLocks noChangeArrowheads="1"/>
            </p:cNvSpPr>
            <p:nvPr/>
          </p:nvSpPr>
          <p:spPr bwMode="auto">
            <a:xfrm>
              <a:off x="5683" y="813"/>
              <a:ext cx="346" cy="1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r>
                <a:rPr lang="fr-FR" altLang="fr-FR" sz="800" b="1" dirty="0">
                  <a:solidFill>
                    <a:srgbClr val="000099"/>
                  </a:solidFill>
                </a:rPr>
                <a:t>31</a:t>
              </a:r>
            </a:p>
            <a:p>
              <a:r>
                <a:rPr lang="fr-FR" altLang="fr-FR" sz="800" b="1" dirty="0">
                  <a:solidFill>
                    <a:srgbClr val="000099"/>
                  </a:solidFill>
                </a:rPr>
                <a:t>Tableaux</a:t>
              </a:r>
            </a:p>
            <a:p>
              <a:r>
                <a:rPr lang="fr-FR" altLang="fr-FR" sz="800" b="1" dirty="0">
                  <a:solidFill>
                    <a:srgbClr val="000099"/>
                  </a:solidFill>
                </a:rPr>
                <a:t>de bord</a:t>
              </a:r>
            </a:p>
          </p:txBody>
        </p:sp>
        <p:sp>
          <p:nvSpPr>
            <p:cNvPr id="8377" name="Freeform 3174"/>
            <p:cNvSpPr>
              <a:spLocks/>
            </p:cNvSpPr>
            <p:nvPr/>
          </p:nvSpPr>
          <p:spPr bwMode="auto">
            <a:xfrm>
              <a:off x="5686" y="698"/>
              <a:ext cx="182" cy="518"/>
            </a:xfrm>
            <a:custGeom>
              <a:avLst/>
              <a:gdLst>
                <a:gd name="T0" fmla="*/ 0 w 20000"/>
                <a:gd name="T1" fmla="*/ 0 h 20000"/>
                <a:gd name="T2" fmla="*/ 0 w 20000"/>
                <a:gd name="T3" fmla="*/ 0 h 20000"/>
                <a:gd name="T4" fmla="*/ 0 w 20000"/>
                <a:gd name="T5" fmla="*/ 0 h 20000"/>
                <a:gd name="T6" fmla="*/ 0 60000 65536"/>
                <a:gd name="T7" fmla="*/ 0 60000 65536"/>
                <a:gd name="T8" fmla="*/ 0 60000 65536"/>
              </a:gdLst>
              <a:ahLst/>
              <a:cxnLst>
                <a:cxn ang="T6">
                  <a:pos x="T0" y="T1"/>
                </a:cxn>
                <a:cxn ang="T7">
                  <a:pos x="T2" y="T3"/>
                </a:cxn>
                <a:cxn ang="T8">
                  <a:pos x="T4" y="T5"/>
                </a:cxn>
              </a:cxnLst>
              <a:rect l="0" t="0" r="r" b="b"/>
              <a:pathLst>
                <a:path w="20000" h="20000">
                  <a:moveTo>
                    <a:pt x="0" y="19984"/>
                  </a:moveTo>
                  <a:lnTo>
                    <a:pt x="0" y="2855"/>
                  </a:lnTo>
                  <a:lnTo>
                    <a:pt x="19956" y="0"/>
                  </a:lnTo>
                </a:path>
              </a:pathLst>
            </a:custGeom>
            <a:noFill/>
            <a:ln w="28575" cap="flat" cmpd="sng">
              <a:solidFill>
                <a:srgbClr val="FF0000"/>
              </a:solidFill>
              <a:prstDash val="solid"/>
              <a:round/>
              <a:headEnd type="none" w="sm" len="sm"/>
              <a:tailEnd type="triangle" w="lg"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grpSp>
      <p:grpSp>
        <p:nvGrpSpPr>
          <p:cNvPr id="1552487" name="Group 3175"/>
          <p:cNvGrpSpPr>
            <a:grpSpLocks/>
          </p:cNvGrpSpPr>
          <p:nvPr/>
        </p:nvGrpSpPr>
        <p:grpSpPr bwMode="auto">
          <a:xfrm>
            <a:off x="341435" y="2706688"/>
            <a:ext cx="6482862" cy="3471862"/>
            <a:chOff x="232" y="1679"/>
            <a:chExt cx="4425" cy="2187"/>
          </a:xfrm>
        </p:grpSpPr>
        <p:sp>
          <p:nvSpPr>
            <p:cNvPr id="8374" name="Rectangle 3176"/>
            <p:cNvSpPr>
              <a:spLocks noChangeArrowheads="1"/>
            </p:cNvSpPr>
            <p:nvPr/>
          </p:nvSpPr>
          <p:spPr bwMode="auto">
            <a:xfrm>
              <a:off x="3322" y="3750"/>
              <a:ext cx="979" cy="11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a:r>
                <a:rPr lang="fr-FR" altLang="fr-FR" sz="800" b="1" dirty="0">
                  <a:solidFill>
                    <a:srgbClr val="000099"/>
                  </a:solidFill>
                </a:rPr>
                <a:t>25 - EXPEDITION</a:t>
              </a:r>
              <a:endParaRPr lang="fr-FR" altLang="fr-FR" sz="800" dirty="0">
                <a:solidFill>
                  <a:srgbClr val="000099"/>
                </a:solidFill>
              </a:endParaRPr>
            </a:p>
          </p:txBody>
        </p:sp>
        <p:sp>
          <p:nvSpPr>
            <p:cNvPr id="8375" name="Freeform 3177"/>
            <p:cNvSpPr>
              <a:spLocks/>
            </p:cNvSpPr>
            <p:nvPr/>
          </p:nvSpPr>
          <p:spPr bwMode="auto">
            <a:xfrm>
              <a:off x="232" y="1679"/>
              <a:ext cx="4425" cy="2180"/>
            </a:xfrm>
            <a:custGeom>
              <a:avLst/>
              <a:gdLst>
                <a:gd name="T0" fmla="*/ 6 w 20000"/>
                <a:gd name="T1" fmla="*/ 0 h 20000"/>
                <a:gd name="T2" fmla="*/ 0 w 20000"/>
                <a:gd name="T3" fmla="*/ 0 h 20000"/>
                <a:gd name="T4" fmla="*/ 0 w 20000"/>
                <a:gd name="T5" fmla="*/ 3 h 20000"/>
                <a:gd name="T6" fmla="*/ 48 w 20000"/>
                <a:gd name="T7" fmla="*/ 3 h 20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0000" h="20000">
                  <a:moveTo>
                    <a:pt x="2500" y="0"/>
                  </a:moveTo>
                  <a:lnTo>
                    <a:pt x="0" y="0"/>
                  </a:lnTo>
                  <a:lnTo>
                    <a:pt x="0" y="19996"/>
                  </a:lnTo>
                  <a:lnTo>
                    <a:pt x="19998" y="19996"/>
                  </a:lnTo>
                </a:path>
              </a:pathLst>
            </a:custGeom>
            <a:noFill/>
            <a:ln w="28575" cap="flat" cmpd="sng">
              <a:solidFill>
                <a:srgbClr val="0000FF"/>
              </a:solidFill>
              <a:prstDash val="solid"/>
              <a:round/>
              <a:headEnd type="none" w="sm" len="sm"/>
              <a:tailEnd type="triangle" w="lg"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grpSp>
      <p:grpSp>
        <p:nvGrpSpPr>
          <p:cNvPr id="1552490" name="Group 3178"/>
          <p:cNvGrpSpPr>
            <a:grpSpLocks/>
          </p:cNvGrpSpPr>
          <p:nvPr/>
        </p:nvGrpSpPr>
        <p:grpSpPr bwMode="auto">
          <a:xfrm>
            <a:off x="405913" y="2935288"/>
            <a:ext cx="6408126" cy="3060700"/>
            <a:chOff x="277" y="1823"/>
            <a:chExt cx="4372" cy="1928"/>
          </a:xfrm>
        </p:grpSpPr>
        <p:sp>
          <p:nvSpPr>
            <p:cNvPr id="8370" name="Rectangle 3179"/>
            <p:cNvSpPr>
              <a:spLocks noChangeArrowheads="1"/>
            </p:cNvSpPr>
            <p:nvPr/>
          </p:nvSpPr>
          <p:spPr bwMode="auto">
            <a:xfrm>
              <a:off x="3322" y="3635"/>
              <a:ext cx="1095" cy="11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a:r>
                <a:rPr lang="fr-FR" altLang="fr-FR" sz="800" b="1" dirty="0">
                  <a:solidFill>
                    <a:srgbClr val="000099"/>
                  </a:solidFill>
                </a:rPr>
                <a:t>26 - Info de livraison</a:t>
              </a:r>
            </a:p>
          </p:txBody>
        </p:sp>
        <p:grpSp>
          <p:nvGrpSpPr>
            <p:cNvPr id="8371" name="Group 3180"/>
            <p:cNvGrpSpPr>
              <a:grpSpLocks/>
            </p:cNvGrpSpPr>
            <p:nvPr/>
          </p:nvGrpSpPr>
          <p:grpSpPr bwMode="auto">
            <a:xfrm>
              <a:off x="277" y="1823"/>
              <a:ext cx="4372" cy="1907"/>
              <a:chOff x="277" y="1823"/>
              <a:chExt cx="4372" cy="1907"/>
            </a:xfrm>
          </p:grpSpPr>
          <p:sp>
            <p:nvSpPr>
              <p:cNvPr id="8372" name="Freeform 3181"/>
              <p:cNvSpPr>
                <a:spLocks/>
              </p:cNvSpPr>
              <p:nvPr/>
            </p:nvSpPr>
            <p:spPr bwMode="auto">
              <a:xfrm>
                <a:off x="277" y="1823"/>
                <a:ext cx="4372" cy="1907"/>
              </a:xfrm>
              <a:custGeom>
                <a:avLst/>
                <a:gdLst>
                  <a:gd name="T0" fmla="*/ 4 w 20000"/>
                  <a:gd name="T1" fmla="*/ 0 h 20000"/>
                  <a:gd name="T2" fmla="*/ 0 w 20000"/>
                  <a:gd name="T3" fmla="*/ 0 h 20000"/>
                  <a:gd name="T4" fmla="*/ 0 w 20000"/>
                  <a:gd name="T5" fmla="*/ 2 h 20000"/>
                  <a:gd name="T6" fmla="*/ 46 w 20000"/>
                  <a:gd name="T7" fmla="*/ 2 h 20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0000" h="20000">
                    <a:moveTo>
                      <a:pt x="1740" y="0"/>
                    </a:moveTo>
                    <a:lnTo>
                      <a:pt x="0" y="0"/>
                    </a:lnTo>
                    <a:lnTo>
                      <a:pt x="0" y="19996"/>
                    </a:lnTo>
                    <a:lnTo>
                      <a:pt x="19998" y="19996"/>
                    </a:lnTo>
                  </a:path>
                </a:pathLst>
              </a:custGeom>
              <a:noFill/>
              <a:ln w="28575" cap="flat" cmpd="sng">
                <a:solidFill>
                  <a:srgbClr val="FF0000"/>
                </a:solidFill>
                <a:prstDash val="solid"/>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sp>
            <p:nvSpPr>
              <p:cNvPr id="8373" name="Line 3182"/>
              <p:cNvSpPr>
                <a:spLocks noChangeShapeType="1"/>
              </p:cNvSpPr>
              <p:nvPr/>
            </p:nvSpPr>
            <p:spPr bwMode="auto">
              <a:xfrm>
                <a:off x="602" y="1823"/>
                <a:ext cx="182"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grpSp>
      </p:grpSp>
      <p:sp>
        <p:nvSpPr>
          <p:cNvPr id="8261" name="Text Box 3183"/>
          <p:cNvSpPr txBox="1">
            <a:spLocks noChangeArrowheads="1"/>
          </p:cNvSpPr>
          <p:nvPr/>
        </p:nvSpPr>
        <p:spPr bwMode="auto">
          <a:xfrm>
            <a:off x="5041132" y="4330700"/>
            <a:ext cx="1260231" cy="274638"/>
          </a:xfrm>
          <a:prstGeom prst="rect">
            <a:avLst/>
          </a:prstGeom>
          <a:solidFill>
            <a:srgbClr val="FFFFFF"/>
          </a:solidFill>
          <a:ln w="9525">
            <a:solidFill>
              <a:srgbClr val="000000"/>
            </a:solidFill>
            <a:miter lim="800000"/>
            <a:headEnd/>
            <a:tailEnd/>
          </a:ln>
        </p:spPr>
        <p:txBody>
          <a:bodyPr/>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r>
              <a:rPr lang="fr-FR" altLang="fr-FR" sz="1200" b="1" dirty="0">
                <a:solidFill>
                  <a:srgbClr val="000099"/>
                </a:solidFill>
                <a:latin typeface="Arial MT Black"/>
              </a:rPr>
              <a:t>Suivi technique</a:t>
            </a:r>
          </a:p>
        </p:txBody>
      </p:sp>
      <p:grpSp>
        <p:nvGrpSpPr>
          <p:cNvPr id="1552497" name="Group 3185"/>
          <p:cNvGrpSpPr>
            <a:grpSpLocks/>
          </p:cNvGrpSpPr>
          <p:nvPr/>
        </p:nvGrpSpPr>
        <p:grpSpPr bwMode="auto">
          <a:xfrm>
            <a:off x="77666" y="1470025"/>
            <a:ext cx="1047750" cy="3748088"/>
            <a:chOff x="53" y="900"/>
            <a:chExt cx="715" cy="2361"/>
          </a:xfrm>
        </p:grpSpPr>
        <p:sp>
          <p:nvSpPr>
            <p:cNvPr id="8368" name="Freeform 3186"/>
            <p:cNvSpPr>
              <a:spLocks/>
            </p:cNvSpPr>
            <p:nvPr/>
          </p:nvSpPr>
          <p:spPr bwMode="auto">
            <a:xfrm>
              <a:off x="187" y="900"/>
              <a:ext cx="581" cy="2361"/>
            </a:xfrm>
            <a:custGeom>
              <a:avLst/>
              <a:gdLst>
                <a:gd name="T0" fmla="*/ 0 w 20000"/>
                <a:gd name="T1" fmla="*/ 0 h 20000"/>
                <a:gd name="T2" fmla="*/ 0 w 20000"/>
                <a:gd name="T3" fmla="*/ 0 h 20000"/>
                <a:gd name="T4" fmla="*/ 0 w 20000"/>
                <a:gd name="T5" fmla="*/ 4 h 20000"/>
                <a:gd name="T6" fmla="*/ 0 w 20000"/>
                <a:gd name="T7" fmla="*/ 4 h 20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0000" h="20000">
                  <a:moveTo>
                    <a:pt x="19986" y="0"/>
                  </a:moveTo>
                  <a:lnTo>
                    <a:pt x="0" y="0"/>
                  </a:lnTo>
                  <a:lnTo>
                    <a:pt x="0" y="19997"/>
                  </a:lnTo>
                  <a:lnTo>
                    <a:pt x="13324" y="19997"/>
                  </a:lnTo>
                </a:path>
              </a:pathLst>
            </a:custGeom>
            <a:noFill/>
            <a:ln w="28575" cap="flat" cmpd="sng">
              <a:solidFill>
                <a:srgbClr val="0000FF"/>
              </a:solidFill>
              <a:prstDash val="solid"/>
              <a:round/>
              <a:headEnd type="none" w="sm" len="sm"/>
              <a:tailEnd type="triangle" w="lg"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sp>
          <p:nvSpPr>
            <p:cNvPr id="8369" name="Text Box 3187"/>
            <p:cNvSpPr txBox="1">
              <a:spLocks noChangeArrowheads="1"/>
            </p:cNvSpPr>
            <p:nvPr/>
          </p:nvSpPr>
          <p:spPr bwMode="auto">
            <a:xfrm rot="16200000">
              <a:off x="-467" y="1847"/>
              <a:ext cx="1180" cy="1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2000">
                <a:defRPr>
                  <a:solidFill>
                    <a:srgbClr val="063DE8"/>
                  </a:solidFill>
                  <a:latin typeface="Arial" panose="020B0604020202020204" pitchFamily="34" charset="0"/>
                </a:defRPr>
              </a:lvl1pPr>
              <a:lvl2pPr marL="742950" indent="-285750" defTabSz="762000">
                <a:defRPr>
                  <a:solidFill>
                    <a:srgbClr val="063DE8"/>
                  </a:solidFill>
                  <a:latin typeface="Arial" panose="020B0604020202020204" pitchFamily="34" charset="0"/>
                </a:defRPr>
              </a:lvl2pPr>
              <a:lvl3pPr marL="1143000" indent="-228600" defTabSz="762000">
                <a:defRPr>
                  <a:solidFill>
                    <a:srgbClr val="063DE8"/>
                  </a:solidFill>
                  <a:latin typeface="Arial" panose="020B0604020202020204" pitchFamily="34" charset="0"/>
                </a:defRPr>
              </a:lvl3pPr>
              <a:lvl4pPr marL="1600200" indent="-228600" defTabSz="762000">
                <a:defRPr>
                  <a:solidFill>
                    <a:srgbClr val="063DE8"/>
                  </a:solidFill>
                  <a:latin typeface="Arial" panose="020B0604020202020204" pitchFamily="34" charset="0"/>
                </a:defRPr>
              </a:lvl4pPr>
              <a:lvl5pPr marL="2057400" indent="-228600" defTabSz="762000">
                <a:defRPr>
                  <a:solidFill>
                    <a:srgbClr val="063DE8"/>
                  </a:solidFill>
                  <a:latin typeface="Arial" panose="020B0604020202020204" pitchFamily="34" charset="0"/>
                </a:defRPr>
              </a:lvl5pPr>
              <a:lvl6pPr marL="2514600" indent="-228600" algn="ctr" defTabSz="762000" eaLnBrk="0" fontAlgn="base" hangingPunct="0">
                <a:spcBef>
                  <a:spcPct val="0"/>
                </a:spcBef>
                <a:spcAft>
                  <a:spcPct val="0"/>
                </a:spcAft>
                <a:defRPr>
                  <a:solidFill>
                    <a:srgbClr val="063DE8"/>
                  </a:solidFill>
                  <a:latin typeface="Arial" panose="020B0604020202020204" pitchFamily="34" charset="0"/>
                </a:defRPr>
              </a:lvl6pPr>
              <a:lvl7pPr marL="2971800" indent="-228600" algn="ctr" defTabSz="762000" eaLnBrk="0" fontAlgn="base" hangingPunct="0">
                <a:spcBef>
                  <a:spcPct val="0"/>
                </a:spcBef>
                <a:spcAft>
                  <a:spcPct val="0"/>
                </a:spcAft>
                <a:defRPr>
                  <a:solidFill>
                    <a:srgbClr val="063DE8"/>
                  </a:solidFill>
                  <a:latin typeface="Arial" panose="020B0604020202020204" pitchFamily="34" charset="0"/>
                </a:defRPr>
              </a:lvl7pPr>
              <a:lvl8pPr marL="3429000" indent="-228600" algn="ctr" defTabSz="762000" eaLnBrk="0" fontAlgn="base" hangingPunct="0">
                <a:spcBef>
                  <a:spcPct val="0"/>
                </a:spcBef>
                <a:spcAft>
                  <a:spcPct val="0"/>
                </a:spcAft>
                <a:defRPr>
                  <a:solidFill>
                    <a:srgbClr val="063DE8"/>
                  </a:solidFill>
                  <a:latin typeface="Arial" panose="020B0604020202020204" pitchFamily="34" charset="0"/>
                </a:defRPr>
              </a:lvl8pPr>
              <a:lvl9pPr marL="3886200" indent="-228600" algn="ctr" defTabSz="762000" eaLnBrk="0" fontAlgn="base" hangingPunct="0">
                <a:spcBef>
                  <a:spcPct val="0"/>
                </a:spcBef>
                <a:spcAft>
                  <a:spcPct val="0"/>
                </a:spcAft>
                <a:defRPr>
                  <a:solidFill>
                    <a:srgbClr val="063DE8"/>
                  </a:solidFill>
                  <a:latin typeface="Arial" panose="020B0604020202020204" pitchFamily="34" charset="0"/>
                </a:defRPr>
              </a:lvl9pPr>
            </a:lstStyle>
            <a:p>
              <a:pPr>
                <a:spcBef>
                  <a:spcPct val="50000"/>
                </a:spcBef>
              </a:pPr>
              <a:r>
                <a:rPr lang="fr-FR" altLang="fr-FR" sz="800" b="1" dirty="0">
                  <a:solidFill>
                    <a:srgbClr val="000099"/>
                  </a:solidFill>
                </a:rPr>
                <a:t>D - Juste à temps</a:t>
              </a:r>
            </a:p>
          </p:txBody>
        </p:sp>
      </p:grpSp>
      <p:grpSp>
        <p:nvGrpSpPr>
          <p:cNvPr id="1552500" name="Group 3188"/>
          <p:cNvGrpSpPr>
            <a:grpSpLocks/>
          </p:cNvGrpSpPr>
          <p:nvPr/>
        </p:nvGrpSpPr>
        <p:grpSpPr bwMode="auto">
          <a:xfrm>
            <a:off x="2063300" y="2854325"/>
            <a:ext cx="375069" cy="2135188"/>
            <a:chOff x="1406" y="1772"/>
            <a:chExt cx="258" cy="1345"/>
          </a:xfrm>
        </p:grpSpPr>
        <p:sp>
          <p:nvSpPr>
            <p:cNvPr id="8366" name="Line 3189"/>
            <p:cNvSpPr>
              <a:spLocks noChangeShapeType="1"/>
            </p:cNvSpPr>
            <p:nvPr/>
          </p:nvSpPr>
          <p:spPr bwMode="auto">
            <a:xfrm>
              <a:off x="1536" y="1850"/>
              <a:ext cx="1" cy="1267"/>
            </a:xfrm>
            <a:prstGeom prst="line">
              <a:avLst/>
            </a:prstGeom>
            <a:noFill/>
            <a:ln w="28575">
              <a:solidFill>
                <a:srgbClr val="0000FF"/>
              </a:solidFill>
              <a:round/>
              <a:headEnd type="none" w="med"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sp>
          <p:nvSpPr>
            <p:cNvPr id="8367" name="Text Box 3190"/>
            <p:cNvSpPr txBox="1">
              <a:spLocks noChangeArrowheads="1"/>
            </p:cNvSpPr>
            <p:nvPr/>
          </p:nvSpPr>
          <p:spPr bwMode="auto">
            <a:xfrm rot="16200000">
              <a:off x="869" y="2309"/>
              <a:ext cx="1331" cy="2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2000">
                <a:defRPr>
                  <a:solidFill>
                    <a:srgbClr val="063DE8"/>
                  </a:solidFill>
                  <a:latin typeface="Arial" panose="020B0604020202020204" pitchFamily="34" charset="0"/>
                </a:defRPr>
              </a:lvl1pPr>
              <a:lvl2pPr marL="742950" indent="-285750" defTabSz="762000">
                <a:defRPr>
                  <a:solidFill>
                    <a:srgbClr val="063DE8"/>
                  </a:solidFill>
                  <a:latin typeface="Arial" panose="020B0604020202020204" pitchFamily="34" charset="0"/>
                </a:defRPr>
              </a:lvl2pPr>
              <a:lvl3pPr marL="1143000" indent="-228600" defTabSz="762000">
                <a:defRPr>
                  <a:solidFill>
                    <a:srgbClr val="063DE8"/>
                  </a:solidFill>
                  <a:latin typeface="Arial" panose="020B0604020202020204" pitchFamily="34" charset="0"/>
                </a:defRPr>
              </a:lvl3pPr>
              <a:lvl4pPr marL="1600200" indent="-228600" defTabSz="762000">
                <a:defRPr>
                  <a:solidFill>
                    <a:srgbClr val="063DE8"/>
                  </a:solidFill>
                  <a:latin typeface="Arial" panose="020B0604020202020204" pitchFamily="34" charset="0"/>
                </a:defRPr>
              </a:lvl4pPr>
              <a:lvl5pPr marL="2057400" indent="-228600" defTabSz="762000">
                <a:defRPr>
                  <a:solidFill>
                    <a:srgbClr val="063DE8"/>
                  </a:solidFill>
                  <a:latin typeface="Arial" panose="020B0604020202020204" pitchFamily="34" charset="0"/>
                </a:defRPr>
              </a:lvl5pPr>
              <a:lvl6pPr marL="2514600" indent="-228600" algn="ctr" defTabSz="762000" eaLnBrk="0" fontAlgn="base" hangingPunct="0">
                <a:spcBef>
                  <a:spcPct val="0"/>
                </a:spcBef>
                <a:spcAft>
                  <a:spcPct val="0"/>
                </a:spcAft>
                <a:defRPr>
                  <a:solidFill>
                    <a:srgbClr val="063DE8"/>
                  </a:solidFill>
                  <a:latin typeface="Arial" panose="020B0604020202020204" pitchFamily="34" charset="0"/>
                </a:defRPr>
              </a:lvl6pPr>
              <a:lvl7pPr marL="2971800" indent="-228600" algn="ctr" defTabSz="762000" eaLnBrk="0" fontAlgn="base" hangingPunct="0">
                <a:spcBef>
                  <a:spcPct val="0"/>
                </a:spcBef>
                <a:spcAft>
                  <a:spcPct val="0"/>
                </a:spcAft>
                <a:defRPr>
                  <a:solidFill>
                    <a:srgbClr val="063DE8"/>
                  </a:solidFill>
                  <a:latin typeface="Arial" panose="020B0604020202020204" pitchFamily="34" charset="0"/>
                </a:defRPr>
              </a:lvl7pPr>
              <a:lvl8pPr marL="3429000" indent="-228600" algn="ctr" defTabSz="762000" eaLnBrk="0" fontAlgn="base" hangingPunct="0">
                <a:spcBef>
                  <a:spcPct val="0"/>
                </a:spcBef>
                <a:spcAft>
                  <a:spcPct val="0"/>
                </a:spcAft>
                <a:defRPr>
                  <a:solidFill>
                    <a:srgbClr val="063DE8"/>
                  </a:solidFill>
                  <a:latin typeface="Arial" panose="020B0604020202020204" pitchFamily="34" charset="0"/>
                </a:defRPr>
              </a:lvl8pPr>
              <a:lvl9pPr marL="3886200" indent="-228600" algn="ctr" defTabSz="762000" eaLnBrk="0" fontAlgn="base" hangingPunct="0">
                <a:spcBef>
                  <a:spcPct val="0"/>
                </a:spcBef>
                <a:spcAft>
                  <a:spcPct val="0"/>
                </a:spcAft>
                <a:defRPr>
                  <a:solidFill>
                    <a:srgbClr val="063DE8"/>
                  </a:solidFill>
                  <a:latin typeface="Arial" panose="020B0604020202020204" pitchFamily="34" charset="0"/>
                </a:defRPr>
              </a:lvl9pPr>
            </a:lstStyle>
            <a:p>
              <a:pPr>
                <a:spcBef>
                  <a:spcPct val="50000"/>
                </a:spcBef>
              </a:pPr>
              <a:r>
                <a:rPr lang="fr-FR" altLang="fr-FR" sz="800" b="1" dirty="0">
                  <a:solidFill>
                    <a:srgbClr val="000099"/>
                  </a:solidFill>
                </a:rPr>
                <a:t>19 - Composants</a:t>
              </a:r>
            </a:p>
            <a:p>
              <a:pPr>
                <a:spcBef>
                  <a:spcPct val="50000"/>
                </a:spcBef>
              </a:pPr>
              <a:r>
                <a:rPr lang="fr-FR" altLang="fr-FR" sz="800" b="1" dirty="0">
                  <a:solidFill>
                    <a:srgbClr val="000099"/>
                  </a:solidFill>
                </a:rPr>
                <a:t>Pièces  détachées ou fournitures</a:t>
              </a:r>
              <a:endParaRPr lang="fr-FR" altLang="fr-FR" sz="1000" b="1" dirty="0">
                <a:solidFill>
                  <a:srgbClr val="000099"/>
                </a:solidFill>
              </a:endParaRPr>
            </a:p>
          </p:txBody>
        </p:sp>
      </p:grpSp>
      <p:grpSp>
        <p:nvGrpSpPr>
          <p:cNvPr id="1552503" name="Group 3191"/>
          <p:cNvGrpSpPr>
            <a:grpSpLocks/>
          </p:cNvGrpSpPr>
          <p:nvPr/>
        </p:nvGrpSpPr>
        <p:grpSpPr bwMode="auto">
          <a:xfrm>
            <a:off x="1843497" y="2976564"/>
            <a:ext cx="203603" cy="2041525"/>
            <a:chOff x="1257" y="1849"/>
            <a:chExt cx="141" cy="1286"/>
          </a:xfrm>
        </p:grpSpPr>
        <p:sp>
          <p:nvSpPr>
            <p:cNvPr id="8364" name="Line 3192"/>
            <p:cNvSpPr>
              <a:spLocks noChangeShapeType="1"/>
            </p:cNvSpPr>
            <p:nvPr/>
          </p:nvSpPr>
          <p:spPr bwMode="auto">
            <a:xfrm flipH="1" flipV="1">
              <a:off x="1396" y="1849"/>
              <a:ext cx="0" cy="1271"/>
            </a:xfrm>
            <a:prstGeom prst="line">
              <a:avLst/>
            </a:prstGeom>
            <a:noFill/>
            <a:ln w="28575">
              <a:solidFill>
                <a:srgbClr val="FF0000"/>
              </a:solidFill>
              <a:round/>
              <a:headEnd type="none" w="med"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sp>
          <p:nvSpPr>
            <p:cNvPr id="8365" name="Text Box 3193"/>
            <p:cNvSpPr txBox="1">
              <a:spLocks noChangeArrowheads="1"/>
            </p:cNvSpPr>
            <p:nvPr/>
          </p:nvSpPr>
          <p:spPr bwMode="auto">
            <a:xfrm rot="16200000">
              <a:off x="738" y="2474"/>
              <a:ext cx="1180" cy="1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2000">
                <a:defRPr>
                  <a:solidFill>
                    <a:srgbClr val="063DE8"/>
                  </a:solidFill>
                  <a:latin typeface="Arial" panose="020B0604020202020204" pitchFamily="34" charset="0"/>
                </a:defRPr>
              </a:lvl1pPr>
              <a:lvl2pPr marL="742950" indent="-285750" defTabSz="762000">
                <a:defRPr>
                  <a:solidFill>
                    <a:srgbClr val="063DE8"/>
                  </a:solidFill>
                  <a:latin typeface="Arial" panose="020B0604020202020204" pitchFamily="34" charset="0"/>
                </a:defRPr>
              </a:lvl2pPr>
              <a:lvl3pPr marL="1143000" indent="-228600" defTabSz="762000">
                <a:defRPr>
                  <a:solidFill>
                    <a:srgbClr val="063DE8"/>
                  </a:solidFill>
                  <a:latin typeface="Arial" panose="020B0604020202020204" pitchFamily="34" charset="0"/>
                </a:defRPr>
              </a:lvl3pPr>
              <a:lvl4pPr marL="1600200" indent="-228600" defTabSz="762000">
                <a:defRPr>
                  <a:solidFill>
                    <a:srgbClr val="063DE8"/>
                  </a:solidFill>
                  <a:latin typeface="Arial" panose="020B0604020202020204" pitchFamily="34" charset="0"/>
                </a:defRPr>
              </a:lvl4pPr>
              <a:lvl5pPr marL="2057400" indent="-228600" defTabSz="762000">
                <a:defRPr>
                  <a:solidFill>
                    <a:srgbClr val="063DE8"/>
                  </a:solidFill>
                  <a:latin typeface="Arial" panose="020B0604020202020204" pitchFamily="34" charset="0"/>
                </a:defRPr>
              </a:lvl5pPr>
              <a:lvl6pPr marL="2514600" indent="-228600" algn="ctr" defTabSz="762000" eaLnBrk="0" fontAlgn="base" hangingPunct="0">
                <a:spcBef>
                  <a:spcPct val="0"/>
                </a:spcBef>
                <a:spcAft>
                  <a:spcPct val="0"/>
                </a:spcAft>
                <a:defRPr>
                  <a:solidFill>
                    <a:srgbClr val="063DE8"/>
                  </a:solidFill>
                  <a:latin typeface="Arial" panose="020B0604020202020204" pitchFamily="34" charset="0"/>
                </a:defRPr>
              </a:lvl6pPr>
              <a:lvl7pPr marL="2971800" indent="-228600" algn="ctr" defTabSz="762000" eaLnBrk="0" fontAlgn="base" hangingPunct="0">
                <a:spcBef>
                  <a:spcPct val="0"/>
                </a:spcBef>
                <a:spcAft>
                  <a:spcPct val="0"/>
                </a:spcAft>
                <a:defRPr>
                  <a:solidFill>
                    <a:srgbClr val="063DE8"/>
                  </a:solidFill>
                  <a:latin typeface="Arial" panose="020B0604020202020204" pitchFamily="34" charset="0"/>
                </a:defRPr>
              </a:lvl7pPr>
              <a:lvl8pPr marL="3429000" indent="-228600" algn="ctr" defTabSz="762000" eaLnBrk="0" fontAlgn="base" hangingPunct="0">
                <a:spcBef>
                  <a:spcPct val="0"/>
                </a:spcBef>
                <a:spcAft>
                  <a:spcPct val="0"/>
                </a:spcAft>
                <a:defRPr>
                  <a:solidFill>
                    <a:srgbClr val="063DE8"/>
                  </a:solidFill>
                  <a:latin typeface="Arial" panose="020B0604020202020204" pitchFamily="34" charset="0"/>
                </a:defRPr>
              </a:lvl8pPr>
              <a:lvl9pPr marL="3886200" indent="-228600" algn="ctr" defTabSz="762000" eaLnBrk="0" fontAlgn="base" hangingPunct="0">
                <a:spcBef>
                  <a:spcPct val="0"/>
                </a:spcBef>
                <a:spcAft>
                  <a:spcPct val="0"/>
                </a:spcAft>
                <a:defRPr>
                  <a:solidFill>
                    <a:srgbClr val="063DE8"/>
                  </a:solidFill>
                  <a:latin typeface="Arial" panose="020B0604020202020204" pitchFamily="34" charset="0"/>
                </a:defRPr>
              </a:lvl9pPr>
            </a:lstStyle>
            <a:p>
              <a:pPr>
                <a:spcBef>
                  <a:spcPct val="50000"/>
                </a:spcBef>
              </a:pPr>
              <a:r>
                <a:rPr lang="fr-FR" altLang="fr-FR" sz="800" b="1" dirty="0">
                  <a:solidFill>
                    <a:srgbClr val="000099"/>
                  </a:solidFill>
                </a:rPr>
                <a:t>18-Liste à servir</a:t>
              </a:r>
            </a:p>
          </p:txBody>
        </p:sp>
      </p:grpSp>
      <p:grpSp>
        <p:nvGrpSpPr>
          <p:cNvPr id="1552506" name="Group 3194"/>
          <p:cNvGrpSpPr>
            <a:grpSpLocks/>
          </p:cNvGrpSpPr>
          <p:nvPr/>
        </p:nvGrpSpPr>
        <p:grpSpPr bwMode="auto">
          <a:xfrm>
            <a:off x="1481527" y="2981327"/>
            <a:ext cx="375080" cy="2141538"/>
            <a:chOff x="1010" y="1852"/>
            <a:chExt cx="258" cy="1349"/>
          </a:xfrm>
        </p:grpSpPr>
        <p:sp>
          <p:nvSpPr>
            <p:cNvPr id="8362" name="Line 3195"/>
            <p:cNvSpPr>
              <a:spLocks noChangeShapeType="1"/>
            </p:cNvSpPr>
            <p:nvPr/>
          </p:nvSpPr>
          <p:spPr bwMode="auto">
            <a:xfrm flipV="1">
              <a:off x="1138" y="1852"/>
              <a:ext cx="1" cy="1268"/>
            </a:xfrm>
            <a:prstGeom prst="line">
              <a:avLst/>
            </a:prstGeom>
            <a:noFill/>
            <a:ln w="28575">
              <a:solidFill>
                <a:srgbClr val="0000FF"/>
              </a:solidFill>
              <a:round/>
              <a:headEnd type="none" w="med"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sp>
          <p:nvSpPr>
            <p:cNvPr id="8363" name="Text Box 3196"/>
            <p:cNvSpPr txBox="1">
              <a:spLocks noChangeArrowheads="1"/>
            </p:cNvSpPr>
            <p:nvPr/>
          </p:nvSpPr>
          <p:spPr bwMode="auto">
            <a:xfrm rot="16200000">
              <a:off x="549" y="2482"/>
              <a:ext cx="1180" cy="2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2000">
                <a:defRPr>
                  <a:solidFill>
                    <a:srgbClr val="063DE8"/>
                  </a:solidFill>
                  <a:latin typeface="Arial" panose="020B0604020202020204" pitchFamily="34" charset="0"/>
                </a:defRPr>
              </a:lvl1pPr>
              <a:lvl2pPr marL="742950" indent="-285750" defTabSz="762000">
                <a:defRPr>
                  <a:solidFill>
                    <a:srgbClr val="063DE8"/>
                  </a:solidFill>
                  <a:latin typeface="Arial" panose="020B0604020202020204" pitchFamily="34" charset="0"/>
                </a:defRPr>
              </a:lvl2pPr>
              <a:lvl3pPr marL="1143000" indent="-228600" defTabSz="762000">
                <a:defRPr>
                  <a:solidFill>
                    <a:srgbClr val="063DE8"/>
                  </a:solidFill>
                  <a:latin typeface="Arial" panose="020B0604020202020204" pitchFamily="34" charset="0"/>
                </a:defRPr>
              </a:lvl3pPr>
              <a:lvl4pPr marL="1600200" indent="-228600" defTabSz="762000">
                <a:defRPr>
                  <a:solidFill>
                    <a:srgbClr val="063DE8"/>
                  </a:solidFill>
                  <a:latin typeface="Arial" panose="020B0604020202020204" pitchFamily="34" charset="0"/>
                </a:defRPr>
              </a:lvl4pPr>
              <a:lvl5pPr marL="2057400" indent="-228600" defTabSz="762000">
                <a:defRPr>
                  <a:solidFill>
                    <a:srgbClr val="063DE8"/>
                  </a:solidFill>
                  <a:latin typeface="Arial" panose="020B0604020202020204" pitchFamily="34" charset="0"/>
                </a:defRPr>
              </a:lvl5pPr>
              <a:lvl6pPr marL="2514600" indent="-228600" algn="ctr" defTabSz="762000" eaLnBrk="0" fontAlgn="base" hangingPunct="0">
                <a:spcBef>
                  <a:spcPct val="0"/>
                </a:spcBef>
                <a:spcAft>
                  <a:spcPct val="0"/>
                </a:spcAft>
                <a:defRPr>
                  <a:solidFill>
                    <a:srgbClr val="063DE8"/>
                  </a:solidFill>
                  <a:latin typeface="Arial" panose="020B0604020202020204" pitchFamily="34" charset="0"/>
                </a:defRPr>
              </a:lvl6pPr>
              <a:lvl7pPr marL="2971800" indent="-228600" algn="ctr" defTabSz="762000" eaLnBrk="0" fontAlgn="base" hangingPunct="0">
                <a:spcBef>
                  <a:spcPct val="0"/>
                </a:spcBef>
                <a:spcAft>
                  <a:spcPct val="0"/>
                </a:spcAft>
                <a:defRPr>
                  <a:solidFill>
                    <a:srgbClr val="063DE8"/>
                  </a:solidFill>
                  <a:latin typeface="Arial" panose="020B0604020202020204" pitchFamily="34" charset="0"/>
                </a:defRPr>
              </a:lvl7pPr>
              <a:lvl8pPr marL="3429000" indent="-228600" algn="ctr" defTabSz="762000" eaLnBrk="0" fontAlgn="base" hangingPunct="0">
                <a:spcBef>
                  <a:spcPct val="0"/>
                </a:spcBef>
                <a:spcAft>
                  <a:spcPct val="0"/>
                </a:spcAft>
                <a:defRPr>
                  <a:solidFill>
                    <a:srgbClr val="063DE8"/>
                  </a:solidFill>
                  <a:latin typeface="Arial" panose="020B0604020202020204" pitchFamily="34" charset="0"/>
                </a:defRPr>
              </a:lvl8pPr>
              <a:lvl9pPr marL="3886200" indent="-228600" algn="ctr" defTabSz="762000" eaLnBrk="0" fontAlgn="base" hangingPunct="0">
                <a:spcBef>
                  <a:spcPct val="0"/>
                </a:spcBef>
                <a:spcAft>
                  <a:spcPct val="0"/>
                </a:spcAft>
                <a:defRPr>
                  <a:solidFill>
                    <a:srgbClr val="063DE8"/>
                  </a:solidFill>
                  <a:latin typeface="Arial" panose="020B0604020202020204" pitchFamily="34" charset="0"/>
                </a:defRPr>
              </a:lvl9pPr>
            </a:lstStyle>
            <a:p>
              <a:pPr>
                <a:spcBef>
                  <a:spcPct val="50000"/>
                </a:spcBef>
              </a:pPr>
              <a:r>
                <a:rPr lang="fr-FR" altLang="fr-FR" sz="800" b="1" dirty="0">
                  <a:solidFill>
                    <a:srgbClr val="000099"/>
                  </a:solidFill>
                </a:rPr>
                <a:t>22 - Produits finis</a:t>
              </a:r>
            </a:p>
            <a:p>
              <a:pPr>
                <a:spcBef>
                  <a:spcPct val="50000"/>
                </a:spcBef>
              </a:pPr>
              <a:r>
                <a:rPr lang="fr-FR" altLang="fr-FR" sz="800" b="1" dirty="0">
                  <a:solidFill>
                    <a:srgbClr val="000099"/>
                  </a:solidFill>
                </a:rPr>
                <a:t>ou articles intermédiaires</a:t>
              </a:r>
            </a:p>
          </p:txBody>
        </p:sp>
      </p:grpSp>
      <p:grpSp>
        <p:nvGrpSpPr>
          <p:cNvPr id="8266" name="Group 3197"/>
          <p:cNvGrpSpPr>
            <a:grpSpLocks/>
          </p:cNvGrpSpPr>
          <p:nvPr/>
        </p:nvGrpSpPr>
        <p:grpSpPr bwMode="auto">
          <a:xfrm>
            <a:off x="814754" y="4440239"/>
            <a:ext cx="2448658" cy="1463675"/>
            <a:chOff x="556" y="2771"/>
            <a:chExt cx="1672" cy="922"/>
          </a:xfrm>
        </p:grpSpPr>
        <p:sp>
          <p:nvSpPr>
            <p:cNvPr id="8351" name="Line 3198"/>
            <p:cNvSpPr>
              <a:spLocks noChangeShapeType="1"/>
            </p:cNvSpPr>
            <p:nvPr/>
          </p:nvSpPr>
          <p:spPr bwMode="auto">
            <a:xfrm>
              <a:off x="1421" y="3405"/>
              <a:ext cx="0" cy="288"/>
            </a:xfrm>
            <a:prstGeom prst="line">
              <a:avLst/>
            </a:prstGeom>
            <a:noFill/>
            <a:ln w="12700">
              <a:solidFill>
                <a:srgbClr val="000000"/>
              </a:solidFill>
              <a:round/>
              <a:headEnd type="none" w="med" len="sm"/>
              <a:tailEnd type="non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sp>
          <p:nvSpPr>
            <p:cNvPr id="8352" name="Line 3199"/>
            <p:cNvSpPr>
              <a:spLocks noChangeShapeType="1"/>
            </p:cNvSpPr>
            <p:nvPr/>
          </p:nvSpPr>
          <p:spPr bwMode="auto">
            <a:xfrm>
              <a:off x="558" y="3684"/>
              <a:ext cx="864" cy="1"/>
            </a:xfrm>
            <a:prstGeom prst="line">
              <a:avLst/>
            </a:prstGeom>
            <a:noFill/>
            <a:ln w="127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fr-FR" dirty="0">
                <a:solidFill>
                  <a:srgbClr val="000099"/>
                </a:solidFill>
              </a:endParaRPr>
            </a:p>
          </p:txBody>
        </p:sp>
        <p:grpSp>
          <p:nvGrpSpPr>
            <p:cNvPr id="8353" name="Group 3200"/>
            <p:cNvGrpSpPr>
              <a:grpSpLocks/>
            </p:cNvGrpSpPr>
            <p:nvPr/>
          </p:nvGrpSpPr>
          <p:grpSpPr bwMode="auto">
            <a:xfrm>
              <a:off x="556" y="2771"/>
              <a:ext cx="1672" cy="899"/>
              <a:chOff x="556" y="2771"/>
              <a:chExt cx="1672" cy="899"/>
            </a:xfrm>
          </p:grpSpPr>
          <p:sp>
            <p:nvSpPr>
              <p:cNvPr id="8354" name="Line 3201"/>
              <p:cNvSpPr>
                <a:spLocks noChangeShapeType="1"/>
              </p:cNvSpPr>
              <p:nvPr/>
            </p:nvSpPr>
            <p:spPr bwMode="auto">
              <a:xfrm>
                <a:off x="557" y="3117"/>
                <a:ext cx="0" cy="288"/>
              </a:xfrm>
              <a:prstGeom prst="line">
                <a:avLst/>
              </a:prstGeom>
              <a:noFill/>
              <a:ln w="12700">
                <a:solidFill>
                  <a:srgbClr val="000000"/>
                </a:solidFill>
                <a:round/>
                <a:headEnd type="none" w="med" len="sm"/>
                <a:tailEnd type="non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sp>
            <p:nvSpPr>
              <p:cNvPr id="8355" name="Line 3202"/>
              <p:cNvSpPr>
                <a:spLocks noChangeShapeType="1"/>
              </p:cNvSpPr>
              <p:nvPr/>
            </p:nvSpPr>
            <p:spPr bwMode="auto">
              <a:xfrm>
                <a:off x="1421" y="3520"/>
                <a:ext cx="807" cy="0"/>
              </a:xfrm>
              <a:prstGeom prst="line">
                <a:avLst/>
              </a:prstGeom>
              <a:noFill/>
              <a:ln w="12700">
                <a:solidFill>
                  <a:srgbClr val="000000"/>
                </a:solidFill>
                <a:round/>
                <a:headEnd type="none" w="med" len="sm"/>
                <a:tailEnd type="non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sp>
            <p:nvSpPr>
              <p:cNvPr id="8356" name="Rectangle 3203"/>
              <p:cNvSpPr>
                <a:spLocks noChangeArrowheads="1"/>
              </p:cNvSpPr>
              <p:nvPr/>
            </p:nvSpPr>
            <p:spPr bwMode="auto">
              <a:xfrm>
                <a:off x="1709" y="2771"/>
                <a:ext cx="519" cy="17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r>
                  <a:rPr lang="fr-FR" altLang="fr-FR" sz="1000" dirty="0">
                    <a:solidFill>
                      <a:srgbClr val="000099"/>
                    </a:solidFill>
                    <a:latin typeface="Times New Roman" panose="02020603050405020304" pitchFamily="18" charset="0"/>
                  </a:rPr>
                  <a:t>Outillage</a:t>
                </a:r>
              </a:p>
            </p:txBody>
          </p:sp>
          <p:sp>
            <p:nvSpPr>
              <p:cNvPr id="8357" name="Rectangle 3204"/>
              <p:cNvSpPr>
                <a:spLocks noChangeArrowheads="1"/>
              </p:cNvSpPr>
              <p:nvPr/>
            </p:nvSpPr>
            <p:spPr bwMode="auto">
              <a:xfrm>
                <a:off x="1709" y="2944"/>
                <a:ext cx="519" cy="17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r>
                  <a:rPr lang="fr-FR" altLang="fr-FR" sz="1000" dirty="0">
                    <a:solidFill>
                      <a:srgbClr val="000099"/>
                    </a:solidFill>
                    <a:latin typeface="Times New Roman" panose="02020603050405020304" pitchFamily="18" charset="0"/>
                  </a:rPr>
                  <a:t>Maintenance</a:t>
                </a:r>
              </a:p>
            </p:txBody>
          </p:sp>
          <p:sp>
            <p:nvSpPr>
              <p:cNvPr id="8358" name="Line 3205"/>
              <p:cNvSpPr>
                <a:spLocks noChangeShapeType="1"/>
              </p:cNvSpPr>
              <p:nvPr/>
            </p:nvSpPr>
            <p:spPr bwMode="auto">
              <a:xfrm flipH="1">
                <a:off x="557" y="3117"/>
                <a:ext cx="1153" cy="0"/>
              </a:xfrm>
              <a:prstGeom prst="line">
                <a:avLst/>
              </a:prstGeom>
              <a:noFill/>
              <a:ln w="12700">
                <a:solidFill>
                  <a:srgbClr val="000000"/>
                </a:solidFill>
                <a:round/>
                <a:headEnd type="none" w="med" len="sm"/>
                <a:tailEnd type="non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sp>
            <p:nvSpPr>
              <p:cNvPr id="8359" name="Line 3206"/>
              <p:cNvSpPr>
                <a:spLocks noChangeShapeType="1"/>
              </p:cNvSpPr>
              <p:nvPr/>
            </p:nvSpPr>
            <p:spPr bwMode="auto">
              <a:xfrm>
                <a:off x="2228" y="3117"/>
                <a:ext cx="0" cy="403"/>
              </a:xfrm>
              <a:prstGeom prst="line">
                <a:avLst/>
              </a:prstGeom>
              <a:noFill/>
              <a:ln w="12700">
                <a:solidFill>
                  <a:srgbClr val="000000"/>
                </a:solidFill>
                <a:round/>
                <a:headEnd type="none" w="med" len="sm"/>
                <a:tailEnd type="non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sp>
            <p:nvSpPr>
              <p:cNvPr id="8360" name="Rectangle 3207"/>
              <p:cNvSpPr>
                <a:spLocks noChangeArrowheads="1"/>
              </p:cNvSpPr>
              <p:nvPr/>
            </p:nvSpPr>
            <p:spPr bwMode="auto">
              <a:xfrm>
                <a:off x="556" y="3439"/>
                <a:ext cx="864" cy="2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2"/>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r>
                  <a:rPr lang="fr-FR" altLang="fr-FR" sz="1100" b="1" dirty="0">
                    <a:solidFill>
                      <a:srgbClr val="000099"/>
                    </a:solidFill>
                    <a:latin typeface="Times New Roman" panose="02020603050405020304" pitchFamily="18" charset="0"/>
                  </a:rPr>
                  <a:t>Contrôle en cours</a:t>
                </a:r>
              </a:p>
              <a:p>
                <a:r>
                  <a:rPr lang="fr-FR" altLang="fr-FR" sz="1000" b="1" dirty="0">
                    <a:solidFill>
                      <a:srgbClr val="000099"/>
                    </a:solidFill>
                    <a:latin typeface="Times New Roman" panose="02020603050405020304" pitchFamily="18" charset="0"/>
                  </a:rPr>
                  <a:t>AUTOCONTROLE</a:t>
                </a:r>
                <a:endParaRPr lang="fr-FR" altLang="fr-FR" sz="1000" dirty="0">
                  <a:solidFill>
                    <a:srgbClr val="000099"/>
                  </a:solidFill>
                  <a:latin typeface="Times New Roman" panose="02020603050405020304" pitchFamily="18" charset="0"/>
                </a:endParaRPr>
              </a:p>
            </p:txBody>
          </p:sp>
          <p:sp>
            <p:nvSpPr>
              <p:cNvPr id="8361" name="Line 3208"/>
              <p:cNvSpPr>
                <a:spLocks noChangeShapeType="1"/>
              </p:cNvSpPr>
              <p:nvPr/>
            </p:nvSpPr>
            <p:spPr bwMode="auto">
              <a:xfrm>
                <a:off x="558" y="3402"/>
                <a:ext cx="864" cy="1"/>
              </a:xfrm>
              <a:prstGeom prst="line">
                <a:avLst/>
              </a:prstGeom>
              <a:noFill/>
              <a:ln w="127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fr-FR" dirty="0">
                  <a:solidFill>
                    <a:srgbClr val="000099"/>
                  </a:solidFill>
                </a:endParaRPr>
              </a:p>
            </p:txBody>
          </p:sp>
        </p:grpSp>
      </p:grpSp>
      <p:grpSp>
        <p:nvGrpSpPr>
          <p:cNvPr id="1552521" name="Group 3209"/>
          <p:cNvGrpSpPr>
            <a:grpSpLocks/>
          </p:cNvGrpSpPr>
          <p:nvPr/>
        </p:nvGrpSpPr>
        <p:grpSpPr bwMode="auto">
          <a:xfrm>
            <a:off x="4513385" y="3679825"/>
            <a:ext cx="269631" cy="1543050"/>
            <a:chOff x="3080" y="2292"/>
            <a:chExt cx="185" cy="972"/>
          </a:xfrm>
        </p:grpSpPr>
        <p:sp>
          <p:nvSpPr>
            <p:cNvPr id="8349" name="Freeform 3210"/>
            <p:cNvSpPr>
              <a:spLocks/>
            </p:cNvSpPr>
            <p:nvPr/>
          </p:nvSpPr>
          <p:spPr bwMode="auto">
            <a:xfrm>
              <a:off x="3174" y="2292"/>
              <a:ext cx="91" cy="938"/>
            </a:xfrm>
            <a:custGeom>
              <a:avLst/>
              <a:gdLst>
                <a:gd name="T0" fmla="*/ 0 w 20000"/>
                <a:gd name="T1" fmla="*/ 0 h 20000"/>
                <a:gd name="T2" fmla="*/ 0 w 20000"/>
                <a:gd name="T3" fmla="*/ 0 h 20000"/>
                <a:gd name="T4" fmla="*/ 0 w 20000"/>
                <a:gd name="T5" fmla="*/ 0 h 20000"/>
                <a:gd name="T6" fmla="*/ 0 60000 65536"/>
                <a:gd name="T7" fmla="*/ 0 60000 65536"/>
                <a:gd name="T8" fmla="*/ 0 60000 65536"/>
              </a:gdLst>
              <a:ahLst/>
              <a:cxnLst>
                <a:cxn ang="T6">
                  <a:pos x="T0" y="T1"/>
                </a:cxn>
                <a:cxn ang="T7">
                  <a:pos x="T2" y="T3"/>
                </a:cxn>
                <a:cxn ang="T8">
                  <a:pos x="T4" y="T5"/>
                </a:cxn>
              </a:cxnLst>
              <a:rect l="0" t="0" r="r" b="b"/>
              <a:pathLst>
                <a:path w="20000" h="20000">
                  <a:moveTo>
                    <a:pt x="19985" y="19991"/>
                  </a:moveTo>
                  <a:lnTo>
                    <a:pt x="0" y="19991"/>
                  </a:lnTo>
                  <a:lnTo>
                    <a:pt x="0" y="0"/>
                  </a:lnTo>
                </a:path>
              </a:pathLst>
            </a:custGeom>
            <a:noFill/>
            <a:ln w="28575" cap="flat" cmpd="sng">
              <a:solidFill>
                <a:srgbClr val="FF0000"/>
              </a:solidFill>
              <a:prstDash val="solid"/>
              <a:round/>
              <a:headEnd type="none" w="sm" len="med"/>
              <a:tailEnd type="triangle" w="lg"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sp>
          <p:nvSpPr>
            <p:cNvPr id="8350" name="Text Box 3211"/>
            <p:cNvSpPr txBox="1">
              <a:spLocks noChangeArrowheads="1"/>
            </p:cNvSpPr>
            <p:nvPr/>
          </p:nvSpPr>
          <p:spPr bwMode="auto">
            <a:xfrm rot="-5400000">
              <a:off x="2666" y="2773"/>
              <a:ext cx="905" cy="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762000">
                <a:defRPr>
                  <a:solidFill>
                    <a:srgbClr val="063DE8"/>
                  </a:solidFill>
                  <a:latin typeface="Arial" panose="020B0604020202020204" pitchFamily="34" charset="0"/>
                </a:defRPr>
              </a:lvl1pPr>
              <a:lvl2pPr marL="742950" indent="-285750" defTabSz="762000">
                <a:defRPr>
                  <a:solidFill>
                    <a:srgbClr val="063DE8"/>
                  </a:solidFill>
                  <a:latin typeface="Arial" panose="020B0604020202020204" pitchFamily="34" charset="0"/>
                </a:defRPr>
              </a:lvl2pPr>
              <a:lvl3pPr marL="1143000" indent="-228600" defTabSz="762000">
                <a:defRPr>
                  <a:solidFill>
                    <a:srgbClr val="063DE8"/>
                  </a:solidFill>
                  <a:latin typeface="Arial" panose="020B0604020202020204" pitchFamily="34" charset="0"/>
                </a:defRPr>
              </a:lvl3pPr>
              <a:lvl4pPr marL="1600200" indent="-228600" defTabSz="762000">
                <a:defRPr>
                  <a:solidFill>
                    <a:srgbClr val="063DE8"/>
                  </a:solidFill>
                  <a:latin typeface="Arial" panose="020B0604020202020204" pitchFamily="34" charset="0"/>
                </a:defRPr>
              </a:lvl4pPr>
              <a:lvl5pPr marL="2057400" indent="-228600" defTabSz="762000">
                <a:defRPr>
                  <a:solidFill>
                    <a:srgbClr val="063DE8"/>
                  </a:solidFill>
                  <a:latin typeface="Arial" panose="020B0604020202020204" pitchFamily="34" charset="0"/>
                </a:defRPr>
              </a:lvl5pPr>
              <a:lvl6pPr marL="2514600" indent="-228600" algn="ctr" defTabSz="762000" eaLnBrk="0" fontAlgn="base" hangingPunct="0">
                <a:spcBef>
                  <a:spcPct val="0"/>
                </a:spcBef>
                <a:spcAft>
                  <a:spcPct val="0"/>
                </a:spcAft>
                <a:defRPr>
                  <a:solidFill>
                    <a:srgbClr val="063DE8"/>
                  </a:solidFill>
                  <a:latin typeface="Arial" panose="020B0604020202020204" pitchFamily="34" charset="0"/>
                </a:defRPr>
              </a:lvl6pPr>
              <a:lvl7pPr marL="2971800" indent="-228600" algn="ctr" defTabSz="762000" eaLnBrk="0" fontAlgn="base" hangingPunct="0">
                <a:spcBef>
                  <a:spcPct val="0"/>
                </a:spcBef>
                <a:spcAft>
                  <a:spcPct val="0"/>
                </a:spcAft>
                <a:defRPr>
                  <a:solidFill>
                    <a:srgbClr val="063DE8"/>
                  </a:solidFill>
                  <a:latin typeface="Arial" panose="020B0604020202020204" pitchFamily="34" charset="0"/>
                </a:defRPr>
              </a:lvl7pPr>
              <a:lvl8pPr marL="3429000" indent="-228600" algn="ctr" defTabSz="762000" eaLnBrk="0" fontAlgn="base" hangingPunct="0">
                <a:spcBef>
                  <a:spcPct val="0"/>
                </a:spcBef>
                <a:spcAft>
                  <a:spcPct val="0"/>
                </a:spcAft>
                <a:defRPr>
                  <a:solidFill>
                    <a:srgbClr val="063DE8"/>
                  </a:solidFill>
                  <a:latin typeface="Arial" panose="020B0604020202020204" pitchFamily="34" charset="0"/>
                </a:defRPr>
              </a:lvl8pPr>
              <a:lvl9pPr marL="3886200" indent="-228600" algn="ctr" defTabSz="762000" eaLnBrk="0" fontAlgn="base" hangingPunct="0">
                <a:spcBef>
                  <a:spcPct val="0"/>
                </a:spcBef>
                <a:spcAft>
                  <a:spcPct val="0"/>
                </a:spcAft>
                <a:defRPr>
                  <a:solidFill>
                    <a:srgbClr val="063DE8"/>
                  </a:solidFill>
                  <a:latin typeface="Arial" panose="020B0604020202020204" pitchFamily="34" charset="0"/>
                </a:defRPr>
              </a:lvl9pPr>
            </a:lstStyle>
            <a:p>
              <a:pPr>
                <a:spcBef>
                  <a:spcPct val="50000"/>
                </a:spcBef>
              </a:pPr>
              <a:r>
                <a:rPr lang="fr-FR" altLang="fr-FR" sz="800" b="1" dirty="0">
                  <a:solidFill>
                    <a:srgbClr val="000099"/>
                  </a:solidFill>
                </a:rPr>
                <a:t>16 - Données techniques</a:t>
              </a:r>
            </a:p>
          </p:txBody>
        </p:sp>
      </p:grpSp>
      <p:grpSp>
        <p:nvGrpSpPr>
          <p:cNvPr id="1552524" name="Group 3212"/>
          <p:cNvGrpSpPr>
            <a:grpSpLocks/>
          </p:cNvGrpSpPr>
          <p:nvPr/>
        </p:nvGrpSpPr>
        <p:grpSpPr bwMode="auto">
          <a:xfrm>
            <a:off x="7523285" y="3800476"/>
            <a:ext cx="145074" cy="1920875"/>
            <a:chOff x="5026" y="2368"/>
            <a:chExt cx="99" cy="1210"/>
          </a:xfrm>
        </p:grpSpPr>
        <p:sp>
          <p:nvSpPr>
            <p:cNvPr id="8347" name="Line 3213"/>
            <p:cNvSpPr>
              <a:spLocks noChangeShapeType="1"/>
            </p:cNvSpPr>
            <p:nvPr/>
          </p:nvSpPr>
          <p:spPr bwMode="auto">
            <a:xfrm flipV="1">
              <a:off x="5125" y="2368"/>
              <a:ext cx="0" cy="1210"/>
            </a:xfrm>
            <a:prstGeom prst="line">
              <a:avLst/>
            </a:prstGeom>
            <a:noFill/>
            <a:ln w="28575">
              <a:solidFill>
                <a:srgbClr val="FF0000"/>
              </a:solidFill>
              <a:round/>
              <a:headEnd type="none" w="med"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sp>
          <p:nvSpPr>
            <p:cNvPr id="8348" name="Text Box 3214"/>
            <p:cNvSpPr txBox="1">
              <a:spLocks noChangeArrowheads="1"/>
            </p:cNvSpPr>
            <p:nvPr/>
          </p:nvSpPr>
          <p:spPr bwMode="auto">
            <a:xfrm rot="-5400000">
              <a:off x="4735" y="3012"/>
              <a:ext cx="659" cy="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762000">
                <a:defRPr>
                  <a:solidFill>
                    <a:srgbClr val="063DE8"/>
                  </a:solidFill>
                  <a:latin typeface="Arial" panose="020B0604020202020204" pitchFamily="34" charset="0"/>
                </a:defRPr>
              </a:lvl1pPr>
              <a:lvl2pPr marL="742950" indent="-285750" defTabSz="762000">
                <a:defRPr>
                  <a:solidFill>
                    <a:srgbClr val="063DE8"/>
                  </a:solidFill>
                  <a:latin typeface="Arial" panose="020B0604020202020204" pitchFamily="34" charset="0"/>
                </a:defRPr>
              </a:lvl2pPr>
              <a:lvl3pPr marL="1143000" indent="-228600" defTabSz="762000">
                <a:defRPr>
                  <a:solidFill>
                    <a:srgbClr val="063DE8"/>
                  </a:solidFill>
                  <a:latin typeface="Arial" panose="020B0604020202020204" pitchFamily="34" charset="0"/>
                </a:defRPr>
              </a:lvl3pPr>
              <a:lvl4pPr marL="1600200" indent="-228600" defTabSz="762000">
                <a:defRPr>
                  <a:solidFill>
                    <a:srgbClr val="063DE8"/>
                  </a:solidFill>
                  <a:latin typeface="Arial" panose="020B0604020202020204" pitchFamily="34" charset="0"/>
                </a:defRPr>
              </a:lvl4pPr>
              <a:lvl5pPr marL="2057400" indent="-228600" defTabSz="762000">
                <a:defRPr>
                  <a:solidFill>
                    <a:srgbClr val="063DE8"/>
                  </a:solidFill>
                  <a:latin typeface="Arial" panose="020B0604020202020204" pitchFamily="34" charset="0"/>
                </a:defRPr>
              </a:lvl5pPr>
              <a:lvl6pPr marL="2514600" indent="-228600" algn="ctr" defTabSz="762000" eaLnBrk="0" fontAlgn="base" hangingPunct="0">
                <a:spcBef>
                  <a:spcPct val="0"/>
                </a:spcBef>
                <a:spcAft>
                  <a:spcPct val="0"/>
                </a:spcAft>
                <a:defRPr>
                  <a:solidFill>
                    <a:srgbClr val="063DE8"/>
                  </a:solidFill>
                  <a:latin typeface="Arial" panose="020B0604020202020204" pitchFamily="34" charset="0"/>
                </a:defRPr>
              </a:lvl6pPr>
              <a:lvl7pPr marL="2971800" indent="-228600" algn="ctr" defTabSz="762000" eaLnBrk="0" fontAlgn="base" hangingPunct="0">
                <a:spcBef>
                  <a:spcPct val="0"/>
                </a:spcBef>
                <a:spcAft>
                  <a:spcPct val="0"/>
                </a:spcAft>
                <a:defRPr>
                  <a:solidFill>
                    <a:srgbClr val="063DE8"/>
                  </a:solidFill>
                  <a:latin typeface="Arial" panose="020B0604020202020204" pitchFamily="34" charset="0"/>
                </a:defRPr>
              </a:lvl7pPr>
              <a:lvl8pPr marL="3429000" indent="-228600" algn="ctr" defTabSz="762000" eaLnBrk="0" fontAlgn="base" hangingPunct="0">
                <a:spcBef>
                  <a:spcPct val="0"/>
                </a:spcBef>
                <a:spcAft>
                  <a:spcPct val="0"/>
                </a:spcAft>
                <a:defRPr>
                  <a:solidFill>
                    <a:srgbClr val="063DE8"/>
                  </a:solidFill>
                  <a:latin typeface="Arial" panose="020B0604020202020204" pitchFamily="34" charset="0"/>
                </a:defRPr>
              </a:lvl8pPr>
              <a:lvl9pPr marL="3886200" indent="-228600" algn="ctr" defTabSz="762000" eaLnBrk="0" fontAlgn="base" hangingPunct="0">
                <a:spcBef>
                  <a:spcPct val="0"/>
                </a:spcBef>
                <a:spcAft>
                  <a:spcPct val="0"/>
                </a:spcAft>
                <a:defRPr>
                  <a:solidFill>
                    <a:srgbClr val="063DE8"/>
                  </a:solidFill>
                  <a:latin typeface="Arial" panose="020B0604020202020204" pitchFamily="34" charset="0"/>
                </a:defRPr>
              </a:lvl9pPr>
            </a:lstStyle>
            <a:p>
              <a:pPr>
                <a:spcBef>
                  <a:spcPct val="50000"/>
                </a:spcBef>
              </a:pPr>
              <a:r>
                <a:rPr lang="fr-FR" altLang="fr-FR" sz="800" b="1" dirty="0">
                  <a:solidFill>
                    <a:srgbClr val="000099"/>
                  </a:solidFill>
                </a:rPr>
                <a:t>1 - Commande</a:t>
              </a:r>
            </a:p>
          </p:txBody>
        </p:sp>
      </p:grpSp>
      <p:grpSp>
        <p:nvGrpSpPr>
          <p:cNvPr id="1552527" name="Group 3215"/>
          <p:cNvGrpSpPr>
            <a:grpSpLocks/>
          </p:cNvGrpSpPr>
          <p:nvPr/>
        </p:nvGrpSpPr>
        <p:grpSpPr bwMode="auto">
          <a:xfrm>
            <a:off x="7728439" y="3776664"/>
            <a:ext cx="137746" cy="1939925"/>
            <a:chOff x="5228" y="2353"/>
            <a:chExt cx="94" cy="1222"/>
          </a:xfrm>
        </p:grpSpPr>
        <p:sp>
          <p:nvSpPr>
            <p:cNvPr id="8345" name="Line 3216"/>
            <p:cNvSpPr>
              <a:spLocks noChangeShapeType="1"/>
            </p:cNvSpPr>
            <p:nvPr/>
          </p:nvSpPr>
          <p:spPr bwMode="auto">
            <a:xfrm>
              <a:off x="5321" y="2369"/>
              <a:ext cx="1" cy="1206"/>
            </a:xfrm>
            <a:prstGeom prst="line">
              <a:avLst/>
            </a:prstGeom>
            <a:noFill/>
            <a:ln w="28575">
              <a:solidFill>
                <a:srgbClr val="FF00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sp>
          <p:nvSpPr>
            <p:cNvPr id="8346" name="Text Box 3217"/>
            <p:cNvSpPr txBox="1">
              <a:spLocks noChangeArrowheads="1"/>
            </p:cNvSpPr>
            <p:nvPr/>
          </p:nvSpPr>
          <p:spPr bwMode="auto">
            <a:xfrm rot="-5400000">
              <a:off x="4697" y="2884"/>
              <a:ext cx="1139" cy="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762000">
                <a:defRPr>
                  <a:solidFill>
                    <a:srgbClr val="063DE8"/>
                  </a:solidFill>
                  <a:latin typeface="Arial" panose="020B0604020202020204" pitchFamily="34" charset="0"/>
                </a:defRPr>
              </a:lvl1pPr>
              <a:lvl2pPr marL="742950" indent="-285750" defTabSz="762000">
                <a:defRPr>
                  <a:solidFill>
                    <a:srgbClr val="063DE8"/>
                  </a:solidFill>
                  <a:latin typeface="Arial" panose="020B0604020202020204" pitchFamily="34" charset="0"/>
                </a:defRPr>
              </a:lvl2pPr>
              <a:lvl3pPr marL="1143000" indent="-228600" defTabSz="762000">
                <a:defRPr>
                  <a:solidFill>
                    <a:srgbClr val="063DE8"/>
                  </a:solidFill>
                  <a:latin typeface="Arial" panose="020B0604020202020204" pitchFamily="34" charset="0"/>
                </a:defRPr>
              </a:lvl3pPr>
              <a:lvl4pPr marL="1600200" indent="-228600" defTabSz="762000">
                <a:defRPr>
                  <a:solidFill>
                    <a:srgbClr val="063DE8"/>
                  </a:solidFill>
                  <a:latin typeface="Arial" panose="020B0604020202020204" pitchFamily="34" charset="0"/>
                </a:defRPr>
              </a:lvl4pPr>
              <a:lvl5pPr marL="2057400" indent="-228600" defTabSz="762000">
                <a:defRPr>
                  <a:solidFill>
                    <a:srgbClr val="063DE8"/>
                  </a:solidFill>
                  <a:latin typeface="Arial" panose="020B0604020202020204" pitchFamily="34" charset="0"/>
                </a:defRPr>
              </a:lvl5pPr>
              <a:lvl6pPr marL="2514600" indent="-228600" algn="ctr" defTabSz="762000" eaLnBrk="0" fontAlgn="base" hangingPunct="0">
                <a:spcBef>
                  <a:spcPct val="0"/>
                </a:spcBef>
                <a:spcAft>
                  <a:spcPct val="0"/>
                </a:spcAft>
                <a:defRPr>
                  <a:solidFill>
                    <a:srgbClr val="063DE8"/>
                  </a:solidFill>
                  <a:latin typeface="Arial" panose="020B0604020202020204" pitchFamily="34" charset="0"/>
                </a:defRPr>
              </a:lvl6pPr>
              <a:lvl7pPr marL="2971800" indent="-228600" algn="ctr" defTabSz="762000" eaLnBrk="0" fontAlgn="base" hangingPunct="0">
                <a:spcBef>
                  <a:spcPct val="0"/>
                </a:spcBef>
                <a:spcAft>
                  <a:spcPct val="0"/>
                </a:spcAft>
                <a:defRPr>
                  <a:solidFill>
                    <a:srgbClr val="063DE8"/>
                  </a:solidFill>
                  <a:latin typeface="Arial" panose="020B0604020202020204" pitchFamily="34" charset="0"/>
                </a:defRPr>
              </a:lvl7pPr>
              <a:lvl8pPr marL="3429000" indent="-228600" algn="ctr" defTabSz="762000" eaLnBrk="0" fontAlgn="base" hangingPunct="0">
                <a:spcBef>
                  <a:spcPct val="0"/>
                </a:spcBef>
                <a:spcAft>
                  <a:spcPct val="0"/>
                </a:spcAft>
                <a:defRPr>
                  <a:solidFill>
                    <a:srgbClr val="063DE8"/>
                  </a:solidFill>
                  <a:latin typeface="Arial" panose="020B0604020202020204" pitchFamily="34" charset="0"/>
                </a:defRPr>
              </a:lvl8pPr>
              <a:lvl9pPr marL="3886200" indent="-228600" algn="ctr" defTabSz="762000" eaLnBrk="0" fontAlgn="base" hangingPunct="0">
                <a:spcBef>
                  <a:spcPct val="0"/>
                </a:spcBef>
                <a:spcAft>
                  <a:spcPct val="0"/>
                </a:spcAft>
                <a:defRPr>
                  <a:solidFill>
                    <a:srgbClr val="063DE8"/>
                  </a:solidFill>
                  <a:latin typeface="Arial" panose="020B0604020202020204" pitchFamily="34" charset="0"/>
                </a:defRPr>
              </a:lvl9pPr>
            </a:lstStyle>
            <a:p>
              <a:pPr>
                <a:spcBef>
                  <a:spcPct val="50000"/>
                </a:spcBef>
              </a:pPr>
              <a:r>
                <a:rPr lang="fr-FR" altLang="fr-FR" sz="800" b="1" dirty="0">
                  <a:solidFill>
                    <a:srgbClr val="000099"/>
                  </a:solidFill>
                </a:rPr>
                <a:t>5 - Réponse au client</a:t>
              </a:r>
            </a:p>
          </p:txBody>
        </p:sp>
      </p:grpSp>
      <p:grpSp>
        <p:nvGrpSpPr>
          <p:cNvPr id="1552530" name="Group 3218"/>
          <p:cNvGrpSpPr>
            <a:grpSpLocks/>
          </p:cNvGrpSpPr>
          <p:nvPr/>
        </p:nvGrpSpPr>
        <p:grpSpPr bwMode="auto">
          <a:xfrm>
            <a:off x="534866" y="4203701"/>
            <a:ext cx="282819" cy="1046163"/>
            <a:chOff x="366" y="2622"/>
            <a:chExt cx="191" cy="659"/>
          </a:xfrm>
        </p:grpSpPr>
        <p:sp>
          <p:nvSpPr>
            <p:cNvPr id="8343" name="Text Box 3219"/>
            <p:cNvSpPr txBox="1">
              <a:spLocks noChangeArrowheads="1"/>
            </p:cNvSpPr>
            <p:nvPr/>
          </p:nvSpPr>
          <p:spPr bwMode="auto">
            <a:xfrm rot="-5400000">
              <a:off x="75" y="2913"/>
              <a:ext cx="659" cy="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762000">
                <a:defRPr>
                  <a:solidFill>
                    <a:srgbClr val="063DE8"/>
                  </a:solidFill>
                  <a:latin typeface="Arial" panose="020B0604020202020204" pitchFamily="34" charset="0"/>
                </a:defRPr>
              </a:lvl1pPr>
              <a:lvl2pPr marL="742950" indent="-285750" defTabSz="762000">
                <a:defRPr>
                  <a:solidFill>
                    <a:srgbClr val="063DE8"/>
                  </a:solidFill>
                  <a:latin typeface="Arial" panose="020B0604020202020204" pitchFamily="34" charset="0"/>
                </a:defRPr>
              </a:lvl2pPr>
              <a:lvl3pPr marL="1143000" indent="-228600" defTabSz="762000">
                <a:defRPr>
                  <a:solidFill>
                    <a:srgbClr val="063DE8"/>
                  </a:solidFill>
                  <a:latin typeface="Arial" panose="020B0604020202020204" pitchFamily="34" charset="0"/>
                </a:defRPr>
              </a:lvl3pPr>
              <a:lvl4pPr marL="1600200" indent="-228600" defTabSz="762000">
                <a:defRPr>
                  <a:solidFill>
                    <a:srgbClr val="063DE8"/>
                  </a:solidFill>
                  <a:latin typeface="Arial" panose="020B0604020202020204" pitchFamily="34" charset="0"/>
                </a:defRPr>
              </a:lvl4pPr>
              <a:lvl5pPr marL="2057400" indent="-228600" defTabSz="762000">
                <a:defRPr>
                  <a:solidFill>
                    <a:srgbClr val="063DE8"/>
                  </a:solidFill>
                  <a:latin typeface="Arial" panose="020B0604020202020204" pitchFamily="34" charset="0"/>
                </a:defRPr>
              </a:lvl5pPr>
              <a:lvl6pPr marL="2514600" indent="-228600" algn="ctr" defTabSz="762000" eaLnBrk="0" fontAlgn="base" hangingPunct="0">
                <a:spcBef>
                  <a:spcPct val="0"/>
                </a:spcBef>
                <a:spcAft>
                  <a:spcPct val="0"/>
                </a:spcAft>
                <a:defRPr>
                  <a:solidFill>
                    <a:srgbClr val="063DE8"/>
                  </a:solidFill>
                  <a:latin typeface="Arial" panose="020B0604020202020204" pitchFamily="34" charset="0"/>
                </a:defRPr>
              </a:lvl6pPr>
              <a:lvl7pPr marL="2971800" indent="-228600" algn="ctr" defTabSz="762000" eaLnBrk="0" fontAlgn="base" hangingPunct="0">
                <a:spcBef>
                  <a:spcPct val="0"/>
                </a:spcBef>
                <a:spcAft>
                  <a:spcPct val="0"/>
                </a:spcAft>
                <a:defRPr>
                  <a:solidFill>
                    <a:srgbClr val="063DE8"/>
                  </a:solidFill>
                  <a:latin typeface="Arial" panose="020B0604020202020204" pitchFamily="34" charset="0"/>
                </a:defRPr>
              </a:lvl7pPr>
              <a:lvl8pPr marL="3429000" indent="-228600" algn="ctr" defTabSz="762000" eaLnBrk="0" fontAlgn="base" hangingPunct="0">
                <a:spcBef>
                  <a:spcPct val="0"/>
                </a:spcBef>
                <a:spcAft>
                  <a:spcPct val="0"/>
                </a:spcAft>
                <a:defRPr>
                  <a:solidFill>
                    <a:srgbClr val="063DE8"/>
                  </a:solidFill>
                  <a:latin typeface="Arial" panose="020B0604020202020204" pitchFamily="34" charset="0"/>
                </a:defRPr>
              </a:lvl8pPr>
              <a:lvl9pPr marL="3886200" indent="-228600" algn="ctr" defTabSz="762000" eaLnBrk="0" fontAlgn="base" hangingPunct="0">
                <a:spcBef>
                  <a:spcPct val="0"/>
                </a:spcBef>
                <a:spcAft>
                  <a:spcPct val="0"/>
                </a:spcAft>
                <a:defRPr>
                  <a:solidFill>
                    <a:srgbClr val="063DE8"/>
                  </a:solidFill>
                  <a:latin typeface="Arial" panose="020B0604020202020204" pitchFamily="34" charset="0"/>
                </a:defRPr>
              </a:lvl9pPr>
            </a:lstStyle>
            <a:p>
              <a:pPr>
                <a:spcBef>
                  <a:spcPct val="50000"/>
                </a:spcBef>
              </a:pPr>
              <a:r>
                <a:rPr lang="fr-FR" altLang="fr-FR" sz="800" b="1" dirty="0">
                  <a:solidFill>
                    <a:srgbClr val="000099"/>
                  </a:solidFill>
                </a:rPr>
                <a:t>21 - Déchets</a:t>
              </a:r>
            </a:p>
          </p:txBody>
        </p:sp>
        <p:sp>
          <p:nvSpPr>
            <p:cNvPr id="8344" name="Freeform 3220"/>
            <p:cNvSpPr>
              <a:spLocks/>
            </p:cNvSpPr>
            <p:nvPr/>
          </p:nvSpPr>
          <p:spPr bwMode="auto">
            <a:xfrm>
              <a:off x="465" y="2625"/>
              <a:ext cx="92" cy="545"/>
            </a:xfrm>
            <a:custGeom>
              <a:avLst/>
              <a:gdLst>
                <a:gd name="T0" fmla="*/ 0 w 20000"/>
                <a:gd name="T1" fmla="*/ 0 h 20000"/>
                <a:gd name="T2" fmla="*/ 0 w 20000"/>
                <a:gd name="T3" fmla="*/ 0 h 20000"/>
                <a:gd name="T4" fmla="*/ 0 w 20000"/>
                <a:gd name="T5" fmla="*/ 0 h 20000"/>
                <a:gd name="T6" fmla="*/ 0 60000 65536"/>
                <a:gd name="T7" fmla="*/ 0 60000 65536"/>
                <a:gd name="T8" fmla="*/ 0 60000 65536"/>
              </a:gdLst>
              <a:ahLst/>
              <a:cxnLst>
                <a:cxn ang="T6">
                  <a:pos x="T0" y="T1"/>
                </a:cxn>
                <a:cxn ang="T7">
                  <a:pos x="T2" y="T3"/>
                </a:cxn>
                <a:cxn ang="T8">
                  <a:pos x="T4" y="T5"/>
                </a:cxn>
              </a:cxnLst>
              <a:rect l="0" t="0" r="r" b="b"/>
              <a:pathLst>
                <a:path w="20000" h="20000">
                  <a:moveTo>
                    <a:pt x="19912" y="19985"/>
                  </a:moveTo>
                  <a:lnTo>
                    <a:pt x="0" y="19985"/>
                  </a:lnTo>
                  <a:lnTo>
                    <a:pt x="0" y="0"/>
                  </a:lnTo>
                </a:path>
              </a:pathLst>
            </a:custGeom>
            <a:noFill/>
            <a:ln w="28575" cap="flat" cmpd="sng">
              <a:solidFill>
                <a:srgbClr val="0000FF"/>
              </a:solidFill>
              <a:prstDash val="solid"/>
              <a:round/>
              <a:headEnd type="none" w="sm" len="med"/>
              <a:tailEnd type="triangle" w="lg"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grpSp>
      <p:sp>
        <p:nvSpPr>
          <p:cNvPr id="8271" name="Rectangle 3221"/>
          <p:cNvSpPr>
            <a:spLocks noChangeArrowheads="1"/>
          </p:cNvSpPr>
          <p:nvPr/>
        </p:nvSpPr>
        <p:spPr bwMode="auto">
          <a:xfrm>
            <a:off x="480646" y="4248150"/>
            <a:ext cx="171450" cy="839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25400" tIns="25400" rIns="25400" bIns="254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a:endParaRPr lang="fr-FR" altLang="fr-FR" sz="1000" dirty="0">
              <a:solidFill>
                <a:srgbClr val="000099"/>
              </a:solidFill>
              <a:latin typeface="Times New Roman" panose="02020603050405020304" pitchFamily="18" charset="0"/>
            </a:endParaRPr>
          </a:p>
        </p:txBody>
      </p:sp>
      <p:grpSp>
        <p:nvGrpSpPr>
          <p:cNvPr id="1552534" name="Group 3222"/>
          <p:cNvGrpSpPr>
            <a:grpSpLocks/>
          </p:cNvGrpSpPr>
          <p:nvPr/>
        </p:nvGrpSpPr>
        <p:grpSpPr bwMode="auto">
          <a:xfrm>
            <a:off x="3263412" y="3697289"/>
            <a:ext cx="948103" cy="1474787"/>
            <a:chOff x="2227" y="2303"/>
            <a:chExt cx="648" cy="929"/>
          </a:xfrm>
        </p:grpSpPr>
        <p:sp>
          <p:nvSpPr>
            <p:cNvPr id="8341" name="Freeform 3223"/>
            <p:cNvSpPr>
              <a:spLocks/>
            </p:cNvSpPr>
            <p:nvPr/>
          </p:nvSpPr>
          <p:spPr bwMode="auto">
            <a:xfrm>
              <a:off x="2227" y="2303"/>
              <a:ext cx="648" cy="929"/>
            </a:xfrm>
            <a:custGeom>
              <a:avLst/>
              <a:gdLst>
                <a:gd name="T0" fmla="*/ 0 w 20000"/>
                <a:gd name="T1" fmla="*/ 0 h 20000"/>
                <a:gd name="T2" fmla="*/ 0 w 20000"/>
                <a:gd name="T3" fmla="*/ 0 h 20000"/>
                <a:gd name="T4" fmla="*/ 0 w 20000"/>
                <a:gd name="T5" fmla="*/ 0 h 20000"/>
                <a:gd name="T6" fmla="*/ 0 60000 65536"/>
                <a:gd name="T7" fmla="*/ 0 60000 65536"/>
                <a:gd name="T8" fmla="*/ 0 60000 65536"/>
              </a:gdLst>
              <a:ahLst/>
              <a:cxnLst>
                <a:cxn ang="T6">
                  <a:pos x="T0" y="T1"/>
                </a:cxn>
                <a:cxn ang="T7">
                  <a:pos x="T2" y="T3"/>
                </a:cxn>
                <a:cxn ang="T8">
                  <a:pos x="T4" y="T5"/>
                </a:cxn>
              </a:cxnLst>
              <a:rect l="0" t="0" r="r" b="b"/>
              <a:pathLst>
                <a:path w="20000" h="20000">
                  <a:moveTo>
                    <a:pt x="0" y="19991"/>
                  </a:moveTo>
                  <a:lnTo>
                    <a:pt x="5451" y="19991"/>
                  </a:lnTo>
                  <a:lnTo>
                    <a:pt x="19987" y="0"/>
                  </a:lnTo>
                </a:path>
              </a:pathLst>
            </a:custGeom>
            <a:noFill/>
            <a:ln w="28575" cap="flat" cmpd="sng">
              <a:solidFill>
                <a:srgbClr val="FF0000"/>
              </a:solidFill>
              <a:prstDash val="solid"/>
              <a:round/>
              <a:headEnd type="none" w="lg" len="sm"/>
              <a:tailEnd type="triangle" w="lg"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sp>
          <p:nvSpPr>
            <p:cNvPr id="8342" name="Text Box 3224"/>
            <p:cNvSpPr txBox="1">
              <a:spLocks noChangeArrowheads="1"/>
            </p:cNvSpPr>
            <p:nvPr/>
          </p:nvSpPr>
          <p:spPr bwMode="auto">
            <a:xfrm rot="-3836221">
              <a:off x="2254" y="2727"/>
              <a:ext cx="659" cy="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762000">
                <a:defRPr>
                  <a:solidFill>
                    <a:srgbClr val="063DE8"/>
                  </a:solidFill>
                  <a:latin typeface="Arial" panose="020B0604020202020204" pitchFamily="34" charset="0"/>
                </a:defRPr>
              </a:lvl1pPr>
              <a:lvl2pPr marL="742950" indent="-285750" defTabSz="762000">
                <a:defRPr>
                  <a:solidFill>
                    <a:srgbClr val="063DE8"/>
                  </a:solidFill>
                  <a:latin typeface="Arial" panose="020B0604020202020204" pitchFamily="34" charset="0"/>
                </a:defRPr>
              </a:lvl2pPr>
              <a:lvl3pPr marL="1143000" indent="-228600" defTabSz="762000">
                <a:defRPr>
                  <a:solidFill>
                    <a:srgbClr val="063DE8"/>
                  </a:solidFill>
                  <a:latin typeface="Arial" panose="020B0604020202020204" pitchFamily="34" charset="0"/>
                </a:defRPr>
              </a:lvl3pPr>
              <a:lvl4pPr marL="1600200" indent="-228600" defTabSz="762000">
                <a:defRPr>
                  <a:solidFill>
                    <a:srgbClr val="063DE8"/>
                  </a:solidFill>
                  <a:latin typeface="Arial" panose="020B0604020202020204" pitchFamily="34" charset="0"/>
                </a:defRPr>
              </a:lvl4pPr>
              <a:lvl5pPr marL="2057400" indent="-228600" defTabSz="762000">
                <a:defRPr>
                  <a:solidFill>
                    <a:srgbClr val="063DE8"/>
                  </a:solidFill>
                  <a:latin typeface="Arial" panose="020B0604020202020204" pitchFamily="34" charset="0"/>
                </a:defRPr>
              </a:lvl5pPr>
              <a:lvl6pPr marL="2514600" indent="-228600" algn="ctr" defTabSz="762000" eaLnBrk="0" fontAlgn="base" hangingPunct="0">
                <a:spcBef>
                  <a:spcPct val="0"/>
                </a:spcBef>
                <a:spcAft>
                  <a:spcPct val="0"/>
                </a:spcAft>
                <a:defRPr>
                  <a:solidFill>
                    <a:srgbClr val="063DE8"/>
                  </a:solidFill>
                  <a:latin typeface="Arial" panose="020B0604020202020204" pitchFamily="34" charset="0"/>
                </a:defRPr>
              </a:lvl6pPr>
              <a:lvl7pPr marL="2971800" indent="-228600" algn="ctr" defTabSz="762000" eaLnBrk="0" fontAlgn="base" hangingPunct="0">
                <a:spcBef>
                  <a:spcPct val="0"/>
                </a:spcBef>
                <a:spcAft>
                  <a:spcPct val="0"/>
                </a:spcAft>
                <a:defRPr>
                  <a:solidFill>
                    <a:srgbClr val="063DE8"/>
                  </a:solidFill>
                  <a:latin typeface="Arial" panose="020B0604020202020204" pitchFamily="34" charset="0"/>
                </a:defRPr>
              </a:lvl7pPr>
              <a:lvl8pPr marL="3429000" indent="-228600" algn="ctr" defTabSz="762000" eaLnBrk="0" fontAlgn="base" hangingPunct="0">
                <a:spcBef>
                  <a:spcPct val="0"/>
                </a:spcBef>
                <a:spcAft>
                  <a:spcPct val="0"/>
                </a:spcAft>
                <a:defRPr>
                  <a:solidFill>
                    <a:srgbClr val="063DE8"/>
                  </a:solidFill>
                  <a:latin typeface="Arial" panose="020B0604020202020204" pitchFamily="34" charset="0"/>
                </a:defRPr>
              </a:lvl8pPr>
              <a:lvl9pPr marL="3886200" indent="-228600" algn="ctr" defTabSz="762000" eaLnBrk="0" fontAlgn="base" hangingPunct="0">
                <a:spcBef>
                  <a:spcPct val="0"/>
                </a:spcBef>
                <a:spcAft>
                  <a:spcPct val="0"/>
                </a:spcAft>
                <a:defRPr>
                  <a:solidFill>
                    <a:srgbClr val="063DE8"/>
                  </a:solidFill>
                  <a:latin typeface="Arial" panose="020B0604020202020204" pitchFamily="34" charset="0"/>
                </a:defRPr>
              </a:lvl9pPr>
            </a:lstStyle>
            <a:p>
              <a:pPr>
                <a:spcBef>
                  <a:spcPct val="50000"/>
                </a:spcBef>
              </a:pPr>
              <a:r>
                <a:rPr lang="fr-FR" altLang="fr-FR" sz="800" b="1" dirty="0">
                  <a:solidFill>
                    <a:srgbClr val="000099"/>
                  </a:solidFill>
                </a:rPr>
                <a:t>20 - Suivi des OF</a:t>
              </a:r>
            </a:p>
          </p:txBody>
        </p:sp>
      </p:grpSp>
      <p:grpSp>
        <p:nvGrpSpPr>
          <p:cNvPr id="1552537" name="Group 3225"/>
          <p:cNvGrpSpPr>
            <a:grpSpLocks/>
          </p:cNvGrpSpPr>
          <p:nvPr/>
        </p:nvGrpSpPr>
        <p:grpSpPr bwMode="auto">
          <a:xfrm>
            <a:off x="3267808" y="3651251"/>
            <a:ext cx="1151792" cy="2074863"/>
            <a:chOff x="2230" y="2274"/>
            <a:chExt cx="786" cy="1307"/>
          </a:xfrm>
        </p:grpSpPr>
        <p:sp>
          <p:nvSpPr>
            <p:cNvPr id="8339" name="Freeform 3226"/>
            <p:cNvSpPr>
              <a:spLocks/>
            </p:cNvSpPr>
            <p:nvPr/>
          </p:nvSpPr>
          <p:spPr bwMode="auto">
            <a:xfrm>
              <a:off x="2230" y="2314"/>
              <a:ext cx="786" cy="1000"/>
            </a:xfrm>
            <a:custGeom>
              <a:avLst/>
              <a:gdLst>
                <a:gd name="T0" fmla="*/ 0 w 20000"/>
                <a:gd name="T1" fmla="*/ 0 h 20000"/>
                <a:gd name="T2" fmla="*/ 0 w 20000"/>
                <a:gd name="T3" fmla="*/ 0 h 20000"/>
                <a:gd name="T4" fmla="*/ 0 w 20000"/>
                <a:gd name="T5" fmla="*/ 0 h 20000"/>
                <a:gd name="T6" fmla="*/ 0 60000 65536"/>
                <a:gd name="T7" fmla="*/ 0 60000 65536"/>
                <a:gd name="T8" fmla="*/ 0 60000 65536"/>
              </a:gdLst>
              <a:ahLst/>
              <a:cxnLst>
                <a:cxn ang="T6">
                  <a:pos x="T0" y="T1"/>
                </a:cxn>
                <a:cxn ang="T7">
                  <a:pos x="T2" y="T3"/>
                </a:cxn>
                <a:cxn ang="T8">
                  <a:pos x="T4" y="T5"/>
                </a:cxn>
              </a:cxnLst>
              <a:rect l="0" t="0" r="r" b="b"/>
              <a:pathLst>
                <a:path w="20000" h="20000">
                  <a:moveTo>
                    <a:pt x="19990" y="0"/>
                  </a:moveTo>
                  <a:lnTo>
                    <a:pt x="7491" y="19992"/>
                  </a:lnTo>
                  <a:lnTo>
                    <a:pt x="0" y="19992"/>
                  </a:lnTo>
                </a:path>
              </a:pathLst>
            </a:custGeom>
            <a:noFill/>
            <a:ln w="28575" cap="flat" cmpd="sng">
              <a:solidFill>
                <a:srgbClr val="FF0000"/>
              </a:solidFill>
              <a:prstDash val="solid"/>
              <a:round/>
              <a:headEnd type="none" w="sm" len="med"/>
              <a:tailEnd type="triangle" w="lg"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sp>
          <p:nvSpPr>
            <p:cNvPr id="8340" name="Text Box 3227"/>
            <p:cNvSpPr txBox="1">
              <a:spLocks noChangeArrowheads="1"/>
            </p:cNvSpPr>
            <p:nvPr/>
          </p:nvSpPr>
          <p:spPr bwMode="auto">
            <a:xfrm rot="17812780">
              <a:off x="2104" y="2793"/>
              <a:ext cx="1307" cy="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762000">
                <a:defRPr>
                  <a:solidFill>
                    <a:srgbClr val="063DE8"/>
                  </a:solidFill>
                  <a:latin typeface="Arial" panose="020B0604020202020204" pitchFamily="34" charset="0"/>
                </a:defRPr>
              </a:lvl1pPr>
              <a:lvl2pPr marL="742950" indent="-285750" defTabSz="762000">
                <a:defRPr>
                  <a:solidFill>
                    <a:srgbClr val="063DE8"/>
                  </a:solidFill>
                  <a:latin typeface="Arial" panose="020B0604020202020204" pitchFamily="34" charset="0"/>
                </a:defRPr>
              </a:lvl2pPr>
              <a:lvl3pPr marL="1143000" indent="-228600" defTabSz="762000">
                <a:defRPr>
                  <a:solidFill>
                    <a:srgbClr val="063DE8"/>
                  </a:solidFill>
                  <a:latin typeface="Arial" panose="020B0604020202020204" pitchFamily="34" charset="0"/>
                </a:defRPr>
              </a:lvl3pPr>
              <a:lvl4pPr marL="1600200" indent="-228600" defTabSz="762000">
                <a:defRPr>
                  <a:solidFill>
                    <a:srgbClr val="063DE8"/>
                  </a:solidFill>
                  <a:latin typeface="Arial" panose="020B0604020202020204" pitchFamily="34" charset="0"/>
                </a:defRPr>
              </a:lvl4pPr>
              <a:lvl5pPr marL="2057400" indent="-228600" defTabSz="762000">
                <a:defRPr>
                  <a:solidFill>
                    <a:srgbClr val="063DE8"/>
                  </a:solidFill>
                  <a:latin typeface="Arial" panose="020B0604020202020204" pitchFamily="34" charset="0"/>
                </a:defRPr>
              </a:lvl5pPr>
              <a:lvl6pPr marL="2514600" indent="-228600" algn="ctr" defTabSz="762000" eaLnBrk="0" fontAlgn="base" hangingPunct="0">
                <a:spcBef>
                  <a:spcPct val="0"/>
                </a:spcBef>
                <a:spcAft>
                  <a:spcPct val="0"/>
                </a:spcAft>
                <a:defRPr>
                  <a:solidFill>
                    <a:srgbClr val="063DE8"/>
                  </a:solidFill>
                  <a:latin typeface="Arial" panose="020B0604020202020204" pitchFamily="34" charset="0"/>
                </a:defRPr>
              </a:lvl6pPr>
              <a:lvl7pPr marL="2971800" indent="-228600" algn="ctr" defTabSz="762000" eaLnBrk="0" fontAlgn="base" hangingPunct="0">
                <a:spcBef>
                  <a:spcPct val="0"/>
                </a:spcBef>
                <a:spcAft>
                  <a:spcPct val="0"/>
                </a:spcAft>
                <a:defRPr>
                  <a:solidFill>
                    <a:srgbClr val="063DE8"/>
                  </a:solidFill>
                  <a:latin typeface="Arial" panose="020B0604020202020204" pitchFamily="34" charset="0"/>
                </a:defRPr>
              </a:lvl7pPr>
              <a:lvl8pPr marL="3429000" indent="-228600" algn="ctr" defTabSz="762000" eaLnBrk="0" fontAlgn="base" hangingPunct="0">
                <a:spcBef>
                  <a:spcPct val="0"/>
                </a:spcBef>
                <a:spcAft>
                  <a:spcPct val="0"/>
                </a:spcAft>
                <a:defRPr>
                  <a:solidFill>
                    <a:srgbClr val="063DE8"/>
                  </a:solidFill>
                  <a:latin typeface="Arial" panose="020B0604020202020204" pitchFamily="34" charset="0"/>
                </a:defRPr>
              </a:lvl8pPr>
              <a:lvl9pPr marL="3886200" indent="-228600" algn="ctr" defTabSz="762000" eaLnBrk="0" fontAlgn="base" hangingPunct="0">
                <a:spcBef>
                  <a:spcPct val="0"/>
                </a:spcBef>
                <a:spcAft>
                  <a:spcPct val="0"/>
                </a:spcAft>
                <a:defRPr>
                  <a:solidFill>
                    <a:srgbClr val="063DE8"/>
                  </a:solidFill>
                  <a:latin typeface="Arial" panose="020B0604020202020204" pitchFamily="34" charset="0"/>
                </a:defRPr>
              </a:lvl9pPr>
            </a:lstStyle>
            <a:p>
              <a:pPr>
                <a:spcBef>
                  <a:spcPct val="50000"/>
                </a:spcBef>
              </a:pPr>
              <a:r>
                <a:rPr lang="fr-FR" altLang="fr-FR" sz="800" b="1" dirty="0">
                  <a:solidFill>
                    <a:srgbClr val="000099"/>
                  </a:solidFill>
                </a:rPr>
                <a:t>17 - Dossier de fabrication</a:t>
              </a:r>
            </a:p>
            <a:p>
              <a:pPr>
                <a:spcBef>
                  <a:spcPct val="50000"/>
                </a:spcBef>
              </a:pPr>
              <a:r>
                <a:rPr lang="fr-FR" altLang="fr-FR" sz="800" b="1" dirty="0">
                  <a:solidFill>
                    <a:srgbClr val="000099"/>
                  </a:solidFill>
                </a:rPr>
                <a:t>Fiche suiveuse - Liste à servir</a:t>
              </a:r>
            </a:p>
            <a:p>
              <a:pPr>
                <a:lnSpc>
                  <a:spcPct val="40000"/>
                </a:lnSpc>
                <a:spcBef>
                  <a:spcPct val="50000"/>
                </a:spcBef>
              </a:pPr>
              <a:r>
                <a:rPr lang="fr-FR" altLang="fr-FR" sz="800" b="1" dirty="0">
                  <a:solidFill>
                    <a:srgbClr val="000099"/>
                  </a:solidFill>
                </a:rPr>
                <a:t>Fiche technique - Liste outillage</a:t>
              </a:r>
            </a:p>
          </p:txBody>
        </p:sp>
      </p:grpSp>
      <p:grpSp>
        <p:nvGrpSpPr>
          <p:cNvPr id="1552540" name="Group 3228"/>
          <p:cNvGrpSpPr>
            <a:grpSpLocks/>
          </p:cNvGrpSpPr>
          <p:nvPr/>
        </p:nvGrpSpPr>
        <p:grpSpPr bwMode="auto">
          <a:xfrm>
            <a:off x="5713535" y="1576389"/>
            <a:ext cx="841131" cy="1766887"/>
            <a:chOff x="3898" y="967"/>
            <a:chExt cx="576" cy="1113"/>
          </a:xfrm>
        </p:grpSpPr>
        <p:sp>
          <p:nvSpPr>
            <p:cNvPr id="8337" name="Freeform 3229"/>
            <p:cNvSpPr>
              <a:spLocks/>
            </p:cNvSpPr>
            <p:nvPr/>
          </p:nvSpPr>
          <p:spPr bwMode="auto">
            <a:xfrm>
              <a:off x="3898" y="986"/>
              <a:ext cx="576" cy="1094"/>
            </a:xfrm>
            <a:custGeom>
              <a:avLst/>
              <a:gdLst>
                <a:gd name="T0" fmla="*/ 0 w 20000"/>
                <a:gd name="T1" fmla="*/ 0 h 20000"/>
                <a:gd name="T2" fmla="*/ 0 w 20000"/>
                <a:gd name="T3" fmla="*/ 0 h 20000"/>
                <a:gd name="T4" fmla="*/ 0 w 20000"/>
                <a:gd name="T5" fmla="*/ 0 h 20000"/>
                <a:gd name="T6" fmla="*/ 0 60000 65536"/>
                <a:gd name="T7" fmla="*/ 0 60000 65536"/>
                <a:gd name="T8" fmla="*/ 0 60000 65536"/>
              </a:gdLst>
              <a:ahLst/>
              <a:cxnLst>
                <a:cxn ang="T6">
                  <a:pos x="T0" y="T1"/>
                </a:cxn>
                <a:cxn ang="T7">
                  <a:pos x="T2" y="T3"/>
                </a:cxn>
                <a:cxn ang="T8">
                  <a:pos x="T4" y="T5"/>
                </a:cxn>
              </a:cxnLst>
              <a:rect l="0" t="0" r="r" b="b"/>
              <a:pathLst>
                <a:path w="20000" h="20000">
                  <a:moveTo>
                    <a:pt x="0" y="19993"/>
                  </a:moveTo>
                  <a:lnTo>
                    <a:pt x="19986" y="14731"/>
                  </a:lnTo>
                  <a:lnTo>
                    <a:pt x="19986" y="0"/>
                  </a:lnTo>
                </a:path>
              </a:pathLst>
            </a:custGeom>
            <a:noFill/>
            <a:ln w="28575" cap="flat" cmpd="sng">
              <a:solidFill>
                <a:srgbClr val="FF0000"/>
              </a:solidFill>
              <a:prstDash val="solid"/>
              <a:round/>
              <a:headEnd type="none" w="lg" len="sm"/>
              <a:tailEnd type="triangle" w="lg"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sp>
          <p:nvSpPr>
            <p:cNvPr id="8338" name="Text Box 3230"/>
            <p:cNvSpPr txBox="1">
              <a:spLocks noChangeArrowheads="1"/>
            </p:cNvSpPr>
            <p:nvPr/>
          </p:nvSpPr>
          <p:spPr bwMode="auto">
            <a:xfrm rot="-5400000">
              <a:off x="3893" y="1408"/>
              <a:ext cx="959" cy="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762000">
                <a:defRPr>
                  <a:solidFill>
                    <a:srgbClr val="063DE8"/>
                  </a:solidFill>
                  <a:latin typeface="Arial" panose="020B0604020202020204" pitchFamily="34" charset="0"/>
                </a:defRPr>
              </a:lvl1pPr>
              <a:lvl2pPr marL="742950" indent="-285750" defTabSz="762000">
                <a:defRPr>
                  <a:solidFill>
                    <a:srgbClr val="063DE8"/>
                  </a:solidFill>
                  <a:latin typeface="Arial" panose="020B0604020202020204" pitchFamily="34" charset="0"/>
                </a:defRPr>
              </a:lvl2pPr>
              <a:lvl3pPr marL="1143000" indent="-228600" defTabSz="762000">
                <a:defRPr>
                  <a:solidFill>
                    <a:srgbClr val="063DE8"/>
                  </a:solidFill>
                  <a:latin typeface="Arial" panose="020B0604020202020204" pitchFamily="34" charset="0"/>
                </a:defRPr>
              </a:lvl3pPr>
              <a:lvl4pPr marL="1600200" indent="-228600" defTabSz="762000">
                <a:defRPr>
                  <a:solidFill>
                    <a:srgbClr val="063DE8"/>
                  </a:solidFill>
                  <a:latin typeface="Arial" panose="020B0604020202020204" pitchFamily="34" charset="0"/>
                </a:defRPr>
              </a:lvl4pPr>
              <a:lvl5pPr marL="2057400" indent="-228600" defTabSz="762000">
                <a:defRPr>
                  <a:solidFill>
                    <a:srgbClr val="063DE8"/>
                  </a:solidFill>
                  <a:latin typeface="Arial" panose="020B0604020202020204" pitchFamily="34" charset="0"/>
                </a:defRPr>
              </a:lvl5pPr>
              <a:lvl6pPr marL="2514600" indent="-228600" algn="ctr" defTabSz="762000" eaLnBrk="0" fontAlgn="base" hangingPunct="0">
                <a:spcBef>
                  <a:spcPct val="0"/>
                </a:spcBef>
                <a:spcAft>
                  <a:spcPct val="0"/>
                </a:spcAft>
                <a:defRPr>
                  <a:solidFill>
                    <a:srgbClr val="063DE8"/>
                  </a:solidFill>
                  <a:latin typeface="Arial" panose="020B0604020202020204" pitchFamily="34" charset="0"/>
                </a:defRPr>
              </a:lvl6pPr>
              <a:lvl7pPr marL="2971800" indent="-228600" algn="ctr" defTabSz="762000" eaLnBrk="0" fontAlgn="base" hangingPunct="0">
                <a:spcBef>
                  <a:spcPct val="0"/>
                </a:spcBef>
                <a:spcAft>
                  <a:spcPct val="0"/>
                </a:spcAft>
                <a:defRPr>
                  <a:solidFill>
                    <a:srgbClr val="063DE8"/>
                  </a:solidFill>
                  <a:latin typeface="Arial" panose="020B0604020202020204" pitchFamily="34" charset="0"/>
                </a:defRPr>
              </a:lvl7pPr>
              <a:lvl8pPr marL="3429000" indent="-228600" algn="ctr" defTabSz="762000" eaLnBrk="0" fontAlgn="base" hangingPunct="0">
                <a:spcBef>
                  <a:spcPct val="0"/>
                </a:spcBef>
                <a:spcAft>
                  <a:spcPct val="0"/>
                </a:spcAft>
                <a:defRPr>
                  <a:solidFill>
                    <a:srgbClr val="063DE8"/>
                  </a:solidFill>
                  <a:latin typeface="Arial" panose="020B0604020202020204" pitchFamily="34" charset="0"/>
                </a:defRPr>
              </a:lvl8pPr>
              <a:lvl9pPr marL="3886200" indent="-228600" algn="ctr" defTabSz="762000" eaLnBrk="0" fontAlgn="base" hangingPunct="0">
                <a:spcBef>
                  <a:spcPct val="0"/>
                </a:spcBef>
                <a:spcAft>
                  <a:spcPct val="0"/>
                </a:spcAft>
                <a:defRPr>
                  <a:solidFill>
                    <a:srgbClr val="063DE8"/>
                  </a:solidFill>
                  <a:latin typeface="Arial" panose="020B0604020202020204" pitchFamily="34" charset="0"/>
                </a:defRPr>
              </a:lvl9pPr>
            </a:lstStyle>
            <a:p>
              <a:pPr>
                <a:spcBef>
                  <a:spcPct val="50000"/>
                </a:spcBef>
              </a:pPr>
              <a:r>
                <a:rPr lang="fr-FR" altLang="fr-FR" sz="800" b="1" dirty="0">
                  <a:solidFill>
                    <a:srgbClr val="000099"/>
                  </a:solidFill>
                </a:rPr>
                <a:t>6 - Demande d ’achat DA</a:t>
              </a:r>
            </a:p>
          </p:txBody>
        </p:sp>
      </p:grpSp>
      <p:grpSp>
        <p:nvGrpSpPr>
          <p:cNvPr id="1552543" name="Group 3231"/>
          <p:cNvGrpSpPr>
            <a:grpSpLocks/>
          </p:cNvGrpSpPr>
          <p:nvPr/>
        </p:nvGrpSpPr>
        <p:grpSpPr bwMode="auto">
          <a:xfrm>
            <a:off x="1418690" y="1490663"/>
            <a:ext cx="491989" cy="1046162"/>
            <a:chOff x="966" y="913"/>
            <a:chExt cx="339" cy="659"/>
          </a:xfrm>
        </p:grpSpPr>
        <p:sp>
          <p:nvSpPr>
            <p:cNvPr id="8335" name="Line 3232"/>
            <p:cNvSpPr>
              <a:spLocks noChangeShapeType="1"/>
            </p:cNvSpPr>
            <p:nvPr/>
          </p:nvSpPr>
          <p:spPr bwMode="auto">
            <a:xfrm>
              <a:off x="1133" y="1043"/>
              <a:ext cx="0" cy="461"/>
            </a:xfrm>
            <a:prstGeom prst="line">
              <a:avLst/>
            </a:prstGeom>
            <a:noFill/>
            <a:ln w="25400">
              <a:solidFill>
                <a:srgbClr val="0000FF"/>
              </a:solidFill>
              <a:round/>
              <a:headEnd type="none" w="med"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sp>
          <p:nvSpPr>
            <p:cNvPr id="8336" name="Text Box 3233"/>
            <p:cNvSpPr txBox="1">
              <a:spLocks noChangeArrowheads="1"/>
            </p:cNvSpPr>
            <p:nvPr/>
          </p:nvSpPr>
          <p:spPr bwMode="auto">
            <a:xfrm rot="16200000">
              <a:off x="806" y="1073"/>
              <a:ext cx="659" cy="3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762000">
                <a:defRPr>
                  <a:solidFill>
                    <a:srgbClr val="063DE8"/>
                  </a:solidFill>
                  <a:latin typeface="Arial" panose="020B0604020202020204" pitchFamily="34" charset="0"/>
                </a:defRPr>
              </a:lvl1pPr>
              <a:lvl2pPr marL="742950" indent="-285750" defTabSz="762000">
                <a:defRPr>
                  <a:solidFill>
                    <a:srgbClr val="063DE8"/>
                  </a:solidFill>
                  <a:latin typeface="Arial" panose="020B0604020202020204" pitchFamily="34" charset="0"/>
                </a:defRPr>
              </a:lvl2pPr>
              <a:lvl3pPr marL="1143000" indent="-228600" defTabSz="762000">
                <a:defRPr>
                  <a:solidFill>
                    <a:srgbClr val="063DE8"/>
                  </a:solidFill>
                  <a:latin typeface="Arial" panose="020B0604020202020204" pitchFamily="34" charset="0"/>
                </a:defRPr>
              </a:lvl3pPr>
              <a:lvl4pPr marL="1600200" indent="-228600" defTabSz="762000">
                <a:defRPr>
                  <a:solidFill>
                    <a:srgbClr val="063DE8"/>
                  </a:solidFill>
                  <a:latin typeface="Arial" panose="020B0604020202020204" pitchFamily="34" charset="0"/>
                </a:defRPr>
              </a:lvl4pPr>
              <a:lvl5pPr marL="2057400" indent="-228600" defTabSz="762000">
                <a:defRPr>
                  <a:solidFill>
                    <a:srgbClr val="063DE8"/>
                  </a:solidFill>
                  <a:latin typeface="Arial" panose="020B0604020202020204" pitchFamily="34" charset="0"/>
                </a:defRPr>
              </a:lvl5pPr>
              <a:lvl6pPr marL="2514600" indent="-228600" algn="ctr" defTabSz="762000" eaLnBrk="0" fontAlgn="base" hangingPunct="0">
                <a:spcBef>
                  <a:spcPct val="0"/>
                </a:spcBef>
                <a:spcAft>
                  <a:spcPct val="0"/>
                </a:spcAft>
                <a:defRPr>
                  <a:solidFill>
                    <a:srgbClr val="063DE8"/>
                  </a:solidFill>
                  <a:latin typeface="Arial" panose="020B0604020202020204" pitchFamily="34" charset="0"/>
                </a:defRPr>
              </a:lvl6pPr>
              <a:lvl7pPr marL="2971800" indent="-228600" algn="ctr" defTabSz="762000" eaLnBrk="0" fontAlgn="base" hangingPunct="0">
                <a:spcBef>
                  <a:spcPct val="0"/>
                </a:spcBef>
                <a:spcAft>
                  <a:spcPct val="0"/>
                </a:spcAft>
                <a:defRPr>
                  <a:solidFill>
                    <a:srgbClr val="063DE8"/>
                  </a:solidFill>
                  <a:latin typeface="Arial" panose="020B0604020202020204" pitchFamily="34" charset="0"/>
                </a:defRPr>
              </a:lvl7pPr>
              <a:lvl8pPr marL="3429000" indent="-228600" algn="ctr" defTabSz="762000" eaLnBrk="0" fontAlgn="base" hangingPunct="0">
                <a:spcBef>
                  <a:spcPct val="0"/>
                </a:spcBef>
                <a:spcAft>
                  <a:spcPct val="0"/>
                </a:spcAft>
                <a:defRPr>
                  <a:solidFill>
                    <a:srgbClr val="063DE8"/>
                  </a:solidFill>
                  <a:latin typeface="Arial" panose="020B0604020202020204" pitchFamily="34" charset="0"/>
                </a:defRPr>
              </a:lvl8pPr>
              <a:lvl9pPr marL="3886200" indent="-228600" algn="ctr" defTabSz="762000" eaLnBrk="0" fontAlgn="base" hangingPunct="0">
                <a:spcBef>
                  <a:spcPct val="0"/>
                </a:spcBef>
                <a:spcAft>
                  <a:spcPct val="0"/>
                </a:spcAft>
                <a:defRPr>
                  <a:solidFill>
                    <a:srgbClr val="063DE8"/>
                  </a:solidFill>
                  <a:latin typeface="Arial" panose="020B0604020202020204" pitchFamily="34" charset="0"/>
                </a:defRPr>
              </a:lvl9pPr>
            </a:lstStyle>
            <a:p>
              <a:pPr>
                <a:lnSpc>
                  <a:spcPct val="80000"/>
                </a:lnSpc>
                <a:spcBef>
                  <a:spcPct val="50000"/>
                </a:spcBef>
              </a:pPr>
              <a:r>
                <a:rPr lang="fr-FR" altLang="fr-FR" sz="800" b="1" dirty="0">
                  <a:solidFill>
                    <a:srgbClr val="000099"/>
                  </a:solidFill>
                </a:rPr>
                <a:t>C</a:t>
              </a:r>
            </a:p>
            <a:p>
              <a:pPr>
                <a:lnSpc>
                  <a:spcPct val="50000"/>
                </a:lnSpc>
                <a:spcBef>
                  <a:spcPct val="50000"/>
                </a:spcBef>
              </a:pPr>
              <a:r>
                <a:rPr lang="fr-FR" altLang="fr-FR" sz="800" b="1" dirty="0">
                  <a:solidFill>
                    <a:srgbClr val="000099"/>
                  </a:solidFill>
                </a:rPr>
                <a:t>Livraison</a:t>
              </a:r>
            </a:p>
            <a:p>
              <a:pPr>
                <a:lnSpc>
                  <a:spcPct val="70000"/>
                </a:lnSpc>
                <a:spcBef>
                  <a:spcPct val="50000"/>
                </a:spcBef>
              </a:pPr>
              <a:r>
                <a:rPr lang="fr-FR" altLang="fr-FR" sz="800" b="1" dirty="0">
                  <a:solidFill>
                    <a:srgbClr val="000099"/>
                  </a:solidFill>
                </a:rPr>
                <a:t>charte</a:t>
              </a:r>
            </a:p>
            <a:p>
              <a:pPr>
                <a:lnSpc>
                  <a:spcPct val="50000"/>
                </a:lnSpc>
                <a:spcBef>
                  <a:spcPct val="50000"/>
                </a:spcBef>
              </a:pPr>
              <a:r>
                <a:rPr lang="fr-FR" altLang="fr-FR" sz="800" b="1" dirty="0">
                  <a:solidFill>
                    <a:srgbClr val="000099"/>
                  </a:solidFill>
                </a:rPr>
                <a:t>qualité</a:t>
              </a:r>
            </a:p>
          </p:txBody>
        </p:sp>
      </p:grpSp>
      <p:grpSp>
        <p:nvGrpSpPr>
          <p:cNvPr id="1552546" name="Group 3234"/>
          <p:cNvGrpSpPr>
            <a:grpSpLocks/>
          </p:cNvGrpSpPr>
          <p:nvPr/>
        </p:nvGrpSpPr>
        <p:grpSpPr bwMode="auto">
          <a:xfrm>
            <a:off x="704849" y="2770189"/>
            <a:ext cx="786911" cy="2300287"/>
            <a:chOff x="481" y="1719"/>
            <a:chExt cx="537" cy="1449"/>
          </a:xfrm>
        </p:grpSpPr>
        <p:sp>
          <p:nvSpPr>
            <p:cNvPr id="8320" name="Rectangle 3235"/>
            <p:cNvSpPr>
              <a:spLocks noChangeArrowheads="1"/>
            </p:cNvSpPr>
            <p:nvPr/>
          </p:nvSpPr>
          <p:spPr bwMode="auto">
            <a:xfrm>
              <a:off x="558" y="2253"/>
              <a:ext cx="460" cy="231"/>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r>
                <a:rPr lang="fr-FR" altLang="fr-FR" sz="1000" b="1" dirty="0">
                  <a:solidFill>
                    <a:srgbClr val="000099"/>
                  </a:solidFill>
                  <a:latin typeface="Times New Roman" panose="02020603050405020304" pitchFamily="18" charset="0"/>
                </a:rPr>
                <a:t>Contrôle</a:t>
              </a:r>
            </a:p>
            <a:p>
              <a:r>
                <a:rPr lang="fr-FR" altLang="fr-FR" sz="1000" b="1" dirty="0">
                  <a:solidFill>
                    <a:srgbClr val="000099"/>
                  </a:solidFill>
                  <a:latin typeface="Times New Roman" panose="02020603050405020304" pitchFamily="18" charset="0"/>
                </a:rPr>
                <a:t>fabrication</a:t>
              </a:r>
              <a:endParaRPr lang="fr-FR" altLang="fr-FR" sz="1000" dirty="0">
                <a:solidFill>
                  <a:srgbClr val="000099"/>
                </a:solidFill>
                <a:latin typeface="Times New Roman" panose="02020603050405020304" pitchFamily="18" charset="0"/>
              </a:endParaRPr>
            </a:p>
          </p:txBody>
        </p:sp>
        <p:grpSp>
          <p:nvGrpSpPr>
            <p:cNvPr id="8321" name="Group 3236"/>
            <p:cNvGrpSpPr>
              <a:grpSpLocks/>
            </p:cNvGrpSpPr>
            <p:nvPr/>
          </p:nvGrpSpPr>
          <p:grpSpPr bwMode="auto">
            <a:xfrm>
              <a:off x="845" y="2482"/>
              <a:ext cx="129" cy="686"/>
              <a:chOff x="845" y="2482"/>
              <a:chExt cx="129" cy="686"/>
            </a:xfrm>
          </p:grpSpPr>
          <p:grpSp>
            <p:nvGrpSpPr>
              <p:cNvPr id="8331" name="Group 3237"/>
              <p:cNvGrpSpPr>
                <a:grpSpLocks/>
              </p:cNvGrpSpPr>
              <p:nvPr/>
            </p:nvGrpSpPr>
            <p:grpSpPr bwMode="auto">
              <a:xfrm>
                <a:off x="845" y="2482"/>
                <a:ext cx="129" cy="686"/>
                <a:chOff x="836" y="2482"/>
                <a:chExt cx="129" cy="686"/>
              </a:xfrm>
            </p:grpSpPr>
            <p:sp>
              <p:nvSpPr>
                <p:cNvPr id="8333" name="Rectangle 3238"/>
                <p:cNvSpPr>
                  <a:spLocks noChangeArrowheads="1"/>
                </p:cNvSpPr>
                <p:nvPr/>
              </p:nvSpPr>
              <p:spPr bwMode="auto">
                <a:xfrm>
                  <a:off x="836" y="2511"/>
                  <a:ext cx="101" cy="6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25400" tIns="25400" rIns="25400" bIns="254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a:endParaRPr lang="fr-FR" altLang="fr-FR" sz="1000" dirty="0">
                    <a:solidFill>
                      <a:srgbClr val="000099"/>
                    </a:solidFill>
                    <a:latin typeface="Times New Roman" panose="02020603050405020304" pitchFamily="18" charset="0"/>
                  </a:endParaRPr>
                </a:p>
              </p:txBody>
            </p:sp>
            <p:sp>
              <p:nvSpPr>
                <p:cNvPr id="8334" name="Line 3239"/>
                <p:cNvSpPr>
                  <a:spLocks noChangeShapeType="1"/>
                </p:cNvSpPr>
                <p:nvPr/>
              </p:nvSpPr>
              <p:spPr bwMode="auto">
                <a:xfrm flipV="1">
                  <a:off x="965" y="2482"/>
                  <a:ext cx="0" cy="634"/>
                </a:xfrm>
                <a:prstGeom prst="line">
                  <a:avLst/>
                </a:prstGeom>
                <a:noFill/>
                <a:ln w="28575">
                  <a:solidFill>
                    <a:srgbClr val="0000FF"/>
                  </a:solidFill>
                  <a:round/>
                  <a:headEnd type="none" w="med"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grpSp>
          <p:sp>
            <p:nvSpPr>
              <p:cNvPr id="8332" name="Text Box 3240"/>
              <p:cNvSpPr txBox="1">
                <a:spLocks noChangeArrowheads="1"/>
              </p:cNvSpPr>
              <p:nvPr/>
            </p:nvSpPr>
            <p:spPr bwMode="auto">
              <a:xfrm rot="-5400000">
                <a:off x="583" y="2796"/>
                <a:ext cx="659" cy="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762000">
                  <a:defRPr>
                    <a:solidFill>
                      <a:srgbClr val="063DE8"/>
                    </a:solidFill>
                    <a:latin typeface="Arial" panose="020B0604020202020204" pitchFamily="34" charset="0"/>
                  </a:defRPr>
                </a:lvl1pPr>
                <a:lvl2pPr marL="742950" indent="-285750" defTabSz="762000">
                  <a:defRPr>
                    <a:solidFill>
                      <a:srgbClr val="063DE8"/>
                    </a:solidFill>
                    <a:latin typeface="Arial" panose="020B0604020202020204" pitchFamily="34" charset="0"/>
                  </a:defRPr>
                </a:lvl2pPr>
                <a:lvl3pPr marL="1143000" indent="-228600" defTabSz="762000">
                  <a:defRPr>
                    <a:solidFill>
                      <a:srgbClr val="063DE8"/>
                    </a:solidFill>
                    <a:latin typeface="Arial" panose="020B0604020202020204" pitchFamily="34" charset="0"/>
                  </a:defRPr>
                </a:lvl3pPr>
                <a:lvl4pPr marL="1600200" indent="-228600" defTabSz="762000">
                  <a:defRPr>
                    <a:solidFill>
                      <a:srgbClr val="063DE8"/>
                    </a:solidFill>
                    <a:latin typeface="Arial" panose="020B0604020202020204" pitchFamily="34" charset="0"/>
                  </a:defRPr>
                </a:lvl4pPr>
                <a:lvl5pPr marL="2057400" indent="-228600" defTabSz="762000">
                  <a:defRPr>
                    <a:solidFill>
                      <a:srgbClr val="063DE8"/>
                    </a:solidFill>
                    <a:latin typeface="Arial" panose="020B0604020202020204" pitchFamily="34" charset="0"/>
                  </a:defRPr>
                </a:lvl5pPr>
                <a:lvl6pPr marL="2514600" indent="-228600" algn="ctr" defTabSz="762000" eaLnBrk="0" fontAlgn="base" hangingPunct="0">
                  <a:spcBef>
                    <a:spcPct val="0"/>
                  </a:spcBef>
                  <a:spcAft>
                    <a:spcPct val="0"/>
                  </a:spcAft>
                  <a:defRPr>
                    <a:solidFill>
                      <a:srgbClr val="063DE8"/>
                    </a:solidFill>
                    <a:latin typeface="Arial" panose="020B0604020202020204" pitchFamily="34" charset="0"/>
                  </a:defRPr>
                </a:lvl6pPr>
                <a:lvl7pPr marL="2971800" indent="-228600" algn="ctr" defTabSz="762000" eaLnBrk="0" fontAlgn="base" hangingPunct="0">
                  <a:spcBef>
                    <a:spcPct val="0"/>
                  </a:spcBef>
                  <a:spcAft>
                    <a:spcPct val="0"/>
                  </a:spcAft>
                  <a:defRPr>
                    <a:solidFill>
                      <a:srgbClr val="063DE8"/>
                    </a:solidFill>
                    <a:latin typeface="Arial" panose="020B0604020202020204" pitchFamily="34" charset="0"/>
                  </a:defRPr>
                </a:lvl7pPr>
                <a:lvl8pPr marL="3429000" indent="-228600" algn="ctr" defTabSz="762000" eaLnBrk="0" fontAlgn="base" hangingPunct="0">
                  <a:spcBef>
                    <a:spcPct val="0"/>
                  </a:spcBef>
                  <a:spcAft>
                    <a:spcPct val="0"/>
                  </a:spcAft>
                  <a:defRPr>
                    <a:solidFill>
                      <a:srgbClr val="063DE8"/>
                    </a:solidFill>
                    <a:latin typeface="Arial" panose="020B0604020202020204" pitchFamily="34" charset="0"/>
                  </a:defRPr>
                </a:lvl8pPr>
                <a:lvl9pPr marL="3886200" indent="-228600" algn="ctr" defTabSz="762000" eaLnBrk="0" fontAlgn="base" hangingPunct="0">
                  <a:spcBef>
                    <a:spcPct val="0"/>
                  </a:spcBef>
                  <a:spcAft>
                    <a:spcPct val="0"/>
                  </a:spcAft>
                  <a:defRPr>
                    <a:solidFill>
                      <a:srgbClr val="063DE8"/>
                    </a:solidFill>
                    <a:latin typeface="Arial" panose="020B0604020202020204" pitchFamily="34" charset="0"/>
                  </a:defRPr>
                </a:lvl9pPr>
              </a:lstStyle>
              <a:p>
                <a:pPr>
                  <a:spcBef>
                    <a:spcPct val="50000"/>
                  </a:spcBef>
                </a:pPr>
                <a:r>
                  <a:rPr lang="fr-FR" altLang="fr-FR" sz="800" b="1" dirty="0">
                    <a:solidFill>
                      <a:srgbClr val="000099"/>
                    </a:solidFill>
                  </a:rPr>
                  <a:t>F - Produits finis</a:t>
                </a:r>
              </a:p>
            </p:txBody>
          </p:sp>
        </p:grpSp>
        <p:grpSp>
          <p:nvGrpSpPr>
            <p:cNvPr id="8322" name="Group 3241"/>
            <p:cNvGrpSpPr>
              <a:grpSpLocks/>
            </p:cNvGrpSpPr>
            <p:nvPr/>
          </p:nvGrpSpPr>
          <p:grpSpPr bwMode="auto">
            <a:xfrm>
              <a:off x="664" y="2427"/>
              <a:ext cx="99" cy="689"/>
              <a:chOff x="664" y="2427"/>
              <a:chExt cx="99" cy="689"/>
            </a:xfrm>
          </p:grpSpPr>
          <p:sp>
            <p:nvSpPr>
              <p:cNvPr id="8329" name="Line 3242"/>
              <p:cNvSpPr>
                <a:spLocks noChangeShapeType="1"/>
              </p:cNvSpPr>
              <p:nvPr/>
            </p:nvSpPr>
            <p:spPr bwMode="auto">
              <a:xfrm>
                <a:off x="763" y="2482"/>
                <a:ext cx="0" cy="634"/>
              </a:xfrm>
              <a:prstGeom prst="line">
                <a:avLst/>
              </a:prstGeom>
              <a:noFill/>
              <a:ln w="25400">
                <a:solidFill>
                  <a:srgbClr val="0000FF"/>
                </a:solidFill>
                <a:round/>
                <a:headEnd type="none" w="med"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sp>
            <p:nvSpPr>
              <p:cNvPr id="8330" name="Text Box 3243"/>
              <p:cNvSpPr txBox="1">
                <a:spLocks noChangeArrowheads="1"/>
              </p:cNvSpPr>
              <p:nvPr/>
            </p:nvSpPr>
            <p:spPr bwMode="auto">
              <a:xfrm rot="-5400000">
                <a:off x="373" y="2718"/>
                <a:ext cx="659" cy="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762000">
                  <a:defRPr>
                    <a:solidFill>
                      <a:srgbClr val="063DE8"/>
                    </a:solidFill>
                    <a:latin typeface="Arial" panose="020B0604020202020204" pitchFamily="34" charset="0"/>
                  </a:defRPr>
                </a:lvl1pPr>
                <a:lvl2pPr marL="742950" indent="-285750" defTabSz="762000">
                  <a:defRPr>
                    <a:solidFill>
                      <a:srgbClr val="063DE8"/>
                    </a:solidFill>
                    <a:latin typeface="Arial" panose="020B0604020202020204" pitchFamily="34" charset="0"/>
                  </a:defRPr>
                </a:lvl2pPr>
                <a:lvl3pPr marL="1143000" indent="-228600" defTabSz="762000">
                  <a:defRPr>
                    <a:solidFill>
                      <a:srgbClr val="063DE8"/>
                    </a:solidFill>
                    <a:latin typeface="Arial" panose="020B0604020202020204" pitchFamily="34" charset="0"/>
                  </a:defRPr>
                </a:lvl3pPr>
                <a:lvl4pPr marL="1600200" indent="-228600" defTabSz="762000">
                  <a:defRPr>
                    <a:solidFill>
                      <a:srgbClr val="063DE8"/>
                    </a:solidFill>
                    <a:latin typeface="Arial" panose="020B0604020202020204" pitchFamily="34" charset="0"/>
                  </a:defRPr>
                </a:lvl4pPr>
                <a:lvl5pPr marL="2057400" indent="-228600" defTabSz="762000">
                  <a:defRPr>
                    <a:solidFill>
                      <a:srgbClr val="063DE8"/>
                    </a:solidFill>
                    <a:latin typeface="Arial" panose="020B0604020202020204" pitchFamily="34" charset="0"/>
                  </a:defRPr>
                </a:lvl5pPr>
                <a:lvl6pPr marL="2514600" indent="-228600" algn="ctr" defTabSz="762000" eaLnBrk="0" fontAlgn="base" hangingPunct="0">
                  <a:spcBef>
                    <a:spcPct val="0"/>
                  </a:spcBef>
                  <a:spcAft>
                    <a:spcPct val="0"/>
                  </a:spcAft>
                  <a:defRPr>
                    <a:solidFill>
                      <a:srgbClr val="063DE8"/>
                    </a:solidFill>
                    <a:latin typeface="Arial" panose="020B0604020202020204" pitchFamily="34" charset="0"/>
                  </a:defRPr>
                </a:lvl6pPr>
                <a:lvl7pPr marL="2971800" indent="-228600" algn="ctr" defTabSz="762000" eaLnBrk="0" fontAlgn="base" hangingPunct="0">
                  <a:spcBef>
                    <a:spcPct val="0"/>
                  </a:spcBef>
                  <a:spcAft>
                    <a:spcPct val="0"/>
                  </a:spcAft>
                  <a:defRPr>
                    <a:solidFill>
                      <a:srgbClr val="063DE8"/>
                    </a:solidFill>
                    <a:latin typeface="Arial" panose="020B0604020202020204" pitchFamily="34" charset="0"/>
                  </a:defRPr>
                </a:lvl7pPr>
                <a:lvl8pPr marL="3429000" indent="-228600" algn="ctr" defTabSz="762000" eaLnBrk="0" fontAlgn="base" hangingPunct="0">
                  <a:spcBef>
                    <a:spcPct val="0"/>
                  </a:spcBef>
                  <a:spcAft>
                    <a:spcPct val="0"/>
                  </a:spcAft>
                  <a:defRPr>
                    <a:solidFill>
                      <a:srgbClr val="063DE8"/>
                    </a:solidFill>
                    <a:latin typeface="Arial" panose="020B0604020202020204" pitchFamily="34" charset="0"/>
                  </a:defRPr>
                </a:lvl8pPr>
                <a:lvl9pPr marL="3886200" indent="-228600" algn="ctr" defTabSz="762000" eaLnBrk="0" fontAlgn="base" hangingPunct="0">
                  <a:spcBef>
                    <a:spcPct val="0"/>
                  </a:spcBef>
                  <a:spcAft>
                    <a:spcPct val="0"/>
                  </a:spcAft>
                  <a:defRPr>
                    <a:solidFill>
                      <a:srgbClr val="063DE8"/>
                    </a:solidFill>
                    <a:latin typeface="Arial" panose="020B0604020202020204" pitchFamily="34" charset="0"/>
                  </a:defRPr>
                </a:lvl9pPr>
              </a:lstStyle>
              <a:p>
                <a:pPr>
                  <a:spcBef>
                    <a:spcPct val="50000"/>
                  </a:spcBef>
                </a:pPr>
                <a:r>
                  <a:rPr lang="fr-FR" altLang="fr-FR" sz="800" b="1" dirty="0">
                    <a:solidFill>
                      <a:srgbClr val="000099"/>
                    </a:solidFill>
                  </a:rPr>
                  <a:t>G-Retour en fab</a:t>
                </a:r>
              </a:p>
            </p:txBody>
          </p:sp>
        </p:grpSp>
        <p:grpSp>
          <p:nvGrpSpPr>
            <p:cNvPr id="8323" name="Group 3244"/>
            <p:cNvGrpSpPr>
              <a:grpSpLocks/>
            </p:cNvGrpSpPr>
            <p:nvPr/>
          </p:nvGrpSpPr>
          <p:grpSpPr bwMode="auto">
            <a:xfrm>
              <a:off x="481" y="1814"/>
              <a:ext cx="212" cy="659"/>
              <a:chOff x="482" y="1814"/>
              <a:chExt cx="211" cy="659"/>
            </a:xfrm>
          </p:grpSpPr>
          <p:sp>
            <p:nvSpPr>
              <p:cNvPr id="8327" name="Freeform 3245"/>
              <p:cNvSpPr>
                <a:spLocks/>
              </p:cNvSpPr>
              <p:nvPr/>
            </p:nvSpPr>
            <p:spPr bwMode="auto">
              <a:xfrm>
                <a:off x="511" y="1898"/>
                <a:ext cx="182" cy="364"/>
              </a:xfrm>
              <a:custGeom>
                <a:avLst/>
                <a:gdLst>
                  <a:gd name="T0" fmla="*/ 0 w 20000"/>
                  <a:gd name="T1" fmla="*/ 0 h 20000"/>
                  <a:gd name="T2" fmla="*/ 0 w 20000"/>
                  <a:gd name="T3" fmla="*/ 0 h 20000"/>
                  <a:gd name="T4" fmla="*/ 0 w 20000"/>
                  <a:gd name="T5" fmla="*/ 0 h 20000"/>
                  <a:gd name="T6" fmla="*/ 0 60000 65536"/>
                  <a:gd name="T7" fmla="*/ 0 60000 65536"/>
                  <a:gd name="T8" fmla="*/ 0 60000 65536"/>
                </a:gdLst>
                <a:ahLst/>
                <a:cxnLst>
                  <a:cxn ang="T6">
                    <a:pos x="T0" y="T1"/>
                  </a:cxn>
                  <a:cxn ang="T7">
                    <a:pos x="T2" y="T3"/>
                  </a:cxn>
                  <a:cxn ang="T8">
                    <a:pos x="T4" y="T5"/>
                  </a:cxn>
                </a:cxnLst>
                <a:rect l="0" t="0" r="r" b="b"/>
                <a:pathLst>
                  <a:path w="20000" h="20000">
                    <a:moveTo>
                      <a:pt x="19956" y="19978"/>
                    </a:moveTo>
                    <a:lnTo>
                      <a:pt x="19956" y="9989"/>
                    </a:lnTo>
                    <a:lnTo>
                      <a:pt x="0" y="0"/>
                    </a:lnTo>
                  </a:path>
                </a:pathLst>
              </a:custGeom>
              <a:noFill/>
              <a:ln w="28575" cap="flat" cmpd="sng">
                <a:solidFill>
                  <a:srgbClr val="0000FF"/>
                </a:solidFill>
                <a:prstDash val="solid"/>
                <a:round/>
                <a:headEnd type="none" w="med" len="sm"/>
                <a:tailEnd type="triangle" w="lg"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sp>
            <p:nvSpPr>
              <p:cNvPr id="8328" name="Text Box 3246"/>
              <p:cNvSpPr txBox="1">
                <a:spLocks noChangeArrowheads="1"/>
              </p:cNvSpPr>
              <p:nvPr/>
            </p:nvSpPr>
            <p:spPr bwMode="auto">
              <a:xfrm rot="16200000">
                <a:off x="219" y="2077"/>
                <a:ext cx="659" cy="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762000">
                  <a:defRPr>
                    <a:solidFill>
                      <a:srgbClr val="063DE8"/>
                    </a:solidFill>
                    <a:latin typeface="Arial" panose="020B0604020202020204" pitchFamily="34" charset="0"/>
                  </a:defRPr>
                </a:lvl1pPr>
                <a:lvl2pPr marL="742950" indent="-285750" defTabSz="762000">
                  <a:defRPr>
                    <a:solidFill>
                      <a:srgbClr val="063DE8"/>
                    </a:solidFill>
                    <a:latin typeface="Arial" panose="020B0604020202020204" pitchFamily="34" charset="0"/>
                  </a:defRPr>
                </a:lvl2pPr>
                <a:lvl3pPr marL="1143000" indent="-228600" defTabSz="762000">
                  <a:defRPr>
                    <a:solidFill>
                      <a:srgbClr val="063DE8"/>
                    </a:solidFill>
                    <a:latin typeface="Arial" panose="020B0604020202020204" pitchFamily="34" charset="0"/>
                  </a:defRPr>
                </a:lvl3pPr>
                <a:lvl4pPr marL="1600200" indent="-228600" defTabSz="762000">
                  <a:defRPr>
                    <a:solidFill>
                      <a:srgbClr val="063DE8"/>
                    </a:solidFill>
                    <a:latin typeface="Arial" panose="020B0604020202020204" pitchFamily="34" charset="0"/>
                  </a:defRPr>
                </a:lvl4pPr>
                <a:lvl5pPr marL="2057400" indent="-228600" defTabSz="762000">
                  <a:defRPr>
                    <a:solidFill>
                      <a:srgbClr val="063DE8"/>
                    </a:solidFill>
                    <a:latin typeface="Arial" panose="020B0604020202020204" pitchFamily="34" charset="0"/>
                  </a:defRPr>
                </a:lvl5pPr>
                <a:lvl6pPr marL="2514600" indent="-228600" algn="ctr" defTabSz="762000" eaLnBrk="0" fontAlgn="base" hangingPunct="0">
                  <a:spcBef>
                    <a:spcPct val="0"/>
                  </a:spcBef>
                  <a:spcAft>
                    <a:spcPct val="0"/>
                  </a:spcAft>
                  <a:defRPr>
                    <a:solidFill>
                      <a:srgbClr val="063DE8"/>
                    </a:solidFill>
                    <a:latin typeface="Arial" panose="020B0604020202020204" pitchFamily="34" charset="0"/>
                  </a:defRPr>
                </a:lvl6pPr>
                <a:lvl7pPr marL="2971800" indent="-228600" algn="ctr" defTabSz="762000" eaLnBrk="0" fontAlgn="base" hangingPunct="0">
                  <a:spcBef>
                    <a:spcPct val="0"/>
                  </a:spcBef>
                  <a:spcAft>
                    <a:spcPct val="0"/>
                  </a:spcAft>
                  <a:defRPr>
                    <a:solidFill>
                      <a:srgbClr val="063DE8"/>
                    </a:solidFill>
                    <a:latin typeface="Arial" panose="020B0604020202020204" pitchFamily="34" charset="0"/>
                  </a:defRPr>
                </a:lvl7pPr>
                <a:lvl8pPr marL="3429000" indent="-228600" algn="ctr" defTabSz="762000" eaLnBrk="0" fontAlgn="base" hangingPunct="0">
                  <a:spcBef>
                    <a:spcPct val="0"/>
                  </a:spcBef>
                  <a:spcAft>
                    <a:spcPct val="0"/>
                  </a:spcAft>
                  <a:defRPr>
                    <a:solidFill>
                      <a:srgbClr val="063DE8"/>
                    </a:solidFill>
                    <a:latin typeface="Arial" panose="020B0604020202020204" pitchFamily="34" charset="0"/>
                  </a:defRPr>
                </a:lvl8pPr>
                <a:lvl9pPr marL="3886200" indent="-228600" algn="ctr" defTabSz="762000" eaLnBrk="0" fontAlgn="base" hangingPunct="0">
                  <a:spcBef>
                    <a:spcPct val="0"/>
                  </a:spcBef>
                  <a:spcAft>
                    <a:spcPct val="0"/>
                  </a:spcAft>
                  <a:defRPr>
                    <a:solidFill>
                      <a:srgbClr val="063DE8"/>
                    </a:solidFill>
                    <a:latin typeface="Arial" panose="020B0604020202020204" pitchFamily="34" charset="0"/>
                  </a:defRPr>
                </a:lvl9pPr>
              </a:lstStyle>
              <a:p>
                <a:pPr>
                  <a:spcBef>
                    <a:spcPct val="50000"/>
                  </a:spcBef>
                </a:pPr>
                <a:r>
                  <a:rPr lang="fr-FR" altLang="fr-FR" sz="800" b="1" dirty="0">
                    <a:solidFill>
                      <a:srgbClr val="000099"/>
                    </a:solidFill>
                  </a:rPr>
                  <a:t>H</a:t>
                </a:r>
              </a:p>
              <a:p>
                <a:pPr>
                  <a:lnSpc>
                    <a:spcPct val="20000"/>
                  </a:lnSpc>
                  <a:spcBef>
                    <a:spcPct val="50000"/>
                  </a:spcBef>
                </a:pPr>
                <a:r>
                  <a:rPr lang="fr-FR" altLang="fr-FR" sz="800" b="1" dirty="0">
                    <a:solidFill>
                      <a:srgbClr val="000099"/>
                    </a:solidFill>
                  </a:rPr>
                  <a:t>Rebuts</a:t>
                </a:r>
              </a:p>
            </p:txBody>
          </p:sp>
        </p:grpSp>
        <p:grpSp>
          <p:nvGrpSpPr>
            <p:cNvPr id="8324" name="Group 3247"/>
            <p:cNvGrpSpPr>
              <a:grpSpLocks/>
            </p:cNvGrpSpPr>
            <p:nvPr/>
          </p:nvGrpSpPr>
          <p:grpSpPr bwMode="auto">
            <a:xfrm>
              <a:off x="832" y="1719"/>
              <a:ext cx="133" cy="659"/>
              <a:chOff x="832" y="1719"/>
              <a:chExt cx="133" cy="659"/>
            </a:xfrm>
          </p:grpSpPr>
          <p:sp>
            <p:nvSpPr>
              <p:cNvPr id="8325" name="Line 3248"/>
              <p:cNvSpPr>
                <a:spLocks noChangeShapeType="1"/>
              </p:cNvSpPr>
              <p:nvPr/>
            </p:nvSpPr>
            <p:spPr bwMode="auto">
              <a:xfrm flipV="1">
                <a:off x="965" y="1849"/>
                <a:ext cx="0" cy="403"/>
              </a:xfrm>
              <a:prstGeom prst="line">
                <a:avLst/>
              </a:prstGeom>
              <a:noFill/>
              <a:ln w="28575">
                <a:solidFill>
                  <a:srgbClr val="0000FF"/>
                </a:solidFill>
                <a:round/>
                <a:headEnd type="none" w="med"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sp>
            <p:nvSpPr>
              <p:cNvPr id="8326" name="Text Box 3249"/>
              <p:cNvSpPr txBox="1">
                <a:spLocks noChangeArrowheads="1"/>
              </p:cNvSpPr>
              <p:nvPr/>
            </p:nvSpPr>
            <p:spPr bwMode="auto">
              <a:xfrm rot="-5400000">
                <a:off x="541" y="2010"/>
                <a:ext cx="659" cy="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762000">
                  <a:defRPr>
                    <a:solidFill>
                      <a:srgbClr val="063DE8"/>
                    </a:solidFill>
                    <a:latin typeface="Arial" panose="020B0604020202020204" pitchFamily="34" charset="0"/>
                  </a:defRPr>
                </a:lvl1pPr>
                <a:lvl2pPr marL="742950" indent="-285750" defTabSz="762000">
                  <a:defRPr>
                    <a:solidFill>
                      <a:srgbClr val="063DE8"/>
                    </a:solidFill>
                    <a:latin typeface="Arial" panose="020B0604020202020204" pitchFamily="34" charset="0"/>
                  </a:defRPr>
                </a:lvl2pPr>
                <a:lvl3pPr marL="1143000" indent="-228600" defTabSz="762000">
                  <a:defRPr>
                    <a:solidFill>
                      <a:srgbClr val="063DE8"/>
                    </a:solidFill>
                    <a:latin typeface="Arial" panose="020B0604020202020204" pitchFamily="34" charset="0"/>
                  </a:defRPr>
                </a:lvl3pPr>
                <a:lvl4pPr marL="1600200" indent="-228600" defTabSz="762000">
                  <a:defRPr>
                    <a:solidFill>
                      <a:srgbClr val="063DE8"/>
                    </a:solidFill>
                    <a:latin typeface="Arial" panose="020B0604020202020204" pitchFamily="34" charset="0"/>
                  </a:defRPr>
                </a:lvl4pPr>
                <a:lvl5pPr marL="2057400" indent="-228600" defTabSz="762000">
                  <a:defRPr>
                    <a:solidFill>
                      <a:srgbClr val="063DE8"/>
                    </a:solidFill>
                    <a:latin typeface="Arial" panose="020B0604020202020204" pitchFamily="34" charset="0"/>
                  </a:defRPr>
                </a:lvl5pPr>
                <a:lvl6pPr marL="2514600" indent="-228600" algn="ctr" defTabSz="762000" eaLnBrk="0" fontAlgn="base" hangingPunct="0">
                  <a:spcBef>
                    <a:spcPct val="0"/>
                  </a:spcBef>
                  <a:spcAft>
                    <a:spcPct val="0"/>
                  </a:spcAft>
                  <a:defRPr>
                    <a:solidFill>
                      <a:srgbClr val="063DE8"/>
                    </a:solidFill>
                    <a:latin typeface="Arial" panose="020B0604020202020204" pitchFamily="34" charset="0"/>
                  </a:defRPr>
                </a:lvl6pPr>
                <a:lvl7pPr marL="2971800" indent="-228600" algn="ctr" defTabSz="762000" eaLnBrk="0" fontAlgn="base" hangingPunct="0">
                  <a:spcBef>
                    <a:spcPct val="0"/>
                  </a:spcBef>
                  <a:spcAft>
                    <a:spcPct val="0"/>
                  </a:spcAft>
                  <a:defRPr>
                    <a:solidFill>
                      <a:srgbClr val="063DE8"/>
                    </a:solidFill>
                    <a:latin typeface="Arial" panose="020B0604020202020204" pitchFamily="34" charset="0"/>
                  </a:defRPr>
                </a:lvl7pPr>
                <a:lvl8pPr marL="3429000" indent="-228600" algn="ctr" defTabSz="762000" eaLnBrk="0" fontAlgn="base" hangingPunct="0">
                  <a:spcBef>
                    <a:spcPct val="0"/>
                  </a:spcBef>
                  <a:spcAft>
                    <a:spcPct val="0"/>
                  </a:spcAft>
                  <a:defRPr>
                    <a:solidFill>
                      <a:srgbClr val="063DE8"/>
                    </a:solidFill>
                    <a:latin typeface="Arial" panose="020B0604020202020204" pitchFamily="34" charset="0"/>
                  </a:defRPr>
                </a:lvl8pPr>
                <a:lvl9pPr marL="3886200" indent="-228600" algn="ctr" defTabSz="762000" eaLnBrk="0" fontAlgn="base" hangingPunct="0">
                  <a:spcBef>
                    <a:spcPct val="0"/>
                  </a:spcBef>
                  <a:spcAft>
                    <a:spcPct val="0"/>
                  </a:spcAft>
                  <a:defRPr>
                    <a:solidFill>
                      <a:srgbClr val="063DE8"/>
                    </a:solidFill>
                    <a:latin typeface="Arial" panose="020B0604020202020204" pitchFamily="34" charset="0"/>
                  </a:defRPr>
                </a:lvl9pPr>
              </a:lstStyle>
              <a:p>
                <a:pPr>
                  <a:spcBef>
                    <a:spcPct val="50000"/>
                  </a:spcBef>
                </a:pPr>
                <a:r>
                  <a:rPr lang="fr-FR" altLang="fr-FR" sz="800" b="1" dirty="0">
                    <a:solidFill>
                      <a:srgbClr val="000099"/>
                    </a:solidFill>
                  </a:rPr>
                  <a:t>I - Entrée PF</a:t>
                </a:r>
              </a:p>
            </p:txBody>
          </p:sp>
        </p:grpSp>
      </p:grpSp>
      <p:sp>
        <p:nvSpPr>
          <p:cNvPr id="8277" name="Line 3250"/>
          <p:cNvSpPr>
            <a:spLocks noChangeShapeType="1"/>
          </p:cNvSpPr>
          <p:nvPr/>
        </p:nvSpPr>
        <p:spPr bwMode="auto">
          <a:xfrm>
            <a:off x="3008435" y="784226"/>
            <a:ext cx="0" cy="638175"/>
          </a:xfrm>
          <a:prstGeom prst="line">
            <a:avLst/>
          </a:prstGeom>
          <a:noFill/>
          <a:ln w="127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fr-FR" dirty="0">
              <a:solidFill>
                <a:srgbClr val="000099"/>
              </a:solidFill>
            </a:endParaRPr>
          </a:p>
        </p:txBody>
      </p:sp>
      <p:grpSp>
        <p:nvGrpSpPr>
          <p:cNvPr id="1552563" name="Group 3251"/>
          <p:cNvGrpSpPr>
            <a:grpSpLocks/>
          </p:cNvGrpSpPr>
          <p:nvPr/>
        </p:nvGrpSpPr>
        <p:grpSpPr bwMode="auto">
          <a:xfrm>
            <a:off x="8128489" y="2428876"/>
            <a:ext cx="152400" cy="3292475"/>
            <a:chOff x="5547" y="1504"/>
            <a:chExt cx="104" cy="2074"/>
          </a:xfrm>
        </p:grpSpPr>
        <p:sp>
          <p:nvSpPr>
            <p:cNvPr id="8318" name="Line 3252"/>
            <p:cNvSpPr>
              <a:spLocks noChangeShapeType="1"/>
            </p:cNvSpPr>
            <p:nvPr/>
          </p:nvSpPr>
          <p:spPr bwMode="auto">
            <a:xfrm>
              <a:off x="5651" y="1504"/>
              <a:ext cx="0" cy="2074"/>
            </a:xfrm>
            <a:prstGeom prst="line">
              <a:avLst/>
            </a:prstGeom>
            <a:noFill/>
            <a:ln w="28575">
              <a:solidFill>
                <a:srgbClr val="FF0000"/>
              </a:solidFill>
              <a:round/>
              <a:headEnd type="none" w="med"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sp>
          <p:nvSpPr>
            <p:cNvPr id="8319" name="Text Box 3253"/>
            <p:cNvSpPr txBox="1">
              <a:spLocks noChangeArrowheads="1"/>
            </p:cNvSpPr>
            <p:nvPr/>
          </p:nvSpPr>
          <p:spPr bwMode="auto">
            <a:xfrm rot="-5400000">
              <a:off x="5106" y="2475"/>
              <a:ext cx="959" cy="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762000">
                <a:defRPr>
                  <a:solidFill>
                    <a:srgbClr val="063DE8"/>
                  </a:solidFill>
                  <a:latin typeface="Arial" panose="020B0604020202020204" pitchFamily="34" charset="0"/>
                </a:defRPr>
              </a:lvl1pPr>
              <a:lvl2pPr marL="742950" indent="-285750" defTabSz="762000">
                <a:defRPr>
                  <a:solidFill>
                    <a:srgbClr val="063DE8"/>
                  </a:solidFill>
                  <a:latin typeface="Arial" panose="020B0604020202020204" pitchFamily="34" charset="0"/>
                </a:defRPr>
              </a:lvl2pPr>
              <a:lvl3pPr marL="1143000" indent="-228600" defTabSz="762000">
                <a:defRPr>
                  <a:solidFill>
                    <a:srgbClr val="063DE8"/>
                  </a:solidFill>
                  <a:latin typeface="Arial" panose="020B0604020202020204" pitchFamily="34" charset="0"/>
                </a:defRPr>
              </a:lvl3pPr>
              <a:lvl4pPr marL="1600200" indent="-228600" defTabSz="762000">
                <a:defRPr>
                  <a:solidFill>
                    <a:srgbClr val="063DE8"/>
                  </a:solidFill>
                  <a:latin typeface="Arial" panose="020B0604020202020204" pitchFamily="34" charset="0"/>
                </a:defRPr>
              </a:lvl4pPr>
              <a:lvl5pPr marL="2057400" indent="-228600" defTabSz="762000">
                <a:defRPr>
                  <a:solidFill>
                    <a:srgbClr val="063DE8"/>
                  </a:solidFill>
                  <a:latin typeface="Arial" panose="020B0604020202020204" pitchFamily="34" charset="0"/>
                </a:defRPr>
              </a:lvl5pPr>
              <a:lvl6pPr marL="2514600" indent="-228600" algn="ctr" defTabSz="762000" eaLnBrk="0" fontAlgn="base" hangingPunct="0">
                <a:spcBef>
                  <a:spcPct val="0"/>
                </a:spcBef>
                <a:spcAft>
                  <a:spcPct val="0"/>
                </a:spcAft>
                <a:defRPr>
                  <a:solidFill>
                    <a:srgbClr val="063DE8"/>
                  </a:solidFill>
                  <a:latin typeface="Arial" panose="020B0604020202020204" pitchFamily="34" charset="0"/>
                </a:defRPr>
              </a:lvl6pPr>
              <a:lvl7pPr marL="2971800" indent="-228600" algn="ctr" defTabSz="762000" eaLnBrk="0" fontAlgn="base" hangingPunct="0">
                <a:spcBef>
                  <a:spcPct val="0"/>
                </a:spcBef>
                <a:spcAft>
                  <a:spcPct val="0"/>
                </a:spcAft>
                <a:defRPr>
                  <a:solidFill>
                    <a:srgbClr val="063DE8"/>
                  </a:solidFill>
                  <a:latin typeface="Arial" panose="020B0604020202020204" pitchFamily="34" charset="0"/>
                </a:defRPr>
              </a:lvl7pPr>
              <a:lvl8pPr marL="3429000" indent="-228600" algn="ctr" defTabSz="762000" eaLnBrk="0" fontAlgn="base" hangingPunct="0">
                <a:spcBef>
                  <a:spcPct val="0"/>
                </a:spcBef>
                <a:spcAft>
                  <a:spcPct val="0"/>
                </a:spcAft>
                <a:defRPr>
                  <a:solidFill>
                    <a:srgbClr val="063DE8"/>
                  </a:solidFill>
                  <a:latin typeface="Arial" panose="020B0604020202020204" pitchFamily="34" charset="0"/>
                </a:defRPr>
              </a:lvl8pPr>
              <a:lvl9pPr marL="3886200" indent="-228600" algn="ctr" defTabSz="762000" eaLnBrk="0" fontAlgn="base" hangingPunct="0">
                <a:spcBef>
                  <a:spcPct val="0"/>
                </a:spcBef>
                <a:spcAft>
                  <a:spcPct val="0"/>
                </a:spcAft>
                <a:defRPr>
                  <a:solidFill>
                    <a:srgbClr val="063DE8"/>
                  </a:solidFill>
                  <a:latin typeface="Arial" panose="020B0604020202020204" pitchFamily="34" charset="0"/>
                </a:defRPr>
              </a:lvl9pPr>
            </a:lstStyle>
            <a:p>
              <a:pPr>
                <a:spcBef>
                  <a:spcPct val="50000"/>
                </a:spcBef>
              </a:pPr>
              <a:r>
                <a:rPr lang="fr-FR" altLang="fr-FR" sz="800" b="1" dirty="0">
                  <a:solidFill>
                    <a:srgbClr val="000099"/>
                  </a:solidFill>
                </a:rPr>
                <a:t>28 - Facture</a:t>
              </a:r>
            </a:p>
          </p:txBody>
        </p:sp>
      </p:grpSp>
      <p:grpSp>
        <p:nvGrpSpPr>
          <p:cNvPr id="1552566" name="Group 3254"/>
          <p:cNvGrpSpPr>
            <a:grpSpLocks/>
          </p:cNvGrpSpPr>
          <p:nvPr/>
        </p:nvGrpSpPr>
        <p:grpSpPr bwMode="auto">
          <a:xfrm>
            <a:off x="8445013" y="2428876"/>
            <a:ext cx="137746" cy="3292475"/>
            <a:chOff x="5764" y="1504"/>
            <a:chExt cx="93" cy="2074"/>
          </a:xfrm>
        </p:grpSpPr>
        <p:sp>
          <p:nvSpPr>
            <p:cNvPr id="8316" name="Line 3255"/>
            <p:cNvSpPr>
              <a:spLocks noChangeShapeType="1"/>
            </p:cNvSpPr>
            <p:nvPr/>
          </p:nvSpPr>
          <p:spPr bwMode="auto">
            <a:xfrm>
              <a:off x="5856" y="1504"/>
              <a:ext cx="1" cy="2074"/>
            </a:xfrm>
            <a:prstGeom prst="line">
              <a:avLst/>
            </a:prstGeom>
            <a:noFill/>
            <a:ln w="28575">
              <a:solidFill>
                <a:srgbClr val="FF0000"/>
              </a:solidFill>
              <a:round/>
              <a:headEnd type="none" w="med"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sp>
          <p:nvSpPr>
            <p:cNvPr id="8317" name="Text Box 3256"/>
            <p:cNvSpPr txBox="1">
              <a:spLocks noChangeArrowheads="1"/>
            </p:cNvSpPr>
            <p:nvPr/>
          </p:nvSpPr>
          <p:spPr bwMode="auto">
            <a:xfrm rot="-5400000">
              <a:off x="5323" y="2402"/>
              <a:ext cx="959" cy="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762000">
                <a:defRPr>
                  <a:solidFill>
                    <a:srgbClr val="063DE8"/>
                  </a:solidFill>
                  <a:latin typeface="Arial" panose="020B0604020202020204" pitchFamily="34" charset="0"/>
                </a:defRPr>
              </a:lvl1pPr>
              <a:lvl2pPr marL="742950" indent="-285750" defTabSz="762000">
                <a:defRPr>
                  <a:solidFill>
                    <a:srgbClr val="063DE8"/>
                  </a:solidFill>
                  <a:latin typeface="Arial" panose="020B0604020202020204" pitchFamily="34" charset="0"/>
                </a:defRPr>
              </a:lvl2pPr>
              <a:lvl3pPr marL="1143000" indent="-228600" defTabSz="762000">
                <a:defRPr>
                  <a:solidFill>
                    <a:srgbClr val="063DE8"/>
                  </a:solidFill>
                  <a:latin typeface="Arial" panose="020B0604020202020204" pitchFamily="34" charset="0"/>
                </a:defRPr>
              </a:lvl3pPr>
              <a:lvl4pPr marL="1600200" indent="-228600" defTabSz="762000">
                <a:defRPr>
                  <a:solidFill>
                    <a:srgbClr val="063DE8"/>
                  </a:solidFill>
                  <a:latin typeface="Arial" panose="020B0604020202020204" pitchFamily="34" charset="0"/>
                </a:defRPr>
              </a:lvl4pPr>
              <a:lvl5pPr marL="2057400" indent="-228600" defTabSz="762000">
                <a:defRPr>
                  <a:solidFill>
                    <a:srgbClr val="063DE8"/>
                  </a:solidFill>
                  <a:latin typeface="Arial" panose="020B0604020202020204" pitchFamily="34" charset="0"/>
                </a:defRPr>
              </a:lvl5pPr>
              <a:lvl6pPr marL="2514600" indent="-228600" algn="ctr" defTabSz="762000" eaLnBrk="0" fontAlgn="base" hangingPunct="0">
                <a:spcBef>
                  <a:spcPct val="0"/>
                </a:spcBef>
                <a:spcAft>
                  <a:spcPct val="0"/>
                </a:spcAft>
                <a:defRPr>
                  <a:solidFill>
                    <a:srgbClr val="063DE8"/>
                  </a:solidFill>
                  <a:latin typeface="Arial" panose="020B0604020202020204" pitchFamily="34" charset="0"/>
                </a:defRPr>
              </a:lvl6pPr>
              <a:lvl7pPr marL="2971800" indent="-228600" algn="ctr" defTabSz="762000" eaLnBrk="0" fontAlgn="base" hangingPunct="0">
                <a:spcBef>
                  <a:spcPct val="0"/>
                </a:spcBef>
                <a:spcAft>
                  <a:spcPct val="0"/>
                </a:spcAft>
                <a:defRPr>
                  <a:solidFill>
                    <a:srgbClr val="063DE8"/>
                  </a:solidFill>
                  <a:latin typeface="Arial" panose="020B0604020202020204" pitchFamily="34" charset="0"/>
                </a:defRPr>
              </a:lvl7pPr>
              <a:lvl8pPr marL="3429000" indent="-228600" algn="ctr" defTabSz="762000" eaLnBrk="0" fontAlgn="base" hangingPunct="0">
                <a:spcBef>
                  <a:spcPct val="0"/>
                </a:spcBef>
                <a:spcAft>
                  <a:spcPct val="0"/>
                </a:spcAft>
                <a:defRPr>
                  <a:solidFill>
                    <a:srgbClr val="063DE8"/>
                  </a:solidFill>
                  <a:latin typeface="Arial" panose="020B0604020202020204" pitchFamily="34" charset="0"/>
                </a:defRPr>
              </a:lvl8pPr>
              <a:lvl9pPr marL="3886200" indent="-228600" algn="ctr" defTabSz="762000" eaLnBrk="0" fontAlgn="base" hangingPunct="0">
                <a:spcBef>
                  <a:spcPct val="0"/>
                </a:spcBef>
                <a:spcAft>
                  <a:spcPct val="0"/>
                </a:spcAft>
                <a:defRPr>
                  <a:solidFill>
                    <a:srgbClr val="063DE8"/>
                  </a:solidFill>
                  <a:latin typeface="Arial" panose="020B0604020202020204" pitchFamily="34" charset="0"/>
                </a:defRPr>
              </a:lvl9pPr>
            </a:lstStyle>
            <a:p>
              <a:pPr>
                <a:spcBef>
                  <a:spcPct val="50000"/>
                </a:spcBef>
              </a:pPr>
              <a:r>
                <a:rPr lang="fr-FR" altLang="fr-FR" sz="800" b="1" dirty="0">
                  <a:solidFill>
                    <a:srgbClr val="000099"/>
                  </a:solidFill>
                </a:rPr>
                <a:t>29 - Relance</a:t>
              </a:r>
            </a:p>
          </p:txBody>
        </p:sp>
      </p:grpSp>
      <p:grpSp>
        <p:nvGrpSpPr>
          <p:cNvPr id="1552569" name="Group 3257"/>
          <p:cNvGrpSpPr>
            <a:grpSpLocks/>
          </p:cNvGrpSpPr>
          <p:nvPr/>
        </p:nvGrpSpPr>
        <p:grpSpPr bwMode="auto">
          <a:xfrm>
            <a:off x="8672147" y="2417763"/>
            <a:ext cx="139212" cy="3316287"/>
            <a:chOff x="5918" y="1497"/>
            <a:chExt cx="94" cy="2089"/>
          </a:xfrm>
        </p:grpSpPr>
        <p:sp>
          <p:nvSpPr>
            <p:cNvPr id="8314" name="Line 3258"/>
            <p:cNvSpPr>
              <a:spLocks noChangeShapeType="1"/>
            </p:cNvSpPr>
            <p:nvPr/>
          </p:nvSpPr>
          <p:spPr bwMode="auto">
            <a:xfrm flipV="1">
              <a:off x="6011" y="1497"/>
              <a:ext cx="1" cy="2089"/>
            </a:xfrm>
            <a:prstGeom prst="line">
              <a:avLst/>
            </a:prstGeom>
            <a:noFill/>
            <a:ln w="28575">
              <a:solidFill>
                <a:srgbClr val="008000"/>
              </a:solidFill>
              <a:prstDash val="sysDash"/>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sp>
          <p:nvSpPr>
            <p:cNvPr id="8315" name="Text Box 3259"/>
            <p:cNvSpPr txBox="1">
              <a:spLocks noChangeArrowheads="1"/>
            </p:cNvSpPr>
            <p:nvPr/>
          </p:nvSpPr>
          <p:spPr bwMode="auto">
            <a:xfrm rot="-5400000">
              <a:off x="5477" y="2296"/>
              <a:ext cx="959" cy="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762000">
                <a:defRPr>
                  <a:solidFill>
                    <a:srgbClr val="063DE8"/>
                  </a:solidFill>
                  <a:latin typeface="Arial" panose="020B0604020202020204" pitchFamily="34" charset="0"/>
                </a:defRPr>
              </a:lvl1pPr>
              <a:lvl2pPr marL="742950" indent="-285750" defTabSz="762000">
                <a:defRPr>
                  <a:solidFill>
                    <a:srgbClr val="063DE8"/>
                  </a:solidFill>
                  <a:latin typeface="Arial" panose="020B0604020202020204" pitchFamily="34" charset="0"/>
                </a:defRPr>
              </a:lvl2pPr>
              <a:lvl3pPr marL="1143000" indent="-228600" defTabSz="762000">
                <a:defRPr>
                  <a:solidFill>
                    <a:srgbClr val="063DE8"/>
                  </a:solidFill>
                  <a:latin typeface="Arial" panose="020B0604020202020204" pitchFamily="34" charset="0"/>
                </a:defRPr>
              </a:lvl3pPr>
              <a:lvl4pPr marL="1600200" indent="-228600" defTabSz="762000">
                <a:defRPr>
                  <a:solidFill>
                    <a:srgbClr val="063DE8"/>
                  </a:solidFill>
                  <a:latin typeface="Arial" panose="020B0604020202020204" pitchFamily="34" charset="0"/>
                </a:defRPr>
              </a:lvl4pPr>
              <a:lvl5pPr marL="2057400" indent="-228600" defTabSz="762000">
                <a:defRPr>
                  <a:solidFill>
                    <a:srgbClr val="063DE8"/>
                  </a:solidFill>
                  <a:latin typeface="Arial" panose="020B0604020202020204" pitchFamily="34" charset="0"/>
                </a:defRPr>
              </a:lvl5pPr>
              <a:lvl6pPr marL="2514600" indent="-228600" algn="ctr" defTabSz="762000" eaLnBrk="0" fontAlgn="base" hangingPunct="0">
                <a:spcBef>
                  <a:spcPct val="0"/>
                </a:spcBef>
                <a:spcAft>
                  <a:spcPct val="0"/>
                </a:spcAft>
                <a:defRPr>
                  <a:solidFill>
                    <a:srgbClr val="063DE8"/>
                  </a:solidFill>
                  <a:latin typeface="Arial" panose="020B0604020202020204" pitchFamily="34" charset="0"/>
                </a:defRPr>
              </a:lvl6pPr>
              <a:lvl7pPr marL="2971800" indent="-228600" algn="ctr" defTabSz="762000" eaLnBrk="0" fontAlgn="base" hangingPunct="0">
                <a:spcBef>
                  <a:spcPct val="0"/>
                </a:spcBef>
                <a:spcAft>
                  <a:spcPct val="0"/>
                </a:spcAft>
                <a:defRPr>
                  <a:solidFill>
                    <a:srgbClr val="063DE8"/>
                  </a:solidFill>
                  <a:latin typeface="Arial" panose="020B0604020202020204" pitchFamily="34" charset="0"/>
                </a:defRPr>
              </a:lvl7pPr>
              <a:lvl8pPr marL="3429000" indent="-228600" algn="ctr" defTabSz="762000" eaLnBrk="0" fontAlgn="base" hangingPunct="0">
                <a:spcBef>
                  <a:spcPct val="0"/>
                </a:spcBef>
                <a:spcAft>
                  <a:spcPct val="0"/>
                </a:spcAft>
                <a:defRPr>
                  <a:solidFill>
                    <a:srgbClr val="063DE8"/>
                  </a:solidFill>
                  <a:latin typeface="Arial" panose="020B0604020202020204" pitchFamily="34" charset="0"/>
                </a:defRPr>
              </a:lvl8pPr>
              <a:lvl9pPr marL="3886200" indent="-228600" algn="ctr" defTabSz="762000" eaLnBrk="0" fontAlgn="base" hangingPunct="0">
                <a:spcBef>
                  <a:spcPct val="0"/>
                </a:spcBef>
                <a:spcAft>
                  <a:spcPct val="0"/>
                </a:spcAft>
                <a:defRPr>
                  <a:solidFill>
                    <a:srgbClr val="063DE8"/>
                  </a:solidFill>
                  <a:latin typeface="Arial" panose="020B0604020202020204" pitchFamily="34" charset="0"/>
                </a:defRPr>
              </a:lvl9pPr>
            </a:lstStyle>
            <a:p>
              <a:pPr>
                <a:spcBef>
                  <a:spcPct val="50000"/>
                </a:spcBef>
              </a:pPr>
              <a:r>
                <a:rPr lang="fr-FR" altLang="fr-FR" sz="800" b="1" dirty="0">
                  <a:solidFill>
                    <a:srgbClr val="000099"/>
                  </a:solidFill>
                </a:rPr>
                <a:t>30 - Encaissement</a:t>
              </a:r>
            </a:p>
          </p:txBody>
        </p:sp>
      </p:grpSp>
      <p:sp>
        <p:nvSpPr>
          <p:cNvPr id="1552572" name="Line 3260"/>
          <p:cNvSpPr>
            <a:spLocks noChangeShapeType="1"/>
          </p:cNvSpPr>
          <p:nvPr/>
        </p:nvSpPr>
        <p:spPr bwMode="auto">
          <a:xfrm flipH="1">
            <a:off x="5210908" y="4575175"/>
            <a:ext cx="162658" cy="503238"/>
          </a:xfrm>
          <a:prstGeom prst="line">
            <a:avLst/>
          </a:prstGeom>
          <a:noFill/>
          <a:ln w="28575">
            <a:solidFill>
              <a:schemeClr val="hlink"/>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fr-FR" dirty="0">
              <a:solidFill>
                <a:srgbClr val="000099"/>
              </a:solidFill>
            </a:endParaRPr>
          </a:p>
        </p:txBody>
      </p:sp>
      <p:sp>
        <p:nvSpPr>
          <p:cNvPr id="1552573" name="Line 3261"/>
          <p:cNvSpPr>
            <a:spLocks noChangeShapeType="1"/>
          </p:cNvSpPr>
          <p:nvPr/>
        </p:nvSpPr>
        <p:spPr bwMode="auto">
          <a:xfrm>
            <a:off x="5713535" y="5353050"/>
            <a:ext cx="1082919" cy="471488"/>
          </a:xfrm>
          <a:prstGeom prst="line">
            <a:avLst/>
          </a:prstGeom>
          <a:noFill/>
          <a:ln w="28575">
            <a:solidFill>
              <a:schemeClr val="hlink"/>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fr-FR" dirty="0">
              <a:solidFill>
                <a:srgbClr val="000099"/>
              </a:solidFill>
            </a:endParaRPr>
          </a:p>
        </p:txBody>
      </p:sp>
      <p:sp>
        <p:nvSpPr>
          <p:cNvPr id="1552574" name="Line 3262"/>
          <p:cNvSpPr>
            <a:spLocks noChangeShapeType="1"/>
          </p:cNvSpPr>
          <p:nvPr/>
        </p:nvSpPr>
        <p:spPr bwMode="auto">
          <a:xfrm flipH="1" flipV="1">
            <a:off x="6163408" y="4589464"/>
            <a:ext cx="720969" cy="1144587"/>
          </a:xfrm>
          <a:prstGeom prst="line">
            <a:avLst/>
          </a:prstGeom>
          <a:noFill/>
          <a:ln w="28575">
            <a:solidFill>
              <a:schemeClr val="hlink"/>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fr-FR" dirty="0">
              <a:solidFill>
                <a:srgbClr val="000099"/>
              </a:solidFill>
            </a:endParaRPr>
          </a:p>
        </p:txBody>
      </p:sp>
      <p:grpSp>
        <p:nvGrpSpPr>
          <p:cNvPr id="1552575" name="Group 3263"/>
          <p:cNvGrpSpPr>
            <a:grpSpLocks/>
          </p:cNvGrpSpPr>
          <p:nvPr/>
        </p:nvGrpSpPr>
        <p:grpSpPr bwMode="auto">
          <a:xfrm>
            <a:off x="6222028" y="4343401"/>
            <a:ext cx="656493" cy="895350"/>
            <a:chOff x="4246" y="2710"/>
            <a:chExt cx="448" cy="564"/>
          </a:xfrm>
        </p:grpSpPr>
        <p:sp>
          <p:nvSpPr>
            <p:cNvPr id="8312" name="Text Box 3264"/>
            <p:cNvSpPr txBox="1">
              <a:spLocks noChangeArrowheads="1"/>
            </p:cNvSpPr>
            <p:nvPr/>
          </p:nvSpPr>
          <p:spPr bwMode="auto">
            <a:xfrm rot="-5400000">
              <a:off x="4374" y="2953"/>
              <a:ext cx="564" cy="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762000">
                <a:defRPr>
                  <a:solidFill>
                    <a:srgbClr val="063DE8"/>
                  </a:solidFill>
                  <a:latin typeface="Arial" panose="020B0604020202020204" pitchFamily="34" charset="0"/>
                </a:defRPr>
              </a:lvl1pPr>
              <a:lvl2pPr marL="742950" indent="-285750" defTabSz="762000">
                <a:defRPr>
                  <a:solidFill>
                    <a:srgbClr val="063DE8"/>
                  </a:solidFill>
                  <a:latin typeface="Arial" panose="020B0604020202020204" pitchFamily="34" charset="0"/>
                </a:defRPr>
              </a:lvl2pPr>
              <a:lvl3pPr marL="1143000" indent="-228600" defTabSz="762000">
                <a:defRPr>
                  <a:solidFill>
                    <a:srgbClr val="063DE8"/>
                  </a:solidFill>
                  <a:latin typeface="Arial" panose="020B0604020202020204" pitchFamily="34" charset="0"/>
                </a:defRPr>
              </a:lvl3pPr>
              <a:lvl4pPr marL="1600200" indent="-228600" defTabSz="762000">
                <a:defRPr>
                  <a:solidFill>
                    <a:srgbClr val="063DE8"/>
                  </a:solidFill>
                  <a:latin typeface="Arial" panose="020B0604020202020204" pitchFamily="34" charset="0"/>
                </a:defRPr>
              </a:lvl4pPr>
              <a:lvl5pPr marL="2057400" indent="-228600" defTabSz="762000">
                <a:defRPr>
                  <a:solidFill>
                    <a:srgbClr val="063DE8"/>
                  </a:solidFill>
                  <a:latin typeface="Arial" panose="020B0604020202020204" pitchFamily="34" charset="0"/>
                </a:defRPr>
              </a:lvl5pPr>
              <a:lvl6pPr marL="2514600" indent="-228600" algn="ctr" defTabSz="762000" eaLnBrk="0" fontAlgn="base" hangingPunct="0">
                <a:spcBef>
                  <a:spcPct val="0"/>
                </a:spcBef>
                <a:spcAft>
                  <a:spcPct val="0"/>
                </a:spcAft>
                <a:defRPr>
                  <a:solidFill>
                    <a:srgbClr val="063DE8"/>
                  </a:solidFill>
                  <a:latin typeface="Arial" panose="020B0604020202020204" pitchFamily="34" charset="0"/>
                </a:defRPr>
              </a:lvl6pPr>
              <a:lvl7pPr marL="2971800" indent="-228600" algn="ctr" defTabSz="762000" eaLnBrk="0" fontAlgn="base" hangingPunct="0">
                <a:spcBef>
                  <a:spcPct val="0"/>
                </a:spcBef>
                <a:spcAft>
                  <a:spcPct val="0"/>
                </a:spcAft>
                <a:defRPr>
                  <a:solidFill>
                    <a:srgbClr val="063DE8"/>
                  </a:solidFill>
                  <a:latin typeface="Arial" panose="020B0604020202020204" pitchFamily="34" charset="0"/>
                </a:defRPr>
              </a:lvl7pPr>
              <a:lvl8pPr marL="3429000" indent="-228600" algn="ctr" defTabSz="762000" eaLnBrk="0" fontAlgn="base" hangingPunct="0">
                <a:spcBef>
                  <a:spcPct val="0"/>
                </a:spcBef>
                <a:spcAft>
                  <a:spcPct val="0"/>
                </a:spcAft>
                <a:defRPr>
                  <a:solidFill>
                    <a:srgbClr val="063DE8"/>
                  </a:solidFill>
                  <a:latin typeface="Arial" panose="020B0604020202020204" pitchFamily="34" charset="0"/>
                </a:defRPr>
              </a:lvl8pPr>
              <a:lvl9pPr marL="3886200" indent="-228600" algn="ctr" defTabSz="762000" eaLnBrk="0" fontAlgn="base" hangingPunct="0">
                <a:spcBef>
                  <a:spcPct val="0"/>
                </a:spcBef>
                <a:spcAft>
                  <a:spcPct val="0"/>
                </a:spcAft>
                <a:defRPr>
                  <a:solidFill>
                    <a:srgbClr val="063DE8"/>
                  </a:solidFill>
                  <a:latin typeface="Arial" panose="020B0604020202020204" pitchFamily="34" charset="0"/>
                </a:defRPr>
              </a:lvl9pPr>
            </a:lstStyle>
            <a:p>
              <a:pPr>
                <a:spcBef>
                  <a:spcPct val="50000"/>
                </a:spcBef>
              </a:pPr>
              <a:r>
                <a:rPr lang="fr-FR" altLang="fr-FR" sz="800" b="1" dirty="0">
                  <a:solidFill>
                    <a:srgbClr val="000099"/>
                  </a:solidFill>
                </a:rPr>
                <a:t>Remise de prix</a:t>
              </a:r>
            </a:p>
          </p:txBody>
        </p:sp>
        <p:sp>
          <p:nvSpPr>
            <p:cNvPr id="8313" name="Freeform 3265"/>
            <p:cNvSpPr>
              <a:spLocks/>
            </p:cNvSpPr>
            <p:nvPr/>
          </p:nvSpPr>
          <p:spPr bwMode="auto">
            <a:xfrm>
              <a:off x="4246" y="2737"/>
              <a:ext cx="126" cy="180"/>
            </a:xfrm>
            <a:custGeom>
              <a:avLst/>
              <a:gdLst>
                <a:gd name="T0" fmla="*/ 0 w 600"/>
                <a:gd name="T1" fmla="*/ 131293 h 173"/>
                <a:gd name="T2" fmla="*/ 2072 w 600"/>
                <a:gd name="T3" fmla="*/ 131293 h 173"/>
                <a:gd name="T4" fmla="*/ 2072 w 600"/>
                <a:gd name="T5" fmla="*/ 0 h 173"/>
                <a:gd name="T6" fmla="*/ 0 60000 65536"/>
                <a:gd name="T7" fmla="*/ 0 60000 65536"/>
                <a:gd name="T8" fmla="*/ 0 60000 65536"/>
              </a:gdLst>
              <a:ahLst/>
              <a:cxnLst>
                <a:cxn ang="T6">
                  <a:pos x="T0" y="T1"/>
                </a:cxn>
                <a:cxn ang="T7">
                  <a:pos x="T2" y="T3"/>
                </a:cxn>
                <a:cxn ang="T8">
                  <a:pos x="T4" y="T5"/>
                </a:cxn>
              </a:cxnLst>
              <a:rect l="0" t="0" r="r" b="b"/>
              <a:pathLst>
                <a:path w="600" h="173">
                  <a:moveTo>
                    <a:pt x="0" y="173"/>
                  </a:moveTo>
                  <a:lnTo>
                    <a:pt x="600" y="173"/>
                  </a:lnTo>
                  <a:lnTo>
                    <a:pt x="600" y="0"/>
                  </a:lnTo>
                </a:path>
              </a:pathLst>
            </a:custGeom>
            <a:noFill/>
            <a:ln w="28575" cap="flat" cmpd="sng">
              <a:solidFill>
                <a:schemeClr val="hlink"/>
              </a:solidFill>
              <a:prstDash val="solid"/>
              <a:round/>
              <a:headEnd type="none" w="med" len="med"/>
              <a:tailEnd type="triangle" w="lg"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fr-FR" dirty="0">
                <a:solidFill>
                  <a:srgbClr val="000099"/>
                </a:solidFill>
              </a:endParaRPr>
            </a:p>
          </p:txBody>
        </p:sp>
      </p:grpSp>
      <p:sp>
        <p:nvSpPr>
          <p:cNvPr id="1552578" name="Text Box 3266"/>
          <p:cNvSpPr txBox="1">
            <a:spLocks noChangeArrowheads="1"/>
          </p:cNvSpPr>
          <p:nvPr/>
        </p:nvSpPr>
        <p:spPr bwMode="auto">
          <a:xfrm>
            <a:off x="5413131" y="4792664"/>
            <a:ext cx="846992" cy="1938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hlink"/>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lgn="l" defTabSz="762000">
              <a:defRPr sz="2400">
                <a:solidFill>
                  <a:schemeClr val="tx1"/>
                </a:solidFill>
                <a:latin typeface="Times New Roman" pitchFamily="18" charset="0"/>
              </a:defRPr>
            </a:lvl1pPr>
            <a:lvl2pPr marL="571500" algn="l" defTabSz="762000">
              <a:defRPr sz="2400">
                <a:solidFill>
                  <a:schemeClr val="tx1"/>
                </a:solidFill>
                <a:latin typeface="Times New Roman" pitchFamily="18" charset="0"/>
              </a:defRPr>
            </a:lvl2pPr>
            <a:lvl3pPr marL="1143000" algn="l" defTabSz="762000">
              <a:defRPr sz="2400">
                <a:solidFill>
                  <a:schemeClr val="tx1"/>
                </a:solidFill>
                <a:latin typeface="Times New Roman" pitchFamily="18" charset="0"/>
              </a:defRPr>
            </a:lvl3pPr>
            <a:lvl4pPr marL="1714500" algn="l" defTabSz="762000">
              <a:defRPr sz="2400">
                <a:solidFill>
                  <a:schemeClr val="tx1"/>
                </a:solidFill>
                <a:latin typeface="Times New Roman" pitchFamily="18" charset="0"/>
              </a:defRPr>
            </a:lvl4pPr>
            <a:lvl5pPr marL="2286000" algn="l" defTabSz="762000">
              <a:defRPr sz="2400">
                <a:solidFill>
                  <a:schemeClr val="tx1"/>
                </a:solidFill>
                <a:latin typeface="Times New Roman" pitchFamily="18" charset="0"/>
              </a:defRPr>
            </a:lvl5pPr>
            <a:lvl6pPr marL="2743200" defTabSz="762000" eaLnBrk="0" fontAlgn="base" hangingPunct="0">
              <a:spcBef>
                <a:spcPct val="0"/>
              </a:spcBef>
              <a:spcAft>
                <a:spcPct val="0"/>
              </a:spcAft>
              <a:defRPr sz="2400">
                <a:solidFill>
                  <a:schemeClr val="tx1"/>
                </a:solidFill>
                <a:latin typeface="Times New Roman" pitchFamily="18" charset="0"/>
              </a:defRPr>
            </a:lvl6pPr>
            <a:lvl7pPr marL="3200400" defTabSz="762000" eaLnBrk="0" fontAlgn="base" hangingPunct="0">
              <a:spcBef>
                <a:spcPct val="0"/>
              </a:spcBef>
              <a:spcAft>
                <a:spcPct val="0"/>
              </a:spcAft>
              <a:defRPr sz="2400">
                <a:solidFill>
                  <a:schemeClr val="tx1"/>
                </a:solidFill>
                <a:latin typeface="Times New Roman" pitchFamily="18" charset="0"/>
              </a:defRPr>
            </a:lvl7pPr>
            <a:lvl8pPr marL="3657600" defTabSz="762000" eaLnBrk="0" fontAlgn="base" hangingPunct="0">
              <a:spcBef>
                <a:spcPct val="0"/>
              </a:spcBef>
              <a:spcAft>
                <a:spcPct val="0"/>
              </a:spcAft>
              <a:defRPr sz="2400">
                <a:solidFill>
                  <a:schemeClr val="tx1"/>
                </a:solidFill>
                <a:latin typeface="Times New Roman" pitchFamily="18" charset="0"/>
              </a:defRPr>
            </a:lvl8pPr>
            <a:lvl9pPr marL="4114800" defTabSz="7620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defRPr/>
            </a:pPr>
            <a:r>
              <a:rPr lang="fr-FR" sz="1400" b="1" i="1" dirty="0">
                <a:solidFill>
                  <a:srgbClr val="000099"/>
                </a:solidFill>
                <a:effectLst>
                  <a:outerShdw blurRad="38100" dist="38100" dir="2700000" algn="tl">
                    <a:srgbClr val="C0C0C0"/>
                  </a:outerShdw>
                </a:effectLst>
                <a:latin typeface="Arial" pitchFamily="34" charset="0"/>
              </a:rPr>
              <a:t>Echanges</a:t>
            </a:r>
          </a:p>
        </p:txBody>
      </p:sp>
      <p:grpSp>
        <p:nvGrpSpPr>
          <p:cNvPr id="1552579" name="Group 3267"/>
          <p:cNvGrpSpPr>
            <a:grpSpLocks/>
          </p:cNvGrpSpPr>
          <p:nvPr/>
        </p:nvGrpSpPr>
        <p:grpSpPr bwMode="auto">
          <a:xfrm>
            <a:off x="6822831" y="3789364"/>
            <a:ext cx="609600" cy="1933575"/>
            <a:chOff x="4746" y="2361"/>
            <a:chExt cx="416" cy="1218"/>
          </a:xfrm>
        </p:grpSpPr>
        <p:sp>
          <p:nvSpPr>
            <p:cNvPr id="8310" name="Line 3268"/>
            <p:cNvSpPr>
              <a:spLocks noChangeShapeType="1"/>
            </p:cNvSpPr>
            <p:nvPr/>
          </p:nvSpPr>
          <p:spPr bwMode="auto">
            <a:xfrm flipH="1">
              <a:off x="4948" y="2361"/>
              <a:ext cx="1" cy="1218"/>
            </a:xfrm>
            <a:prstGeom prst="line">
              <a:avLst/>
            </a:prstGeom>
            <a:noFill/>
            <a:ln w="28575">
              <a:solidFill>
                <a:schemeClr val="accent2"/>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fr-FR" dirty="0">
                <a:solidFill>
                  <a:srgbClr val="000099"/>
                </a:solidFill>
              </a:endParaRPr>
            </a:p>
          </p:txBody>
        </p:sp>
        <p:sp>
          <p:nvSpPr>
            <p:cNvPr id="8311" name="Text Box 3269"/>
            <p:cNvSpPr txBox="1">
              <a:spLocks noChangeArrowheads="1"/>
            </p:cNvSpPr>
            <p:nvPr/>
          </p:nvSpPr>
          <p:spPr bwMode="auto">
            <a:xfrm>
              <a:off x="4746" y="3318"/>
              <a:ext cx="416" cy="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762000">
                <a:defRPr>
                  <a:solidFill>
                    <a:srgbClr val="063DE8"/>
                  </a:solidFill>
                  <a:latin typeface="Arial" panose="020B0604020202020204" pitchFamily="34" charset="0"/>
                </a:defRPr>
              </a:lvl1pPr>
              <a:lvl2pPr marL="742950" indent="-285750" defTabSz="762000">
                <a:defRPr>
                  <a:solidFill>
                    <a:srgbClr val="063DE8"/>
                  </a:solidFill>
                  <a:latin typeface="Arial" panose="020B0604020202020204" pitchFamily="34" charset="0"/>
                </a:defRPr>
              </a:lvl2pPr>
              <a:lvl3pPr marL="1143000" indent="-228600" defTabSz="762000">
                <a:defRPr>
                  <a:solidFill>
                    <a:srgbClr val="063DE8"/>
                  </a:solidFill>
                  <a:latin typeface="Arial" panose="020B0604020202020204" pitchFamily="34" charset="0"/>
                </a:defRPr>
              </a:lvl3pPr>
              <a:lvl4pPr marL="1600200" indent="-228600" defTabSz="762000">
                <a:defRPr>
                  <a:solidFill>
                    <a:srgbClr val="063DE8"/>
                  </a:solidFill>
                  <a:latin typeface="Arial" panose="020B0604020202020204" pitchFamily="34" charset="0"/>
                </a:defRPr>
              </a:lvl4pPr>
              <a:lvl5pPr marL="2057400" indent="-228600" defTabSz="762000">
                <a:defRPr>
                  <a:solidFill>
                    <a:srgbClr val="063DE8"/>
                  </a:solidFill>
                  <a:latin typeface="Arial" panose="020B0604020202020204" pitchFamily="34" charset="0"/>
                </a:defRPr>
              </a:lvl5pPr>
              <a:lvl6pPr marL="2514600" indent="-228600" algn="ctr" defTabSz="762000" eaLnBrk="0" fontAlgn="base" hangingPunct="0">
                <a:spcBef>
                  <a:spcPct val="0"/>
                </a:spcBef>
                <a:spcAft>
                  <a:spcPct val="0"/>
                </a:spcAft>
                <a:defRPr>
                  <a:solidFill>
                    <a:srgbClr val="063DE8"/>
                  </a:solidFill>
                  <a:latin typeface="Arial" panose="020B0604020202020204" pitchFamily="34" charset="0"/>
                </a:defRPr>
              </a:lvl6pPr>
              <a:lvl7pPr marL="2971800" indent="-228600" algn="ctr" defTabSz="762000" eaLnBrk="0" fontAlgn="base" hangingPunct="0">
                <a:spcBef>
                  <a:spcPct val="0"/>
                </a:spcBef>
                <a:spcAft>
                  <a:spcPct val="0"/>
                </a:spcAft>
                <a:defRPr>
                  <a:solidFill>
                    <a:srgbClr val="063DE8"/>
                  </a:solidFill>
                  <a:latin typeface="Arial" panose="020B0604020202020204" pitchFamily="34" charset="0"/>
                </a:defRPr>
              </a:lvl7pPr>
              <a:lvl8pPr marL="3429000" indent="-228600" algn="ctr" defTabSz="762000" eaLnBrk="0" fontAlgn="base" hangingPunct="0">
                <a:spcBef>
                  <a:spcPct val="0"/>
                </a:spcBef>
                <a:spcAft>
                  <a:spcPct val="0"/>
                </a:spcAft>
                <a:defRPr>
                  <a:solidFill>
                    <a:srgbClr val="063DE8"/>
                  </a:solidFill>
                  <a:latin typeface="Arial" panose="020B0604020202020204" pitchFamily="34" charset="0"/>
                </a:defRPr>
              </a:lvl8pPr>
              <a:lvl9pPr marL="3886200" indent="-228600" algn="ctr" defTabSz="762000" eaLnBrk="0" fontAlgn="base" hangingPunct="0">
                <a:spcBef>
                  <a:spcPct val="0"/>
                </a:spcBef>
                <a:spcAft>
                  <a:spcPct val="0"/>
                </a:spcAft>
                <a:defRPr>
                  <a:solidFill>
                    <a:srgbClr val="063DE8"/>
                  </a:solidFill>
                  <a:latin typeface="Arial" panose="020B0604020202020204" pitchFamily="34" charset="0"/>
                </a:defRPr>
              </a:lvl9pPr>
            </a:lstStyle>
            <a:p>
              <a:pPr>
                <a:spcBef>
                  <a:spcPct val="50000"/>
                </a:spcBef>
              </a:pPr>
              <a:r>
                <a:rPr lang="fr-FR" altLang="fr-FR" sz="1200" b="1" dirty="0">
                  <a:solidFill>
                    <a:srgbClr val="000099"/>
                  </a:solidFill>
                </a:rPr>
                <a:t>Contacts</a:t>
              </a:r>
              <a:endParaRPr lang="fr-FR" altLang="fr-FR" sz="1000" b="1" dirty="0">
                <a:solidFill>
                  <a:srgbClr val="000099"/>
                </a:solidFill>
              </a:endParaRPr>
            </a:p>
          </p:txBody>
        </p:sp>
      </p:grpSp>
      <p:grpSp>
        <p:nvGrpSpPr>
          <p:cNvPr id="1552582" name="Group 3270"/>
          <p:cNvGrpSpPr>
            <a:grpSpLocks/>
          </p:cNvGrpSpPr>
          <p:nvPr/>
        </p:nvGrpSpPr>
        <p:grpSpPr bwMode="auto">
          <a:xfrm>
            <a:off x="7318131" y="3795714"/>
            <a:ext cx="161192" cy="1920875"/>
            <a:chOff x="4994" y="2365"/>
            <a:chExt cx="110" cy="1210"/>
          </a:xfrm>
        </p:grpSpPr>
        <p:sp>
          <p:nvSpPr>
            <p:cNvPr id="8308" name="Text Box 3271"/>
            <p:cNvSpPr txBox="1">
              <a:spLocks noChangeArrowheads="1"/>
            </p:cNvSpPr>
            <p:nvPr/>
          </p:nvSpPr>
          <p:spPr bwMode="auto">
            <a:xfrm rot="-5400000">
              <a:off x="4703" y="3072"/>
              <a:ext cx="659" cy="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762000">
                <a:defRPr>
                  <a:solidFill>
                    <a:srgbClr val="063DE8"/>
                  </a:solidFill>
                  <a:latin typeface="Arial" panose="020B0604020202020204" pitchFamily="34" charset="0"/>
                </a:defRPr>
              </a:lvl1pPr>
              <a:lvl2pPr marL="742950" indent="-285750" defTabSz="762000">
                <a:defRPr>
                  <a:solidFill>
                    <a:srgbClr val="063DE8"/>
                  </a:solidFill>
                  <a:latin typeface="Arial" panose="020B0604020202020204" pitchFamily="34" charset="0"/>
                </a:defRPr>
              </a:lvl2pPr>
              <a:lvl3pPr marL="1143000" indent="-228600" defTabSz="762000">
                <a:defRPr>
                  <a:solidFill>
                    <a:srgbClr val="063DE8"/>
                  </a:solidFill>
                  <a:latin typeface="Arial" panose="020B0604020202020204" pitchFamily="34" charset="0"/>
                </a:defRPr>
              </a:lvl3pPr>
              <a:lvl4pPr marL="1600200" indent="-228600" defTabSz="762000">
                <a:defRPr>
                  <a:solidFill>
                    <a:srgbClr val="063DE8"/>
                  </a:solidFill>
                  <a:latin typeface="Arial" panose="020B0604020202020204" pitchFamily="34" charset="0"/>
                </a:defRPr>
              </a:lvl4pPr>
              <a:lvl5pPr marL="2057400" indent="-228600" defTabSz="762000">
                <a:defRPr>
                  <a:solidFill>
                    <a:srgbClr val="063DE8"/>
                  </a:solidFill>
                  <a:latin typeface="Arial" panose="020B0604020202020204" pitchFamily="34" charset="0"/>
                </a:defRPr>
              </a:lvl5pPr>
              <a:lvl6pPr marL="2514600" indent="-228600" algn="ctr" defTabSz="762000" eaLnBrk="0" fontAlgn="base" hangingPunct="0">
                <a:spcBef>
                  <a:spcPct val="0"/>
                </a:spcBef>
                <a:spcAft>
                  <a:spcPct val="0"/>
                </a:spcAft>
                <a:defRPr>
                  <a:solidFill>
                    <a:srgbClr val="063DE8"/>
                  </a:solidFill>
                  <a:latin typeface="Arial" panose="020B0604020202020204" pitchFamily="34" charset="0"/>
                </a:defRPr>
              </a:lvl6pPr>
              <a:lvl7pPr marL="2971800" indent="-228600" algn="ctr" defTabSz="762000" eaLnBrk="0" fontAlgn="base" hangingPunct="0">
                <a:spcBef>
                  <a:spcPct val="0"/>
                </a:spcBef>
                <a:spcAft>
                  <a:spcPct val="0"/>
                </a:spcAft>
                <a:defRPr>
                  <a:solidFill>
                    <a:srgbClr val="063DE8"/>
                  </a:solidFill>
                  <a:latin typeface="Arial" panose="020B0604020202020204" pitchFamily="34" charset="0"/>
                </a:defRPr>
              </a:lvl7pPr>
              <a:lvl8pPr marL="3429000" indent="-228600" algn="ctr" defTabSz="762000" eaLnBrk="0" fontAlgn="base" hangingPunct="0">
                <a:spcBef>
                  <a:spcPct val="0"/>
                </a:spcBef>
                <a:spcAft>
                  <a:spcPct val="0"/>
                </a:spcAft>
                <a:defRPr>
                  <a:solidFill>
                    <a:srgbClr val="063DE8"/>
                  </a:solidFill>
                  <a:latin typeface="Arial" panose="020B0604020202020204" pitchFamily="34" charset="0"/>
                </a:defRPr>
              </a:lvl8pPr>
              <a:lvl9pPr marL="3886200" indent="-228600" algn="ctr" defTabSz="762000" eaLnBrk="0" fontAlgn="base" hangingPunct="0">
                <a:spcBef>
                  <a:spcPct val="0"/>
                </a:spcBef>
                <a:spcAft>
                  <a:spcPct val="0"/>
                </a:spcAft>
                <a:defRPr>
                  <a:solidFill>
                    <a:srgbClr val="063DE8"/>
                  </a:solidFill>
                  <a:latin typeface="Arial" panose="020B0604020202020204" pitchFamily="34" charset="0"/>
                </a:defRPr>
              </a:lvl9pPr>
            </a:lstStyle>
            <a:p>
              <a:pPr>
                <a:spcBef>
                  <a:spcPct val="50000"/>
                </a:spcBef>
              </a:pPr>
              <a:r>
                <a:rPr lang="fr-FR" altLang="fr-FR" sz="800" b="1" dirty="0">
                  <a:solidFill>
                    <a:srgbClr val="000099"/>
                  </a:solidFill>
                </a:rPr>
                <a:t> Offre</a:t>
              </a:r>
            </a:p>
          </p:txBody>
        </p:sp>
        <p:sp>
          <p:nvSpPr>
            <p:cNvPr id="8309" name="Line 3272"/>
            <p:cNvSpPr>
              <a:spLocks noChangeShapeType="1"/>
            </p:cNvSpPr>
            <p:nvPr/>
          </p:nvSpPr>
          <p:spPr bwMode="auto">
            <a:xfrm flipV="1">
              <a:off x="5104" y="2365"/>
              <a:ext cx="0" cy="1210"/>
            </a:xfrm>
            <a:prstGeom prst="line">
              <a:avLst/>
            </a:prstGeom>
            <a:noFill/>
            <a:ln w="28575">
              <a:solidFill>
                <a:srgbClr val="FF0000"/>
              </a:solidFill>
              <a:round/>
              <a:headEnd type="triangle" w="med" len="med"/>
              <a:tailEnd type="non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grpSp>
      <p:grpSp>
        <p:nvGrpSpPr>
          <p:cNvPr id="8305" name="Group 3275"/>
          <p:cNvGrpSpPr>
            <a:grpSpLocks/>
          </p:cNvGrpSpPr>
          <p:nvPr/>
        </p:nvGrpSpPr>
        <p:grpSpPr bwMode="auto">
          <a:xfrm>
            <a:off x="80597" y="1341439"/>
            <a:ext cx="6874119" cy="4949825"/>
            <a:chOff x="55" y="846"/>
            <a:chExt cx="4691" cy="3091"/>
          </a:xfrm>
        </p:grpSpPr>
        <p:sp>
          <p:nvSpPr>
            <p:cNvPr id="8306" name="Freeform 3276"/>
            <p:cNvSpPr>
              <a:spLocks/>
            </p:cNvSpPr>
            <p:nvPr/>
          </p:nvSpPr>
          <p:spPr bwMode="auto">
            <a:xfrm>
              <a:off x="55" y="846"/>
              <a:ext cx="4691" cy="545"/>
            </a:xfrm>
            <a:custGeom>
              <a:avLst/>
              <a:gdLst>
                <a:gd name="T0" fmla="*/ 0 w 4691"/>
                <a:gd name="T1" fmla="*/ 545 h 545"/>
                <a:gd name="T2" fmla="*/ 3854 w 4691"/>
                <a:gd name="T3" fmla="*/ 545 h 545"/>
                <a:gd name="T4" fmla="*/ 3854 w 4691"/>
                <a:gd name="T5" fmla="*/ 0 h 545"/>
                <a:gd name="T6" fmla="*/ 4691 w 4691"/>
                <a:gd name="T7" fmla="*/ 0 h 545"/>
                <a:gd name="T8" fmla="*/ 4691 w 4691"/>
                <a:gd name="T9" fmla="*/ 536 h 545"/>
                <a:gd name="T10" fmla="*/ 4291 w 4691"/>
                <a:gd name="T11" fmla="*/ 536 h 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691" h="545">
                  <a:moveTo>
                    <a:pt x="0" y="545"/>
                  </a:moveTo>
                  <a:lnTo>
                    <a:pt x="3854" y="545"/>
                  </a:lnTo>
                  <a:lnTo>
                    <a:pt x="3854" y="0"/>
                  </a:lnTo>
                  <a:lnTo>
                    <a:pt x="4691" y="0"/>
                  </a:lnTo>
                  <a:lnTo>
                    <a:pt x="4691" y="536"/>
                  </a:lnTo>
                  <a:lnTo>
                    <a:pt x="4291" y="536"/>
                  </a:lnTo>
                </a:path>
              </a:pathLst>
            </a:custGeom>
            <a:noFill/>
            <a:ln w="57150" cap="flat" cmpd="sng">
              <a:solidFill>
                <a:schemeClr val="tx1"/>
              </a:solidFill>
              <a:prstDash val="lg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fr-FR" dirty="0">
                <a:solidFill>
                  <a:srgbClr val="000099"/>
                </a:solidFill>
              </a:endParaRPr>
            </a:p>
          </p:txBody>
        </p:sp>
        <p:sp>
          <p:nvSpPr>
            <p:cNvPr id="8307" name="Freeform 3277"/>
            <p:cNvSpPr>
              <a:spLocks/>
            </p:cNvSpPr>
            <p:nvPr/>
          </p:nvSpPr>
          <p:spPr bwMode="auto">
            <a:xfrm>
              <a:off x="55" y="1373"/>
              <a:ext cx="4282" cy="2564"/>
            </a:xfrm>
            <a:custGeom>
              <a:avLst/>
              <a:gdLst>
                <a:gd name="T0" fmla="*/ 4273 w 4282"/>
                <a:gd name="T1" fmla="*/ 9 h 2564"/>
                <a:gd name="T2" fmla="*/ 4282 w 4282"/>
                <a:gd name="T3" fmla="*/ 2564 h 2564"/>
                <a:gd name="T4" fmla="*/ 0 w 4282"/>
                <a:gd name="T5" fmla="*/ 2555 h 2564"/>
                <a:gd name="T6" fmla="*/ 0 w 4282"/>
                <a:gd name="T7" fmla="*/ 0 h 256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282" h="2564">
                  <a:moveTo>
                    <a:pt x="4273" y="9"/>
                  </a:moveTo>
                  <a:lnTo>
                    <a:pt x="4282" y="2564"/>
                  </a:lnTo>
                  <a:lnTo>
                    <a:pt x="0" y="2555"/>
                  </a:lnTo>
                  <a:lnTo>
                    <a:pt x="0" y="0"/>
                  </a:lnTo>
                </a:path>
              </a:pathLst>
            </a:custGeom>
            <a:noFill/>
            <a:ln w="57150" cap="flat" cmpd="sng">
              <a:solidFill>
                <a:schemeClr val="tx1"/>
              </a:solidFill>
              <a:prstDash val="lg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fr-FR" dirty="0">
                <a:solidFill>
                  <a:srgbClr val="000099"/>
                </a:solidFill>
              </a:endParaRPr>
            </a:p>
          </p:txBody>
        </p:sp>
      </p:grpSp>
      <p:sp>
        <p:nvSpPr>
          <p:cNvPr id="8289" name="Rectangle 3278"/>
          <p:cNvSpPr>
            <a:spLocks noChangeArrowheads="1"/>
          </p:cNvSpPr>
          <p:nvPr/>
        </p:nvSpPr>
        <p:spPr bwMode="auto">
          <a:xfrm>
            <a:off x="5713535" y="1127125"/>
            <a:ext cx="1264626" cy="274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r>
              <a:rPr lang="fr-FR" altLang="fr-FR" sz="1000" b="1" dirty="0">
                <a:solidFill>
                  <a:srgbClr val="000099"/>
                </a:solidFill>
                <a:latin typeface="Times New Roman" panose="02020603050405020304" pitchFamily="18" charset="0"/>
              </a:rPr>
              <a:t> </a:t>
            </a:r>
            <a:r>
              <a:rPr lang="fr-FR" altLang="fr-FR" sz="1400" b="1" dirty="0">
                <a:solidFill>
                  <a:srgbClr val="000099"/>
                </a:solidFill>
                <a:latin typeface="Times New Roman" panose="02020603050405020304" pitchFamily="18" charset="0"/>
              </a:rPr>
              <a:t>ACHATS</a:t>
            </a:r>
          </a:p>
          <a:p>
            <a:r>
              <a:rPr lang="fr-FR" altLang="fr-FR" sz="1400" b="1" dirty="0">
                <a:solidFill>
                  <a:srgbClr val="000099"/>
                </a:solidFill>
                <a:latin typeface="Times New Roman" panose="02020603050405020304" pitchFamily="18" charset="0"/>
              </a:rPr>
              <a:t>LOGISTIQUE</a:t>
            </a:r>
            <a:endParaRPr lang="fr-FR" altLang="fr-FR" sz="1000" dirty="0">
              <a:solidFill>
                <a:srgbClr val="000099"/>
              </a:solidFill>
              <a:latin typeface="Times New Roman" panose="02020603050405020304" pitchFamily="18" charset="0"/>
            </a:endParaRPr>
          </a:p>
        </p:txBody>
      </p:sp>
      <p:sp>
        <p:nvSpPr>
          <p:cNvPr id="8290" name="Rectangle 3279"/>
          <p:cNvSpPr>
            <a:spLocks noChangeArrowheads="1"/>
          </p:cNvSpPr>
          <p:nvPr/>
        </p:nvSpPr>
        <p:spPr bwMode="auto">
          <a:xfrm>
            <a:off x="5630008" y="1066801"/>
            <a:ext cx="1455127" cy="563563"/>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endParaRPr lang="fr-FR" altLang="fr-FR" dirty="0">
              <a:solidFill>
                <a:srgbClr val="000099"/>
              </a:solidFill>
            </a:endParaRPr>
          </a:p>
        </p:txBody>
      </p:sp>
      <p:grpSp>
        <p:nvGrpSpPr>
          <p:cNvPr id="1552592" name="Group 3280"/>
          <p:cNvGrpSpPr>
            <a:grpSpLocks/>
          </p:cNvGrpSpPr>
          <p:nvPr/>
        </p:nvGrpSpPr>
        <p:grpSpPr bwMode="auto">
          <a:xfrm>
            <a:off x="3011366" y="796926"/>
            <a:ext cx="4676042" cy="1177925"/>
            <a:chOff x="2055" y="476"/>
            <a:chExt cx="3191" cy="742"/>
          </a:xfrm>
        </p:grpSpPr>
        <p:sp>
          <p:nvSpPr>
            <p:cNvPr id="8302" name="Rectangle 3281"/>
            <p:cNvSpPr>
              <a:spLocks noChangeArrowheads="1"/>
            </p:cNvSpPr>
            <p:nvPr/>
          </p:nvSpPr>
          <p:spPr bwMode="auto">
            <a:xfrm>
              <a:off x="2896" y="476"/>
              <a:ext cx="865" cy="11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a:r>
                <a:rPr lang="fr-FR" altLang="fr-FR" sz="800" b="1" dirty="0">
                  <a:solidFill>
                    <a:srgbClr val="000099"/>
                  </a:solidFill>
                </a:rPr>
                <a:t>13 - FACTURE</a:t>
              </a:r>
            </a:p>
          </p:txBody>
        </p:sp>
        <p:sp>
          <p:nvSpPr>
            <p:cNvPr id="8303" name="Freeform 3282"/>
            <p:cNvSpPr>
              <a:spLocks/>
            </p:cNvSpPr>
            <p:nvPr/>
          </p:nvSpPr>
          <p:spPr bwMode="auto">
            <a:xfrm>
              <a:off x="2055" y="573"/>
              <a:ext cx="3191" cy="645"/>
            </a:xfrm>
            <a:custGeom>
              <a:avLst/>
              <a:gdLst>
                <a:gd name="T0" fmla="*/ 0 w 3191"/>
                <a:gd name="T1" fmla="*/ 0 h 645"/>
                <a:gd name="T2" fmla="*/ 3191 w 3191"/>
                <a:gd name="T3" fmla="*/ 0 h 645"/>
                <a:gd name="T4" fmla="*/ 3191 w 3191"/>
                <a:gd name="T5" fmla="*/ 645 h 645"/>
                <a:gd name="T6" fmla="*/ 0 60000 65536"/>
                <a:gd name="T7" fmla="*/ 0 60000 65536"/>
                <a:gd name="T8" fmla="*/ 0 60000 65536"/>
              </a:gdLst>
              <a:ahLst/>
              <a:cxnLst>
                <a:cxn ang="T6">
                  <a:pos x="T0" y="T1"/>
                </a:cxn>
                <a:cxn ang="T7">
                  <a:pos x="T2" y="T3"/>
                </a:cxn>
                <a:cxn ang="T8">
                  <a:pos x="T4" y="T5"/>
                </a:cxn>
              </a:cxnLst>
              <a:rect l="0" t="0" r="r" b="b"/>
              <a:pathLst>
                <a:path w="3191" h="645">
                  <a:moveTo>
                    <a:pt x="0" y="0"/>
                  </a:moveTo>
                  <a:lnTo>
                    <a:pt x="3191" y="0"/>
                  </a:lnTo>
                  <a:lnTo>
                    <a:pt x="3191" y="645"/>
                  </a:lnTo>
                </a:path>
              </a:pathLst>
            </a:custGeom>
            <a:noFill/>
            <a:ln w="28575" cap="flat" cmpd="sng">
              <a:solidFill>
                <a:schemeClr val="hlink"/>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fr-FR" dirty="0">
                <a:solidFill>
                  <a:srgbClr val="000099"/>
                </a:solidFill>
              </a:endParaRPr>
            </a:p>
          </p:txBody>
        </p:sp>
      </p:grpSp>
      <p:sp>
        <p:nvSpPr>
          <p:cNvPr id="8292" name="Rectangle 3283"/>
          <p:cNvSpPr>
            <a:spLocks noChangeArrowheads="1"/>
          </p:cNvSpPr>
          <p:nvPr/>
        </p:nvSpPr>
        <p:spPr bwMode="auto">
          <a:xfrm>
            <a:off x="1491762" y="874714"/>
            <a:ext cx="1439008" cy="206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a:r>
              <a:rPr lang="fr-FR" altLang="fr-FR" sz="1400" b="1" dirty="0">
                <a:solidFill>
                  <a:srgbClr val="000099"/>
                </a:solidFill>
                <a:latin typeface="Times New Roman" panose="02020603050405020304" pitchFamily="18" charset="0"/>
              </a:rPr>
              <a:t>FOURNISSEUR</a:t>
            </a:r>
          </a:p>
          <a:p>
            <a:pPr algn="l"/>
            <a:r>
              <a:rPr lang="fr-FR" altLang="fr-FR" sz="1400" b="1" dirty="0">
                <a:solidFill>
                  <a:srgbClr val="000099"/>
                </a:solidFill>
                <a:latin typeface="Times New Roman" panose="02020603050405020304" pitchFamily="18" charset="0"/>
              </a:rPr>
              <a:t>                    externe</a:t>
            </a:r>
          </a:p>
        </p:txBody>
      </p:sp>
      <p:grpSp>
        <p:nvGrpSpPr>
          <p:cNvPr id="1552596" name="Group 3284"/>
          <p:cNvGrpSpPr>
            <a:grpSpLocks/>
          </p:cNvGrpSpPr>
          <p:nvPr/>
        </p:nvGrpSpPr>
        <p:grpSpPr bwMode="auto">
          <a:xfrm>
            <a:off x="2589335" y="2420938"/>
            <a:ext cx="5087815" cy="227012"/>
            <a:chOff x="1767" y="1499"/>
            <a:chExt cx="3472" cy="143"/>
          </a:xfrm>
        </p:grpSpPr>
        <p:sp>
          <p:nvSpPr>
            <p:cNvPr id="8300" name="Rectangle 3285"/>
            <p:cNvSpPr>
              <a:spLocks noChangeArrowheads="1"/>
            </p:cNvSpPr>
            <p:nvPr/>
          </p:nvSpPr>
          <p:spPr bwMode="auto">
            <a:xfrm>
              <a:off x="3543" y="1518"/>
              <a:ext cx="1292" cy="1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a:r>
                <a:rPr lang="fr-FR" altLang="fr-FR" sz="800" b="1" dirty="0">
                  <a:solidFill>
                    <a:srgbClr val="000099"/>
                  </a:solidFill>
                </a:rPr>
                <a:t>12 - Info de réception</a:t>
              </a:r>
            </a:p>
          </p:txBody>
        </p:sp>
        <p:sp>
          <p:nvSpPr>
            <p:cNvPr id="8301" name="Freeform 3286"/>
            <p:cNvSpPr>
              <a:spLocks/>
            </p:cNvSpPr>
            <p:nvPr/>
          </p:nvSpPr>
          <p:spPr bwMode="auto">
            <a:xfrm>
              <a:off x="1767" y="1499"/>
              <a:ext cx="3472" cy="127"/>
            </a:xfrm>
            <a:custGeom>
              <a:avLst/>
              <a:gdLst>
                <a:gd name="T0" fmla="*/ 0 w 20000"/>
                <a:gd name="T1" fmla="*/ 0 h 20000"/>
                <a:gd name="T2" fmla="*/ 18 w 20000"/>
                <a:gd name="T3" fmla="*/ 0 h 20000"/>
                <a:gd name="T4" fmla="*/ 18 w 20000"/>
                <a:gd name="T5" fmla="*/ 0 h 20000"/>
                <a:gd name="T6" fmla="*/ 0 60000 65536"/>
                <a:gd name="T7" fmla="*/ 0 60000 65536"/>
                <a:gd name="T8" fmla="*/ 0 60000 65536"/>
              </a:gdLst>
              <a:ahLst/>
              <a:cxnLst>
                <a:cxn ang="T6">
                  <a:pos x="T0" y="T1"/>
                </a:cxn>
                <a:cxn ang="T7">
                  <a:pos x="T2" y="T3"/>
                </a:cxn>
                <a:cxn ang="T8">
                  <a:pos x="T4" y="T5"/>
                </a:cxn>
              </a:cxnLst>
              <a:rect l="0" t="0" r="r" b="b"/>
              <a:pathLst>
                <a:path w="20000" h="20000">
                  <a:moveTo>
                    <a:pt x="0" y="19988"/>
                  </a:moveTo>
                  <a:lnTo>
                    <a:pt x="19997" y="19988"/>
                  </a:lnTo>
                  <a:lnTo>
                    <a:pt x="19997" y="0"/>
                  </a:lnTo>
                </a:path>
              </a:pathLst>
            </a:custGeom>
            <a:noFill/>
            <a:ln w="28575" cap="flat" cmpd="sng">
              <a:solidFill>
                <a:srgbClr val="FF0000"/>
              </a:solidFill>
              <a:prstDash val="solid"/>
              <a:round/>
              <a:headEnd type="none" w="lg" len="sm"/>
              <a:tailEnd type="triangle" w="lg"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solidFill>
                  <a:srgbClr val="000099"/>
                </a:solidFill>
              </a:endParaRPr>
            </a:p>
          </p:txBody>
        </p:sp>
      </p:grpSp>
      <p:grpSp>
        <p:nvGrpSpPr>
          <p:cNvPr id="1552599" name="Group 3287"/>
          <p:cNvGrpSpPr>
            <a:grpSpLocks/>
          </p:cNvGrpSpPr>
          <p:nvPr/>
        </p:nvGrpSpPr>
        <p:grpSpPr bwMode="auto">
          <a:xfrm>
            <a:off x="3250223" y="5456238"/>
            <a:ext cx="893885" cy="182562"/>
            <a:chOff x="2218" y="3411"/>
            <a:chExt cx="610" cy="115"/>
          </a:xfrm>
        </p:grpSpPr>
        <p:sp>
          <p:nvSpPr>
            <p:cNvPr id="8298" name="Rectangle 3288"/>
            <p:cNvSpPr>
              <a:spLocks noChangeArrowheads="1"/>
            </p:cNvSpPr>
            <p:nvPr/>
          </p:nvSpPr>
          <p:spPr bwMode="auto">
            <a:xfrm>
              <a:off x="2233" y="3411"/>
              <a:ext cx="595" cy="11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a:r>
                <a:rPr lang="fr-FR" altLang="fr-FR" sz="800" b="1" dirty="0">
                  <a:solidFill>
                    <a:srgbClr val="000099"/>
                  </a:solidFill>
                </a:rPr>
                <a:t>23 - Bilan d’OF</a:t>
              </a:r>
            </a:p>
          </p:txBody>
        </p:sp>
        <p:sp>
          <p:nvSpPr>
            <p:cNvPr id="8299" name="Line 3289"/>
            <p:cNvSpPr>
              <a:spLocks noChangeShapeType="1"/>
            </p:cNvSpPr>
            <p:nvPr/>
          </p:nvSpPr>
          <p:spPr bwMode="auto">
            <a:xfrm flipV="1">
              <a:off x="2218" y="3502"/>
              <a:ext cx="544" cy="6"/>
            </a:xfrm>
            <a:prstGeom prst="line">
              <a:avLst/>
            </a:prstGeom>
            <a:noFill/>
            <a:ln w="28575">
              <a:solidFill>
                <a:schemeClr val="hlink"/>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fr-FR" dirty="0">
                <a:solidFill>
                  <a:srgbClr val="000099"/>
                </a:solidFill>
              </a:endParaRPr>
            </a:p>
          </p:txBody>
        </p:sp>
      </p:grpSp>
      <p:sp>
        <p:nvSpPr>
          <p:cNvPr id="8295" name="Text Box 3290"/>
          <p:cNvSpPr txBox="1">
            <a:spLocks noChangeArrowheads="1"/>
          </p:cNvSpPr>
          <p:nvPr/>
        </p:nvSpPr>
        <p:spPr bwMode="auto">
          <a:xfrm>
            <a:off x="4048859" y="5438776"/>
            <a:ext cx="682869" cy="510012"/>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defTabSz="762000">
              <a:defRPr>
                <a:solidFill>
                  <a:srgbClr val="063DE8"/>
                </a:solidFill>
                <a:latin typeface="Arial" panose="020B0604020202020204" pitchFamily="34" charset="0"/>
              </a:defRPr>
            </a:lvl1pPr>
            <a:lvl2pPr marL="742950" indent="-285750" defTabSz="762000">
              <a:defRPr>
                <a:solidFill>
                  <a:srgbClr val="063DE8"/>
                </a:solidFill>
                <a:latin typeface="Arial" panose="020B0604020202020204" pitchFamily="34" charset="0"/>
              </a:defRPr>
            </a:lvl2pPr>
            <a:lvl3pPr marL="1143000" indent="-228600" defTabSz="762000">
              <a:defRPr>
                <a:solidFill>
                  <a:srgbClr val="063DE8"/>
                </a:solidFill>
                <a:latin typeface="Arial" panose="020B0604020202020204" pitchFamily="34" charset="0"/>
              </a:defRPr>
            </a:lvl3pPr>
            <a:lvl4pPr marL="1600200" indent="-228600" defTabSz="762000">
              <a:defRPr>
                <a:solidFill>
                  <a:srgbClr val="063DE8"/>
                </a:solidFill>
                <a:latin typeface="Arial" panose="020B0604020202020204" pitchFamily="34" charset="0"/>
              </a:defRPr>
            </a:lvl4pPr>
            <a:lvl5pPr marL="2057400" indent="-228600" defTabSz="762000">
              <a:defRPr>
                <a:solidFill>
                  <a:srgbClr val="063DE8"/>
                </a:solidFill>
                <a:latin typeface="Arial" panose="020B0604020202020204" pitchFamily="34" charset="0"/>
              </a:defRPr>
            </a:lvl5pPr>
            <a:lvl6pPr marL="2514600" indent="-228600" algn="ctr" defTabSz="762000" eaLnBrk="0" fontAlgn="base" hangingPunct="0">
              <a:spcBef>
                <a:spcPct val="0"/>
              </a:spcBef>
              <a:spcAft>
                <a:spcPct val="0"/>
              </a:spcAft>
              <a:defRPr>
                <a:solidFill>
                  <a:srgbClr val="063DE8"/>
                </a:solidFill>
                <a:latin typeface="Arial" panose="020B0604020202020204" pitchFamily="34" charset="0"/>
              </a:defRPr>
            </a:lvl6pPr>
            <a:lvl7pPr marL="2971800" indent="-228600" algn="ctr" defTabSz="762000" eaLnBrk="0" fontAlgn="base" hangingPunct="0">
              <a:spcBef>
                <a:spcPct val="0"/>
              </a:spcBef>
              <a:spcAft>
                <a:spcPct val="0"/>
              </a:spcAft>
              <a:defRPr>
                <a:solidFill>
                  <a:srgbClr val="063DE8"/>
                </a:solidFill>
                <a:latin typeface="Arial" panose="020B0604020202020204" pitchFamily="34" charset="0"/>
              </a:defRPr>
            </a:lvl7pPr>
            <a:lvl8pPr marL="3429000" indent="-228600" algn="ctr" defTabSz="762000" eaLnBrk="0" fontAlgn="base" hangingPunct="0">
              <a:spcBef>
                <a:spcPct val="0"/>
              </a:spcBef>
              <a:spcAft>
                <a:spcPct val="0"/>
              </a:spcAft>
              <a:defRPr>
                <a:solidFill>
                  <a:srgbClr val="063DE8"/>
                </a:solidFill>
                <a:latin typeface="Arial" panose="020B0604020202020204" pitchFamily="34" charset="0"/>
              </a:defRPr>
            </a:lvl8pPr>
            <a:lvl9pPr marL="3886200" indent="-228600" algn="ctr" defTabSz="762000" eaLnBrk="0" fontAlgn="base" hangingPunct="0">
              <a:spcBef>
                <a:spcPct val="0"/>
              </a:spcBef>
              <a:spcAft>
                <a:spcPct val="0"/>
              </a:spcAft>
              <a:defRPr>
                <a:solidFill>
                  <a:srgbClr val="063DE8"/>
                </a:solidFill>
                <a:latin typeface="Arial" panose="020B0604020202020204" pitchFamily="34" charset="0"/>
              </a:defRPr>
            </a:lvl9pPr>
          </a:lstStyle>
          <a:p>
            <a:r>
              <a:rPr lang="fr-FR" altLang="fr-FR" sz="1000" b="1" dirty="0">
                <a:solidFill>
                  <a:srgbClr val="000099"/>
                </a:solidFill>
                <a:latin typeface="Times New Roman" panose="02020603050405020304" pitchFamily="18" charset="0"/>
              </a:rPr>
              <a:t>Contrôle de gestion</a:t>
            </a:r>
          </a:p>
        </p:txBody>
      </p:sp>
      <p:sp>
        <p:nvSpPr>
          <p:cNvPr id="8296" name="Rectangle 3291"/>
          <p:cNvSpPr>
            <a:spLocks noChangeArrowheads="1"/>
          </p:cNvSpPr>
          <p:nvPr/>
        </p:nvSpPr>
        <p:spPr bwMode="auto">
          <a:xfrm>
            <a:off x="1033097" y="5122864"/>
            <a:ext cx="1578219" cy="295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rgbClr val="063DE8"/>
                </a:solidFill>
                <a:latin typeface="Arial" panose="020B0604020202020204" pitchFamily="34" charset="0"/>
              </a:defRPr>
            </a:lvl1pPr>
            <a:lvl2pPr marL="742950" indent="-285750">
              <a:defRPr>
                <a:solidFill>
                  <a:srgbClr val="063DE8"/>
                </a:solidFill>
                <a:latin typeface="Arial" panose="020B0604020202020204" pitchFamily="34" charset="0"/>
              </a:defRPr>
            </a:lvl2pPr>
            <a:lvl3pPr marL="1143000" indent="-228600">
              <a:defRPr>
                <a:solidFill>
                  <a:srgbClr val="063DE8"/>
                </a:solidFill>
                <a:latin typeface="Arial" panose="020B0604020202020204" pitchFamily="34" charset="0"/>
              </a:defRPr>
            </a:lvl3pPr>
            <a:lvl4pPr marL="1600200" indent="-228600">
              <a:defRPr>
                <a:solidFill>
                  <a:srgbClr val="063DE8"/>
                </a:solidFill>
                <a:latin typeface="Arial" panose="020B0604020202020204" pitchFamily="34" charset="0"/>
              </a:defRPr>
            </a:lvl4pPr>
            <a:lvl5pPr marL="2057400" indent="-228600">
              <a:defRPr>
                <a:solidFill>
                  <a:srgbClr val="063DE8"/>
                </a:solidFill>
                <a:latin typeface="Arial" panose="020B0604020202020204" pitchFamily="34" charset="0"/>
              </a:defRPr>
            </a:lvl5pPr>
            <a:lvl6pPr marL="2514600" indent="-228600" algn="ctr" eaLnBrk="0" fontAlgn="base" hangingPunct="0">
              <a:spcBef>
                <a:spcPct val="0"/>
              </a:spcBef>
              <a:spcAft>
                <a:spcPct val="0"/>
              </a:spcAft>
              <a:defRPr>
                <a:solidFill>
                  <a:srgbClr val="063DE8"/>
                </a:solidFill>
                <a:latin typeface="Arial" panose="020B0604020202020204" pitchFamily="34" charset="0"/>
              </a:defRPr>
            </a:lvl6pPr>
            <a:lvl7pPr marL="2971800" indent="-228600" algn="ctr" eaLnBrk="0" fontAlgn="base" hangingPunct="0">
              <a:spcBef>
                <a:spcPct val="0"/>
              </a:spcBef>
              <a:spcAft>
                <a:spcPct val="0"/>
              </a:spcAft>
              <a:defRPr>
                <a:solidFill>
                  <a:srgbClr val="063DE8"/>
                </a:solidFill>
                <a:latin typeface="Arial" panose="020B0604020202020204" pitchFamily="34" charset="0"/>
              </a:defRPr>
            </a:lvl7pPr>
            <a:lvl8pPr marL="3429000" indent="-228600" algn="ctr" eaLnBrk="0" fontAlgn="base" hangingPunct="0">
              <a:spcBef>
                <a:spcPct val="0"/>
              </a:spcBef>
              <a:spcAft>
                <a:spcPct val="0"/>
              </a:spcAft>
              <a:defRPr>
                <a:solidFill>
                  <a:srgbClr val="063DE8"/>
                </a:solidFill>
                <a:latin typeface="Arial" panose="020B0604020202020204" pitchFamily="34" charset="0"/>
              </a:defRPr>
            </a:lvl8pPr>
            <a:lvl9pPr marL="3886200" indent="-228600" algn="ctr" eaLnBrk="0" fontAlgn="base" hangingPunct="0">
              <a:spcBef>
                <a:spcPct val="0"/>
              </a:spcBef>
              <a:spcAft>
                <a:spcPct val="0"/>
              </a:spcAft>
              <a:defRPr>
                <a:solidFill>
                  <a:srgbClr val="063DE8"/>
                </a:solidFill>
                <a:latin typeface="Arial" panose="020B0604020202020204" pitchFamily="34" charset="0"/>
              </a:defRPr>
            </a:lvl9pPr>
          </a:lstStyle>
          <a:p>
            <a:pPr algn="l"/>
            <a:r>
              <a:rPr lang="fr-FR" altLang="fr-FR" sz="1400" b="1" dirty="0">
                <a:solidFill>
                  <a:srgbClr val="000099"/>
                </a:solidFill>
                <a:latin typeface="Times New Roman" panose="02020603050405020304" pitchFamily="18" charset="0"/>
              </a:rPr>
              <a:t>ATELIER</a:t>
            </a:r>
            <a:endParaRPr lang="fr-FR" altLang="fr-FR" sz="1000" dirty="0">
              <a:solidFill>
                <a:srgbClr val="000099"/>
              </a:solidFill>
              <a:latin typeface="Times New Roman" panose="02020603050405020304" pitchFamily="18" charset="0"/>
            </a:endParaRPr>
          </a:p>
        </p:txBody>
      </p:sp>
      <p:sp>
        <p:nvSpPr>
          <p:cNvPr id="8297" name="Rectangle 2259"/>
          <p:cNvSpPr txBox="1">
            <a:spLocks noChangeArrowheads="1"/>
          </p:cNvSpPr>
          <p:nvPr/>
        </p:nvSpPr>
        <p:spPr bwMode="auto">
          <a:xfrm>
            <a:off x="216877" y="82550"/>
            <a:ext cx="5651267"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rgbClr val="063DE8"/>
                </a:solidFill>
                <a:latin typeface="Arial" panose="020B0604020202020204" pitchFamily="34" charset="0"/>
              </a:defRPr>
            </a:lvl1pPr>
            <a:lvl2pPr marL="742950" indent="-285750" defTabSz="930275">
              <a:defRPr>
                <a:solidFill>
                  <a:srgbClr val="063DE8"/>
                </a:solidFill>
                <a:latin typeface="Arial" panose="020B0604020202020204" pitchFamily="34" charset="0"/>
              </a:defRPr>
            </a:lvl2pPr>
            <a:lvl3pPr marL="1143000" indent="-228600" defTabSz="930275">
              <a:defRPr>
                <a:solidFill>
                  <a:srgbClr val="063DE8"/>
                </a:solidFill>
                <a:latin typeface="Arial" panose="020B0604020202020204" pitchFamily="34" charset="0"/>
              </a:defRPr>
            </a:lvl3pPr>
            <a:lvl4pPr marL="1600200" indent="-228600" defTabSz="930275">
              <a:defRPr>
                <a:solidFill>
                  <a:srgbClr val="063DE8"/>
                </a:solidFill>
                <a:latin typeface="Arial" panose="020B0604020202020204" pitchFamily="34" charset="0"/>
              </a:defRPr>
            </a:lvl4pPr>
            <a:lvl5pPr marL="2057400" indent="-228600" defTabSz="930275">
              <a:defRPr>
                <a:solidFill>
                  <a:srgbClr val="063DE8"/>
                </a:solidFill>
                <a:latin typeface="Arial" panose="020B0604020202020204" pitchFamily="34" charset="0"/>
              </a:defRPr>
            </a:lvl5pPr>
            <a:lvl6pPr marL="2514600" indent="-228600" algn="ctr" defTabSz="930275" eaLnBrk="0" fontAlgn="base" hangingPunct="0">
              <a:spcBef>
                <a:spcPct val="0"/>
              </a:spcBef>
              <a:spcAft>
                <a:spcPct val="0"/>
              </a:spcAft>
              <a:defRPr>
                <a:solidFill>
                  <a:srgbClr val="063DE8"/>
                </a:solidFill>
                <a:latin typeface="Arial" panose="020B0604020202020204" pitchFamily="34" charset="0"/>
              </a:defRPr>
            </a:lvl6pPr>
            <a:lvl7pPr marL="2971800" indent="-228600" algn="ctr" defTabSz="930275" eaLnBrk="0" fontAlgn="base" hangingPunct="0">
              <a:spcBef>
                <a:spcPct val="0"/>
              </a:spcBef>
              <a:spcAft>
                <a:spcPct val="0"/>
              </a:spcAft>
              <a:defRPr>
                <a:solidFill>
                  <a:srgbClr val="063DE8"/>
                </a:solidFill>
                <a:latin typeface="Arial" panose="020B0604020202020204" pitchFamily="34" charset="0"/>
              </a:defRPr>
            </a:lvl7pPr>
            <a:lvl8pPr marL="3429000" indent="-228600" algn="ctr" defTabSz="930275" eaLnBrk="0" fontAlgn="base" hangingPunct="0">
              <a:spcBef>
                <a:spcPct val="0"/>
              </a:spcBef>
              <a:spcAft>
                <a:spcPct val="0"/>
              </a:spcAft>
              <a:defRPr>
                <a:solidFill>
                  <a:srgbClr val="063DE8"/>
                </a:solidFill>
                <a:latin typeface="Arial" panose="020B0604020202020204" pitchFamily="34" charset="0"/>
              </a:defRPr>
            </a:lvl8pPr>
            <a:lvl9pPr marL="3886200" indent="-228600" algn="ctr" defTabSz="930275" eaLnBrk="0" fontAlgn="base" hangingPunct="0">
              <a:spcBef>
                <a:spcPct val="0"/>
              </a:spcBef>
              <a:spcAft>
                <a:spcPct val="0"/>
              </a:spcAft>
              <a:defRPr>
                <a:solidFill>
                  <a:srgbClr val="063DE8"/>
                </a:solidFill>
                <a:latin typeface="Arial" panose="020B0604020202020204" pitchFamily="34" charset="0"/>
              </a:defRPr>
            </a:lvl9pPr>
          </a:lstStyle>
          <a:p>
            <a:pPr algn="l"/>
            <a:r>
              <a:rPr lang="fr-FR" altLang="fr-FR" sz="3200" b="1" i="1" dirty="0">
                <a:solidFill>
                  <a:srgbClr val="3333CC"/>
                </a:solidFill>
              </a:rPr>
              <a:t>		</a:t>
            </a:r>
            <a:endParaRPr lang="fr-FR" altLang="fr-FR" sz="4400" dirty="0">
              <a:solidFill>
                <a:srgbClr val="3333CC"/>
              </a:solidFill>
              <a:latin typeface="Times New Roman" panose="02020603050405020304" pitchFamily="18" charset="0"/>
            </a:endParaRPr>
          </a:p>
        </p:txBody>
      </p:sp>
      <p:sp>
        <p:nvSpPr>
          <p:cNvPr id="218" name="Titre 217"/>
          <p:cNvSpPr>
            <a:spLocks noGrp="1"/>
          </p:cNvSpPr>
          <p:nvPr>
            <p:ph type="title"/>
          </p:nvPr>
        </p:nvSpPr>
        <p:spPr>
          <a:xfrm>
            <a:off x="395536" y="116632"/>
            <a:ext cx="4392488" cy="457200"/>
          </a:xfrm>
        </p:spPr>
        <p:txBody>
          <a:bodyPr/>
          <a:lstStyle/>
          <a:p>
            <a:pPr algn="l"/>
            <a:r>
              <a:rPr lang="fr-FR" altLang="fr-FR" i="1" dirty="0">
                <a:solidFill>
                  <a:srgbClr val="00B050"/>
                </a:solidFill>
              </a:rPr>
              <a:t>Les flux de l’ERP</a:t>
            </a:r>
            <a:endParaRPr lang="fr-FR" dirty="0">
              <a:solidFill>
                <a:srgbClr val="00B050"/>
              </a:solidFill>
            </a:endParaRPr>
          </a:p>
        </p:txBody>
      </p:sp>
    </p:spTree>
    <p:extLst>
      <p:ext uri="{BB962C8B-B14F-4D97-AF65-F5344CB8AC3E}">
        <p14:creationId xmlns:p14="http://schemas.microsoft.com/office/powerpoint/2010/main" val="24475437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9" presetClass="entr" presetSubtype="10" fill="hold" nodeType="clickEffect">
                                  <p:stCondLst>
                                    <p:cond delay="0"/>
                                  </p:stCondLst>
                                  <p:childTnLst>
                                    <p:set>
                                      <p:cBhvr>
                                        <p:cTn id="6" dur="1" fill="hold">
                                          <p:stCondLst>
                                            <p:cond delay="0"/>
                                          </p:stCondLst>
                                        </p:cTn>
                                        <p:tgtEl>
                                          <p:spTgt spid="1552579"/>
                                        </p:tgtEl>
                                        <p:attrNameLst>
                                          <p:attrName>style.visibility</p:attrName>
                                        </p:attrNameLst>
                                      </p:cBhvr>
                                      <p:to>
                                        <p:strVal val="visible"/>
                                      </p:to>
                                    </p:set>
                                    <p:anim calcmode="lin" valueType="num">
                                      <p:cBhvr>
                                        <p:cTn id="7" dur="5000" fill="hold"/>
                                        <p:tgtEl>
                                          <p:spTgt spid="1552579"/>
                                        </p:tgtEl>
                                        <p:attrNameLst>
                                          <p:attrName>ppt_w</p:attrName>
                                        </p:attrNameLst>
                                      </p:cBhvr>
                                      <p:tavLst>
                                        <p:tav tm="0" fmla="#ppt_w*sin(2.5*pi*$)">
                                          <p:val>
                                            <p:fltVal val="0"/>
                                          </p:val>
                                        </p:tav>
                                        <p:tav tm="100000">
                                          <p:val>
                                            <p:fltVal val="1"/>
                                          </p:val>
                                        </p:tav>
                                      </p:tavLst>
                                    </p:anim>
                                    <p:anim calcmode="lin" valueType="num">
                                      <p:cBhvr>
                                        <p:cTn id="8" dur="5000" fill="hold"/>
                                        <p:tgtEl>
                                          <p:spTgt spid="1552579"/>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9" presetClass="entr" presetSubtype="10" fill="hold" grpId="0" nodeType="clickEffect">
                                  <p:stCondLst>
                                    <p:cond delay="0"/>
                                  </p:stCondLst>
                                  <p:childTnLst>
                                    <p:set>
                                      <p:cBhvr>
                                        <p:cTn id="12" dur="1" fill="hold">
                                          <p:stCondLst>
                                            <p:cond delay="0"/>
                                          </p:stCondLst>
                                        </p:cTn>
                                        <p:tgtEl>
                                          <p:spTgt spid="1552578"/>
                                        </p:tgtEl>
                                        <p:attrNameLst>
                                          <p:attrName>style.visibility</p:attrName>
                                        </p:attrNameLst>
                                      </p:cBhvr>
                                      <p:to>
                                        <p:strVal val="visible"/>
                                      </p:to>
                                    </p:set>
                                    <p:anim calcmode="lin" valueType="num">
                                      <p:cBhvr>
                                        <p:cTn id="13" dur="5000" fill="hold"/>
                                        <p:tgtEl>
                                          <p:spTgt spid="1552578"/>
                                        </p:tgtEl>
                                        <p:attrNameLst>
                                          <p:attrName>ppt_w</p:attrName>
                                        </p:attrNameLst>
                                      </p:cBhvr>
                                      <p:tavLst>
                                        <p:tav tm="0" fmla="#ppt_w*sin(2.5*pi*$)">
                                          <p:val>
                                            <p:fltVal val="0"/>
                                          </p:val>
                                        </p:tav>
                                        <p:tav tm="100000">
                                          <p:val>
                                            <p:fltVal val="1"/>
                                          </p:val>
                                        </p:tav>
                                      </p:tavLst>
                                    </p:anim>
                                    <p:anim calcmode="lin" valueType="num">
                                      <p:cBhvr>
                                        <p:cTn id="14" dur="5000" fill="hold"/>
                                        <p:tgtEl>
                                          <p:spTgt spid="1552578"/>
                                        </p:tgtEl>
                                        <p:attrNameLst>
                                          <p:attrName>ppt_h</p:attrName>
                                        </p:attrNameLst>
                                      </p:cBhvr>
                                      <p:tavLst>
                                        <p:tav tm="0">
                                          <p:val>
                                            <p:strVal val="#ppt_h"/>
                                          </p:val>
                                        </p:tav>
                                        <p:tav tm="100000">
                                          <p:val>
                                            <p:strVal val="#ppt_h"/>
                                          </p:val>
                                        </p:tav>
                                      </p:tavLst>
                                    </p:anim>
                                  </p:childTnLst>
                                </p:cTn>
                              </p:par>
                            </p:childTnLst>
                          </p:cTn>
                        </p:par>
                        <p:par>
                          <p:cTn id="15" fill="hold" nodeType="afterGroup">
                            <p:stCondLst>
                              <p:cond delay="5000"/>
                            </p:stCondLst>
                            <p:childTnLst>
                              <p:par>
                                <p:cTn id="16" presetID="22" presetClass="entr" presetSubtype="2" fill="hold" grpId="0" nodeType="afterEffect">
                                  <p:stCondLst>
                                    <p:cond delay="0"/>
                                  </p:stCondLst>
                                  <p:childTnLst>
                                    <p:set>
                                      <p:cBhvr>
                                        <p:cTn id="17" dur="1" fill="hold">
                                          <p:stCondLst>
                                            <p:cond delay="0"/>
                                          </p:stCondLst>
                                        </p:cTn>
                                        <p:tgtEl>
                                          <p:spTgt spid="1552574"/>
                                        </p:tgtEl>
                                        <p:attrNameLst>
                                          <p:attrName>style.visibility</p:attrName>
                                        </p:attrNameLst>
                                      </p:cBhvr>
                                      <p:to>
                                        <p:strVal val="visible"/>
                                      </p:to>
                                    </p:set>
                                    <p:animEffect transition="in" filter="wipe(right)">
                                      <p:cBhvr>
                                        <p:cTn id="18" dur="500"/>
                                        <p:tgtEl>
                                          <p:spTgt spid="1552574"/>
                                        </p:tgtEl>
                                      </p:cBhvr>
                                    </p:animEffect>
                                  </p:childTnLst>
                                </p:cTn>
                              </p:par>
                            </p:childTnLst>
                          </p:cTn>
                        </p:par>
                        <p:par>
                          <p:cTn id="19" fill="hold" nodeType="afterGroup">
                            <p:stCondLst>
                              <p:cond delay="5500"/>
                            </p:stCondLst>
                            <p:childTnLst>
                              <p:par>
                                <p:cTn id="20" presetID="22" presetClass="entr" presetSubtype="2" fill="hold" grpId="0" nodeType="afterEffect">
                                  <p:stCondLst>
                                    <p:cond delay="0"/>
                                  </p:stCondLst>
                                  <p:childTnLst>
                                    <p:set>
                                      <p:cBhvr>
                                        <p:cTn id="21" dur="1" fill="hold">
                                          <p:stCondLst>
                                            <p:cond delay="0"/>
                                          </p:stCondLst>
                                        </p:cTn>
                                        <p:tgtEl>
                                          <p:spTgt spid="1552572"/>
                                        </p:tgtEl>
                                        <p:attrNameLst>
                                          <p:attrName>style.visibility</p:attrName>
                                        </p:attrNameLst>
                                      </p:cBhvr>
                                      <p:to>
                                        <p:strVal val="visible"/>
                                      </p:to>
                                    </p:set>
                                    <p:animEffect transition="in" filter="wipe(right)">
                                      <p:cBhvr>
                                        <p:cTn id="22" dur="500"/>
                                        <p:tgtEl>
                                          <p:spTgt spid="1552572"/>
                                        </p:tgtEl>
                                      </p:cBhvr>
                                    </p:animEffect>
                                  </p:childTnLst>
                                </p:cTn>
                              </p:par>
                            </p:childTnLst>
                          </p:cTn>
                        </p:par>
                        <p:par>
                          <p:cTn id="23" fill="hold" nodeType="afterGroup">
                            <p:stCondLst>
                              <p:cond delay="6000"/>
                            </p:stCondLst>
                            <p:childTnLst>
                              <p:par>
                                <p:cTn id="24" presetID="22" presetClass="entr" presetSubtype="8" fill="hold" grpId="0" nodeType="afterEffect">
                                  <p:stCondLst>
                                    <p:cond delay="0"/>
                                  </p:stCondLst>
                                  <p:childTnLst>
                                    <p:set>
                                      <p:cBhvr>
                                        <p:cTn id="25" dur="1" fill="hold">
                                          <p:stCondLst>
                                            <p:cond delay="0"/>
                                          </p:stCondLst>
                                        </p:cTn>
                                        <p:tgtEl>
                                          <p:spTgt spid="1552573"/>
                                        </p:tgtEl>
                                        <p:attrNameLst>
                                          <p:attrName>style.visibility</p:attrName>
                                        </p:attrNameLst>
                                      </p:cBhvr>
                                      <p:to>
                                        <p:strVal val="visible"/>
                                      </p:to>
                                    </p:set>
                                    <p:animEffect transition="in" filter="wipe(left)">
                                      <p:cBhvr>
                                        <p:cTn id="26" dur="500"/>
                                        <p:tgtEl>
                                          <p:spTgt spid="1552573"/>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7" presetClass="entr" presetSubtype="4" fill="hold" nodeType="clickEffect">
                                  <p:stCondLst>
                                    <p:cond delay="0"/>
                                  </p:stCondLst>
                                  <p:childTnLst>
                                    <p:set>
                                      <p:cBhvr>
                                        <p:cTn id="30" dur="1" fill="hold">
                                          <p:stCondLst>
                                            <p:cond delay="0"/>
                                          </p:stCondLst>
                                        </p:cTn>
                                        <p:tgtEl>
                                          <p:spTgt spid="1552575"/>
                                        </p:tgtEl>
                                        <p:attrNameLst>
                                          <p:attrName>style.visibility</p:attrName>
                                        </p:attrNameLst>
                                      </p:cBhvr>
                                      <p:to>
                                        <p:strVal val="visible"/>
                                      </p:to>
                                    </p:set>
                                    <p:anim calcmode="lin" valueType="num">
                                      <p:cBhvr>
                                        <p:cTn id="31" dur="500" fill="hold"/>
                                        <p:tgtEl>
                                          <p:spTgt spid="1552575"/>
                                        </p:tgtEl>
                                        <p:attrNameLst>
                                          <p:attrName>ppt_x</p:attrName>
                                        </p:attrNameLst>
                                      </p:cBhvr>
                                      <p:tavLst>
                                        <p:tav tm="0">
                                          <p:val>
                                            <p:strVal val="#ppt_x"/>
                                          </p:val>
                                        </p:tav>
                                        <p:tav tm="100000">
                                          <p:val>
                                            <p:strVal val="#ppt_x"/>
                                          </p:val>
                                        </p:tav>
                                      </p:tavLst>
                                    </p:anim>
                                    <p:anim calcmode="lin" valueType="num">
                                      <p:cBhvr>
                                        <p:cTn id="32" dur="500" fill="hold"/>
                                        <p:tgtEl>
                                          <p:spTgt spid="1552575"/>
                                        </p:tgtEl>
                                        <p:attrNameLst>
                                          <p:attrName>ppt_y</p:attrName>
                                        </p:attrNameLst>
                                      </p:cBhvr>
                                      <p:tavLst>
                                        <p:tav tm="0">
                                          <p:val>
                                            <p:strVal val="#ppt_y+#ppt_h/2"/>
                                          </p:val>
                                        </p:tav>
                                        <p:tav tm="100000">
                                          <p:val>
                                            <p:strVal val="#ppt_y"/>
                                          </p:val>
                                        </p:tav>
                                      </p:tavLst>
                                    </p:anim>
                                    <p:anim calcmode="lin" valueType="num">
                                      <p:cBhvr>
                                        <p:cTn id="33" dur="500" fill="hold"/>
                                        <p:tgtEl>
                                          <p:spTgt spid="1552575"/>
                                        </p:tgtEl>
                                        <p:attrNameLst>
                                          <p:attrName>ppt_w</p:attrName>
                                        </p:attrNameLst>
                                      </p:cBhvr>
                                      <p:tavLst>
                                        <p:tav tm="0">
                                          <p:val>
                                            <p:strVal val="#ppt_w"/>
                                          </p:val>
                                        </p:tav>
                                        <p:tav tm="100000">
                                          <p:val>
                                            <p:strVal val="#ppt_w"/>
                                          </p:val>
                                        </p:tav>
                                      </p:tavLst>
                                    </p:anim>
                                    <p:anim calcmode="lin" valueType="num">
                                      <p:cBhvr>
                                        <p:cTn id="34" dur="500" fill="hold"/>
                                        <p:tgtEl>
                                          <p:spTgt spid="1552575"/>
                                        </p:tgtEl>
                                        <p:attrNameLst>
                                          <p:attrName>ppt_h</p:attrName>
                                        </p:attrNameLst>
                                      </p:cBhvr>
                                      <p:tavLst>
                                        <p:tav tm="0">
                                          <p:val>
                                            <p:fltVal val="0"/>
                                          </p:val>
                                        </p:tav>
                                        <p:tav tm="100000">
                                          <p:val>
                                            <p:strVal val="#ppt_h"/>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1" fill="hold" nodeType="clickEffect">
                                  <p:stCondLst>
                                    <p:cond delay="0"/>
                                  </p:stCondLst>
                                  <p:childTnLst>
                                    <p:set>
                                      <p:cBhvr>
                                        <p:cTn id="38" dur="1" fill="hold">
                                          <p:stCondLst>
                                            <p:cond delay="0"/>
                                          </p:stCondLst>
                                        </p:cTn>
                                        <p:tgtEl>
                                          <p:spTgt spid="1552582"/>
                                        </p:tgtEl>
                                        <p:attrNameLst>
                                          <p:attrName>style.visibility</p:attrName>
                                        </p:attrNameLst>
                                      </p:cBhvr>
                                      <p:to>
                                        <p:strVal val="visible"/>
                                      </p:to>
                                    </p:set>
                                    <p:animEffect transition="in" filter="wipe(up)">
                                      <p:cBhvr>
                                        <p:cTn id="39" dur="500"/>
                                        <p:tgtEl>
                                          <p:spTgt spid="1552582"/>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4" fill="hold" nodeType="clickEffect">
                                  <p:stCondLst>
                                    <p:cond delay="0"/>
                                  </p:stCondLst>
                                  <p:childTnLst>
                                    <p:set>
                                      <p:cBhvr>
                                        <p:cTn id="43" dur="1" fill="hold">
                                          <p:stCondLst>
                                            <p:cond delay="0"/>
                                          </p:stCondLst>
                                        </p:cTn>
                                        <p:tgtEl>
                                          <p:spTgt spid="1552524"/>
                                        </p:tgtEl>
                                        <p:attrNameLst>
                                          <p:attrName>style.visibility</p:attrName>
                                        </p:attrNameLst>
                                      </p:cBhvr>
                                      <p:to>
                                        <p:strVal val="visible"/>
                                      </p:to>
                                    </p:set>
                                    <p:animEffect transition="in" filter="wipe(down)">
                                      <p:cBhvr>
                                        <p:cTn id="44" dur="500"/>
                                        <p:tgtEl>
                                          <p:spTgt spid="1552524"/>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2" presetClass="entr" presetSubtype="2" fill="hold" nodeType="clickEffect">
                                  <p:stCondLst>
                                    <p:cond delay="0"/>
                                  </p:stCondLst>
                                  <p:childTnLst>
                                    <p:set>
                                      <p:cBhvr>
                                        <p:cTn id="48" dur="1" fill="hold">
                                          <p:stCondLst>
                                            <p:cond delay="0"/>
                                          </p:stCondLst>
                                        </p:cTn>
                                        <p:tgtEl>
                                          <p:spTgt spid="1552459"/>
                                        </p:tgtEl>
                                        <p:attrNameLst>
                                          <p:attrName>style.visibility</p:attrName>
                                        </p:attrNameLst>
                                      </p:cBhvr>
                                      <p:to>
                                        <p:strVal val="visible"/>
                                      </p:to>
                                    </p:set>
                                    <p:animEffect transition="in" filter="wipe(right)">
                                      <p:cBhvr>
                                        <p:cTn id="49" dur="500"/>
                                        <p:tgtEl>
                                          <p:spTgt spid="1552459"/>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8" fill="hold" nodeType="clickEffect">
                                  <p:stCondLst>
                                    <p:cond delay="0"/>
                                  </p:stCondLst>
                                  <p:childTnLst>
                                    <p:set>
                                      <p:cBhvr>
                                        <p:cTn id="53" dur="1" fill="hold">
                                          <p:stCondLst>
                                            <p:cond delay="0"/>
                                          </p:stCondLst>
                                        </p:cTn>
                                        <p:tgtEl>
                                          <p:spTgt spid="1552456"/>
                                        </p:tgtEl>
                                        <p:attrNameLst>
                                          <p:attrName>style.visibility</p:attrName>
                                        </p:attrNameLst>
                                      </p:cBhvr>
                                      <p:to>
                                        <p:strVal val="visible"/>
                                      </p:to>
                                    </p:set>
                                    <p:animEffect transition="in" filter="wipe(left)">
                                      <p:cBhvr>
                                        <p:cTn id="54" dur="500"/>
                                        <p:tgtEl>
                                          <p:spTgt spid="1552456"/>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22" presetClass="entr" presetSubtype="2" fill="hold" nodeType="clickEffect">
                                  <p:stCondLst>
                                    <p:cond delay="0"/>
                                  </p:stCondLst>
                                  <p:childTnLst>
                                    <p:set>
                                      <p:cBhvr>
                                        <p:cTn id="58" dur="1" fill="hold">
                                          <p:stCondLst>
                                            <p:cond delay="0"/>
                                          </p:stCondLst>
                                        </p:cTn>
                                        <p:tgtEl>
                                          <p:spTgt spid="1552462"/>
                                        </p:tgtEl>
                                        <p:attrNameLst>
                                          <p:attrName>style.visibility</p:attrName>
                                        </p:attrNameLst>
                                      </p:cBhvr>
                                      <p:to>
                                        <p:strVal val="visible"/>
                                      </p:to>
                                    </p:set>
                                    <p:animEffect transition="in" filter="wipe(right)">
                                      <p:cBhvr>
                                        <p:cTn id="59" dur="500"/>
                                        <p:tgtEl>
                                          <p:spTgt spid="1552462"/>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22" presetClass="entr" presetSubtype="1" fill="hold" nodeType="clickEffect">
                                  <p:stCondLst>
                                    <p:cond delay="0"/>
                                  </p:stCondLst>
                                  <p:childTnLst>
                                    <p:set>
                                      <p:cBhvr>
                                        <p:cTn id="63" dur="1" fill="hold">
                                          <p:stCondLst>
                                            <p:cond delay="0"/>
                                          </p:stCondLst>
                                        </p:cTn>
                                        <p:tgtEl>
                                          <p:spTgt spid="1552527"/>
                                        </p:tgtEl>
                                        <p:attrNameLst>
                                          <p:attrName>style.visibility</p:attrName>
                                        </p:attrNameLst>
                                      </p:cBhvr>
                                      <p:to>
                                        <p:strVal val="visible"/>
                                      </p:to>
                                    </p:set>
                                    <p:animEffect transition="in" filter="wipe(up)">
                                      <p:cBhvr>
                                        <p:cTn id="64" dur="500"/>
                                        <p:tgtEl>
                                          <p:spTgt spid="1552527"/>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22" presetClass="entr" presetSubtype="4" fill="hold" nodeType="clickEffect">
                                  <p:stCondLst>
                                    <p:cond delay="0"/>
                                  </p:stCondLst>
                                  <p:childTnLst>
                                    <p:set>
                                      <p:cBhvr>
                                        <p:cTn id="68" dur="1" fill="hold">
                                          <p:stCondLst>
                                            <p:cond delay="0"/>
                                          </p:stCondLst>
                                        </p:cTn>
                                        <p:tgtEl>
                                          <p:spTgt spid="1552540"/>
                                        </p:tgtEl>
                                        <p:attrNameLst>
                                          <p:attrName>style.visibility</p:attrName>
                                        </p:attrNameLst>
                                      </p:cBhvr>
                                      <p:to>
                                        <p:strVal val="visible"/>
                                      </p:to>
                                    </p:set>
                                    <p:animEffect transition="in" filter="wipe(down)">
                                      <p:cBhvr>
                                        <p:cTn id="69" dur="500"/>
                                        <p:tgtEl>
                                          <p:spTgt spid="1552540"/>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22" presetClass="entr" presetSubtype="2" fill="hold" nodeType="clickEffect">
                                  <p:stCondLst>
                                    <p:cond delay="0"/>
                                  </p:stCondLst>
                                  <p:childTnLst>
                                    <p:set>
                                      <p:cBhvr>
                                        <p:cTn id="73" dur="1" fill="hold">
                                          <p:stCondLst>
                                            <p:cond delay="0"/>
                                          </p:stCondLst>
                                        </p:cTn>
                                        <p:tgtEl>
                                          <p:spTgt spid="1552414"/>
                                        </p:tgtEl>
                                        <p:attrNameLst>
                                          <p:attrName>style.visibility</p:attrName>
                                        </p:attrNameLst>
                                      </p:cBhvr>
                                      <p:to>
                                        <p:strVal val="visible"/>
                                      </p:to>
                                    </p:set>
                                    <p:animEffect transition="in" filter="wipe(right)">
                                      <p:cBhvr>
                                        <p:cTn id="74" dur="500"/>
                                        <p:tgtEl>
                                          <p:spTgt spid="1552414"/>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22" presetClass="entr" presetSubtype="2" fill="hold" nodeType="clickEffect">
                                  <p:stCondLst>
                                    <p:cond delay="0"/>
                                  </p:stCondLst>
                                  <p:childTnLst>
                                    <p:set>
                                      <p:cBhvr>
                                        <p:cTn id="78" dur="1" fill="hold">
                                          <p:stCondLst>
                                            <p:cond delay="0"/>
                                          </p:stCondLst>
                                        </p:cTn>
                                        <p:tgtEl>
                                          <p:spTgt spid="1552411"/>
                                        </p:tgtEl>
                                        <p:attrNameLst>
                                          <p:attrName>style.visibility</p:attrName>
                                        </p:attrNameLst>
                                      </p:cBhvr>
                                      <p:to>
                                        <p:strVal val="visible"/>
                                      </p:to>
                                    </p:set>
                                    <p:animEffect transition="in" filter="wipe(right)">
                                      <p:cBhvr>
                                        <p:cTn id="79" dur="500"/>
                                        <p:tgtEl>
                                          <p:spTgt spid="1552411"/>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22" presetClass="entr" presetSubtype="8" fill="hold" nodeType="clickEffect">
                                  <p:stCondLst>
                                    <p:cond delay="0"/>
                                  </p:stCondLst>
                                  <p:childTnLst>
                                    <p:set>
                                      <p:cBhvr>
                                        <p:cTn id="83" dur="1" fill="hold">
                                          <p:stCondLst>
                                            <p:cond delay="0"/>
                                          </p:stCondLst>
                                        </p:cTn>
                                        <p:tgtEl>
                                          <p:spTgt spid="1552471"/>
                                        </p:tgtEl>
                                        <p:attrNameLst>
                                          <p:attrName>style.visibility</p:attrName>
                                        </p:attrNameLst>
                                      </p:cBhvr>
                                      <p:to>
                                        <p:strVal val="visible"/>
                                      </p:to>
                                    </p:set>
                                    <p:animEffect transition="in" filter="wipe(left)">
                                      <p:cBhvr>
                                        <p:cTn id="84" dur="500"/>
                                        <p:tgtEl>
                                          <p:spTgt spid="1552471"/>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22" presetClass="entr" presetSubtype="2" fill="hold" nodeType="clickEffect">
                                  <p:stCondLst>
                                    <p:cond delay="0"/>
                                  </p:stCondLst>
                                  <p:childTnLst>
                                    <p:set>
                                      <p:cBhvr>
                                        <p:cTn id="88" dur="1" fill="hold">
                                          <p:stCondLst>
                                            <p:cond delay="0"/>
                                          </p:stCondLst>
                                        </p:cTn>
                                        <p:tgtEl>
                                          <p:spTgt spid="1552474"/>
                                        </p:tgtEl>
                                        <p:attrNameLst>
                                          <p:attrName>style.visibility</p:attrName>
                                        </p:attrNameLst>
                                      </p:cBhvr>
                                      <p:to>
                                        <p:strVal val="visible"/>
                                      </p:to>
                                    </p:set>
                                    <p:animEffect transition="in" filter="wipe(right)">
                                      <p:cBhvr>
                                        <p:cTn id="89" dur="500"/>
                                        <p:tgtEl>
                                          <p:spTgt spid="1552474"/>
                                        </p:tgtEl>
                                      </p:cBhvr>
                                    </p:animEffect>
                                  </p:childTnLst>
                                </p:cTn>
                              </p:par>
                            </p:childTnLst>
                          </p:cTn>
                        </p:par>
                      </p:childTnLst>
                    </p:cTn>
                  </p:par>
                  <p:par>
                    <p:cTn id="90" fill="hold" nodeType="clickPar">
                      <p:stCondLst>
                        <p:cond delay="indefinite"/>
                      </p:stCondLst>
                      <p:childTnLst>
                        <p:par>
                          <p:cTn id="91" fill="hold" nodeType="withGroup">
                            <p:stCondLst>
                              <p:cond delay="0"/>
                            </p:stCondLst>
                            <p:childTnLst>
                              <p:par>
                                <p:cTn id="92" presetID="22" presetClass="entr" presetSubtype="8" fill="hold" nodeType="clickEffect">
                                  <p:stCondLst>
                                    <p:cond delay="0"/>
                                  </p:stCondLst>
                                  <p:childTnLst>
                                    <p:set>
                                      <p:cBhvr>
                                        <p:cTn id="93" dur="1" fill="hold">
                                          <p:stCondLst>
                                            <p:cond delay="0"/>
                                          </p:stCondLst>
                                        </p:cTn>
                                        <p:tgtEl>
                                          <p:spTgt spid="1552465"/>
                                        </p:tgtEl>
                                        <p:attrNameLst>
                                          <p:attrName>style.visibility</p:attrName>
                                        </p:attrNameLst>
                                      </p:cBhvr>
                                      <p:to>
                                        <p:strVal val="visible"/>
                                      </p:to>
                                    </p:set>
                                    <p:animEffect transition="in" filter="wipe(left)">
                                      <p:cBhvr>
                                        <p:cTn id="94" dur="500"/>
                                        <p:tgtEl>
                                          <p:spTgt spid="1552465"/>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22" presetClass="entr" presetSubtype="2" fill="hold" nodeType="clickEffect">
                                  <p:stCondLst>
                                    <p:cond delay="0"/>
                                  </p:stCondLst>
                                  <p:childTnLst>
                                    <p:set>
                                      <p:cBhvr>
                                        <p:cTn id="98" dur="1" fill="hold">
                                          <p:stCondLst>
                                            <p:cond delay="0"/>
                                          </p:stCondLst>
                                        </p:cTn>
                                        <p:tgtEl>
                                          <p:spTgt spid="1552468"/>
                                        </p:tgtEl>
                                        <p:attrNameLst>
                                          <p:attrName>style.visibility</p:attrName>
                                        </p:attrNameLst>
                                      </p:cBhvr>
                                      <p:to>
                                        <p:strVal val="visible"/>
                                      </p:to>
                                    </p:set>
                                    <p:animEffect transition="in" filter="wipe(right)">
                                      <p:cBhvr>
                                        <p:cTn id="99" dur="500"/>
                                        <p:tgtEl>
                                          <p:spTgt spid="1552468"/>
                                        </p:tgtEl>
                                      </p:cBhvr>
                                    </p:animEffec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22" presetClass="entr" presetSubtype="8" fill="hold" nodeType="clickEffect">
                                  <p:stCondLst>
                                    <p:cond delay="0"/>
                                  </p:stCondLst>
                                  <p:childTnLst>
                                    <p:set>
                                      <p:cBhvr>
                                        <p:cTn id="103" dur="1" fill="hold">
                                          <p:stCondLst>
                                            <p:cond delay="0"/>
                                          </p:stCondLst>
                                        </p:cTn>
                                        <p:tgtEl>
                                          <p:spTgt spid="1552596"/>
                                        </p:tgtEl>
                                        <p:attrNameLst>
                                          <p:attrName>style.visibility</p:attrName>
                                        </p:attrNameLst>
                                      </p:cBhvr>
                                      <p:to>
                                        <p:strVal val="visible"/>
                                      </p:to>
                                    </p:set>
                                    <p:animEffect transition="in" filter="wipe(left)">
                                      <p:cBhvr>
                                        <p:cTn id="104" dur="500"/>
                                        <p:tgtEl>
                                          <p:spTgt spid="1552596"/>
                                        </p:tgtEl>
                                      </p:cBhvr>
                                    </p:animEffec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22" presetClass="entr" presetSubtype="8" fill="hold" nodeType="clickEffect">
                                  <p:stCondLst>
                                    <p:cond delay="0"/>
                                  </p:stCondLst>
                                  <p:childTnLst>
                                    <p:set>
                                      <p:cBhvr>
                                        <p:cTn id="108" dur="1" fill="hold">
                                          <p:stCondLst>
                                            <p:cond delay="0"/>
                                          </p:stCondLst>
                                        </p:cTn>
                                        <p:tgtEl>
                                          <p:spTgt spid="1552592"/>
                                        </p:tgtEl>
                                        <p:attrNameLst>
                                          <p:attrName>style.visibility</p:attrName>
                                        </p:attrNameLst>
                                      </p:cBhvr>
                                      <p:to>
                                        <p:strVal val="visible"/>
                                      </p:to>
                                    </p:set>
                                    <p:animEffect transition="in" filter="wipe(left)">
                                      <p:cBhvr>
                                        <p:cTn id="109" dur="500"/>
                                        <p:tgtEl>
                                          <p:spTgt spid="1552592"/>
                                        </p:tgtEl>
                                      </p:cBhvr>
                                    </p:animEffect>
                                  </p:childTnLst>
                                </p:cTn>
                              </p:par>
                            </p:childTnLst>
                          </p:cTn>
                        </p:par>
                      </p:childTnLst>
                    </p:cTn>
                  </p:par>
                  <p:par>
                    <p:cTn id="110" fill="hold" nodeType="clickPar">
                      <p:stCondLst>
                        <p:cond delay="indefinite"/>
                      </p:stCondLst>
                      <p:childTnLst>
                        <p:par>
                          <p:cTn id="111" fill="hold" nodeType="withGroup">
                            <p:stCondLst>
                              <p:cond delay="0"/>
                            </p:stCondLst>
                            <p:childTnLst>
                              <p:par>
                                <p:cTn id="112" presetID="22" presetClass="entr" presetSubtype="2" fill="hold" nodeType="clickEffect">
                                  <p:stCondLst>
                                    <p:cond delay="0"/>
                                  </p:stCondLst>
                                  <p:childTnLst>
                                    <p:set>
                                      <p:cBhvr>
                                        <p:cTn id="113" dur="1" fill="hold">
                                          <p:stCondLst>
                                            <p:cond delay="0"/>
                                          </p:stCondLst>
                                        </p:cTn>
                                        <p:tgtEl>
                                          <p:spTgt spid="1552453"/>
                                        </p:tgtEl>
                                        <p:attrNameLst>
                                          <p:attrName>style.visibility</p:attrName>
                                        </p:attrNameLst>
                                      </p:cBhvr>
                                      <p:to>
                                        <p:strVal val="visible"/>
                                      </p:to>
                                    </p:set>
                                    <p:animEffect transition="in" filter="wipe(right)">
                                      <p:cBhvr>
                                        <p:cTn id="114" dur="500"/>
                                        <p:tgtEl>
                                          <p:spTgt spid="1552453"/>
                                        </p:tgtEl>
                                      </p:cBhvr>
                                    </p:animEffec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22" presetClass="entr" presetSubtype="4" fill="hold" nodeType="clickEffect">
                                  <p:stCondLst>
                                    <p:cond delay="0"/>
                                  </p:stCondLst>
                                  <p:childTnLst>
                                    <p:set>
                                      <p:cBhvr>
                                        <p:cTn id="118" dur="1" fill="hold">
                                          <p:stCondLst>
                                            <p:cond delay="0"/>
                                          </p:stCondLst>
                                        </p:cTn>
                                        <p:tgtEl>
                                          <p:spTgt spid="1552521"/>
                                        </p:tgtEl>
                                        <p:attrNameLst>
                                          <p:attrName>style.visibility</p:attrName>
                                        </p:attrNameLst>
                                      </p:cBhvr>
                                      <p:to>
                                        <p:strVal val="visible"/>
                                      </p:to>
                                    </p:set>
                                    <p:animEffect transition="in" filter="wipe(down)">
                                      <p:cBhvr>
                                        <p:cTn id="119" dur="500"/>
                                        <p:tgtEl>
                                          <p:spTgt spid="1552521"/>
                                        </p:tgtEl>
                                      </p:cBhvr>
                                    </p:animEffect>
                                  </p:childTnLst>
                                </p:cTn>
                              </p:par>
                            </p:childTnLst>
                          </p:cTn>
                        </p:par>
                      </p:childTnLst>
                    </p:cTn>
                  </p:par>
                  <p:par>
                    <p:cTn id="120" fill="hold" nodeType="clickPar">
                      <p:stCondLst>
                        <p:cond delay="indefinite"/>
                      </p:stCondLst>
                      <p:childTnLst>
                        <p:par>
                          <p:cTn id="121" fill="hold" nodeType="withGroup">
                            <p:stCondLst>
                              <p:cond delay="0"/>
                            </p:stCondLst>
                            <p:childTnLst>
                              <p:par>
                                <p:cTn id="122" presetID="22" presetClass="entr" presetSubtype="1" fill="hold" nodeType="clickEffect">
                                  <p:stCondLst>
                                    <p:cond delay="0"/>
                                  </p:stCondLst>
                                  <p:childTnLst>
                                    <p:set>
                                      <p:cBhvr>
                                        <p:cTn id="123" dur="1" fill="hold">
                                          <p:stCondLst>
                                            <p:cond delay="0"/>
                                          </p:stCondLst>
                                        </p:cTn>
                                        <p:tgtEl>
                                          <p:spTgt spid="1552537"/>
                                        </p:tgtEl>
                                        <p:attrNameLst>
                                          <p:attrName>style.visibility</p:attrName>
                                        </p:attrNameLst>
                                      </p:cBhvr>
                                      <p:to>
                                        <p:strVal val="visible"/>
                                      </p:to>
                                    </p:set>
                                    <p:animEffect transition="in" filter="wipe(up)">
                                      <p:cBhvr>
                                        <p:cTn id="124" dur="500"/>
                                        <p:tgtEl>
                                          <p:spTgt spid="1552537"/>
                                        </p:tgtEl>
                                      </p:cBhvr>
                                    </p:animEffect>
                                  </p:childTnLst>
                                </p:cTn>
                              </p:par>
                            </p:childTnLst>
                          </p:cTn>
                        </p:par>
                      </p:childTnLst>
                    </p:cTn>
                  </p:par>
                  <p:par>
                    <p:cTn id="125" fill="hold" nodeType="clickPar">
                      <p:stCondLst>
                        <p:cond delay="indefinite"/>
                      </p:stCondLst>
                      <p:childTnLst>
                        <p:par>
                          <p:cTn id="126" fill="hold" nodeType="withGroup">
                            <p:stCondLst>
                              <p:cond delay="0"/>
                            </p:stCondLst>
                            <p:childTnLst>
                              <p:par>
                                <p:cTn id="127" presetID="22" presetClass="entr" presetSubtype="4" fill="hold" nodeType="clickEffect">
                                  <p:stCondLst>
                                    <p:cond delay="0"/>
                                  </p:stCondLst>
                                  <p:childTnLst>
                                    <p:set>
                                      <p:cBhvr>
                                        <p:cTn id="128" dur="1" fill="hold">
                                          <p:stCondLst>
                                            <p:cond delay="0"/>
                                          </p:stCondLst>
                                        </p:cTn>
                                        <p:tgtEl>
                                          <p:spTgt spid="1552503"/>
                                        </p:tgtEl>
                                        <p:attrNameLst>
                                          <p:attrName>style.visibility</p:attrName>
                                        </p:attrNameLst>
                                      </p:cBhvr>
                                      <p:to>
                                        <p:strVal val="visible"/>
                                      </p:to>
                                    </p:set>
                                    <p:animEffect transition="in" filter="wipe(down)">
                                      <p:cBhvr>
                                        <p:cTn id="129" dur="500"/>
                                        <p:tgtEl>
                                          <p:spTgt spid="1552503"/>
                                        </p:tgtEl>
                                      </p:cBhvr>
                                    </p:animEffect>
                                  </p:childTnLst>
                                </p:cTn>
                              </p:par>
                            </p:childTnLst>
                          </p:cTn>
                        </p:par>
                      </p:childTnLst>
                    </p:cTn>
                  </p:par>
                  <p:par>
                    <p:cTn id="130" fill="hold" nodeType="clickPar">
                      <p:stCondLst>
                        <p:cond delay="indefinite"/>
                      </p:stCondLst>
                      <p:childTnLst>
                        <p:par>
                          <p:cTn id="131" fill="hold" nodeType="withGroup">
                            <p:stCondLst>
                              <p:cond delay="0"/>
                            </p:stCondLst>
                            <p:childTnLst>
                              <p:par>
                                <p:cTn id="132" presetID="22" presetClass="entr" presetSubtype="1" fill="hold" nodeType="clickEffect">
                                  <p:stCondLst>
                                    <p:cond delay="0"/>
                                  </p:stCondLst>
                                  <p:childTnLst>
                                    <p:set>
                                      <p:cBhvr>
                                        <p:cTn id="133" dur="1" fill="hold">
                                          <p:stCondLst>
                                            <p:cond delay="0"/>
                                          </p:stCondLst>
                                        </p:cTn>
                                        <p:tgtEl>
                                          <p:spTgt spid="1552500"/>
                                        </p:tgtEl>
                                        <p:attrNameLst>
                                          <p:attrName>style.visibility</p:attrName>
                                        </p:attrNameLst>
                                      </p:cBhvr>
                                      <p:to>
                                        <p:strVal val="visible"/>
                                      </p:to>
                                    </p:set>
                                    <p:animEffect transition="in" filter="wipe(up)">
                                      <p:cBhvr>
                                        <p:cTn id="134" dur="500"/>
                                        <p:tgtEl>
                                          <p:spTgt spid="1552500"/>
                                        </p:tgtEl>
                                      </p:cBhvr>
                                    </p:animEffect>
                                  </p:childTnLst>
                                </p:cTn>
                              </p:par>
                            </p:childTnLst>
                          </p:cTn>
                        </p:par>
                      </p:childTnLst>
                    </p:cTn>
                  </p:par>
                  <p:par>
                    <p:cTn id="135" fill="hold" nodeType="clickPar">
                      <p:stCondLst>
                        <p:cond delay="indefinite"/>
                      </p:stCondLst>
                      <p:childTnLst>
                        <p:par>
                          <p:cTn id="136" fill="hold" nodeType="withGroup">
                            <p:stCondLst>
                              <p:cond delay="0"/>
                            </p:stCondLst>
                            <p:childTnLst>
                              <p:par>
                                <p:cTn id="137" presetID="22" presetClass="entr" presetSubtype="4" fill="hold" nodeType="clickEffect">
                                  <p:stCondLst>
                                    <p:cond delay="0"/>
                                  </p:stCondLst>
                                  <p:childTnLst>
                                    <p:set>
                                      <p:cBhvr>
                                        <p:cTn id="138" dur="1" fill="hold">
                                          <p:stCondLst>
                                            <p:cond delay="0"/>
                                          </p:stCondLst>
                                        </p:cTn>
                                        <p:tgtEl>
                                          <p:spTgt spid="1552534"/>
                                        </p:tgtEl>
                                        <p:attrNameLst>
                                          <p:attrName>style.visibility</p:attrName>
                                        </p:attrNameLst>
                                      </p:cBhvr>
                                      <p:to>
                                        <p:strVal val="visible"/>
                                      </p:to>
                                    </p:set>
                                    <p:animEffect transition="in" filter="wipe(down)">
                                      <p:cBhvr>
                                        <p:cTn id="139" dur="500"/>
                                        <p:tgtEl>
                                          <p:spTgt spid="1552534"/>
                                        </p:tgtEl>
                                      </p:cBhvr>
                                    </p:animEffect>
                                  </p:childTnLst>
                                </p:cTn>
                              </p:par>
                            </p:childTnLst>
                          </p:cTn>
                        </p:par>
                      </p:childTnLst>
                    </p:cTn>
                  </p:par>
                  <p:par>
                    <p:cTn id="140" fill="hold" nodeType="clickPar">
                      <p:stCondLst>
                        <p:cond delay="indefinite"/>
                      </p:stCondLst>
                      <p:childTnLst>
                        <p:par>
                          <p:cTn id="141" fill="hold" nodeType="withGroup">
                            <p:stCondLst>
                              <p:cond delay="0"/>
                            </p:stCondLst>
                            <p:childTnLst>
                              <p:par>
                                <p:cTn id="142" presetID="22" presetClass="entr" presetSubtype="4" fill="hold" nodeType="clickEffect">
                                  <p:stCondLst>
                                    <p:cond delay="0"/>
                                  </p:stCondLst>
                                  <p:childTnLst>
                                    <p:set>
                                      <p:cBhvr>
                                        <p:cTn id="143" dur="1" fill="hold">
                                          <p:stCondLst>
                                            <p:cond delay="0"/>
                                          </p:stCondLst>
                                        </p:cTn>
                                        <p:tgtEl>
                                          <p:spTgt spid="1552530"/>
                                        </p:tgtEl>
                                        <p:attrNameLst>
                                          <p:attrName>style.visibility</p:attrName>
                                        </p:attrNameLst>
                                      </p:cBhvr>
                                      <p:to>
                                        <p:strVal val="visible"/>
                                      </p:to>
                                    </p:set>
                                    <p:animEffect transition="in" filter="wipe(down)">
                                      <p:cBhvr>
                                        <p:cTn id="144" dur="500"/>
                                        <p:tgtEl>
                                          <p:spTgt spid="1552530"/>
                                        </p:tgtEl>
                                      </p:cBhvr>
                                    </p:animEffect>
                                  </p:childTnLst>
                                </p:cTn>
                              </p:par>
                            </p:childTnLst>
                          </p:cTn>
                        </p:par>
                        <p:par>
                          <p:cTn id="145" fill="hold" nodeType="afterGroup">
                            <p:stCondLst>
                              <p:cond delay="500"/>
                            </p:stCondLst>
                            <p:childTnLst>
                              <p:par>
                                <p:cTn id="146" presetID="22" presetClass="entr" presetSubtype="8" fill="hold" nodeType="afterEffect">
                                  <p:stCondLst>
                                    <p:cond delay="0"/>
                                  </p:stCondLst>
                                  <p:childTnLst>
                                    <p:set>
                                      <p:cBhvr>
                                        <p:cTn id="147" dur="1" fill="hold">
                                          <p:stCondLst>
                                            <p:cond delay="0"/>
                                          </p:stCondLst>
                                        </p:cTn>
                                        <p:tgtEl>
                                          <p:spTgt spid="1552427"/>
                                        </p:tgtEl>
                                        <p:attrNameLst>
                                          <p:attrName>style.visibility</p:attrName>
                                        </p:attrNameLst>
                                      </p:cBhvr>
                                      <p:to>
                                        <p:strVal val="visible"/>
                                      </p:to>
                                    </p:set>
                                    <p:animEffect transition="in" filter="wipe(left)">
                                      <p:cBhvr>
                                        <p:cTn id="148" dur="500"/>
                                        <p:tgtEl>
                                          <p:spTgt spid="1552427"/>
                                        </p:tgtEl>
                                      </p:cBhvr>
                                    </p:animEffect>
                                  </p:childTnLst>
                                </p:cTn>
                              </p:par>
                            </p:childTnLst>
                          </p:cTn>
                        </p:par>
                      </p:childTnLst>
                    </p:cTn>
                  </p:par>
                  <p:par>
                    <p:cTn id="149" fill="hold" nodeType="clickPar">
                      <p:stCondLst>
                        <p:cond delay="indefinite"/>
                      </p:stCondLst>
                      <p:childTnLst>
                        <p:par>
                          <p:cTn id="150" fill="hold" nodeType="withGroup">
                            <p:stCondLst>
                              <p:cond delay="0"/>
                            </p:stCondLst>
                            <p:childTnLst>
                              <p:par>
                                <p:cTn id="151" presetID="22" presetClass="entr" presetSubtype="4" fill="hold" nodeType="clickEffect">
                                  <p:stCondLst>
                                    <p:cond delay="0"/>
                                  </p:stCondLst>
                                  <p:childTnLst>
                                    <p:set>
                                      <p:cBhvr>
                                        <p:cTn id="152" dur="1" fill="hold">
                                          <p:stCondLst>
                                            <p:cond delay="0"/>
                                          </p:stCondLst>
                                        </p:cTn>
                                        <p:tgtEl>
                                          <p:spTgt spid="1552506"/>
                                        </p:tgtEl>
                                        <p:attrNameLst>
                                          <p:attrName>style.visibility</p:attrName>
                                        </p:attrNameLst>
                                      </p:cBhvr>
                                      <p:to>
                                        <p:strVal val="visible"/>
                                      </p:to>
                                    </p:set>
                                    <p:animEffect transition="in" filter="wipe(down)">
                                      <p:cBhvr>
                                        <p:cTn id="153" dur="500"/>
                                        <p:tgtEl>
                                          <p:spTgt spid="1552506"/>
                                        </p:tgtEl>
                                      </p:cBhvr>
                                    </p:animEffect>
                                  </p:childTnLst>
                                </p:cTn>
                              </p:par>
                            </p:childTnLst>
                          </p:cTn>
                        </p:par>
                      </p:childTnLst>
                    </p:cTn>
                  </p:par>
                  <p:par>
                    <p:cTn id="154" fill="hold" nodeType="clickPar">
                      <p:stCondLst>
                        <p:cond delay="indefinite"/>
                      </p:stCondLst>
                      <p:childTnLst>
                        <p:par>
                          <p:cTn id="155" fill="hold" nodeType="withGroup">
                            <p:stCondLst>
                              <p:cond delay="0"/>
                            </p:stCondLst>
                            <p:childTnLst>
                              <p:par>
                                <p:cTn id="156" presetID="22" presetClass="entr" presetSubtype="8" fill="hold" nodeType="clickEffect">
                                  <p:stCondLst>
                                    <p:cond delay="0"/>
                                  </p:stCondLst>
                                  <p:childTnLst>
                                    <p:set>
                                      <p:cBhvr>
                                        <p:cTn id="157" dur="1" fill="hold">
                                          <p:stCondLst>
                                            <p:cond delay="0"/>
                                          </p:stCondLst>
                                        </p:cTn>
                                        <p:tgtEl>
                                          <p:spTgt spid="1552599"/>
                                        </p:tgtEl>
                                        <p:attrNameLst>
                                          <p:attrName>style.visibility</p:attrName>
                                        </p:attrNameLst>
                                      </p:cBhvr>
                                      <p:to>
                                        <p:strVal val="visible"/>
                                      </p:to>
                                    </p:set>
                                    <p:animEffect transition="in" filter="wipe(left)">
                                      <p:cBhvr>
                                        <p:cTn id="158" dur="500"/>
                                        <p:tgtEl>
                                          <p:spTgt spid="1552599"/>
                                        </p:tgtEl>
                                      </p:cBhvr>
                                    </p:animEffect>
                                  </p:childTnLst>
                                </p:cTn>
                              </p:par>
                            </p:childTnLst>
                          </p:cTn>
                        </p:par>
                      </p:childTnLst>
                    </p:cTn>
                  </p:par>
                  <p:par>
                    <p:cTn id="159" fill="hold" nodeType="clickPar">
                      <p:stCondLst>
                        <p:cond delay="indefinite"/>
                      </p:stCondLst>
                      <p:childTnLst>
                        <p:par>
                          <p:cTn id="160" fill="hold" nodeType="withGroup">
                            <p:stCondLst>
                              <p:cond delay="0"/>
                            </p:stCondLst>
                            <p:childTnLst>
                              <p:par>
                                <p:cTn id="161" presetID="22" presetClass="entr" presetSubtype="8" fill="hold" nodeType="clickEffect">
                                  <p:stCondLst>
                                    <p:cond delay="0"/>
                                  </p:stCondLst>
                                  <p:childTnLst>
                                    <p:set>
                                      <p:cBhvr>
                                        <p:cTn id="162" dur="1" fill="hold">
                                          <p:stCondLst>
                                            <p:cond delay="0"/>
                                          </p:stCondLst>
                                        </p:cTn>
                                        <p:tgtEl>
                                          <p:spTgt spid="1552487"/>
                                        </p:tgtEl>
                                        <p:attrNameLst>
                                          <p:attrName>style.visibility</p:attrName>
                                        </p:attrNameLst>
                                      </p:cBhvr>
                                      <p:to>
                                        <p:strVal val="visible"/>
                                      </p:to>
                                    </p:set>
                                    <p:animEffect transition="in" filter="wipe(left)">
                                      <p:cBhvr>
                                        <p:cTn id="163" dur="500"/>
                                        <p:tgtEl>
                                          <p:spTgt spid="1552487"/>
                                        </p:tgtEl>
                                      </p:cBhvr>
                                    </p:animEffect>
                                  </p:childTnLst>
                                </p:cTn>
                              </p:par>
                            </p:childTnLst>
                          </p:cTn>
                        </p:par>
                      </p:childTnLst>
                    </p:cTn>
                  </p:par>
                  <p:par>
                    <p:cTn id="164" fill="hold" nodeType="clickPar">
                      <p:stCondLst>
                        <p:cond delay="indefinite"/>
                      </p:stCondLst>
                      <p:childTnLst>
                        <p:par>
                          <p:cTn id="165" fill="hold" nodeType="withGroup">
                            <p:stCondLst>
                              <p:cond delay="0"/>
                            </p:stCondLst>
                            <p:childTnLst>
                              <p:par>
                                <p:cTn id="166" presetID="22" presetClass="entr" presetSubtype="8" fill="hold" nodeType="clickEffect">
                                  <p:stCondLst>
                                    <p:cond delay="0"/>
                                  </p:stCondLst>
                                  <p:childTnLst>
                                    <p:set>
                                      <p:cBhvr>
                                        <p:cTn id="167" dur="1" fill="hold">
                                          <p:stCondLst>
                                            <p:cond delay="0"/>
                                          </p:stCondLst>
                                        </p:cTn>
                                        <p:tgtEl>
                                          <p:spTgt spid="1552490"/>
                                        </p:tgtEl>
                                        <p:attrNameLst>
                                          <p:attrName>style.visibility</p:attrName>
                                        </p:attrNameLst>
                                      </p:cBhvr>
                                      <p:to>
                                        <p:strVal val="visible"/>
                                      </p:to>
                                    </p:set>
                                    <p:animEffect transition="in" filter="wipe(left)">
                                      <p:cBhvr>
                                        <p:cTn id="168" dur="500"/>
                                        <p:tgtEl>
                                          <p:spTgt spid="1552490"/>
                                        </p:tgtEl>
                                      </p:cBhvr>
                                    </p:animEffect>
                                  </p:childTnLst>
                                </p:cTn>
                              </p:par>
                            </p:childTnLst>
                          </p:cTn>
                        </p:par>
                      </p:childTnLst>
                    </p:cTn>
                  </p:par>
                  <p:par>
                    <p:cTn id="169" fill="hold" nodeType="clickPar">
                      <p:stCondLst>
                        <p:cond delay="indefinite"/>
                      </p:stCondLst>
                      <p:childTnLst>
                        <p:par>
                          <p:cTn id="170" fill="hold" nodeType="withGroup">
                            <p:stCondLst>
                              <p:cond delay="0"/>
                            </p:stCondLst>
                            <p:childTnLst>
                              <p:par>
                                <p:cTn id="171" presetID="22" presetClass="entr" presetSubtype="8" fill="hold" nodeType="clickEffect">
                                  <p:stCondLst>
                                    <p:cond delay="0"/>
                                  </p:stCondLst>
                                  <p:childTnLst>
                                    <p:set>
                                      <p:cBhvr>
                                        <p:cTn id="172" dur="1" fill="hold">
                                          <p:stCondLst>
                                            <p:cond delay="0"/>
                                          </p:stCondLst>
                                        </p:cTn>
                                        <p:tgtEl>
                                          <p:spTgt spid="1552439"/>
                                        </p:tgtEl>
                                        <p:attrNameLst>
                                          <p:attrName>style.visibility</p:attrName>
                                        </p:attrNameLst>
                                      </p:cBhvr>
                                      <p:to>
                                        <p:strVal val="visible"/>
                                      </p:to>
                                    </p:set>
                                    <p:animEffect transition="in" filter="wipe(left)">
                                      <p:cBhvr>
                                        <p:cTn id="173" dur="500"/>
                                        <p:tgtEl>
                                          <p:spTgt spid="1552439"/>
                                        </p:tgtEl>
                                      </p:cBhvr>
                                    </p:animEffect>
                                  </p:childTnLst>
                                </p:cTn>
                              </p:par>
                            </p:childTnLst>
                          </p:cTn>
                        </p:par>
                      </p:childTnLst>
                    </p:cTn>
                  </p:par>
                  <p:par>
                    <p:cTn id="174" fill="hold" nodeType="clickPar">
                      <p:stCondLst>
                        <p:cond delay="indefinite"/>
                      </p:stCondLst>
                      <p:childTnLst>
                        <p:par>
                          <p:cTn id="175" fill="hold" nodeType="withGroup">
                            <p:stCondLst>
                              <p:cond delay="0"/>
                            </p:stCondLst>
                            <p:childTnLst>
                              <p:par>
                                <p:cTn id="176" presetID="22" presetClass="entr" presetSubtype="1" fill="hold" nodeType="clickEffect">
                                  <p:stCondLst>
                                    <p:cond delay="0"/>
                                  </p:stCondLst>
                                  <p:childTnLst>
                                    <p:set>
                                      <p:cBhvr>
                                        <p:cTn id="177" dur="1" fill="hold">
                                          <p:stCondLst>
                                            <p:cond delay="0"/>
                                          </p:stCondLst>
                                        </p:cTn>
                                        <p:tgtEl>
                                          <p:spTgt spid="1552563"/>
                                        </p:tgtEl>
                                        <p:attrNameLst>
                                          <p:attrName>style.visibility</p:attrName>
                                        </p:attrNameLst>
                                      </p:cBhvr>
                                      <p:to>
                                        <p:strVal val="visible"/>
                                      </p:to>
                                    </p:set>
                                    <p:animEffect transition="in" filter="wipe(up)">
                                      <p:cBhvr>
                                        <p:cTn id="178" dur="500"/>
                                        <p:tgtEl>
                                          <p:spTgt spid="1552563"/>
                                        </p:tgtEl>
                                      </p:cBhvr>
                                    </p:animEffect>
                                  </p:childTnLst>
                                </p:cTn>
                              </p:par>
                            </p:childTnLst>
                          </p:cTn>
                        </p:par>
                      </p:childTnLst>
                    </p:cTn>
                  </p:par>
                  <p:par>
                    <p:cTn id="179" fill="hold" nodeType="clickPar">
                      <p:stCondLst>
                        <p:cond delay="indefinite"/>
                      </p:stCondLst>
                      <p:childTnLst>
                        <p:par>
                          <p:cTn id="180" fill="hold" nodeType="withGroup">
                            <p:stCondLst>
                              <p:cond delay="0"/>
                            </p:stCondLst>
                            <p:childTnLst>
                              <p:par>
                                <p:cTn id="181" presetID="22" presetClass="entr" presetSubtype="1" fill="hold" nodeType="clickEffect">
                                  <p:stCondLst>
                                    <p:cond delay="0"/>
                                  </p:stCondLst>
                                  <p:childTnLst>
                                    <p:set>
                                      <p:cBhvr>
                                        <p:cTn id="182" dur="1" fill="hold">
                                          <p:stCondLst>
                                            <p:cond delay="0"/>
                                          </p:stCondLst>
                                        </p:cTn>
                                        <p:tgtEl>
                                          <p:spTgt spid="1552566"/>
                                        </p:tgtEl>
                                        <p:attrNameLst>
                                          <p:attrName>style.visibility</p:attrName>
                                        </p:attrNameLst>
                                      </p:cBhvr>
                                      <p:to>
                                        <p:strVal val="visible"/>
                                      </p:to>
                                    </p:set>
                                    <p:animEffect transition="in" filter="wipe(up)">
                                      <p:cBhvr>
                                        <p:cTn id="183" dur="500"/>
                                        <p:tgtEl>
                                          <p:spTgt spid="1552566"/>
                                        </p:tgtEl>
                                      </p:cBhvr>
                                    </p:animEffect>
                                  </p:childTnLst>
                                </p:cTn>
                              </p:par>
                            </p:childTnLst>
                          </p:cTn>
                        </p:par>
                      </p:childTnLst>
                    </p:cTn>
                  </p:par>
                  <p:par>
                    <p:cTn id="184" fill="hold" nodeType="clickPar">
                      <p:stCondLst>
                        <p:cond delay="indefinite"/>
                      </p:stCondLst>
                      <p:childTnLst>
                        <p:par>
                          <p:cTn id="185" fill="hold" nodeType="withGroup">
                            <p:stCondLst>
                              <p:cond delay="0"/>
                            </p:stCondLst>
                            <p:childTnLst>
                              <p:par>
                                <p:cTn id="186" presetID="22" presetClass="entr" presetSubtype="4" fill="hold" nodeType="clickEffect">
                                  <p:stCondLst>
                                    <p:cond delay="0"/>
                                  </p:stCondLst>
                                  <p:childTnLst>
                                    <p:set>
                                      <p:cBhvr>
                                        <p:cTn id="187" dur="1" fill="hold">
                                          <p:stCondLst>
                                            <p:cond delay="0"/>
                                          </p:stCondLst>
                                        </p:cTn>
                                        <p:tgtEl>
                                          <p:spTgt spid="1552569"/>
                                        </p:tgtEl>
                                        <p:attrNameLst>
                                          <p:attrName>style.visibility</p:attrName>
                                        </p:attrNameLst>
                                      </p:cBhvr>
                                      <p:to>
                                        <p:strVal val="visible"/>
                                      </p:to>
                                    </p:set>
                                    <p:animEffect transition="in" filter="wipe(down)">
                                      <p:cBhvr>
                                        <p:cTn id="188" dur="500"/>
                                        <p:tgtEl>
                                          <p:spTgt spid="1552569"/>
                                        </p:tgtEl>
                                      </p:cBhvr>
                                    </p:animEffect>
                                  </p:childTnLst>
                                </p:cTn>
                              </p:par>
                            </p:childTnLst>
                          </p:cTn>
                        </p:par>
                      </p:childTnLst>
                    </p:cTn>
                  </p:par>
                  <p:par>
                    <p:cTn id="189" fill="hold" nodeType="clickPar">
                      <p:stCondLst>
                        <p:cond delay="indefinite"/>
                      </p:stCondLst>
                      <p:childTnLst>
                        <p:par>
                          <p:cTn id="190" fill="hold" nodeType="withGroup">
                            <p:stCondLst>
                              <p:cond delay="0"/>
                            </p:stCondLst>
                            <p:childTnLst>
                              <p:par>
                                <p:cTn id="191" presetID="22" presetClass="entr" presetSubtype="4" fill="hold" nodeType="clickEffect">
                                  <p:stCondLst>
                                    <p:cond delay="0"/>
                                  </p:stCondLst>
                                  <p:childTnLst>
                                    <p:set>
                                      <p:cBhvr>
                                        <p:cTn id="192" dur="1" fill="hold">
                                          <p:stCondLst>
                                            <p:cond delay="0"/>
                                          </p:stCondLst>
                                        </p:cTn>
                                        <p:tgtEl>
                                          <p:spTgt spid="1552484"/>
                                        </p:tgtEl>
                                        <p:attrNameLst>
                                          <p:attrName>style.visibility</p:attrName>
                                        </p:attrNameLst>
                                      </p:cBhvr>
                                      <p:to>
                                        <p:strVal val="visible"/>
                                      </p:to>
                                    </p:set>
                                    <p:animEffect transition="in" filter="wipe(down)">
                                      <p:cBhvr>
                                        <p:cTn id="193" dur="500"/>
                                        <p:tgtEl>
                                          <p:spTgt spid="1552484"/>
                                        </p:tgtEl>
                                      </p:cBhvr>
                                    </p:animEffect>
                                  </p:childTnLst>
                                </p:cTn>
                              </p:par>
                            </p:childTnLst>
                          </p:cTn>
                        </p:par>
                      </p:childTnLst>
                    </p:cTn>
                  </p:par>
                  <p:par>
                    <p:cTn id="194" fill="hold" nodeType="clickPar">
                      <p:stCondLst>
                        <p:cond delay="indefinite"/>
                      </p:stCondLst>
                      <p:childTnLst>
                        <p:par>
                          <p:cTn id="195" fill="hold" nodeType="withGroup">
                            <p:stCondLst>
                              <p:cond delay="0"/>
                            </p:stCondLst>
                            <p:childTnLst>
                              <p:par>
                                <p:cTn id="196" presetID="1" presetClass="entr" presetSubtype="0" fill="hold" nodeType="clickEffect">
                                  <p:stCondLst>
                                    <p:cond delay="0"/>
                                  </p:stCondLst>
                                  <p:childTnLst>
                                    <p:set>
                                      <p:cBhvr>
                                        <p:cTn id="197" dur="1" fill="hold">
                                          <p:stCondLst>
                                            <p:cond delay="499"/>
                                          </p:stCondLst>
                                        </p:cTn>
                                        <p:tgtEl>
                                          <p:spTgt spid="1552546"/>
                                        </p:tgtEl>
                                        <p:attrNameLst>
                                          <p:attrName>style.visibility</p:attrName>
                                        </p:attrNameLst>
                                      </p:cBhvr>
                                      <p:to>
                                        <p:strVal val="visible"/>
                                      </p:to>
                                    </p:set>
                                  </p:childTnLst>
                                  <p:subTnLst>
                                    <p:set>
                                      <p:cBhvr override="childStyle">
                                        <p:cTn dur="1" fill="hold" display="0" masterRel="nextClick" afterEffect="1"/>
                                        <p:tgtEl>
                                          <p:spTgt spid="1552546"/>
                                        </p:tgtEl>
                                        <p:attrNameLst>
                                          <p:attrName>style.visibility</p:attrName>
                                        </p:attrNameLst>
                                      </p:cBhvr>
                                      <p:to>
                                        <p:strVal val="hidden"/>
                                      </p:to>
                                    </p:set>
                                  </p:subTnLst>
                                </p:cTn>
                              </p:par>
                            </p:childTnLst>
                          </p:cTn>
                        </p:par>
                      </p:childTnLst>
                    </p:cTn>
                  </p:par>
                  <p:par>
                    <p:cTn id="198" fill="hold" nodeType="clickPar">
                      <p:stCondLst>
                        <p:cond delay="indefinite"/>
                      </p:stCondLst>
                      <p:childTnLst>
                        <p:par>
                          <p:cTn id="199" fill="hold" nodeType="withGroup">
                            <p:stCondLst>
                              <p:cond delay="0"/>
                            </p:stCondLst>
                            <p:childTnLst>
                              <p:par>
                                <p:cTn id="200" presetID="22" presetClass="entr" presetSubtype="1" fill="hold" nodeType="clickEffect">
                                  <p:stCondLst>
                                    <p:cond delay="0"/>
                                  </p:stCondLst>
                                  <p:childTnLst>
                                    <p:set>
                                      <p:cBhvr>
                                        <p:cTn id="201" dur="1" fill="hold">
                                          <p:stCondLst>
                                            <p:cond delay="0"/>
                                          </p:stCondLst>
                                        </p:cTn>
                                        <p:tgtEl>
                                          <p:spTgt spid="1552543"/>
                                        </p:tgtEl>
                                        <p:attrNameLst>
                                          <p:attrName>style.visibility</p:attrName>
                                        </p:attrNameLst>
                                      </p:cBhvr>
                                      <p:to>
                                        <p:strVal val="visible"/>
                                      </p:to>
                                    </p:set>
                                    <p:animEffect transition="in" filter="wipe(up)">
                                      <p:cBhvr>
                                        <p:cTn id="202" dur="500"/>
                                        <p:tgtEl>
                                          <p:spTgt spid="1552543"/>
                                        </p:tgtEl>
                                      </p:cBhvr>
                                    </p:animEffect>
                                  </p:childTnLst>
                                  <p:subTnLst>
                                    <p:set>
                                      <p:cBhvr override="childStyle">
                                        <p:cTn dur="1" fill="hold" display="0" masterRel="nextClick" afterEffect="1"/>
                                        <p:tgtEl>
                                          <p:spTgt spid="1552543"/>
                                        </p:tgtEl>
                                        <p:attrNameLst>
                                          <p:attrName>style.visibility</p:attrName>
                                        </p:attrNameLst>
                                      </p:cBhvr>
                                      <p:to>
                                        <p:strVal val="hidden"/>
                                      </p:to>
                                    </p:set>
                                  </p:subTnLst>
                                </p:cTn>
                              </p:par>
                            </p:childTnLst>
                          </p:cTn>
                        </p:par>
                      </p:childTnLst>
                    </p:cTn>
                  </p:par>
                  <p:par>
                    <p:cTn id="203" fill="hold" nodeType="clickPar">
                      <p:stCondLst>
                        <p:cond delay="indefinite"/>
                      </p:stCondLst>
                      <p:childTnLst>
                        <p:par>
                          <p:cTn id="204" fill="hold" nodeType="withGroup">
                            <p:stCondLst>
                              <p:cond delay="0"/>
                            </p:stCondLst>
                            <p:childTnLst>
                              <p:par>
                                <p:cTn id="205" presetID="22" presetClass="entr" presetSubtype="1" fill="hold" nodeType="clickEffect">
                                  <p:stCondLst>
                                    <p:cond delay="0"/>
                                  </p:stCondLst>
                                  <p:childTnLst>
                                    <p:set>
                                      <p:cBhvr>
                                        <p:cTn id="206" dur="1" fill="hold">
                                          <p:stCondLst>
                                            <p:cond delay="0"/>
                                          </p:stCondLst>
                                        </p:cTn>
                                        <p:tgtEl>
                                          <p:spTgt spid="1552497"/>
                                        </p:tgtEl>
                                        <p:attrNameLst>
                                          <p:attrName>style.visibility</p:attrName>
                                        </p:attrNameLst>
                                      </p:cBhvr>
                                      <p:to>
                                        <p:strVal val="visible"/>
                                      </p:to>
                                    </p:set>
                                    <p:animEffect transition="in" filter="wipe(up)">
                                      <p:cBhvr>
                                        <p:cTn id="207" dur="500"/>
                                        <p:tgtEl>
                                          <p:spTgt spid="1552497"/>
                                        </p:tgtEl>
                                      </p:cBhvr>
                                    </p:animEffect>
                                  </p:childTnLst>
                                  <p:subTnLst>
                                    <p:set>
                                      <p:cBhvr override="childStyle">
                                        <p:cTn dur="1" fill="hold" display="0" masterRel="nextClick" afterEffect="1"/>
                                        <p:tgtEl>
                                          <p:spTgt spid="1552497"/>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2572" grpId="0" animBg="1"/>
      <p:bldP spid="1552573" grpId="0" animBg="1"/>
      <p:bldP spid="1552574" grpId="0" animBg="1"/>
      <p:bldP spid="1552578"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fr-FR"/>
              <a:t>Qu’apportent les ERP ?</a:t>
            </a:r>
          </a:p>
        </p:txBody>
      </p:sp>
      <p:sp>
        <p:nvSpPr>
          <p:cNvPr id="36867" name="Rectangle 3"/>
          <p:cNvSpPr>
            <a:spLocks noGrp="1" noChangeArrowheads="1"/>
          </p:cNvSpPr>
          <p:nvPr>
            <p:ph type="body" idx="1"/>
          </p:nvPr>
        </p:nvSpPr>
        <p:spPr/>
        <p:txBody>
          <a:bodyPr/>
          <a:lstStyle/>
          <a:p>
            <a:r>
              <a:rPr lang="fr-FR" b="0" dirty="0"/>
              <a:t>Touche « tous » les volets fonctionnels de l'entreprise</a:t>
            </a:r>
          </a:p>
          <a:p>
            <a:r>
              <a:rPr lang="fr-FR" b="0" dirty="0"/>
              <a:t>Mise en cohérence du système d'information</a:t>
            </a:r>
          </a:p>
          <a:p>
            <a:r>
              <a:rPr lang="fr-FR" b="0" dirty="0"/>
              <a:t>Existence d'un référentiel unique de données</a:t>
            </a:r>
          </a:p>
          <a:p>
            <a:r>
              <a:rPr lang="fr-FR" b="0" dirty="0"/>
              <a:t>Capacité de récupérer automatiquement et quasi-instantanément toute l'information</a:t>
            </a:r>
          </a:p>
          <a:p>
            <a:r>
              <a:rPr lang="fr-FR" b="0" dirty="0"/>
              <a:t>Homogénéisation des méthodes de travail</a:t>
            </a:r>
          </a:p>
          <a:p>
            <a:endParaRPr lang="fr-FR" dirty="0"/>
          </a:p>
        </p:txBody>
      </p:sp>
    </p:spTree>
    <p:extLst>
      <p:ext uri="{BB962C8B-B14F-4D97-AF65-F5344CB8AC3E}">
        <p14:creationId xmlns:p14="http://schemas.microsoft.com/office/powerpoint/2010/main" val="36193958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259632" y="1124744"/>
            <a:ext cx="7239000" cy="457200"/>
          </a:xfrm>
          <a:noFill/>
        </p:spPr>
        <p:txBody>
          <a:bodyPr lIns="90488" tIns="44450" rIns="90488" bIns="44450" anchor="b"/>
          <a:lstStyle/>
          <a:p>
            <a:r>
              <a:rPr lang="fr-FR" dirty="0"/>
              <a:t>De la transaction au management de la performance</a:t>
            </a:r>
          </a:p>
        </p:txBody>
      </p:sp>
      <p:sp>
        <p:nvSpPr>
          <p:cNvPr id="26627" name="AutoShape 3"/>
          <p:cNvSpPr>
            <a:spLocks noChangeArrowheads="1"/>
          </p:cNvSpPr>
          <p:nvPr/>
        </p:nvSpPr>
        <p:spPr bwMode="auto">
          <a:xfrm>
            <a:off x="1756997" y="1804989"/>
            <a:ext cx="5161085" cy="4573587"/>
          </a:xfrm>
          <a:prstGeom prst="triangle">
            <a:avLst>
              <a:gd name="adj" fmla="val 49995"/>
            </a:avLst>
          </a:prstGeom>
          <a:solidFill>
            <a:srgbClr val="92D050"/>
          </a:solidFill>
          <a:ln w="12700">
            <a:solidFill>
              <a:srgbClr val="B50069"/>
            </a:solidFill>
            <a:miter lim="800000"/>
            <a:headEnd/>
            <a:tailEnd/>
          </a:ln>
        </p:spPr>
        <p:txBody>
          <a:bodyPr wrap="none" anchor="ctr"/>
          <a:lstStyle/>
          <a:p>
            <a:pPr algn="ctr">
              <a:spcBef>
                <a:spcPct val="50000"/>
              </a:spcBef>
            </a:pPr>
            <a:endParaRPr lang="fr-FR" b="1">
              <a:solidFill>
                <a:srgbClr val="000000"/>
              </a:solidFill>
            </a:endParaRPr>
          </a:p>
        </p:txBody>
      </p:sp>
      <p:sp>
        <p:nvSpPr>
          <p:cNvPr id="26628" name="Line 4"/>
          <p:cNvSpPr>
            <a:spLocks noChangeShapeType="1"/>
          </p:cNvSpPr>
          <p:nvPr/>
        </p:nvSpPr>
        <p:spPr bwMode="auto">
          <a:xfrm>
            <a:off x="2703635" y="5056188"/>
            <a:ext cx="3345473" cy="0"/>
          </a:xfrm>
          <a:prstGeom prst="line">
            <a:avLst/>
          </a:prstGeom>
          <a:noFill/>
          <a:ln w="12700">
            <a:solidFill>
              <a:schemeClr val="tx2"/>
            </a:solidFill>
            <a:round/>
            <a:headEnd/>
            <a:tailEnd/>
          </a:ln>
        </p:spPr>
        <p:txBody>
          <a:bodyPr/>
          <a:lstStyle/>
          <a:p>
            <a:endParaRPr lang="fr-FR">
              <a:solidFill>
                <a:srgbClr val="000000"/>
              </a:solidFill>
            </a:endParaRPr>
          </a:p>
        </p:txBody>
      </p:sp>
      <p:sp>
        <p:nvSpPr>
          <p:cNvPr id="26629" name="Line 5"/>
          <p:cNvSpPr>
            <a:spLocks noChangeShapeType="1"/>
          </p:cNvSpPr>
          <p:nvPr/>
        </p:nvSpPr>
        <p:spPr bwMode="auto">
          <a:xfrm>
            <a:off x="3453912" y="3570288"/>
            <a:ext cx="1828800" cy="0"/>
          </a:xfrm>
          <a:prstGeom prst="line">
            <a:avLst/>
          </a:prstGeom>
          <a:noFill/>
          <a:ln w="12700">
            <a:solidFill>
              <a:schemeClr val="tx2"/>
            </a:solidFill>
            <a:round/>
            <a:headEnd/>
            <a:tailEnd/>
          </a:ln>
        </p:spPr>
        <p:txBody>
          <a:bodyPr/>
          <a:lstStyle/>
          <a:p>
            <a:endParaRPr lang="fr-FR">
              <a:solidFill>
                <a:srgbClr val="000000"/>
              </a:solidFill>
            </a:endParaRPr>
          </a:p>
        </p:txBody>
      </p:sp>
      <p:sp>
        <p:nvSpPr>
          <p:cNvPr id="26630" name="Line 6"/>
          <p:cNvSpPr>
            <a:spLocks noChangeShapeType="1"/>
          </p:cNvSpPr>
          <p:nvPr/>
        </p:nvSpPr>
        <p:spPr bwMode="auto">
          <a:xfrm>
            <a:off x="3735267" y="3017838"/>
            <a:ext cx="1251438" cy="0"/>
          </a:xfrm>
          <a:prstGeom prst="line">
            <a:avLst/>
          </a:prstGeom>
          <a:noFill/>
          <a:ln w="12700">
            <a:solidFill>
              <a:schemeClr val="tx2"/>
            </a:solidFill>
            <a:round/>
            <a:headEnd/>
            <a:tailEnd/>
          </a:ln>
        </p:spPr>
        <p:txBody>
          <a:bodyPr/>
          <a:lstStyle/>
          <a:p>
            <a:endParaRPr lang="fr-FR">
              <a:solidFill>
                <a:srgbClr val="000000"/>
              </a:solidFill>
            </a:endParaRPr>
          </a:p>
        </p:txBody>
      </p:sp>
      <p:sp>
        <p:nvSpPr>
          <p:cNvPr id="25607" name="AutoShape 7"/>
          <p:cNvSpPr>
            <a:spLocks noChangeArrowheads="1"/>
          </p:cNvSpPr>
          <p:nvPr/>
        </p:nvSpPr>
        <p:spPr bwMode="auto">
          <a:xfrm>
            <a:off x="2444262" y="1804989"/>
            <a:ext cx="3770435" cy="3316287"/>
          </a:xfrm>
          <a:prstGeom prst="triangle">
            <a:avLst>
              <a:gd name="adj" fmla="val 49995"/>
            </a:avLst>
          </a:prstGeom>
          <a:solidFill>
            <a:schemeClr val="accent6">
              <a:lumMod val="40000"/>
              <a:lumOff val="60000"/>
            </a:schemeClr>
          </a:solidFill>
          <a:ln w="12700">
            <a:solidFill>
              <a:schemeClr val="accent1"/>
            </a:solidFill>
            <a:miter lim="800000"/>
            <a:headEnd/>
            <a:tailEnd/>
          </a:ln>
        </p:spPr>
        <p:txBody>
          <a:bodyPr wrap="none" anchor="ctr"/>
          <a:lstStyle/>
          <a:p>
            <a:pPr algn="ctr">
              <a:spcBef>
                <a:spcPct val="50000"/>
              </a:spcBef>
              <a:defRPr/>
            </a:pPr>
            <a:endParaRPr lang="fr-FR" b="1">
              <a:solidFill>
                <a:srgbClr val="000000"/>
              </a:solidFill>
            </a:endParaRPr>
          </a:p>
        </p:txBody>
      </p:sp>
      <p:sp>
        <p:nvSpPr>
          <p:cNvPr id="26632" name="AutoShape 8"/>
          <p:cNvSpPr>
            <a:spLocks noChangeArrowheads="1"/>
          </p:cNvSpPr>
          <p:nvPr/>
        </p:nvSpPr>
        <p:spPr bwMode="auto">
          <a:xfrm>
            <a:off x="3351335" y="1804988"/>
            <a:ext cx="1973873" cy="1763712"/>
          </a:xfrm>
          <a:prstGeom prst="triangle">
            <a:avLst>
              <a:gd name="adj" fmla="val 49995"/>
            </a:avLst>
          </a:prstGeom>
          <a:solidFill>
            <a:srgbClr val="CCECFF"/>
          </a:solidFill>
          <a:ln w="12700">
            <a:solidFill>
              <a:schemeClr val="accent2"/>
            </a:solidFill>
            <a:miter lim="800000"/>
            <a:headEnd/>
            <a:tailEnd/>
          </a:ln>
        </p:spPr>
        <p:txBody>
          <a:bodyPr wrap="none" anchor="ctr"/>
          <a:lstStyle/>
          <a:p>
            <a:pPr algn="ctr">
              <a:spcBef>
                <a:spcPct val="50000"/>
              </a:spcBef>
            </a:pPr>
            <a:endParaRPr lang="fr-FR" b="1">
              <a:solidFill>
                <a:srgbClr val="000000"/>
              </a:solidFill>
            </a:endParaRPr>
          </a:p>
        </p:txBody>
      </p:sp>
      <p:sp>
        <p:nvSpPr>
          <p:cNvPr id="26634" name="Rectangle 10"/>
          <p:cNvSpPr>
            <a:spLocks noChangeArrowheads="1"/>
          </p:cNvSpPr>
          <p:nvPr/>
        </p:nvSpPr>
        <p:spPr bwMode="auto">
          <a:xfrm>
            <a:off x="3863218" y="5341939"/>
            <a:ext cx="535405" cy="311367"/>
          </a:xfrm>
          <a:prstGeom prst="rect">
            <a:avLst/>
          </a:prstGeom>
          <a:noFill/>
          <a:ln w="12700">
            <a:noFill/>
            <a:miter lim="800000"/>
            <a:headEnd/>
            <a:tailEnd/>
          </a:ln>
        </p:spPr>
        <p:txBody>
          <a:bodyPr wrap="none" lIns="90488" tIns="44450" rIns="90488" bIns="44450">
            <a:spAutoFit/>
          </a:bodyPr>
          <a:lstStyle/>
          <a:p>
            <a:r>
              <a:rPr lang="fr-FR" sz="1600" b="1">
                <a:solidFill>
                  <a:srgbClr val="000000"/>
                </a:solidFill>
              </a:rPr>
              <a:t>R H</a:t>
            </a:r>
          </a:p>
        </p:txBody>
      </p:sp>
      <p:sp>
        <p:nvSpPr>
          <p:cNvPr id="26635" name="Rectangle 11"/>
          <p:cNvSpPr>
            <a:spLocks noChangeArrowheads="1"/>
          </p:cNvSpPr>
          <p:nvPr/>
        </p:nvSpPr>
        <p:spPr bwMode="auto">
          <a:xfrm>
            <a:off x="3011009" y="4038601"/>
            <a:ext cx="2636941" cy="754566"/>
          </a:xfrm>
          <a:prstGeom prst="rect">
            <a:avLst/>
          </a:prstGeom>
          <a:noFill/>
          <a:ln w="12700">
            <a:noFill/>
            <a:miter lim="800000"/>
            <a:headEnd/>
            <a:tailEnd/>
          </a:ln>
        </p:spPr>
        <p:txBody>
          <a:bodyPr wrap="none" lIns="90488" tIns="44450" rIns="90488" bIns="44450">
            <a:spAutoFit/>
          </a:bodyPr>
          <a:lstStyle/>
          <a:p>
            <a:pPr algn="ctr"/>
            <a:r>
              <a:rPr lang="fr-FR" sz="1600" b="1">
                <a:solidFill>
                  <a:srgbClr val="000000"/>
                </a:solidFill>
              </a:rPr>
              <a:t>Comptabilité de gestion :</a:t>
            </a:r>
          </a:p>
          <a:p>
            <a:pPr algn="ctr"/>
            <a:r>
              <a:rPr lang="fr-FR" sz="1600" b="1">
                <a:solidFill>
                  <a:srgbClr val="000000"/>
                </a:solidFill>
              </a:rPr>
              <a:t>générale, analytique et</a:t>
            </a:r>
          </a:p>
          <a:p>
            <a:pPr algn="ctr"/>
            <a:r>
              <a:rPr lang="fr-FR" sz="1600" b="1">
                <a:solidFill>
                  <a:srgbClr val="000000"/>
                </a:solidFill>
              </a:rPr>
              <a:t>budgétaire</a:t>
            </a:r>
          </a:p>
        </p:txBody>
      </p:sp>
      <p:sp>
        <p:nvSpPr>
          <p:cNvPr id="26636" name="Rectangle 12"/>
          <p:cNvSpPr>
            <a:spLocks noChangeArrowheads="1"/>
          </p:cNvSpPr>
          <p:nvPr/>
        </p:nvSpPr>
        <p:spPr bwMode="auto">
          <a:xfrm>
            <a:off x="2455914" y="5289551"/>
            <a:ext cx="1264771" cy="311367"/>
          </a:xfrm>
          <a:prstGeom prst="rect">
            <a:avLst/>
          </a:prstGeom>
          <a:noFill/>
          <a:ln w="12700">
            <a:noFill/>
            <a:miter lim="800000"/>
            <a:headEnd/>
            <a:tailEnd/>
          </a:ln>
        </p:spPr>
        <p:txBody>
          <a:bodyPr wrap="none" lIns="90488" tIns="44450" rIns="90488" bIns="44450">
            <a:spAutoFit/>
          </a:bodyPr>
          <a:lstStyle/>
          <a:p>
            <a:r>
              <a:rPr lang="fr-FR" sz="1600" b="1">
                <a:solidFill>
                  <a:srgbClr val="000000"/>
                </a:solidFill>
              </a:rPr>
              <a:t>Production</a:t>
            </a:r>
          </a:p>
        </p:txBody>
      </p:sp>
      <p:sp>
        <p:nvSpPr>
          <p:cNvPr id="26637" name="Rectangle 13"/>
          <p:cNvSpPr>
            <a:spLocks noChangeArrowheads="1"/>
          </p:cNvSpPr>
          <p:nvPr/>
        </p:nvSpPr>
        <p:spPr bwMode="auto">
          <a:xfrm>
            <a:off x="2315698" y="5815014"/>
            <a:ext cx="1219887" cy="311367"/>
          </a:xfrm>
          <a:prstGeom prst="rect">
            <a:avLst/>
          </a:prstGeom>
          <a:noFill/>
          <a:ln w="12700">
            <a:noFill/>
            <a:miter lim="800000"/>
            <a:headEnd/>
            <a:tailEnd/>
          </a:ln>
        </p:spPr>
        <p:txBody>
          <a:bodyPr wrap="none" lIns="90488" tIns="44450" rIns="90488" bIns="44450">
            <a:spAutoFit/>
          </a:bodyPr>
          <a:lstStyle/>
          <a:p>
            <a:r>
              <a:rPr lang="fr-FR" sz="1600" b="1">
                <a:solidFill>
                  <a:srgbClr val="000000"/>
                </a:solidFill>
              </a:rPr>
              <a:t>Logistique</a:t>
            </a:r>
          </a:p>
        </p:txBody>
      </p:sp>
      <p:sp>
        <p:nvSpPr>
          <p:cNvPr id="3132430" name="Rectangle 14"/>
          <p:cNvSpPr>
            <a:spLocks noChangeArrowheads="1"/>
          </p:cNvSpPr>
          <p:nvPr/>
        </p:nvSpPr>
        <p:spPr bwMode="auto">
          <a:xfrm>
            <a:off x="105897" y="5137150"/>
            <a:ext cx="1992534" cy="643766"/>
          </a:xfrm>
          <a:prstGeom prst="rect">
            <a:avLst/>
          </a:prstGeom>
          <a:noFill/>
          <a:ln w="12700">
            <a:noFill/>
            <a:miter lim="800000"/>
            <a:headEnd/>
            <a:tailEnd/>
          </a:ln>
          <a:effectLst/>
        </p:spPr>
        <p:txBody>
          <a:bodyPr wrap="none" lIns="90488" tIns="44450" rIns="90488" bIns="44450">
            <a:spAutoFit/>
          </a:bodyPr>
          <a:lstStyle/>
          <a:p>
            <a:pPr algn="r">
              <a:defRPr/>
            </a:pPr>
            <a:r>
              <a:rPr lang="fr-FR" sz="2000" b="1" dirty="0">
                <a:solidFill>
                  <a:srgbClr val="000000"/>
                </a:solidFill>
                <a:latin typeface="Arial" charset="0"/>
              </a:rPr>
              <a:t>Applications</a:t>
            </a:r>
          </a:p>
          <a:p>
            <a:pPr algn="r">
              <a:defRPr/>
            </a:pPr>
            <a:r>
              <a:rPr lang="fr-FR" sz="2000" b="1" dirty="0">
                <a:solidFill>
                  <a:srgbClr val="000000"/>
                </a:solidFill>
                <a:latin typeface="Arial" charset="0"/>
              </a:rPr>
              <a:t>Fonctionnelles</a:t>
            </a:r>
          </a:p>
        </p:txBody>
      </p:sp>
      <p:sp>
        <p:nvSpPr>
          <p:cNvPr id="3132431" name="Rectangle 15"/>
          <p:cNvSpPr>
            <a:spLocks noChangeArrowheads="1"/>
          </p:cNvSpPr>
          <p:nvPr/>
        </p:nvSpPr>
        <p:spPr bwMode="auto">
          <a:xfrm>
            <a:off x="1230518" y="2457450"/>
            <a:ext cx="1750480" cy="366767"/>
          </a:xfrm>
          <a:prstGeom prst="rect">
            <a:avLst/>
          </a:prstGeom>
          <a:noFill/>
          <a:ln w="12700">
            <a:noFill/>
            <a:miter lim="800000"/>
            <a:headEnd/>
            <a:tailEnd/>
          </a:ln>
          <a:effectLst/>
        </p:spPr>
        <p:txBody>
          <a:bodyPr wrap="none" lIns="90488" tIns="44450" rIns="90488" bIns="44450">
            <a:spAutoFit/>
          </a:bodyPr>
          <a:lstStyle/>
          <a:p>
            <a:pPr>
              <a:defRPr/>
            </a:pPr>
            <a:r>
              <a:rPr lang="fr-FR" sz="2000" b="1" dirty="0">
                <a:solidFill>
                  <a:srgbClr val="000000"/>
                </a:solidFill>
                <a:latin typeface="Arial" charset="0"/>
              </a:rPr>
              <a:t>Management</a:t>
            </a:r>
          </a:p>
        </p:txBody>
      </p:sp>
      <p:sp>
        <p:nvSpPr>
          <p:cNvPr id="26640" name="Line 16"/>
          <p:cNvSpPr>
            <a:spLocks noChangeShapeType="1"/>
          </p:cNvSpPr>
          <p:nvPr/>
        </p:nvSpPr>
        <p:spPr bwMode="auto">
          <a:xfrm>
            <a:off x="2281604" y="3570288"/>
            <a:ext cx="4142642" cy="0"/>
          </a:xfrm>
          <a:prstGeom prst="line">
            <a:avLst/>
          </a:prstGeom>
          <a:noFill/>
          <a:ln w="12700">
            <a:solidFill>
              <a:srgbClr val="FE9B03"/>
            </a:solidFill>
            <a:round/>
            <a:headEnd/>
            <a:tailEnd/>
          </a:ln>
        </p:spPr>
        <p:txBody>
          <a:bodyPr/>
          <a:lstStyle/>
          <a:p>
            <a:endParaRPr lang="fr-FR">
              <a:solidFill>
                <a:srgbClr val="000000"/>
              </a:solidFill>
            </a:endParaRPr>
          </a:p>
        </p:txBody>
      </p:sp>
      <p:sp>
        <p:nvSpPr>
          <p:cNvPr id="26641" name="Line 17"/>
          <p:cNvSpPr>
            <a:spLocks noChangeShapeType="1"/>
          </p:cNvSpPr>
          <p:nvPr/>
        </p:nvSpPr>
        <p:spPr bwMode="auto">
          <a:xfrm>
            <a:off x="1439008" y="5126038"/>
            <a:ext cx="5829300" cy="0"/>
          </a:xfrm>
          <a:prstGeom prst="line">
            <a:avLst/>
          </a:prstGeom>
          <a:noFill/>
          <a:ln w="12700">
            <a:solidFill>
              <a:srgbClr val="FE9B03"/>
            </a:solidFill>
            <a:round/>
            <a:headEnd/>
            <a:tailEnd/>
          </a:ln>
        </p:spPr>
        <p:txBody>
          <a:bodyPr/>
          <a:lstStyle/>
          <a:p>
            <a:endParaRPr lang="fr-FR">
              <a:solidFill>
                <a:srgbClr val="000000"/>
              </a:solidFill>
            </a:endParaRPr>
          </a:p>
        </p:txBody>
      </p:sp>
      <p:sp>
        <p:nvSpPr>
          <p:cNvPr id="3132434" name="Rectangle 18"/>
          <p:cNvSpPr>
            <a:spLocks noChangeArrowheads="1"/>
          </p:cNvSpPr>
          <p:nvPr/>
        </p:nvSpPr>
        <p:spPr bwMode="auto">
          <a:xfrm>
            <a:off x="641696" y="3852863"/>
            <a:ext cx="1607813" cy="643766"/>
          </a:xfrm>
          <a:prstGeom prst="rect">
            <a:avLst/>
          </a:prstGeom>
          <a:noFill/>
          <a:ln w="12700">
            <a:noFill/>
            <a:miter lim="800000"/>
            <a:headEnd/>
            <a:tailEnd/>
          </a:ln>
          <a:effectLst/>
        </p:spPr>
        <p:txBody>
          <a:bodyPr wrap="none" lIns="90488" tIns="44450" rIns="90488" bIns="44450">
            <a:spAutoFit/>
          </a:bodyPr>
          <a:lstStyle/>
          <a:p>
            <a:pPr>
              <a:defRPr/>
            </a:pPr>
            <a:r>
              <a:rPr lang="fr-FR" sz="2000" b="1" dirty="0">
                <a:solidFill>
                  <a:srgbClr val="000000"/>
                </a:solidFill>
                <a:latin typeface="Arial" charset="0"/>
              </a:rPr>
              <a:t>Système de</a:t>
            </a:r>
          </a:p>
          <a:p>
            <a:pPr>
              <a:defRPr/>
            </a:pPr>
            <a:r>
              <a:rPr lang="fr-FR" sz="2000" b="1" dirty="0">
                <a:solidFill>
                  <a:srgbClr val="000000"/>
                </a:solidFill>
                <a:latin typeface="Arial" charset="0"/>
              </a:rPr>
              <a:t>synthèse</a:t>
            </a:r>
          </a:p>
        </p:txBody>
      </p:sp>
      <p:sp>
        <p:nvSpPr>
          <p:cNvPr id="26643" name="Rectangle 19"/>
          <p:cNvSpPr>
            <a:spLocks noChangeArrowheads="1"/>
          </p:cNvSpPr>
          <p:nvPr/>
        </p:nvSpPr>
        <p:spPr bwMode="auto">
          <a:xfrm>
            <a:off x="3737673" y="5797551"/>
            <a:ext cx="865624" cy="311367"/>
          </a:xfrm>
          <a:prstGeom prst="rect">
            <a:avLst/>
          </a:prstGeom>
          <a:noFill/>
          <a:ln w="12700">
            <a:noFill/>
            <a:miter lim="800000"/>
            <a:headEnd/>
            <a:tailEnd/>
          </a:ln>
        </p:spPr>
        <p:txBody>
          <a:bodyPr wrap="none" lIns="90488" tIns="44450" rIns="90488" bIns="44450">
            <a:spAutoFit/>
          </a:bodyPr>
          <a:lstStyle/>
          <a:p>
            <a:r>
              <a:rPr lang="fr-FR" sz="1600" b="1">
                <a:solidFill>
                  <a:srgbClr val="000000"/>
                </a:solidFill>
              </a:rPr>
              <a:t>Achats</a:t>
            </a:r>
          </a:p>
        </p:txBody>
      </p:sp>
      <p:sp>
        <p:nvSpPr>
          <p:cNvPr id="26644" name="Rectangle 20"/>
          <p:cNvSpPr>
            <a:spLocks noChangeArrowheads="1"/>
          </p:cNvSpPr>
          <p:nvPr/>
        </p:nvSpPr>
        <p:spPr bwMode="auto">
          <a:xfrm>
            <a:off x="4673899" y="5267325"/>
            <a:ext cx="1415453" cy="532966"/>
          </a:xfrm>
          <a:prstGeom prst="rect">
            <a:avLst/>
          </a:prstGeom>
          <a:noFill/>
          <a:ln w="12700">
            <a:noFill/>
            <a:miter lim="800000"/>
            <a:headEnd/>
            <a:tailEnd/>
          </a:ln>
        </p:spPr>
        <p:txBody>
          <a:bodyPr wrap="none" lIns="90488" tIns="44450" rIns="90488" bIns="44450">
            <a:spAutoFit/>
          </a:bodyPr>
          <a:lstStyle/>
          <a:p>
            <a:r>
              <a:rPr lang="fr-FR" sz="1600" b="1">
                <a:solidFill>
                  <a:srgbClr val="000000"/>
                </a:solidFill>
              </a:rPr>
              <a:t>Auxiliaires</a:t>
            </a:r>
          </a:p>
          <a:p>
            <a:r>
              <a:rPr lang="fr-FR" sz="1600" b="1">
                <a:solidFill>
                  <a:srgbClr val="000000"/>
                </a:solidFill>
              </a:rPr>
              <a:t>fourn/clients</a:t>
            </a:r>
          </a:p>
        </p:txBody>
      </p:sp>
      <p:sp>
        <p:nvSpPr>
          <p:cNvPr id="26645" name="Rectangle 21"/>
          <p:cNvSpPr>
            <a:spLocks noChangeArrowheads="1"/>
          </p:cNvSpPr>
          <p:nvPr/>
        </p:nvSpPr>
        <p:spPr bwMode="auto">
          <a:xfrm>
            <a:off x="4936903" y="5899151"/>
            <a:ext cx="613952" cy="311367"/>
          </a:xfrm>
          <a:prstGeom prst="rect">
            <a:avLst/>
          </a:prstGeom>
          <a:noFill/>
          <a:ln w="12700">
            <a:noFill/>
            <a:miter lim="800000"/>
            <a:headEnd/>
            <a:tailEnd/>
          </a:ln>
        </p:spPr>
        <p:txBody>
          <a:bodyPr wrap="none" lIns="90488" tIns="44450" rIns="90488" bIns="44450">
            <a:spAutoFit/>
          </a:bodyPr>
          <a:lstStyle/>
          <a:p>
            <a:r>
              <a:rPr lang="fr-FR" sz="1600" b="1">
                <a:solidFill>
                  <a:srgbClr val="000000"/>
                </a:solidFill>
              </a:rPr>
              <a:t>ADV</a:t>
            </a:r>
          </a:p>
        </p:txBody>
      </p:sp>
      <p:sp>
        <p:nvSpPr>
          <p:cNvPr id="26646" name="Rectangle 22"/>
          <p:cNvSpPr>
            <a:spLocks noChangeArrowheads="1"/>
          </p:cNvSpPr>
          <p:nvPr/>
        </p:nvSpPr>
        <p:spPr bwMode="auto">
          <a:xfrm>
            <a:off x="6529754" y="5118101"/>
            <a:ext cx="2259623" cy="865365"/>
          </a:xfrm>
          <a:prstGeom prst="rect">
            <a:avLst/>
          </a:prstGeom>
          <a:noFill/>
          <a:ln w="12700">
            <a:noFill/>
            <a:miter lim="800000"/>
            <a:headEnd/>
            <a:tailEnd/>
          </a:ln>
        </p:spPr>
        <p:txBody>
          <a:bodyPr lIns="90488" tIns="44450" rIns="90488" bIns="44450">
            <a:spAutoFit/>
          </a:bodyPr>
          <a:lstStyle/>
          <a:p>
            <a:pPr algn="ctr"/>
            <a:r>
              <a:rPr lang="fr-FR" sz="1400" b="1">
                <a:solidFill>
                  <a:srgbClr val="000000"/>
                </a:solidFill>
              </a:rPr>
              <a:t>Chaque domaine avec sa sécurité, ses référentiels, ses processus</a:t>
            </a:r>
          </a:p>
        </p:txBody>
      </p:sp>
      <p:sp>
        <p:nvSpPr>
          <p:cNvPr id="25" name="Rectangle 13"/>
          <p:cNvSpPr>
            <a:spLocks noChangeArrowheads="1"/>
          </p:cNvSpPr>
          <p:nvPr/>
        </p:nvSpPr>
        <p:spPr bwMode="auto">
          <a:xfrm>
            <a:off x="3751835" y="2276872"/>
            <a:ext cx="1176605" cy="865365"/>
          </a:xfrm>
          <a:prstGeom prst="rect">
            <a:avLst/>
          </a:prstGeom>
          <a:noFill/>
          <a:ln w="12700">
            <a:noFill/>
            <a:miter lim="800000"/>
            <a:headEnd/>
            <a:tailEnd/>
          </a:ln>
          <a:effectLst/>
        </p:spPr>
        <p:txBody>
          <a:bodyPr wrap="none" lIns="90488" tIns="44450" rIns="90488" bIns="44450">
            <a:spAutoFit/>
          </a:bodyPr>
          <a:lstStyle/>
          <a:p>
            <a:pPr algn="ctr">
              <a:defRPr/>
            </a:pPr>
            <a:r>
              <a:rPr lang="fr-FR" sz="1400" b="1" dirty="0" err="1">
                <a:solidFill>
                  <a:srgbClr val="000000"/>
                </a:solidFill>
                <a:latin typeface="Arial" charset="0"/>
              </a:rPr>
              <a:t>Syst</a:t>
            </a:r>
            <a:r>
              <a:rPr lang="fr-FR" sz="1400" b="1" dirty="0">
                <a:solidFill>
                  <a:srgbClr val="000000"/>
                </a:solidFill>
                <a:latin typeface="Arial" charset="0"/>
              </a:rPr>
              <a:t>.</a:t>
            </a:r>
          </a:p>
          <a:p>
            <a:pPr algn="ctr">
              <a:defRPr/>
            </a:pPr>
            <a:r>
              <a:rPr lang="fr-FR" sz="1400" b="1" dirty="0">
                <a:solidFill>
                  <a:srgbClr val="000000"/>
                </a:solidFill>
                <a:latin typeface="Arial" charset="0"/>
              </a:rPr>
              <a:t>info.</a:t>
            </a:r>
          </a:p>
          <a:p>
            <a:pPr algn="ctr">
              <a:defRPr/>
            </a:pPr>
            <a:r>
              <a:rPr lang="fr-FR" sz="1400" b="1" dirty="0">
                <a:solidFill>
                  <a:srgbClr val="000000"/>
                </a:solidFill>
                <a:latin typeface="Arial" charset="0"/>
              </a:rPr>
              <a:t>de décision</a:t>
            </a:r>
          </a:p>
          <a:p>
            <a:pPr algn="ctr">
              <a:defRPr/>
            </a:pPr>
            <a:r>
              <a:rPr lang="fr-FR" sz="1400" b="1" dirty="0">
                <a:solidFill>
                  <a:srgbClr val="000000"/>
                </a:solidFill>
                <a:latin typeface="Arial" charset="0"/>
              </a:rPr>
              <a:t>&amp; d’analyse</a:t>
            </a:r>
          </a:p>
        </p:txBody>
      </p:sp>
      <p:sp>
        <p:nvSpPr>
          <p:cNvPr id="26" name="Rectangle 14"/>
          <p:cNvSpPr>
            <a:spLocks noChangeArrowheads="1"/>
          </p:cNvSpPr>
          <p:nvPr/>
        </p:nvSpPr>
        <p:spPr bwMode="auto">
          <a:xfrm>
            <a:off x="3563888" y="3307160"/>
            <a:ext cx="1633462" cy="283667"/>
          </a:xfrm>
          <a:prstGeom prst="rect">
            <a:avLst/>
          </a:prstGeom>
          <a:noFill/>
          <a:ln w="12700">
            <a:noFill/>
            <a:miter lim="800000"/>
            <a:headEnd/>
            <a:tailEnd/>
          </a:ln>
          <a:effectLst/>
        </p:spPr>
        <p:txBody>
          <a:bodyPr wrap="none" lIns="90488" tIns="44450" rIns="90488" bIns="44450">
            <a:spAutoFit/>
          </a:bodyPr>
          <a:lstStyle/>
          <a:p>
            <a:pPr>
              <a:defRPr/>
            </a:pPr>
            <a:r>
              <a:rPr lang="fr-FR" sz="1400" b="1">
                <a:solidFill>
                  <a:srgbClr val="000000"/>
                </a:solidFill>
                <a:latin typeface="Arial" charset="0"/>
              </a:rPr>
              <a:t>Planif. &amp; pilotage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Oval 5"/>
          <p:cNvSpPr>
            <a:spLocks noChangeArrowheads="1"/>
          </p:cNvSpPr>
          <p:nvPr/>
        </p:nvSpPr>
        <p:spPr bwMode="auto">
          <a:xfrm>
            <a:off x="3886200" y="2667000"/>
            <a:ext cx="2895600" cy="2895600"/>
          </a:xfrm>
          <a:prstGeom prst="ellipse">
            <a:avLst/>
          </a:prstGeom>
          <a:solidFill>
            <a:schemeClr val="tx2"/>
          </a:solidFill>
          <a:ln w="12700">
            <a:solidFill>
              <a:srgbClr val="000000"/>
            </a:solidFill>
            <a:round/>
            <a:headEnd/>
            <a:tailEnd/>
          </a:ln>
        </p:spPr>
        <p:txBody>
          <a:bodyPr wrap="none" anchor="ctr"/>
          <a:lstStyle/>
          <a:p>
            <a:endParaRPr lang="fr-FR">
              <a:solidFill>
                <a:srgbClr val="000000"/>
              </a:solidFill>
            </a:endParaRPr>
          </a:p>
        </p:txBody>
      </p:sp>
      <p:sp>
        <p:nvSpPr>
          <p:cNvPr id="39939" name="Rectangle 2"/>
          <p:cNvSpPr>
            <a:spLocks noGrp="1" noChangeArrowheads="1"/>
          </p:cNvSpPr>
          <p:nvPr>
            <p:ph type="title"/>
          </p:nvPr>
        </p:nvSpPr>
        <p:spPr/>
        <p:txBody>
          <a:bodyPr/>
          <a:lstStyle/>
          <a:p>
            <a:r>
              <a:rPr lang="fr-FR" dirty="0"/>
              <a:t>Risques et inconvénients majeurs</a:t>
            </a:r>
          </a:p>
        </p:txBody>
      </p:sp>
      <p:sp>
        <p:nvSpPr>
          <p:cNvPr id="39940" name="Rectangle 3"/>
          <p:cNvSpPr>
            <a:spLocks noGrp="1" noChangeArrowheads="1"/>
          </p:cNvSpPr>
          <p:nvPr>
            <p:ph type="body" idx="1"/>
          </p:nvPr>
        </p:nvSpPr>
        <p:spPr>
          <a:xfrm>
            <a:off x="1066800" y="1676400"/>
            <a:ext cx="7162800" cy="457200"/>
          </a:xfrm>
        </p:spPr>
        <p:txBody>
          <a:bodyPr/>
          <a:lstStyle/>
          <a:p>
            <a:pPr>
              <a:lnSpc>
                <a:spcPct val="80000"/>
              </a:lnSpc>
            </a:pPr>
            <a:r>
              <a:rPr lang="fr-FR" sz="2000" b="0">
                <a:solidFill>
                  <a:srgbClr val="000000"/>
                </a:solidFill>
              </a:rPr>
              <a:t>Inadéquation entre le système d’information et la couverture fonctionnelle de l’ERP</a:t>
            </a:r>
            <a:endParaRPr lang="fr-FR" sz="2000"/>
          </a:p>
        </p:txBody>
      </p:sp>
      <p:sp>
        <p:nvSpPr>
          <p:cNvPr id="39941" name="Oval 4"/>
          <p:cNvSpPr>
            <a:spLocks noChangeArrowheads="1"/>
          </p:cNvSpPr>
          <p:nvPr/>
        </p:nvSpPr>
        <p:spPr bwMode="auto">
          <a:xfrm>
            <a:off x="2971800" y="2590800"/>
            <a:ext cx="3200400" cy="3200400"/>
          </a:xfrm>
          <a:prstGeom prst="ellipse">
            <a:avLst/>
          </a:prstGeom>
          <a:solidFill>
            <a:schemeClr val="accent1">
              <a:alpha val="50195"/>
            </a:schemeClr>
          </a:solidFill>
          <a:ln w="12700">
            <a:solidFill>
              <a:srgbClr val="000000"/>
            </a:solidFill>
            <a:round/>
            <a:headEnd/>
            <a:tailEnd/>
          </a:ln>
        </p:spPr>
        <p:txBody>
          <a:bodyPr wrap="none" anchor="ctr"/>
          <a:lstStyle/>
          <a:p>
            <a:endParaRPr lang="fr-FR">
              <a:solidFill>
                <a:srgbClr val="000000"/>
              </a:solidFill>
            </a:endParaRPr>
          </a:p>
        </p:txBody>
      </p:sp>
      <p:sp>
        <p:nvSpPr>
          <p:cNvPr id="39942" name="Text Box 6"/>
          <p:cNvSpPr txBox="1">
            <a:spLocks noChangeArrowheads="1"/>
          </p:cNvSpPr>
          <p:nvPr/>
        </p:nvSpPr>
        <p:spPr bwMode="auto">
          <a:xfrm>
            <a:off x="7391400" y="4267200"/>
            <a:ext cx="1176338" cy="312738"/>
          </a:xfrm>
          <a:prstGeom prst="rect">
            <a:avLst/>
          </a:prstGeom>
          <a:noFill/>
          <a:ln w="12700">
            <a:noFill/>
            <a:miter lim="800000"/>
            <a:headEnd/>
            <a:tailEnd/>
          </a:ln>
        </p:spPr>
        <p:txBody>
          <a:bodyPr wrap="none">
            <a:spAutoFit/>
          </a:bodyPr>
          <a:lstStyle/>
          <a:p>
            <a:r>
              <a:rPr lang="fr-FR" sz="1600" b="0">
                <a:solidFill>
                  <a:srgbClr val="000000"/>
                </a:solidFill>
              </a:rPr>
              <a:t>Cible du SI</a:t>
            </a:r>
          </a:p>
        </p:txBody>
      </p:sp>
      <p:sp>
        <p:nvSpPr>
          <p:cNvPr id="39943" name="Text Box 7"/>
          <p:cNvSpPr txBox="1">
            <a:spLocks noChangeArrowheads="1"/>
          </p:cNvSpPr>
          <p:nvPr/>
        </p:nvSpPr>
        <p:spPr bwMode="auto">
          <a:xfrm>
            <a:off x="685800" y="5791200"/>
            <a:ext cx="2441575" cy="533400"/>
          </a:xfrm>
          <a:prstGeom prst="rect">
            <a:avLst/>
          </a:prstGeom>
          <a:noFill/>
          <a:ln w="12700">
            <a:noFill/>
            <a:miter lim="800000"/>
            <a:headEnd/>
            <a:tailEnd/>
          </a:ln>
        </p:spPr>
        <p:txBody>
          <a:bodyPr wrap="none">
            <a:spAutoFit/>
          </a:bodyPr>
          <a:lstStyle/>
          <a:p>
            <a:r>
              <a:rPr lang="fr-FR" sz="1600" b="0">
                <a:solidFill>
                  <a:srgbClr val="000000"/>
                </a:solidFill>
              </a:rPr>
              <a:t>Couverture fonctionnelle </a:t>
            </a:r>
            <a:br>
              <a:rPr lang="fr-FR" sz="1600" b="0">
                <a:solidFill>
                  <a:srgbClr val="000000"/>
                </a:solidFill>
              </a:rPr>
            </a:br>
            <a:r>
              <a:rPr lang="fr-FR" sz="1600" b="0">
                <a:solidFill>
                  <a:srgbClr val="000000"/>
                </a:solidFill>
              </a:rPr>
              <a:t>totale de l’ERP</a:t>
            </a:r>
          </a:p>
        </p:txBody>
      </p:sp>
      <p:sp>
        <p:nvSpPr>
          <p:cNvPr id="39944" name="Text Box 8"/>
          <p:cNvSpPr txBox="1">
            <a:spLocks noChangeArrowheads="1"/>
          </p:cNvSpPr>
          <p:nvPr/>
        </p:nvSpPr>
        <p:spPr bwMode="auto">
          <a:xfrm>
            <a:off x="1176338" y="2514600"/>
            <a:ext cx="1989137" cy="533400"/>
          </a:xfrm>
          <a:prstGeom prst="rect">
            <a:avLst/>
          </a:prstGeom>
          <a:noFill/>
          <a:ln w="12700">
            <a:noFill/>
            <a:miter lim="800000"/>
            <a:headEnd/>
            <a:tailEnd/>
          </a:ln>
        </p:spPr>
        <p:txBody>
          <a:bodyPr wrap="none">
            <a:spAutoFit/>
          </a:bodyPr>
          <a:lstStyle/>
          <a:p>
            <a:r>
              <a:rPr lang="fr-FR" sz="1600" b="0">
                <a:solidFill>
                  <a:srgbClr val="000000"/>
                </a:solidFill>
              </a:rPr>
              <a:t>Fonctionnalités mal </a:t>
            </a:r>
            <a:br>
              <a:rPr lang="fr-FR" sz="1600" b="0">
                <a:solidFill>
                  <a:srgbClr val="000000"/>
                </a:solidFill>
              </a:rPr>
            </a:br>
            <a:r>
              <a:rPr lang="fr-FR" sz="1600" b="0">
                <a:solidFill>
                  <a:srgbClr val="000000"/>
                </a:solidFill>
              </a:rPr>
              <a:t>ou non exploitées</a:t>
            </a:r>
          </a:p>
        </p:txBody>
      </p:sp>
      <p:sp>
        <p:nvSpPr>
          <p:cNvPr id="39945" name="Text Box 9"/>
          <p:cNvSpPr txBox="1">
            <a:spLocks noChangeArrowheads="1"/>
          </p:cNvSpPr>
          <p:nvPr/>
        </p:nvSpPr>
        <p:spPr bwMode="auto">
          <a:xfrm>
            <a:off x="6705600" y="2514600"/>
            <a:ext cx="1706563" cy="533400"/>
          </a:xfrm>
          <a:prstGeom prst="rect">
            <a:avLst/>
          </a:prstGeom>
          <a:noFill/>
          <a:ln w="12700">
            <a:noFill/>
            <a:miter lim="800000"/>
            <a:headEnd/>
            <a:tailEnd/>
          </a:ln>
        </p:spPr>
        <p:txBody>
          <a:bodyPr wrap="none">
            <a:spAutoFit/>
          </a:bodyPr>
          <a:lstStyle/>
          <a:p>
            <a:r>
              <a:rPr lang="fr-FR" sz="1600" b="0">
                <a:solidFill>
                  <a:srgbClr val="000000"/>
                </a:solidFill>
              </a:rPr>
              <a:t>Développements</a:t>
            </a:r>
            <a:br>
              <a:rPr lang="fr-FR" sz="1600" b="0">
                <a:solidFill>
                  <a:srgbClr val="000000"/>
                </a:solidFill>
              </a:rPr>
            </a:br>
            <a:r>
              <a:rPr lang="fr-FR" sz="1600" b="0">
                <a:solidFill>
                  <a:srgbClr val="000000"/>
                </a:solidFill>
              </a:rPr>
              <a:t>spécifiques</a:t>
            </a:r>
          </a:p>
        </p:txBody>
      </p:sp>
      <p:sp>
        <p:nvSpPr>
          <p:cNvPr id="39946" name="Text Box 10"/>
          <p:cNvSpPr txBox="1">
            <a:spLocks noChangeArrowheads="1"/>
          </p:cNvSpPr>
          <p:nvPr/>
        </p:nvSpPr>
        <p:spPr bwMode="auto">
          <a:xfrm>
            <a:off x="4800600" y="6096000"/>
            <a:ext cx="2957513" cy="312738"/>
          </a:xfrm>
          <a:prstGeom prst="rect">
            <a:avLst/>
          </a:prstGeom>
          <a:noFill/>
          <a:ln w="12700">
            <a:noFill/>
            <a:miter lim="800000"/>
            <a:headEnd/>
            <a:tailEnd/>
          </a:ln>
        </p:spPr>
        <p:txBody>
          <a:bodyPr wrap="none">
            <a:spAutoFit/>
          </a:bodyPr>
          <a:lstStyle/>
          <a:p>
            <a:r>
              <a:rPr lang="fr-FR" sz="1600" b="0">
                <a:solidFill>
                  <a:srgbClr val="000000"/>
                </a:solidFill>
              </a:rPr>
              <a:t>Fonctionnalités bien exploitées</a:t>
            </a:r>
          </a:p>
        </p:txBody>
      </p:sp>
      <p:sp>
        <p:nvSpPr>
          <p:cNvPr id="39947" name="Line 11"/>
          <p:cNvSpPr>
            <a:spLocks noChangeShapeType="1"/>
          </p:cNvSpPr>
          <p:nvPr/>
        </p:nvSpPr>
        <p:spPr bwMode="auto">
          <a:xfrm>
            <a:off x="2286000" y="3200400"/>
            <a:ext cx="1219200" cy="533400"/>
          </a:xfrm>
          <a:prstGeom prst="line">
            <a:avLst/>
          </a:prstGeom>
          <a:noFill/>
          <a:ln w="12700">
            <a:solidFill>
              <a:srgbClr val="000000"/>
            </a:solidFill>
            <a:round/>
            <a:headEnd/>
            <a:tailEnd type="triangle" w="med" len="med"/>
          </a:ln>
        </p:spPr>
        <p:txBody>
          <a:bodyPr/>
          <a:lstStyle/>
          <a:p>
            <a:endParaRPr lang="fr-FR">
              <a:solidFill>
                <a:srgbClr val="000000"/>
              </a:solidFill>
            </a:endParaRPr>
          </a:p>
        </p:txBody>
      </p:sp>
      <p:sp>
        <p:nvSpPr>
          <p:cNvPr id="39948" name="Line 12"/>
          <p:cNvSpPr>
            <a:spLocks noChangeShapeType="1"/>
          </p:cNvSpPr>
          <p:nvPr/>
        </p:nvSpPr>
        <p:spPr bwMode="auto">
          <a:xfrm flipV="1">
            <a:off x="2209800" y="5181600"/>
            <a:ext cx="1066800" cy="457200"/>
          </a:xfrm>
          <a:prstGeom prst="line">
            <a:avLst/>
          </a:prstGeom>
          <a:noFill/>
          <a:ln w="12700">
            <a:solidFill>
              <a:srgbClr val="000000"/>
            </a:solidFill>
            <a:round/>
            <a:headEnd/>
            <a:tailEnd type="triangle" w="med" len="med"/>
          </a:ln>
        </p:spPr>
        <p:txBody>
          <a:bodyPr/>
          <a:lstStyle/>
          <a:p>
            <a:endParaRPr lang="fr-FR">
              <a:solidFill>
                <a:srgbClr val="000000"/>
              </a:solidFill>
            </a:endParaRPr>
          </a:p>
        </p:txBody>
      </p:sp>
      <p:sp>
        <p:nvSpPr>
          <p:cNvPr id="39949" name="Line 13"/>
          <p:cNvSpPr>
            <a:spLocks noChangeShapeType="1"/>
          </p:cNvSpPr>
          <p:nvPr/>
        </p:nvSpPr>
        <p:spPr bwMode="auto">
          <a:xfrm flipH="1" flipV="1">
            <a:off x="5257800" y="4495800"/>
            <a:ext cx="838200" cy="1447800"/>
          </a:xfrm>
          <a:prstGeom prst="line">
            <a:avLst/>
          </a:prstGeom>
          <a:noFill/>
          <a:ln w="12700">
            <a:solidFill>
              <a:srgbClr val="000000"/>
            </a:solidFill>
            <a:round/>
            <a:headEnd/>
            <a:tailEnd type="triangle" w="med" len="med"/>
          </a:ln>
        </p:spPr>
        <p:txBody>
          <a:bodyPr/>
          <a:lstStyle/>
          <a:p>
            <a:endParaRPr lang="fr-FR">
              <a:solidFill>
                <a:srgbClr val="000000"/>
              </a:solidFill>
            </a:endParaRPr>
          </a:p>
        </p:txBody>
      </p:sp>
      <p:sp>
        <p:nvSpPr>
          <p:cNvPr id="39950" name="Line 14"/>
          <p:cNvSpPr>
            <a:spLocks noChangeShapeType="1"/>
          </p:cNvSpPr>
          <p:nvPr/>
        </p:nvSpPr>
        <p:spPr bwMode="auto">
          <a:xfrm flipH="1">
            <a:off x="6324600" y="3124200"/>
            <a:ext cx="990600" cy="533400"/>
          </a:xfrm>
          <a:prstGeom prst="line">
            <a:avLst/>
          </a:prstGeom>
          <a:noFill/>
          <a:ln w="12700">
            <a:solidFill>
              <a:srgbClr val="000000"/>
            </a:solidFill>
            <a:round/>
            <a:headEnd/>
            <a:tailEnd type="triangle" w="med" len="med"/>
          </a:ln>
        </p:spPr>
        <p:txBody>
          <a:bodyPr/>
          <a:lstStyle/>
          <a:p>
            <a:endParaRPr lang="fr-FR">
              <a:solidFill>
                <a:srgbClr val="000000"/>
              </a:solidFill>
            </a:endParaRPr>
          </a:p>
        </p:txBody>
      </p:sp>
      <p:sp>
        <p:nvSpPr>
          <p:cNvPr id="39951" name="Line 15"/>
          <p:cNvSpPr>
            <a:spLocks noChangeShapeType="1"/>
          </p:cNvSpPr>
          <p:nvPr/>
        </p:nvSpPr>
        <p:spPr bwMode="auto">
          <a:xfrm flipH="1" flipV="1">
            <a:off x="6781800" y="4343400"/>
            <a:ext cx="685800" cy="76200"/>
          </a:xfrm>
          <a:prstGeom prst="line">
            <a:avLst/>
          </a:prstGeom>
          <a:noFill/>
          <a:ln w="12700">
            <a:solidFill>
              <a:srgbClr val="000000"/>
            </a:solidFill>
            <a:round/>
            <a:headEnd/>
            <a:tailEnd type="triangle" w="med" len="med"/>
          </a:ln>
        </p:spPr>
        <p:txBody>
          <a:bodyPr/>
          <a:lstStyle/>
          <a:p>
            <a:endParaRPr lang="fr-FR">
              <a:solidFill>
                <a:srgbClr val="000000"/>
              </a:solidFill>
            </a:endParaRPr>
          </a:p>
        </p:txBody>
      </p:sp>
    </p:spTree>
    <p:extLst>
      <p:ext uri="{BB962C8B-B14F-4D97-AF65-F5344CB8AC3E}">
        <p14:creationId xmlns:p14="http://schemas.microsoft.com/office/powerpoint/2010/main" val="3582790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fr-FR"/>
              <a:t>Définition</a:t>
            </a:r>
          </a:p>
        </p:txBody>
      </p:sp>
      <p:sp>
        <p:nvSpPr>
          <p:cNvPr id="5123" name="Rectangle 3"/>
          <p:cNvSpPr>
            <a:spLocks noGrp="1" noChangeArrowheads="1"/>
          </p:cNvSpPr>
          <p:nvPr>
            <p:ph type="body" idx="1"/>
          </p:nvPr>
        </p:nvSpPr>
        <p:spPr>
          <a:xfrm>
            <a:off x="467544" y="1340768"/>
            <a:ext cx="8496944" cy="4896544"/>
          </a:xfrm>
        </p:spPr>
        <p:txBody>
          <a:bodyPr/>
          <a:lstStyle/>
          <a:p>
            <a:pPr>
              <a:lnSpc>
                <a:spcPct val="80000"/>
              </a:lnSpc>
            </a:pPr>
            <a:r>
              <a:rPr lang="fr-FR" sz="2800" b="0" dirty="0">
                <a:solidFill>
                  <a:srgbClr val="000099"/>
                </a:solidFill>
              </a:rPr>
              <a:t>Système de gestion de l'entreprise reposant sur une « solution logicielle intégrée » très paramétrable</a:t>
            </a:r>
          </a:p>
          <a:p>
            <a:pPr>
              <a:lnSpc>
                <a:spcPct val="80000"/>
              </a:lnSpc>
            </a:pPr>
            <a:r>
              <a:rPr lang="fr-FR" sz="2800" b="0" dirty="0">
                <a:solidFill>
                  <a:srgbClr val="000099"/>
                </a:solidFill>
              </a:rPr>
              <a:t>Grand nombre de fonctions :</a:t>
            </a:r>
          </a:p>
          <a:p>
            <a:pPr lvl="1">
              <a:lnSpc>
                <a:spcPct val="80000"/>
              </a:lnSpc>
            </a:pPr>
            <a:r>
              <a:rPr lang="fr-FR" sz="2000" b="0" dirty="0">
                <a:solidFill>
                  <a:srgbClr val="000099"/>
                </a:solidFill>
              </a:rPr>
              <a:t>Gestion financière</a:t>
            </a:r>
          </a:p>
          <a:p>
            <a:pPr lvl="1">
              <a:lnSpc>
                <a:spcPct val="80000"/>
              </a:lnSpc>
            </a:pPr>
            <a:r>
              <a:rPr lang="fr-FR" sz="2000" b="0" dirty="0">
                <a:solidFill>
                  <a:srgbClr val="000099"/>
                </a:solidFill>
              </a:rPr>
              <a:t>Gestion commerciale</a:t>
            </a:r>
          </a:p>
          <a:p>
            <a:pPr lvl="1">
              <a:lnSpc>
                <a:spcPct val="80000"/>
              </a:lnSpc>
            </a:pPr>
            <a:r>
              <a:rPr lang="fr-FR" sz="2000" b="0" dirty="0">
                <a:solidFill>
                  <a:srgbClr val="000099"/>
                </a:solidFill>
              </a:rPr>
              <a:t>Gestion des achats et des stocks</a:t>
            </a:r>
          </a:p>
          <a:p>
            <a:pPr lvl="1">
              <a:lnSpc>
                <a:spcPct val="80000"/>
              </a:lnSpc>
            </a:pPr>
            <a:r>
              <a:rPr lang="fr-FR" sz="2000" b="0" dirty="0">
                <a:solidFill>
                  <a:srgbClr val="000099"/>
                </a:solidFill>
              </a:rPr>
              <a:t>Gestion de production</a:t>
            </a:r>
          </a:p>
          <a:p>
            <a:pPr lvl="1">
              <a:lnSpc>
                <a:spcPct val="80000"/>
              </a:lnSpc>
            </a:pPr>
            <a:r>
              <a:rPr lang="fr-FR" sz="2000" b="0" dirty="0" err="1">
                <a:solidFill>
                  <a:srgbClr val="000099"/>
                </a:solidFill>
              </a:rPr>
              <a:t>Supply</a:t>
            </a:r>
            <a:r>
              <a:rPr lang="fr-FR" sz="2000" b="0" dirty="0">
                <a:solidFill>
                  <a:srgbClr val="000099"/>
                </a:solidFill>
              </a:rPr>
              <a:t> Chain Management</a:t>
            </a:r>
          </a:p>
          <a:p>
            <a:pPr lvl="1">
              <a:lnSpc>
                <a:spcPct val="80000"/>
              </a:lnSpc>
            </a:pPr>
            <a:r>
              <a:rPr lang="fr-FR" sz="2000" b="0" dirty="0">
                <a:solidFill>
                  <a:srgbClr val="000099"/>
                </a:solidFill>
              </a:rPr>
              <a:t>Gestion des ressources humaines</a:t>
            </a:r>
          </a:p>
          <a:p>
            <a:pPr lvl="1">
              <a:lnSpc>
                <a:spcPct val="80000"/>
              </a:lnSpc>
            </a:pPr>
            <a:r>
              <a:rPr lang="fr-FR" sz="2000" b="0" dirty="0">
                <a:solidFill>
                  <a:srgbClr val="000099"/>
                </a:solidFill>
              </a:rPr>
              <a:t>etc.</a:t>
            </a:r>
          </a:p>
          <a:p>
            <a:pPr>
              <a:lnSpc>
                <a:spcPct val="80000"/>
              </a:lnSpc>
            </a:pPr>
            <a:r>
              <a:rPr lang="fr-FR" sz="2800" dirty="0">
                <a:solidFill>
                  <a:srgbClr val="000099"/>
                </a:solidFill>
              </a:rPr>
              <a:t>Intégration</a:t>
            </a:r>
            <a:r>
              <a:rPr lang="fr-FR" sz="2800" b="0" dirty="0">
                <a:solidFill>
                  <a:srgbClr val="000099"/>
                </a:solidFill>
              </a:rPr>
              <a:t> : données centralisées dans une base de données unique (éventuellement répartie)</a:t>
            </a:r>
          </a:p>
        </p:txBody>
      </p:sp>
    </p:spTree>
    <p:extLst>
      <p:ext uri="{BB962C8B-B14F-4D97-AF65-F5344CB8AC3E}">
        <p14:creationId xmlns:p14="http://schemas.microsoft.com/office/powerpoint/2010/main" val="2363859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fr-FR"/>
              <a:t>Historique</a:t>
            </a:r>
          </a:p>
        </p:txBody>
      </p:sp>
      <p:sp>
        <p:nvSpPr>
          <p:cNvPr id="9219" name="Rectangle 3"/>
          <p:cNvSpPr>
            <a:spLocks noGrp="1" noChangeArrowheads="1"/>
          </p:cNvSpPr>
          <p:nvPr>
            <p:ph type="body" idx="1"/>
          </p:nvPr>
        </p:nvSpPr>
        <p:spPr>
          <a:xfrm>
            <a:off x="685800" y="1676400"/>
            <a:ext cx="7543800" cy="4114800"/>
          </a:xfrm>
        </p:spPr>
        <p:txBody>
          <a:bodyPr/>
          <a:lstStyle/>
          <a:p>
            <a:r>
              <a:rPr lang="fr-FR"/>
              <a:t>Jusque dans les années 1990, des applications séparées, spécifiques à un secteur de l’entreprise</a:t>
            </a:r>
          </a:p>
          <a:p>
            <a:r>
              <a:rPr lang="fr-FR"/>
              <a:t>Exemples :</a:t>
            </a:r>
          </a:p>
          <a:p>
            <a:pPr lvl="1"/>
            <a:r>
              <a:rPr lang="fr-FR"/>
              <a:t>Gestion commerciale, Facturation, Gestion des stocks</a:t>
            </a:r>
          </a:p>
          <a:p>
            <a:pPr lvl="1"/>
            <a:r>
              <a:rPr lang="fr-FR"/>
              <a:t>Comptabilité, Paye</a:t>
            </a:r>
          </a:p>
          <a:p>
            <a:pPr lvl="1"/>
            <a:r>
              <a:rPr lang="fr-FR"/>
              <a:t>GPAO (Gestion de production assistée par ordinateur)</a:t>
            </a:r>
          </a:p>
          <a:p>
            <a:r>
              <a:rPr lang="fr-FR"/>
              <a:t>De nombreux logiciels spécifiques « maison »</a:t>
            </a:r>
          </a:p>
          <a:p>
            <a:r>
              <a:rPr lang="fr-FR"/>
              <a:t>Des interfaces pour transférer périodiquement les informations d’une application à une autre</a:t>
            </a:r>
          </a:p>
        </p:txBody>
      </p:sp>
    </p:spTree>
    <p:extLst>
      <p:ext uri="{BB962C8B-B14F-4D97-AF65-F5344CB8AC3E}">
        <p14:creationId xmlns:p14="http://schemas.microsoft.com/office/powerpoint/2010/main" val="12635558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fr-FR"/>
              <a:t>Historique</a:t>
            </a:r>
          </a:p>
        </p:txBody>
      </p:sp>
      <p:sp>
        <p:nvSpPr>
          <p:cNvPr id="10243" name="Rectangle 3"/>
          <p:cNvSpPr>
            <a:spLocks noGrp="1" noChangeArrowheads="1"/>
          </p:cNvSpPr>
          <p:nvPr>
            <p:ph type="body" idx="1"/>
          </p:nvPr>
        </p:nvSpPr>
        <p:spPr/>
        <p:txBody>
          <a:bodyPr/>
          <a:lstStyle/>
          <a:p>
            <a:r>
              <a:rPr lang="fr-FR"/>
              <a:t>Dans les années 1990 :</a:t>
            </a:r>
          </a:p>
          <a:p>
            <a:r>
              <a:rPr lang="fr-FR"/>
              <a:t>Augmentation de la puissance et de la connectivité des systèmes</a:t>
            </a:r>
          </a:p>
          <a:p>
            <a:r>
              <a:rPr lang="fr-FR"/>
              <a:t>Apparition des réseaux</a:t>
            </a:r>
          </a:p>
          <a:p>
            <a:endParaRPr lang="fr-FR"/>
          </a:p>
          <a:p>
            <a:r>
              <a:rPr lang="fr-FR"/>
              <a:t>Nécessité d’intégration des applications pour accompagner les changements organisationnels des entreprises</a:t>
            </a:r>
          </a:p>
          <a:p>
            <a:endParaRPr lang="fr-FR"/>
          </a:p>
        </p:txBody>
      </p:sp>
    </p:spTree>
    <p:extLst>
      <p:ext uri="{BB962C8B-B14F-4D97-AF65-F5344CB8AC3E}">
        <p14:creationId xmlns:p14="http://schemas.microsoft.com/office/powerpoint/2010/main" val="2688475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fr-FR"/>
              <a:t>Evolution des besoins en gestion</a:t>
            </a:r>
          </a:p>
        </p:txBody>
      </p:sp>
      <p:sp>
        <p:nvSpPr>
          <p:cNvPr id="11267" name="Rectangle 3"/>
          <p:cNvSpPr>
            <a:spLocks noGrp="1" noChangeArrowheads="1"/>
          </p:cNvSpPr>
          <p:nvPr>
            <p:ph type="body" idx="1"/>
          </p:nvPr>
        </p:nvSpPr>
        <p:spPr>
          <a:xfrm>
            <a:off x="1066800" y="1905000"/>
            <a:ext cx="7162800" cy="3886200"/>
          </a:xfrm>
        </p:spPr>
        <p:txBody>
          <a:bodyPr/>
          <a:lstStyle/>
          <a:p>
            <a:r>
              <a:rPr lang="fr-FR"/>
              <a:t>A l'intérieur de l'entreprise, le travail change :</a:t>
            </a:r>
          </a:p>
          <a:p>
            <a:r>
              <a:rPr lang="fr-FR"/>
              <a:t>Les acteurs doivent coopérer dans des processus</a:t>
            </a:r>
          </a:p>
          <a:p>
            <a:r>
              <a:rPr lang="fr-FR"/>
              <a:t>On professionnalise des métiers en structurant les échanges entre ces métiers </a:t>
            </a:r>
          </a:p>
          <a:p>
            <a:r>
              <a:rPr lang="fr-FR"/>
              <a:t>Les échanges d'information deviennent à la fois plus formels et plus dématérialisés</a:t>
            </a:r>
          </a:p>
          <a:p>
            <a:r>
              <a:rPr lang="fr-FR"/>
              <a:t>Développement de la notion de processus :</a:t>
            </a:r>
            <a:br>
              <a:rPr lang="fr-FR"/>
            </a:br>
            <a:r>
              <a:rPr lang="fr-FR" i="1">
                <a:solidFill>
                  <a:srgbClr val="000099"/>
                </a:solidFill>
              </a:rPr>
              <a:t>Business Process Reengineering</a:t>
            </a:r>
            <a:endParaRPr lang="fr-FR">
              <a:solidFill>
                <a:srgbClr val="000099"/>
              </a:solidFill>
            </a:endParaRPr>
          </a:p>
        </p:txBody>
      </p:sp>
    </p:spTree>
    <p:extLst>
      <p:ext uri="{BB962C8B-B14F-4D97-AF65-F5344CB8AC3E}">
        <p14:creationId xmlns:p14="http://schemas.microsoft.com/office/powerpoint/2010/main" val="2448778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fr-FR"/>
              <a:t>Caractéristiques des ERP</a:t>
            </a:r>
          </a:p>
        </p:txBody>
      </p:sp>
      <p:sp>
        <p:nvSpPr>
          <p:cNvPr id="7171" name="Rectangle 3"/>
          <p:cNvSpPr>
            <a:spLocks noGrp="1" noChangeArrowheads="1"/>
          </p:cNvSpPr>
          <p:nvPr>
            <p:ph type="body" idx="1"/>
          </p:nvPr>
        </p:nvSpPr>
        <p:spPr>
          <a:xfrm>
            <a:off x="762000" y="1676400"/>
            <a:ext cx="8001000" cy="4572000"/>
          </a:xfrm>
        </p:spPr>
        <p:txBody>
          <a:bodyPr/>
          <a:lstStyle/>
          <a:p>
            <a:pPr>
              <a:lnSpc>
                <a:spcPct val="80000"/>
              </a:lnSpc>
              <a:spcAft>
                <a:spcPct val="25000"/>
              </a:spcAft>
            </a:pPr>
            <a:r>
              <a:rPr lang="fr-FR">
                <a:solidFill>
                  <a:srgbClr val="000099"/>
                </a:solidFill>
              </a:rPr>
              <a:t>Logiciel intégré</a:t>
            </a:r>
          </a:p>
          <a:p>
            <a:pPr>
              <a:lnSpc>
                <a:spcPct val="80000"/>
              </a:lnSpc>
              <a:spcAft>
                <a:spcPct val="25000"/>
              </a:spcAft>
            </a:pPr>
            <a:r>
              <a:rPr lang="fr-FR">
                <a:solidFill>
                  <a:srgbClr val="000099"/>
                </a:solidFill>
              </a:rPr>
              <a:t>Prise en charge de la totalité des fonctions de l’entreprise</a:t>
            </a:r>
          </a:p>
          <a:p>
            <a:pPr>
              <a:lnSpc>
                <a:spcPct val="80000"/>
              </a:lnSpc>
              <a:spcAft>
                <a:spcPct val="25000"/>
              </a:spcAft>
            </a:pPr>
            <a:r>
              <a:rPr lang="fr-FR">
                <a:solidFill>
                  <a:srgbClr val="000099"/>
                </a:solidFill>
              </a:rPr>
              <a:t>Un environnement applicatif unique, quelque soit le domaine</a:t>
            </a:r>
          </a:p>
          <a:p>
            <a:pPr>
              <a:lnSpc>
                <a:spcPct val="80000"/>
              </a:lnSpc>
              <a:spcAft>
                <a:spcPct val="25000"/>
              </a:spcAft>
            </a:pPr>
            <a:r>
              <a:rPr lang="fr-FR">
                <a:solidFill>
                  <a:srgbClr val="000099"/>
                </a:solidFill>
              </a:rPr>
              <a:t>Des référentiels partagés (base de données)</a:t>
            </a:r>
          </a:p>
          <a:p>
            <a:pPr>
              <a:lnSpc>
                <a:spcPct val="80000"/>
              </a:lnSpc>
              <a:spcAft>
                <a:spcPct val="25000"/>
              </a:spcAft>
            </a:pPr>
            <a:r>
              <a:rPr lang="fr-FR">
                <a:solidFill>
                  <a:srgbClr val="000099"/>
                </a:solidFill>
              </a:rPr>
              <a:t>Des traitements qui travaillent en cohérence</a:t>
            </a:r>
          </a:p>
          <a:p>
            <a:pPr>
              <a:lnSpc>
                <a:spcPct val="80000"/>
              </a:lnSpc>
              <a:spcAft>
                <a:spcPct val="25000"/>
              </a:spcAft>
            </a:pPr>
            <a:r>
              <a:rPr lang="fr-FR">
                <a:solidFill>
                  <a:srgbClr val="000099"/>
                </a:solidFill>
              </a:rPr>
              <a:t>Une saisie unique des données interdépendantes</a:t>
            </a:r>
          </a:p>
          <a:p>
            <a:pPr>
              <a:lnSpc>
                <a:spcPct val="80000"/>
              </a:lnSpc>
              <a:spcAft>
                <a:spcPct val="25000"/>
              </a:spcAft>
            </a:pPr>
            <a:r>
              <a:rPr lang="fr-FR">
                <a:solidFill>
                  <a:srgbClr val="000099"/>
                </a:solidFill>
              </a:rPr>
              <a:t>Une standardisation des processus et des règles de gestion</a:t>
            </a:r>
          </a:p>
          <a:p>
            <a:pPr>
              <a:lnSpc>
                <a:spcPct val="80000"/>
              </a:lnSpc>
              <a:spcAft>
                <a:spcPct val="25000"/>
              </a:spcAft>
            </a:pPr>
            <a:r>
              <a:rPr lang="fr-FR">
                <a:solidFill>
                  <a:srgbClr val="000099"/>
                </a:solidFill>
              </a:rPr>
              <a:t>Accès à distance à toutes les données</a:t>
            </a:r>
          </a:p>
        </p:txBody>
      </p:sp>
    </p:spTree>
    <p:extLst>
      <p:ext uri="{BB962C8B-B14F-4D97-AF65-F5344CB8AC3E}">
        <p14:creationId xmlns:p14="http://schemas.microsoft.com/office/powerpoint/2010/main" val="31479105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371600" y="762000"/>
            <a:ext cx="7239000" cy="457200"/>
          </a:xfrm>
        </p:spPr>
        <p:txBody>
          <a:bodyPr/>
          <a:lstStyle/>
          <a:p>
            <a:r>
              <a:rPr lang="fr-FR"/>
              <a:t>L’intégration des systèmes applicatifs</a:t>
            </a:r>
          </a:p>
        </p:txBody>
      </p:sp>
      <p:sp>
        <p:nvSpPr>
          <p:cNvPr id="55299" name="Rectangle 3"/>
          <p:cNvSpPr>
            <a:spLocks noChangeArrowheads="1"/>
          </p:cNvSpPr>
          <p:nvPr/>
        </p:nvSpPr>
        <p:spPr bwMode="auto">
          <a:xfrm>
            <a:off x="762000" y="1676400"/>
            <a:ext cx="3505200" cy="533400"/>
          </a:xfrm>
          <a:prstGeom prst="rect">
            <a:avLst/>
          </a:prstGeom>
          <a:solidFill>
            <a:srgbClr val="00FFFF"/>
          </a:solidFill>
          <a:ln w="12700">
            <a:solidFill>
              <a:srgbClr val="000000"/>
            </a:solidFill>
            <a:miter lim="800000"/>
            <a:headEnd/>
            <a:tailEnd/>
          </a:ln>
          <a:effectLst>
            <a:outerShdw dist="35921" dir="2700000" algn="ctr" rotWithShape="0">
              <a:schemeClr val="tx1"/>
            </a:outerShdw>
          </a:effectLst>
        </p:spPr>
        <p:txBody>
          <a:bodyPr wrap="none" anchor="ctr"/>
          <a:lstStyle/>
          <a:p>
            <a:pPr>
              <a:lnSpc>
                <a:spcPct val="100000"/>
              </a:lnSpc>
              <a:defRPr/>
            </a:pPr>
            <a:r>
              <a:rPr lang="fr-FR" sz="2000" b="0">
                <a:solidFill>
                  <a:srgbClr val="000000"/>
                </a:solidFill>
              </a:rPr>
              <a:t>Outils bureautiques</a:t>
            </a:r>
          </a:p>
        </p:txBody>
      </p:sp>
      <p:sp>
        <p:nvSpPr>
          <p:cNvPr id="55300" name="Rectangle 4"/>
          <p:cNvSpPr>
            <a:spLocks noChangeArrowheads="1"/>
          </p:cNvSpPr>
          <p:nvPr/>
        </p:nvSpPr>
        <p:spPr bwMode="auto">
          <a:xfrm>
            <a:off x="4724400" y="1676400"/>
            <a:ext cx="3429000" cy="533400"/>
          </a:xfrm>
          <a:prstGeom prst="rect">
            <a:avLst/>
          </a:prstGeom>
          <a:solidFill>
            <a:srgbClr val="00FFFF"/>
          </a:solidFill>
          <a:ln w="12700">
            <a:solidFill>
              <a:srgbClr val="000000"/>
            </a:solidFill>
            <a:miter lim="800000"/>
            <a:headEnd/>
            <a:tailEnd/>
          </a:ln>
          <a:effectLst>
            <a:outerShdw dist="35921" dir="2700000" algn="ctr" rotWithShape="0">
              <a:schemeClr val="tx1"/>
            </a:outerShdw>
          </a:effectLst>
        </p:spPr>
        <p:txBody>
          <a:bodyPr wrap="none" anchor="ctr"/>
          <a:lstStyle/>
          <a:p>
            <a:pPr>
              <a:lnSpc>
                <a:spcPct val="100000"/>
              </a:lnSpc>
              <a:defRPr/>
            </a:pPr>
            <a:r>
              <a:rPr lang="fr-FR" sz="2000" b="0">
                <a:solidFill>
                  <a:srgbClr val="000000"/>
                </a:solidFill>
              </a:rPr>
              <a:t>Messagerie</a:t>
            </a:r>
          </a:p>
        </p:txBody>
      </p:sp>
      <p:sp>
        <p:nvSpPr>
          <p:cNvPr id="55301" name="Rectangle 5"/>
          <p:cNvSpPr>
            <a:spLocks noChangeArrowheads="1"/>
          </p:cNvSpPr>
          <p:nvPr/>
        </p:nvSpPr>
        <p:spPr bwMode="auto">
          <a:xfrm>
            <a:off x="762000" y="2514600"/>
            <a:ext cx="533400" cy="3124200"/>
          </a:xfrm>
          <a:prstGeom prst="rect">
            <a:avLst/>
          </a:prstGeom>
          <a:solidFill>
            <a:srgbClr val="00FFFF"/>
          </a:solidFill>
          <a:ln w="12700">
            <a:solidFill>
              <a:srgbClr val="000000"/>
            </a:solidFill>
            <a:miter lim="800000"/>
            <a:headEnd/>
            <a:tailEnd/>
          </a:ln>
          <a:effectLst>
            <a:outerShdw dist="35921" dir="2700000" algn="ctr" rotWithShape="0">
              <a:schemeClr val="tx1"/>
            </a:outerShdw>
          </a:effectLst>
        </p:spPr>
        <p:txBody>
          <a:bodyPr wrap="none" anchor="ctr"/>
          <a:lstStyle/>
          <a:p>
            <a:pPr>
              <a:lnSpc>
                <a:spcPct val="100000"/>
              </a:lnSpc>
              <a:defRPr/>
            </a:pPr>
            <a:r>
              <a:rPr lang="fr-FR" sz="2000" b="0">
                <a:solidFill>
                  <a:srgbClr val="000000"/>
                </a:solidFill>
              </a:rPr>
              <a:t>W</a:t>
            </a:r>
            <a:br>
              <a:rPr lang="fr-FR" sz="2000" b="0">
                <a:solidFill>
                  <a:srgbClr val="000000"/>
                </a:solidFill>
              </a:rPr>
            </a:br>
            <a:r>
              <a:rPr lang="fr-FR" sz="2000" b="0">
                <a:solidFill>
                  <a:srgbClr val="000000"/>
                </a:solidFill>
              </a:rPr>
              <a:t>o</a:t>
            </a:r>
          </a:p>
          <a:p>
            <a:pPr>
              <a:lnSpc>
                <a:spcPct val="100000"/>
              </a:lnSpc>
              <a:defRPr/>
            </a:pPr>
            <a:r>
              <a:rPr lang="fr-FR" sz="2000" b="0">
                <a:solidFill>
                  <a:srgbClr val="000000"/>
                </a:solidFill>
              </a:rPr>
              <a:t>r</a:t>
            </a:r>
          </a:p>
          <a:p>
            <a:pPr>
              <a:lnSpc>
                <a:spcPct val="100000"/>
              </a:lnSpc>
              <a:defRPr/>
            </a:pPr>
            <a:r>
              <a:rPr lang="fr-FR" sz="2000" b="0">
                <a:solidFill>
                  <a:srgbClr val="000000"/>
                </a:solidFill>
              </a:rPr>
              <a:t>k</a:t>
            </a:r>
          </a:p>
          <a:p>
            <a:pPr>
              <a:lnSpc>
                <a:spcPct val="100000"/>
              </a:lnSpc>
              <a:defRPr/>
            </a:pPr>
            <a:r>
              <a:rPr lang="fr-FR" sz="2000" b="0">
                <a:solidFill>
                  <a:srgbClr val="000000"/>
                </a:solidFill>
              </a:rPr>
              <a:t>f</a:t>
            </a:r>
          </a:p>
          <a:p>
            <a:pPr>
              <a:lnSpc>
                <a:spcPct val="100000"/>
              </a:lnSpc>
              <a:defRPr/>
            </a:pPr>
            <a:r>
              <a:rPr lang="fr-FR" sz="2000" b="0">
                <a:solidFill>
                  <a:srgbClr val="000000"/>
                </a:solidFill>
              </a:rPr>
              <a:t>l</a:t>
            </a:r>
          </a:p>
          <a:p>
            <a:pPr>
              <a:lnSpc>
                <a:spcPct val="100000"/>
              </a:lnSpc>
              <a:defRPr/>
            </a:pPr>
            <a:r>
              <a:rPr lang="fr-FR" sz="2000" b="0">
                <a:solidFill>
                  <a:srgbClr val="000000"/>
                </a:solidFill>
              </a:rPr>
              <a:t>o</a:t>
            </a:r>
          </a:p>
          <a:p>
            <a:pPr>
              <a:lnSpc>
                <a:spcPct val="100000"/>
              </a:lnSpc>
              <a:defRPr/>
            </a:pPr>
            <a:r>
              <a:rPr lang="fr-FR" sz="2000" b="0">
                <a:solidFill>
                  <a:srgbClr val="000000"/>
                </a:solidFill>
              </a:rPr>
              <a:t>w</a:t>
            </a:r>
          </a:p>
        </p:txBody>
      </p:sp>
      <p:sp>
        <p:nvSpPr>
          <p:cNvPr id="55302" name="Rectangle 6"/>
          <p:cNvSpPr>
            <a:spLocks noChangeArrowheads="1"/>
          </p:cNvSpPr>
          <p:nvPr/>
        </p:nvSpPr>
        <p:spPr bwMode="auto">
          <a:xfrm>
            <a:off x="7696200" y="2514600"/>
            <a:ext cx="457200" cy="3048000"/>
          </a:xfrm>
          <a:prstGeom prst="rect">
            <a:avLst/>
          </a:prstGeom>
          <a:solidFill>
            <a:srgbClr val="00FFFF"/>
          </a:solidFill>
          <a:ln w="12700">
            <a:solidFill>
              <a:srgbClr val="000000"/>
            </a:solidFill>
            <a:miter lim="800000"/>
            <a:headEnd/>
            <a:tailEnd/>
          </a:ln>
          <a:effectLst>
            <a:outerShdw dist="35921" dir="2700000" algn="ctr" rotWithShape="0">
              <a:schemeClr val="tx1"/>
            </a:outerShdw>
          </a:effectLst>
        </p:spPr>
        <p:txBody>
          <a:bodyPr wrap="none" anchor="ctr"/>
          <a:lstStyle/>
          <a:p>
            <a:pPr>
              <a:lnSpc>
                <a:spcPct val="100000"/>
              </a:lnSpc>
              <a:defRPr/>
            </a:pPr>
            <a:r>
              <a:rPr lang="fr-FR" sz="2000" b="0">
                <a:solidFill>
                  <a:srgbClr val="000000"/>
                </a:solidFill>
              </a:rPr>
              <a:t>G</a:t>
            </a:r>
          </a:p>
          <a:p>
            <a:pPr>
              <a:lnSpc>
                <a:spcPct val="100000"/>
              </a:lnSpc>
              <a:defRPr/>
            </a:pPr>
            <a:r>
              <a:rPr lang="fr-FR" sz="2000" b="0">
                <a:solidFill>
                  <a:srgbClr val="000000"/>
                </a:solidFill>
              </a:rPr>
              <a:t>E</a:t>
            </a:r>
          </a:p>
          <a:p>
            <a:pPr>
              <a:lnSpc>
                <a:spcPct val="100000"/>
              </a:lnSpc>
              <a:defRPr/>
            </a:pPr>
            <a:r>
              <a:rPr lang="fr-FR" sz="2000" b="0">
                <a:solidFill>
                  <a:srgbClr val="000000"/>
                </a:solidFill>
              </a:rPr>
              <a:t>D</a:t>
            </a:r>
          </a:p>
        </p:txBody>
      </p:sp>
      <p:sp>
        <p:nvSpPr>
          <p:cNvPr id="55303" name="Rectangle 7"/>
          <p:cNvSpPr>
            <a:spLocks noChangeArrowheads="1"/>
          </p:cNvSpPr>
          <p:nvPr/>
        </p:nvSpPr>
        <p:spPr bwMode="auto">
          <a:xfrm>
            <a:off x="1600200" y="5867400"/>
            <a:ext cx="5867400" cy="457200"/>
          </a:xfrm>
          <a:prstGeom prst="rect">
            <a:avLst/>
          </a:prstGeom>
          <a:solidFill>
            <a:srgbClr val="FFFF00"/>
          </a:solidFill>
          <a:ln w="12700">
            <a:solidFill>
              <a:srgbClr val="000000"/>
            </a:solidFill>
            <a:miter lim="800000"/>
            <a:headEnd/>
            <a:tailEnd/>
          </a:ln>
          <a:effectLst>
            <a:outerShdw dist="35921" dir="2700000" algn="ctr" rotWithShape="0">
              <a:schemeClr val="tx1"/>
            </a:outerShdw>
          </a:effectLst>
        </p:spPr>
        <p:txBody>
          <a:bodyPr wrap="none" anchor="ctr"/>
          <a:lstStyle/>
          <a:p>
            <a:pPr>
              <a:lnSpc>
                <a:spcPct val="100000"/>
              </a:lnSpc>
              <a:defRPr/>
            </a:pPr>
            <a:r>
              <a:rPr lang="fr-FR" sz="2000" b="0">
                <a:solidFill>
                  <a:srgbClr val="000000"/>
                </a:solidFill>
              </a:rPr>
              <a:t>Reporting / EIS</a:t>
            </a:r>
          </a:p>
        </p:txBody>
      </p:sp>
      <p:sp>
        <p:nvSpPr>
          <p:cNvPr id="55304" name="Rectangle 8"/>
          <p:cNvSpPr>
            <a:spLocks noChangeArrowheads="1"/>
          </p:cNvSpPr>
          <p:nvPr/>
        </p:nvSpPr>
        <p:spPr bwMode="auto">
          <a:xfrm>
            <a:off x="1600200" y="2514600"/>
            <a:ext cx="1676400" cy="838200"/>
          </a:xfrm>
          <a:prstGeom prst="rect">
            <a:avLst/>
          </a:prstGeom>
          <a:solidFill>
            <a:srgbClr val="FFFF99"/>
          </a:solidFill>
          <a:ln w="12700">
            <a:solidFill>
              <a:srgbClr val="000000"/>
            </a:solidFill>
            <a:miter lim="800000"/>
            <a:headEnd/>
            <a:tailEnd/>
          </a:ln>
          <a:effectLst>
            <a:outerShdw dist="35921" dir="2700000" algn="ctr" rotWithShape="0">
              <a:schemeClr val="tx1"/>
            </a:outerShdw>
          </a:effectLst>
        </p:spPr>
        <p:txBody>
          <a:bodyPr wrap="none" anchor="ctr"/>
          <a:lstStyle/>
          <a:p>
            <a:pPr>
              <a:lnSpc>
                <a:spcPct val="100000"/>
              </a:lnSpc>
              <a:defRPr/>
            </a:pPr>
            <a:r>
              <a:rPr lang="fr-FR" sz="2000" b="0">
                <a:solidFill>
                  <a:srgbClr val="000000"/>
                </a:solidFill>
              </a:rPr>
              <a:t>Gestion des</a:t>
            </a:r>
          </a:p>
          <a:p>
            <a:pPr>
              <a:lnSpc>
                <a:spcPct val="100000"/>
              </a:lnSpc>
              <a:defRPr/>
            </a:pPr>
            <a:r>
              <a:rPr lang="fr-FR" sz="2000" b="0">
                <a:solidFill>
                  <a:srgbClr val="000000"/>
                </a:solidFill>
              </a:rPr>
              <a:t>achats</a:t>
            </a:r>
          </a:p>
        </p:txBody>
      </p:sp>
      <p:sp>
        <p:nvSpPr>
          <p:cNvPr id="55305" name="Rectangle 9"/>
          <p:cNvSpPr>
            <a:spLocks noChangeArrowheads="1"/>
          </p:cNvSpPr>
          <p:nvPr/>
        </p:nvSpPr>
        <p:spPr bwMode="auto">
          <a:xfrm>
            <a:off x="3657600" y="2514600"/>
            <a:ext cx="1676400" cy="838200"/>
          </a:xfrm>
          <a:prstGeom prst="rect">
            <a:avLst/>
          </a:prstGeom>
          <a:solidFill>
            <a:srgbClr val="FFFF99"/>
          </a:solidFill>
          <a:ln w="12700">
            <a:solidFill>
              <a:srgbClr val="000000"/>
            </a:solidFill>
            <a:miter lim="800000"/>
            <a:headEnd/>
            <a:tailEnd/>
          </a:ln>
          <a:effectLst>
            <a:outerShdw dist="35921" dir="2700000" algn="ctr" rotWithShape="0">
              <a:schemeClr val="tx1"/>
            </a:outerShdw>
          </a:effectLst>
        </p:spPr>
        <p:txBody>
          <a:bodyPr wrap="none" anchor="ctr"/>
          <a:lstStyle/>
          <a:p>
            <a:pPr>
              <a:lnSpc>
                <a:spcPct val="100000"/>
              </a:lnSpc>
              <a:defRPr/>
            </a:pPr>
            <a:r>
              <a:rPr lang="fr-FR" sz="2000" b="0">
                <a:solidFill>
                  <a:srgbClr val="000000"/>
                </a:solidFill>
              </a:rPr>
              <a:t>Gestion des</a:t>
            </a:r>
          </a:p>
          <a:p>
            <a:pPr>
              <a:lnSpc>
                <a:spcPct val="100000"/>
              </a:lnSpc>
              <a:defRPr/>
            </a:pPr>
            <a:r>
              <a:rPr lang="fr-FR" sz="2000" b="0">
                <a:solidFill>
                  <a:srgbClr val="000000"/>
                </a:solidFill>
              </a:rPr>
              <a:t>stocks</a:t>
            </a:r>
          </a:p>
        </p:txBody>
      </p:sp>
      <p:sp>
        <p:nvSpPr>
          <p:cNvPr id="55306" name="Rectangle 10"/>
          <p:cNvSpPr>
            <a:spLocks noChangeArrowheads="1"/>
          </p:cNvSpPr>
          <p:nvPr/>
        </p:nvSpPr>
        <p:spPr bwMode="auto">
          <a:xfrm>
            <a:off x="5791200" y="2514600"/>
            <a:ext cx="1676400" cy="838200"/>
          </a:xfrm>
          <a:prstGeom prst="rect">
            <a:avLst/>
          </a:prstGeom>
          <a:solidFill>
            <a:srgbClr val="FFFF99"/>
          </a:solidFill>
          <a:ln w="12700">
            <a:solidFill>
              <a:srgbClr val="000000"/>
            </a:solidFill>
            <a:miter lim="800000"/>
            <a:headEnd/>
            <a:tailEnd/>
          </a:ln>
          <a:effectLst>
            <a:outerShdw dist="35921" dir="2700000" algn="ctr" rotWithShape="0">
              <a:schemeClr val="tx1"/>
            </a:outerShdw>
          </a:effectLst>
        </p:spPr>
        <p:txBody>
          <a:bodyPr wrap="none" anchor="ctr"/>
          <a:lstStyle/>
          <a:p>
            <a:pPr>
              <a:lnSpc>
                <a:spcPct val="100000"/>
              </a:lnSpc>
              <a:defRPr/>
            </a:pPr>
            <a:r>
              <a:rPr lang="fr-FR" sz="2000" b="0" dirty="0">
                <a:solidFill>
                  <a:srgbClr val="000000"/>
                </a:solidFill>
              </a:rPr>
              <a:t>Gestion</a:t>
            </a:r>
          </a:p>
          <a:p>
            <a:pPr>
              <a:lnSpc>
                <a:spcPct val="100000"/>
              </a:lnSpc>
              <a:defRPr/>
            </a:pPr>
            <a:r>
              <a:rPr lang="fr-FR" sz="2000" b="0" dirty="0">
                <a:solidFill>
                  <a:srgbClr val="000000"/>
                </a:solidFill>
              </a:rPr>
              <a:t>Commerciale </a:t>
            </a:r>
          </a:p>
        </p:txBody>
      </p:sp>
      <p:sp>
        <p:nvSpPr>
          <p:cNvPr id="55307" name="Rectangle 11"/>
          <p:cNvSpPr>
            <a:spLocks noChangeArrowheads="1"/>
          </p:cNvSpPr>
          <p:nvPr/>
        </p:nvSpPr>
        <p:spPr bwMode="auto">
          <a:xfrm>
            <a:off x="1600200" y="3657600"/>
            <a:ext cx="1676400" cy="838200"/>
          </a:xfrm>
          <a:prstGeom prst="rect">
            <a:avLst/>
          </a:prstGeom>
          <a:solidFill>
            <a:srgbClr val="FFFF99"/>
          </a:solidFill>
          <a:ln w="12700">
            <a:solidFill>
              <a:srgbClr val="000000"/>
            </a:solidFill>
            <a:miter lim="800000"/>
            <a:headEnd/>
            <a:tailEnd/>
          </a:ln>
          <a:effectLst>
            <a:outerShdw dist="35921" dir="2700000" algn="ctr" rotWithShape="0">
              <a:schemeClr val="tx1"/>
            </a:outerShdw>
          </a:effectLst>
        </p:spPr>
        <p:txBody>
          <a:bodyPr wrap="none" anchor="ctr"/>
          <a:lstStyle/>
          <a:p>
            <a:pPr>
              <a:lnSpc>
                <a:spcPct val="100000"/>
              </a:lnSpc>
              <a:defRPr/>
            </a:pPr>
            <a:r>
              <a:rPr lang="fr-FR" sz="2000" b="0">
                <a:solidFill>
                  <a:srgbClr val="000000"/>
                </a:solidFill>
              </a:rPr>
              <a:t>Gestion des</a:t>
            </a:r>
          </a:p>
          <a:p>
            <a:pPr>
              <a:lnSpc>
                <a:spcPct val="100000"/>
              </a:lnSpc>
              <a:defRPr/>
            </a:pPr>
            <a:r>
              <a:rPr lang="fr-FR" sz="2000" b="0">
                <a:solidFill>
                  <a:srgbClr val="000000"/>
                </a:solidFill>
              </a:rPr>
              <a:t>immos</a:t>
            </a:r>
          </a:p>
        </p:txBody>
      </p:sp>
      <p:sp>
        <p:nvSpPr>
          <p:cNvPr id="55308" name="Rectangle 12"/>
          <p:cNvSpPr>
            <a:spLocks noChangeArrowheads="1"/>
          </p:cNvSpPr>
          <p:nvPr/>
        </p:nvSpPr>
        <p:spPr bwMode="auto">
          <a:xfrm>
            <a:off x="3657600" y="3657600"/>
            <a:ext cx="1676400" cy="838200"/>
          </a:xfrm>
          <a:prstGeom prst="rect">
            <a:avLst/>
          </a:prstGeom>
          <a:solidFill>
            <a:srgbClr val="FFFF99"/>
          </a:solidFill>
          <a:ln w="12700">
            <a:solidFill>
              <a:srgbClr val="000000"/>
            </a:solidFill>
            <a:miter lim="800000"/>
            <a:headEnd/>
            <a:tailEnd/>
          </a:ln>
          <a:effectLst>
            <a:outerShdw dist="35921" dir="2700000" algn="ctr" rotWithShape="0">
              <a:schemeClr val="tx1"/>
            </a:outerShdw>
          </a:effectLst>
        </p:spPr>
        <p:txBody>
          <a:bodyPr wrap="none" anchor="ctr"/>
          <a:lstStyle/>
          <a:p>
            <a:pPr>
              <a:lnSpc>
                <a:spcPct val="100000"/>
              </a:lnSpc>
              <a:defRPr/>
            </a:pPr>
            <a:r>
              <a:rPr lang="fr-FR" sz="2000" b="0">
                <a:solidFill>
                  <a:srgbClr val="000000"/>
                </a:solidFill>
              </a:rPr>
              <a:t>Gestion des</a:t>
            </a:r>
          </a:p>
          <a:p>
            <a:pPr>
              <a:lnSpc>
                <a:spcPct val="100000"/>
              </a:lnSpc>
              <a:defRPr/>
            </a:pPr>
            <a:r>
              <a:rPr lang="fr-FR" sz="2000" b="0">
                <a:solidFill>
                  <a:srgbClr val="000000"/>
                </a:solidFill>
              </a:rPr>
              <a:t>projets</a:t>
            </a:r>
          </a:p>
        </p:txBody>
      </p:sp>
      <p:sp>
        <p:nvSpPr>
          <p:cNvPr id="55309" name="Rectangle 13"/>
          <p:cNvSpPr>
            <a:spLocks noChangeArrowheads="1"/>
          </p:cNvSpPr>
          <p:nvPr/>
        </p:nvSpPr>
        <p:spPr bwMode="auto">
          <a:xfrm>
            <a:off x="5791200" y="3657600"/>
            <a:ext cx="1676400" cy="838200"/>
          </a:xfrm>
          <a:prstGeom prst="rect">
            <a:avLst/>
          </a:prstGeom>
          <a:solidFill>
            <a:srgbClr val="FFFF99"/>
          </a:solidFill>
          <a:ln w="12700">
            <a:solidFill>
              <a:srgbClr val="000000"/>
            </a:solidFill>
            <a:miter lim="800000"/>
            <a:headEnd/>
            <a:tailEnd/>
          </a:ln>
          <a:effectLst>
            <a:outerShdw dist="35921" dir="2700000" algn="ctr" rotWithShape="0">
              <a:schemeClr val="tx1"/>
            </a:outerShdw>
          </a:effectLst>
        </p:spPr>
        <p:txBody>
          <a:bodyPr wrap="none" anchor="ctr"/>
          <a:lstStyle/>
          <a:p>
            <a:pPr>
              <a:lnSpc>
                <a:spcPct val="100000"/>
              </a:lnSpc>
              <a:defRPr/>
            </a:pPr>
            <a:r>
              <a:rPr lang="fr-FR" sz="2000" b="0">
                <a:solidFill>
                  <a:srgbClr val="000000"/>
                </a:solidFill>
              </a:rPr>
              <a:t>Gestion des</a:t>
            </a:r>
          </a:p>
          <a:p>
            <a:pPr>
              <a:lnSpc>
                <a:spcPct val="100000"/>
              </a:lnSpc>
              <a:defRPr/>
            </a:pPr>
            <a:r>
              <a:rPr lang="fr-FR" sz="2000" b="0">
                <a:solidFill>
                  <a:srgbClr val="000000"/>
                </a:solidFill>
              </a:rPr>
              <a:t>ressources</a:t>
            </a:r>
          </a:p>
        </p:txBody>
      </p:sp>
      <p:sp>
        <p:nvSpPr>
          <p:cNvPr id="55310" name="Rectangle 14"/>
          <p:cNvSpPr>
            <a:spLocks noChangeArrowheads="1"/>
          </p:cNvSpPr>
          <p:nvPr/>
        </p:nvSpPr>
        <p:spPr bwMode="auto">
          <a:xfrm>
            <a:off x="1600200" y="4800600"/>
            <a:ext cx="1676400" cy="838200"/>
          </a:xfrm>
          <a:prstGeom prst="rect">
            <a:avLst/>
          </a:prstGeom>
          <a:solidFill>
            <a:srgbClr val="FFFF99"/>
          </a:solidFill>
          <a:ln w="12700">
            <a:solidFill>
              <a:srgbClr val="000000"/>
            </a:solidFill>
            <a:miter lim="800000"/>
            <a:headEnd/>
            <a:tailEnd/>
          </a:ln>
          <a:effectLst>
            <a:outerShdw dist="35921" dir="2700000" algn="ctr" rotWithShape="0">
              <a:schemeClr val="tx1"/>
            </a:outerShdw>
          </a:effectLst>
        </p:spPr>
        <p:txBody>
          <a:bodyPr wrap="none" anchor="ctr"/>
          <a:lstStyle/>
          <a:p>
            <a:pPr>
              <a:lnSpc>
                <a:spcPct val="100000"/>
              </a:lnSpc>
              <a:defRPr/>
            </a:pPr>
            <a:r>
              <a:rPr lang="fr-FR" sz="2000" b="0">
                <a:solidFill>
                  <a:srgbClr val="000000"/>
                </a:solidFill>
              </a:rPr>
              <a:t>Gestion de</a:t>
            </a:r>
          </a:p>
          <a:p>
            <a:pPr>
              <a:lnSpc>
                <a:spcPct val="100000"/>
              </a:lnSpc>
              <a:defRPr/>
            </a:pPr>
            <a:r>
              <a:rPr lang="fr-FR" sz="2000" b="0">
                <a:solidFill>
                  <a:srgbClr val="000000"/>
                </a:solidFill>
              </a:rPr>
              <a:t>la trésorerie</a:t>
            </a:r>
          </a:p>
        </p:txBody>
      </p:sp>
      <p:sp>
        <p:nvSpPr>
          <p:cNvPr id="55311" name="Rectangle 15"/>
          <p:cNvSpPr>
            <a:spLocks noChangeArrowheads="1"/>
          </p:cNvSpPr>
          <p:nvPr/>
        </p:nvSpPr>
        <p:spPr bwMode="auto">
          <a:xfrm>
            <a:off x="5791200" y="4800600"/>
            <a:ext cx="1676400" cy="838200"/>
          </a:xfrm>
          <a:prstGeom prst="rect">
            <a:avLst/>
          </a:prstGeom>
          <a:solidFill>
            <a:srgbClr val="FFFF99"/>
          </a:solidFill>
          <a:ln w="12700">
            <a:solidFill>
              <a:srgbClr val="000000"/>
            </a:solidFill>
            <a:miter lim="800000"/>
            <a:headEnd/>
            <a:tailEnd/>
          </a:ln>
          <a:effectLst>
            <a:outerShdw dist="35921" dir="2700000" algn="ctr" rotWithShape="0">
              <a:schemeClr val="tx1"/>
            </a:outerShdw>
          </a:effectLst>
        </p:spPr>
        <p:txBody>
          <a:bodyPr wrap="none" anchor="ctr"/>
          <a:lstStyle/>
          <a:p>
            <a:pPr>
              <a:lnSpc>
                <a:spcPct val="100000"/>
              </a:lnSpc>
              <a:defRPr/>
            </a:pPr>
            <a:r>
              <a:rPr lang="fr-FR" sz="2000" b="0">
                <a:solidFill>
                  <a:srgbClr val="000000"/>
                </a:solidFill>
              </a:rPr>
              <a:t>Gestion des </a:t>
            </a:r>
            <a:br>
              <a:rPr lang="fr-FR" sz="2000" b="0">
                <a:solidFill>
                  <a:srgbClr val="000000"/>
                </a:solidFill>
              </a:rPr>
            </a:br>
            <a:r>
              <a:rPr lang="fr-FR" sz="2000" b="0">
                <a:solidFill>
                  <a:srgbClr val="000000"/>
                </a:solidFill>
              </a:rPr>
              <a:t>RH et paie</a:t>
            </a:r>
          </a:p>
        </p:txBody>
      </p:sp>
      <p:sp>
        <p:nvSpPr>
          <p:cNvPr id="55312" name="Rectangle 16"/>
          <p:cNvSpPr>
            <a:spLocks noChangeArrowheads="1"/>
          </p:cNvSpPr>
          <p:nvPr/>
        </p:nvSpPr>
        <p:spPr bwMode="auto">
          <a:xfrm>
            <a:off x="3657600" y="4800600"/>
            <a:ext cx="1676400" cy="838200"/>
          </a:xfrm>
          <a:prstGeom prst="rect">
            <a:avLst/>
          </a:prstGeom>
          <a:solidFill>
            <a:srgbClr val="FFFF99"/>
          </a:solidFill>
          <a:ln w="12700">
            <a:solidFill>
              <a:srgbClr val="000000"/>
            </a:solidFill>
            <a:miter lim="800000"/>
            <a:headEnd/>
            <a:tailEnd/>
          </a:ln>
          <a:effectLst>
            <a:outerShdw dist="35921" dir="2700000" algn="ctr" rotWithShape="0">
              <a:schemeClr val="tx1"/>
            </a:outerShdw>
          </a:effectLst>
        </p:spPr>
        <p:txBody>
          <a:bodyPr wrap="none" anchor="ctr"/>
          <a:lstStyle/>
          <a:p>
            <a:pPr>
              <a:lnSpc>
                <a:spcPct val="100000"/>
              </a:lnSpc>
              <a:defRPr/>
            </a:pPr>
            <a:r>
              <a:rPr lang="fr-FR" sz="2000" b="0">
                <a:solidFill>
                  <a:srgbClr val="000000"/>
                </a:solidFill>
              </a:rPr>
              <a:t>Comptabilités</a:t>
            </a:r>
          </a:p>
        </p:txBody>
      </p:sp>
      <p:sp>
        <p:nvSpPr>
          <p:cNvPr id="8209" name="AutoShape 17"/>
          <p:cNvSpPr>
            <a:spLocks noChangeArrowheads="1"/>
          </p:cNvSpPr>
          <p:nvPr/>
        </p:nvSpPr>
        <p:spPr bwMode="auto">
          <a:xfrm>
            <a:off x="381000" y="1447800"/>
            <a:ext cx="8229600" cy="5029200"/>
          </a:xfrm>
          <a:prstGeom prst="roundRect">
            <a:avLst>
              <a:gd name="adj" fmla="val 16667"/>
            </a:avLst>
          </a:prstGeom>
          <a:noFill/>
          <a:ln w="28575">
            <a:solidFill>
              <a:schemeClr val="tx1"/>
            </a:solidFill>
            <a:prstDash val="sysDot"/>
            <a:round/>
            <a:headEnd/>
            <a:tailEnd/>
          </a:ln>
        </p:spPr>
        <p:txBody>
          <a:bodyPr wrap="none" anchor="ctr"/>
          <a:lstStyle/>
          <a:p>
            <a:endParaRPr lang="fr-FR">
              <a:solidFill>
                <a:srgbClr val="000000"/>
              </a:solidFill>
            </a:endParaRPr>
          </a:p>
        </p:txBody>
      </p:sp>
    </p:spTree>
    <p:extLst>
      <p:ext uri="{BB962C8B-B14F-4D97-AF65-F5344CB8AC3E}">
        <p14:creationId xmlns:p14="http://schemas.microsoft.com/office/powerpoint/2010/main" val="1402241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fr-FR"/>
          </a:p>
        </p:txBody>
      </p:sp>
      <p:sp>
        <p:nvSpPr>
          <p:cNvPr id="14339" name="Rectangle 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fr-FR"/>
          </a:p>
        </p:txBody>
      </p:sp>
      <p:sp>
        <p:nvSpPr>
          <p:cNvPr id="14340" name="Rectangle 4"/>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fr-FR"/>
          </a:p>
        </p:txBody>
      </p:sp>
      <p:sp>
        <p:nvSpPr>
          <p:cNvPr id="14341" name="Rectangle 5"/>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fr-FR"/>
          </a:p>
        </p:txBody>
      </p:sp>
      <p:sp>
        <p:nvSpPr>
          <p:cNvPr id="14342" name="Rectangle 11"/>
          <p:cNvSpPr>
            <a:spLocks noGrp="1" noChangeArrowheads="1"/>
          </p:cNvSpPr>
          <p:nvPr>
            <p:ph type="title"/>
          </p:nvPr>
        </p:nvSpPr>
        <p:spPr/>
        <p:txBody>
          <a:bodyPr/>
          <a:lstStyle/>
          <a:p>
            <a:r>
              <a:rPr lang="fr-FR"/>
              <a:t>Système international </a:t>
            </a:r>
            <a:br>
              <a:rPr lang="fr-FR"/>
            </a:br>
            <a:r>
              <a:rPr lang="fr-FR"/>
              <a:t>avec toutes les spécificités nationales </a:t>
            </a:r>
          </a:p>
        </p:txBody>
      </p:sp>
      <p:sp>
        <p:nvSpPr>
          <p:cNvPr id="14343" name="Rectangle 12"/>
          <p:cNvSpPr>
            <a:spLocks noGrp="1" noChangeArrowheads="1"/>
          </p:cNvSpPr>
          <p:nvPr>
            <p:ph type="body" idx="1"/>
          </p:nvPr>
        </p:nvSpPr>
        <p:spPr>
          <a:xfrm>
            <a:off x="1066800" y="2057400"/>
            <a:ext cx="7162800" cy="3733800"/>
          </a:xfrm>
        </p:spPr>
        <p:txBody>
          <a:bodyPr/>
          <a:lstStyle/>
          <a:p>
            <a:r>
              <a:rPr lang="fr-FR" dirty="0"/>
              <a:t>Multi-organisations, multi-sites</a:t>
            </a:r>
          </a:p>
          <a:p>
            <a:r>
              <a:rPr lang="fr-FR" dirty="0"/>
              <a:t>Multi-langues</a:t>
            </a:r>
          </a:p>
          <a:p>
            <a:r>
              <a:rPr lang="fr-FR" dirty="0"/>
              <a:t>Adaptation aux pratiques nationales (monnaie, fiscalité, législation, …)</a:t>
            </a:r>
          </a:p>
          <a:p>
            <a:r>
              <a:rPr lang="fr-FR" dirty="0"/>
              <a:t>Possibilité de consolidation des comptes des entreprises d’un groupe international</a:t>
            </a:r>
          </a:p>
          <a:p>
            <a:r>
              <a:rPr lang="fr-FR" dirty="0"/>
              <a:t>Ouverture vers l’extérieur</a:t>
            </a:r>
          </a:p>
        </p:txBody>
      </p:sp>
    </p:spTree>
    <p:extLst>
      <p:ext uri="{BB962C8B-B14F-4D97-AF65-F5344CB8AC3E}">
        <p14:creationId xmlns:p14="http://schemas.microsoft.com/office/powerpoint/2010/main" val="59103524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1"/>
</p:tagLst>
</file>

<file path=ppt/tags/tag3.xml><?xml version="1.0" encoding="utf-8"?>
<p:tagLst xmlns:a="http://schemas.openxmlformats.org/drawingml/2006/main" xmlns:r="http://schemas.openxmlformats.org/officeDocument/2006/relationships" xmlns:p="http://schemas.openxmlformats.org/presentationml/2006/main">
  <p:tag name="NUM" val="2"/>
</p:tagLst>
</file>

<file path=ppt/tags/tag4.xml><?xml version="1.0" encoding="utf-8"?>
<p:tagLst xmlns:a="http://schemas.openxmlformats.org/drawingml/2006/main" xmlns:r="http://schemas.openxmlformats.org/officeDocument/2006/relationships" xmlns:p="http://schemas.openxmlformats.org/presentationml/2006/main">
  <p:tag name="NUM" val="3"/>
</p:tagLst>
</file>

<file path=ppt/tags/tag5.xml><?xml version="1.0" encoding="utf-8"?>
<p:tagLst xmlns:a="http://schemas.openxmlformats.org/drawingml/2006/main" xmlns:r="http://schemas.openxmlformats.org/officeDocument/2006/relationships" xmlns:p="http://schemas.openxmlformats.org/presentationml/2006/main">
  <p:tag name="NUM" val="4"/>
</p:tagLst>
</file>

<file path=ppt/theme/theme1.xml><?xml version="1.0" encoding="utf-8"?>
<a:theme xmlns:a="http://schemas.openxmlformats.org/drawingml/2006/main" name="mil">
  <a:themeElements>
    <a:clrScheme name="">
      <a:dk1>
        <a:srgbClr val="919191"/>
      </a:dk1>
      <a:lt1>
        <a:srgbClr val="FFFFFF"/>
      </a:lt1>
      <a:dk2>
        <a:srgbClr val="6600FF"/>
      </a:dk2>
      <a:lt2>
        <a:srgbClr val="FFFF00"/>
      </a:lt2>
      <a:accent1>
        <a:srgbClr val="618FFD"/>
      </a:accent1>
      <a:accent2>
        <a:srgbClr val="00AE00"/>
      </a:accent2>
      <a:accent3>
        <a:srgbClr val="B8AAFF"/>
      </a:accent3>
      <a:accent4>
        <a:srgbClr val="DADADA"/>
      </a:accent4>
      <a:accent5>
        <a:srgbClr val="B7C6FE"/>
      </a:accent5>
      <a:accent6>
        <a:srgbClr val="009D00"/>
      </a:accent6>
      <a:hlink>
        <a:srgbClr val="FC0128"/>
      </a:hlink>
      <a:folHlink>
        <a:srgbClr val="CECECE"/>
      </a:folHlink>
    </a:clrScheme>
    <a:fontScheme name="mi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90000"/>
          </a:lnSpc>
          <a:spcBef>
            <a:spcPct val="0"/>
          </a:spcBef>
          <a:spcAft>
            <a:spcPct val="0"/>
          </a:spcAft>
          <a:buClrTx/>
          <a:buSzTx/>
          <a:buFontTx/>
          <a:buNone/>
          <a:tabLst/>
          <a:defRPr kumimoji="0" lang="fr-FR" sz="12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90000"/>
          </a:lnSpc>
          <a:spcBef>
            <a:spcPct val="0"/>
          </a:spcBef>
          <a:spcAft>
            <a:spcPct val="0"/>
          </a:spcAft>
          <a:buClrTx/>
          <a:buSzTx/>
          <a:buFontTx/>
          <a:buNone/>
          <a:tabLst/>
          <a:defRPr kumimoji="0" lang="fr-FR" sz="1200" b="1" i="0" u="none" strike="noStrike" cap="none" normalizeH="0" baseline="0" smtClean="0">
            <a:ln>
              <a:noFill/>
            </a:ln>
            <a:solidFill>
              <a:schemeClr val="tx1"/>
            </a:solidFill>
            <a:effectLst/>
            <a:latin typeface="Arial" charset="0"/>
          </a:defRPr>
        </a:defPPr>
      </a:lstStyle>
    </a:lnDef>
  </a:objectDefaults>
  <a:extraClrSchemeLst>
    <a:extraClrScheme>
      <a:clrScheme name="mil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il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il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il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il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il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il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Office\Modèles\mil.pot</Template>
  <TotalTime>0</TotalTime>
  <Pages>19</Pages>
  <Words>2406</Words>
  <Application>Microsoft Office PowerPoint</Application>
  <PresentationFormat>Format US (216 x 279 mm)</PresentationFormat>
  <Paragraphs>670</Paragraphs>
  <Slides>23</Slides>
  <Notes>23</Notes>
  <HiddenSlides>1</HiddenSlides>
  <MMClips>0</MMClips>
  <ScaleCrop>false</ScaleCrop>
  <HeadingPairs>
    <vt:vector size="8" baseType="variant">
      <vt:variant>
        <vt:lpstr>Polices utilisées</vt:lpstr>
      </vt:variant>
      <vt:variant>
        <vt:i4>8</vt:i4>
      </vt:variant>
      <vt:variant>
        <vt:lpstr>Thème</vt:lpstr>
      </vt:variant>
      <vt:variant>
        <vt:i4>1</vt:i4>
      </vt:variant>
      <vt:variant>
        <vt:lpstr>Serveurs OLE incorporés</vt:lpstr>
      </vt:variant>
      <vt:variant>
        <vt:i4>1</vt:i4>
      </vt:variant>
      <vt:variant>
        <vt:lpstr>Titres des diapositives</vt:lpstr>
      </vt:variant>
      <vt:variant>
        <vt:i4>23</vt:i4>
      </vt:variant>
    </vt:vector>
  </HeadingPairs>
  <TitlesOfParts>
    <vt:vector size="33" baseType="lpstr">
      <vt:lpstr>Arial</vt:lpstr>
      <vt:lpstr>Arial MT Black</vt:lpstr>
      <vt:lpstr>Arial Narrow</vt:lpstr>
      <vt:lpstr>Gill Sans Light</vt:lpstr>
      <vt:lpstr>Helvetica</vt:lpstr>
      <vt:lpstr>Tahoma</vt:lpstr>
      <vt:lpstr>Times New Roman</vt:lpstr>
      <vt:lpstr>Wingdings</vt:lpstr>
      <vt:lpstr>mil</vt:lpstr>
      <vt:lpstr>ClipArt</vt:lpstr>
      <vt:lpstr>Présentation PowerPoint</vt:lpstr>
      <vt:lpstr>Présentation PowerPoint</vt:lpstr>
      <vt:lpstr>Définition</vt:lpstr>
      <vt:lpstr>Historique</vt:lpstr>
      <vt:lpstr>Historique</vt:lpstr>
      <vt:lpstr>Evolution des besoins en gestion</vt:lpstr>
      <vt:lpstr>Caractéristiques des ERP</vt:lpstr>
      <vt:lpstr>L’intégration des systèmes applicatifs</vt:lpstr>
      <vt:lpstr>Système international  avec toutes les spécificités nationales </vt:lpstr>
      <vt:lpstr>Présentation de SAP R/3</vt:lpstr>
      <vt:lpstr>Les modules des ERP</vt:lpstr>
      <vt:lpstr>Défis des systèmes logistiques</vt:lpstr>
      <vt:lpstr>Adaptation à tous les types de production</vt:lpstr>
      <vt:lpstr>Fonctions et processus</vt:lpstr>
      <vt:lpstr>Le workflow décrit les processus</vt:lpstr>
      <vt:lpstr>Processus commercial Livraison sur stock</vt:lpstr>
      <vt:lpstr>Processus commercial Fabrication à la commande</vt:lpstr>
      <vt:lpstr>Processus Achat</vt:lpstr>
      <vt:lpstr>Processus Gestion de la production</vt:lpstr>
      <vt:lpstr>Les flux de l’ERP</vt:lpstr>
      <vt:lpstr>Qu’apportent les ERP ?</vt:lpstr>
      <vt:lpstr>De la transaction au management de la performance</vt:lpstr>
      <vt:lpstr>Risques et inconvénients majeurs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Flux et stocks</dc:title>
  <dc:creator>Groupe HEC</dc:creator>
  <cp:lastModifiedBy>Gerard Baglin</cp:lastModifiedBy>
  <cp:revision>154</cp:revision>
  <cp:lastPrinted>2003-09-04T06:35:07Z</cp:lastPrinted>
  <dcterms:created xsi:type="dcterms:W3CDTF">1997-12-29T12:22:28Z</dcterms:created>
  <dcterms:modified xsi:type="dcterms:W3CDTF">2018-04-13T12:37:19Z</dcterms:modified>
</cp:coreProperties>
</file>