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4.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6.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notesSlides/notesSlide7.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8.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9.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notesSlides/notesSlide10.xml" ContentType="application/vnd.openxmlformats-officedocument.presentationml.notesSlide+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notesSlides/notesSlide11.xml" ContentType="application/vnd.openxmlformats-officedocument.presentationml.notesSlide+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notesSlides/notesSlide12.xml" ContentType="application/vnd.openxmlformats-officedocument.presentationml.notesSlide+xml"/>
  <Override PartName="/ppt/tags/tag193.xml" ContentType="application/vnd.openxmlformats-officedocument.presentationml.tags+xml"/>
  <Override PartName="/ppt/tags/tag194.xml" ContentType="application/vnd.openxmlformats-officedocument.presentationml.tags+xml"/>
  <Override PartName="/ppt/notesSlides/notesSlide13.xml" ContentType="application/vnd.openxmlformats-officedocument.presentationml.notesSlide+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notesSlides/notesSlide14.xml" ContentType="application/vnd.openxmlformats-officedocument.presentationml.notesSlide+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notesSlides/notesSlide15.xml" ContentType="application/vnd.openxmlformats-officedocument.presentationml.notesSlide+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notesSlides/notesSlide16.xml" ContentType="application/vnd.openxmlformats-officedocument.presentationml.notesSlide+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notesSlides/notesSlide17.xml" ContentType="application/vnd.openxmlformats-officedocument.presentationml.notesSlide+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0"/>
  </p:notesMasterIdLst>
  <p:handoutMasterIdLst>
    <p:handoutMasterId r:id="rId21"/>
  </p:handoutMasterIdLst>
  <p:sldIdLst>
    <p:sldId id="297" r:id="rId2"/>
    <p:sldId id="298" r:id="rId3"/>
    <p:sldId id="315" r:id="rId4"/>
    <p:sldId id="316" r:id="rId5"/>
    <p:sldId id="324" r:id="rId6"/>
    <p:sldId id="325" r:id="rId7"/>
    <p:sldId id="333" r:id="rId8"/>
    <p:sldId id="338" r:id="rId9"/>
    <p:sldId id="342" r:id="rId10"/>
    <p:sldId id="346" r:id="rId11"/>
    <p:sldId id="354" r:id="rId12"/>
    <p:sldId id="328" r:id="rId13"/>
    <p:sldId id="329" r:id="rId14"/>
    <p:sldId id="355" r:id="rId15"/>
    <p:sldId id="347" r:id="rId16"/>
    <p:sldId id="348" r:id="rId17"/>
    <p:sldId id="349" r:id="rId18"/>
    <p:sldId id="353" r:id="rId19"/>
  </p:sldIdLst>
  <p:sldSz cx="9144000" cy="6858000" type="letter"/>
  <p:notesSz cx="7099300" cy="10234613"/>
  <p:kinsoku lang="ja-JP" invalStChars="、。，．・：；？！゛゜ヽヾゝゞ々ー’”）〕］｝〉》」』】°‰′″℃￠％ぁぃぅぇぉっゃゅょゎァィゥェォッャュョヮヵヶ!%),.:;?]}｡｣､･ｧｨｩｪｫｬｭｮｯｰﾞﾟ" invalEndChars="‘“（〔［｛〈《「『【￥＄$([\{｢￡"/>
  <p:defaultTextStyle>
    <a:defPPr>
      <a:defRPr lang="fr-FR"/>
    </a:defPPr>
    <a:lvl1pPr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79F"/>
    <a:srgbClr val="000000"/>
    <a:srgbClr val="00FFFF"/>
    <a:srgbClr val="99FF99"/>
    <a:srgbClr val="FF33CC"/>
    <a:srgbClr val="FF99FF"/>
    <a:srgbClr val="0066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87816" autoAdjust="0"/>
  </p:normalViewPr>
  <p:slideViewPr>
    <p:cSldViewPr>
      <p:cViewPr varScale="1">
        <p:scale>
          <a:sx n="61" d="100"/>
          <a:sy n="61" d="100"/>
        </p:scale>
        <p:origin x="1376" y="38"/>
      </p:cViewPr>
      <p:guideLst>
        <p:guide orient="horz" pos="2160"/>
        <p:guide pos="2880"/>
      </p:guideLst>
    </p:cSldViewPr>
  </p:slideViewPr>
  <p:outlineViewPr>
    <p:cViewPr>
      <p:scale>
        <a:sx n="33" d="100"/>
        <a:sy n="33" d="100"/>
      </p:scale>
      <p:origin x="0" y="0"/>
    </p:cViewPr>
  </p:outlineViewPr>
  <p:notesTextViewPr>
    <p:cViewPr>
      <p:scale>
        <a:sx n="33" d="100"/>
        <a:sy n="33" d="100"/>
      </p:scale>
      <p:origin x="0" y="0"/>
    </p:cViewPr>
  </p:notesTextViewPr>
  <p:sorterViewPr>
    <p:cViewPr>
      <p:scale>
        <a:sx n="80" d="100"/>
        <a:sy n="80" d="100"/>
      </p:scale>
      <p:origin x="0" y="0"/>
    </p:cViewPr>
  </p:sorterViewPr>
  <p:notesViewPr>
    <p:cSldViewPr>
      <p:cViewPr>
        <p:scale>
          <a:sx n="122" d="100"/>
          <a:sy n="122" d="100"/>
        </p:scale>
        <p:origin x="1006" y="-313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009303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6150" y="4875213"/>
            <a:ext cx="5207000" cy="4630737"/>
          </a:xfrm>
          <a:prstGeom prst="rect">
            <a:avLst/>
          </a:prstGeom>
          <a:noFill/>
          <a:ln w="12700">
            <a:noFill/>
            <a:miter lim="800000"/>
            <a:headEnd/>
            <a:tailEnd/>
          </a:ln>
          <a:effectLst/>
        </p:spPr>
        <p:txBody>
          <a:bodyPr vert="horz" wrap="square" lIns="95479" tIns="46902" rIns="95479" bIns="46902"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2051" name="Rectangle 3"/>
          <p:cNvSpPr>
            <a:spLocks noGrp="1" noRot="1" noChangeAspect="1" noChangeArrowheads="1" noTextEdit="1"/>
          </p:cNvSpPr>
          <p:nvPr>
            <p:ph type="sldImg" idx="2"/>
          </p:nvPr>
        </p:nvSpPr>
        <p:spPr bwMode="auto">
          <a:xfrm>
            <a:off x="1166813" y="893763"/>
            <a:ext cx="4768850" cy="3576637"/>
          </a:xfrm>
          <a:prstGeom prst="rect">
            <a:avLst/>
          </a:prstGeom>
          <a:noFill/>
          <a:ln w="12700">
            <a:solidFill>
              <a:schemeClr val="tx1"/>
            </a:solidFill>
            <a:miter lim="800000"/>
            <a:headEnd/>
            <a:tailEnd/>
          </a:ln>
          <a:effectLst/>
        </p:spPr>
      </p:sp>
      <p:sp>
        <p:nvSpPr>
          <p:cNvPr id="4" name="ZoneTexte 3">
            <a:extLst>
              <a:ext uri="{FF2B5EF4-FFF2-40B4-BE49-F238E27FC236}">
                <a16:creationId xmlns:a16="http://schemas.microsoft.com/office/drawing/2014/main" id="{0CFCC43B-07FB-414E-A7F5-3F44EAA6B933}"/>
              </a:ext>
            </a:extLst>
          </p:cNvPr>
          <p:cNvSpPr txBox="1"/>
          <p:nvPr/>
        </p:nvSpPr>
        <p:spPr>
          <a:xfrm rot="18485145">
            <a:off x="1408259" y="7015291"/>
            <a:ext cx="4282782" cy="769441"/>
          </a:xfrm>
          <a:prstGeom prst="rect">
            <a:avLst/>
          </a:prstGeom>
          <a:noFill/>
        </p:spPr>
        <p:txBody>
          <a:bodyPr wrap="square" rtlCol="0">
            <a:spAutoFit/>
          </a:bodyPr>
          <a:lstStyle/>
          <a:p>
            <a:r>
              <a:rPr lang="fr-FR" sz="4400" b="1" dirty="0">
                <a:solidFill>
                  <a:schemeClr val="bg1">
                    <a:lumMod val="85000"/>
                  </a:schemeClr>
                </a:solidFill>
              </a:rPr>
              <a:t>ISM Paris</a:t>
            </a:r>
          </a:p>
        </p:txBody>
      </p:sp>
      <p:sp>
        <p:nvSpPr>
          <p:cNvPr id="2" name="Espace réservé du numéro de diapositive 1">
            <a:extLst>
              <a:ext uri="{FF2B5EF4-FFF2-40B4-BE49-F238E27FC236}">
                <a16:creationId xmlns:a16="http://schemas.microsoft.com/office/drawing/2014/main" id="{FD3C1B60-1111-451F-AB97-59E32907D6B9}"/>
              </a:ext>
            </a:extLst>
          </p:cNvPr>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A219562E-BABC-4575-8AA9-A0A56CB84B01}" type="slidenum">
              <a:rPr lang="fr-FR" smtClean="0"/>
              <a:t>‹N°›</a:t>
            </a:fld>
            <a:endParaRPr lang="fr-FR"/>
          </a:p>
        </p:txBody>
      </p:sp>
    </p:spTree>
    <p:extLst>
      <p:ext uri="{BB962C8B-B14F-4D97-AF65-F5344CB8AC3E}">
        <p14:creationId xmlns:p14="http://schemas.microsoft.com/office/powerpoint/2010/main" val="2185944725"/>
      </p:ext>
    </p:extLst>
  </p:cSld>
  <p:clrMap bg1="lt1" tx1="dk1" bg2="lt2" tx2="dk2" accent1="accent1" accent2="accent2" accent3="accent3" accent4="accent4" accent5="accent5" accent6="accent6" hlink="hlink" folHlink="folHlink"/>
  <p:hf hdr="0" dt="0"/>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dirty="0"/>
              <a:t>Le </a:t>
            </a:r>
            <a:r>
              <a:rPr lang="fr-FR" sz="1000" i="1" dirty="0" err="1"/>
              <a:t>Material</a:t>
            </a:r>
            <a:r>
              <a:rPr lang="fr-FR" sz="1000" i="1" dirty="0"/>
              <a:t> </a:t>
            </a:r>
            <a:r>
              <a:rPr lang="fr-FR" sz="1000" i="1" dirty="0" err="1"/>
              <a:t>Requirement</a:t>
            </a:r>
            <a:r>
              <a:rPr lang="fr-FR" sz="1000" i="1" dirty="0"/>
              <a:t> Planning </a:t>
            </a:r>
            <a:r>
              <a:rPr lang="fr-FR" sz="1000" dirty="0"/>
              <a:t>(</a:t>
            </a:r>
            <a:r>
              <a:rPr lang="fr-FR" sz="1000" b="1" dirty="0"/>
              <a:t>MRP</a:t>
            </a:r>
            <a:r>
              <a:rPr lang="fr-FR" sz="1000" dirty="0"/>
              <a:t>), en français, la planification des besoins en composants ou calcul des besoins nets, est une méthode de réapprovisionnement du stock. </a:t>
            </a:r>
          </a:p>
          <a:p>
            <a:pPr>
              <a:lnSpc>
                <a:spcPct val="100000"/>
              </a:lnSpc>
            </a:pPr>
            <a:r>
              <a:rPr lang="fr-FR" sz="1000" dirty="0"/>
              <a:t>La méthode </a:t>
            </a:r>
            <a:r>
              <a:rPr lang="fr-FR" sz="1000" b="1" dirty="0"/>
              <a:t>MRP</a:t>
            </a:r>
            <a:r>
              <a:rPr lang="fr-FR" sz="1000" dirty="0"/>
              <a:t> est historiquement la première méthode dont l’usage est lié à celui de l’ordinateur et elle est la base des premiers logiciels de </a:t>
            </a:r>
            <a:r>
              <a:rPr lang="fr-FR" sz="1000" b="1" dirty="0"/>
              <a:t>GPAO</a:t>
            </a:r>
            <a:r>
              <a:rPr lang="fr-FR" sz="1000" dirty="0"/>
              <a:t> (Gestion de la Production Assistée par Ordinateur). </a:t>
            </a:r>
          </a:p>
          <a:p>
            <a:pPr>
              <a:lnSpc>
                <a:spcPct val="100000"/>
              </a:lnSpc>
            </a:pPr>
            <a:r>
              <a:rPr lang="fr-FR" sz="1000" dirty="0"/>
              <a:t>Elle se fonde sur l’éclatement des produits finis en composants à quantité connue et sur des délais d’obtention de tous les produits. Elle détermine les quantités à fabriquer et à approvisionner.</a:t>
            </a:r>
          </a:p>
        </p:txBody>
      </p:sp>
      <p:sp>
        <p:nvSpPr>
          <p:cNvPr id="4" name="Espace réservé du numéro de diapositive 3">
            <a:extLst>
              <a:ext uri="{FF2B5EF4-FFF2-40B4-BE49-F238E27FC236}">
                <a16:creationId xmlns:a16="http://schemas.microsoft.com/office/drawing/2014/main" id="{E10F9FF6-3B04-473F-93E6-6958F166BC3D}"/>
              </a:ext>
            </a:extLst>
          </p:cNvPr>
          <p:cNvSpPr>
            <a:spLocks noGrp="1"/>
          </p:cNvSpPr>
          <p:nvPr>
            <p:ph type="sldNum" sz="quarter" idx="5"/>
          </p:nvPr>
        </p:nvSpPr>
        <p:spPr/>
        <p:txBody>
          <a:bodyPr/>
          <a:lstStyle/>
          <a:p>
            <a:fld id="{A219562E-BABC-4575-8AA9-A0A56CB84B01}" type="slidenum">
              <a:rPr lang="fr-FR" smtClean="0"/>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46150" y="4829274"/>
            <a:ext cx="5207000" cy="4630737"/>
          </a:xfrm>
        </p:spPr>
        <p:txBody>
          <a:bodyPr/>
          <a:lstStyle/>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période 4, le besoin brut est de 40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On dispose de 10 unités en stock.</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On veut conserver un stock de sécurité de 5</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besoin net est donc de 40 – 10 + 5 = 35</a:t>
            </a:r>
          </a:p>
          <a:p>
            <a:pPr>
              <a:lnSpc>
                <a:spcPct val="100000"/>
              </a:lnSpc>
            </a:pPr>
            <a:endParaRPr lang="fr-FR" sz="1000" dirty="0"/>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La taille du lot de fabrication étant de 50, la réception sera de 50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délai de fabrication étant de 3, le lancement devra intervenir en période 1</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final sera de 10 + 50 – 40 = 20</a:t>
            </a:r>
          </a:p>
          <a:p>
            <a:pPr>
              <a:lnSpc>
                <a:spcPct val="100000"/>
              </a:lnSpc>
            </a:pPr>
            <a:endParaRPr lang="fr-FR" sz="1000" dirty="0"/>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période 6, le besoin brut est de 60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On dispose de 20 unités en stock.</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On veut conserver un stock de sécurité de 5</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besoin net est donc de 60 – 20 + 5 = 45</a:t>
            </a:r>
          </a:p>
          <a:p>
            <a:pPr>
              <a:lnSpc>
                <a:spcPct val="100000"/>
              </a:lnSpc>
            </a:pPr>
            <a:endParaRPr lang="fr-FR" sz="1000" dirty="0"/>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La taille du lot de fabrication étant de 50, la réception sera de 50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délai de fabrication étant de 3, le lancement devra intervenir en période 3</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final sera de 20 + 50 – 60 = 10</a:t>
            </a:r>
          </a:p>
          <a:p>
            <a:pPr>
              <a:lnSpc>
                <a:spcPct val="100000"/>
              </a:lnSpc>
            </a:pPr>
            <a:endParaRPr lang="fr-FR" sz="1000" dirty="0"/>
          </a:p>
        </p:txBody>
      </p:sp>
      <p:sp>
        <p:nvSpPr>
          <p:cNvPr id="4" name="Espace réservé du numéro de diapositive 3">
            <a:extLst>
              <a:ext uri="{FF2B5EF4-FFF2-40B4-BE49-F238E27FC236}">
                <a16:creationId xmlns:a16="http://schemas.microsoft.com/office/drawing/2014/main" id="{E3B02282-3A16-4242-A9FA-2E0FAB7B94A7}"/>
              </a:ext>
            </a:extLst>
          </p:cNvPr>
          <p:cNvSpPr>
            <a:spLocks noGrp="1"/>
          </p:cNvSpPr>
          <p:nvPr>
            <p:ph type="sldNum" sz="quarter" idx="5"/>
          </p:nvPr>
        </p:nvSpPr>
        <p:spPr/>
        <p:txBody>
          <a:bodyPr/>
          <a:lstStyle/>
          <a:p>
            <a:fld id="{A219562E-BABC-4575-8AA9-A0A56CB84B01}" type="slidenum">
              <a:rPr lang="fr-FR" smtClean="0"/>
              <a:t>10</a:t>
            </a:fld>
            <a:endParaRPr lang="fr-FR"/>
          </a:p>
        </p:txBody>
      </p:sp>
    </p:spTree>
    <p:extLst>
      <p:ext uri="{BB962C8B-B14F-4D97-AF65-F5344CB8AC3E}">
        <p14:creationId xmlns:p14="http://schemas.microsoft.com/office/powerpoint/2010/main" val="720165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2">
              <a:lnSpc>
                <a:spcPct val="100000"/>
              </a:lnSpc>
            </a:pPr>
            <a:r>
              <a:rPr lang="fr-FR" sz="1000" b="0" dirty="0"/>
              <a:t>Si l’on représente dans le temps le processus d’élaboration d’un produit fini, on obtient un graphe qui montre les </a:t>
            </a:r>
            <a:r>
              <a:rPr lang="fr-FR" sz="1000" dirty="0"/>
              <a:t>dépendances</a:t>
            </a:r>
            <a:r>
              <a:rPr lang="fr-FR" sz="1000" b="0" dirty="0"/>
              <a:t> entre les ordres.</a:t>
            </a:r>
          </a:p>
          <a:p>
            <a:pPr marL="0" lvl="2">
              <a:lnSpc>
                <a:spcPct val="100000"/>
              </a:lnSpc>
            </a:pPr>
            <a:r>
              <a:rPr lang="fr-FR" sz="1000" b="0" dirty="0"/>
              <a:t>Il faut disposer de prévisions sur un </a:t>
            </a:r>
            <a:r>
              <a:rPr lang="fr-FR" sz="1000" dirty="0"/>
              <a:t>horizon au moins égal au cycle total de fabrication.</a:t>
            </a:r>
            <a:endParaRPr lang="fr-FR" sz="1000" b="0" dirty="0"/>
          </a:p>
          <a:p>
            <a:pPr marL="0" lvl="2">
              <a:lnSpc>
                <a:spcPct val="100000"/>
              </a:lnSpc>
            </a:pPr>
            <a:r>
              <a:rPr lang="fr-FR" sz="1000" b="0" dirty="0"/>
              <a:t>Tout </a:t>
            </a:r>
            <a:r>
              <a:rPr lang="fr-FR" sz="1000" dirty="0"/>
              <a:t>retard</a:t>
            </a:r>
            <a:r>
              <a:rPr lang="fr-FR" sz="1000" b="0" dirty="0"/>
              <a:t> sur un ordre entraîne un retard sur la livraison du produit fini.</a:t>
            </a:r>
          </a:p>
          <a:p>
            <a:pPr marL="0" lvl="2">
              <a:lnSpc>
                <a:spcPct val="100000"/>
              </a:lnSpc>
            </a:pPr>
            <a:r>
              <a:rPr lang="fr-FR" sz="1000" b="0" dirty="0"/>
              <a:t>Tout </a:t>
            </a:r>
            <a:r>
              <a:rPr lang="fr-FR" sz="1000" dirty="0"/>
              <a:t>rebut</a:t>
            </a:r>
            <a:r>
              <a:rPr lang="fr-FR" sz="1000" b="0" dirty="0"/>
              <a:t> sur un ordre empêche la fabrication complète des ordres qui sont en aval</a:t>
            </a:r>
          </a:p>
          <a:p>
            <a:pPr marL="0" lvl="2">
              <a:lnSpc>
                <a:spcPct val="100000"/>
              </a:lnSpc>
            </a:pPr>
            <a:r>
              <a:rPr lang="fr-FR" sz="1000" b="0" dirty="0"/>
              <a:t>D’où, mise en place de </a:t>
            </a:r>
            <a:r>
              <a:rPr lang="fr-FR" sz="1000" dirty="0"/>
              <a:t>protections</a:t>
            </a:r>
            <a:r>
              <a:rPr lang="fr-FR" sz="1000" b="0" dirty="0"/>
              <a:t> :</a:t>
            </a:r>
            <a:endParaRPr lang="fr-FR" sz="1000" dirty="0"/>
          </a:p>
          <a:p>
            <a:pPr marL="0" lvl="3">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surestimation des décalages</a:t>
            </a:r>
          </a:p>
          <a:p>
            <a:pPr marL="0" lvl="3">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constitution de stocks de sécurité</a:t>
            </a:r>
          </a:p>
          <a:p>
            <a:pPr marL="933450" lvl="3" indent="-285750">
              <a:lnSpc>
                <a:spcPct val="100000"/>
              </a:lnSpc>
            </a:pPr>
            <a:endParaRPr lang="fr-FR" sz="1000" dirty="0"/>
          </a:p>
          <a:p>
            <a:pPr>
              <a:lnSpc>
                <a:spcPct val="100000"/>
              </a:lnSpc>
            </a:pPr>
            <a:r>
              <a:rPr lang="fr-FR" sz="1000" dirty="0"/>
              <a:t>Si on doit livrer une commande de PF en semaine 17, quand doit-on lancer la commande d’achat de M2 ?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a:t>
            </a:r>
            <a:r>
              <a:rPr lang="fr-FR" sz="1000" b="1" dirty="0"/>
              <a:t>semaine 9</a:t>
            </a:r>
          </a:p>
          <a:p>
            <a:pPr marL="342900" indent="-342900">
              <a:lnSpc>
                <a:spcPct val="100000"/>
              </a:lnSpc>
            </a:pPr>
            <a:r>
              <a:rPr lang="fr-FR" sz="1000" dirty="0"/>
              <a:t>Quel est l’horizon total d’approvisionnement et de fabrication ?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b="1" dirty="0"/>
              <a:t>8 semaines</a:t>
            </a:r>
          </a:p>
          <a:p>
            <a:pPr marL="933450" lvl="3" indent="-285750">
              <a:lnSpc>
                <a:spcPct val="100000"/>
              </a:lnSpc>
            </a:pPr>
            <a:endParaRPr lang="fr-FR" sz="1000" dirty="0"/>
          </a:p>
        </p:txBody>
      </p:sp>
      <p:sp>
        <p:nvSpPr>
          <p:cNvPr id="4" name="Espace réservé du numéro de diapositive 3">
            <a:extLst>
              <a:ext uri="{FF2B5EF4-FFF2-40B4-BE49-F238E27FC236}">
                <a16:creationId xmlns:a16="http://schemas.microsoft.com/office/drawing/2014/main" id="{974F32DB-93B3-4598-A8D9-F82B676481A4}"/>
              </a:ext>
            </a:extLst>
          </p:cNvPr>
          <p:cNvSpPr>
            <a:spLocks noGrp="1"/>
          </p:cNvSpPr>
          <p:nvPr>
            <p:ph type="sldNum" sz="quarter" idx="5"/>
          </p:nvPr>
        </p:nvSpPr>
        <p:spPr/>
        <p:txBody>
          <a:bodyPr/>
          <a:lstStyle/>
          <a:p>
            <a:fld id="{A219562E-BABC-4575-8AA9-A0A56CB84B01}" type="slidenum">
              <a:rPr lang="fr-FR" smtClean="0"/>
              <a:t>11</a:t>
            </a:fld>
            <a:endParaRPr lang="fr-FR"/>
          </a:p>
        </p:txBody>
      </p:sp>
    </p:spTree>
    <p:extLst>
      <p:ext uri="{BB962C8B-B14F-4D97-AF65-F5344CB8AC3E}">
        <p14:creationId xmlns:p14="http://schemas.microsoft.com/office/powerpoint/2010/main" val="51427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pPr>
              <a:lnSpc>
                <a:spcPct val="100000"/>
              </a:lnSpc>
            </a:pPr>
            <a:r>
              <a:rPr lang="fr-FR" sz="1000" dirty="0"/>
              <a:t>Si le délai de livraison est supérieur au cycle total, l’approvisionnement des composants et la fabrication doivent être lancés après réception de la commande, ce qui a pour conséquence de limiter (voire de supprimer) les stocks.</a:t>
            </a:r>
          </a:p>
          <a:p>
            <a:pPr>
              <a:lnSpc>
                <a:spcPct val="100000"/>
              </a:lnSpc>
            </a:pPr>
            <a:endParaRPr lang="fr-FR" sz="1000" dirty="0"/>
          </a:p>
          <a:p>
            <a:pPr>
              <a:lnSpc>
                <a:spcPct val="100000"/>
              </a:lnSpc>
            </a:pPr>
            <a:r>
              <a:rPr lang="fr-FR" sz="1000" dirty="0"/>
              <a:t>Sinon, on est obligé de faire des prévisions (</a:t>
            </a:r>
            <a:r>
              <a:rPr lang="fr-FR" sz="1000" b="1" dirty="0"/>
              <a:t>Module 4</a:t>
            </a:r>
            <a:r>
              <a:rPr lang="fr-FR" sz="1000" dirty="0"/>
              <a:t>) et constituer des stocks de composants.</a:t>
            </a:r>
          </a:p>
          <a:p>
            <a:pPr>
              <a:lnSpc>
                <a:spcPct val="100000"/>
              </a:lnSpc>
            </a:pPr>
            <a:endParaRPr lang="fr-FR" dirty="0"/>
          </a:p>
          <a:p>
            <a:pPr>
              <a:lnSpc>
                <a:spcPct val="100000"/>
              </a:lnSpc>
            </a:pPr>
            <a:endParaRPr lang="fr-FR" dirty="0"/>
          </a:p>
          <a:p>
            <a:pPr>
              <a:lnSpc>
                <a:spcPct val="100000"/>
              </a:lnSpc>
            </a:pPr>
            <a:endParaRPr lang="fr-FR" dirty="0"/>
          </a:p>
        </p:txBody>
      </p:sp>
      <p:sp>
        <p:nvSpPr>
          <p:cNvPr id="4" name="Text Box 113"/>
          <p:cNvSpPr txBox="1">
            <a:spLocks noChangeArrowheads="1"/>
          </p:cNvSpPr>
          <p:nvPr/>
        </p:nvSpPr>
        <p:spPr bwMode="auto">
          <a:xfrm>
            <a:off x="5561682" y="6711106"/>
            <a:ext cx="452438" cy="296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1200" b="1"/>
              <a:t>T</a:t>
            </a:r>
          </a:p>
        </p:txBody>
      </p:sp>
      <p:sp>
        <p:nvSpPr>
          <p:cNvPr id="5" name="Line 115"/>
          <p:cNvSpPr>
            <a:spLocks noChangeShapeType="1"/>
          </p:cNvSpPr>
          <p:nvPr/>
        </p:nvSpPr>
        <p:spPr bwMode="auto">
          <a:xfrm flipV="1">
            <a:off x="4880645" y="6711106"/>
            <a:ext cx="0" cy="65881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6" name="Text Box 117"/>
          <p:cNvSpPr txBox="1">
            <a:spLocks noChangeArrowheads="1"/>
          </p:cNvSpPr>
          <p:nvPr/>
        </p:nvSpPr>
        <p:spPr bwMode="auto">
          <a:xfrm>
            <a:off x="4579020" y="7359377"/>
            <a:ext cx="982662"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800" b="1"/>
              <a:t>Réception - Client</a:t>
            </a:r>
          </a:p>
        </p:txBody>
      </p:sp>
      <p:sp>
        <p:nvSpPr>
          <p:cNvPr id="7" name="Line 118"/>
          <p:cNvSpPr>
            <a:spLocks noChangeShapeType="1"/>
          </p:cNvSpPr>
          <p:nvPr/>
        </p:nvSpPr>
        <p:spPr bwMode="auto">
          <a:xfrm flipV="1">
            <a:off x="4277395" y="6711106"/>
            <a:ext cx="0" cy="65881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8" name="Text Box 119"/>
          <p:cNvSpPr txBox="1">
            <a:spLocks noChangeArrowheads="1"/>
          </p:cNvSpPr>
          <p:nvPr/>
        </p:nvSpPr>
        <p:spPr bwMode="auto">
          <a:xfrm>
            <a:off x="3899570" y="7359377"/>
            <a:ext cx="981075"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800" b="1"/>
              <a:t>Expédition</a:t>
            </a:r>
          </a:p>
        </p:txBody>
      </p:sp>
      <p:sp>
        <p:nvSpPr>
          <p:cNvPr id="9" name="Line 120"/>
          <p:cNvSpPr>
            <a:spLocks noChangeShapeType="1"/>
          </p:cNvSpPr>
          <p:nvPr/>
        </p:nvSpPr>
        <p:spPr bwMode="auto">
          <a:xfrm flipV="1">
            <a:off x="3220120" y="6711106"/>
            <a:ext cx="0" cy="65881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0" name="Text Box 121"/>
          <p:cNvSpPr txBox="1">
            <a:spLocks noChangeArrowheads="1"/>
          </p:cNvSpPr>
          <p:nvPr/>
        </p:nvSpPr>
        <p:spPr bwMode="auto">
          <a:xfrm>
            <a:off x="2766095" y="7359377"/>
            <a:ext cx="982662" cy="230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FR" altLang="fr-FR" sz="800" b="1"/>
              <a:t>Fabrication</a:t>
            </a:r>
          </a:p>
        </p:txBody>
      </p:sp>
      <p:sp>
        <p:nvSpPr>
          <p:cNvPr id="11" name="Line 122"/>
          <p:cNvSpPr>
            <a:spLocks noChangeShapeType="1"/>
          </p:cNvSpPr>
          <p:nvPr/>
        </p:nvSpPr>
        <p:spPr bwMode="auto">
          <a:xfrm flipV="1">
            <a:off x="2313657" y="6711106"/>
            <a:ext cx="0" cy="65881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2" name="Text Box 123"/>
          <p:cNvSpPr txBox="1">
            <a:spLocks noChangeArrowheads="1"/>
          </p:cNvSpPr>
          <p:nvPr/>
        </p:nvSpPr>
        <p:spPr bwMode="auto">
          <a:xfrm>
            <a:off x="1785020" y="7359377"/>
            <a:ext cx="981075"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fr-FR" sz="800" b="1"/>
              <a:t>Commande</a:t>
            </a:r>
          </a:p>
          <a:p>
            <a:pPr algn="ctr"/>
            <a:r>
              <a:rPr lang="fr-FR" altLang="fr-FR" sz="800" b="1"/>
              <a:t>Appros</a:t>
            </a:r>
          </a:p>
        </p:txBody>
      </p:sp>
      <p:sp>
        <p:nvSpPr>
          <p:cNvPr id="13" name="Line 124"/>
          <p:cNvSpPr>
            <a:spLocks noChangeShapeType="1"/>
          </p:cNvSpPr>
          <p:nvPr/>
        </p:nvSpPr>
        <p:spPr bwMode="auto">
          <a:xfrm flipV="1">
            <a:off x="1708820" y="6711106"/>
            <a:ext cx="0" cy="65881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4" name="Text Box 125"/>
          <p:cNvSpPr txBox="1">
            <a:spLocks noChangeArrowheads="1"/>
          </p:cNvSpPr>
          <p:nvPr/>
        </p:nvSpPr>
        <p:spPr bwMode="auto">
          <a:xfrm>
            <a:off x="1180182" y="7359377"/>
            <a:ext cx="982663"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fr-FR" sz="800" b="1"/>
              <a:t>Commande</a:t>
            </a:r>
          </a:p>
          <a:p>
            <a:pPr algn="ctr"/>
            <a:r>
              <a:rPr lang="fr-FR" altLang="fr-FR" sz="800" b="1"/>
              <a:t>Client</a:t>
            </a:r>
          </a:p>
        </p:txBody>
      </p:sp>
      <p:sp>
        <p:nvSpPr>
          <p:cNvPr id="15" name="AutoShape 116"/>
          <p:cNvSpPr>
            <a:spLocks noChangeArrowheads="1"/>
          </p:cNvSpPr>
          <p:nvPr/>
        </p:nvSpPr>
        <p:spPr bwMode="auto">
          <a:xfrm>
            <a:off x="1029370" y="6546006"/>
            <a:ext cx="4757737" cy="247650"/>
          </a:xfrm>
          <a:prstGeom prst="rightArrow">
            <a:avLst>
              <a:gd name="adj1" fmla="val 51667"/>
              <a:gd name="adj2" fmla="val 94012"/>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6" name="AutoShape 127"/>
          <p:cNvSpPr>
            <a:spLocks noChangeArrowheads="1"/>
          </p:cNvSpPr>
          <p:nvPr/>
        </p:nvSpPr>
        <p:spPr bwMode="auto">
          <a:xfrm>
            <a:off x="2313657" y="6876206"/>
            <a:ext cx="906463" cy="80963"/>
          </a:xfrm>
          <a:prstGeom prst="leftRightArrow">
            <a:avLst>
              <a:gd name="adj1" fmla="val 50000"/>
              <a:gd name="adj2" fmla="val 223920"/>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7" name="Text Box 128"/>
          <p:cNvSpPr txBox="1">
            <a:spLocks noChangeArrowheads="1"/>
          </p:cNvSpPr>
          <p:nvPr/>
        </p:nvSpPr>
        <p:spPr bwMode="auto">
          <a:xfrm>
            <a:off x="2237457" y="6927849"/>
            <a:ext cx="98266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fr-FR" sz="1200" b="1" dirty="0"/>
              <a:t>Cycle Appros</a:t>
            </a:r>
          </a:p>
        </p:txBody>
      </p:sp>
      <p:sp>
        <p:nvSpPr>
          <p:cNvPr id="18" name="AutoShape 129"/>
          <p:cNvSpPr>
            <a:spLocks noChangeArrowheads="1"/>
          </p:cNvSpPr>
          <p:nvPr/>
        </p:nvSpPr>
        <p:spPr bwMode="auto">
          <a:xfrm>
            <a:off x="3220120" y="6876206"/>
            <a:ext cx="1057275" cy="80963"/>
          </a:xfrm>
          <a:prstGeom prst="leftRightArrow">
            <a:avLst>
              <a:gd name="adj1" fmla="val 50000"/>
              <a:gd name="adj2" fmla="val 261175"/>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19" name="Text Box 130"/>
          <p:cNvSpPr txBox="1">
            <a:spLocks noChangeArrowheads="1"/>
          </p:cNvSpPr>
          <p:nvPr/>
        </p:nvSpPr>
        <p:spPr bwMode="auto">
          <a:xfrm>
            <a:off x="3220120" y="6927849"/>
            <a:ext cx="113188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fr-FR" sz="1200" b="1" dirty="0"/>
              <a:t>Cycle de fabrication</a:t>
            </a:r>
          </a:p>
        </p:txBody>
      </p:sp>
      <p:sp>
        <p:nvSpPr>
          <p:cNvPr id="20" name="AutoShape 131"/>
          <p:cNvSpPr>
            <a:spLocks noChangeArrowheads="1"/>
          </p:cNvSpPr>
          <p:nvPr/>
        </p:nvSpPr>
        <p:spPr bwMode="auto">
          <a:xfrm>
            <a:off x="1708820" y="7698531"/>
            <a:ext cx="3171825" cy="165100"/>
          </a:xfrm>
          <a:prstGeom prst="leftRightArrow">
            <a:avLst>
              <a:gd name="adj1" fmla="val 61111"/>
              <a:gd name="adj2" fmla="val 109577"/>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21" name="Text Box 132"/>
          <p:cNvSpPr txBox="1">
            <a:spLocks noChangeArrowheads="1"/>
          </p:cNvSpPr>
          <p:nvPr/>
        </p:nvSpPr>
        <p:spPr bwMode="auto">
          <a:xfrm>
            <a:off x="2162845" y="7846367"/>
            <a:ext cx="2189162"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fr-FR" sz="1200" b="1" dirty="0"/>
              <a:t>Cycle Total</a:t>
            </a:r>
          </a:p>
        </p:txBody>
      </p:sp>
      <p:sp>
        <p:nvSpPr>
          <p:cNvPr id="22" name="Line 135"/>
          <p:cNvSpPr>
            <a:spLocks noChangeShapeType="1"/>
          </p:cNvSpPr>
          <p:nvPr/>
        </p:nvSpPr>
        <p:spPr bwMode="auto">
          <a:xfrm flipV="1">
            <a:off x="5258470" y="7605439"/>
            <a:ext cx="0"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3" name="Text Box 136"/>
          <p:cNvSpPr txBox="1">
            <a:spLocks noChangeArrowheads="1"/>
          </p:cNvSpPr>
          <p:nvPr/>
        </p:nvSpPr>
        <p:spPr bwMode="auto">
          <a:xfrm>
            <a:off x="4806032" y="8099152"/>
            <a:ext cx="981075" cy="690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fr-FR" altLang="fr-FR" sz="1200" b="1"/>
              <a:t>Délai demandé par le client</a:t>
            </a:r>
          </a:p>
        </p:txBody>
      </p:sp>
      <p:sp>
        <p:nvSpPr>
          <p:cNvPr id="2" name="Espace réservé du numéro de diapositive 1">
            <a:extLst>
              <a:ext uri="{FF2B5EF4-FFF2-40B4-BE49-F238E27FC236}">
                <a16:creationId xmlns:a16="http://schemas.microsoft.com/office/drawing/2014/main" id="{83690477-949F-4511-9375-8B010866C651}"/>
              </a:ext>
            </a:extLst>
          </p:cNvPr>
          <p:cNvSpPr>
            <a:spLocks noGrp="1"/>
          </p:cNvSpPr>
          <p:nvPr>
            <p:ph type="sldNum" sz="quarter" idx="5"/>
          </p:nvPr>
        </p:nvSpPr>
        <p:spPr/>
        <p:txBody>
          <a:bodyPr/>
          <a:lstStyle/>
          <a:p>
            <a:fld id="{A219562E-BABC-4575-8AA9-A0A56CB84B01}" type="slidenum">
              <a:rPr lang="fr-FR" smtClean="0"/>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r>
              <a:rPr lang="fr-FR" sz="1000" dirty="0"/>
              <a:t>Les règles de regroupement possibles sont nombreuses. Pour chaque article, il faut déterminer la règle la meilleure. Les principales règles utilisées sont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b="1" dirty="0"/>
              <a:t>Lot pour lot </a:t>
            </a:r>
            <a:r>
              <a:rPr lang="fr-FR" sz="1000" dirty="0"/>
              <a:t>: cette règle consiste à ne pas faire de groupage ; chaque besoin donne lieu à un ordre de fabrication même si plusieurs besoins interviennent le même jour. On utilise cette règle essentiellement pour les produits finis correspondant à des commandes spécifiques. Cette règle assure la traçabilité complète des composants utilisés dans les produits finis.</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b="1" dirty="0"/>
              <a:t>Période économique de lancement </a:t>
            </a:r>
            <a:r>
              <a:rPr lang="fr-FR" sz="1000" dirty="0"/>
              <a:t>: lorsqu’il existe un besoin non couvert par le stock prévisionnel, on regroupe les besoins futurs sur un horizon donné (par exemple, un jour, une semaine, deux semaines, dix jours, etc.). Pour des articles gérés selon un regroupement hebdomadaire, il y aura au plus un lancement par semaine.</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b="1" dirty="0"/>
              <a:t>Quantité économique de lancements </a:t>
            </a:r>
            <a:r>
              <a:rPr lang="fr-FR" sz="1000" dirty="0"/>
              <a:t>: on lance des lots de taille constante prédéterminée, en appliquant une formule de quantité économique à partir de la demande moyenne (</a:t>
            </a:r>
            <a:r>
              <a:rPr lang="fr-FR" sz="1000" b="1" dirty="0"/>
              <a:t>Module 4</a:t>
            </a:r>
            <a:r>
              <a:rPr lang="fr-FR" sz="1000" dirty="0"/>
              <a:t>). Cette règle n’est applicable que si la demande est relativement régulière.</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b="1" dirty="0"/>
              <a:t>Quantité multiple de lancements </a:t>
            </a:r>
            <a:r>
              <a:rPr lang="fr-FR" sz="1000" dirty="0"/>
              <a:t>: on lance des lots d’une taille multiple d’une quantité donnée qui correspond généralement à une taille de lot technique.</a:t>
            </a:r>
          </a:p>
        </p:txBody>
      </p:sp>
      <p:sp>
        <p:nvSpPr>
          <p:cNvPr id="4" name="Espace réservé du numéro de diapositive 3">
            <a:extLst>
              <a:ext uri="{FF2B5EF4-FFF2-40B4-BE49-F238E27FC236}">
                <a16:creationId xmlns:a16="http://schemas.microsoft.com/office/drawing/2014/main" id="{FF0D56D0-ACA6-4CE6-A7D0-C6B52606642D}"/>
              </a:ext>
            </a:extLst>
          </p:cNvPr>
          <p:cNvSpPr>
            <a:spLocks noGrp="1"/>
          </p:cNvSpPr>
          <p:nvPr>
            <p:ph type="sldNum" sz="quarter" idx="5"/>
          </p:nvPr>
        </p:nvSpPr>
        <p:spPr/>
        <p:txBody>
          <a:bodyPr/>
          <a:lstStyle/>
          <a:p>
            <a:fld id="{A219562E-BABC-4575-8AA9-A0A56CB84B01}" type="slidenum">
              <a:rPr lang="fr-FR" smtClean="0"/>
              <a:t>13</a:t>
            </a:fld>
            <a:endParaRPr lang="fr-FR"/>
          </a:p>
        </p:txBody>
      </p:sp>
    </p:spTree>
    <p:extLst>
      <p:ext uri="{BB962C8B-B14F-4D97-AF65-F5344CB8AC3E}">
        <p14:creationId xmlns:p14="http://schemas.microsoft.com/office/powerpoint/2010/main" val="3371380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nSpc>
                <a:spcPct val="100000"/>
              </a:lnSpc>
            </a:pPr>
            <a:r>
              <a:rPr lang="fr-FR" sz="1000" dirty="0"/>
              <a:t>Le calcul des besoins engendre un échéancier d’ordres de fabrication, provenant des différents éclatements réalisés aux niveaux supérieurs. </a:t>
            </a:r>
          </a:p>
          <a:p>
            <a:pPr>
              <a:lnSpc>
                <a:spcPct val="100000"/>
              </a:lnSpc>
            </a:pPr>
            <a:r>
              <a:rPr lang="fr-FR" sz="1000" dirty="0"/>
              <a:t>Chaque ordre de fabrication correspond au passage d’un lot sur la succession des postes de charge qui sont spécifiés dans la gamme de fabrication. Pour chaque ordre, qui correspond à la fabrication d’un article, un délai d’obtention est spécifié. Mais nous avons vu que le temps nécessaire pour réaliser l’ordre est souvent très inférieur au délai d’obtention qui a été pris en compte pour déterminer les dates de lancement à partir des dates de besoin. </a:t>
            </a:r>
          </a:p>
          <a:p>
            <a:pPr>
              <a:lnSpc>
                <a:spcPct val="100000"/>
              </a:lnSpc>
            </a:pPr>
            <a:r>
              <a:rPr lang="fr-FR" sz="1000" dirty="0"/>
              <a:t>Chaque ordre aura alors une marge égale à la différence entre le délai d’obtention et le temps de fabrication. L’existence d’une telle marge permet de donner de la souplesse au système de production : les ateliers ne sont pas obligés de traiter les ordres exactement à la date de lancement en enchaînant strictement les opérations successives pour respecter la date de besoin. Ils peuvent utiliser cette marge pour organiser leur travail et pour tenir compte du fait que certains moyens de production sont très chargés.</a:t>
            </a:r>
          </a:p>
          <a:p>
            <a:pPr>
              <a:lnSpc>
                <a:spcPct val="100000"/>
              </a:lnSpc>
            </a:pPr>
            <a:r>
              <a:rPr lang="fr-FR" sz="1000" dirty="0"/>
              <a:t>Si le temps de travail cumulé est supérieur au délai d’obtention de l’article, il en résultera une marge négative. Le gestionnaire devra alors prendre des mesures correctives (augmenter les horaires de travail, scinder le lot…).</a:t>
            </a:r>
          </a:p>
          <a:p>
            <a:pPr>
              <a:lnSpc>
                <a:spcPct val="100000"/>
              </a:lnSpc>
            </a:pPr>
            <a:r>
              <a:rPr lang="fr-FR" sz="1000" dirty="0"/>
              <a:t>Le jalonnement consiste à déterminer les dates de début et de fin de chacune des opérations de la gamme en plaçant la marge soit à la fin (</a:t>
            </a:r>
            <a:r>
              <a:rPr lang="fr-FR" sz="1000" b="1" dirty="0"/>
              <a:t>jalonnement au plus tôt</a:t>
            </a:r>
            <a:r>
              <a:rPr lang="fr-FR" sz="1000" dirty="0"/>
              <a:t>), soit au début (</a:t>
            </a:r>
            <a:r>
              <a:rPr lang="fr-FR" sz="1000" b="1" dirty="0"/>
              <a:t>jalonnement au plus tard</a:t>
            </a:r>
            <a:r>
              <a:rPr lang="fr-FR" sz="1000" dirty="0"/>
              <a:t>).</a:t>
            </a:r>
          </a:p>
          <a:p>
            <a:pPr>
              <a:lnSpc>
                <a:spcPct val="100000"/>
              </a:lnSpc>
            </a:pPr>
            <a:endParaRPr lang="fr-FR" sz="1000" dirty="0"/>
          </a:p>
        </p:txBody>
      </p:sp>
      <p:sp>
        <p:nvSpPr>
          <p:cNvPr id="4" name="Espace réservé du numéro de diapositive 3">
            <a:extLst>
              <a:ext uri="{FF2B5EF4-FFF2-40B4-BE49-F238E27FC236}">
                <a16:creationId xmlns:a16="http://schemas.microsoft.com/office/drawing/2014/main" id="{89C25A49-8655-434C-ACEB-D5A4E5AB9696}"/>
              </a:ext>
            </a:extLst>
          </p:cNvPr>
          <p:cNvSpPr>
            <a:spLocks noGrp="1"/>
          </p:cNvSpPr>
          <p:nvPr>
            <p:ph type="sldNum" sz="quarter" idx="5"/>
          </p:nvPr>
        </p:nvSpPr>
        <p:spPr/>
        <p:txBody>
          <a:bodyPr/>
          <a:lstStyle/>
          <a:p>
            <a:fld id="{A219562E-BABC-4575-8AA9-A0A56CB84B01}" type="slidenum">
              <a:rPr lang="fr-FR" smtClean="0"/>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57362" y="4757266"/>
            <a:ext cx="5207000" cy="4630737"/>
          </a:xfrm>
        </p:spPr>
        <p:txBody>
          <a:bodyPr/>
          <a:lstStyle/>
          <a:p>
            <a:pPr>
              <a:lnSpc>
                <a:spcPct val="100000"/>
              </a:lnSpc>
            </a:pPr>
            <a:r>
              <a:rPr lang="fr-FR" sz="1000" dirty="0"/>
              <a:t>La méthode MRP fait le calcul des besoins « </a:t>
            </a:r>
            <a:r>
              <a:rPr lang="fr-FR" sz="1000" b="1" dirty="0"/>
              <a:t>à capacité infinie </a:t>
            </a:r>
            <a:r>
              <a:rPr lang="fr-FR" sz="1000" dirty="0"/>
              <a:t>» ce qui signifie que l’on ne tient pas compte de la capacité lors de la génération des ordres. </a:t>
            </a:r>
          </a:p>
          <a:p>
            <a:pPr>
              <a:lnSpc>
                <a:spcPct val="100000"/>
              </a:lnSpc>
            </a:pPr>
            <a:r>
              <a:rPr lang="fr-FR" sz="1000" dirty="0"/>
              <a:t>À l’issue du jalonnement, on doit calculer les charges induites par l’ensemble des ordres de fabrication sur chacun des moyens de production pour s’assurer que la charge de travail ne dépasse pas la capacité. À ce niveau tous les calculs sont faits par rapport aux postes de charge, et non par rapport aux machines qui composent ces postes. La raison en est simple : en général, un poste de charge est constitué de plusieurs machines et à l’issue du calcul des besoins on ignore en général sur quelles machines les ordres vont être réalisés. Cette détermination constitue la principale fonction de l’ordonnancement (</a:t>
            </a:r>
            <a:r>
              <a:rPr lang="fr-FR" sz="1000" b="1" dirty="0"/>
              <a:t>Module 06</a:t>
            </a:r>
            <a:r>
              <a:rPr lang="fr-FR" sz="1000" dirty="0"/>
              <a:t>).</a:t>
            </a:r>
          </a:p>
          <a:p>
            <a:pPr>
              <a:lnSpc>
                <a:spcPct val="100000"/>
              </a:lnSpc>
            </a:pPr>
            <a:r>
              <a:rPr lang="fr-FR" sz="1000" dirty="0"/>
              <a:t>Cela peut engendrer des incompatibilités entre le planning et les ressources installées. La </a:t>
            </a:r>
            <a:r>
              <a:rPr lang="fr-FR" sz="1000" b="1" dirty="0"/>
              <a:t>CRP</a:t>
            </a:r>
            <a:r>
              <a:rPr lang="fr-FR" sz="1000" dirty="0"/>
              <a:t> ou </a:t>
            </a:r>
            <a:r>
              <a:rPr lang="fr-FR" sz="1000" i="1" dirty="0" err="1"/>
              <a:t>Capacity</a:t>
            </a:r>
            <a:r>
              <a:rPr lang="fr-FR" sz="1000" i="1" dirty="0"/>
              <a:t> </a:t>
            </a:r>
            <a:r>
              <a:rPr lang="fr-FR" sz="1000" i="1" dirty="0" err="1"/>
              <a:t>Requirements</a:t>
            </a:r>
            <a:r>
              <a:rPr lang="fr-FR" sz="1000" i="1" dirty="0"/>
              <a:t> Planning </a:t>
            </a:r>
            <a:r>
              <a:rPr lang="fr-FR" sz="1000" dirty="0"/>
              <a:t>est une fonction additionnelle qui permet de vérifier la faisabilité du jalonnement et du calcul des charges induites par la </a:t>
            </a:r>
            <a:r>
              <a:rPr lang="fr-FR" sz="1000" b="1" dirty="0"/>
              <a:t>MRP</a:t>
            </a:r>
            <a:r>
              <a:rPr lang="fr-FR" sz="1000" dirty="0"/>
              <a:t>.</a:t>
            </a:r>
          </a:p>
        </p:txBody>
      </p:sp>
      <p:sp>
        <p:nvSpPr>
          <p:cNvPr id="4" name="Espace réservé du numéro de diapositive 3">
            <a:extLst>
              <a:ext uri="{FF2B5EF4-FFF2-40B4-BE49-F238E27FC236}">
                <a16:creationId xmlns:a16="http://schemas.microsoft.com/office/drawing/2014/main" id="{EA36D01F-8CAB-4A82-85BA-4A3E2D149CEC}"/>
              </a:ext>
            </a:extLst>
          </p:cNvPr>
          <p:cNvSpPr>
            <a:spLocks noGrp="1"/>
          </p:cNvSpPr>
          <p:nvPr>
            <p:ph type="sldNum" sz="quarter" idx="5"/>
          </p:nvPr>
        </p:nvSpPr>
        <p:spPr/>
        <p:txBody>
          <a:bodyPr/>
          <a:lstStyle/>
          <a:p>
            <a:fld id="{A219562E-BABC-4575-8AA9-A0A56CB84B01}" type="slidenum">
              <a:rPr lang="fr-FR" smtClean="0"/>
              <a:t>15</a:t>
            </a:fld>
            <a:endParaRPr lang="fr-FR"/>
          </a:p>
        </p:txBody>
      </p:sp>
    </p:spTree>
    <p:extLst>
      <p:ext uri="{BB962C8B-B14F-4D97-AF65-F5344CB8AC3E}">
        <p14:creationId xmlns:p14="http://schemas.microsoft.com/office/powerpoint/2010/main" val="37864569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r>
              <a:rPr lang="fr-FR" sz="1000" dirty="0"/>
              <a:t>On effectue un calcul des charges à capacité infinie, c’est-à-dire que l’on place successivement chacun des ordres de fabrication sur les postes de charge, aux dates de jalonnement au plus tôt et au plus tard de chaque ordre, en accumulant la charge induite sans se soucier de la charge déjà placée. Lorsque tous les ordres de fabrication ont été placés sur les postes de charge, on constate le total des charges induites, période par période et on le compare à la capacité disponible.</a:t>
            </a:r>
          </a:p>
          <a:p>
            <a:pPr>
              <a:lnSpc>
                <a:spcPct val="100000"/>
              </a:lnSpc>
            </a:pPr>
            <a:r>
              <a:rPr lang="fr-FR" sz="1000" dirty="0"/>
              <a:t>Cette charge totale peut, à certains moments, dépasser la capacité disponible. Si l’on n’intervient pas, il est certain que, lors de la production, certains ordres ne pourront pas être réalisés dans les délais impartis. Il en résultera des retards en cascade sur les ordres de fabrication. </a:t>
            </a:r>
          </a:p>
          <a:p>
            <a:pPr>
              <a:lnSpc>
                <a:spcPct val="100000"/>
              </a:lnSpc>
            </a:pPr>
            <a:r>
              <a:rPr lang="fr-FR" sz="1000" dirty="0"/>
              <a:t>On peut modifier la capacité de production (par exemple en décidant de faire des heures supplémentaires, de travailler en deux ou trois équipes, etc.). On peut aussi tenter de lisser la charge s’il existe des capacités disponibles en amont dans le temps.</a:t>
            </a:r>
          </a:p>
          <a:p>
            <a:pPr>
              <a:lnSpc>
                <a:spcPct val="100000"/>
              </a:lnSpc>
            </a:pPr>
            <a:endParaRPr lang="fr-FR" sz="1000" dirty="0"/>
          </a:p>
        </p:txBody>
      </p:sp>
      <p:sp>
        <p:nvSpPr>
          <p:cNvPr id="4" name="Espace réservé du numéro de diapositive 3">
            <a:extLst>
              <a:ext uri="{FF2B5EF4-FFF2-40B4-BE49-F238E27FC236}">
                <a16:creationId xmlns:a16="http://schemas.microsoft.com/office/drawing/2014/main" id="{785759D8-58D1-4E77-B0DA-C14CCBD0D072}"/>
              </a:ext>
            </a:extLst>
          </p:cNvPr>
          <p:cNvSpPr>
            <a:spLocks noGrp="1"/>
          </p:cNvSpPr>
          <p:nvPr>
            <p:ph type="sldNum" sz="quarter" idx="5"/>
          </p:nvPr>
        </p:nvSpPr>
        <p:spPr/>
        <p:txBody>
          <a:bodyPr/>
          <a:lstStyle/>
          <a:p>
            <a:fld id="{A219562E-BABC-4575-8AA9-A0A56CB84B01}" type="slidenum">
              <a:rPr lang="fr-FR" smtClean="0"/>
              <a:t>16</a:t>
            </a:fld>
            <a:endParaRPr lang="fr-FR"/>
          </a:p>
        </p:txBody>
      </p:sp>
    </p:spTree>
    <p:extLst>
      <p:ext uri="{BB962C8B-B14F-4D97-AF65-F5344CB8AC3E}">
        <p14:creationId xmlns:p14="http://schemas.microsoft.com/office/powerpoint/2010/main" val="34294020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pPr>
              <a:lnSpc>
                <a:spcPct val="100000"/>
              </a:lnSpc>
            </a:pPr>
            <a:r>
              <a:rPr lang="fr-FR" sz="1000" dirty="0"/>
              <a:t>Pour lisser la charge, on avance certains ordres (dans la mesure où cela est possible) ; la charge d’une période diminuera et la charge de la période précédente augmentera. </a:t>
            </a:r>
          </a:p>
          <a:p>
            <a:pPr>
              <a:lnSpc>
                <a:spcPct val="100000"/>
              </a:lnSpc>
            </a:pPr>
            <a:r>
              <a:rPr lang="fr-FR" sz="1000" dirty="0"/>
              <a:t>Il y aura création d’un stock (les produits fabriqués en avance ne sont pas consommés immédiatement). </a:t>
            </a:r>
          </a:p>
          <a:p>
            <a:pPr>
              <a:lnSpc>
                <a:spcPct val="100000"/>
              </a:lnSpc>
            </a:pPr>
            <a:r>
              <a:rPr lang="fr-FR" sz="1000" dirty="0"/>
              <a:t>Mais cela a aussi pour conséquence de modifier les calculs des besoins pour les niveaux inférieurs puisque l’on aura besoin plus tôt des composants qui entrent dans les produits dont on aura avancé la fabrication. Il est alors nécessaire de relancer le calcul des besoins.</a:t>
            </a:r>
          </a:p>
        </p:txBody>
      </p:sp>
      <p:sp>
        <p:nvSpPr>
          <p:cNvPr id="2" name="Espace réservé du numéro de diapositive 1">
            <a:extLst>
              <a:ext uri="{FF2B5EF4-FFF2-40B4-BE49-F238E27FC236}">
                <a16:creationId xmlns:a16="http://schemas.microsoft.com/office/drawing/2014/main" id="{7B782922-07B9-4116-ADB3-5B6A1960D7CC}"/>
              </a:ext>
            </a:extLst>
          </p:cNvPr>
          <p:cNvSpPr>
            <a:spLocks noGrp="1"/>
          </p:cNvSpPr>
          <p:nvPr>
            <p:ph type="sldNum" sz="quarter" idx="5"/>
          </p:nvPr>
        </p:nvSpPr>
        <p:spPr/>
        <p:txBody>
          <a:bodyPr/>
          <a:lstStyle/>
          <a:p>
            <a:fld id="{A219562E-BABC-4575-8AA9-A0A56CB84B01}" type="slidenum">
              <a:rPr lang="fr-FR" smtClean="0"/>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9699" name="Rectangle 3"/>
          <p:cNvSpPr>
            <a:spLocks noGrp="1" noChangeArrowheads="1"/>
          </p:cNvSpPr>
          <p:nvPr>
            <p:ph type="body" idx="1"/>
          </p:nvPr>
        </p:nvSpPr>
        <p:spPr/>
        <p:txBody>
          <a:bodyPr/>
          <a:lstStyle/>
          <a:p>
            <a:pPr>
              <a:lnSpc>
                <a:spcPct val="100000"/>
              </a:lnSpc>
            </a:pPr>
            <a:r>
              <a:rPr lang="fr-FR" sz="1000" dirty="0"/>
              <a:t>La gestion d’un système de production selon le principe </a:t>
            </a:r>
            <a:r>
              <a:rPr lang="fr-FR" sz="1000" b="1" dirty="0"/>
              <a:t>MRP</a:t>
            </a:r>
            <a:r>
              <a:rPr lang="fr-FR" sz="1000" dirty="0"/>
              <a:t> est délicate, car elle suppose de fixer et de tenir à jour pour chacun des articles (souvent au nombre de plusieurs milliers) les paramètres de gestion :</a:t>
            </a:r>
          </a:p>
          <a:p>
            <a:pPr lvl="0">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stock de sécurité,</a:t>
            </a:r>
          </a:p>
          <a:p>
            <a:pPr lvl="0">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décalage,</a:t>
            </a:r>
          </a:p>
          <a:p>
            <a:pPr lvl="0">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règle de regroupement.</a:t>
            </a:r>
          </a:p>
          <a:p>
            <a:pPr>
              <a:lnSpc>
                <a:spcPct val="100000"/>
              </a:lnSpc>
            </a:pPr>
            <a:r>
              <a:rPr lang="fr-FR" sz="1000" dirty="0"/>
              <a:t>Les aléas du système de production, que nous avons évoqués précédemment, incitent le gestionnaire à se protéger en anticipant les lancements et en produisant plus que le besoin net. Lorsque les aléas deviennent importants, les dates de disponibilité des composants deviennent difficiles à prévoir et, pour s’en protéger, les stocks augmentent et le système devient coûteux et difficile à gérer. L’objectif de départ (viser un fonctionnement avec la quasi-suppression des stocks d’en-cours) est impossible à tenir.</a:t>
            </a:r>
          </a:p>
          <a:p>
            <a:pPr>
              <a:lnSpc>
                <a:spcPct val="100000"/>
              </a:lnSpc>
            </a:pPr>
            <a:r>
              <a:rPr lang="fr-FR" sz="1000" dirty="0"/>
              <a:t>Si l’on veut réduire les aléas, il faut que les efforts portent sur la recherche de la fiabilité générale du processus de production. </a:t>
            </a:r>
          </a:p>
          <a:p>
            <a:pPr>
              <a:lnSpc>
                <a:spcPct val="100000"/>
              </a:lnSpc>
            </a:pPr>
            <a:r>
              <a:rPr lang="fr-FR" sz="1000" dirty="0"/>
              <a:t>Cela concerne les machines, les procédés de fabrication, le personnel, le respect des délais internes et des délais des fournisseurs. </a:t>
            </a:r>
          </a:p>
          <a:p>
            <a:pPr>
              <a:lnSpc>
                <a:spcPct val="100000"/>
              </a:lnSpc>
            </a:pPr>
            <a:r>
              <a:rPr lang="fr-FR" sz="1000" dirty="0"/>
              <a:t>Si les aléas sont trop importants, on risque de s’enfermer dans </a:t>
            </a:r>
            <a:r>
              <a:rPr lang="fr-FR" sz="1000" b="1" dirty="0"/>
              <a:t>un cercle vicieux </a:t>
            </a:r>
            <a:r>
              <a:rPr lang="fr-FR" sz="1000" dirty="0"/>
              <a:t>qui est l’échec de la méthode </a:t>
            </a:r>
            <a:r>
              <a:rPr lang="fr-FR" sz="1000" b="1" dirty="0"/>
              <a:t>MRP</a:t>
            </a:r>
            <a:r>
              <a:rPr lang="fr-FR" sz="1000" dirty="0"/>
              <a:t>.</a:t>
            </a:r>
          </a:p>
        </p:txBody>
      </p:sp>
      <p:sp>
        <p:nvSpPr>
          <p:cNvPr id="2" name="Espace réservé du numéro de diapositive 1">
            <a:extLst>
              <a:ext uri="{FF2B5EF4-FFF2-40B4-BE49-F238E27FC236}">
                <a16:creationId xmlns:a16="http://schemas.microsoft.com/office/drawing/2014/main" id="{691BEDDA-555B-4C4A-A6DB-D3B285D65D2C}"/>
              </a:ext>
            </a:extLst>
          </p:cNvPr>
          <p:cNvSpPr>
            <a:spLocks noGrp="1"/>
          </p:cNvSpPr>
          <p:nvPr>
            <p:ph type="sldNum" sz="quarter" idx="5"/>
          </p:nvPr>
        </p:nvSpPr>
        <p:spPr/>
        <p:txBody>
          <a:bodyPr/>
          <a:lstStyle/>
          <a:p>
            <a:fld id="{A219562E-BABC-4575-8AA9-A0A56CB84B01}" type="slidenum">
              <a:rPr lang="fr-FR" smtClean="0"/>
              <a:t>18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Rot="1" noChangeAspect="1" noChangeArrowheads="1"/>
          </p:cNvSpPr>
          <p:nvPr>
            <p:ph type="sldImg"/>
          </p:nvPr>
        </p:nvSpPr>
        <p:spPr/>
      </p:sp>
      <p:sp>
        <p:nvSpPr>
          <p:cNvPr id="5122" name="Rectangle 2"/>
          <p:cNvSpPr>
            <a:spLocks noGrp="1" noChangeArrowheads="1"/>
          </p:cNvSpPr>
          <p:nvPr>
            <p:ph type="body" idx="1"/>
          </p:nvPr>
        </p:nvSpPr>
        <p:spPr/>
        <p:txBody>
          <a:bodyPr/>
          <a:lstStyle/>
          <a:p>
            <a:pPr defTabSz="701589">
              <a:lnSpc>
                <a:spcPct val="100000"/>
              </a:lnSpc>
            </a:pPr>
            <a:r>
              <a:rPr lang="fr-FR" sz="1000" dirty="0">
                <a:latin typeface="Arial" panose="020B0604020202020204" pitchFamily="34" charset="0"/>
                <a:cs typeface="Arial" panose="020B0604020202020204" pitchFamily="34" charset="0"/>
                <a:sym typeface="Helvetica" charset="0"/>
              </a:rPr>
              <a:t> - Principes du </a:t>
            </a:r>
            <a:r>
              <a:rPr lang="fr-FR" sz="1000" b="1" dirty="0">
                <a:latin typeface="Arial" panose="020B0604020202020204" pitchFamily="34" charset="0"/>
                <a:cs typeface="Arial" panose="020B0604020202020204" pitchFamily="34" charset="0"/>
                <a:sym typeface="Helvetica" charset="0"/>
              </a:rPr>
              <a:t>MRP</a:t>
            </a:r>
          </a:p>
          <a:p>
            <a:pPr defTabSz="701589">
              <a:lnSpc>
                <a:spcPct val="100000"/>
              </a:lnSpc>
            </a:pPr>
            <a:r>
              <a:rPr lang="fr-FR" sz="1000" dirty="0">
                <a:latin typeface="Arial" panose="020B0604020202020204" pitchFamily="34" charset="0"/>
                <a:cs typeface="Arial" panose="020B0604020202020204" pitchFamily="34" charset="0"/>
                <a:sym typeface="Helvetica" charset="0"/>
              </a:rPr>
              <a:t> - Demande dépendante et indépendante</a:t>
            </a:r>
          </a:p>
          <a:p>
            <a:pPr defTabSz="701589">
              <a:lnSpc>
                <a:spcPct val="100000"/>
              </a:lnSpc>
            </a:pPr>
            <a:r>
              <a:rPr lang="fr-FR" sz="1000" dirty="0">
                <a:latin typeface="Arial" panose="020B0604020202020204" pitchFamily="34" charset="0"/>
                <a:cs typeface="Arial" panose="020B0604020202020204" pitchFamily="34" charset="0"/>
                <a:sym typeface="Helvetica" charset="0"/>
              </a:rPr>
              <a:t> - Calcul des besoins nets</a:t>
            </a:r>
          </a:p>
          <a:p>
            <a:pPr defTabSz="701589">
              <a:lnSpc>
                <a:spcPct val="100000"/>
              </a:lnSpc>
            </a:pPr>
            <a:r>
              <a:rPr lang="fr-FR" sz="1000" dirty="0">
                <a:latin typeface="Arial" panose="020B0604020202020204" pitchFamily="34" charset="0"/>
                <a:cs typeface="Arial" panose="020B0604020202020204" pitchFamily="34" charset="0"/>
                <a:sym typeface="Helvetica" charset="0"/>
              </a:rPr>
              <a:t> - Règles de groupage</a:t>
            </a:r>
          </a:p>
          <a:p>
            <a:pPr defTabSz="701589">
              <a:lnSpc>
                <a:spcPct val="100000"/>
              </a:lnSpc>
            </a:pPr>
            <a:r>
              <a:rPr lang="fr-FR" sz="1000" dirty="0">
                <a:latin typeface="Arial" panose="020B0604020202020204" pitchFamily="34" charset="0"/>
                <a:cs typeface="Arial" panose="020B0604020202020204" pitchFamily="34" charset="0"/>
                <a:sym typeface="Helvetica" charset="0"/>
              </a:rPr>
              <a:t> - Lissage de charge</a:t>
            </a:r>
          </a:p>
          <a:p>
            <a:pPr defTabSz="701589">
              <a:lnSpc>
                <a:spcPct val="100000"/>
              </a:lnSpc>
            </a:pPr>
            <a:r>
              <a:rPr lang="fr-FR" sz="1000" dirty="0">
                <a:latin typeface="Arial" panose="020B0604020202020204" pitchFamily="34" charset="0"/>
                <a:cs typeface="Arial" panose="020B0604020202020204" pitchFamily="34" charset="0"/>
                <a:sym typeface="Helvetica" charset="0"/>
              </a:rPr>
              <a:t> - Calcul de charges et lissage</a:t>
            </a:r>
          </a:p>
          <a:p>
            <a:pPr defTabSz="701589">
              <a:lnSpc>
                <a:spcPct val="100000"/>
              </a:lnSpc>
            </a:pPr>
            <a:r>
              <a:rPr lang="fr-FR" sz="1000" dirty="0">
                <a:latin typeface="Arial" panose="020B0604020202020204" pitchFamily="34" charset="0"/>
                <a:cs typeface="Arial" panose="020B0604020202020204" pitchFamily="34" charset="0"/>
                <a:sym typeface="Helvetica" charset="0"/>
              </a:rPr>
              <a:t> - Risques de gonflement de l’en-cours</a:t>
            </a:r>
          </a:p>
          <a:p>
            <a:pPr defTabSz="701589">
              <a:lnSpc>
                <a:spcPct val="100000"/>
              </a:lnSpc>
            </a:pPr>
            <a:endParaRPr lang="fr-FR" sz="1000" dirty="0">
              <a:latin typeface="Helvetica" charset="0"/>
              <a:cs typeface="Helvetica" charset="0"/>
              <a:sym typeface="Helvetica" charset="0"/>
            </a:endParaRPr>
          </a:p>
        </p:txBody>
      </p:sp>
      <p:sp>
        <p:nvSpPr>
          <p:cNvPr id="2" name="Espace réservé du numéro de diapositive 1">
            <a:extLst>
              <a:ext uri="{FF2B5EF4-FFF2-40B4-BE49-F238E27FC236}">
                <a16:creationId xmlns:a16="http://schemas.microsoft.com/office/drawing/2014/main" id="{BC86EDD8-8BBC-4510-A551-912976EDC85A}"/>
              </a:ext>
            </a:extLst>
          </p:cNvPr>
          <p:cNvSpPr>
            <a:spLocks noGrp="1"/>
          </p:cNvSpPr>
          <p:nvPr>
            <p:ph type="sldNum" sz="quarter" idx="5"/>
          </p:nvPr>
        </p:nvSpPr>
        <p:spPr/>
        <p:txBody>
          <a:bodyPr/>
          <a:lstStyle/>
          <a:p>
            <a:fld id="{A219562E-BABC-4575-8AA9-A0A56CB84B01}" type="slidenum">
              <a:rPr lang="fr-FR" smtClean="0"/>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xfrm>
            <a:off x="885354" y="4541242"/>
            <a:ext cx="5400600" cy="5184576"/>
          </a:xfrm>
          <a:noFill/>
          <a:ln w="9525"/>
        </p:spPr>
        <p:txBody>
          <a:bodyPr/>
          <a:lstStyle/>
          <a:p>
            <a:pPr fontAlgn="t">
              <a:lnSpc>
                <a:spcPct val="100000"/>
              </a:lnSpc>
            </a:pPr>
            <a:br>
              <a:rPr lang="fr-FR" sz="1000" dirty="0"/>
            </a:br>
            <a:r>
              <a:rPr lang="fr-FR" sz="1000" dirty="0"/>
              <a:t>Dans la terminologie de la méthode </a:t>
            </a:r>
            <a:r>
              <a:rPr lang="fr-FR" sz="1000" b="1" dirty="0"/>
              <a:t>MRP</a:t>
            </a:r>
            <a:r>
              <a:rPr lang="fr-FR" sz="1000" dirty="0"/>
              <a:t>, tout produit du stock peut être considéré comme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b="1" dirty="0"/>
              <a:t>Besoin indépendant</a:t>
            </a:r>
            <a:r>
              <a:rPr lang="fr-FR" sz="1000" dirty="0"/>
              <a:t> : qui s’exprime de façon externe et aléatoire à l’entreprise, telle que la demande en produits finis.</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b="1" dirty="0"/>
              <a:t>Besoin dépendant</a:t>
            </a:r>
            <a:r>
              <a:rPr lang="fr-FR" sz="1000" dirty="0"/>
              <a:t> : c’est un besoin qui peut être calculé d’une façon déterministe à partir des besoins indépendants, telle que les matières premières, etc.</a:t>
            </a:r>
          </a:p>
          <a:p>
            <a:pPr>
              <a:lnSpc>
                <a:spcPct val="100000"/>
              </a:lnSpc>
            </a:pPr>
            <a:r>
              <a:rPr lang="fr-FR" sz="1000" dirty="0"/>
              <a:t>Pour effectuer le calcul des besoins, on a besoin de deux types de données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les données commerciales : correspondent aux demandes des produits finis avec leurs échéances.</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 les données techniques :</a:t>
            </a:r>
          </a:p>
          <a:p>
            <a:pPr lvl="1">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Nomenclature liée à la décomposition du produit fini en différents composants avec les quantités</a:t>
            </a:r>
          </a:p>
          <a:p>
            <a:pPr lvl="1">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Délais d’obtention de chacun des composants</a:t>
            </a:r>
          </a:p>
          <a:p>
            <a:pPr lvl="1">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Renseignements sur le stock</a:t>
            </a:r>
          </a:p>
          <a:p>
            <a:pPr algn="just">
              <a:lnSpc>
                <a:spcPct val="100000"/>
              </a:lnSpc>
            </a:pPr>
            <a:r>
              <a:rPr lang="fr-FR" altLang="fr-FR" sz="1000" dirty="0">
                <a:cs typeface="Times New Roman" pitchFamily="18" charset="0"/>
              </a:rPr>
              <a:t>Un </a:t>
            </a:r>
            <a:r>
              <a:rPr lang="fr-FR" altLang="fr-FR" sz="1000" b="1" dirty="0">
                <a:cs typeface="Times New Roman" pitchFamily="18" charset="0"/>
              </a:rPr>
              <a:t>besoin indépendant </a:t>
            </a:r>
            <a:r>
              <a:rPr lang="fr-FR" altLang="fr-FR" sz="1000" dirty="0">
                <a:cs typeface="Times New Roman" pitchFamily="18" charset="0"/>
              </a:rPr>
              <a:t>(ou </a:t>
            </a:r>
            <a:r>
              <a:rPr lang="fr-FR" altLang="fr-FR" sz="1000" b="1" dirty="0">
                <a:cs typeface="Times New Roman" pitchFamily="18" charset="0"/>
              </a:rPr>
              <a:t>demande indépendante</a:t>
            </a:r>
            <a:r>
              <a:rPr lang="fr-FR" altLang="fr-FR" sz="1000" dirty="0">
                <a:cs typeface="Times New Roman" pitchFamily="18" charset="0"/>
              </a:rPr>
              <a:t>) ne peut être qu’estimé ou prévu.</a:t>
            </a:r>
          </a:p>
          <a:p>
            <a:pPr algn="just">
              <a:lnSpc>
                <a:spcPct val="100000"/>
              </a:lnSpc>
            </a:pPr>
            <a:r>
              <a:rPr lang="fr-FR" altLang="fr-FR" sz="1000" dirty="0">
                <a:cs typeface="Times New Roman" pitchFamily="18" charset="0"/>
              </a:rPr>
              <a:t>Un besoin </a:t>
            </a:r>
            <a:r>
              <a:rPr lang="fr-FR" altLang="fr-FR" sz="1000" b="1" dirty="0">
                <a:cs typeface="Times New Roman" pitchFamily="18" charset="0"/>
              </a:rPr>
              <a:t>dépendant</a:t>
            </a:r>
            <a:r>
              <a:rPr lang="fr-FR" altLang="fr-FR" sz="1000" dirty="0">
                <a:cs typeface="Times New Roman" pitchFamily="18" charset="0"/>
              </a:rPr>
              <a:t> (ou </a:t>
            </a:r>
            <a:r>
              <a:rPr lang="fr-FR" altLang="fr-FR" sz="1000" b="1" dirty="0">
                <a:cs typeface="Times New Roman" pitchFamily="18" charset="0"/>
              </a:rPr>
              <a:t>demande dépendante</a:t>
            </a:r>
            <a:r>
              <a:rPr lang="fr-FR" altLang="fr-FR" sz="1000" dirty="0">
                <a:cs typeface="Times New Roman" pitchFamily="18" charset="0"/>
              </a:rPr>
              <a:t>) peut et doit être calculé. Il est lié ou dérivé directement du programme d’autres articles ou produits finis.</a:t>
            </a:r>
          </a:p>
          <a:p>
            <a:pPr algn="just">
              <a:lnSpc>
                <a:spcPct val="100000"/>
              </a:lnSpc>
            </a:pPr>
            <a:r>
              <a:rPr lang="fr-FR" sz="1000" dirty="0"/>
              <a:t>Par exemple, si l’on veut fabriquer 100 vélos, on aura besoin </a:t>
            </a:r>
            <a:r>
              <a:rPr lang="fr-FR" sz="1000" i="1" dirty="0"/>
              <a:t>exactement </a:t>
            </a:r>
            <a:r>
              <a:rPr lang="fr-FR" sz="1000" dirty="0"/>
              <a:t>de 200 pneus. Les besoins en composants sont donc précisément déterminés par la demande finale des produits fabriqués. On peut ainsi imaginer de travailler sans aucun stock.</a:t>
            </a:r>
          </a:p>
          <a:p>
            <a:pPr algn="just">
              <a:lnSpc>
                <a:spcPct val="100000"/>
              </a:lnSpc>
            </a:pPr>
            <a:r>
              <a:rPr lang="fr-FR" altLang="fr-FR" sz="1000" dirty="0">
                <a:cs typeface="Times New Roman" pitchFamily="18" charset="0"/>
              </a:rPr>
              <a:t>Un même article peut avoir, en même temps une demande dépendante et une demande indépendante (les rechanges par exemple).</a:t>
            </a:r>
          </a:p>
          <a:p>
            <a:pPr>
              <a:lnSpc>
                <a:spcPct val="100000"/>
              </a:lnSpc>
            </a:pPr>
            <a:endParaRPr lang="fr-FR" sz="1000" dirty="0"/>
          </a:p>
        </p:txBody>
      </p:sp>
      <p:sp>
        <p:nvSpPr>
          <p:cNvPr id="2" name="Espace réservé du numéro de diapositive 1">
            <a:extLst>
              <a:ext uri="{FF2B5EF4-FFF2-40B4-BE49-F238E27FC236}">
                <a16:creationId xmlns:a16="http://schemas.microsoft.com/office/drawing/2014/main" id="{E96BA1B2-A55D-47AB-B727-F4B312A5E672}"/>
              </a:ext>
            </a:extLst>
          </p:cNvPr>
          <p:cNvSpPr>
            <a:spLocks noGrp="1"/>
          </p:cNvSpPr>
          <p:nvPr>
            <p:ph type="sldNum" sz="quarter" idx="5"/>
          </p:nvPr>
        </p:nvSpPr>
        <p:spPr/>
        <p:txBody>
          <a:bodyPr/>
          <a:lstStyle/>
          <a:p>
            <a:fld id="{A219562E-BABC-4575-8AA9-A0A56CB84B01}" type="slidenum">
              <a:rPr lang="fr-FR" smtClean="0"/>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w="9525"/>
        </p:spPr>
        <p:txBody>
          <a:bodyPr/>
          <a:lstStyle/>
          <a:p>
            <a:pPr>
              <a:lnSpc>
                <a:spcPct val="100000"/>
              </a:lnSpc>
            </a:pPr>
            <a:r>
              <a:rPr lang="fr-FR" sz="1000" dirty="0"/>
              <a:t>Le principe du calcul peut se décrire comme une succession d’opérations d’éclatement des besoins issus des programmes de fabrication des produits finis à travers les nomenclatures, de regroupements éventuels des besoins concernant les mêmes pièces, puis de décalages dans le temps pour tenir compte des délais d’approvisionnement et de production. </a:t>
            </a:r>
            <a:endParaRPr lang="fr-FR" sz="1000" b="1" dirty="0"/>
          </a:p>
          <a:p>
            <a:pPr>
              <a:lnSpc>
                <a:spcPct val="100000"/>
              </a:lnSpc>
            </a:pPr>
            <a:endParaRPr lang="fr-FR" sz="1000" b="1" dirty="0"/>
          </a:p>
          <a:p>
            <a:pPr>
              <a:lnSpc>
                <a:spcPct val="100000"/>
              </a:lnSpc>
            </a:pPr>
            <a:r>
              <a:rPr lang="fr-FR" sz="1000" b="1" dirty="0"/>
              <a:t>Besoin brut </a:t>
            </a:r>
            <a:r>
              <a:rPr lang="fr-FR" sz="1000" dirty="0"/>
              <a:t>; il est le besoin résultant de la demande ou du programme de production, pour les produits finis, sous-ensembles, composants ou matières premières, compte non tenu des stocks existants et des règles de gestion de stock.</a:t>
            </a:r>
          </a:p>
          <a:p>
            <a:pPr>
              <a:lnSpc>
                <a:spcPct val="100000"/>
              </a:lnSpc>
            </a:pPr>
            <a:endParaRPr lang="fr-FR" sz="1000" dirty="0"/>
          </a:p>
          <a:p>
            <a:pPr>
              <a:lnSpc>
                <a:spcPct val="100000"/>
              </a:lnSpc>
            </a:pPr>
            <a:r>
              <a:rPr lang="fr-FR" sz="1000" b="1" dirty="0"/>
              <a:t>Besoin net ; </a:t>
            </a:r>
            <a:r>
              <a:rPr lang="fr-FR" sz="1000" dirty="0"/>
              <a:t>il est égal au besoin brut déduction faite des stocks et en-cours et après application des règles de gestion de stock (groupage, quantités économiques, etc.).</a:t>
            </a:r>
          </a:p>
          <a:p>
            <a:pPr>
              <a:lnSpc>
                <a:spcPct val="100000"/>
              </a:lnSpc>
            </a:pPr>
            <a:endParaRPr lang="fr-FR" sz="1000" dirty="0"/>
          </a:p>
          <a:p>
            <a:pPr>
              <a:lnSpc>
                <a:spcPct val="100000"/>
              </a:lnSpc>
            </a:pPr>
            <a:r>
              <a:rPr lang="fr-FR" sz="1000" dirty="0"/>
              <a:t>Le système ne fait que des </a:t>
            </a:r>
            <a:r>
              <a:rPr lang="fr-FR" sz="1000" b="1" dirty="0"/>
              <a:t>suggestions</a:t>
            </a:r>
            <a:r>
              <a:rPr lang="fr-FR" sz="1000" dirty="0"/>
              <a:t>.</a:t>
            </a:r>
          </a:p>
        </p:txBody>
      </p:sp>
      <p:sp>
        <p:nvSpPr>
          <p:cNvPr id="2" name="Espace réservé du numéro de diapositive 1">
            <a:extLst>
              <a:ext uri="{FF2B5EF4-FFF2-40B4-BE49-F238E27FC236}">
                <a16:creationId xmlns:a16="http://schemas.microsoft.com/office/drawing/2014/main" id="{F934A806-78BC-44D6-8DBE-5266258D05B0}"/>
              </a:ext>
            </a:extLst>
          </p:cNvPr>
          <p:cNvSpPr>
            <a:spLocks noGrp="1"/>
          </p:cNvSpPr>
          <p:nvPr>
            <p:ph type="sldNum" sz="quarter" idx="5"/>
          </p:nvPr>
        </p:nvSpPr>
        <p:spPr/>
        <p:txBody>
          <a:bodyPr/>
          <a:lstStyle/>
          <a:p>
            <a:fld id="{A219562E-BABC-4575-8AA9-A0A56CB84B01}" type="slidenum">
              <a:rPr lang="fr-FR" smtClean="0"/>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990600" y="766763"/>
            <a:ext cx="5118100" cy="3838575"/>
          </a:xfrm>
          <a:ln/>
        </p:spPr>
      </p:sp>
      <p:sp>
        <p:nvSpPr>
          <p:cNvPr id="33795" name="Rectangle 3"/>
          <p:cNvSpPr>
            <a:spLocks noGrp="1" noChangeArrowheads="1"/>
          </p:cNvSpPr>
          <p:nvPr>
            <p:ph type="body" idx="1"/>
          </p:nvPr>
        </p:nvSpPr>
        <p:spPr>
          <a:xfrm>
            <a:off x="946150" y="4860925"/>
            <a:ext cx="5207000" cy="4606925"/>
          </a:xfrm>
          <a:noFill/>
          <a:ln w="9525"/>
        </p:spPr>
        <p:txBody>
          <a:bodyPr/>
          <a:lstStyle/>
          <a:p>
            <a:pPr>
              <a:lnSpc>
                <a:spcPct val="100000"/>
              </a:lnSpc>
            </a:pPr>
            <a:r>
              <a:rPr lang="fr-FR" sz="1000" dirty="0"/>
              <a:t>On commence donc par les articles de niveau 0. Les besoins bruts sont constitués des commandes clients et des prévisions de vente.</a:t>
            </a:r>
          </a:p>
          <a:p>
            <a:pPr>
              <a:lnSpc>
                <a:spcPct val="100000"/>
              </a:lnSpc>
            </a:pPr>
            <a:r>
              <a:rPr lang="fr-FR" sz="1000" dirty="0"/>
              <a:t>Si pour ces articles, il existe un stock supérieur aux besoins bruts, aucun réapprovisionnement n’est nécessaire. Le besoin net est nul.</a:t>
            </a:r>
          </a:p>
          <a:p>
            <a:pPr>
              <a:lnSpc>
                <a:spcPct val="100000"/>
              </a:lnSpc>
            </a:pPr>
            <a:r>
              <a:rPr lang="fr-FR" sz="1000" dirty="0"/>
              <a:t>Sinon, le besoin net sera « ce qui manque » à savoir la différence entre les besoins bruts et le stock disponible.</a:t>
            </a:r>
          </a:p>
          <a:p>
            <a:pPr>
              <a:lnSpc>
                <a:spcPct val="100000"/>
              </a:lnSpc>
            </a:pPr>
            <a:r>
              <a:rPr lang="fr-FR" sz="1000" dirty="0"/>
              <a:t>Dans ce cas, le calcul émet un ordre de fabrication pour le montage des produits fini. Ce n’est qu’une suggestion.</a:t>
            </a:r>
          </a:p>
          <a:p>
            <a:pPr>
              <a:lnSpc>
                <a:spcPct val="100000"/>
              </a:lnSpc>
            </a:pPr>
            <a:r>
              <a:rPr lang="fr-FR" sz="1000" dirty="0"/>
              <a:t>Mais pour fabriquer ces produits finis, il faut disposer de leurs composants.</a:t>
            </a:r>
          </a:p>
          <a:p>
            <a:pPr>
              <a:lnSpc>
                <a:spcPct val="100000"/>
              </a:lnSpc>
            </a:pPr>
            <a:r>
              <a:rPr lang="fr-FR" sz="1000" dirty="0"/>
              <a:t>Ces besoins en composants sont égaux à la quantité de produits finis à monter multipliée par le coefficient de lien que l’on trouve dans la nomenclature.</a:t>
            </a:r>
          </a:p>
          <a:p>
            <a:pPr>
              <a:lnSpc>
                <a:spcPct val="100000"/>
              </a:lnSpc>
            </a:pPr>
            <a:r>
              <a:rPr lang="fr-FR" sz="1000" dirty="0"/>
              <a:t>Ils constituent les besoins bruts du niveau inférieur.</a:t>
            </a:r>
          </a:p>
          <a:p>
            <a:pPr>
              <a:lnSpc>
                <a:spcPct val="100000"/>
              </a:lnSpc>
            </a:pPr>
            <a:r>
              <a:rPr lang="fr-FR" sz="1000" dirty="0"/>
              <a:t>Et on répète cette procédure jusqu’au niveau des articles achetés…</a:t>
            </a:r>
          </a:p>
          <a:p>
            <a:pPr>
              <a:lnSpc>
                <a:spcPct val="100000"/>
              </a:lnSpc>
            </a:pPr>
            <a:r>
              <a:rPr lang="fr-FR" sz="1000" dirty="0"/>
              <a:t>Comme à chaque niveau, on consomme les stocks en priorité, ce système doit aboutir à des stocks nuls.</a:t>
            </a:r>
          </a:p>
          <a:p>
            <a:pPr>
              <a:lnSpc>
                <a:spcPct val="100000"/>
              </a:lnSpc>
            </a:pPr>
            <a:endParaRPr lang="fr-FR" sz="1000" dirty="0"/>
          </a:p>
        </p:txBody>
      </p:sp>
      <p:sp>
        <p:nvSpPr>
          <p:cNvPr id="2" name="Espace réservé du numéro de diapositive 1">
            <a:extLst>
              <a:ext uri="{FF2B5EF4-FFF2-40B4-BE49-F238E27FC236}">
                <a16:creationId xmlns:a16="http://schemas.microsoft.com/office/drawing/2014/main" id="{D136A85F-5B57-4A40-A2BC-D11B30355F69}"/>
              </a:ext>
            </a:extLst>
          </p:cNvPr>
          <p:cNvSpPr>
            <a:spLocks noGrp="1"/>
          </p:cNvSpPr>
          <p:nvPr>
            <p:ph type="sldNum" sz="quarter" idx="5"/>
          </p:nvPr>
        </p:nvSpPr>
        <p:spPr/>
        <p:txBody>
          <a:bodyPr/>
          <a:lstStyle/>
          <a:p>
            <a:fld id="{A219562E-BABC-4575-8AA9-A0A56CB84B01}" type="slidenum">
              <a:rPr lang="fr-FR" smtClean="0"/>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kern="1200" dirty="0">
                <a:solidFill>
                  <a:schemeClr val="tx1"/>
                </a:solidFill>
                <a:effectLst/>
                <a:latin typeface="Arial" charset="0"/>
                <a:ea typeface="+mn-ea"/>
                <a:cs typeface="+mn-cs"/>
              </a:rPr>
              <a:t>Telle que nous l’avons décrite, cette procédure ne prend pas en compte le temps nécessaire pour élaborer les produits à chaque niveau. </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kern="1200" dirty="0">
                <a:solidFill>
                  <a:schemeClr val="tx1"/>
                </a:solidFill>
                <a:effectLst/>
                <a:latin typeface="Arial" charset="0"/>
                <a:ea typeface="+mn-ea"/>
                <a:cs typeface="+mn-cs"/>
              </a:rPr>
              <a:t>Il convient maintenant d’introduire un décalage entre la date à laquelle on veut disposer des produits élaborés et la date à laquelle on doit lancer la fabrication et donc à laquelle on a besoin des composants. </a:t>
            </a:r>
          </a:p>
          <a:p>
            <a:pPr marL="0" marR="0" lvl="0" indent="0" algn="l" defTabSz="914400" rtl="0" eaLnBrk="0" fontAlgn="base" latinLnBrk="0" hangingPunct="0">
              <a:lnSpc>
                <a:spcPct val="100000"/>
              </a:lnSpc>
              <a:spcBef>
                <a:spcPct val="40000"/>
              </a:spcBef>
              <a:spcAft>
                <a:spcPct val="0"/>
              </a:spcAft>
              <a:buClrTx/>
              <a:buSzTx/>
              <a:buFontTx/>
              <a:buNone/>
              <a:tabLst/>
              <a:defRPr/>
            </a:pPr>
            <a:r>
              <a:rPr lang="fr-FR" sz="1000" kern="1200" dirty="0">
                <a:solidFill>
                  <a:schemeClr val="tx1"/>
                </a:solidFill>
                <a:effectLst/>
                <a:latin typeface="Arial" charset="0"/>
                <a:ea typeface="+mn-ea"/>
                <a:cs typeface="+mn-cs"/>
              </a:rPr>
              <a:t>Ce décalage est au moins égal au délai de réalisation de l’ordre de fabrication correspondant (ou au délai de livraison de la commande du fournisseur dans le cas des produits achetés).</a:t>
            </a:r>
          </a:p>
          <a:p>
            <a:pPr>
              <a:lnSpc>
                <a:spcPct val="100000"/>
              </a:lnSpc>
            </a:pPr>
            <a:endParaRPr lang="fr-FR" sz="1000" dirty="0"/>
          </a:p>
        </p:txBody>
      </p:sp>
      <p:sp>
        <p:nvSpPr>
          <p:cNvPr id="2" name="Espace réservé du numéro de diapositive 1">
            <a:extLst>
              <a:ext uri="{FF2B5EF4-FFF2-40B4-BE49-F238E27FC236}">
                <a16:creationId xmlns:a16="http://schemas.microsoft.com/office/drawing/2014/main" id="{BD4ADA64-E991-4E32-AD59-1834EA46B753}"/>
              </a:ext>
            </a:extLst>
          </p:cNvPr>
          <p:cNvSpPr>
            <a:spLocks noGrp="1"/>
          </p:cNvSpPr>
          <p:nvPr>
            <p:ph type="sldNum" sz="quarter" idx="5"/>
          </p:nvPr>
        </p:nvSpPr>
        <p:spPr/>
        <p:txBody>
          <a:bodyPr/>
          <a:lstStyle/>
          <a:p>
            <a:fld id="{A219562E-BABC-4575-8AA9-A0A56CB84B01}" type="slidenum">
              <a:rPr lang="fr-FR" smtClean="0"/>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première ligne, une séquence de besoins à satisfaire pour un produit fini.</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Pour ce produit la règle de gestion est Lot pour Lot, c’est-à-dire qu’on lance exactement la quantité requise.</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délai de fabrication est de 2 périodes.</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initial est de 40 unités.</a:t>
            </a:r>
          </a:p>
          <a:p>
            <a:pPr>
              <a:lnSpc>
                <a:spcPct val="100000"/>
              </a:lnSpc>
            </a:pPr>
            <a:endParaRPr lang="fr-FR" sz="1000" dirty="0"/>
          </a:p>
          <a:p>
            <a:pPr>
              <a:lnSpc>
                <a:spcPct val="100000"/>
              </a:lnSpc>
            </a:pPr>
            <a:r>
              <a:rPr lang="fr-FR" sz="1000" dirty="0"/>
              <a:t>On calcule l’évolution du stock prévisionnel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A la fin de la première période, ce stock sera de 40 – 15 = 25</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A la fin de la deuxième période, ce stock sera de 25 – 20 = 5</a:t>
            </a:r>
          </a:p>
          <a:p>
            <a:pPr>
              <a:lnSpc>
                <a:spcPct val="100000"/>
              </a:lnSpc>
            </a:pPr>
            <a:endParaRPr lang="fr-FR" sz="1000" dirty="0"/>
          </a:p>
          <a:p>
            <a:pPr>
              <a:lnSpc>
                <a:spcPct val="100000"/>
              </a:lnSpc>
            </a:pPr>
            <a:r>
              <a:rPr lang="fr-FR" sz="1000" dirty="0"/>
              <a:t>En début de troisième période, on dispose d’un stock de 5 et le besoin brut est de 40.</a:t>
            </a:r>
          </a:p>
          <a:p>
            <a:pPr>
              <a:lnSpc>
                <a:spcPct val="100000"/>
              </a:lnSpc>
            </a:pPr>
            <a:r>
              <a:rPr lang="fr-FR" sz="1000" dirty="0"/>
              <a:t>Il en résulte un besoin net de 40 – 5 = 35</a:t>
            </a:r>
          </a:p>
        </p:txBody>
      </p:sp>
      <p:sp>
        <p:nvSpPr>
          <p:cNvPr id="4" name="Espace réservé du numéro de diapositive 3">
            <a:extLst>
              <a:ext uri="{FF2B5EF4-FFF2-40B4-BE49-F238E27FC236}">
                <a16:creationId xmlns:a16="http://schemas.microsoft.com/office/drawing/2014/main" id="{1808246B-1F79-4F07-8FDB-724BECC72D9A}"/>
              </a:ext>
            </a:extLst>
          </p:cNvPr>
          <p:cNvSpPr>
            <a:spLocks noGrp="1"/>
          </p:cNvSpPr>
          <p:nvPr>
            <p:ph type="sldNum" sz="quarter" idx="5"/>
          </p:nvPr>
        </p:nvSpPr>
        <p:spPr/>
        <p:txBody>
          <a:bodyPr/>
          <a:lstStyle/>
          <a:p>
            <a:fld id="{A219562E-BABC-4575-8AA9-A0A56CB84B01}" type="slidenum">
              <a:rPr lang="fr-FR" smtClean="0"/>
              <a:t>7</a:t>
            </a:fld>
            <a:endParaRPr lang="fr-FR"/>
          </a:p>
        </p:txBody>
      </p:sp>
    </p:spTree>
    <p:extLst>
      <p:ext uri="{BB962C8B-B14F-4D97-AF65-F5344CB8AC3E}">
        <p14:creationId xmlns:p14="http://schemas.microsoft.com/office/powerpoint/2010/main" val="3109945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1461418" y="4710113"/>
            <a:ext cx="5482357" cy="4630737"/>
          </a:xfrm>
        </p:spPr>
        <p:txBody>
          <a:bodyPr/>
          <a:lstStyle/>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période 4, il n’y a aucun besoin. Le stock prévisionnel reste nul</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période 5, le besoin brut est de 10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initial étant nul, le besoin net est de 10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Il faut donc prévoir une réception de 10 pour satisfaire le besoin net</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délai étant de 2 périodes, il faut lancer les 10 unités en période 3</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final reste nul.</a:t>
            </a:r>
          </a:p>
          <a:p>
            <a:pPr>
              <a:lnSpc>
                <a:spcPct val="100000"/>
              </a:lnSpc>
            </a:pPr>
            <a:endParaRPr lang="fr-FR" sz="1000" dirty="0"/>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période 6, le besoin brut est de 20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initial étant nul, le besoin net est de 20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Il faut donc prévoir une réception de 20 pour satisfaire le besoin net</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délai étant de 2 périodes, il faut lancer les 20 unités en période 4</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final reste nul.</a:t>
            </a:r>
          </a:p>
          <a:p>
            <a:pPr>
              <a:lnSpc>
                <a:spcPct val="100000"/>
              </a:lnSpc>
            </a:pPr>
            <a:endParaRPr lang="fr-FR" sz="1000" dirty="0"/>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période 7, le besoin brut est nul ; le stock prévisionnel reste nul</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période 8, le besoin brut est de 30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initial étant nul, le besoin net est de 30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Il faut donc prévoir une réception de 30 pour satisfaire le besoin net</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délai étant de 2 périodes, il faut lancer les 30 unités en période 6</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stock final est nul.</a:t>
            </a:r>
          </a:p>
          <a:p>
            <a:pPr>
              <a:lnSpc>
                <a:spcPct val="100000"/>
              </a:lnSpc>
            </a:pPr>
            <a:endParaRPr lang="fr-FR" sz="1000" dirty="0"/>
          </a:p>
        </p:txBody>
      </p:sp>
      <p:sp>
        <p:nvSpPr>
          <p:cNvPr id="4" name="Espace réservé du numéro de diapositive 3">
            <a:extLst>
              <a:ext uri="{FF2B5EF4-FFF2-40B4-BE49-F238E27FC236}">
                <a16:creationId xmlns:a16="http://schemas.microsoft.com/office/drawing/2014/main" id="{983D39B2-838C-4585-8216-38EB837A3EF8}"/>
              </a:ext>
            </a:extLst>
          </p:cNvPr>
          <p:cNvSpPr>
            <a:spLocks noGrp="1"/>
          </p:cNvSpPr>
          <p:nvPr>
            <p:ph type="sldNum" sz="quarter" idx="5"/>
          </p:nvPr>
        </p:nvSpPr>
        <p:spPr/>
        <p:txBody>
          <a:bodyPr/>
          <a:lstStyle/>
          <a:p>
            <a:fld id="{A219562E-BABC-4575-8AA9-A0A56CB84B01}" type="slidenum">
              <a:rPr lang="fr-FR" smtClean="0"/>
              <a:t>8</a:t>
            </a:fld>
            <a:endParaRPr lang="fr-FR"/>
          </a:p>
        </p:txBody>
      </p:sp>
    </p:spTree>
    <p:extLst>
      <p:ext uri="{BB962C8B-B14F-4D97-AF65-F5344CB8AC3E}">
        <p14:creationId xmlns:p14="http://schemas.microsoft.com/office/powerpoint/2010/main" val="1456387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a:xfrm>
            <a:off x="946150" y="4875213"/>
            <a:ext cx="5555828" cy="4630737"/>
          </a:xfrm>
        </p:spPr>
        <p:txBody>
          <a:bodyPr/>
          <a:lstStyle/>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Le produit fini comporte un composant avec un coefficient technique de 2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Il faut 2 unités de composant pour fabriquer un produit fini</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Ce composant doit être lancé par lot de quantité fixe de 50</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On désire conserver un stock de sécurité de 5 : on ne vise pas un stock prévisionnel nul.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mais de 5 unités pour pallier les éventuels aléas.</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Son délai de fabrication est de 3 périodes.</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Son stock initial est de 100</a:t>
            </a:r>
          </a:p>
          <a:p>
            <a:pPr>
              <a:lnSpc>
                <a:spcPct val="100000"/>
              </a:lnSpc>
            </a:pPr>
            <a:endParaRPr lang="fr-FR" sz="1000" dirty="0"/>
          </a:p>
          <a:p>
            <a:pPr>
              <a:lnSpc>
                <a:spcPct val="100000"/>
              </a:lnSpc>
            </a:pPr>
            <a:r>
              <a:rPr lang="fr-FR" sz="1000" dirty="0"/>
              <a:t>Détermination des besoins bruts pour le composant :</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En période 1, on veut lancer 35 produis finis.</a:t>
            </a:r>
          </a:p>
          <a:p>
            <a:pPr>
              <a:lnSpc>
                <a:spcPct val="100000"/>
              </a:lnSpc>
            </a:pPr>
            <a:r>
              <a:rPr lang="fr-FR" sz="1000" dirty="0">
                <a:latin typeface="Arial" panose="020B0604020202020204" pitchFamily="34" charset="0"/>
                <a:cs typeface="Arial" panose="020B0604020202020204" pitchFamily="34" charset="0"/>
                <a:sym typeface="Helvetica" charset="0"/>
              </a:rPr>
              <a:t> - </a:t>
            </a:r>
            <a:r>
              <a:rPr lang="fr-FR" sz="1000" dirty="0"/>
              <a:t>On aura donc besoin de 35 x 2 = 70 composants.</a:t>
            </a:r>
          </a:p>
          <a:p>
            <a:pPr>
              <a:lnSpc>
                <a:spcPct val="100000"/>
              </a:lnSpc>
            </a:pPr>
            <a:endParaRPr lang="fr-FR" sz="1000" dirty="0"/>
          </a:p>
          <a:p>
            <a:pPr>
              <a:lnSpc>
                <a:spcPct val="100000"/>
              </a:lnSpc>
            </a:pPr>
            <a:r>
              <a:rPr lang="fr-FR" sz="1000" dirty="0"/>
              <a:t>Noter que l’on se base sur la quantité lancée et non sur les besoin brut du produit fini.</a:t>
            </a:r>
          </a:p>
          <a:p>
            <a:pPr>
              <a:lnSpc>
                <a:spcPct val="100000"/>
              </a:lnSpc>
            </a:pPr>
            <a:endParaRPr lang="fr-FR" sz="1000" dirty="0"/>
          </a:p>
          <a:p>
            <a:pPr>
              <a:lnSpc>
                <a:spcPct val="100000"/>
              </a:lnSpc>
            </a:pPr>
            <a:r>
              <a:rPr lang="fr-FR" sz="1000" dirty="0"/>
              <a:t>On procède de même pour les autres périodes.</a:t>
            </a:r>
          </a:p>
          <a:p>
            <a:pPr>
              <a:lnSpc>
                <a:spcPct val="100000"/>
              </a:lnSpc>
            </a:pPr>
            <a:r>
              <a:rPr lang="fr-FR" sz="1000" dirty="0"/>
              <a:t>On calcule comme précédemment le stock prévisionnel.</a:t>
            </a:r>
          </a:p>
          <a:p>
            <a:pPr>
              <a:lnSpc>
                <a:spcPct val="100000"/>
              </a:lnSpc>
            </a:pPr>
            <a:endParaRPr lang="fr-FR" sz="1000" dirty="0"/>
          </a:p>
        </p:txBody>
      </p:sp>
      <p:sp>
        <p:nvSpPr>
          <p:cNvPr id="4" name="Espace réservé du numéro de diapositive 3">
            <a:extLst>
              <a:ext uri="{FF2B5EF4-FFF2-40B4-BE49-F238E27FC236}">
                <a16:creationId xmlns:a16="http://schemas.microsoft.com/office/drawing/2014/main" id="{C21E89D9-89B8-420A-8432-6BC40A892587}"/>
              </a:ext>
            </a:extLst>
          </p:cNvPr>
          <p:cNvSpPr>
            <a:spLocks noGrp="1"/>
          </p:cNvSpPr>
          <p:nvPr>
            <p:ph type="sldNum" sz="quarter" idx="5"/>
          </p:nvPr>
        </p:nvSpPr>
        <p:spPr/>
        <p:txBody>
          <a:bodyPr/>
          <a:lstStyle/>
          <a:p>
            <a:fld id="{A219562E-BABC-4575-8AA9-A0A56CB84B01}" type="slidenum">
              <a:rPr lang="fr-FR" smtClean="0"/>
              <a:t>9</a:t>
            </a:fld>
            <a:endParaRPr lang="fr-FR"/>
          </a:p>
        </p:txBody>
      </p:sp>
    </p:spTree>
    <p:extLst>
      <p:ext uri="{BB962C8B-B14F-4D97-AF65-F5344CB8AC3E}">
        <p14:creationId xmlns:p14="http://schemas.microsoft.com/office/powerpoint/2010/main" val="4001719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SAM">
    <p:spTree>
      <p:nvGrpSpPr>
        <p:cNvPr id="1" name=""/>
        <p:cNvGrpSpPr/>
        <p:nvPr/>
      </p:nvGrpSpPr>
      <p:grpSpPr>
        <a:xfrm>
          <a:off x="0" y="0"/>
          <a:ext cx="0" cy="0"/>
          <a:chOff x="0" y="0"/>
          <a:chExt cx="0" cy="0"/>
        </a:xfrm>
      </p:grpSpPr>
      <p:sp>
        <p:nvSpPr>
          <p:cNvPr id="9" name="Titre 1"/>
          <p:cNvSpPr>
            <a:spLocks noGrp="1"/>
          </p:cNvSpPr>
          <p:nvPr>
            <p:ph type="title"/>
          </p:nvPr>
        </p:nvSpPr>
        <p:spPr>
          <a:xfrm>
            <a:off x="609600" y="188640"/>
            <a:ext cx="8229600" cy="864096"/>
          </a:xfrm>
        </p:spPr>
        <p:txBody>
          <a:bodyPr/>
          <a:lstStyle>
            <a:lvl1pPr algn="r">
              <a:lnSpc>
                <a:spcPts val="4580"/>
              </a:lnSpc>
              <a:defRPr sz="4000">
                <a:solidFill>
                  <a:srgbClr val="000099"/>
                </a:solidFill>
                <a:effectLst>
                  <a:outerShdw blurRad="38100" dist="38100" dir="2700000" algn="tl">
                    <a:srgbClr val="000000">
                      <a:alpha val="43137"/>
                    </a:srgbClr>
                  </a:outerShdw>
                </a:effectLst>
                <a:latin typeface="Arial Narrow" pitchFamily="34" charset="0"/>
                <a:cs typeface="Arial Narrow" pitchFamily="34" charset="0"/>
              </a:defRPr>
            </a:lvl1pPr>
          </a:lstStyle>
          <a:p>
            <a:r>
              <a:rPr lang="fr-FR" noProof="0" dirty="0"/>
              <a:t>Cliquez et modifiez le titre</a:t>
            </a:r>
          </a:p>
        </p:txBody>
      </p:sp>
      <p:sp>
        <p:nvSpPr>
          <p:cNvPr id="10" name="Espace réservé du contenu 2"/>
          <p:cNvSpPr>
            <a:spLocks noGrp="1"/>
          </p:cNvSpPr>
          <p:nvPr>
            <p:ph idx="1"/>
          </p:nvPr>
        </p:nvSpPr>
        <p:spPr>
          <a:xfrm>
            <a:off x="609600" y="1412777"/>
            <a:ext cx="8077200" cy="4608512"/>
          </a:xfrm>
        </p:spPr>
        <p:txBody>
          <a:bodyPr anchor="ctr" anchorCtr="0"/>
          <a:lstStyle>
            <a:lvl1pPr marL="0" indent="0">
              <a:lnSpc>
                <a:spcPct val="110000"/>
              </a:lnSpc>
              <a:buClr>
                <a:srgbClr val="005490"/>
              </a:buClr>
              <a:buFont typeface="Arial"/>
              <a:buNone/>
              <a:defRPr sz="2400">
                <a:solidFill>
                  <a:srgbClr val="0A233F"/>
                </a:solidFill>
                <a:latin typeface="Arial Narrow" pitchFamily="34" charset="0"/>
                <a:cs typeface="Arial Narrow" pitchFamily="34" charset="0"/>
              </a:defRPr>
            </a:lvl1pPr>
            <a:lvl2pPr marL="457200" indent="0">
              <a:lnSpc>
                <a:spcPct val="110000"/>
              </a:lnSpc>
              <a:buClr>
                <a:srgbClr val="005490"/>
              </a:buClr>
              <a:buFont typeface="Arial"/>
              <a:buNone/>
              <a:defRPr sz="2000">
                <a:latin typeface="Arial Narrow" pitchFamily="34" charset="0"/>
                <a:cs typeface="Arial Narrow" pitchFamily="34" charset="0"/>
              </a:defRPr>
            </a:lvl2pPr>
            <a:lvl3pPr marL="914400" indent="0">
              <a:lnSpc>
                <a:spcPct val="110000"/>
              </a:lnSpc>
              <a:buClr>
                <a:srgbClr val="005490"/>
              </a:buClr>
              <a:buFont typeface="Arial"/>
              <a:buNone/>
              <a:defRPr sz="1800">
                <a:latin typeface="Arial Narrow" pitchFamily="34" charset="0"/>
                <a:cs typeface="Arial Narrow" pitchFamily="34" charset="0"/>
              </a:defRPr>
            </a:lvl3pPr>
            <a:lvl4pPr marL="1371600" indent="0">
              <a:lnSpc>
                <a:spcPct val="110000"/>
              </a:lnSpc>
              <a:buClr>
                <a:srgbClr val="005490"/>
              </a:buClr>
              <a:buFont typeface="Arial"/>
              <a:buNone/>
              <a:defRPr sz="1600">
                <a:latin typeface="Arial Narrow" pitchFamily="34" charset="0"/>
                <a:cs typeface="Arial Narrow" pitchFamily="34" charset="0"/>
              </a:defRPr>
            </a:lvl4pPr>
            <a:lvl5pPr marL="1828800" indent="0">
              <a:lnSpc>
                <a:spcPct val="110000"/>
              </a:lnSpc>
              <a:buClr>
                <a:srgbClr val="005490"/>
              </a:buClr>
              <a:buFont typeface="Arial"/>
              <a:buNone/>
              <a:defRPr sz="1600">
                <a:latin typeface="Arial Narrow" pitchFamily="34" charset="0"/>
                <a:cs typeface="Arial Narrow" pitchFamily="34" charset="0"/>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1" name="Slide Number Placeholder 3"/>
          <p:cNvSpPr>
            <a:spLocks noGrp="1"/>
          </p:cNvSpPr>
          <p:nvPr>
            <p:ph type="sldNum" sz="quarter" idx="4"/>
          </p:nvPr>
        </p:nvSpPr>
        <p:spPr>
          <a:xfrm>
            <a:off x="8393644" y="6492875"/>
            <a:ext cx="750356" cy="365125"/>
          </a:xfrm>
          <a:prstGeom prst="rect">
            <a:avLst/>
          </a:prstGeom>
        </p:spPr>
        <p:txBody>
          <a:bodyPr vert="horz" lIns="91440" tIns="45720" rIns="91440" bIns="45720" rtlCol="0" anchor="ctr"/>
          <a:lstStyle>
            <a:lvl1pPr algn="r">
              <a:defRPr sz="1600">
                <a:solidFill>
                  <a:schemeClr val="tx1">
                    <a:tint val="75000"/>
                  </a:schemeClr>
                </a:solidFill>
                <a:latin typeface="Arial Narrow"/>
                <a:cs typeface="Arial Narrow"/>
              </a:defRPr>
            </a:lvl1pPr>
          </a:lstStyle>
          <a:p>
            <a:fld id="{F0591563-C936-C24A-B817-5B070095CD79}" type="slidenum">
              <a:rPr lang="fr-FR" smtClean="0"/>
              <a:pPr/>
              <a:t>‹N°›</a:t>
            </a:fld>
            <a:endParaRPr lang="fr-F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03648" y="764704"/>
            <a:ext cx="7239000" cy="457200"/>
          </a:xfrm>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0" y="44624"/>
            <a:ext cx="9071992" cy="366767"/>
          </a:xfrm>
          <a:prstGeom prst="rect">
            <a:avLst/>
          </a:prstGeom>
          <a:noFill/>
          <a:ln w="12700">
            <a:noFill/>
            <a:miter lim="800000"/>
            <a:headEnd/>
            <a:tailEnd/>
          </a:ln>
          <a:effectLst/>
        </p:spPr>
        <p:txBody>
          <a:bodyPr wrap="square" lIns="90488" tIns="44450" rIns="90488" bIns="44450">
            <a:spAutoFit/>
          </a:bodyPr>
          <a:lstStyle/>
          <a:p>
            <a:pPr algn="r">
              <a:spcBef>
                <a:spcPct val="50000"/>
              </a:spcBef>
            </a:pPr>
            <a:r>
              <a:rPr lang="fr-FR" sz="2000" i="1" dirty="0">
                <a:solidFill>
                  <a:srgbClr val="00279F"/>
                </a:solidFill>
                <a:latin typeface="Tahoma" pitchFamily="34" charset="0"/>
              </a:rPr>
              <a:t>Le calcul des besoins nets</a:t>
            </a:r>
            <a:r>
              <a:rPr lang="fr-FR" sz="2000" i="1" baseline="0" dirty="0">
                <a:solidFill>
                  <a:srgbClr val="00279F"/>
                </a:solidFill>
                <a:latin typeface="Tahoma" pitchFamily="34" charset="0"/>
              </a:rPr>
              <a:t> : </a:t>
            </a:r>
            <a:r>
              <a:rPr lang="fr-FR" sz="2000" i="1" dirty="0">
                <a:solidFill>
                  <a:srgbClr val="00279F"/>
                </a:solidFill>
                <a:latin typeface="Tahoma" pitchFamily="34" charset="0"/>
              </a:rPr>
              <a:t>la méthode MRP</a:t>
            </a:r>
            <a:endParaRPr lang="fr-FR" sz="2000" i="1" dirty="0">
              <a:solidFill>
                <a:srgbClr val="00279F"/>
              </a:solidFill>
              <a:effectLst>
                <a:outerShdw blurRad="38100" dist="38100" dir="2700000" algn="tl">
                  <a:srgbClr val="C0C0C0"/>
                </a:outerShdw>
              </a:effectLst>
              <a:latin typeface="Tahoma" pitchFamily="34" charset="0"/>
            </a:endParaRPr>
          </a:p>
        </p:txBody>
      </p:sp>
      <p:sp>
        <p:nvSpPr>
          <p:cNvPr id="23556" name="Rectangle 4"/>
          <p:cNvSpPr>
            <a:spLocks noGrp="1" noChangeArrowheads="1"/>
          </p:cNvSpPr>
          <p:nvPr>
            <p:ph type="title"/>
          </p:nvPr>
        </p:nvSpPr>
        <p:spPr bwMode="auto">
          <a:xfrm>
            <a:off x="1331640" y="692696"/>
            <a:ext cx="72390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fr-FR" dirty="0"/>
              <a:t>Titre de la diapositive</a:t>
            </a:r>
          </a:p>
        </p:txBody>
      </p:sp>
      <p:sp>
        <p:nvSpPr>
          <p:cNvPr id="23557" name="Rectangle 5"/>
          <p:cNvSpPr>
            <a:spLocks noGrp="1" noChangeArrowheads="1"/>
          </p:cNvSpPr>
          <p:nvPr>
            <p:ph type="body" idx="1"/>
          </p:nvPr>
        </p:nvSpPr>
        <p:spPr bwMode="auto">
          <a:xfrm>
            <a:off x="1066800" y="1676400"/>
            <a:ext cx="71628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ZoneTexte 4">
            <a:extLst>
              <a:ext uri="{FF2B5EF4-FFF2-40B4-BE49-F238E27FC236}">
                <a16:creationId xmlns:a16="http://schemas.microsoft.com/office/drawing/2014/main" id="{E7473473-B92D-4092-8A1A-7A3A21918F15}"/>
              </a:ext>
            </a:extLst>
          </p:cNvPr>
          <p:cNvSpPr txBox="1"/>
          <p:nvPr userDrawn="1"/>
        </p:nvSpPr>
        <p:spPr>
          <a:xfrm rot="18485145">
            <a:off x="2430609" y="3553110"/>
            <a:ext cx="4282782" cy="701731"/>
          </a:xfrm>
          <a:prstGeom prst="rect">
            <a:avLst/>
          </a:prstGeom>
          <a:noFill/>
        </p:spPr>
        <p:txBody>
          <a:bodyPr wrap="square" rtlCol="0">
            <a:spAutoFit/>
          </a:bodyPr>
          <a:lstStyle/>
          <a:p>
            <a:r>
              <a:rPr lang="fr-FR" sz="4400" b="1" dirty="0">
                <a:solidFill>
                  <a:schemeClr val="tx1">
                    <a:lumMod val="85000"/>
                  </a:schemeClr>
                </a:solidFill>
              </a:rPr>
              <a:t>ISM Paris</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p:txStyles>
    <p:title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279F"/>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279F"/>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279F"/>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279F"/>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279F"/>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279F"/>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279F"/>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8" Type="http://schemas.openxmlformats.org/officeDocument/2006/relationships/tags" Target="../tags/tag104.xml"/><Relationship Id="rId13" Type="http://schemas.openxmlformats.org/officeDocument/2006/relationships/tags" Target="../tags/tag109.xml"/><Relationship Id="rId18" Type="http://schemas.openxmlformats.org/officeDocument/2006/relationships/tags" Target="../tags/tag114.xml"/><Relationship Id="rId26" Type="http://schemas.openxmlformats.org/officeDocument/2006/relationships/tags" Target="../tags/tag122.xml"/><Relationship Id="rId39" Type="http://schemas.openxmlformats.org/officeDocument/2006/relationships/tags" Target="../tags/tag135.xml"/><Relationship Id="rId3" Type="http://schemas.openxmlformats.org/officeDocument/2006/relationships/tags" Target="../tags/tag99.xml"/><Relationship Id="rId21" Type="http://schemas.openxmlformats.org/officeDocument/2006/relationships/tags" Target="../tags/tag117.xml"/><Relationship Id="rId34" Type="http://schemas.openxmlformats.org/officeDocument/2006/relationships/tags" Target="../tags/tag130.xml"/><Relationship Id="rId7" Type="http://schemas.openxmlformats.org/officeDocument/2006/relationships/tags" Target="../tags/tag103.xml"/><Relationship Id="rId12" Type="http://schemas.openxmlformats.org/officeDocument/2006/relationships/tags" Target="../tags/tag108.xml"/><Relationship Id="rId17" Type="http://schemas.openxmlformats.org/officeDocument/2006/relationships/tags" Target="../tags/tag113.xml"/><Relationship Id="rId25" Type="http://schemas.openxmlformats.org/officeDocument/2006/relationships/tags" Target="../tags/tag121.xml"/><Relationship Id="rId33" Type="http://schemas.openxmlformats.org/officeDocument/2006/relationships/tags" Target="../tags/tag129.xml"/><Relationship Id="rId38" Type="http://schemas.openxmlformats.org/officeDocument/2006/relationships/tags" Target="../tags/tag134.xml"/><Relationship Id="rId2" Type="http://schemas.openxmlformats.org/officeDocument/2006/relationships/tags" Target="../tags/tag98.xml"/><Relationship Id="rId16" Type="http://schemas.openxmlformats.org/officeDocument/2006/relationships/tags" Target="../tags/tag112.xml"/><Relationship Id="rId20" Type="http://schemas.openxmlformats.org/officeDocument/2006/relationships/tags" Target="../tags/tag116.xml"/><Relationship Id="rId29" Type="http://schemas.openxmlformats.org/officeDocument/2006/relationships/tags" Target="../tags/tag125.xml"/><Relationship Id="rId41" Type="http://schemas.openxmlformats.org/officeDocument/2006/relationships/notesSlide" Target="../notesSlides/notesSlide10.xml"/><Relationship Id="rId1" Type="http://schemas.openxmlformats.org/officeDocument/2006/relationships/tags" Target="../tags/tag97.xml"/><Relationship Id="rId6" Type="http://schemas.openxmlformats.org/officeDocument/2006/relationships/tags" Target="../tags/tag102.xml"/><Relationship Id="rId11" Type="http://schemas.openxmlformats.org/officeDocument/2006/relationships/tags" Target="../tags/tag107.xml"/><Relationship Id="rId24" Type="http://schemas.openxmlformats.org/officeDocument/2006/relationships/tags" Target="../tags/tag120.xml"/><Relationship Id="rId32" Type="http://schemas.openxmlformats.org/officeDocument/2006/relationships/tags" Target="../tags/tag128.xml"/><Relationship Id="rId37" Type="http://schemas.openxmlformats.org/officeDocument/2006/relationships/tags" Target="../tags/tag133.xml"/><Relationship Id="rId40" Type="http://schemas.openxmlformats.org/officeDocument/2006/relationships/slideLayout" Target="../slideLayouts/slideLayout2.xml"/><Relationship Id="rId5" Type="http://schemas.openxmlformats.org/officeDocument/2006/relationships/tags" Target="../tags/tag101.xml"/><Relationship Id="rId15" Type="http://schemas.openxmlformats.org/officeDocument/2006/relationships/tags" Target="../tags/tag111.xml"/><Relationship Id="rId23" Type="http://schemas.openxmlformats.org/officeDocument/2006/relationships/tags" Target="../tags/tag119.xml"/><Relationship Id="rId28" Type="http://schemas.openxmlformats.org/officeDocument/2006/relationships/tags" Target="../tags/tag124.xml"/><Relationship Id="rId36" Type="http://schemas.openxmlformats.org/officeDocument/2006/relationships/tags" Target="../tags/tag132.xml"/><Relationship Id="rId10" Type="http://schemas.openxmlformats.org/officeDocument/2006/relationships/tags" Target="../tags/tag106.xml"/><Relationship Id="rId19" Type="http://schemas.openxmlformats.org/officeDocument/2006/relationships/tags" Target="../tags/tag115.xml"/><Relationship Id="rId31" Type="http://schemas.openxmlformats.org/officeDocument/2006/relationships/tags" Target="../tags/tag127.xml"/><Relationship Id="rId4" Type="http://schemas.openxmlformats.org/officeDocument/2006/relationships/tags" Target="../tags/tag100.xml"/><Relationship Id="rId9" Type="http://schemas.openxmlformats.org/officeDocument/2006/relationships/tags" Target="../tags/tag105.xml"/><Relationship Id="rId14" Type="http://schemas.openxmlformats.org/officeDocument/2006/relationships/tags" Target="../tags/tag110.xml"/><Relationship Id="rId22" Type="http://schemas.openxmlformats.org/officeDocument/2006/relationships/tags" Target="../tags/tag118.xml"/><Relationship Id="rId27" Type="http://schemas.openxmlformats.org/officeDocument/2006/relationships/tags" Target="../tags/tag123.xml"/><Relationship Id="rId30" Type="http://schemas.openxmlformats.org/officeDocument/2006/relationships/tags" Target="../tags/tag126.xml"/><Relationship Id="rId35" Type="http://schemas.openxmlformats.org/officeDocument/2006/relationships/tags" Target="../tags/tag131.xml"/></Relationships>
</file>

<file path=ppt/slides/_rels/slide11.xml.rels><?xml version="1.0" encoding="UTF-8" standalone="yes"?>
<Relationships xmlns="http://schemas.openxmlformats.org/package/2006/relationships"><Relationship Id="rId3" Type="http://schemas.openxmlformats.org/officeDocument/2006/relationships/tags" Target="../tags/tag138.xml"/><Relationship Id="rId2" Type="http://schemas.openxmlformats.org/officeDocument/2006/relationships/tags" Target="../tags/tag137.xml"/><Relationship Id="rId1" Type="http://schemas.openxmlformats.org/officeDocument/2006/relationships/tags" Target="../tags/tag136.xml"/><Relationship Id="rId5" Type="http://schemas.openxmlformats.org/officeDocument/2006/relationships/notesSlide" Target="../notesSlides/notesSlide11.xml"/><Relationship Id="rId4"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3" Type="http://schemas.openxmlformats.org/officeDocument/2006/relationships/tags" Target="../tags/tag151.xml"/><Relationship Id="rId18" Type="http://schemas.openxmlformats.org/officeDocument/2006/relationships/tags" Target="../tags/tag156.xml"/><Relationship Id="rId26" Type="http://schemas.openxmlformats.org/officeDocument/2006/relationships/tags" Target="../tags/tag164.xml"/><Relationship Id="rId39" Type="http://schemas.openxmlformats.org/officeDocument/2006/relationships/tags" Target="../tags/tag177.xml"/><Relationship Id="rId21" Type="http://schemas.openxmlformats.org/officeDocument/2006/relationships/tags" Target="../tags/tag159.xml"/><Relationship Id="rId34" Type="http://schemas.openxmlformats.org/officeDocument/2006/relationships/tags" Target="../tags/tag172.xml"/><Relationship Id="rId42" Type="http://schemas.openxmlformats.org/officeDocument/2006/relationships/tags" Target="../tags/tag180.xml"/><Relationship Id="rId47" Type="http://schemas.openxmlformats.org/officeDocument/2006/relationships/tags" Target="../tags/tag185.xml"/><Relationship Id="rId50" Type="http://schemas.openxmlformats.org/officeDocument/2006/relationships/tags" Target="../tags/tag188.xml"/><Relationship Id="rId55" Type="http://schemas.openxmlformats.org/officeDocument/2006/relationships/slideLayout" Target="../slideLayouts/slideLayout6.xml"/><Relationship Id="rId7" Type="http://schemas.openxmlformats.org/officeDocument/2006/relationships/tags" Target="../tags/tag145.xml"/><Relationship Id="rId12" Type="http://schemas.openxmlformats.org/officeDocument/2006/relationships/tags" Target="../tags/tag150.xml"/><Relationship Id="rId17" Type="http://schemas.openxmlformats.org/officeDocument/2006/relationships/tags" Target="../tags/tag155.xml"/><Relationship Id="rId25" Type="http://schemas.openxmlformats.org/officeDocument/2006/relationships/tags" Target="../tags/tag163.xml"/><Relationship Id="rId33" Type="http://schemas.openxmlformats.org/officeDocument/2006/relationships/tags" Target="../tags/tag171.xml"/><Relationship Id="rId38" Type="http://schemas.openxmlformats.org/officeDocument/2006/relationships/tags" Target="../tags/tag176.xml"/><Relationship Id="rId46" Type="http://schemas.openxmlformats.org/officeDocument/2006/relationships/tags" Target="../tags/tag184.xml"/><Relationship Id="rId2" Type="http://schemas.openxmlformats.org/officeDocument/2006/relationships/tags" Target="../tags/tag140.xml"/><Relationship Id="rId16" Type="http://schemas.openxmlformats.org/officeDocument/2006/relationships/tags" Target="../tags/tag154.xml"/><Relationship Id="rId20" Type="http://schemas.openxmlformats.org/officeDocument/2006/relationships/tags" Target="../tags/tag158.xml"/><Relationship Id="rId29" Type="http://schemas.openxmlformats.org/officeDocument/2006/relationships/tags" Target="../tags/tag167.xml"/><Relationship Id="rId41" Type="http://schemas.openxmlformats.org/officeDocument/2006/relationships/tags" Target="../tags/tag179.xml"/><Relationship Id="rId54" Type="http://schemas.openxmlformats.org/officeDocument/2006/relationships/tags" Target="../tags/tag192.xml"/><Relationship Id="rId1" Type="http://schemas.openxmlformats.org/officeDocument/2006/relationships/tags" Target="../tags/tag139.xml"/><Relationship Id="rId6" Type="http://schemas.openxmlformats.org/officeDocument/2006/relationships/tags" Target="../tags/tag144.xml"/><Relationship Id="rId11" Type="http://schemas.openxmlformats.org/officeDocument/2006/relationships/tags" Target="../tags/tag149.xml"/><Relationship Id="rId24" Type="http://schemas.openxmlformats.org/officeDocument/2006/relationships/tags" Target="../tags/tag162.xml"/><Relationship Id="rId32" Type="http://schemas.openxmlformats.org/officeDocument/2006/relationships/tags" Target="../tags/tag170.xml"/><Relationship Id="rId37" Type="http://schemas.openxmlformats.org/officeDocument/2006/relationships/tags" Target="../tags/tag175.xml"/><Relationship Id="rId40" Type="http://schemas.openxmlformats.org/officeDocument/2006/relationships/tags" Target="../tags/tag178.xml"/><Relationship Id="rId45" Type="http://schemas.openxmlformats.org/officeDocument/2006/relationships/tags" Target="../tags/tag183.xml"/><Relationship Id="rId53" Type="http://schemas.openxmlformats.org/officeDocument/2006/relationships/tags" Target="../tags/tag191.xml"/><Relationship Id="rId5" Type="http://schemas.openxmlformats.org/officeDocument/2006/relationships/tags" Target="../tags/tag143.xml"/><Relationship Id="rId15" Type="http://schemas.openxmlformats.org/officeDocument/2006/relationships/tags" Target="../tags/tag153.xml"/><Relationship Id="rId23" Type="http://schemas.openxmlformats.org/officeDocument/2006/relationships/tags" Target="../tags/tag161.xml"/><Relationship Id="rId28" Type="http://schemas.openxmlformats.org/officeDocument/2006/relationships/tags" Target="../tags/tag166.xml"/><Relationship Id="rId36" Type="http://schemas.openxmlformats.org/officeDocument/2006/relationships/tags" Target="../tags/tag174.xml"/><Relationship Id="rId49" Type="http://schemas.openxmlformats.org/officeDocument/2006/relationships/tags" Target="../tags/tag187.xml"/><Relationship Id="rId10" Type="http://schemas.openxmlformats.org/officeDocument/2006/relationships/tags" Target="../tags/tag148.xml"/><Relationship Id="rId19" Type="http://schemas.openxmlformats.org/officeDocument/2006/relationships/tags" Target="../tags/tag157.xml"/><Relationship Id="rId31" Type="http://schemas.openxmlformats.org/officeDocument/2006/relationships/tags" Target="../tags/tag169.xml"/><Relationship Id="rId44" Type="http://schemas.openxmlformats.org/officeDocument/2006/relationships/tags" Target="../tags/tag182.xml"/><Relationship Id="rId52" Type="http://schemas.openxmlformats.org/officeDocument/2006/relationships/tags" Target="../tags/tag190.xml"/><Relationship Id="rId4" Type="http://schemas.openxmlformats.org/officeDocument/2006/relationships/tags" Target="../tags/tag142.xml"/><Relationship Id="rId9" Type="http://schemas.openxmlformats.org/officeDocument/2006/relationships/tags" Target="../tags/tag147.xml"/><Relationship Id="rId14" Type="http://schemas.openxmlformats.org/officeDocument/2006/relationships/tags" Target="../tags/tag152.xml"/><Relationship Id="rId22" Type="http://schemas.openxmlformats.org/officeDocument/2006/relationships/tags" Target="../tags/tag160.xml"/><Relationship Id="rId27" Type="http://schemas.openxmlformats.org/officeDocument/2006/relationships/tags" Target="../tags/tag165.xml"/><Relationship Id="rId30" Type="http://schemas.openxmlformats.org/officeDocument/2006/relationships/tags" Target="../tags/tag168.xml"/><Relationship Id="rId35" Type="http://schemas.openxmlformats.org/officeDocument/2006/relationships/tags" Target="../tags/tag173.xml"/><Relationship Id="rId43" Type="http://schemas.openxmlformats.org/officeDocument/2006/relationships/tags" Target="../tags/tag181.xml"/><Relationship Id="rId48" Type="http://schemas.openxmlformats.org/officeDocument/2006/relationships/tags" Target="../tags/tag186.xml"/><Relationship Id="rId56" Type="http://schemas.openxmlformats.org/officeDocument/2006/relationships/notesSlide" Target="../notesSlides/notesSlide12.xml"/><Relationship Id="rId8" Type="http://schemas.openxmlformats.org/officeDocument/2006/relationships/tags" Target="../tags/tag146.xml"/><Relationship Id="rId51" Type="http://schemas.openxmlformats.org/officeDocument/2006/relationships/tags" Target="../tags/tag189.xml"/><Relationship Id="rId3" Type="http://schemas.openxmlformats.org/officeDocument/2006/relationships/tags" Target="../tags/tag14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4.xml"/><Relationship Id="rId1" Type="http://schemas.openxmlformats.org/officeDocument/2006/relationships/tags" Target="../tags/tag193.xml"/><Relationship Id="rId4"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8" Type="http://schemas.openxmlformats.org/officeDocument/2006/relationships/tags" Target="../tags/tag202.xml"/><Relationship Id="rId13" Type="http://schemas.openxmlformats.org/officeDocument/2006/relationships/tags" Target="../tags/tag207.xml"/><Relationship Id="rId3" Type="http://schemas.openxmlformats.org/officeDocument/2006/relationships/tags" Target="../tags/tag197.xml"/><Relationship Id="rId7" Type="http://schemas.openxmlformats.org/officeDocument/2006/relationships/tags" Target="../tags/tag201.xml"/><Relationship Id="rId12" Type="http://schemas.openxmlformats.org/officeDocument/2006/relationships/tags" Target="../tags/tag206.xml"/><Relationship Id="rId17" Type="http://schemas.openxmlformats.org/officeDocument/2006/relationships/notesSlide" Target="../notesSlides/notesSlide14.xml"/><Relationship Id="rId2" Type="http://schemas.openxmlformats.org/officeDocument/2006/relationships/tags" Target="../tags/tag196.xml"/><Relationship Id="rId16" Type="http://schemas.openxmlformats.org/officeDocument/2006/relationships/slideLayout" Target="../slideLayouts/slideLayout2.xml"/><Relationship Id="rId1" Type="http://schemas.openxmlformats.org/officeDocument/2006/relationships/tags" Target="../tags/tag195.xml"/><Relationship Id="rId6" Type="http://schemas.openxmlformats.org/officeDocument/2006/relationships/tags" Target="../tags/tag200.xml"/><Relationship Id="rId11" Type="http://schemas.openxmlformats.org/officeDocument/2006/relationships/tags" Target="../tags/tag205.xml"/><Relationship Id="rId5" Type="http://schemas.openxmlformats.org/officeDocument/2006/relationships/tags" Target="../tags/tag199.xml"/><Relationship Id="rId15" Type="http://schemas.openxmlformats.org/officeDocument/2006/relationships/tags" Target="../tags/tag209.xml"/><Relationship Id="rId10" Type="http://schemas.openxmlformats.org/officeDocument/2006/relationships/tags" Target="../tags/tag204.xml"/><Relationship Id="rId4" Type="http://schemas.openxmlformats.org/officeDocument/2006/relationships/tags" Target="../tags/tag198.xml"/><Relationship Id="rId9" Type="http://schemas.openxmlformats.org/officeDocument/2006/relationships/tags" Target="../tags/tag203.xml"/><Relationship Id="rId14" Type="http://schemas.openxmlformats.org/officeDocument/2006/relationships/tags" Target="../tags/tag208.xml"/></Relationships>
</file>

<file path=ppt/slides/_rels/slide15.xml.rels><?xml version="1.0" encoding="UTF-8" standalone="yes"?>
<Relationships xmlns="http://schemas.openxmlformats.org/package/2006/relationships"><Relationship Id="rId3" Type="http://schemas.openxmlformats.org/officeDocument/2006/relationships/tags" Target="../tags/tag212.xml"/><Relationship Id="rId2" Type="http://schemas.openxmlformats.org/officeDocument/2006/relationships/tags" Target="../tags/tag211.xml"/><Relationship Id="rId1" Type="http://schemas.openxmlformats.org/officeDocument/2006/relationships/tags" Target="../tags/tag210.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tags" Target="../tags/tag220.xml"/><Relationship Id="rId13" Type="http://schemas.openxmlformats.org/officeDocument/2006/relationships/tags" Target="../tags/tag225.xml"/><Relationship Id="rId3" Type="http://schemas.openxmlformats.org/officeDocument/2006/relationships/tags" Target="../tags/tag215.xml"/><Relationship Id="rId7" Type="http://schemas.openxmlformats.org/officeDocument/2006/relationships/tags" Target="../tags/tag219.xml"/><Relationship Id="rId12" Type="http://schemas.openxmlformats.org/officeDocument/2006/relationships/tags" Target="../tags/tag224.xml"/><Relationship Id="rId17" Type="http://schemas.openxmlformats.org/officeDocument/2006/relationships/notesSlide" Target="../notesSlides/notesSlide16.xml"/><Relationship Id="rId2" Type="http://schemas.openxmlformats.org/officeDocument/2006/relationships/tags" Target="../tags/tag214.xml"/><Relationship Id="rId16" Type="http://schemas.openxmlformats.org/officeDocument/2006/relationships/slideLayout" Target="../slideLayouts/slideLayout2.xml"/><Relationship Id="rId1" Type="http://schemas.openxmlformats.org/officeDocument/2006/relationships/tags" Target="../tags/tag213.xml"/><Relationship Id="rId6" Type="http://schemas.openxmlformats.org/officeDocument/2006/relationships/tags" Target="../tags/tag218.xml"/><Relationship Id="rId11" Type="http://schemas.openxmlformats.org/officeDocument/2006/relationships/tags" Target="../tags/tag223.xml"/><Relationship Id="rId5" Type="http://schemas.openxmlformats.org/officeDocument/2006/relationships/tags" Target="../tags/tag217.xml"/><Relationship Id="rId15" Type="http://schemas.openxmlformats.org/officeDocument/2006/relationships/tags" Target="../tags/tag227.xml"/><Relationship Id="rId10" Type="http://schemas.openxmlformats.org/officeDocument/2006/relationships/tags" Target="../tags/tag222.xml"/><Relationship Id="rId4" Type="http://schemas.openxmlformats.org/officeDocument/2006/relationships/tags" Target="../tags/tag216.xml"/><Relationship Id="rId9" Type="http://schemas.openxmlformats.org/officeDocument/2006/relationships/tags" Target="../tags/tag221.xml"/><Relationship Id="rId14" Type="http://schemas.openxmlformats.org/officeDocument/2006/relationships/tags" Target="../tags/tag226.xml"/></Relationships>
</file>

<file path=ppt/slides/_rels/slide17.xml.rels><?xml version="1.0" encoding="UTF-8" standalone="yes"?>
<Relationships xmlns="http://schemas.openxmlformats.org/package/2006/relationships"><Relationship Id="rId8" Type="http://schemas.openxmlformats.org/officeDocument/2006/relationships/tags" Target="../tags/tag235.xml"/><Relationship Id="rId13" Type="http://schemas.openxmlformats.org/officeDocument/2006/relationships/tags" Target="../tags/tag240.xml"/><Relationship Id="rId18" Type="http://schemas.openxmlformats.org/officeDocument/2006/relationships/tags" Target="../tags/tag245.xml"/><Relationship Id="rId3" Type="http://schemas.openxmlformats.org/officeDocument/2006/relationships/tags" Target="../tags/tag230.xml"/><Relationship Id="rId21" Type="http://schemas.openxmlformats.org/officeDocument/2006/relationships/notesSlide" Target="../notesSlides/notesSlide17.xml"/><Relationship Id="rId7" Type="http://schemas.openxmlformats.org/officeDocument/2006/relationships/tags" Target="../tags/tag234.xml"/><Relationship Id="rId12" Type="http://schemas.openxmlformats.org/officeDocument/2006/relationships/tags" Target="../tags/tag239.xml"/><Relationship Id="rId17" Type="http://schemas.openxmlformats.org/officeDocument/2006/relationships/tags" Target="../tags/tag244.xml"/><Relationship Id="rId2" Type="http://schemas.openxmlformats.org/officeDocument/2006/relationships/tags" Target="../tags/tag229.xml"/><Relationship Id="rId16" Type="http://schemas.openxmlformats.org/officeDocument/2006/relationships/tags" Target="../tags/tag243.xml"/><Relationship Id="rId20" Type="http://schemas.openxmlformats.org/officeDocument/2006/relationships/slideLayout" Target="../slideLayouts/slideLayout2.xml"/><Relationship Id="rId1" Type="http://schemas.openxmlformats.org/officeDocument/2006/relationships/tags" Target="../tags/tag228.xml"/><Relationship Id="rId6" Type="http://schemas.openxmlformats.org/officeDocument/2006/relationships/tags" Target="../tags/tag233.xml"/><Relationship Id="rId11" Type="http://schemas.openxmlformats.org/officeDocument/2006/relationships/tags" Target="../tags/tag238.xml"/><Relationship Id="rId5" Type="http://schemas.openxmlformats.org/officeDocument/2006/relationships/tags" Target="../tags/tag232.xml"/><Relationship Id="rId15" Type="http://schemas.openxmlformats.org/officeDocument/2006/relationships/tags" Target="../tags/tag242.xml"/><Relationship Id="rId10" Type="http://schemas.openxmlformats.org/officeDocument/2006/relationships/tags" Target="../tags/tag237.xml"/><Relationship Id="rId19" Type="http://schemas.openxmlformats.org/officeDocument/2006/relationships/tags" Target="../tags/tag246.xml"/><Relationship Id="rId4" Type="http://schemas.openxmlformats.org/officeDocument/2006/relationships/tags" Target="../tags/tag231.xml"/><Relationship Id="rId9" Type="http://schemas.openxmlformats.org/officeDocument/2006/relationships/tags" Target="../tags/tag236.xml"/><Relationship Id="rId14" Type="http://schemas.openxmlformats.org/officeDocument/2006/relationships/tags" Target="../tags/tag241.xml"/></Relationships>
</file>

<file path=ppt/slides/_rels/slide18.xml.rels><?xml version="1.0" encoding="UTF-8" standalone="yes"?>
<Relationships xmlns="http://schemas.openxmlformats.org/package/2006/relationships"><Relationship Id="rId8" Type="http://schemas.openxmlformats.org/officeDocument/2006/relationships/slideLayout" Target="../slideLayouts/slideLayout6.xml"/><Relationship Id="rId3" Type="http://schemas.openxmlformats.org/officeDocument/2006/relationships/tags" Target="../tags/tag249.xml"/><Relationship Id="rId7" Type="http://schemas.openxmlformats.org/officeDocument/2006/relationships/tags" Target="../tags/tag253.xml"/><Relationship Id="rId2" Type="http://schemas.openxmlformats.org/officeDocument/2006/relationships/tags" Target="../tags/tag248.xml"/><Relationship Id="rId1" Type="http://schemas.openxmlformats.org/officeDocument/2006/relationships/tags" Target="../tags/tag247.xml"/><Relationship Id="rId6" Type="http://schemas.openxmlformats.org/officeDocument/2006/relationships/tags" Target="../tags/tag252.xml"/><Relationship Id="rId5" Type="http://schemas.openxmlformats.org/officeDocument/2006/relationships/tags" Target="../tags/tag251.xml"/><Relationship Id="rId4" Type="http://schemas.openxmlformats.org/officeDocument/2006/relationships/tags" Target="../tags/tag250.xml"/><Relationship Id="rId9"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1.jpe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notesSlide" Target="../notesSlides/notesSlide2.xml"/><Relationship Id="rId5" Type="http://schemas.openxmlformats.org/officeDocument/2006/relationships/slideLayout" Target="../slideLayouts/slideLayout6.xml"/><Relationship Id="rId4" Type="http://schemas.openxmlformats.org/officeDocument/2006/relationships/tags" Target="../tags/tag6.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8" Type="http://schemas.openxmlformats.org/officeDocument/2006/relationships/tags" Target="../tags/tag19.xml"/><Relationship Id="rId13" Type="http://schemas.openxmlformats.org/officeDocument/2006/relationships/slideLayout" Target="../slideLayouts/slideLayout7.xml"/><Relationship Id="rId3" Type="http://schemas.openxmlformats.org/officeDocument/2006/relationships/tags" Target="../tags/tag14.xml"/><Relationship Id="rId7" Type="http://schemas.openxmlformats.org/officeDocument/2006/relationships/tags" Target="../tags/tag18.xml"/><Relationship Id="rId12" Type="http://schemas.openxmlformats.org/officeDocument/2006/relationships/tags" Target="../tags/tag23.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tags" Target="../tags/tag17.xml"/><Relationship Id="rId11" Type="http://schemas.openxmlformats.org/officeDocument/2006/relationships/tags" Target="../tags/tag22.xml"/><Relationship Id="rId5" Type="http://schemas.openxmlformats.org/officeDocument/2006/relationships/tags" Target="../tags/tag16.xml"/><Relationship Id="rId10" Type="http://schemas.openxmlformats.org/officeDocument/2006/relationships/tags" Target="../tags/tag21.xml"/><Relationship Id="rId4" Type="http://schemas.openxmlformats.org/officeDocument/2006/relationships/tags" Target="../tags/tag15.xml"/><Relationship Id="rId9" Type="http://schemas.openxmlformats.org/officeDocument/2006/relationships/tags" Target="../tags/tag20.xml"/><Relationship Id="rId1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tags" Target="../tags/tag31.xml"/><Relationship Id="rId13" Type="http://schemas.openxmlformats.org/officeDocument/2006/relationships/slideLayout" Target="../slideLayouts/slideLayout2.xml"/><Relationship Id="rId3" Type="http://schemas.openxmlformats.org/officeDocument/2006/relationships/tags" Target="../tags/tag26.xml"/><Relationship Id="rId7" Type="http://schemas.openxmlformats.org/officeDocument/2006/relationships/tags" Target="../tags/tag30.xml"/><Relationship Id="rId12" Type="http://schemas.openxmlformats.org/officeDocument/2006/relationships/tags" Target="../tags/tag35.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11" Type="http://schemas.openxmlformats.org/officeDocument/2006/relationships/tags" Target="../tags/tag34.xml"/><Relationship Id="rId5" Type="http://schemas.openxmlformats.org/officeDocument/2006/relationships/tags" Target="../tags/tag28.xml"/><Relationship Id="rId10" Type="http://schemas.openxmlformats.org/officeDocument/2006/relationships/tags" Target="../tags/tag33.xml"/><Relationship Id="rId4" Type="http://schemas.openxmlformats.org/officeDocument/2006/relationships/tags" Target="../tags/tag27.xml"/><Relationship Id="rId9" Type="http://schemas.openxmlformats.org/officeDocument/2006/relationships/tags" Target="../tags/tag32.xml"/><Relationship Id="rId1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8.xml"/><Relationship Id="rId7" Type="http://schemas.openxmlformats.org/officeDocument/2006/relationships/tags" Target="../tags/tag42.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9"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tags" Target="../tags/tag50.xml"/><Relationship Id="rId13" Type="http://schemas.openxmlformats.org/officeDocument/2006/relationships/tags" Target="../tags/tag55.xml"/><Relationship Id="rId18" Type="http://schemas.openxmlformats.org/officeDocument/2006/relationships/tags" Target="../tags/tag60.xml"/><Relationship Id="rId26" Type="http://schemas.openxmlformats.org/officeDocument/2006/relationships/notesSlide" Target="../notesSlides/notesSlide8.xml"/><Relationship Id="rId3" Type="http://schemas.openxmlformats.org/officeDocument/2006/relationships/tags" Target="../tags/tag45.xml"/><Relationship Id="rId21" Type="http://schemas.openxmlformats.org/officeDocument/2006/relationships/tags" Target="../tags/tag63.xml"/><Relationship Id="rId7" Type="http://schemas.openxmlformats.org/officeDocument/2006/relationships/tags" Target="../tags/tag49.xml"/><Relationship Id="rId12" Type="http://schemas.openxmlformats.org/officeDocument/2006/relationships/tags" Target="../tags/tag54.xml"/><Relationship Id="rId17" Type="http://schemas.openxmlformats.org/officeDocument/2006/relationships/tags" Target="../tags/tag59.xml"/><Relationship Id="rId25" Type="http://schemas.openxmlformats.org/officeDocument/2006/relationships/slideLayout" Target="../slideLayouts/slideLayout2.xml"/><Relationship Id="rId2" Type="http://schemas.openxmlformats.org/officeDocument/2006/relationships/tags" Target="../tags/tag44.xml"/><Relationship Id="rId16" Type="http://schemas.openxmlformats.org/officeDocument/2006/relationships/tags" Target="../tags/tag58.xml"/><Relationship Id="rId20" Type="http://schemas.openxmlformats.org/officeDocument/2006/relationships/tags" Target="../tags/tag62.xml"/><Relationship Id="rId1" Type="http://schemas.openxmlformats.org/officeDocument/2006/relationships/tags" Target="../tags/tag43.xml"/><Relationship Id="rId6" Type="http://schemas.openxmlformats.org/officeDocument/2006/relationships/tags" Target="../tags/tag48.xml"/><Relationship Id="rId11" Type="http://schemas.openxmlformats.org/officeDocument/2006/relationships/tags" Target="../tags/tag53.xml"/><Relationship Id="rId24" Type="http://schemas.openxmlformats.org/officeDocument/2006/relationships/tags" Target="../tags/tag66.xml"/><Relationship Id="rId5" Type="http://schemas.openxmlformats.org/officeDocument/2006/relationships/tags" Target="../tags/tag47.xml"/><Relationship Id="rId15" Type="http://schemas.openxmlformats.org/officeDocument/2006/relationships/tags" Target="../tags/tag57.xml"/><Relationship Id="rId23" Type="http://schemas.openxmlformats.org/officeDocument/2006/relationships/tags" Target="../tags/tag65.xml"/><Relationship Id="rId10" Type="http://schemas.openxmlformats.org/officeDocument/2006/relationships/tags" Target="../tags/tag52.xml"/><Relationship Id="rId19" Type="http://schemas.openxmlformats.org/officeDocument/2006/relationships/tags" Target="../tags/tag61.xml"/><Relationship Id="rId4" Type="http://schemas.openxmlformats.org/officeDocument/2006/relationships/tags" Target="../tags/tag46.xml"/><Relationship Id="rId9" Type="http://schemas.openxmlformats.org/officeDocument/2006/relationships/tags" Target="../tags/tag51.xml"/><Relationship Id="rId14" Type="http://schemas.openxmlformats.org/officeDocument/2006/relationships/tags" Target="../tags/tag56.xml"/><Relationship Id="rId22" Type="http://schemas.openxmlformats.org/officeDocument/2006/relationships/tags" Target="../tags/tag64.xml"/></Relationships>
</file>

<file path=ppt/slides/_rels/slide9.xml.rels><?xml version="1.0" encoding="UTF-8" standalone="yes"?>
<Relationships xmlns="http://schemas.openxmlformats.org/package/2006/relationships"><Relationship Id="rId8" Type="http://schemas.openxmlformats.org/officeDocument/2006/relationships/tags" Target="../tags/tag74.xml"/><Relationship Id="rId13" Type="http://schemas.openxmlformats.org/officeDocument/2006/relationships/tags" Target="../tags/tag79.xml"/><Relationship Id="rId18" Type="http://schemas.openxmlformats.org/officeDocument/2006/relationships/tags" Target="../tags/tag84.xml"/><Relationship Id="rId26" Type="http://schemas.openxmlformats.org/officeDocument/2006/relationships/tags" Target="../tags/tag92.xml"/><Relationship Id="rId3" Type="http://schemas.openxmlformats.org/officeDocument/2006/relationships/tags" Target="../tags/tag69.xml"/><Relationship Id="rId21" Type="http://schemas.openxmlformats.org/officeDocument/2006/relationships/tags" Target="../tags/tag87.xml"/><Relationship Id="rId7" Type="http://schemas.openxmlformats.org/officeDocument/2006/relationships/tags" Target="../tags/tag73.xml"/><Relationship Id="rId12" Type="http://schemas.openxmlformats.org/officeDocument/2006/relationships/tags" Target="../tags/tag78.xml"/><Relationship Id="rId17" Type="http://schemas.openxmlformats.org/officeDocument/2006/relationships/tags" Target="../tags/tag83.xml"/><Relationship Id="rId25" Type="http://schemas.openxmlformats.org/officeDocument/2006/relationships/tags" Target="../tags/tag91.xml"/><Relationship Id="rId2" Type="http://schemas.openxmlformats.org/officeDocument/2006/relationships/tags" Target="../tags/tag68.xml"/><Relationship Id="rId16" Type="http://schemas.openxmlformats.org/officeDocument/2006/relationships/tags" Target="../tags/tag82.xml"/><Relationship Id="rId20" Type="http://schemas.openxmlformats.org/officeDocument/2006/relationships/tags" Target="../tags/tag86.xml"/><Relationship Id="rId29" Type="http://schemas.openxmlformats.org/officeDocument/2006/relationships/tags" Target="../tags/tag95.xml"/><Relationship Id="rId1" Type="http://schemas.openxmlformats.org/officeDocument/2006/relationships/tags" Target="../tags/tag67.xml"/><Relationship Id="rId6" Type="http://schemas.openxmlformats.org/officeDocument/2006/relationships/tags" Target="../tags/tag72.xml"/><Relationship Id="rId11" Type="http://schemas.openxmlformats.org/officeDocument/2006/relationships/tags" Target="../tags/tag77.xml"/><Relationship Id="rId24" Type="http://schemas.openxmlformats.org/officeDocument/2006/relationships/tags" Target="../tags/tag90.xml"/><Relationship Id="rId32" Type="http://schemas.openxmlformats.org/officeDocument/2006/relationships/notesSlide" Target="../notesSlides/notesSlide9.xml"/><Relationship Id="rId5" Type="http://schemas.openxmlformats.org/officeDocument/2006/relationships/tags" Target="../tags/tag71.xml"/><Relationship Id="rId15" Type="http://schemas.openxmlformats.org/officeDocument/2006/relationships/tags" Target="../tags/tag81.xml"/><Relationship Id="rId23" Type="http://schemas.openxmlformats.org/officeDocument/2006/relationships/tags" Target="../tags/tag89.xml"/><Relationship Id="rId28" Type="http://schemas.openxmlformats.org/officeDocument/2006/relationships/tags" Target="../tags/tag94.xml"/><Relationship Id="rId10" Type="http://schemas.openxmlformats.org/officeDocument/2006/relationships/tags" Target="../tags/tag76.xml"/><Relationship Id="rId19" Type="http://schemas.openxmlformats.org/officeDocument/2006/relationships/tags" Target="../tags/tag85.xml"/><Relationship Id="rId31" Type="http://schemas.openxmlformats.org/officeDocument/2006/relationships/slideLayout" Target="../slideLayouts/slideLayout2.xml"/><Relationship Id="rId4" Type="http://schemas.openxmlformats.org/officeDocument/2006/relationships/tags" Target="../tags/tag70.xml"/><Relationship Id="rId9" Type="http://schemas.openxmlformats.org/officeDocument/2006/relationships/tags" Target="../tags/tag75.xml"/><Relationship Id="rId14" Type="http://schemas.openxmlformats.org/officeDocument/2006/relationships/tags" Target="../tags/tag80.xml"/><Relationship Id="rId22" Type="http://schemas.openxmlformats.org/officeDocument/2006/relationships/tags" Target="../tags/tag88.xml"/><Relationship Id="rId27" Type="http://schemas.openxmlformats.org/officeDocument/2006/relationships/tags" Target="../tags/tag93.xml"/><Relationship Id="rId30" Type="http://schemas.openxmlformats.org/officeDocument/2006/relationships/tags" Target="../tags/tag9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custDataLst>
              <p:tags r:id="rId1"/>
            </p:custDataLst>
          </p:nvPr>
        </p:nvSpPr>
        <p:spPr/>
        <p:txBody>
          <a:bodyPr/>
          <a:lstStyle/>
          <a:p>
            <a:pPr algn="ctr"/>
            <a:r>
              <a:rPr lang="fr-FR" sz="4000" dirty="0">
                <a:solidFill>
                  <a:srgbClr val="00B000"/>
                </a:solidFill>
              </a:rPr>
              <a:t>Le calcul des besoins nets :</a:t>
            </a:r>
            <a:br>
              <a:rPr lang="fr-FR" sz="4000" dirty="0">
                <a:solidFill>
                  <a:srgbClr val="00B000"/>
                </a:solidFill>
              </a:rPr>
            </a:br>
            <a:br>
              <a:rPr lang="fr-FR" sz="4000" dirty="0">
                <a:solidFill>
                  <a:srgbClr val="00B000"/>
                </a:solidFill>
              </a:rPr>
            </a:br>
            <a:r>
              <a:rPr lang="fr-FR" sz="4000" dirty="0">
                <a:solidFill>
                  <a:srgbClr val="00B000"/>
                </a:solidFill>
              </a:rPr>
              <a:t>la méthode MRP</a:t>
            </a:r>
          </a:p>
        </p:txBody>
      </p:sp>
      <p:sp>
        <p:nvSpPr>
          <p:cNvPr id="3" name="Sous-titre 2"/>
          <p:cNvSpPr>
            <a:spLocks noGrp="1"/>
          </p:cNvSpPr>
          <p:nvPr>
            <p:ph type="subTitle" idx="1"/>
            <p:custDataLst>
              <p:tags r:id="rId2"/>
            </p:custDataLst>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custDataLst>
              <p:tags r:id="rId1"/>
            </p:custDataLst>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custDataLst>
              <p:tags r:id="rId2"/>
            </p:custDataLst>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custDataLst>
              <p:tags r:id="rId3"/>
            </p:custDataLst>
          </p:nvPr>
        </p:nvSpPr>
        <p:spPr/>
        <p:txBody>
          <a:bodyPr/>
          <a:lstStyle/>
          <a:p>
            <a:r>
              <a:rPr lang="fr-FR"/>
              <a:t>Exemple de calcul</a:t>
            </a:r>
          </a:p>
        </p:txBody>
      </p:sp>
      <p:sp>
        <p:nvSpPr>
          <p:cNvPr id="19461" name="Text Box 10" descr=" 19461"/>
          <p:cNvSpPr txBox="1">
            <a:spLocks noChangeArrowheads="1"/>
          </p:cNvSpPr>
          <p:nvPr>
            <p:custDataLst>
              <p:tags r:id="rId4"/>
            </p:custDataLst>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custDataLst>
              <p:tags r:id="rId5"/>
            </p:custDataLst>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custDataLst>
              <p:tags r:id="rId6"/>
            </p:custDataLst>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custDataLst>
              <p:tags r:id="rId7"/>
            </p:custDataLst>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custDataLst>
              <p:tags r:id="rId8"/>
            </p:custDataLst>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custDataLst>
              <p:tags r:id="rId9"/>
            </p:custDataLst>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custDataLst>
              <p:tags r:id="rId10"/>
            </p:custDataLst>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custDataLst>
              <p:tags r:id="rId11"/>
            </p:custDataLst>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custDataLst>
              <p:tags r:id="rId12"/>
            </p:custDataLst>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custDataLst>
              <p:tags r:id="rId13"/>
            </p:custDataLst>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custDataLst>
              <p:tags r:id="rId14"/>
            </p:custDataLst>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custDataLst>
              <p:tags r:id="rId15"/>
            </p:custDataLst>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custDataLst>
              <p:tags r:id="rId16"/>
            </p:custDataLst>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custDataLst>
              <p:tags r:id="rId17"/>
            </p:custDataLst>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custDataLst>
              <p:tags r:id="rId18"/>
            </p:custDataLst>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custDataLst>
              <p:tags r:id="rId19"/>
            </p:custDataLst>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custDataLst>
              <p:tags r:id="rId20"/>
            </p:custDataLst>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8" name="Text Box 60" descr=" 38972"/>
          <p:cNvSpPr txBox="1">
            <a:spLocks noChangeArrowheads="1"/>
          </p:cNvSpPr>
          <p:nvPr>
            <p:custDataLst>
              <p:tags r:id="rId21"/>
            </p:custDataLst>
          </p:nvPr>
        </p:nvSpPr>
        <p:spPr bwMode="auto">
          <a:xfrm>
            <a:off x="2576513"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9" name="Text Box 61" descr=" 38973"/>
          <p:cNvSpPr txBox="1">
            <a:spLocks noChangeArrowheads="1"/>
          </p:cNvSpPr>
          <p:nvPr>
            <p:custDataLst>
              <p:tags r:id="rId22"/>
            </p:custDataLst>
          </p:nvPr>
        </p:nvSpPr>
        <p:spPr bwMode="auto">
          <a:xfrm>
            <a:off x="3389312"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50" name="Text Box 65" descr=" 38977"/>
          <p:cNvSpPr txBox="1">
            <a:spLocks noChangeArrowheads="1"/>
          </p:cNvSpPr>
          <p:nvPr>
            <p:custDataLst>
              <p:tags r:id="rId23"/>
            </p:custDataLst>
          </p:nvPr>
        </p:nvSpPr>
        <p:spPr bwMode="auto">
          <a:xfrm>
            <a:off x="4143375" y="5618162"/>
            <a:ext cx="409575" cy="312736"/>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53" name="Text Box 66" descr=" 38978"/>
          <p:cNvSpPr txBox="1">
            <a:spLocks noChangeArrowheads="1"/>
          </p:cNvSpPr>
          <p:nvPr>
            <p:custDataLst>
              <p:tags r:id="rId24"/>
            </p:custDataLst>
          </p:nvPr>
        </p:nvSpPr>
        <p:spPr bwMode="auto">
          <a:xfrm>
            <a:off x="4848225" y="5610225"/>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57" name="Text Box 67" descr=" 38979"/>
          <p:cNvSpPr txBox="1">
            <a:spLocks noChangeArrowheads="1"/>
          </p:cNvSpPr>
          <p:nvPr>
            <p:custDataLst>
              <p:tags r:id="rId25"/>
            </p:custDataLst>
          </p:nvPr>
        </p:nvSpPr>
        <p:spPr bwMode="auto">
          <a:xfrm>
            <a:off x="5667375" y="5602287"/>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60" name="Text Box 68" descr=" 38980"/>
          <p:cNvSpPr txBox="1">
            <a:spLocks noChangeArrowheads="1"/>
          </p:cNvSpPr>
          <p:nvPr>
            <p:custDataLst>
              <p:tags r:id="rId26"/>
            </p:custDataLst>
          </p:nvPr>
        </p:nvSpPr>
        <p:spPr bwMode="auto">
          <a:xfrm>
            <a:off x="6386512" y="559435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51" name="Text Box 71" descr=" 38983"/>
          <p:cNvSpPr txBox="1">
            <a:spLocks noChangeArrowheads="1"/>
          </p:cNvSpPr>
          <p:nvPr>
            <p:custDataLst>
              <p:tags r:id="rId27"/>
            </p:custDataLst>
          </p:nvPr>
        </p:nvSpPr>
        <p:spPr bwMode="auto">
          <a:xfrm>
            <a:off x="4876800" y="5008562"/>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58" name="Text Box 74" descr=" 38986"/>
          <p:cNvSpPr txBox="1">
            <a:spLocks noChangeArrowheads="1"/>
          </p:cNvSpPr>
          <p:nvPr>
            <p:custDataLst>
              <p:tags r:id="rId28"/>
            </p:custDataLst>
          </p:nvPr>
        </p:nvSpPr>
        <p:spPr bwMode="auto">
          <a:xfrm>
            <a:off x="6372225" y="5008562"/>
            <a:ext cx="409575" cy="312736"/>
          </a:xfrm>
          <a:prstGeom prst="rect">
            <a:avLst/>
          </a:prstGeom>
          <a:noFill/>
          <a:ln w="12700">
            <a:noFill/>
            <a:miter lim="800000"/>
            <a:headEnd/>
            <a:tailEnd/>
          </a:ln>
        </p:spPr>
        <p:txBody>
          <a:bodyPr wrap="none">
            <a:spAutoFit/>
          </a:bodyPr>
          <a:lstStyle/>
          <a:p>
            <a:r>
              <a:rPr lang="fr-FR" sz="1600">
                <a:solidFill>
                  <a:srgbClr val="000000"/>
                </a:solidFill>
              </a:rPr>
              <a:t>45</a:t>
            </a:r>
          </a:p>
        </p:txBody>
      </p:sp>
      <p:sp>
        <p:nvSpPr>
          <p:cNvPr id="59" name="Text Box 75" descr=" 38987"/>
          <p:cNvSpPr txBox="1">
            <a:spLocks noChangeArrowheads="1"/>
          </p:cNvSpPr>
          <p:nvPr>
            <p:custDataLst>
              <p:tags r:id="rId29"/>
            </p:custDataLst>
          </p:nvPr>
        </p:nvSpPr>
        <p:spPr bwMode="auto">
          <a:xfrm>
            <a:off x="6372225" y="5305425"/>
            <a:ext cx="409575" cy="312738"/>
          </a:xfrm>
          <a:prstGeom prst="rect">
            <a:avLst/>
          </a:prstGeom>
          <a:noFill/>
          <a:ln w="12700">
            <a:noFill/>
            <a:miter lim="800000"/>
            <a:headEnd/>
            <a:tailEnd/>
          </a:ln>
        </p:spPr>
        <p:txBody>
          <a:bodyPr wrap="none">
            <a:spAutoFit/>
          </a:bodyPr>
          <a:lstStyle/>
          <a:p>
            <a:r>
              <a:rPr lang="fr-FR" sz="1600">
                <a:solidFill>
                  <a:srgbClr val="000000"/>
                </a:solidFill>
              </a:rPr>
              <a:t>50</a:t>
            </a:r>
          </a:p>
        </p:txBody>
      </p:sp>
      <p:sp>
        <p:nvSpPr>
          <p:cNvPr id="52" name="Text Box 80" descr=" 38992"/>
          <p:cNvSpPr txBox="1">
            <a:spLocks noChangeArrowheads="1"/>
          </p:cNvSpPr>
          <p:nvPr>
            <p:custDataLst>
              <p:tags r:id="rId30"/>
            </p:custDataLst>
          </p:nvPr>
        </p:nvSpPr>
        <p:spPr bwMode="auto">
          <a:xfrm>
            <a:off x="4848225" y="5334000"/>
            <a:ext cx="409575" cy="312738"/>
          </a:xfrm>
          <a:prstGeom prst="rect">
            <a:avLst/>
          </a:prstGeom>
          <a:noFill/>
          <a:ln w="12700">
            <a:noFill/>
            <a:miter lim="800000"/>
            <a:headEnd/>
            <a:tailEnd/>
          </a:ln>
        </p:spPr>
        <p:txBody>
          <a:bodyPr wrap="none">
            <a:spAutoFit/>
          </a:bodyPr>
          <a:lstStyle/>
          <a:p>
            <a:r>
              <a:rPr lang="fr-FR" sz="1600">
                <a:solidFill>
                  <a:srgbClr val="000000"/>
                </a:solidFill>
              </a:rPr>
              <a:t>50</a:t>
            </a:r>
          </a:p>
        </p:txBody>
      </p:sp>
      <p:grpSp>
        <p:nvGrpSpPr>
          <p:cNvPr id="3" name="Group 82" descr=" 3"/>
          <p:cNvGrpSpPr>
            <a:grpSpLocks/>
          </p:cNvGrpSpPr>
          <p:nvPr>
            <p:custDataLst>
              <p:tags r:id="rId31"/>
            </p:custDataLst>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custDataLst>
              <p:tags r:id="rId32"/>
            </p:custDataLst>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custDataLst>
              <p:tags r:id="rId33"/>
            </p:custDataLst>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custDataLst>
              <p:tags r:id="rId34"/>
            </p:custDataLst>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custDataLst>
              <p:tags r:id="rId35"/>
            </p:custDataLst>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8" name="Group 101" descr=" 7"/>
          <p:cNvGrpSpPr>
            <a:grpSpLocks/>
          </p:cNvGrpSpPr>
          <p:nvPr>
            <p:custDataLst>
              <p:tags r:id="rId36"/>
            </p:custDataLst>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24" name="Group 102" descr=" 8"/>
          <p:cNvGrpSpPr>
            <a:grpSpLocks/>
          </p:cNvGrpSpPr>
          <p:nvPr>
            <p:custDataLst>
              <p:tags r:id="rId37"/>
            </p:custDataLst>
          </p:nvPr>
        </p:nvGrpSpPr>
        <p:grpSpPr bwMode="auto">
          <a:xfrm>
            <a:off x="4191000" y="3657601"/>
            <a:ext cx="2619375" cy="1379537"/>
            <a:chOff x="2640" y="2304"/>
            <a:chExt cx="1650" cy="869"/>
          </a:xfrm>
        </p:grpSpPr>
        <p:sp>
          <p:nvSpPr>
            <p:cNvPr id="42" name="Text Box 93"/>
            <p:cNvSpPr txBox="1">
              <a:spLocks noChangeArrowheads="1"/>
            </p:cNvSpPr>
            <p:nvPr/>
          </p:nvSpPr>
          <p:spPr bwMode="auto">
            <a:xfrm>
              <a:off x="2640" y="2976"/>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43" name="Text Box 94"/>
            <p:cNvSpPr txBox="1">
              <a:spLocks noChangeArrowheads="1"/>
            </p:cNvSpPr>
            <p:nvPr/>
          </p:nvSpPr>
          <p:spPr bwMode="auto">
            <a:xfrm>
              <a:off x="3072" y="2976"/>
              <a:ext cx="258" cy="197"/>
            </a:xfrm>
            <a:prstGeom prst="rect">
              <a:avLst/>
            </a:prstGeom>
            <a:noFill/>
            <a:ln w="12700">
              <a:noFill/>
              <a:miter lim="800000"/>
              <a:headEnd/>
              <a:tailEnd/>
            </a:ln>
          </p:spPr>
          <p:txBody>
            <a:bodyPr wrap="none">
              <a:spAutoFit/>
            </a:bodyPr>
            <a:lstStyle/>
            <a:p>
              <a:r>
                <a:rPr lang="fr-FR" sz="1600">
                  <a:solidFill>
                    <a:srgbClr val="000000"/>
                  </a:solidFill>
                </a:rPr>
                <a:t>40</a:t>
              </a:r>
            </a:p>
          </p:txBody>
        </p:sp>
        <p:sp>
          <p:nvSpPr>
            <p:cNvPr id="44" name="Text Box 95"/>
            <p:cNvSpPr txBox="1">
              <a:spLocks noChangeArrowheads="1"/>
            </p:cNvSpPr>
            <p:nvPr/>
          </p:nvSpPr>
          <p:spPr bwMode="auto">
            <a:xfrm>
              <a:off x="4032" y="2976"/>
              <a:ext cx="258" cy="197"/>
            </a:xfrm>
            <a:prstGeom prst="rect">
              <a:avLst/>
            </a:prstGeom>
            <a:noFill/>
            <a:ln w="12700">
              <a:noFill/>
              <a:miter lim="800000"/>
              <a:headEnd/>
              <a:tailEnd/>
            </a:ln>
          </p:spPr>
          <p:txBody>
            <a:bodyPr wrap="none">
              <a:spAutoFit/>
            </a:bodyPr>
            <a:lstStyle/>
            <a:p>
              <a:r>
                <a:rPr lang="fr-FR" sz="1600">
                  <a:solidFill>
                    <a:srgbClr val="000000"/>
                  </a:solidFill>
                </a:rPr>
                <a:t>60</a:t>
              </a:r>
            </a:p>
          </p:txBody>
        </p:sp>
        <p:sp>
          <p:nvSpPr>
            <p:cNvPr id="45" name="Line 98"/>
            <p:cNvSpPr>
              <a:spLocks noChangeShapeType="1"/>
            </p:cNvSpPr>
            <p:nvPr/>
          </p:nvSpPr>
          <p:spPr bwMode="auto">
            <a:xfrm>
              <a:off x="273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6" name="Line 99"/>
            <p:cNvSpPr>
              <a:spLocks noChangeShapeType="1"/>
            </p:cNvSpPr>
            <p:nvPr/>
          </p:nvSpPr>
          <p:spPr bwMode="auto">
            <a:xfrm>
              <a:off x="316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7" name="Line 100"/>
            <p:cNvSpPr>
              <a:spLocks noChangeShapeType="1"/>
            </p:cNvSpPr>
            <p:nvPr/>
          </p:nvSpPr>
          <p:spPr bwMode="auto">
            <a:xfrm>
              <a:off x="412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31" name="Group 104" descr=" 9"/>
          <p:cNvGrpSpPr>
            <a:grpSpLocks/>
          </p:cNvGrpSpPr>
          <p:nvPr>
            <p:custDataLst>
              <p:tags r:id="rId38"/>
            </p:custDataLst>
          </p:nvPr>
        </p:nvGrpSpPr>
        <p:grpSpPr bwMode="auto">
          <a:xfrm>
            <a:off x="2590800" y="5486400"/>
            <a:ext cx="2286000" cy="741362"/>
            <a:chOff x="1632" y="3456"/>
            <a:chExt cx="1440" cy="467"/>
          </a:xfrm>
        </p:grpSpPr>
        <p:sp>
          <p:nvSpPr>
            <p:cNvPr id="55" name="Text Box 73"/>
            <p:cNvSpPr txBox="1">
              <a:spLocks noChangeArrowheads="1"/>
            </p:cNvSpPr>
            <p:nvPr/>
          </p:nvSpPr>
          <p:spPr bwMode="auto">
            <a:xfrm>
              <a:off x="1632" y="3726"/>
              <a:ext cx="258" cy="197"/>
            </a:xfrm>
            <a:prstGeom prst="rect">
              <a:avLst/>
            </a:prstGeom>
            <a:noFill/>
            <a:ln w="12700">
              <a:noFill/>
              <a:miter lim="800000"/>
              <a:headEnd/>
              <a:tailEnd/>
            </a:ln>
          </p:spPr>
          <p:txBody>
            <a:bodyPr wrap="none">
              <a:spAutoFit/>
            </a:bodyPr>
            <a:lstStyle/>
            <a:p>
              <a:r>
                <a:rPr lang="fr-FR" sz="1600">
                  <a:solidFill>
                    <a:srgbClr val="000000"/>
                  </a:solidFill>
                </a:rPr>
                <a:t>50</a:t>
              </a:r>
            </a:p>
          </p:txBody>
        </p:sp>
        <p:sp>
          <p:nvSpPr>
            <p:cNvPr id="56" name="Line 103"/>
            <p:cNvSpPr>
              <a:spLocks noChangeShapeType="1"/>
            </p:cNvSpPr>
            <p:nvPr/>
          </p:nvSpPr>
          <p:spPr bwMode="auto">
            <a:xfrm flipH="1">
              <a:off x="1872" y="3456"/>
              <a:ext cx="120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61" name="Group 106" descr=" 10"/>
          <p:cNvGrpSpPr>
            <a:grpSpLocks/>
          </p:cNvGrpSpPr>
          <p:nvPr>
            <p:custDataLst>
              <p:tags r:id="rId39"/>
            </p:custDataLst>
          </p:nvPr>
        </p:nvGrpSpPr>
        <p:grpSpPr bwMode="auto">
          <a:xfrm>
            <a:off x="4191000" y="5486400"/>
            <a:ext cx="2209800" cy="741362"/>
            <a:chOff x="2640" y="3456"/>
            <a:chExt cx="1392" cy="467"/>
          </a:xfrm>
        </p:grpSpPr>
        <p:sp>
          <p:nvSpPr>
            <p:cNvPr id="62" name="Text Box 79"/>
            <p:cNvSpPr txBox="1">
              <a:spLocks noChangeArrowheads="1"/>
            </p:cNvSpPr>
            <p:nvPr/>
          </p:nvSpPr>
          <p:spPr bwMode="auto">
            <a:xfrm>
              <a:off x="2640" y="3726"/>
              <a:ext cx="258" cy="197"/>
            </a:xfrm>
            <a:prstGeom prst="rect">
              <a:avLst/>
            </a:prstGeom>
            <a:noFill/>
            <a:ln w="12700">
              <a:noFill/>
              <a:miter lim="800000"/>
              <a:headEnd/>
              <a:tailEnd/>
            </a:ln>
          </p:spPr>
          <p:txBody>
            <a:bodyPr wrap="none">
              <a:spAutoFit/>
            </a:bodyPr>
            <a:lstStyle/>
            <a:p>
              <a:r>
                <a:rPr lang="fr-FR" sz="1600">
                  <a:solidFill>
                    <a:srgbClr val="000000"/>
                  </a:solidFill>
                </a:rPr>
                <a:t>50</a:t>
              </a:r>
            </a:p>
          </p:txBody>
        </p:sp>
        <p:sp>
          <p:nvSpPr>
            <p:cNvPr id="63" name="Line 105"/>
            <p:cNvSpPr>
              <a:spLocks noChangeShapeType="1"/>
            </p:cNvSpPr>
            <p:nvPr/>
          </p:nvSpPr>
          <p:spPr bwMode="auto">
            <a:xfrm flipH="1">
              <a:off x="2880" y="3456"/>
              <a:ext cx="1152"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758624187"/>
      </p:ext>
    </p:extLst>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2B348E3A-C33C-4075-86F3-9640E785817A}"/>
              </a:ext>
            </a:extLst>
          </p:cNvPr>
          <p:cNvSpPr>
            <a:spLocks noGrp="1"/>
          </p:cNvSpPr>
          <p:nvPr>
            <p:ph type="title"/>
            <p:custDataLst>
              <p:tags r:id="rId1"/>
            </p:custDataLst>
          </p:nvPr>
        </p:nvSpPr>
        <p:spPr>
          <a:xfrm>
            <a:off x="1403648" y="198678"/>
            <a:ext cx="7239000" cy="1023226"/>
          </a:xfrm>
        </p:spPr>
        <p:txBody>
          <a:bodyPr/>
          <a:lstStyle/>
          <a:p>
            <a:r>
              <a:rPr lang="fr-FR" dirty="0"/>
              <a:t>Représentation de la position des ordres dans le temps : le jalonnement</a:t>
            </a:r>
          </a:p>
        </p:txBody>
      </p:sp>
      <p:grpSp>
        <p:nvGrpSpPr>
          <p:cNvPr id="5" name="Groupe 4">
            <a:extLst>
              <a:ext uri="{FF2B5EF4-FFF2-40B4-BE49-F238E27FC236}">
                <a16:creationId xmlns:a16="http://schemas.microsoft.com/office/drawing/2014/main" id="{3BF47F69-4373-40EA-A20D-74CC8E79652C}"/>
              </a:ext>
            </a:extLst>
          </p:cNvPr>
          <p:cNvGrpSpPr/>
          <p:nvPr>
            <p:custDataLst>
              <p:tags r:id="rId2"/>
            </p:custDataLst>
          </p:nvPr>
        </p:nvGrpSpPr>
        <p:grpSpPr>
          <a:xfrm>
            <a:off x="1423467" y="1246659"/>
            <a:ext cx="6408439" cy="2563582"/>
            <a:chOff x="1331913" y="1484313"/>
            <a:chExt cx="6408439" cy="2563582"/>
          </a:xfrm>
        </p:grpSpPr>
        <p:sp>
          <p:nvSpPr>
            <p:cNvPr id="6" name="Rectangle 5">
              <a:extLst>
                <a:ext uri="{FF2B5EF4-FFF2-40B4-BE49-F238E27FC236}">
                  <a16:creationId xmlns:a16="http://schemas.microsoft.com/office/drawing/2014/main" id="{94330021-91AB-4738-ABDD-9230E1380A19}"/>
                </a:ext>
              </a:extLst>
            </p:cNvPr>
            <p:cNvSpPr>
              <a:spLocks noChangeArrowheads="1"/>
            </p:cNvSpPr>
            <p:nvPr/>
          </p:nvSpPr>
          <p:spPr bwMode="auto">
            <a:xfrm>
              <a:off x="3443288" y="1484313"/>
              <a:ext cx="488950" cy="369887"/>
            </a:xfrm>
            <a:prstGeom prst="rect">
              <a:avLst/>
            </a:prstGeom>
            <a:gradFill flip="none" rotWithShape="0">
              <a:gsLst>
                <a:gs pos="0">
                  <a:srgbClr val="66B132"/>
                </a:gs>
                <a:gs pos="100000">
                  <a:srgbClr val="006633"/>
                </a:gs>
              </a:gsLst>
              <a:lin ang="5400000" scaled="1"/>
              <a:tileRect/>
            </a:gradFill>
            <a:ln w="12700" cap="flat" cmpd="sng">
              <a:solidFill>
                <a:schemeClr val="bg1"/>
              </a:solidFill>
              <a:miter lim="800000"/>
              <a:headEnd type="none" w="med" len="med"/>
              <a:tailEnd type="none" w="med" len="med"/>
            </a:ln>
          </p:spPr>
          <p:txBody>
            <a:bodyPr lIns="72000" tIns="46800" rIns="72000" bIns="46800" anchor="ctr"/>
            <a:lstStyle/>
            <a:p>
              <a:pPr>
                <a:defRPr/>
              </a:pPr>
              <a:r>
                <a:rPr lang="fr-FR" dirty="0">
                  <a:latin typeface="+mj-lt"/>
                  <a:cs typeface="Arial Narrow"/>
                </a:rPr>
                <a:t>PF</a:t>
              </a:r>
            </a:p>
          </p:txBody>
        </p:sp>
        <p:sp>
          <p:nvSpPr>
            <p:cNvPr id="7" name="Rectangle 6">
              <a:extLst>
                <a:ext uri="{FF2B5EF4-FFF2-40B4-BE49-F238E27FC236}">
                  <a16:creationId xmlns:a16="http://schemas.microsoft.com/office/drawing/2014/main" id="{907C0847-AC36-41E7-BC29-878A6F0B85CB}"/>
                </a:ext>
              </a:extLst>
            </p:cNvPr>
            <p:cNvSpPr>
              <a:spLocks noChangeArrowheads="1"/>
            </p:cNvSpPr>
            <p:nvPr/>
          </p:nvSpPr>
          <p:spPr bwMode="auto">
            <a:xfrm>
              <a:off x="1331913" y="2463828"/>
              <a:ext cx="489194" cy="369980"/>
            </a:xfrm>
            <a:prstGeom prst="rect">
              <a:avLst/>
            </a:prstGeom>
            <a:gradFill rotWithShape="0">
              <a:gsLst>
                <a:gs pos="0">
                  <a:srgbClr val="005A7C"/>
                </a:gs>
                <a:gs pos="100000">
                  <a:srgbClr val="006699"/>
                </a:gs>
              </a:gsLst>
              <a:lin ang="5400000" scaled="1"/>
            </a:gradFill>
            <a:ln w="12700">
              <a:solidFill>
                <a:schemeClr val="bg1"/>
              </a:solidFill>
              <a:miter lim="800000"/>
              <a:headEnd/>
              <a:tailEnd/>
            </a:ln>
          </p:spPr>
          <p:txBody>
            <a:bodyPr lIns="0" tIns="0" rIns="0" bIns="0" anchor="ctr"/>
            <a:lstStyle/>
            <a:p>
              <a:r>
                <a:rPr lang="fr-FR" dirty="0">
                  <a:latin typeface="Arial Narrow" pitchFamily="34" charset="0"/>
                  <a:ea typeface="ＭＳ Ｐゴシック" pitchFamily="34" charset="-128"/>
                  <a:cs typeface="Arial Narrow" pitchFamily="34" charset="0"/>
                </a:rPr>
                <a:t>P1</a:t>
              </a:r>
            </a:p>
          </p:txBody>
        </p:sp>
        <p:sp>
          <p:nvSpPr>
            <p:cNvPr id="8" name="Rectangle 7">
              <a:extLst>
                <a:ext uri="{FF2B5EF4-FFF2-40B4-BE49-F238E27FC236}">
                  <a16:creationId xmlns:a16="http://schemas.microsoft.com/office/drawing/2014/main" id="{9E308074-16DC-4B67-8F34-4B28A76CC01C}"/>
                </a:ext>
              </a:extLst>
            </p:cNvPr>
            <p:cNvSpPr>
              <a:spLocks noChangeArrowheads="1"/>
            </p:cNvSpPr>
            <p:nvPr/>
          </p:nvSpPr>
          <p:spPr bwMode="auto">
            <a:xfrm>
              <a:off x="3443064" y="2463828"/>
              <a:ext cx="489194" cy="369980"/>
            </a:xfrm>
            <a:prstGeom prst="rect">
              <a:avLst/>
            </a:prstGeom>
            <a:gradFill rotWithShape="0">
              <a:gsLst>
                <a:gs pos="0">
                  <a:srgbClr val="6C7472"/>
                </a:gs>
                <a:gs pos="100000">
                  <a:srgbClr val="464658"/>
                </a:gs>
              </a:gsLst>
              <a:lin ang="5400000" scaled="1"/>
            </a:gradFill>
            <a:ln w="12700">
              <a:solidFill>
                <a:schemeClr val="bg1"/>
              </a:solidFill>
              <a:miter lim="800000"/>
              <a:headEnd/>
              <a:tailEnd/>
            </a:ln>
          </p:spPr>
          <p:txBody>
            <a:bodyPr lIns="0" tIns="0" rIns="0" bIns="0" anchor="ctr"/>
            <a:lstStyle/>
            <a:p>
              <a:r>
                <a:rPr lang="fr-FR">
                  <a:latin typeface="Arial Narrow" pitchFamily="34" charset="0"/>
                  <a:ea typeface="ＭＳ Ｐゴシック" pitchFamily="34" charset="-128"/>
                  <a:cs typeface="Arial Narrow" pitchFamily="34" charset="0"/>
                </a:rPr>
                <a:t>C1</a:t>
              </a:r>
            </a:p>
          </p:txBody>
        </p:sp>
        <p:sp>
          <p:nvSpPr>
            <p:cNvPr id="9" name="Rectangle 8">
              <a:extLst>
                <a:ext uri="{FF2B5EF4-FFF2-40B4-BE49-F238E27FC236}">
                  <a16:creationId xmlns:a16="http://schemas.microsoft.com/office/drawing/2014/main" id="{BB4D4871-1DA1-4F0C-AAC2-9437749FABD6}"/>
                </a:ext>
              </a:extLst>
            </p:cNvPr>
            <p:cNvSpPr>
              <a:spLocks noChangeArrowheads="1"/>
            </p:cNvSpPr>
            <p:nvPr/>
          </p:nvSpPr>
          <p:spPr bwMode="auto">
            <a:xfrm>
              <a:off x="5615314" y="2463828"/>
              <a:ext cx="489194" cy="369980"/>
            </a:xfrm>
            <a:prstGeom prst="rect">
              <a:avLst/>
            </a:prstGeom>
            <a:gradFill rotWithShape="0">
              <a:gsLst>
                <a:gs pos="0">
                  <a:srgbClr val="6C7472"/>
                </a:gs>
                <a:gs pos="100000">
                  <a:srgbClr val="464658"/>
                </a:gs>
              </a:gsLst>
              <a:lin ang="5400000" scaled="1"/>
            </a:gradFill>
            <a:ln w="12700">
              <a:solidFill>
                <a:schemeClr val="bg1"/>
              </a:solidFill>
              <a:miter lim="800000"/>
              <a:headEnd/>
              <a:tailEnd/>
            </a:ln>
          </p:spPr>
          <p:txBody>
            <a:bodyPr lIns="0" tIns="0" rIns="0" bIns="0" anchor="ctr"/>
            <a:lstStyle/>
            <a:p>
              <a:r>
                <a:rPr lang="fr-FR">
                  <a:latin typeface="Arial Narrow" pitchFamily="34" charset="0"/>
                  <a:ea typeface="ＭＳ Ｐゴシック" pitchFamily="34" charset="-128"/>
                  <a:cs typeface="Arial Narrow" pitchFamily="34" charset="0"/>
                </a:rPr>
                <a:t>C2</a:t>
              </a:r>
            </a:p>
          </p:txBody>
        </p:sp>
        <p:sp>
          <p:nvSpPr>
            <p:cNvPr id="10" name="Rectangle 9">
              <a:extLst>
                <a:ext uri="{FF2B5EF4-FFF2-40B4-BE49-F238E27FC236}">
                  <a16:creationId xmlns:a16="http://schemas.microsoft.com/office/drawing/2014/main" id="{7F33ED8B-347E-4FC8-BBED-87BBAB8EA8C1}"/>
                </a:ext>
              </a:extLst>
            </p:cNvPr>
            <p:cNvSpPr>
              <a:spLocks noChangeArrowheads="1"/>
            </p:cNvSpPr>
            <p:nvPr/>
          </p:nvSpPr>
          <p:spPr bwMode="auto">
            <a:xfrm>
              <a:off x="6376939" y="3409731"/>
              <a:ext cx="489194" cy="369980"/>
            </a:xfrm>
            <a:prstGeom prst="rect">
              <a:avLst/>
            </a:prstGeom>
            <a:gradFill rotWithShape="0">
              <a:gsLst>
                <a:gs pos="0">
                  <a:srgbClr val="005A7C"/>
                </a:gs>
                <a:gs pos="100000">
                  <a:srgbClr val="330066"/>
                </a:gs>
              </a:gsLst>
              <a:lin ang="5400000" scaled="1"/>
            </a:gradFill>
            <a:ln w="12700">
              <a:solidFill>
                <a:schemeClr val="bg1"/>
              </a:solidFill>
              <a:miter lim="800000"/>
              <a:headEnd/>
              <a:tailEnd/>
            </a:ln>
          </p:spPr>
          <p:txBody>
            <a:bodyPr lIns="0" tIns="0" rIns="0" bIns="0" anchor="ctr"/>
            <a:lstStyle/>
            <a:p>
              <a:r>
                <a:rPr lang="fr-FR">
                  <a:latin typeface="Arial Narrow" pitchFamily="34" charset="0"/>
                  <a:ea typeface="ＭＳ Ｐゴシック" pitchFamily="34" charset="-128"/>
                  <a:cs typeface="Arial Narrow" pitchFamily="34" charset="0"/>
                </a:rPr>
                <a:t>M2</a:t>
              </a:r>
            </a:p>
          </p:txBody>
        </p:sp>
        <p:cxnSp>
          <p:nvCxnSpPr>
            <p:cNvPr id="11" name="AutoShape 10">
              <a:extLst>
                <a:ext uri="{FF2B5EF4-FFF2-40B4-BE49-F238E27FC236}">
                  <a16:creationId xmlns:a16="http://schemas.microsoft.com/office/drawing/2014/main" id="{8B8D688A-7BDF-4CA0-8074-BACA4572AFFE}"/>
                </a:ext>
              </a:extLst>
            </p:cNvPr>
            <p:cNvCxnSpPr>
              <a:cxnSpLocks noChangeShapeType="1"/>
              <a:stCxn id="6" idx="2"/>
              <a:endCxn id="7" idx="0"/>
            </p:cNvCxnSpPr>
            <p:nvPr/>
          </p:nvCxnSpPr>
          <p:spPr bwMode="auto">
            <a:xfrm rot="5400000">
              <a:off x="2327276" y="1103312"/>
              <a:ext cx="609600" cy="2111375"/>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12" name="AutoShape 11">
              <a:extLst>
                <a:ext uri="{FF2B5EF4-FFF2-40B4-BE49-F238E27FC236}">
                  <a16:creationId xmlns:a16="http://schemas.microsoft.com/office/drawing/2014/main" id="{0D9D1ED9-4209-4695-A394-090730926089}"/>
                </a:ext>
              </a:extLst>
            </p:cNvPr>
            <p:cNvCxnSpPr>
              <a:cxnSpLocks noChangeShapeType="1"/>
              <a:stCxn id="6" idx="2"/>
              <a:endCxn id="8" idx="0"/>
            </p:cNvCxnSpPr>
            <p:nvPr/>
          </p:nvCxnSpPr>
          <p:spPr bwMode="auto">
            <a:xfrm>
              <a:off x="3687763" y="1854200"/>
              <a:ext cx="0" cy="609600"/>
            </a:xfrm>
            <a:prstGeom prst="straightConnector1">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13" name="AutoShape 12">
              <a:extLst>
                <a:ext uri="{FF2B5EF4-FFF2-40B4-BE49-F238E27FC236}">
                  <a16:creationId xmlns:a16="http://schemas.microsoft.com/office/drawing/2014/main" id="{6A83EEA7-15D1-430E-9068-AAB484F0CEFD}"/>
                </a:ext>
              </a:extLst>
            </p:cNvPr>
            <p:cNvCxnSpPr>
              <a:cxnSpLocks noChangeShapeType="1"/>
              <a:stCxn id="6" idx="2"/>
              <a:endCxn id="9" idx="0"/>
            </p:cNvCxnSpPr>
            <p:nvPr/>
          </p:nvCxnSpPr>
          <p:spPr bwMode="auto">
            <a:xfrm rot="16200000" flipH="1">
              <a:off x="4468813" y="1073150"/>
              <a:ext cx="609600" cy="2171700"/>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cxnSp>
          <p:nvCxnSpPr>
            <p:cNvPr id="14" name="AutoShape 13">
              <a:extLst>
                <a:ext uri="{FF2B5EF4-FFF2-40B4-BE49-F238E27FC236}">
                  <a16:creationId xmlns:a16="http://schemas.microsoft.com/office/drawing/2014/main" id="{A568A3F5-243D-4DD8-8692-0D9F47A27306}"/>
                </a:ext>
              </a:extLst>
            </p:cNvPr>
            <p:cNvCxnSpPr>
              <a:cxnSpLocks noChangeShapeType="1"/>
              <a:stCxn id="9" idx="2"/>
              <a:endCxn id="10" idx="0"/>
            </p:cNvCxnSpPr>
            <p:nvPr/>
          </p:nvCxnSpPr>
          <p:spPr bwMode="auto">
            <a:xfrm rot="16200000" flipH="1">
              <a:off x="5952332" y="2740819"/>
              <a:ext cx="576262" cy="762000"/>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15" name="Rectangle 9">
              <a:extLst>
                <a:ext uri="{FF2B5EF4-FFF2-40B4-BE49-F238E27FC236}">
                  <a16:creationId xmlns:a16="http://schemas.microsoft.com/office/drawing/2014/main" id="{940CCFB6-7A41-4813-AAC8-DAF146F66E8B}"/>
                </a:ext>
              </a:extLst>
            </p:cNvPr>
            <p:cNvSpPr>
              <a:spLocks noChangeArrowheads="1"/>
            </p:cNvSpPr>
            <p:nvPr/>
          </p:nvSpPr>
          <p:spPr bwMode="auto">
            <a:xfrm>
              <a:off x="3443064" y="3398661"/>
              <a:ext cx="489194" cy="369980"/>
            </a:xfrm>
            <a:prstGeom prst="rect">
              <a:avLst/>
            </a:prstGeom>
            <a:gradFill rotWithShape="0">
              <a:gsLst>
                <a:gs pos="0">
                  <a:srgbClr val="005A7C"/>
                </a:gs>
                <a:gs pos="100000">
                  <a:srgbClr val="330066"/>
                </a:gs>
              </a:gsLst>
              <a:lin ang="5400000" scaled="1"/>
            </a:gradFill>
            <a:ln w="12700">
              <a:solidFill>
                <a:schemeClr val="bg1"/>
              </a:solidFill>
              <a:miter lim="800000"/>
              <a:headEnd/>
              <a:tailEnd/>
            </a:ln>
          </p:spPr>
          <p:txBody>
            <a:bodyPr lIns="0" tIns="0" rIns="0" bIns="0" anchor="ctr"/>
            <a:lstStyle/>
            <a:p>
              <a:r>
                <a:rPr lang="fr-FR" dirty="0">
                  <a:latin typeface="Arial Narrow" pitchFamily="34" charset="0"/>
                  <a:ea typeface="ＭＳ Ｐゴシック" pitchFamily="34" charset="-128"/>
                  <a:cs typeface="Arial Narrow" pitchFamily="34" charset="0"/>
                </a:rPr>
                <a:t>M1</a:t>
              </a:r>
            </a:p>
          </p:txBody>
        </p:sp>
        <p:cxnSp>
          <p:nvCxnSpPr>
            <p:cNvPr id="16" name="AutoShape 13">
              <a:extLst>
                <a:ext uri="{FF2B5EF4-FFF2-40B4-BE49-F238E27FC236}">
                  <a16:creationId xmlns:a16="http://schemas.microsoft.com/office/drawing/2014/main" id="{206DD8CE-F9DB-4983-95AA-7583DBB8F609}"/>
                </a:ext>
              </a:extLst>
            </p:cNvPr>
            <p:cNvCxnSpPr>
              <a:cxnSpLocks noChangeShapeType="1"/>
              <a:stCxn id="8" idx="2"/>
              <a:endCxn id="15" idx="0"/>
            </p:cNvCxnSpPr>
            <p:nvPr/>
          </p:nvCxnSpPr>
          <p:spPr bwMode="auto">
            <a:xfrm>
              <a:off x="3687763" y="2833688"/>
              <a:ext cx="0" cy="565150"/>
            </a:xfrm>
            <a:prstGeom prst="straightConnector1">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17" name="Rectangle 6">
              <a:extLst>
                <a:ext uri="{FF2B5EF4-FFF2-40B4-BE49-F238E27FC236}">
                  <a16:creationId xmlns:a16="http://schemas.microsoft.com/office/drawing/2014/main" id="{2B0B5949-7794-43E5-9D5E-2EC63AFC72CF}"/>
                </a:ext>
              </a:extLst>
            </p:cNvPr>
            <p:cNvSpPr>
              <a:spLocks noChangeArrowheads="1"/>
            </p:cNvSpPr>
            <p:nvPr/>
          </p:nvSpPr>
          <p:spPr bwMode="auto">
            <a:xfrm>
              <a:off x="4853689" y="3409731"/>
              <a:ext cx="489194" cy="369980"/>
            </a:xfrm>
            <a:prstGeom prst="rect">
              <a:avLst/>
            </a:prstGeom>
            <a:gradFill rotWithShape="0">
              <a:gsLst>
                <a:gs pos="0">
                  <a:srgbClr val="005A7C"/>
                </a:gs>
                <a:gs pos="100000">
                  <a:srgbClr val="006699"/>
                </a:gs>
              </a:gsLst>
              <a:lin ang="5400000" scaled="1"/>
            </a:gradFill>
            <a:ln w="12700">
              <a:solidFill>
                <a:schemeClr val="bg1"/>
              </a:solidFill>
              <a:miter lim="800000"/>
              <a:headEnd/>
              <a:tailEnd/>
            </a:ln>
          </p:spPr>
          <p:txBody>
            <a:bodyPr lIns="0" tIns="0" rIns="0" bIns="0" anchor="ctr"/>
            <a:lstStyle/>
            <a:p>
              <a:r>
                <a:rPr lang="fr-FR">
                  <a:latin typeface="Arial Narrow" pitchFamily="34" charset="0"/>
                  <a:ea typeface="ＭＳ Ｐゴシック" pitchFamily="34" charset="-128"/>
                  <a:cs typeface="Arial Narrow" pitchFamily="34" charset="0"/>
                </a:rPr>
                <a:t>P2</a:t>
              </a:r>
            </a:p>
          </p:txBody>
        </p:sp>
        <p:cxnSp>
          <p:nvCxnSpPr>
            <p:cNvPr id="18" name="AutoShape 10">
              <a:extLst>
                <a:ext uri="{FF2B5EF4-FFF2-40B4-BE49-F238E27FC236}">
                  <a16:creationId xmlns:a16="http://schemas.microsoft.com/office/drawing/2014/main" id="{A2607140-2203-430C-BAEE-6805D8616448}"/>
                </a:ext>
              </a:extLst>
            </p:cNvPr>
            <p:cNvCxnSpPr>
              <a:cxnSpLocks noChangeShapeType="1"/>
              <a:stCxn id="9" idx="2"/>
              <a:endCxn id="17" idx="0"/>
            </p:cNvCxnSpPr>
            <p:nvPr/>
          </p:nvCxnSpPr>
          <p:spPr bwMode="auto">
            <a:xfrm rot="5400000">
              <a:off x="5191126" y="2741612"/>
              <a:ext cx="576262" cy="760413"/>
            </a:xfrm>
            <a:prstGeom prst="bentConnector3">
              <a:avLst>
                <a:gd name="adj1" fmla="val 50000"/>
              </a:avLst>
            </a:prstGeom>
            <a:ln>
              <a:solidFill>
                <a:srgbClr val="000000"/>
              </a:solidFill>
              <a:headEnd type="none"/>
              <a:tailEnd type="none"/>
            </a:ln>
            <a:effectLst/>
          </p:spPr>
          <p:style>
            <a:lnRef idx="2">
              <a:schemeClr val="accent1"/>
            </a:lnRef>
            <a:fillRef idx="0">
              <a:schemeClr val="accent1"/>
            </a:fillRef>
            <a:effectRef idx="1">
              <a:schemeClr val="accent1"/>
            </a:effectRef>
            <a:fontRef idx="minor">
              <a:schemeClr val="tx1"/>
            </a:fontRef>
          </p:style>
        </p:cxnSp>
        <p:sp>
          <p:nvSpPr>
            <p:cNvPr id="19" name="TextBox 4">
              <a:extLst>
                <a:ext uri="{FF2B5EF4-FFF2-40B4-BE49-F238E27FC236}">
                  <a16:creationId xmlns:a16="http://schemas.microsoft.com/office/drawing/2014/main" id="{87043E01-8D92-4206-A359-E480D442437C}"/>
                </a:ext>
              </a:extLst>
            </p:cNvPr>
            <p:cNvSpPr txBox="1"/>
            <p:nvPr/>
          </p:nvSpPr>
          <p:spPr bwMode="auto">
            <a:xfrm>
              <a:off x="3952870" y="1519238"/>
              <a:ext cx="1555234" cy="258532"/>
            </a:xfrm>
            <a:prstGeom prst="rect">
              <a:avLst/>
            </a:prstGeom>
            <a:noFill/>
          </p:spPr>
          <p:txBody>
            <a:bodyPr wrap="none">
              <a:spAutoFit/>
            </a:bodyPr>
            <a:lstStyle/>
            <a:p>
              <a:pPr>
                <a:defRPr/>
              </a:pPr>
              <a:r>
                <a:rPr lang="fr-FR" sz="1200" dirty="0">
                  <a:solidFill>
                    <a:srgbClr val="000000"/>
                  </a:solidFill>
                  <a:latin typeface="+mn-lt"/>
                </a:rPr>
                <a:t>Délai = 2 semaines</a:t>
              </a:r>
            </a:p>
          </p:txBody>
        </p:sp>
        <p:sp>
          <p:nvSpPr>
            <p:cNvPr id="20" name="TextBox 60">
              <a:extLst>
                <a:ext uri="{FF2B5EF4-FFF2-40B4-BE49-F238E27FC236}">
                  <a16:creationId xmlns:a16="http://schemas.microsoft.com/office/drawing/2014/main" id="{3B1402E1-2188-4215-8E47-3DEB35A3008A}"/>
                </a:ext>
              </a:extLst>
            </p:cNvPr>
            <p:cNvSpPr txBox="1"/>
            <p:nvPr/>
          </p:nvSpPr>
          <p:spPr bwMode="auto">
            <a:xfrm>
              <a:off x="6098556" y="2482850"/>
              <a:ext cx="1641796" cy="258532"/>
            </a:xfrm>
            <a:prstGeom prst="rect">
              <a:avLst/>
            </a:prstGeom>
            <a:noFill/>
          </p:spPr>
          <p:txBody>
            <a:bodyPr wrap="none">
              <a:spAutoFit/>
            </a:bodyPr>
            <a:lstStyle/>
            <a:p>
              <a:pPr>
                <a:defRPr/>
              </a:pPr>
              <a:r>
                <a:rPr lang="fr-FR" sz="1200" dirty="0">
                  <a:solidFill>
                    <a:srgbClr val="000000"/>
                  </a:solidFill>
                  <a:latin typeface="+mn-lt"/>
                </a:rPr>
                <a:t>Délai = 3 semaines  </a:t>
              </a:r>
            </a:p>
          </p:txBody>
        </p:sp>
        <p:sp>
          <p:nvSpPr>
            <p:cNvPr id="21" name="TextBox 61">
              <a:extLst>
                <a:ext uri="{FF2B5EF4-FFF2-40B4-BE49-F238E27FC236}">
                  <a16:creationId xmlns:a16="http://schemas.microsoft.com/office/drawing/2014/main" id="{635D5C62-07FC-4510-9FCC-C5678EFA75E3}"/>
                </a:ext>
              </a:extLst>
            </p:cNvPr>
            <p:cNvSpPr txBox="1"/>
            <p:nvPr/>
          </p:nvSpPr>
          <p:spPr bwMode="auto">
            <a:xfrm>
              <a:off x="3953469" y="2482850"/>
              <a:ext cx="1555234" cy="258532"/>
            </a:xfrm>
            <a:prstGeom prst="rect">
              <a:avLst/>
            </a:prstGeom>
            <a:noFill/>
          </p:spPr>
          <p:txBody>
            <a:bodyPr wrap="none">
              <a:spAutoFit/>
            </a:bodyPr>
            <a:lstStyle/>
            <a:p>
              <a:pPr>
                <a:defRPr/>
              </a:pPr>
              <a:r>
                <a:rPr lang="fr-FR" sz="1200" dirty="0">
                  <a:solidFill>
                    <a:srgbClr val="000000"/>
                  </a:solidFill>
                  <a:latin typeface="+mn-lt"/>
                </a:rPr>
                <a:t>Délai = 2 semaines</a:t>
              </a:r>
            </a:p>
          </p:txBody>
        </p:sp>
        <p:sp>
          <p:nvSpPr>
            <p:cNvPr id="22" name="TextBox 62">
              <a:extLst>
                <a:ext uri="{FF2B5EF4-FFF2-40B4-BE49-F238E27FC236}">
                  <a16:creationId xmlns:a16="http://schemas.microsoft.com/office/drawing/2014/main" id="{686BDC1D-B04C-4236-8D2B-9F6E77D77EE8}"/>
                </a:ext>
              </a:extLst>
            </p:cNvPr>
            <p:cNvSpPr txBox="1"/>
            <p:nvPr/>
          </p:nvSpPr>
          <p:spPr bwMode="auto">
            <a:xfrm>
              <a:off x="1863525" y="2482850"/>
              <a:ext cx="1555234" cy="258532"/>
            </a:xfrm>
            <a:prstGeom prst="rect">
              <a:avLst/>
            </a:prstGeom>
            <a:noFill/>
          </p:spPr>
          <p:txBody>
            <a:bodyPr wrap="none">
              <a:spAutoFit/>
            </a:bodyPr>
            <a:lstStyle/>
            <a:p>
              <a:pPr>
                <a:defRPr/>
              </a:pPr>
              <a:r>
                <a:rPr lang="fr-FR" sz="1200" dirty="0">
                  <a:solidFill>
                    <a:srgbClr val="000000"/>
                  </a:solidFill>
                  <a:latin typeface="+mn-lt"/>
                </a:rPr>
                <a:t>Délai = 3 semaines</a:t>
              </a:r>
            </a:p>
          </p:txBody>
        </p:sp>
        <p:sp>
          <p:nvSpPr>
            <p:cNvPr id="23" name="TextBox 63">
              <a:extLst>
                <a:ext uri="{FF2B5EF4-FFF2-40B4-BE49-F238E27FC236}">
                  <a16:creationId xmlns:a16="http://schemas.microsoft.com/office/drawing/2014/main" id="{6C71985E-8330-498E-935B-1358190B7BD4}"/>
                </a:ext>
              </a:extLst>
            </p:cNvPr>
            <p:cNvSpPr txBox="1"/>
            <p:nvPr/>
          </p:nvSpPr>
          <p:spPr bwMode="auto">
            <a:xfrm>
              <a:off x="2699792" y="3789363"/>
              <a:ext cx="1555234" cy="258532"/>
            </a:xfrm>
            <a:prstGeom prst="rect">
              <a:avLst/>
            </a:prstGeom>
            <a:noFill/>
          </p:spPr>
          <p:txBody>
            <a:bodyPr wrap="none">
              <a:spAutoFit/>
            </a:bodyPr>
            <a:lstStyle/>
            <a:p>
              <a:pPr>
                <a:defRPr/>
              </a:pPr>
              <a:r>
                <a:rPr lang="fr-FR" sz="1200" dirty="0">
                  <a:solidFill>
                    <a:srgbClr val="000000"/>
                  </a:solidFill>
                  <a:latin typeface="+mn-lt"/>
                </a:rPr>
                <a:t>Délai = 2 semaines</a:t>
              </a:r>
            </a:p>
          </p:txBody>
        </p:sp>
        <p:sp>
          <p:nvSpPr>
            <p:cNvPr id="24" name="TextBox 64">
              <a:extLst>
                <a:ext uri="{FF2B5EF4-FFF2-40B4-BE49-F238E27FC236}">
                  <a16:creationId xmlns:a16="http://schemas.microsoft.com/office/drawing/2014/main" id="{D806FBB7-56FE-4C58-8202-8EBF9519719D}"/>
                </a:ext>
              </a:extLst>
            </p:cNvPr>
            <p:cNvSpPr txBox="1"/>
            <p:nvPr/>
          </p:nvSpPr>
          <p:spPr bwMode="auto">
            <a:xfrm>
              <a:off x="4338897" y="3789363"/>
              <a:ext cx="1555234" cy="258532"/>
            </a:xfrm>
            <a:prstGeom prst="rect">
              <a:avLst/>
            </a:prstGeom>
            <a:noFill/>
          </p:spPr>
          <p:txBody>
            <a:bodyPr wrap="none">
              <a:spAutoFit/>
            </a:bodyPr>
            <a:lstStyle/>
            <a:p>
              <a:pPr>
                <a:defRPr/>
              </a:pPr>
              <a:r>
                <a:rPr lang="fr-FR" sz="1200" dirty="0">
                  <a:solidFill>
                    <a:srgbClr val="000000"/>
                  </a:solidFill>
                  <a:latin typeface="+mn-lt"/>
                </a:rPr>
                <a:t>Délai = 3 semaines</a:t>
              </a:r>
            </a:p>
          </p:txBody>
        </p:sp>
        <p:sp>
          <p:nvSpPr>
            <p:cNvPr id="25" name="TextBox 69">
              <a:extLst>
                <a:ext uri="{FF2B5EF4-FFF2-40B4-BE49-F238E27FC236}">
                  <a16:creationId xmlns:a16="http://schemas.microsoft.com/office/drawing/2014/main" id="{7733C6E9-0014-46A2-A90E-0B7DB9C30C28}"/>
                </a:ext>
              </a:extLst>
            </p:cNvPr>
            <p:cNvSpPr txBox="1"/>
            <p:nvPr/>
          </p:nvSpPr>
          <p:spPr bwMode="auto">
            <a:xfrm>
              <a:off x="5852578" y="3789363"/>
              <a:ext cx="1555234" cy="258532"/>
            </a:xfrm>
            <a:prstGeom prst="rect">
              <a:avLst/>
            </a:prstGeom>
            <a:noFill/>
          </p:spPr>
          <p:txBody>
            <a:bodyPr wrap="none">
              <a:spAutoFit/>
            </a:bodyPr>
            <a:lstStyle/>
            <a:p>
              <a:pPr>
                <a:defRPr/>
              </a:pPr>
              <a:r>
                <a:rPr lang="fr-FR" sz="1200" dirty="0">
                  <a:solidFill>
                    <a:srgbClr val="000000"/>
                  </a:solidFill>
                  <a:latin typeface="+mn-lt"/>
                </a:rPr>
                <a:t>Délai = 2 semaines</a:t>
              </a:r>
            </a:p>
          </p:txBody>
        </p:sp>
      </p:grpSp>
      <p:grpSp>
        <p:nvGrpSpPr>
          <p:cNvPr id="26" name="Groupe 25">
            <a:extLst>
              <a:ext uri="{FF2B5EF4-FFF2-40B4-BE49-F238E27FC236}">
                <a16:creationId xmlns:a16="http://schemas.microsoft.com/office/drawing/2014/main" id="{ABC228CB-3928-4DB4-AF58-C7703285C41F}"/>
              </a:ext>
            </a:extLst>
          </p:cNvPr>
          <p:cNvGrpSpPr/>
          <p:nvPr>
            <p:custDataLst>
              <p:tags r:id="rId3"/>
            </p:custDataLst>
          </p:nvPr>
        </p:nvGrpSpPr>
        <p:grpSpPr>
          <a:xfrm>
            <a:off x="762000" y="3721695"/>
            <a:ext cx="7483475" cy="2587625"/>
            <a:chOff x="762000" y="1600200"/>
            <a:chExt cx="7483475" cy="2587625"/>
          </a:xfrm>
        </p:grpSpPr>
        <p:sp>
          <p:nvSpPr>
            <p:cNvPr id="27" name="Line 5">
              <a:extLst>
                <a:ext uri="{FF2B5EF4-FFF2-40B4-BE49-F238E27FC236}">
                  <a16:creationId xmlns:a16="http://schemas.microsoft.com/office/drawing/2014/main" id="{7D0F5B81-D2CA-4F3A-ADB4-2A25335B05F7}"/>
                </a:ext>
              </a:extLst>
            </p:cNvPr>
            <p:cNvSpPr>
              <a:spLocks noChangeShapeType="1"/>
            </p:cNvSpPr>
            <p:nvPr/>
          </p:nvSpPr>
          <p:spPr bwMode="auto">
            <a:xfrm>
              <a:off x="762000" y="3789363"/>
              <a:ext cx="7483475" cy="3175"/>
            </a:xfrm>
            <a:prstGeom prst="line">
              <a:avLst/>
            </a:prstGeom>
            <a:noFill/>
            <a:ln w="17463">
              <a:solidFill>
                <a:srgbClr val="000000"/>
              </a:solidFill>
              <a:round/>
              <a:headEnd/>
              <a:tailEnd type="triangle" w="med" len="med"/>
            </a:ln>
          </p:spPr>
          <p:txBody>
            <a:bodyPr/>
            <a:lstStyle/>
            <a:p>
              <a:endParaRPr lang="fr-FR"/>
            </a:p>
          </p:txBody>
        </p:sp>
        <p:sp>
          <p:nvSpPr>
            <p:cNvPr id="28" name="Freeform 8">
              <a:extLst>
                <a:ext uri="{FF2B5EF4-FFF2-40B4-BE49-F238E27FC236}">
                  <a16:creationId xmlns:a16="http://schemas.microsoft.com/office/drawing/2014/main" id="{D1C06D3C-D1B6-4A27-942E-57AB71DC9350}"/>
                </a:ext>
              </a:extLst>
            </p:cNvPr>
            <p:cNvSpPr>
              <a:spLocks/>
            </p:cNvSpPr>
            <p:nvPr/>
          </p:nvSpPr>
          <p:spPr bwMode="auto">
            <a:xfrm>
              <a:off x="5749925" y="1900238"/>
              <a:ext cx="6350" cy="1098550"/>
            </a:xfrm>
            <a:custGeom>
              <a:avLst/>
              <a:gdLst>
                <a:gd name="T0" fmla="*/ 0 w 2"/>
                <a:gd name="T1" fmla="*/ 0 h 549"/>
                <a:gd name="T2" fmla="*/ 0 w 2"/>
                <a:gd name="T3" fmla="*/ 549 h 549"/>
                <a:gd name="T4" fmla="*/ 2 w 2"/>
                <a:gd name="T5" fmla="*/ 549 h 549"/>
                <a:gd name="T6" fmla="*/ 0 60000 65536"/>
                <a:gd name="T7" fmla="*/ 0 60000 65536"/>
                <a:gd name="T8" fmla="*/ 0 60000 65536"/>
                <a:gd name="T9" fmla="*/ 0 w 2"/>
                <a:gd name="T10" fmla="*/ 0 h 549"/>
                <a:gd name="T11" fmla="*/ 2 w 2"/>
                <a:gd name="T12" fmla="*/ 549 h 549"/>
              </a:gdLst>
              <a:ahLst/>
              <a:cxnLst>
                <a:cxn ang="T6">
                  <a:pos x="T0" y="T1"/>
                </a:cxn>
                <a:cxn ang="T7">
                  <a:pos x="T2" y="T3"/>
                </a:cxn>
                <a:cxn ang="T8">
                  <a:pos x="T4" y="T5"/>
                </a:cxn>
              </a:cxnLst>
              <a:rect l="T9" t="T10" r="T11" b="T12"/>
              <a:pathLst>
                <a:path w="2" h="549">
                  <a:moveTo>
                    <a:pt x="0" y="0"/>
                  </a:moveTo>
                  <a:lnTo>
                    <a:pt x="0" y="549"/>
                  </a:lnTo>
                  <a:lnTo>
                    <a:pt x="2" y="549"/>
                  </a:lnTo>
                </a:path>
              </a:pathLst>
            </a:custGeom>
            <a:noFill/>
            <a:ln w="0">
              <a:solidFill>
                <a:srgbClr val="000000"/>
              </a:solidFill>
              <a:prstDash val="solid"/>
              <a:round/>
              <a:headEnd/>
              <a:tailEnd/>
            </a:ln>
          </p:spPr>
          <p:txBody>
            <a:bodyPr/>
            <a:lstStyle/>
            <a:p>
              <a:endParaRPr lang="fr-FR"/>
            </a:p>
          </p:txBody>
        </p:sp>
        <p:sp>
          <p:nvSpPr>
            <p:cNvPr id="29" name="Freeform 11">
              <a:extLst>
                <a:ext uri="{FF2B5EF4-FFF2-40B4-BE49-F238E27FC236}">
                  <a16:creationId xmlns:a16="http://schemas.microsoft.com/office/drawing/2014/main" id="{91E861F2-9783-4130-9B4C-3B43C439E477}"/>
                </a:ext>
              </a:extLst>
            </p:cNvPr>
            <p:cNvSpPr>
              <a:spLocks/>
            </p:cNvSpPr>
            <p:nvPr/>
          </p:nvSpPr>
          <p:spPr bwMode="auto">
            <a:xfrm>
              <a:off x="4500563" y="2201863"/>
              <a:ext cx="6350" cy="114300"/>
            </a:xfrm>
            <a:custGeom>
              <a:avLst/>
              <a:gdLst>
                <a:gd name="T0" fmla="*/ 0 w 2"/>
                <a:gd name="T1" fmla="*/ 0 h 57"/>
                <a:gd name="T2" fmla="*/ 0 w 2"/>
                <a:gd name="T3" fmla="*/ 57 h 57"/>
                <a:gd name="T4" fmla="*/ 2 w 2"/>
                <a:gd name="T5" fmla="*/ 57 h 57"/>
                <a:gd name="T6" fmla="*/ 0 60000 65536"/>
                <a:gd name="T7" fmla="*/ 0 60000 65536"/>
                <a:gd name="T8" fmla="*/ 0 60000 65536"/>
                <a:gd name="T9" fmla="*/ 0 w 2"/>
                <a:gd name="T10" fmla="*/ 0 h 57"/>
                <a:gd name="T11" fmla="*/ 2 w 2"/>
                <a:gd name="T12" fmla="*/ 57 h 57"/>
              </a:gdLst>
              <a:ahLst/>
              <a:cxnLst>
                <a:cxn ang="T6">
                  <a:pos x="T0" y="T1"/>
                </a:cxn>
                <a:cxn ang="T7">
                  <a:pos x="T2" y="T3"/>
                </a:cxn>
                <a:cxn ang="T8">
                  <a:pos x="T4" y="T5"/>
                </a:cxn>
              </a:cxnLst>
              <a:rect l="T9" t="T10" r="T11" b="T12"/>
              <a:pathLst>
                <a:path w="2" h="57">
                  <a:moveTo>
                    <a:pt x="0" y="0"/>
                  </a:moveTo>
                  <a:lnTo>
                    <a:pt x="0" y="57"/>
                  </a:lnTo>
                  <a:lnTo>
                    <a:pt x="2" y="57"/>
                  </a:lnTo>
                </a:path>
              </a:pathLst>
            </a:custGeom>
            <a:noFill/>
            <a:ln w="0">
              <a:solidFill>
                <a:srgbClr val="000000"/>
              </a:solidFill>
              <a:prstDash val="solid"/>
              <a:round/>
              <a:headEnd/>
              <a:tailEnd/>
            </a:ln>
          </p:spPr>
          <p:txBody>
            <a:bodyPr/>
            <a:lstStyle/>
            <a:p>
              <a:endParaRPr lang="fr-FR"/>
            </a:p>
          </p:txBody>
        </p:sp>
        <p:sp>
          <p:nvSpPr>
            <p:cNvPr id="30" name="Freeform 14">
              <a:extLst>
                <a:ext uri="{FF2B5EF4-FFF2-40B4-BE49-F238E27FC236}">
                  <a16:creationId xmlns:a16="http://schemas.microsoft.com/office/drawing/2014/main" id="{9BC4490B-8B9B-42B0-86E9-D3DC1FB85C00}"/>
                </a:ext>
              </a:extLst>
            </p:cNvPr>
            <p:cNvSpPr>
              <a:spLocks/>
            </p:cNvSpPr>
            <p:nvPr/>
          </p:nvSpPr>
          <p:spPr bwMode="auto">
            <a:xfrm>
              <a:off x="3851275" y="2655888"/>
              <a:ext cx="6350" cy="755650"/>
            </a:xfrm>
            <a:custGeom>
              <a:avLst/>
              <a:gdLst>
                <a:gd name="T0" fmla="*/ 0 w 2"/>
                <a:gd name="T1" fmla="*/ 0 h 378"/>
                <a:gd name="T2" fmla="*/ 0 w 2"/>
                <a:gd name="T3" fmla="*/ 378 h 378"/>
                <a:gd name="T4" fmla="*/ 2 w 2"/>
                <a:gd name="T5" fmla="*/ 378 h 378"/>
                <a:gd name="T6" fmla="*/ 0 60000 65536"/>
                <a:gd name="T7" fmla="*/ 0 60000 65536"/>
                <a:gd name="T8" fmla="*/ 0 60000 65536"/>
                <a:gd name="T9" fmla="*/ 0 w 2"/>
                <a:gd name="T10" fmla="*/ 0 h 378"/>
                <a:gd name="T11" fmla="*/ 2 w 2"/>
                <a:gd name="T12" fmla="*/ 378 h 378"/>
              </a:gdLst>
              <a:ahLst/>
              <a:cxnLst>
                <a:cxn ang="T6">
                  <a:pos x="T0" y="T1"/>
                </a:cxn>
                <a:cxn ang="T7">
                  <a:pos x="T2" y="T3"/>
                </a:cxn>
                <a:cxn ang="T8">
                  <a:pos x="T4" y="T5"/>
                </a:cxn>
              </a:cxnLst>
              <a:rect l="T9" t="T10" r="T11" b="T12"/>
              <a:pathLst>
                <a:path w="2" h="378">
                  <a:moveTo>
                    <a:pt x="0" y="0"/>
                  </a:moveTo>
                  <a:lnTo>
                    <a:pt x="0" y="378"/>
                  </a:lnTo>
                  <a:lnTo>
                    <a:pt x="2" y="378"/>
                  </a:lnTo>
                </a:path>
              </a:pathLst>
            </a:custGeom>
            <a:noFill/>
            <a:ln w="0">
              <a:solidFill>
                <a:srgbClr val="000000"/>
              </a:solidFill>
              <a:prstDash val="solid"/>
              <a:round/>
              <a:headEnd/>
              <a:tailEnd/>
            </a:ln>
          </p:spPr>
          <p:txBody>
            <a:bodyPr/>
            <a:lstStyle/>
            <a:p>
              <a:endParaRPr lang="fr-FR"/>
            </a:p>
          </p:txBody>
        </p:sp>
        <p:sp>
          <p:nvSpPr>
            <p:cNvPr id="31" name="Freeform 71">
              <a:extLst>
                <a:ext uri="{FF2B5EF4-FFF2-40B4-BE49-F238E27FC236}">
                  <a16:creationId xmlns:a16="http://schemas.microsoft.com/office/drawing/2014/main" id="{CC769110-92F6-49DE-B8B1-5F3755798EE4}"/>
                </a:ext>
              </a:extLst>
            </p:cNvPr>
            <p:cNvSpPr>
              <a:spLocks/>
            </p:cNvSpPr>
            <p:nvPr/>
          </p:nvSpPr>
          <p:spPr bwMode="auto">
            <a:xfrm>
              <a:off x="6994525" y="2647950"/>
              <a:ext cx="6350" cy="1122363"/>
            </a:xfrm>
            <a:custGeom>
              <a:avLst/>
              <a:gdLst>
                <a:gd name="T0" fmla="*/ 0 w 2"/>
                <a:gd name="T1" fmla="*/ 0 h 561"/>
                <a:gd name="T2" fmla="*/ 0 w 2"/>
                <a:gd name="T3" fmla="*/ 561 h 561"/>
                <a:gd name="T4" fmla="*/ 2 w 2"/>
                <a:gd name="T5" fmla="*/ 561 h 561"/>
                <a:gd name="T6" fmla="*/ 0 60000 65536"/>
                <a:gd name="T7" fmla="*/ 0 60000 65536"/>
                <a:gd name="T8" fmla="*/ 0 60000 65536"/>
                <a:gd name="T9" fmla="*/ 0 w 2"/>
                <a:gd name="T10" fmla="*/ 0 h 561"/>
                <a:gd name="T11" fmla="*/ 2 w 2"/>
                <a:gd name="T12" fmla="*/ 561 h 561"/>
              </a:gdLst>
              <a:ahLst/>
              <a:cxnLst>
                <a:cxn ang="T6">
                  <a:pos x="T0" y="T1"/>
                </a:cxn>
                <a:cxn ang="T7">
                  <a:pos x="T2" y="T3"/>
                </a:cxn>
                <a:cxn ang="T8">
                  <a:pos x="T4" y="T5"/>
                </a:cxn>
              </a:cxnLst>
              <a:rect l="T9" t="T10" r="T11" b="T12"/>
              <a:pathLst>
                <a:path w="2" h="561">
                  <a:moveTo>
                    <a:pt x="0" y="0"/>
                  </a:moveTo>
                  <a:lnTo>
                    <a:pt x="0" y="561"/>
                  </a:lnTo>
                  <a:lnTo>
                    <a:pt x="2" y="561"/>
                  </a:lnTo>
                </a:path>
              </a:pathLst>
            </a:custGeom>
            <a:noFill/>
            <a:ln w="0">
              <a:solidFill>
                <a:srgbClr val="000000"/>
              </a:solidFill>
              <a:prstDash val="sysDot"/>
              <a:round/>
              <a:headEnd/>
              <a:tailEnd/>
            </a:ln>
          </p:spPr>
          <p:txBody>
            <a:bodyPr/>
            <a:lstStyle/>
            <a:p>
              <a:endParaRPr lang="fr-FR"/>
            </a:p>
          </p:txBody>
        </p:sp>
        <p:sp>
          <p:nvSpPr>
            <p:cNvPr id="32" name="Freeform 72">
              <a:extLst>
                <a:ext uri="{FF2B5EF4-FFF2-40B4-BE49-F238E27FC236}">
                  <a16:creationId xmlns:a16="http://schemas.microsoft.com/office/drawing/2014/main" id="{90ED35BF-E9FA-4A5B-9EAA-A56F34E1E4D6}"/>
                </a:ext>
              </a:extLst>
            </p:cNvPr>
            <p:cNvSpPr>
              <a:spLocks/>
            </p:cNvSpPr>
            <p:nvPr/>
          </p:nvSpPr>
          <p:spPr bwMode="auto">
            <a:xfrm>
              <a:off x="5734050" y="3038475"/>
              <a:ext cx="4763" cy="708025"/>
            </a:xfrm>
            <a:custGeom>
              <a:avLst/>
              <a:gdLst>
                <a:gd name="T0" fmla="*/ 0 w 2"/>
                <a:gd name="T1" fmla="*/ 0 h 354"/>
                <a:gd name="T2" fmla="*/ 0 w 2"/>
                <a:gd name="T3" fmla="*/ 354 h 354"/>
                <a:gd name="T4" fmla="*/ 2 w 2"/>
                <a:gd name="T5" fmla="*/ 354 h 354"/>
                <a:gd name="T6" fmla="*/ 0 60000 65536"/>
                <a:gd name="T7" fmla="*/ 0 60000 65536"/>
                <a:gd name="T8" fmla="*/ 0 60000 65536"/>
                <a:gd name="T9" fmla="*/ 0 w 2"/>
                <a:gd name="T10" fmla="*/ 0 h 354"/>
                <a:gd name="T11" fmla="*/ 2 w 2"/>
                <a:gd name="T12" fmla="*/ 354 h 354"/>
              </a:gdLst>
              <a:ahLst/>
              <a:cxnLst>
                <a:cxn ang="T6">
                  <a:pos x="T0" y="T1"/>
                </a:cxn>
                <a:cxn ang="T7">
                  <a:pos x="T2" y="T3"/>
                </a:cxn>
                <a:cxn ang="T8">
                  <a:pos x="T4" y="T5"/>
                </a:cxn>
              </a:cxnLst>
              <a:rect l="T9" t="T10" r="T11" b="T12"/>
              <a:pathLst>
                <a:path w="2" h="354">
                  <a:moveTo>
                    <a:pt x="0" y="0"/>
                  </a:moveTo>
                  <a:lnTo>
                    <a:pt x="0" y="354"/>
                  </a:lnTo>
                  <a:lnTo>
                    <a:pt x="2" y="354"/>
                  </a:lnTo>
                </a:path>
              </a:pathLst>
            </a:custGeom>
            <a:noFill/>
            <a:ln w="0">
              <a:solidFill>
                <a:srgbClr val="000000"/>
              </a:solidFill>
              <a:prstDash val="sysDot"/>
              <a:round/>
              <a:headEnd/>
              <a:tailEnd/>
            </a:ln>
          </p:spPr>
          <p:txBody>
            <a:bodyPr/>
            <a:lstStyle/>
            <a:p>
              <a:endParaRPr lang="fr-FR"/>
            </a:p>
          </p:txBody>
        </p:sp>
        <p:sp>
          <p:nvSpPr>
            <p:cNvPr id="33" name="Freeform 73">
              <a:extLst>
                <a:ext uri="{FF2B5EF4-FFF2-40B4-BE49-F238E27FC236}">
                  <a16:creationId xmlns:a16="http://schemas.microsoft.com/office/drawing/2014/main" id="{11E6E60D-490B-4F78-A566-09B61AEF5F41}"/>
                </a:ext>
              </a:extLst>
            </p:cNvPr>
            <p:cNvSpPr>
              <a:spLocks/>
            </p:cNvSpPr>
            <p:nvPr/>
          </p:nvSpPr>
          <p:spPr bwMode="auto">
            <a:xfrm>
              <a:off x="4494213" y="2290763"/>
              <a:ext cx="6350" cy="1466850"/>
            </a:xfrm>
            <a:custGeom>
              <a:avLst/>
              <a:gdLst>
                <a:gd name="T0" fmla="*/ 0 w 2"/>
                <a:gd name="T1" fmla="*/ 0 h 734"/>
                <a:gd name="T2" fmla="*/ 0 w 2"/>
                <a:gd name="T3" fmla="*/ 734 h 734"/>
                <a:gd name="T4" fmla="*/ 2 w 2"/>
                <a:gd name="T5" fmla="*/ 734 h 734"/>
                <a:gd name="T6" fmla="*/ 0 60000 65536"/>
                <a:gd name="T7" fmla="*/ 0 60000 65536"/>
                <a:gd name="T8" fmla="*/ 0 60000 65536"/>
                <a:gd name="T9" fmla="*/ 0 w 2"/>
                <a:gd name="T10" fmla="*/ 0 h 734"/>
                <a:gd name="T11" fmla="*/ 2 w 2"/>
                <a:gd name="T12" fmla="*/ 734 h 734"/>
              </a:gdLst>
              <a:ahLst/>
              <a:cxnLst>
                <a:cxn ang="T6">
                  <a:pos x="T0" y="T1"/>
                </a:cxn>
                <a:cxn ang="T7">
                  <a:pos x="T2" y="T3"/>
                </a:cxn>
                <a:cxn ang="T8">
                  <a:pos x="T4" y="T5"/>
                </a:cxn>
              </a:cxnLst>
              <a:rect l="T9" t="T10" r="T11" b="T12"/>
              <a:pathLst>
                <a:path w="2" h="734">
                  <a:moveTo>
                    <a:pt x="0" y="0"/>
                  </a:moveTo>
                  <a:lnTo>
                    <a:pt x="0" y="734"/>
                  </a:lnTo>
                  <a:lnTo>
                    <a:pt x="2" y="734"/>
                  </a:lnTo>
                </a:path>
              </a:pathLst>
            </a:custGeom>
            <a:noFill/>
            <a:ln w="0">
              <a:solidFill>
                <a:srgbClr val="000000"/>
              </a:solidFill>
              <a:prstDash val="sysDot"/>
              <a:round/>
              <a:headEnd/>
              <a:tailEnd/>
            </a:ln>
          </p:spPr>
          <p:txBody>
            <a:bodyPr/>
            <a:lstStyle/>
            <a:p>
              <a:endParaRPr lang="fr-FR"/>
            </a:p>
          </p:txBody>
        </p:sp>
        <p:sp>
          <p:nvSpPr>
            <p:cNvPr id="34" name="Freeform 74">
              <a:extLst>
                <a:ext uri="{FF2B5EF4-FFF2-40B4-BE49-F238E27FC236}">
                  <a16:creationId xmlns:a16="http://schemas.microsoft.com/office/drawing/2014/main" id="{5FE0FB61-D989-4FFF-9134-49BEB410F7DF}"/>
                </a:ext>
              </a:extLst>
            </p:cNvPr>
            <p:cNvSpPr>
              <a:spLocks/>
            </p:cNvSpPr>
            <p:nvPr/>
          </p:nvSpPr>
          <p:spPr bwMode="auto">
            <a:xfrm>
              <a:off x="3835400" y="1892300"/>
              <a:ext cx="6350" cy="717550"/>
            </a:xfrm>
            <a:custGeom>
              <a:avLst/>
              <a:gdLst>
                <a:gd name="T0" fmla="*/ 0 w 2"/>
                <a:gd name="T1" fmla="*/ 0 h 359"/>
                <a:gd name="T2" fmla="*/ 0 w 2"/>
                <a:gd name="T3" fmla="*/ 359 h 359"/>
                <a:gd name="T4" fmla="*/ 2 w 2"/>
                <a:gd name="T5" fmla="*/ 359 h 359"/>
                <a:gd name="T6" fmla="*/ 0 60000 65536"/>
                <a:gd name="T7" fmla="*/ 0 60000 65536"/>
                <a:gd name="T8" fmla="*/ 0 60000 65536"/>
                <a:gd name="T9" fmla="*/ 0 w 2"/>
                <a:gd name="T10" fmla="*/ 0 h 359"/>
                <a:gd name="T11" fmla="*/ 2 w 2"/>
                <a:gd name="T12" fmla="*/ 359 h 359"/>
              </a:gdLst>
              <a:ahLst/>
              <a:cxnLst>
                <a:cxn ang="T6">
                  <a:pos x="T0" y="T1"/>
                </a:cxn>
                <a:cxn ang="T7">
                  <a:pos x="T2" y="T3"/>
                </a:cxn>
                <a:cxn ang="T8">
                  <a:pos x="T4" y="T5"/>
                </a:cxn>
              </a:cxnLst>
              <a:rect l="T9" t="T10" r="T11" b="T12"/>
              <a:pathLst>
                <a:path w="2" h="359">
                  <a:moveTo>
                    <a:pt x="0" y="0"/>
                  </a:moveTo>
                  <a:lnTo>
                    <a:pt x="0" y="359"/>
                  </a:lnTo>
                  <a:lnTo>
                    <a:pt x="2" y="359"/>
                  </a:lnTo>
                </a:path>
              </a:pathLst>
            </a:custGeom>
            <a:noFill/>
            <a:ln w="0">
              <a:solidFill>
                <a:srgbClr val="000000"/>
              </a:solidFill>
              <a:prstDash val="sysDot"/>
              <a:round/>
              <a:headEnd/>
              <a:tailEnd/>
            </a:ln>
          </p:spPr>
          <p:txBody>
            <a:bodyPr/>
            <a:lstStyle/>
            <a:p>
              <a:endParaRPr lang="fr-FR"/>
            </a:p>
          </p:txBody>
        </p:sp>
        <p:sp>
          <p:nvSpPr>
            <p:cNvPr id="35" name="Freeform 75">
              <a:extLst>
                <a:ext uri="{FF2B5EF4-FFF2-40B4-BE49-F238E27FC236}">
                  <a16:creationId xmlns:a16="http://schemas.microsoft.com/office/drawing/2014/main" id="{99CE6199-A541-45E1-B0AA-389421A41681}"/>
                </a:ext>
              </a:extLst>
            </p:cNvPr>
            <p:cNvSpPr>
              <a:spLocks/>
            </p:cNvSpPr>
            <p:nvPr/>
          </p:nvSpPr>
          <p:spPr bwMode="auto">
            <a:xfrm>
              <a:off x="3851275" y="3422650"/>
              <a:ext cx="6350" cy="469900"/>
            </a:xfrm>
            <a:custGeom>
              <a:avLst/>
              <a:gdLst>
                <a:gd name="T0" fmla="*/ 0 w 2"/>
                <a:gd name="T1" fmla="*/ 0 h 235"/>
                <a:gd name="T2" fmla="*/ 0 w 2"/>
                <a:gd name="T3" fmla="*/ 235 h 235"/>
                <a:gd name="T4" fmla="*/ 2 w 2"/>
                <a:gd name="T5" fmla="*/ 235 h 235"/>
                <a:gd name="T6" fmla="*/ 0 60000 65536"/>
                <a:gd name="T7" fmla="*/ 0 60000 65536"/>
                <a:gd name="T8" fmla="*/ 0 60000 65536"/>
                <a:gd name="T9" fmla="*/ 0 w 2"/>
                <a:gd name="T10" fmla="*/ 0 h 235"/>
                <a:gd name="T11" fmla="*/ 2 w 2"/>
                <a:gd name="T12" fmla="*/ 235 h 235"/>
              </a:gdLst>
              <a:ahLst/>
              <a:cxnLst>
                <a:cxn ang="T6">
                  <a:pos x="T0" y="T1"/>
                </a:cxn>
                <a:cxn ang="T7">
                  <a:pos x="T2" y="T3"/>
                </a:cxn>
                <a:cxn ang="T8">
                  <a:pos x="T4" y="T5"/>
                </a:cxn>
              </a:cxnLst>
              <a:rect l="T9" t="T10" r="T11" b="T12"/>
              <a:pathLst>
                <a:path w="2" h="235">
                  <a:moveTo>
                    <a:pt x="0" y="0"/>
                  </a:moveTo>
                  <a:lnTo>
                    <a:pt x="0" y="235"/>
                  </a:lnTo>
                  <a:lnTo>
                    <a:pt x="2" y="235"/>
                  </a:lnTo>
                </a:path>
              </a:pathLst>
            </a:custGeom>
            <a:noFill/>
            <a:ln w="0">
              <a:solidFill>
                <a:srgbClr val="000000"/>
              </a:solidFill>
              <a:prstDash val="sysDot"/>
              <a:round/>
              <a:headEnd/>
              <a:tailEnd/>
            </a:ln>
          </p:spPr>
          <p:txBody>
            <a:bodyPr/>
            <a:lstStyle/>
            <a:p>
              <a:endParaRPr lang="fr-FR"/>
            </a:p>
          </p:txBody>
        </p:sp>
        <p:sp>
          <p:nvSpPr>
            <p:cNvPr id="36" name="Freeform 76">
              <a:extLst>
                <a:ext uri="{FF2B5EF4-FFF2-40B4-BE49-F238E27FC236}">
                  <a16:creationId xmlns:a16="http://schemas.microsoft.com/office/drawing/2014/main" id="{202C80C0-4654-4521-9382-799E9D1261B0}"/>
                </a:ext>
              </a:extLst>
            </p:cNvPr>
            <p:cNvSpPr>
              <a:spLocks/>
            </p:cNvSpPr>
            <p:nvPr/>
          </p:nvSpPr>
          <p:spPr bwMode="auto">
            <a:xfrm>
              <a:off x="1920875" y="2636838"/>
              <a:ext cx="4763" cy="1120775"/>
            </a:xfrm>
            <a:custGeom>
              <a:avLst/>
              <a:gdLst>
                <a:gd name="T0" fmla="*/ 0 w 2"/>
                <a:gd name="T1" fmla="*/ 0 h 561"/>
                <a:gd name="T2" fmla="*/ 0 w 2"/>
                <a:gd name="T3" fmla="*/ 561 h 561"/>
                <a:gd name="T4" fmla="*/ 2 w 2"/>
                <a:gd name="T5" fmla="*/ 561 h 561"/>
                <a:gd name="T6" fmla="*/ 0 60000 65536"/>
                <a:gd name="T7" fmla="*/ 0 60000 65536"/>
                <a:gd name="T8" fmla="*/ 0 60000 65536"/>
                <a:gd name="T9" fmla="*/ 0 w 2"/>
                <a:gd name="T10" fmla="*/ 0 h 561"/>
                <a:gd name="T11" fmla="*/ 2 w 2"/>
                <a:gd name="T12" fmla="*/ 561 h 561"/>
              </a:gdLst>
              <a:ahLst/>
              <a:cxnLst>
                <a:cxn ang="T6">
                  <a:pos x="T0" y="T1"/>
                </a:cxn>
                <a:cxn ang="T7">
                  <a:pos x="T2" y="T3"/>
                </a:cxn>
                <a:cxn ang="T8">
                  <a:pos x="T4" y="T5"/>
                </a:cxn>
              </a:cxnLst>
              <a:rect l="T9" t="T10" r="T11" b="T12"/>
              <a:pathLst>
                <a:path w="2" h="561">
                  <a:moveTo>
                    <a:pt x="0" y="0"/>
                  </a:moveTo>
                  <a:lnTo>
                    <a:pt x="0" y="561"/>
                  </a:lnTo>
                  <a:lnTo>
                    <a:pt x="2" y="561"/>
                  </a:lnTo>
                </a:path>
              </a:pathLst>
            </a:custGeom>
            <a:noFill/>
            <a:ln w="0">
              <a:solidFill>
                <a:srgbClr val="000000"/>
              </a:solidFill>
              <a:prstDash val="sysDot"/>
              <a:round/>
              <a:headEnd/>
              <a:tailEnd/>
            </a:ln>
          </p:spPr>
          <p:txBody>
            <a:bodyPr/>
            <a:lstStyle/>
            <a:p>
              <a:endParaRPr lang="fr-FR"/>
            </a:p>
          </p:txBody>
        </p:sp>
        <p:sp>
          <p:nvSpPr>
            <p:cNvPr id="37" name="Freeform 129">
              <a:extLst>
                <a:ext uri="{FF2B5EF4-FFF2-40B4-BE49-F238E27FC236}">
                  <a16:creationId xmlns:a16="http://schemas.microsoft.com/office/drawing/2014/main" id="{517C2450-A058-44D6-B670-998678E06430}"/>
                </a:ext>
              </a:extLst>
            </p:cNvPr>
            <p:cNvSpPr>
              <a:spLocks/>
            </p:cNvSpPr>
            <p:nvPr/>
          </p:nvSpPr>
          <p:spPr bwMode="auto">
            <a:xfrm>
              <a:off x="3262313" y="2265363"/>
              <a:ext cx="4762" cy="1492250"/>
            </a:xfrm>
            <a:custGeom>
              <a:avLst/>
              <a:gdLst>
                <a:gd name="T0" fmla="*/ 0 w 2"/>
                <a:gd name="T1" fmla="*/ 0 h 746"/>
                <a:gd name="T2" fmla="*/ 0 w 2"/>
                <a:gd name="T3" fmla="*/ 746 h 746"/>
                <a:gd name="T4" fmla="*/ 2 w 2"/>
                <a:gd name="T5" fmla="*/ 746 h 746"/>
                <a:gd name="T6" fmla="*/ 0 60000 65536"/>
                <a:gd name="T7" fmla="*/ 0 60000 65536"/>
                <a:gd name="T8" fmla="*/ 0 60000 65536"/>
                <a:gd name="T9" fmla="*/ 0 w 2"/>
                <a:gd name="T10" fmla="*/ 0 h 746"/>
                <a:gd name="T11" fmla="*/ 2 w 2"/>
                <a:gd name="T12" fmla="*/ 746 h 746"/>
              </a:gdLst>
              <a:ahLst/>
              <a:cxnLst>
                <a:cxn ang="T6">
                  <a:pos x="T0" y="T1"/>
                </a:cxn>
                <a:cxn ang="T7">
                  <a:pos x="T2" y="T3"/>
                </a:cxn>
                <a:cxn ang="T8">
                  <a:pos x="T4" y="T5"/>
                </a:cxn>
              </a:cxnLst>
              <a:rect l="T9" t="T10" r="T11" b="T12"/>
              <a:pathLst>
                <a:path w="2" h="746">
                  <a:moveTo>
                    <a:pt x="0" y="0"/>
                  </a:moveTo>
                  <a:lnTo>
                    <a:pt x="0" y="746"/>
                  </a:lnTo>
                  <a:lnTo>
                    <a:pt x="2" y="746"/>
                  </a:lnTo>
                </a:path>
              </a:pathLst>
            </a:custGeom>
            <a:noFill/>
            <a:ln w="0">
              <a:solidFill>
                <a:srgbClr val="000000"/>
              </a:solidFill>
              <a:prstDash val="sysDot"/>
              <a:round/>
              <a:headEnd/>
              <a:tailEnd/>
            </a:ln>
          </p:spPr>
          <p:txBody>
            <a:bodyPr/>
            <a:lstStyle/>
            <a:p>
              <a:endParaRPr lang="fr-FR"/>
            </a:p>
          </p:txBody>
        </p:sp>
        <p:sp>
          <p:nvSpPr>
            <p:cNvPr id="38" name="Freeform 140">
              <a:extLst>
                <a:ext uri="{FF2B5EF4-FFF2-40B4-BE49-F238E27FC236}">
                  <a16:creationId xmlns:a16="http://schemas.microsoft.com/office/drawing/2014/main" id="{D8306D82-8658-450A-A506-36C5362C877F}"/>
                </a:ext>
              </a:extLst>
            </p:cNvPr>
            <p:cNvSpPr>
              <a:spLocks/>
            </p:cNvSpPr>
            <p:nvPr/>
          </p:nvSpPr>
          <p:spPr bwMode="auto">
            <a:xfrm>
              <a:off x="2597150" y="3422650"/>
              <a:ext cx="6350" cy="549275"/>
            </a:xfrm>
            <a:custGeom>
              <a:avLst/>
              <a:gdLst>
                <a:gd name="T0" fmla="*/ 0 w 2"/>
                <a:gd name="T1" fmla="*/ 0 h 275"/>
                <a:gd name="T2" fmla="*/ 0 w 2"/>
                <a:gd name="T3" fmla="*/ 275 h 275"/>
                <a:gd name="T4" fmla="*/ 2 w 2"/>
                <a:gd name="T5" fmla="*/ 275 h 275"/>
                <a:gd name="T6" fmla="*/ 0 60000 65536"/>
                <a:gd name="T7" fmla="*/ 0 60000 65536"/>
                <a:gd name="T8" fmla="*/ 0 60000 65536"/>
                <a:gd name="T9" fmla="*/ 0 w 2"/>
                <a:gd name="T10" fmla="*/ 0 h 275"/>
                <a:gd name="T11" fmla="*/ 2 w 2"/>
                <a:gd name="T12" fmla="*/ 275 h 275"/>
              </a:gdLst>
              <a:ahLst/>
              <a:cxnLst>
                <a:cxn ang="T6">
                  <a:pos x="T0" y="T1"/>
                </a:cxn>
                <a:cxn ang="T7">
                  <a:pos x="T2" y="T3"/>
                </a:cxn>
                <a:cxn ang="T8">
                  <a:pos x="T4" y="T5"/>
                </a:cxn>
              </a:cxnLst>
              <a:rect l="T9" t="T10" r="T11" b="T12"/>
              <a:pathLst>
                <a:path w="2" h="275">
                  <a:moveTo>
                    <a:pt x="0" y="0"/>
                  </a:moveTo>
                  <a:lnTo>
                    <a:pt x="0" y="275"/>
                  </a:lnTo>
                  <a:lnTo>
                    <a:pt x="2" y="275"/>
                  </a:lnTo>
                </a:path>
              </a:pathLst>
            </a:custGeom>
            <a:noFill/>
            <a:ln w="0">
              <a:solidFill>
                <a:srgbClr val="000000"/>
              </a:solidFill>
              <a:prstDash val="sysDot"/>
              <a:round/>
              <a:headEnd/>
              <a:tailEnd/>
            </a:ln>
          </p:spPr>
          <p:txBody>
            <a:bodyPr/>
            <a:lstStyle/>
            <a:p>
              <a:endParaRPr lang="fr-FR"/>
            </a:p>
          </p:txBody>
        </p:sp>
        <p:sp>
          <p:nvSpPr>
            <p:cNvPr id="39" name="Text Box 141">
              <a:extLst>
                <a:ext uri="{FF2B5EF4-FFF2-40B4-BE49-F238E27FC236}">
                  <a16:creationId xmlns:a16="http://schemas.microsoft.com/office/drawing/2014/main" id="{CB823099-8A1B-4CA3-8F2E-8DDDE4CF2784}"/>
                </a:ext>
              </a:extLst>
            </p:cNvPr>
            <p:cNvSpPr txBox="1">
              <a:spLocks noChangeArrowheads="1"/>
            </p:cNvSpPr>
            <p:nvPr/>
          </p:nvSpPr>
          <p:spPr bwMode="auto">
            <a:xfrm>
              <a:off x="6135688" y="2368550"/>
              <a:ext cx="411162" cy="284163"/>
            </a:xfrm>
            <a:prstGeom prst="rect">
              <a:avLst/>
            </a:prstGeom>
            <a:noFill/>
            <a:ln w="12700">
              <a:noFill/>
              <a:miter lim="800000"/>
              <a:headEnd/>
              <a:tailEnd/>
            </a:ln>
          </p:spPr>
          <p:txBody>
            <a:bodyPr wrap="none">
              <a:spAutoFit/>
            </a:bodyPr>
            <a:lstStyle/>
            <a:p>
              <a:r>
                <a:rPr lang="fr-FR">
                  <a:solidFill>
                    <a:srgbClr val="00279F"/>
                  </a:solidFill>
                </a:rPr>
                <a:t>PF</a:t>
              </a:r>
            </a:p>
          </p:txBody>
        </p:sp>
        <p:sp>
          <p:nvSpPr>
            <p:cNvPr id="40" name="Text Box 142">
              <a:extLst>
                <a:ext uri="{FF2B5EF4-FFF2-40B4-BE49-F238E27FC236}">
                  <a16:creationId xmlns:a16="http://schemas.microsoft.com/office/drawing/2014/main" id="{373FA37E-8E98-4C66-8DDF-D29A8438C37F}"/>
                </a:ext>
              </a:extLst>
            </p:cNvPr>
            <p:cNvSpPr txBox="1">
              <a:spLocks noChangeArrowheads="1"/>
            </p:cNvSpPr>
            <p:nvPr/>
          </p:nvSpPr>
          <p:spPr bwMode="auto">
            <a:xfrm>
              <a:off x="4489450" y="1600200"/>
              <a:ext cx="401638" cy="284163"/>
            </a:xfrm>
            <a:prstGeom prst="rect">
              <a:avLst/>
            </a:prstGeom>
            <a:noFill/>
            <a:ln w="12700">
              <a:noFill/>
              <a:miter lim="800000"/>
              <a:headEnd/>
              <a:tailEnd/>
            </a:ln>
          </p:spPr>
          <p:txBody>
            <a:bodyPr wrap="none">
              <a:spAutoFit/>
            </a:bodyPr>
            <a:lstStyle/>
            <a:p>
              <a:r>
                <a:rPr lang="fr-FR" dirty="0">
                  <a:solidFill>
                    <a:srgbClr val="00279F"/>
                  </a:solidFill>
                </a:rPr>
                <a:t>P1</a:t>
              </a:r>
            </a:p>
          </p:txBody>
        </p:sp>
        <p:sp>
          <p:nvSpPr>
            <p:cNvPr id="41" name="Text Box 143">
              <a:extLst>
                <a:ext uri="{FF2B5EF4-FFF2-40B4-BE49-F238E27FC236}">
                  <a16:creationId xmlns:a16="http://schemas.microsoft.com/office/drawing/2014/main" id="{B5D01FBF-5B9F-4040-9D9C-DC010384F4EB}"/>
                </a:ext>
              </a:extLst>
            </p:cNvPr>
            <p:cNvSpPr txBox="1">
              <a:spLocks noChangeArrowheads="1"/>
            </p:cNvSpPr>
            <p:nvPr/>
          </p:nvSpPr>
          <p:spPr bwMode="auto">
            <a:xfrm>
              <a:off x="2571750" y="2368550"/>
              <a:ext cx="401638" cy="284163"/>
            </a:xfrm>
            <a:prstGeom prst="rect">
              <a:avLst/>
            </a:prstGeom>
            <a:noFill/>
            <a:ln w="12700">
              <a:noFill/>
              <a:miter lim="800000"/>
              <a:headEnd/>
              <a:tailEnd/>
            </a:ln>
          </p:spPr>
          <p:txBody>
            <a:bodyPr wrap="none">
              <a:spAutoFit/>
            </a:bodyPr>
            <a:lstStyle/>
            <a:p>
              <a:r>
                <a:rPr lang="fr-FR" dirty="0">
                  <a:solidFill>
                    <a:srgbClr val="00279F"/>
                  </a:solidFill>
                </a:rPr>
                <a:t>P2</a:t>
              </a:r>
            </a:p>
          </p:txBody>
        </p:sp>
        <p:sp>
          <p:nvSpPr>
            <p:cNvPr id="42" name="Text Box 144">
              <a:extLst>
                <a:ext uri="{FF2B5EF4-FFF2-40B4-BE49-F238E27FC236}">
                  <a16:creationId xmlns:a16="http://schemas.microsoft.com/office/drawing/2014/main" id="{14091D83-555A-4D70-AFB9-4F90E21414AB}"/>
                </a:ext>
              </a:extLst>
            </p:cNvPr>
            <p:cNvSpPr txBox="1">
              <a:spLocks noChangeArrowheads="1"/>
            </p:cNvSpPr>
            <p:nvPr/>
          </p:nvSpPr>
          <p:spPr bwMode="auto">
            <a:xfrm>
              <a:off x="4767263" y="1984375"/>
              <a:ext cx="411162" cy="284163"/>
            </a:xfrm>
            <a:prstGeom prst="rect">
              <a:avLst/>
            </a:prstGeom>
            <a:noFill/>
            <a:ln w="12700">
              <a:noFill/>
              <a:miter lim="800000"/>
              <a:headEnd/>
              <a:tailEnd/>
            </a:ln>
          </p:spPr>
          <p:txBody>
            <a:bodyPr wrap="none">
              <a:spAutoFit/>
            </a:bodyPr>
            <a:lstStyle/>
            <a:p>
              <a:r>
                <a:rPr lang="fr-FR">
                  <a:solidFill>
                    <a:srgbClr val="00279F"/>
                  </a:solidFill>
                </a:rPr>
                <a:t>C1</a:t>
              </a:r>
            </a:p>
          </p:txBody>
        </p:sp>
        <p:sp>
          <p:nvSpPr>
            <p:cNvPr id="43" name="Text Box 145">
              <a:extLst>
                <a:ext uri="{FF2B5EF4-FFF2-40B4-BE49-F238E27FC236}">
                  <a16:creationId xmlns:a16="http://schemas.microsoft.com/office/drawing/2014/main" id="{175FA8C2-72B7-46CD-B175-37FA6976FC5B}"/>
                </a:ext>
              </a:extLst>
            </p:cNvPr>
            <p:cNvSpPr txBox="1">
              <a:spLocks noChangeArrowheads="1"/>
            </p:cNvSpPr>
            <p:nvPr/>
          </p:nvSpPr>
          <p:spPr bwMode="auto">
            <a:xfrm>
              <a:off x="4767263" y="2752725"/>
              <a:ext cx="411162" cy="284163"/>
            </a:xfrm>
            <a:prstGeom prst="rect">
              <a:avLst/>
            </a:prstGeom>
            <a:noFill/>
            <a:ln w="12700">
              <a:noFill/>
              <a:miter lim="800000"/>
              <a:headEnd/>
              <a:tailEnd/>
            </a:ln>
          </p:spPr>
          <p:txBody>
            <a:bodyPr wrap="none">
              <a:spAutoFit/>
            </a:bodyPr>
            <a:lstStyle/>
            <a:p>
              <a:r>
                <a:rPr lang="fr-FR">
                  <a:solidFill>
                    <a:srgbClr val="00279F"/>
                  </a:solidFill>
                </a:rPr>
                <a:t>C2</a:t>
              </a:r>
            </a:p>
          </p:txBody>
        </p:sp>
        <p:sp>
          <p:nvSpPr>
            <p:cNvPr id="44" name="Text Box 146">
              <a:extLst>
                <a:ext uri="{FF2B5EF4-FFF2-40B4-BE49-F238E27FC236}">
                  <a16:creationId xmlns:a16="http://schemas.microsoft.com/office/drawing/2014/main" id="{4C841512-2A65-4E8C-BA8E-E33AA57C4B3E}"/>
                </a:ext>
              </a:extLst>
            </p:cNvPr>
            <p:cNvSpPr txBox="1">
              <a:spLocks noChangeArrowheads="1"/>
            </p:cNvSpPr>
            <p:nvPr/>
          </p:nvSpPr>
          <p:spPr bwMode="auto">
            <a:xfrm>
              <a:off x="3398838" y="1984375"/>
              <a:ext cx="430212" cy="284163"/>
            </a:xfrm>
            <a:prstGeom prst="rect">
              <a:avLst/>
            </a:prstGeom>
            <a:noFill/>
            <a:ln w="12700">
              <a:noFill/>
              <a:miter lim="800000"/>
              <a:headEnd/>
              <a:tailEnd/>
            </a:ln>
          </p:spPr>
          <p:txBody>
            <a:bodyPr wrap="none">
              <a:spAutoFit/>
            </a:bodyPr>
            <a:lstStyle/>
            <a:p>
              <a:r>
                <a:rPr lang="fr-FR">
                  <a:solidFill>
                    <a:srgbClr val="00279F"/>
                  </a:solidFill>
                </a:rPr>
                <a:t>M1</a:t>
              </a:r>
            </a:p>
          </p:txBody>
        </p:sp>
        <p:sp>
          <p:nvSpPr>
            <p:cNvPr id="45" name="Text Box 147">
              <a:extLst>
                <a:ext uri="{FF2B5EF4-FFF2-40B4-BE49-F238E27FC236}">
                  <a16:creationId xmlns:a16="http://schemas.microsoft.com/office/drawing/2014/main" id="{C44584B3-E4D4-41E6-89E2-7BF80AED05D3}"/>
                </a:ext>
              </a:extLst>
            </p:cNvPr>
            <p:cNvSpPr txBox="1">
              <a:spLocks noChangeArrowheads="1"/>
            </p:cNvSpPr>
            <p:nvPr/>
          </p:nvSpPr>
          <p:spPr bwMode="auto">
            <a:xfrm>
              <a:off x="2713038" y="3135313"/>
              <a:ext cx="430212" cy="284162"/>
            </a:xfrm>
            <a:prstGeom prst="rect">
              <a:avLst/>
            </a:prstGeom>
            <a:noFill/>
            <a:ln w="12700">
              <a:noFill/>
              <a:miter lim="800000"/>
              <a:headEnd/>
              <a:tailEnd/>
            </a:ln>
          </p:spPr>
          <p:txBody>
            <a:bodyPr wrap="none">
              <a:spAutoFit/>
            </a:bodyPr>
            <a:lstStyle/>
            <a:p>
              <a:r>
                <a:rPr lang="fr-FR">
                  <a:solidFill>
                    <a:srgbClr val="00279F"/>
                  </a:solidFill>
                </a:rPr>
                <a:t>M2</a:t>
              </a:r>
            </a:p>
          </p:txBody>
        </p:sp>
        <p:sp>
          <p:nvSpPr>
            <p:cNvPr id="46" name="Text Box 148">
              <a:extLst>
                <a:ext uri="{FF2B5EF4-FFF2-40B4-BE49-F238E27FC236}">
                  <a16:creationId xmlns:a16="http://schemas.microsoft.com/office/drawing/2014/main" id="{F5FC86E7-DFFF-46A2-89AF-8B29FFEC507A}"/>
                </a:ext>
              </a:extLst>
            </p:cNvPr>
            <p:cNvSpPr txBox="1">
              <a:spLocks noChangeArrowheads="1"/>
            </p:cNvSpPr>
            <p:nvPr/>
          </p:nvSpPr>
          <p:spPr bwMode="auto">
            <a:xfrm>
              <a:off x="6788150" y="3830638"/>
              <a:ext cx="303213" cy="284162"/>
            </a:xfrm>
            <a:prstGeom prst="rect">
              <a:avLst/>
            </a:prstGeom>
            <a:noFill/>
            <a:ln w="12700">
              <a:noFill/>
              <a:miter lim="800000"/>
              <a:headEnd/>
              <a:tailEnd/>
            </a:ln>
          </p:spPr>
          <p:txBody>
            <a:bodyPr wrap="none">
              <a:spAutoFit/>
            </a:bodyPr>
            <a:lstStyle/>
            <a:p>
              <a:r>
                <a:rPr lang="fr-FR">
                  <a:solidFill>
                    <a:srgbClr val="00279F"/>
                  </a:solidFill>
                </a:rPr>
                <a:t>S</a:t>
              </a:r>
            </a:p>
          </p:txBody>
        </p:sp>
        <p:sp>
          <p:nvSpPr>
            <p:cNvPr id="47" name="Text Box 149">
              <a:extLst>
                <a:ext uri="{FF2B5EF4-FFF2-40B4-BE49-F238E27FC236}">
                  <a16:creationId xmlns:a16="http://schemas.microsoft.com/office/drawing/2014/main" id="{F8D42FDA-5EE1-479E-8E40-2FDB00E55F28}"/>
                </a:ext>
              </a:extLst>
            </p:cNvPr>
            <p:cNvSpPr txBox="1">
              <a:spLocks noChangeArrowheads="1"/>
            </p:cNvSpPr>
            <p:nvPr/>
          </p:nvSpPr>
          <p:spPr bwMode="auto">
            <a:xfrm>
              <a:off x="5451475" y="3830638"/>
              <a:ext cx="558800" cy="284162"/>
            </a:xfrm>
            <a:prstGeom prst="rect">
              <a:avLst/>
            </a:prstGeom>
            <a:noFill/>
            <a:ln w="12700">
              <a:noFill/>
              <a:miter lim="800000"/>
              <a:headEnd/>
              <a:tailEnd/>
            </a:ln>
          </p:spPr>
          <p:txBody>
            <a:bodyPr wrap="none">
              <a:spAutoFit/>
            </a:bodyPr>
            <a:lstStyle/>
            <a:p>
              <a:r>
                <a:rPr lang="fr-FR">
                  <a:solidFill>
                    <a:srgbClr val="00279F"/>
                  </a:solidFill>
                </a:rPr>
                <a:t>S - 2</a:t>
              </a:r>
            </a:p>
          </p:txBody>
        </p:sp>
        <p:sp>
          <p:nvSpPr>
            <p:cNvPr id="48" name="Text Box 150">
              <a:extLst>
                <a:ext uri="{FF2B5EF4-FFF2-40B4-BE49-F238E27FC236}">
                  <a16:creationId xmlns:a16="http://schemas.microsoft.com/office/drawing/2014/main" id="{387A6727-C5D0-4E3D-8C70-7FC7420A4448}"/>
                </a:ext>
              </a:extLst>
            </p:cNvPr>
            <p:cNvSpPr txBox="1">
              <a:spLocks noChangeArrowheads="1"/>
            </p:cNvSpPr>
            <p:nvPr/>
          </p:nvSpPr>
          <p:spPr bwMode="auto">
            <a:xfrm>
              <a:off x="4221163" y="3830638"/>
              <a:ext cx="558800" cy="284162"/>
            </a:xfrm>
            <a:prstGeom prst="rect">
              <a:avLst/>
            </a:prstGeom>
            <a:noFill/>
            <a:ln w="12700">
              <a:noFill/>
              <a:miter lim="800000"/>
              <a:headEnd/>
              <a:tailEnd/>
            </a:ln>
          </p:spPr>
          <p:txBody>
            <a:bodyPr wrap="none">
              <a:spAutoFit/>
            </a:bodyPr>
            <a:lstStyle/>
            <a:p>
              <a:r>
                <a:rPr lang="fr-FR">
                  <a:solidFill>
                    <a:srgbClr val="00279F"/>
                  </a:solidFill>
                </a:rPr>
                <a:t>S - 4</a:t>
              </a:r>
            </a:p>
          </p:txBody>
        </p:sp>
        <p:sp>
          <p:nvSpPr>
            <p:cNvPr id="49" name="Text Box 151">
              <a:extLst>
                <a:ext uri="{FF2B5EF4-FFF2-40B4-BE49-F238E27FC236}">
                  <a16:creationId xmlns:a16="http://schemas.microsoft.com/office/drawing/2014/main" id="{2D4BD48D-1254-4BCD-B354-46E18DE05BAB}"/>
                </a:ext>
              </a:extLst>
            </p:cNvPr>
            <p:cNvSpPr txBox="1">
              <a:spLocks noChangeArrowheads="1"/>
            </p:cNvSpPr>
            <p:nvPr/>
          </p:nvSpPr>
          <p:spPr bwMode="auto">
            <a:xfrm>
              <a:off x="3689350" y="3903663"/>
              <a:ext cx="558800" cy="284162"/>
            </a:xfrm>
            <a:prstGeom prst="rect">
              <a:avLst/>
            </a:prstGeom>
            <a:noFill/>
            <a:ln w="12700">
              <a:noFill/>
              <a:miter lim="800000"/>
              <a:headEnd/>
              <a:tailEnd/>
            </a:ln>
          </p:spPr>
          <p:txBody>
            <a:bodyPr wrap="none">
              <a:spAutoFit/>
            </a:bodyPr>
            <a:lstStyle/>
            <a:p>
              <a:r>
                <a:rPr lang="fr-FR">
                  <a:solidFill>
                    <a:srgbClr val="00279F"/>
                  </a:solidFill>
                </a:rPr>
                <a:t>S - 5</a:t>
              </a:r>
            </a:p>
          </p:txBody>
        </p:sp>
        <p:sp>
          <p:nvSpPr>
            <p:cNvPr id="50" name="Text Box 152">
              <a:extLst>
                <a:ext uri="{FF2B5EF4-FFF2-40B4-BE49-F238E27FC236}">
                  <a16:creationId xmlns:a16="http://schemas.microsoft.com/office/drawing/2014/main" id="{CCF63FD4-6C5F-44DB-BF98-3DD8BD37C182}"/>
                </a:ext>
              </a:extLst>
            </p:cNvPr>
            <p:cNvSpPr txBox="1">
              <a:spLocks noChangeArrowheads="1"/>
            </p:cNvSpPr>
            <p:nvPr/>
          </p:nvSpPr>
          <p:spPr bwMode="auto">
            <a:xfrm>
              <a:off x="2987675" y="3830638"/>
              <a:ext cx="558800" cy="284162"/>
            </a:xfrm>
            <a:prstGeom prst="rect">
              <a:avLst/>
            </a:prstGeom>
            <a:noFill/>
            <a:ln w="12700">
              <a:noFill/>
              <a:miter lim="800000"/>
              <a:headEnd/>
              <a:tailEnd/>
            </a:ln>
          </p:spPr>
          <p:txBody>
            <a:bodyPr wrap="none">
              <a:spAutoFit/>
            </a:bodyPr>
            <a:lstStyle/>
            <a:p>
              <a:r>
                <a:rPr lang="fr-FR">
                  <a:solidFill>
                    <a:srgbClr val="00279F"/>
                  </a:solidFill>
                </a:rPr>
                <a:t>S - 6</a:t>
              </a:r>
            </a:p>
          </p:txBody>
        </p:sp>
        <p:sp>
          <p:nvSpPr>
            <p:cNvPr id="51" name="Text Box 153">
              <a:extLst>
                <a:ext uri="{FF2B5EF4-FFF2-40B4-BE49-F238E27FC236}">
                  <a16:creationId xmlns:a16="http://schemas.microsoft.com/office/drawing/2014/main" id="{BF925D36-3C76-40FF-83E1-FE7AFA889ED0}"/>
                </a:ext>
              </a:extLst>
            </p:cNvPr>
            <p:cNvSpPr txBox="1">
              <a:spLocks noChangeArrowheads="1"/>
            </p:cNvSpPr>
            <p:nvPr/>
          </p:nvSpPr>
          <p:spPr bwMode="auto">
            <a:xfrm>
              <a:off x="2320925" y="3903663"/>
              <a:ext cx="558800" cy="284162"/>
            </a:xfrm>
            <a:prstGeom prst="rect">
              <a:avLst/>
            </a:prstGeom>
            <a:noFill/>
            <a:ln w="12700">
              <a:noFill/>
              <a:miter lim="800000"/>
              <a:headEnd/>
              <a:tailEnd/>
            </a:ln>
          </p:spPr>
          <p:txBody>
            <a:bodyPr wrap="none">
              <a:spAutoFit/>
            </a:bodyPr>
            <a:lstStyle/>
            <a:p>
              <a:r>
                <a:rPr lang="fr-FR">
                  <a:solidFill>
                    <a:srgbClr val="00279F"/>
                  </a:solidFill>
                </a:rPr>
                <a:t>S - 7</a:t>
              </a:r>
            </a:p>
          </p:txBody>
        </p:sp>
        <p:sp>
          <p:nvSpPr>
            <p:cNvPr id="52" name="Text Box 154">
              <a:extLst>
                <a:ext uri="{FF2B5EF4-FFF2-40B4-BE49-F238E27FC236}">
                  <a16:creationId xmlns:a16="http://schemas.microsoft.com/office/drawing/2014/main" id="{7F4BC8ED-84D2-4FB2-99CA-6121AEB5A24D}"/>
                </a:ext>
              </a:extLst>
            </p:cNvPr>
            <p:cNvSpPr txBox="1">
              <a:spLocks noChangeArrowheads="1"/>
            </p:cNvSpPr>
            <p:nvPr/>
          </p:nvSpPr>
          <p:spPr bwMode="auto">
            <a:xfrm>
              <a:off x="1752600" y="3830638"/>
              <a:ext cx="558800" cy="284162"/>
            </a:xfrm>
            <a:prstGeom prst="rect">
              <a:avLst/>
            </a:prstGeom>
            <a:noFill/>
            <a:ln w="12700">
              <a:noFill/>
              <a:miter lim="800000"/>
              <a:headEnd/>
              <a:tailEnd/>
            </a:ln>
          </p:spPr>
          <p:txBody>
            <a:bodyPr wrap="none">
              <a:spAutoFit/>
            </a:bodyPr>
            <a:lstStyle/>
            <a:p>
              <a:r>
                <a:rPr lang="fr-FR">
                  <a:solidFill>
                    <a:srgbClr val="00279F"/>
                  </a:solidFill>
                </a:rPr>
                <a:t>S - 8</a:t>
              </a:r>
            </a:p>
          </p:txBody>
        </p:sp>
        <p:sp>
          <p:nvSpPr>
            <p:cNvPr id="53" name="Rectangle 155">
              <a:extLst>
                <a:ext uri="{FF2B5EF4-FFF2-40B4-BE49-F238E27FC236}">
                  <a16:creationId xmlns:a16="http://schemas.microsoft.com/office/drawing/2014/main" id="{EDF4F064-32F1-4543-8BAD-E622D9FB72AC}"/>
                </a:ext>
              </a:extLst>
            </p:cNvPr>
            <p:cNvSpPr>
              <a:spLocks noChangeArrowheads="1"/>
            </p:cNvSpPr>
            <p:nvPr/>
          </p:nvSpPr>
          <p:spPr bwMode="auto">
            <a:xfrm>
              <a:off x="5756275" y="2700338"/>
              <a:ext cx="1233488" cy="95250"/>
            </a:xfrm>
            <a:prstGeom prst="rect">
              <a:avLst/>
            </a:prstGeom>
            <a:solidFill>
              <a:schemeClr val="bg1"/>
            </a:solidFill>
            <a:ln w="12700">
              <a:solidFill>
                <a:srgbClr val="000000"/>
              </a:solidFill>
              <a:miter lim="800000"/>
              <a:headEnd/>
              <a:tailEnd/>
            </a:ln>
          </p:spPr>
          <p:txBody>
            <a:bodyPr wrap="none" anchor="ctr"/>
            <a:lstStyle/>
            <a:p>
              <a:endParaRPr lang="fr-FR"/>
            </a:p>
          </p:txBody>
        </p:sp>
        <p:sp>
          <p:nvSpPr>
            <p:cNvPr id="54" name="Rectangle 156">
              <a:extLst>
                <a:ext uri="{FF2B5EF4-FFF2-40B4-BE49-F238E27FC236}">
                  <a16:creationId xmlns:a16="http://schemas.microsoft.com/office/drawing/2014/main" id="{6FD1D6DC-51FB-4541-BD25-918A00DF62C1}"/>
                </a:ext>
              </a:extLst>
            </p:cNvPr>
            <p:cNvSpPr>
              <a:spLocks noChangeArrowheads="1"/>
            </p:cNvSpPr>
            <p:nvPr/>
          </p:nvSpPr>
          <p:spPr bwMode="auto">
            <a:xfrm>
              <a:off x="3838575" y="3084513"/>
              <a:ext cx="1917700" cy="95250"/>
            </a:xfrm>
            <a:prstGeom prst="rect">
              <a:avLst/>
            </a:prstGeom>
            <a:solidFill>
              <a:schemeClr val="tx2"/>
            </a:solidFill>
            <a:ln w="12700">
              <a:solidFill>
                <a:srgbClr val="000000"/>
              </a:solidFill>
              <a:miter lim="800000"/>
              <a:headEnd/>
              <a:tailEnd/>
            </a:ln>
          </p:spPr>
          <p:txBody>
            <a:bodyPr wrap="none" anchor="ctr"/>
            <a:lstStyle/>
            <a:p>
              <a:endParaRPr lang="fr-FR"/>
            </a:p>
          </p:txBody>
        </p:sp>
        <p:sp>
          <p:nvSpPr>
            <p:cNvPr id="55" name="Rectangle 157">
              <a:extLst>
                <a:ext uri="{FF2B5EF4-FFF2-40B4-BE49-F238E27FC236}">
                  <a16:creationId xmlns:a16="http://schemas.microsoft.com/office/drawing/2014/main" id="{954F0C27-910D-4912-859D-F3E94283E6C1}"/>
                </a:ext>
              </a:extLst>
            </p:cNvPr>
            <p:cNvSpPr>
              <a:spLocks noChangeArrowheads="1"/>
            </p:cNvSpPr>
            <p:nvPr/>
          </p:nvSpPr>
          <p:spPr bwMode="auto">
            <a:xfrm>
              <a:off x="4522788" y="2316163"/>
              <a:ext cx="1233487" cy="95250"/>
            </a:xfrm>
            <a:prstGeom prst="rect">
              <a:avLst/>
            </a:prstGeom>
            <a:solidFill>
              <a:schemeClr val="tx2"/>
            </a:solidFill>
            <a:ln w="12700">
              <a:solidFill>
                <a:srgbClr val="000000"/>
              </a:solidFill>
              <a:miter lim="800000"/>
              <a:headEnd/>
              <a:tailEnd/>
            </a:ln>
          </p:spPr>
          <p:txBody>
            <a:bodyPr wrap="none" anchor="ctr"/>
            <a:lstStyle/>
            <a:p>
              <a:endParaRPr lang="fr-FR"/>
            </a:p>
          </p:txBody>
        </p:sp>
        <p:sp>
          <p:nvSpPr>
            <p:cNvPr id="56" name="Rectangle 158">
              <a:extLst>
                <a:ext uri="{FF2B5EF4-FFF2-40B4-BE49-F238E27FC236}">
                  <a16:creationId xmlns:a16="http://schemas.microsoft.com/office/drawing/2014/main" id="{E53E9EE9-1CD6-4F12-A36E-B1E3FF2EFDDC}"/>
                </a:ext>
              </a:extLst>
            </p:cNvPr>
            <p:cNvSpPr>
              <a:spLocks noChangeArrowheads="1"/>
            </p:cNvSpPr>
            <p:nvPr/>
          </p:nvSpPr>
          <p:spPr bwMode="auto">
            <a:xfrm>
              <a:off x="3838575" y="1931988"/>
              <a:ext cx="1917700" cy="96837"/>
            </a:xfrm>
            <a:prstGeom prst="rect">
              <a:avLst/>
            </a:prstGeom>
            <a:solidFill>
              <a:schemeClr val="accent2"/>
            </a:solidFill>
            <a:ln w="12700">
              <a:solidFill>
                <a:srgbClr val="000000"/>
              </a:solidFill>
              <a:miter lim="800000"/>
              <a:headEnd/>
              <a:tailEnd/>
            </a:ln>
          </p:spPr>
          <p:txBody>
            <a:bodyPr wrap="none" anchor="ctr"/>
            <a:lstStyle/>
            <a:p>
              <a:endParaRPr lang="fr-FR"/>
            </a:p>
          </p:txBody>
        </p:sp>
        <p:sp>
          <p:nvSpPr>
            <p:cNvPr id="57" name="Rectangle 159">
              <a:extLst>
                <a:ext uri="{FF2B5EF4-FFF2-40B4-BE49-F238E27FC236}">
                  <a16:creationId xmlns:a16="http://schemas.microsoft.com/office/drawing/2014/main" id="{8D11928C-C956-424C-8C7E-43428DF7C83C}"/>
                </a:ext>
              </a:extLst>
            </p:cNvPr>
            <p:cNvSpPr>
              <a:spLocks noChangeArrowheads="1"/>
            </p:cNvSpPr>
            <p:nvPr/>
          </p:nvSpPr>
          <p:spPr bwMode="auto">
            <a:xfrm>
              <a:off x="1920875" y="2700338"/>
              <a:ext cx="1917700" cy="95250"/>
            </a:xfrm>
            <a:prstGeom prst="rect">
              <a:avLst/>
            </a:prstGeom>
            <a:solidFill>
              <a:schemeClr val="accent2"/>
            </a:solidFill>
            <a:ln w="12700">
              <a:solidFill>
                <a:srgbClr val="000000"/>
              </a:solidFill>
              <a:miter lim="800000"/>
              <a:headEnd/>
              <a:tailEnd/>
            </a:ln>
          </p:spPr>
          <p:txBody>
            <a:bodyPr wrap="none" anchor="ctr"/>
            <a:lstStyle/>
            <a:p>
              <a:endParaRPr lang="fr-FR"/>
            </a:p>
          </p:txBody>
        </p:sp>
        <p:sp>
          <p:nvSpPr>
            <p:cNvPr id="58" name="Rectangle 160">
              <a:extLst>
                <a:ext uri="{FF2B5EF4-FFF2-40B4-BE49-F238E27FC236}">
                  <a16:creationId xmlns:a16="http://schemas.microsoft.com/office/drawing/2014/main" id="{4D0C882E-A688-49BA-9995-F6F6CEF5371F}"/>
                </a:ext>
              </a:extLst>
            </p:cNvPr>
            <p:cNvSpPr>
              <a:spLocks noChangeArrowheads="1"/>
            </p:cNvSpPr>
            <p:nvPr/>
          </p:nvSpPr>
          <p:spPr bwMode="auto">
            <a:xfrm>
              <a:off x="2605088" y="3468688"/>
              <a:ext cx="1233487" cy="95250"/>
            </a:xfrm>
            <a:prstGeom prst="rect">
              <a:avLst/>
            </a:prstGeom>
            <a:solidFill>
              <a:srgbClr val="FF66FF"/>
            </a:solidFill>
            <a:ln w="12700">
              <a:solidFill>
                <a:srgbClr val="000000"/>
              </a:solidFill>
              <a:miter lim="800000"/>
              <a:headEnd/>
              <a:tailEnd/>
            </a:ln>
          </p:spPr>
          <p:txBody>
            <a:bodyPr wrap="none" anchor="ctr"/>
            <a:lstStyle/>
            <a:p>
              <a:endParaRPr lang="fr-FR"/>
            </a:p>
          </p:txBody>
        </p:sp>
        <p:sp>
          <p:nvSpPr>
            <p:cNvPr id="59" name="Rectangle 161">
              <a:extLst>
                <a:ext uri="{FF2B5EF4-FFF2-40B4-BE49-F238E27FC236}">
                  <a16:creationId xmlns:a16="http://schemas.microsoft.com/office/drawing/2014/main" id="{E759F472-4421-456D-9565-9C820E80733C}"/>
                </a:ext>
              </a:extLst>
            </p:cNvPr>
            <p:cNvSpPr>
              <a:spLocks noChangeArrowheads="1"/>
            </p:cNvSpPr>
            <p:nvPr/>
          </p:nvSpPr>
          <p:spPr bwMode="auto">
            <a:xfrm>
              <a:off x="3290888" y="2316163"/>
              <a:ext cx="1231900" cy="95250"/>
            </a:xfrm>
            <a:prstGeom prst="rect">
              <a:avLst/>
            </a:prstGeom>
            <a:solidFill>
              <a:srgbClr val="FF66FF"/>
            </a:solidFill>
            <a:ln w="12700">
              <a:solidFill>
                <a:srgbClr val="000000"/>
              </a:solidFill>
              <a:miter lim="800000"/>
              <a:headEnd/>
              <a:tailEnd/>
            </a:ln>
          </p:spPr>
          <p:txBody>
            <a:bodyPr wrap="none" anchor="ctr"/>
            <a:lstStyle/>
            <a:p>
              <a:endParaRPr lang="fr-FR"/>
            </a:p>
          </p:txBody>
        </p:sp>
      </p:grpSp>
    </p:spTree>
    <p:extLst>
      <p:ext uri="{BB962C8B-B14F-4D97-AF65-F5344CB8AC3E}">
        <p14:creationId xmlns:p14="http://schemas.microsoft.com/office/powerpoint/2010/main" val="503081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custDataLst>
              <p:tags r:id="rId1"/>
            </p:custDataLst>
          </p:nvPr>
        </p:nvSpPr>
        <p:spPr>
          <a:xfrm>
            <a:off x="781050" y="1104900"/>
            <a:ext cx="7753350" cy="457200"/>
          </a:xfrm>
          <a:noFill/>
        </p:spPr>
        <p:txBody>
          <a:bodyPr/>
          <a:lstStyle/>
          <a:p>
            <a:r>
              <a:rPr lang="fr-FR" dirty="0"/>
              <a:t>Production à la commande et sur prévision</a:t>
            </a:r>
          </a:p>
        </p:txBody>
      </p:sp>
      <p:sp>
        <p:nvSpPr>
          <p:cNvPr id="15363" name="Freeform 3"/>
          <p:cNvSpPr>
            <a:spLocks/>
          </p:cNvSpPr>
          <p:nvPr>
            <p:custDataLst>
              <p:tags r:id="rId2"/>
            </p:custDataLst>
          </p:nvPr>
        </p:nvSpPr>
        <p:spPr bwMode="auto">
          <a:xfrm>
            <a:off x="3906838" y="2722563"/>
            <a:ext cx="293687" cy="401637"/>
          </a:xfrm>
          <a:custGeom>
            <a:avLst/>
            <a:gdLst>
              <a:gd name="T0" fmla="*/ 0 w 185"/>
              <a:gd name="T1" fmla="*/ 0 h 253"/>
              <a:gd name="T2" fmla="*/ 0 w 185"/>
              <a:gd name="T3" fmla="*/ 252 h 253"/>
              <a:gd name="T4" fmla="*/ 184 w 185"/>
              <a:gd name="T5" fmla="*/ 252 h 253"/>
              <a:gd name="T6" fmla="*/ 184 w 185"/>
              <a:gd name="T7" fmla="*/ 0 h 253"/>
              <a:gd name="T8" fmla="*/ 0 w 185"/>
              <a:gd name="T9" fmla="*/ 0 h 253"/>
              <a:gd name="T10" fmla="*/ 0 60000 65536"/>
              <a:gd name="T11" fmla="*/ 0 60000 65536"/>
              <a:gd name="T12" fmla="*/ 0 60000 65536"/>
              <a:gd name="T13" fmla="*/ 0 60000 65536"/>
              <a:gd name="T14" fmla="*/ 0 60000 65536"/>
              <a:gd name="T15" fmla="*/ 0 w 185"/>
              <a:gd name="T16" fmla="*/ 0 h 253"/>
              <a:gd name="T17" fmla="*/ 185 w 185"/>
              <a:gd name="T18" fmla="*/ 253 h 253"/>
            </a:gdLst>
            <a:ahLst/>
            <a:cxnLst>
              <a:cxn ang="T10">
                <a:pos x="T0" y="T1"/>
              </a:cxn>
              <a:cxn ang="T11">
                <a:pos x="T2" y="T3"/>
              </a:cxn>
              <a:cxn ang="T12">
                <a:pos x="T4" y="T5"/>
              </a:cxn>
              <a:cxn ang="T13">
                <a:pos x="T6" y="T7"/>
              </a:cxn>
              <a:cxn ang="T14">
                <a:pos x="T8" y="T9"/>
              </a:cxn>
            </a:cxnLst>
            <a:rect l="T15" t="T16" r="T17" b="T18"/>
            <a:pathLst>
              <a:path w="185" h="253">
                <a:moveTo>
                  <a:pt x="0" y="0"/>
                </a:moveTo>
                <a:lnTo>
                  <a:pt x="0" y="252"/>
                </a:lnTo>
                <a:lnTo>
                  <a:pt x="184" y="252"/>
                </a:lnTo>
                <a:lnTo>
                  <a:pt x="184" y="0"/>
                </a:lnTo>
                <a:lnTo>
                  <a:pt x="0" y="0"/>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364" name="Line 4"/>
          <p:cNvSpPr>
            <a:spLocks noChangeShapeType="1"/>
          </p:cNvSpPr>
          <p:nvPr>
            <p:custDataLst>
              <p:tags r:id="rId3"/>
            </p:custDataLst>
          </p:nvPr>
        </p:nvSpPr>
        <p:spPr bwMode="auto">
          <a:xfrm>
            <a:off x="4049713" y="2798763"/>
            <a:ext cx="93662" cy="0"/>
          </a:xfrm>
          <a:prstGeom prst="line">
            <a:avLst/>
          </a:prstGeom>
          <a:noFill/>
          <a:ln w="12700">
            <a:solidFill>
              <a:srgbClr val="000000"/>
            </a:solidFill>
            <a:round/>
            <a:headEnd/>
            <a:tailEnd/>
          </a:ln>
        </p:spPr>
        <p:txBody>
          <a:bodyPr wrap="none" anchor="ctr"/>
          <a:lstStyle/>
          <a:p>
            <a:endParaRPr lang="fr-FR"/>
          </a:p>
        </p:txBody>
      </p:sp>
      <p:sp>
        <p:nvSpPr>
          <p:cNvPr id="15365" name="Line 5"/>
          <p:cNvSpPr>
            <a:spLocks noChangeShapeType="1"/>
          </p:cNvSpPr>
          <p:nvPr>
            <p:custDataLst>
              <p:tags r:id="rId4"/>
            </p:custDataLst>
          </p:nvPr>
        </p:nvSpPr>
        <p:spPr bwMode="auto">
          <a:xfrm>
            <a:off x="4049713" y="2825750"/>
            <a:ext cx="93662" cy="0"/>
          </a:xfrm>
          <a:prstGeom prst="line">
            <a:avLst/>
          </a:prstGeom>
          <a:noFill/>
          <a:ln w="12700">
            <a:solidFill>
              <a:srgbClr val="000000"/>
            </a:solidFill>
            <a:round/>
            <a:headEnd/>
            <a:tailEnd/>
          </a:ln>
        </p:spPr>
        <p:txBody>
          <a:bodyPr wrap="none" anchor="ctr"/>
          <a:lstStyle/>
          <a:p>
            <a:endParaRPr lang="fr-FR"/>
          </a:p>
        </p:txBody>
      </p:sp>
      <p:sp>
        <p:nvSpPr>
          <p:cNvPr id="15366" name="Line 6"/>
          <p:cNvSpPr>
            <a:spLocks noChangeShapeType="1"/>
          </p:cNvSpPr>
          <p:nvPr>
            <p:custDataLst>
              <p:tags r:id="rId5"/>
            </p:custDataLst>
          </p:nvPr>
        </p:nvSpPr>
        <p:spPr bwMode="auto">
          <a:xfrm>
            <a:off x="3940175" y="2897188"/>
            <a:ext cx="177800" cy="0"/>
          </a:xfrm>
          <a:prstGeom prst="line">
            <a:avLst/>
          </a:prstGeom>
          <a:noFill/>
          <a:ln w="12700">
            <a:solidFill>
              <a:srgbClr val="000000"/>
            </a:solidFill>
            <a:round/>
            <a:headEnd/>
            <a:tailEnd/>
          </a:ln>
        </p:spPr>
        <p:txBody>
          <a:bodyPr wrap="none" anchor="ctr"/>
          <a:lstStyle/>
          <a:p>
            <a:endParaRPr lang="fr-FR"/>
          </a:p>
        </p:txBody>
      </p:sp>
      <p:sp>
        <p:nvSpPr>
          <p:cNvPr id="15367" name="Line 7"/>
          <p:cNvSpPr>
            <a:spLocks noChangeShapeType="1"/>
          </p:cNvSpPr>
          <p:nvPr>
            <p:custDataLst>
              <p:tags r:id="rId6"/>
            </p:custDataLst>
          </p:nvPr>
        </p:nvSpPr>
        <p:spPr bwMode="auto">
          <a:xfrm>
            <a:off x="3940175" y="2946400"/>
            <a:ext cx="150813" cy="0"/>
          </a:xfrm>
          <a:prstGeom prst="line">
            <a:avLst/>
          </a:prstGeom>
          <a:noFill/>
          <a:ln w="12700">
            <a:solidFill>
              <a:srgbClr val="000000"/>
            </a:solidFill>
            <a:round/>
            <a:headEnd/>
            <a:tailEnd/>
          </a:ln>
        </p:spPr>
        <p:txBody>
          <a:bodyPr wrap="none" anchor="ctr"/>
          <a:lstStyle/>
          <a:p>
            <a:endParaRPr lang="fr-FR"/>
          </a:p>
        </p:txBody>
      </p:sp>
      <p:sp>
        <p:nvSpPr>
          <p:cNvPr id="15368" name="Line 8"/>
          <p:cNvSpPr>
            <a:spLocks noChangeShapeType="1"/>
          </p:cNvSpPr>
          <p:nvPr>
            <p:custDataLst>
              <p:tags r:id="rId7"/>
            </p:custDataLst>
          </p:nvPr>
        </p:nvSpPr>
        <p:spPr bwMode="auto">
          <a:xfrm>
            <a:off x="3965575" y="2971800"/>
            <a:ext cx="152400" cy="0"/>
          </a:xfrm>
          <a:prstGeom prst="line">
            <a:avLst/>
          </a:prstGeom>
          <a:noFill/>
          <a:ln w="12700">
            <a:solidFill>
              <a:srgbClr val="000000"/>
            </a:solidFill>
            <a:round/>
            <a:headEnd/>
            <a:tailEnd/>
          </a:ln>
        </p:spPr>
        <p:txBody>
          <a:bodyPr wrap="none" anchor="ctr"/>
          <a:lstStyle/>
          <a:p>
            <a:endParaRPr lang="fr-FR"/>
          </a:p>
        </p:txBody>
      </p:sp>
      <p:sp>
        <p:nvSpPr>
          <p:cNvPr id="15369" name="Line 9"/>
          <p:cNvSpPr>
            <a:spLocks noChangeShapeType="1"/>
          </p:cNvSpPr>
          <p:nvPr>
            <p:custDataLst>
              <p:tags r:id="rId8"/>
            </p:custDataLst>
          </p:nvPr>
        </p:nvSpPr>
        <p:spPr bwMode="auto">
          <a:xfrm>
            <a:off x="4079875" y="3044825"/>
            <a:ext cx="38100" cy="0"/>
          </a:xfrm>
          <a:prstGeom prst="line">
            <a:avLst/>
          </a:prstGeom>
          <a:noFill/>
          <a:ln w="12700">
            <a:solidFill>
              <a:srgbClr val="000000"/>
            </a:solidFill>
            <a:round/>
            <a:headEnd/>
            <a:tailEnd/>
          </a:ln>
        </p:spPr>
        <p:txBody>
          <a:bodyPr wrap="none" anchor="ctr"/>
          <a:lstStyle/>
          <a:p>
            <a:endParaRPr lang="fr-FR"/>
          </a:p>
        </p:txBody>
      </p:sp>
      <p:sp>
        <p:nvSpPr>
          <p:cNvPr id="15370" name="Freeform 10"/>
          <p:cNvSpPr>
            <a:spLocks/>
          </p:cNvSpPr>
          <p:nvPr>
            <p:custDataLst>
              <p:tags r:id="rId9"/>
            </p:custDataLst>
          </p:nvPr>
        </p:nvSpPr>
        <p:spPr bwMode="auto">
          <a:xfrm>
            <a:off x="3873500" y="2782888"/>
            <a:ext cx="292100" cy="400050"/>
          </a:xfrm>
          <a:custGeom>
            <a:avLst/>
            <a:gdLst>
              <a:gd name="T0" fmla="*/ 0 w 184"/>
              <a:gd name="T1" fmla="*/ 0 h 252"/>
              <a:gd name="T2" fmla="*/ 0 w 184"/>
              <a:gd name="T3" fmla="*/ 251 h 252"/>
              <a:gd name="T4" fmla="*/ 183 w 184"/>
              <a:gd name="T5" fmla="*/ 251 h 252"/>
              <a:gd name="T6" fmla="*/ 183 w 184"/>
              <a:gd name="T7" fmla="*/ 0 h 252"/>
              <a:gd name="T8" fmla="*/ 0 w 184"/>
              <a:gd name="T9" fmla="*/ 0 h 252"/>
              <a:gd name="T10" fmla="*/ 0 60000 65536"/>
              <a:gd name="T11" fmla="*/ 0 60000 65536"/>
              <a:gd name="T12" fmla="*/ 0 60000 65536"/>
              <a:gd name="T13" fmla="*/ 0 60000 65536"/>
              <a:gd name="T14" fmla="*/ 0 60000 65536"/>
              <a:gd name="T15" fmla="*/ 0 w 184"/>
              <a:gd name="T16" fmla="*/ 0 h 252"/>
              <a:gd name="T17" fmla="*/ 184 w 184"/>
              <a:gd name="T18" fmla="*/ 252 h 252"/>
            </a:gdLst>
            <a:ahLst/>
            <a:cxnLst>
              <a:cxn ang="T10">
                <a:pos x="T0" y="T1"/>
              </a:cxn>
              <a:cxn ang="T11">
                <a:pos x="T2" y="T3"/>
              </a:cxn>
              <a:cxn ang="T12">
                <a:pos x="T4" y="T5"/>
              </a:cxn>
              <a:cxn ang="T13">
                <a:pos x="T6" y="T7"/>
              </a:cxn>
              <a:cxn ang="T14">
                <a:pos x="T8" y="T9"/>
              </a:cxn>
            </a:cxnLst>
            <a:rect l="T15" t="T16" r="T17" b="T18"/>
            <a:pathLst>
              <a:path w="184" h="252">
                <a:moveTo>
                  <a:pt x="0" y="0"/>
                </a:moveTo>
                <a:lnTo>
                  <a:pt x="0" y="251"/>
                </a:lnTo>
                <a:lnTo>
                  <a:pt x="183" y="251"/>
                </a:lnTo>
                <a:lnTo>
                  <a:pt x="183" y="0"/>
                </a:lnTo>
                <a:lnTo>
                  <a:pt x="0" y="0"/>
                </a:lnTo>
              </a:path>
            </a:pathLst>
          </a:custGeom>
          <a:solidFill>
            <a:schemeClr val="accent1"/>
          </a:solidFill>
          <a:ln w="12700" cap="rnd" cmpd="sng">
            <a:solidFill>
              <a:srgbClr val="000000"/>
            </a:solidFill>
            <a:prstDash val="solid"/>
            <a:round/>
            <a:headEnd type="none" w="med" len="med"/>
            <a:tailEnd type="none" w="med" len="med"/>
          </a:ln>
        </p:spPr>
        <p:txBody>
          <a:bodyPr/>
          <a:lstStyle/>
          <a:p>
            <a:endParaRPr lang="fr-FR"/>
          </a:p>
        </p:txBody>
      </p:sp>
      <p:sp>
        <p:nvSpPr>
          <p:cNvPr id="15371" name="Line 11"/>
          <p:cNvSpPr>
            <a:spLocks noChangeShapeType="1"/>
          </p:cNvSpPr>
          <p:nvPr>
            <p:custDataLst>
              <p:tags r:id="rId10"/>
            </p:custDataLst>
          </p:nvPr>
        </p:nvSpPr>
        <p:spPr bwMode="auto">
          <a:xfrm>
            <a:off x="4017963" y="2855913"/>
            <a:ext cx="96837" cy="0"/>
          </a:xfrm>
          <a:prstGeom prst="line">
            <a:avLst/>
          </a:prstGeom>
          <a:noFill/>
          <a:ln w="12700">
            <a:solidFill>
              <a:srgbClr val="000000"/>
            </a:solidFill>
            <a:round/>
            <a:headEnd/>
            <a:tailEnd/>
          </a:ln>
        </p:spPr>
        <p:txBody>
          <a:bodyPr wrap="none" anchor="ctr"/>
          <a:lstStyle/>
          <a:p>
            <a:endParaRPr lang="fr-FR"/>
          </a:p>
        </p:txBody>
      </p:sp>
      <p:sp>
        <p:nvSpPr>
          <p:cNvPr id="15372" name="Line 12"/>
          <p:cNvSpPr>
            <a:spLocks noChangeShapeType="1"/>
          </p:cNvSpPr>
          <p:nvPr>
            <p:custDataLst>
              <p:tags r:id="rId11"/>
            </p:custDataLst>
          </p:nvPr>
        </p:nvSpPr>
        <p:spPr bwMode="auto">
          <a:xfrm>
            <a:off x="4017963" y="2882900"/>
            <a:ext cx="96837" cy="0"/>
          </a:xfrm>
          <a:prstGeom prst="line">
            <a:avLst/>
          </a:prstGeom>
          <a:noFill/>
          <a:ln w="12700">
            <a:solidFill>
              <a:srgbClr val="000000"/>
            </a:solidFill>
            <a:round/>
            <a:headEnd/>
            <a:tailEnd/>
          </a:ln>
        </p:spPr>
        <p:txBody>
          <a:bodyPr wrap="none" anchor="ctr"/>
          <a:lstStyle/>
          <a:p>
            <a:endParaRPr lang="fr-FR"/>
          </a:p>
        </p:txBody>
      </p:sp>
      <p:sp>
        <p:nvSpPr>
          <p:cNvPr id="15373" name="Line 13"/>
          <p:cNvSpPr>
            <a:spLocks noChangeShapeType="1"/>
          </p:cNvSpPr>
          <p:nvPr>
            <p:custDataLst>
              <p:tags r:id="rId12"/>
            </p:custDataLst>
          </p:nvPr>
        </p:nvSpPr>
        <p:spPr bwMode="auto">
          <a:xfrm>
            <a:off x="3906838" y="2955925"/>
            <a:ext cx="177800" cy="0"/>
          </a:xfrm>
          <a:prstGeom prst="line">
            <a:avLst/>
          </a:prstGeom>
          <a:noFill/>
          <a:ln w="12700">
            <a:solidFill>
              <a:srgbClr val="000000"/>
            </a:solidFill>
            <a:round/>
            <a:headEnd/>
            <a:tailEnd/>
          </a:ln>
        </p:spPr>
        <p:txBody>
          <a:bodyPr wrap="none" anchor="ctr"/>
          <a:lstStyle/>
          <a:p>
            <a:endParaRPr lang="fr-FR"/>
          </a:p>
        </p:txBody>
      </p:sp>
      <p:sp>
        <p:nvSpPr>
          <p:cNvPr id="15374" name="Line 14"/>
          <p:cNvSpPr>
            <a:spLocks noChangeShapeType="1"/>
          </p:cNvSpPr>
          <p:nvPr>
            <p:custDataLst>
              <p:tags r:id="rId13"/>
            </p:custDataLst>
          </p:nvPr>
        </p:nvSpPr>
        <p:spPr bwMode="auto">
          <a:xfrm>
            <a:off x="3906838" y="3005138"/>
            <a:ext cx="152400" cy="0"/>
          </a:xfrm>
          <a:prstGeom prst="line">
            <a:avLst/>
          </a:prstGeom>
          <a:noFill/>
          <a:ln w="12700">
            <a:solidFill>
              <a:srgbClr val="000000"/>
            </a:solidFill>
            <a:round/>
            <a:headEnd/>
            <a:tailEnd/>
          </a:ln>
        </p:spPr>
        <p:txBody>
          <a:bodyPr wrap="none" anchor="ctr"/>
          <a:lstStyle/>
          <a:p>
            <a:endParaRPr lang="fr-FR"/>
          </a:p>
        </p:txBody>
      </p:sp>
      <p:sp>
        <p:nvSpPr>
          <p:cNvPr id="15375" name="Line 15"/>
          <p:cNvSpPr>
            <a:spLocks noChangeShapeType="1"/>
          </p:cNvSpPr>
          <p:nvPr>
            <p:custDataLst>
              <p:tags r:id="rId14"/>
            </p:custDataLst>
          </p:nvPr>
        </p:nvSpPr>
        <p:spPr bwMode="auto">
          <a:xfrm>
            <a:off x="3933825" y="3032125"/>
            <a:ext cx="150813" cy="0"/>
          </a:xfrm>
          <a:prstGeom prst="line">
            <a:avLst/>
          </a:prstGeom>
          <a:noFill/>
          <a:ln w="12700">
            <a:solidFill>
              <a:srgbClr val="000000"/>
            </a:solidFill>
            <a:round/>
            <a:headEnd/>
            <a:tailEnd/>
          </a:ln>
        </p:spPr>
        <p:txBody>
          <a:bodyPr wrap="none" anchor="ctr"/>
          <a:lstStyle/>
          <a:p>
            <a:endParaRPr lang="fr-FR"/>
          </a:p>
        </p:txBody>
      </p:sp>
      <p:sp>
        <p:nvSpPr>
          <p:cNvPr id="15376" name="Line 16"/>
          <p:cNvSpPr>
            <a:spLocks noChangeShapeType="1"/>
          </p:cNvSpPr>
          <p:nvPr>
            <p:custDataLst>
              <p:tags r:id="rId15"/>
            </p:custDataLst>
          </p:nvPr>
        </p:nvSpPr>
        <p:spPr bwMode="auto">
          <a:xfrm>
            <a:off x="4044950" y="3105150"/>
            <a:ext cx="39688" cy="0"/>
          </a:xfrm>
          <a:prstGeom prst="line">
            <a:avLst/>
          </a:prstGeom>
          <a:noFill/>
          <a:ln w="12700">
            <a:solidFill>
              <a:srgbClr val="000000"/>
            </a:solidFill>
            <a:round/>
            <a:headEnd/>
            <a:tailEnd/>
          </a:ln>
        </p:spPr>
        <p:txBody>
          <a:bodyPr wrap="none" anchor="ctr"/>
          <a:lstStyle/>
          <a:p>
            <a:endParaRPr lang="fr-FR"/>
          </a:p>
        </p:txBody>
      </p:sp>
      <p:sp>
        <p:nvSpPr>
          <p:cNvPr id="15377" name="Line 17"/>
          <p:cNvSpPr>
            <a:spLocks noChangeShapeType="1"/>
          </p:cNvSpPr>
          <p:nvPr>
            <p:custDataLst>
              <p:tags r:id="rId16"/>
            </p:custDataLst>
          </p:nvPr>
        </p:nvSpPr>
        <p:spPr bwMode="auto">
          <a:xfrm>
            <a:off x="3986213" y="2855913"/>
            <a:ext cx="93662" cy="0"/>
          </a:xfrm>
          <a:prstGeom prst="line">
            <a:avLst/>
          </a:prstGeom>
          <a:noFill/>
          <a:ln w="12700">
            <a:solidFill>
              <a:srgbClr val="000000"/>
            </a:solidFill>
            <a:round/>
            <a:headEnd/>
            <a:tailEnd/>
          </a:ln>
        </p:spPr>
        <p:txBody>
          <a:bodyPr wrap="none" anchor="ctr"/>
          <a:lstStyle/>
          <a:p>
            <a:endParaRPr lang="fr-FR"/>
          </a:p>
        </p:txBody>
      </p:sp>
      <p:sp>
        <p:nvSpPr>
          <p:cNvPr id="15378" name="Line 18"/>
          <p:cNvSpPr>
            <a:spLocks noChangeShapeType="1"/>
          </p:cNvSpPr>
          <p:nvPr>
            <p:custDataLst>
              <p:tags r:id="rId17"/>
            </p:custDataLst>
          </p:nvPr>
        </p:nvSpPr>
        <p:spPr bwMode="auto">
          <a:xfrm>
            <a:off x="3986213" y="2882900"/>
            <a:ext cx="93662" cy="0"/>
          </a:xfrm>
          <a:prstGeom prst="line">
            <a:avLst/>
          </a:prstGeom>
          <a:noFill/>
          <a:ln w="12700">
            <a:solidFill>
              <a:srgbClr val="000000"/>
            </a:solidFill>
            <a:round/>
            <a:headEnd/>
            <a:tailEnd/>
          </a:ln>
        </p:spPr>
        <p:txBody>
          <a:bodyPr wrap="none" anchor="ctr"/>
          <a:lstStyle/>
          <a:p>
            <a:endParaRPr lang="fr-FR"/>
          </a:p>
        </p:txBody>
      </p:sp>
      <p:sp>
        <p:nvSpPr>
          <p:cNvPr id="15379" name="Line 19"/>
          <p:cNvSpPr>
            <a:spLocks noChangeShapeType="1"/>
          </p:cNvSpPr>
          <p:nvPr>
            <p:custDataLst>
              <p:tags r:id="rId18"/>
            </p:custDataLst>
          </p:nvPr>
        </p:nvSpPr>
        <p:spPr bwMode="auto">
          <a:xfrm>
            <a:off x="3875088" y="2955925"/>
            <a:ext cx="177800" cy="0"/>
          </a:xfrm>
          <a:prstGeom prst="line">
            <a:avLst/>
          </a:prstGeom>
          <a:noFill/>
          <a:ln w="12700">
            <a:solidFill>
              <a:srgbClr val="000000"/>
            </a:solidFill>
            <a:round/>
            <a:headEnd/>
            <a:tailEnd/>
          </a:ln>
        </p:spPr>
        <p:txBody>
          <a:bodyPr wrap="none" anchor="ctr"/>
          <a:lstStyle/>
          <a:p>
            <a:endParaRPr lang="fr-FR"/>
          </a:p>
        </p:txBody>
      </p:sp>
      <p:sp>
        <p:nvSpPr>
          <p:cNvPr id="15380" name="Line 20"/>
          <p:cNvSpPr>
            <a:spLocks noChangeShapeType="1"/>
          </p:cNvSpPr>
          <p:nvPr>
            <p:custDataLst>
              <p:tags r:id="rId19"/>
            </p:custDataLst>
          </p:nvPr>
        </p:nvSpPr>
        <p:spPr bwMode="auto">
          <a:xfrm>
            <a:off x="3875088" y="3005138"/>
            <a:ext cx="150812" cy="0"/>
          </a:xfrm>
          <a:prstGeom prst="line">
            <a:avLst/>
          </a:prstGeom>
          <a:noFill/>
          <a:ln w="12700">
            <a:solidFill>
              <a:srgbClr val="000000"/>
            </a:solidFill>
            <a:round/>
            <a:headEnd/>
            <a:tailEnd/>
          </a:ln>
        </p:spPr>
        <p:txBody>
          <a:bodyPr wrap="none" anchor="ctr"/>
          <a:lstStyle/>
          <a:p>
            <a:endParaRPr lang="fr-FR"/>
          </a:p>
        </p:txBody>
      </p:sp>
      <p:sp>
        <p:nvSpPr>
          <p:cNvPr id="15381" name="Line 21"/>
          <p:cNvSpPr>
            <a:spLocks noChangeShapeType="1"/>
          </p:cNvSpPr>
          <p:nvPr>
            <p:custDataLst>
              <p:tags r:id="rId20"/>
            </p:custDataLst>
          </p:nvPr>
        </p:nvSpPr>
        <p:spPr bwMode="auto">
          <a:xfrm>
            <a:off x="3903663" y="3032125"/>
            <a:ext cx="149225" cy="0"/>
          </a:xfrm>
          <a:prstGeom prst="line">
            <a:avLst/>
          </a:prstGeom>
          <a:noFill/>
          <a:ln w="12700">
            <a:solidFill>
              <a:srgbClr val="000000"/>
            </a:solidFill>
            <a:round/>
            <a:headEnd/>
            <a:tailEnd/>
          </a:ln>
        </p:spPr>
        <p:txBody>
          <a:bodyPr wrap="none" anchor="ctr"/>
          <a:lstStyle/>
          <a:p>
            <a:endParaRPr lang="fr-FR"/>
          </a:p>
        </p:txBody>
      </p:sp>
      <p:sp>
        <p:nvSpPr>
          <p:cNvPr id="15382" name="Line 22"/>
          <p:cNvSpPr>
            <a:spLocks noChangeShapeType="1"/>
          </p:cNvSpPr>
          <p:nvPr>
            <p:custDataLst>
              <p:tags r:id="rId21"/>
            </p:custDataLst>
          </p:nvPr>
        </p:nvSpPr>
        <p:spPr bwMode="auto">
          <a:xfrm>
            <a:off x="4010025" y="3105150"/>
            <a:ext cx="42863" cy="0"/>
          </a:xfrm>
          <a:prstGeom prst="line">
            <a:avLst/>
          </a:prstGeom>
          <a:noFill/>
          <a:ln w="12700">
            <a:solidFill>
              <a:srgbClr val="000000"/>
            </a:solidFill>
            <a:round/>
            <a:headEnd/>
            <a:tailEnd/>
          </a:ln>
        </p:spPr>
        <p:txBody>
          <a:bodyPr wrap="none" anchor="ctr"/>
          <a:lstStyle/>
          <a:p>
            <a:endParaRPr lang="fr-FR"/>
          </a:p>
        </p:txBody>
      </p:sp>
      <p:sp>
        <p:nvSpPr>
          <p:cNvPr id="15383" name="Freeform 23"/>
          <p:cNvSpPr>
            <a:spLocks/>
          </p:cNvSpPr>
          <p:nvPr>
            <p:custDataLst>
              <p:tags r:id="rId22"/>
            </p:custDataLst>
          </p:nvPr>
        </p:nvSpPr>
        <p:spPr bwMode="auto">
          <a:xfrm>
            <a:off x="3813175" y="2841625"/>
            <a:ext cx="288925" cy="398463"/>
          </a:xfrm>
          <a:custGeom>
            <a:avLst/>
            <a:gdLst>
              <a:gd name="T0" fmla="*/ 0 w 182"/>
              <a:gd name="T1" fmla="*/ 0 h 251"/>
              <a:gd name="T2" fmla="*/ 0 w 182"/>
              <a:gd name="T3" fmla="*/ 250 h 251"/>
              <a:gd name="T4" fmla="*/ 181 w 182"/>
              <a:gd name="T5" fmla="*/ 250 h 251"/>
              <a:gd name="T6" fmla="*/ 181 w 182"/>
              <a:gd name="T7" fmla="*/ 0 h 251"/>
              <a:gd name="T8" fmla="*/ 0 w 182"/>
              <a:gd name="T9" fmla="*/ 0 h 251"/>
              <a:gd name="T10" fmla="*/ 0 60000 65536"/>
              <a:gd name="T11" fmla="*/ 0 60000 65536"/>
              <a:gd name="T12" fmla="*/ 0 60000 65536"/>
              <a:gd name="T13" fmla="*/ 0 60000 65536"/>
              <a:gd name="T14" fmla="*/ 0 60000 65536"/>
              <a:gd name="T15" fmla="*/ 0 w 182"/>
              <a:gd name="T16" fmla="*/ 0 h 251"/>
              <a:gd name="T17" fmla="*/ 182 w 182"/>
              <a:gd name="T18" fmla="*/ 251 h 251"/>
            </a:gdLst>
            <a:ahLst/>
            <a:cxnLst>
              <a:cxn ang="T10">
                <a:pos x="T0" y="T1"/>
              </a:cxn>
              <a:cxn ang="T11">
                <a:pos x="T2" y="T3"/>
              </a:cxn>
              <a:cxn ang="T12">
                <a:pos x="T4" y="T5"/>
              </a:cxn>
              <a:cxn ang="T13">
                <a:pos x="T6" y="T7"/>
              </a:cxn>
              <a:cxn ang="T14">
                <a:pos x="T8" y="T9"/>
              </a:cxn>
            </a:cxnLst>
            <a:rect l="T15" t="T16" r="T17" b="T18"/>
            <a:pathLst>
              <a:path w="182" h="251">
                <a:moveTo>
                  <a:pt x="0" y="0"/>
                </a:moveTo>
                <a:lnTo>
                  <a:pt x="0" y="250"/>
                </a:lnTo>
                <a:lnTo>
                  <a:pt x="181" y="250"/>
                </a:lnTo>
                <a:lnTo>
                  <a:pt x="181" y="0"/>
                </a:lnTo>
                <a:lnTo>
                  <a:pt x="0" y="0"/>
                </a:lnTo>
              </a:path>
            </a:pathLst>
          </a:custGeom>
          <a:solidFill>
            <a:srgbClr val="FF66FF"/>
          </a:solidFill>
          <a:ln w="12700" cap="rnd" cmpd="sng">
            <a:solidFill>
              <a:srgbClr val="000000"/>
            </a:solidFill>
            <a:prstDash val="solid"/>
            <a:round/>
            <a:headEnd type="none" w="med" len="med"/>
            <a:tailEnd type="none" w="med" len="med"/>
          </a:ln>
        </p:spPr>
        <p:txBody>
          <a:bodyPr/>
          <a:lstStyle/>
          <a:p>
            <a:endParaRPr lang="fr-FR"/>
          </a:p>
        </p:txBody>
      </p:sp>
      <p:sp>
        <p:nvSpPr>
          <p:cNvPr id="15384" name="Line 24"/>
          <p:cNvSpPr>
            <a:spLocks noChangeShapeType="1"/>
          </p:cNvSpPr>
          <p:nvPr>
            <p:custDataLst>
              <p:tags r:id="rId23"/>
            </p:custDataLst>
          </p:nvPr>
        </p:nvSpPr>
        <p:spPr bwMode="auto">
          <a:xfrm>
            <a:off x="3952875" y="2916238"/>
            <a:ext cx="93663" cy="0"/>
          </a:xfrm>
          <a:prstGeom prst="line">
            <a:avLst/>
          </a:prstGeom>
          <a:noFill/>
          <a:ln w="12700">
            <a:solidFill>
              <a:srgbClr val="000000"/>
            </a:solidFill>
            <a:round/>
            <a:headEnd/>
            <a:tailEnd/>
          </a:ln>
        </p:spPr>
        <p:txBody>
          <a:bodyPr wrap="none" anchor="ctr"/>
          <a:lstStyle/>
          <a:p>
            <a:endParaRPr lang="fr-FR"/>
          </a:p>
        </p:txBody>
      </p:sp>
      <p:sp>
        <p:nvSpPr>
          <p:cNvPr id="15385" name="Line 25"/>
          <p:cNvSpPr>
            <a:spLocks noChangeShapeType="1"/>
          </p:cNvSpPr>
          <p:nvPr>
            <p:custDataLst>
              <p:tags r:id="rId24"/>
            </p:custDataLst>
          </p:nvPr>
        </p:nvSpPr>
        <p:spPr bwMode="auto">
          <a:xfrm>
            <a:off x="3952875" y="2941638"/>
            <a:ext cx="93663" cy="0"/>
          </a:xfrm>
          <a:prstGeom prst="line">
            <a:avLst/>
          </a:prstGeom>
          <a:noFill/>
          <a:ln w="12700">
            <a:solidFill>
              <a:srgbClr val="000000"/>
            </a:solidFill>
            <a:round/>
            <a:headEnd/>
            <a:tailEnd/>
          </a:ln>
        </p:spPr>
        <p:txBody>
          <a:bodyPr wrap="none" anchor="ctr"/>
          <a:lstStyle/>
          <a:p>
            <a:endParaRPr lang="fr-FR"/>
          </a:p>
        </p:txBody>
      </p:sp>
      <p:sp>
        <p:nvSpPr>
          <p:cNvPr id="15386" name="Line 26"/>
          <p:cNvSpPr>
            <a:spLocks noChangeShapeType="1"/>
          </p:cNvSpPr>
          <p:nvPr>
            <p:custDataLst>
              <p:tags r:id="rId25"/>
            </p:custDataLst>
          </p:nvPr>
        </p:nvSpPr>
        <p:spPr bwMode="auto">
          <a:xfrm>
            <a:off x="3844925" y="3016250"/>
            <a:ext cx="176213" cy="0"/>
          </a:xfrm>
          <a:prstGeom prst="line">
            <a:avLst/>
          </a:prstGeom>
          <a:noFill/>
          <a:ln w="12700">
            <a:solidFill>
              <a:srgbClr val="000000"/>
            </a:solidFill>
            <a:round/>
            <a:headEnd/>
            <a:tailEnd/>
          </a:ln>
        </p:spPr>
        <p:txBody>
          <a:bodyPr wrap="none" anchor="ctr"/>
          <a:lstStyle/>
          <a:p>
            <a:endParaRPr lang="fr-FR"/>
          </a:p>
        </p:txBody>
      </p:sp>
      <p:sp>
        <p:nvSpPr>
          <p:cNvPr id="15387" name="Line 27"/>
          <p:cNvSpPr>
            <a:spLocks noChangeShapeType="1"/>
          </p:cNvSpPr>
          <p:nvPr>
            <p:custDataLst>
              <p:tags r:id="rId26"/>
            </p:custDataLst>
          </p:nvPr>
        </p:nvSpPr>
        <p:spPr bwMode="auto">
          <a:xfrm>
            <a:off x="3844925" y="3065463"/>
            <a:ext cx="152400" cy="0"/>
          </a:xfrm>
          <a:prstGeom prst="line">
            <a:avLst/>
          </a:prstGeom>
          <a:noFill/>
          <a:ln w="12700">
            <a:solidFill>
              <a:srgbClr val="000000"/>
            </a:solidFill>
            <a:round/>
            <a:headEnd/>
            <a:tailEnd/>
          </a:ln>
        </p:spPr>
        <p:txBody>
          <a:bodyPr wrap="none" anchor="ctr"/>
          <a:lstStyle/>
          <a:p>
            <a:endParaRPr lang="fr-FR"/>
          </a:p>
        </p:txBody>
      </p:sp>
      <p:sp>
        <p:nvSpPr>
          <p:cNvPr id="15388" name="Line 28"/>
          <p:cNvSpPr>
            <a:spLocks noChangeShapeType="1"/>
          </p:cNvSpPr>
          <p:nvPr>
            <p:custDataLst>
              <p:tags r:id="rId27"/>
            </p:custDataLst>
          </p:nvPr>
        </p:nvSpPr>
        <p:spPr bwMode="auto">
          <a:xfrm>
            <a:off x="3871913" y="3090863"/>
            <a:ext cx="149225" cy="0"/>
          </a:xfrm>
          <a:prstGeom prst="line">
            <a:avLst/>
          </a:prstGeom>
          <a:noFill/>
          <a:ln w="12700">
            <a:solidFill>
              <a:srgbClr val="000000"/>
            </a:solidFill>
            <a:round/>
            <a:headEnd/>
            <a:tailEnd/>
          </a:ln>
        </p:spPr>
        <p:txBody>
          <a:bodyPr wrap="none" anchor="ctr"/>
          <a:lstStyle/>
          <a:p>
            <a:endParaRPr lang="fr-FR"/>
          </a:p>
        </p:txBody>
      </p:sp>
      <p:sp>
        <p:nvSpPr>
          <p:cNvPr id="15389" name="Line 29"/>
          <p:cNvSpPr>
            <a:spLocks noChangeShapeType="1"/>
          </p:cNvSpPr>
          <p:nvPr>
            <p:custDataLst>
              <p:tags r:id="rId28"/>
            </p:custDataLst>
          </p:nvPr>
        </p:nvSpPr>
        <p:spPr bwMode="auto">
          <a:xfrm>
            <a:off x="3979863" y="3162300"/>
            <a:ext cx="41275" cy="0"/>
          </a:xfrm>
          <a:prstGeom prst="line">
            <a:avLst/>
          </a:prstGeom>
          <a:noFill/>
          <a:ln w="12700">
            <a:solidFill>
              <a:srgbClr val="000000"/>
            </a:solidFill>
            <a:round/>
            <a:headEnd/>
            <a:tailEnd/>
          </a:ln>
        </p:spPr>
        <p:txBody>
          <a:bodyPr wrap="none" anchor="ctr"/>
          <a:lstStyle/>
          <a:p>
            <a:endParaRPr lang="fr-FR"/>
          </a:p>
        </p:txBody>
      </p:sp>
      <p:sp>
        <p:nvSpPr>
          <p:cNvPr id="15390" name="Rectangle 30"/>
          <p:cNvSpPr>
            <a:spLocks noChangeArrowheads="1"/>
          </p:cNvSpPr>
          <p:nvPr>
            <p:custDataLst>
              <p:tags r:id="rId29"/>
            </p:custDataLst>
          </p:nvPr>
        </p:nvSpPr>
        <p:spPr bwMode="auto">
          <a:xfrm>
            <a:off x="6251575" y="3384550"/>
            <a:ext cx="1590675" cy="822325"/>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latin typeface="Tahoma" pitchFamily="34" charset="0"/>
              </a:rPr>
              <a:t>Horizon des</a:t>
            </a:r>
          </a:p>
          <a:p>
            <a:pPr>
              <a:lnSpc>
                <a:spcPct val="100000"/>
              </a:lnSpc>
            </a:pPr>
            <a:r>
              <a:rPr lang="fr-FR" sz="1600">
                <a:solidFill>
                  <a:srgbClr val="00279F"/>
                </a:solidFill>
                <a:latin typeface="Tahoma" pitchFamily="34" charset="0"/>
              </a:rPr>
              <a:t>informations</a:t>
            </a:r>
          </a:p>
          <a:p>
            <a:pPr>
              <a:lnSpc>
                <a:spcPct val="100000"/>
              </a:lnSpc>
            </a:pPr>
            <a:r>
              <a:rPr lang="fr-FR" sz="1600">
                <a:solidFill>
                  <a:srgbClr val="00279F"/>
                </a:solidFill>
                <a:latin typeface="Tahoma" pitchFamily="34" charset="0"/>
              </a:rPr>
              <a:t>commerciales</a:t>
            </a:r>
          </a:p>
        </p:txBody>
      </p:sp>
      <p:sp>
        <p:nvSpPr>
          <p:cNvPr id="15391" name="Rectangle 31"/>
          <p:cNvSpPr>
            <a:spLocks noChangeArrowheads="1"/>
          </p:cNvSpPr>
          <p:nvPr>
            <p:custDataLst>
              <p:tags r:id="rId30"/>
            </p:custDataLst>
          </p:nvPr>
        </p:nvSpPr>
        <p:spPr bwMode="auto">
          <a:xfrm>
            <a:off x="3581400" y="2446338"/>
            <a:ext cx="1435100" cy="333375"/>
          </a:xfrm>
          <a:prstGeom prst="rect">
            <a:avLst/>
          </a:prstGeom>
          <a:noFill/>
          <a:ln w="12700">
            <a:noFill/>
            <a:miter lim="800000"/>
            <a:headEnd/>
            <a:tailEnd/>
          </a:ln>
        </p:spPr>
        <p:txBody>
          <a:bodyPr wrap="none" lIns="90488" tIns="44450" rIns="90488" bIns="44450">
            <a:spAutoFit/>
          </a:bodyPr>
          <a:lstStyle/>
          <a:p>
            <a:pPr algn="l">
              <a:lnSpc>
                <a:spcPct val="100000"/>
              </a:lnSpc>
            </a:pPr>
            <a:r>
              <a:rPr lang="fr-FR" sz="1600">
                <a:solidFill>
                  <a:srgbClr val="00279F"/>
                </a:solidFill>
                <a:latin typeface="Tahoma" pitchFamily="34" charset="0"/>
              </a:rPr>
              <a:t>Commandes</a:t>
            </a:r>
          </a:p>
        </p:txBody>
      </p:sp>
      <p:sp>
        <p:nvSpPr>
          <p:cNvPr id="15392" name="Line 35"/>
          <p:cNvSpPr>
            <a:spLocks noChangeShapeType="1"/>
          </p:cNvSpPr>
          <p:nvPr>
            <p:custDataLst>
              <p:tags r:id="rId31"/>
            </p:custDataLst>
          </p:nvPr>
        </p:nvSpPr>
        <p:spPr bwMode="auto">
          <a:xfrm>
            <a:off x="3349625" y="3654425"/>
            <a:ext cx="0" cy="254000"/>
          </a:xfrm>
          <a:prstGeom prst="line">
            <a:avLst/>
          </a:prstGeom>
          <a:noFill/>
          <a:ln w="12700">
            <a:solidFill>
              <a:srgbClr val="000000"/>
            </a:solidFill>
            <a:round/>
            <a:headEnd/>
            <a:tailEnd/>
          </a:ln>
        </p:spPr>
        <p:txBody>
          <a:bodyPr wrap="none" anchor="ctr"/>
          <a:lstStyle/>
          <a:p>
            <a:endParaRPr lang="fr-FR"/>
          </a:p>
        </p:txBody>
      </p:sp>
      <p:sp>
        <p:nvSpPr>
          <p:cNvPr id="15393" name="Freeform 36"/>
          <p:cNvSpPr>
            <a:spLocks/>
          </p:cNvSpPr>
          <p:nvPr>
            <p:custDataLst>
              <p:tags r:id="rId32"/>
            </p:custDataLst>
          </p:nvPr>
        </p:nvSpPr>
        <p:spPr bwMode="auto">
          <a:xfrm>
            <a:off x="3287713" y="3648075"/>
            <a:ext cx="122237" cy="114300"/>
          </a:xfrm>
          <a:custGeom>
            <a:avLst/>
            <a:gdLst>
              <a:gd name="T0" fmla="*/ 0 w 77"/>
              <a:gd name="T1" fmla="*/ 71 h 72"/>
              <a:gd name="T2" fmla="*/ 39 w 77"/>
              <a:gd name="T3" fmla="*/ 0 h 72"/>
              <a:gd name="T4" fmla="*/ 76 w 77"/>
              <a:gd name="T5" fmla="*/ 71 h 72"/>
              <a:gd name="T6" fmla="*/ 0 w 77"/>
              <a:gd name="T7" fmla="*/ 71 h 72"/>
              <a:gd name="T8" fmla="*/ 0 60000 65536"/>
              <a:gd name="T9" fmla="*/ 0 60000 65536"/>
              <a:gd name="T10" fmla="*/ 0 60000 65536"/>
              <a:gd name="T11" fmla="*/ 0 60000 65536"/>
              <a:gd name="T12" fmla="*/ 0 w 77"/>
              <a:gd name="T13" fmla="*/ 0 h 72"/>
              <a:gd name="T14" fmla="*/ 77 w 77"/>
              <a:gd name="T15" fmla="*/ 72 h 72"/>
            </a:gdLst>
            <a:ahLst/>
            <a:cxnLst>
              <a:cxn ang="T8">
                <a:pos x="T0" y="T1"/>
              </a:cxn>
              <a:cxn ang="T9">
                <a:pos x="T2" y="T3"/>
              </a:cxn>
              <a:cxn ang="T10">
                <a:pos x="T4" y="T5"/>
              </a:cxn>
              <a:cxn ang="T11">
                <a:pos x="T6" y="T7"/>
              </a:cxn>
            </a:cxnLst>
            <a:rect l="T12" t="T13" r="T14" b="T15"/>
            <a:pathLst>
              <a:path w="77" h="72">
                <a:moveTo>
                  <a:pt x="0" y="71"/>
                </a:moveTo>
                <a:lnTo>
                  <a:pt x="39" y="0"/>
                </a:lnTo>
                <a:lnTo>
                  <a:pt x="76" y="71"/>
                </a:lnTo>
                <a:lnTo>
                  <a:pt x="0" y="71"/>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394" name="Freeform 40" descr="Diagonales larges vers le haut"/>
          <p:cNvSpPr>
            <a:spLocks/>
          </p:cNvSpPr>
          <p:nvPr>
            <p:custDataLst>
              <p:tags r:id="rId33"/>
            </p:custDataLst>
          </p:nvPr>
        </p:nvSpPr>
        <p:spPr bwMode="auto">
          <a:xfrm>
            <a:off x="3287713" y="3441700"/>
            <a:ext cx="160337" cy="150813"/>
          </a:xfrm>
          <a:custGeom>
            <a:avLst/>
            <a:gdLst>
              <a:gd name="T0" fmla="*/ 0 w 101"/>
              <a:gd name="T1" fmla="*/ 0 h 95"/>
              <a:gd name="T2" fmla="*/ 0 w 101"/>
              <a:gd name="T3" fmla="*/ 94 h 95"/>
              <a:gd name="T4" fmla="*/ 100 w 101"/>
              <a:gd name="T5" fmla="*/ 94 h 95"/>
              <a:gd name="T6" fmla="*/ 100 w 101"/>
              <a:gd name="T7" fmla="*/ 0 h 95"/>
              <a:gd name="T8" fmla="*/ 0 w 101"/>
              <a:gd name="T9" fmla="*/ 0 h 95"/>
              <a:gd name="T10" fmla="*/ 0 60000 65536"/>
              <a:gd name="T11" fmla="*/ 0 60000 65536"/>
              <a:gd name="T12" fmla="*/ 0 60000 65536"/>
              <a:gd name="T13" fmla="*/ 0 60000 65536"/>
              <a:gd name="T14" fmla="*/ 0 60000 65536"/>
              <a:gd name="T15" fmla="*/ 0 w 101"/>
              <a:gd name="T16" fmla="*/ 0 h 95"/>
              <a:gd name="T17" fmla="*/ 101 w 101"/>
              <a:gd name="T18" fmla="*/ 95 h 95"/>
            </a:gdLst>
            <a:ahLst/>
            <a:cxnLst>
              <a:cxn ang="T10">
                <a:pos x="T0" y="T1"/>
              </a:cxn>
              <a:cxn ang="T11">
                <a:pos x="T2" y="T3"/>
              </a:cxn>
              <a:cxn ang="T12">
                <a:pos x="T4" y="T5"/>
              </a:cxn>
              <a:cxn ang="T13">
                <a:pos x="T6" y="T7"/>
              </a:cxn>
              <a:cxn ang="T14">
                <a:pos x="T8" y="T9"/>
              </a:cxn>
            </a:cxnLst>
            <a:rect l="T15" t="T16" r="T17" b="T18"/>
            <a:pathLst>
              <a:path w="101" h="95">
                <a:moveTo>
                  <a:pt x="0" y="0"/>
                </a:moveTo>
                <a:lnTo>
                  <a:pt x="0" y="94"/>
                </a:lnTo>
                <a:lnTo>
                  <a:pt x="100" y="94"/>
                </a:lnTo>
                <a:lnTo>
                  <a:pt x="100" y="0"/>
                </a:lnTo>
                <a:lnTo>
                  <a:pt x="0" y="0"/>
                </a:lnTo>
              </a:path>
            </a:pathLst>
          </a:custGeom>
          <a:pattFill prst="wdUpDiag">
            <a:fgClr>
              <a:schemeClr val="tx1"/>
            </a:fgClr>
            <a:bgClr>
              <a:srgbClr val="808080"/>
            </a:bgClr>
          </a:pattFill>
          <a:ln w="12700" cap="rnd" cmpd="sng">
            <a:solidFill>
              <a:srgbClr val="000000"/>
            </a:solidFill>
            <a:prstDash val="solid"/>
            <a:round/>
            <a:headEnd type="none" w="med" len="med"/>
            <a:tailEnd type="none" w="med" len="med"/>
          </a:ln>
        </p:spPr>
        <p:txBody>
          <a:bodyPr/>
          <a:lstStyle/>
          <a:p>
            <a:endParaRPr lang="fr-FR"/>
          </a:p>
        </p:txBody>
      </p:sp>
      <p:sp>
        <p:nvSpPr>
          <p:cNvPr id="15395" name="Rectangle 41"/>
          <p:cNvSpPr>
            <a:spLocks noChangeArrowheads="1"/>
          </p:cNvSpPr>
          <p:nvPr>
            <p:custDataLst>
              <p:tags r:id="rId34"/>
            </p:custDataLst>
          </p:nvPr>
        </p:nvSpPr>
        <p:spPr bwMode="auto">
          <a:xfrm>
            <a:off x="1435100" y="3563938"/>
            <a:ext cx="1730375" cy="577850"/>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latin typeface="Tahoma" pitchFamily="34" charset="0"/>
              </a:rPr>
              <a:t>Production</a:t>
            </a:r>
          </a:p>
          <a:p>
            <a:pPr>
              <a:lnSpc>
                <a:spcPct val="100000"/>
              </a:lnSpc>
            </a:pPr>
            <a:r>
              <a:rPr lang="fr-FR" sz="1600">
                <a:solidFill>
                  <a:srgbClr val="00279F"/>
                </a:solidFill>
                <a:latin typeface="Tahoma" pitchFamily="34" charset="0"/>
              </a:rPr>
              <a:t>à la commande</a:t>
            </a:r>
          </a:p>
        </p:txBody>
      </p:sp>
      <p:sp>
        <p:nvSpPr>
          <p:cNvPr id="15396" name="Arc 42"/>
          <p:cNvSpPr>
            <a:spLocks/>
          </p:cNvSpPr>
          <p:nvPr>
            <p:custDataLst>
              <p:tags r:id="rId35"/>
            </p:custDataLst>
          </p:nvPr>
        </p:nvSpPr>
        <p:spPr bwMode="auto">
          <a:xfrm>
            <a:off x="3917950" y="3484563"/>
            <a:ext cx="604838" cy="561975"/>
          </a:xfrm>
          <a:custGeom>
            <a:avLst/>
            <a:gdLst>
              <a:gd name="T0" fmla="*/ 604838 w 21600"/>
              <a:gd name="T1" fmla="*/ 1587 h 21600"/>
              <a:gd name="T2" fmla="*/ 0 w 21600"/>
              <a:gd name="T3" fmla="*/ 561975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599" y="60"/>
                </a:moveTo>
                <a:cubicBezTo>
                  <a:pt x="21566" y="11966"/>
                  <a:pt x="11905" y="21599"/>
                  <a:pt x="0" y="21600"/>
                </a:cubicBezTo>
              </a:path>
              <a:path w="21600" h="21600" stroke="0" extrusionOk="0">
                <a:moveTo>
                  <a:pt x="21599" y="60"/>
                </a:moveTo>
                <a:cubicBezTo>
                  <a:pt x="21566" y="11966"/>
                  <a:pt x="11905" y="21599"/>
                  <a:pt x="0" y="21600"/>
                </a:cubicBezTo>
                <a:lnTo>
                  <a:pt x="0" y="0"/>
                </a:lnTo>
                <a:close/>
              </a:path>
            </a:pathLst>
          </a:custGeom>
          <a:noFill/>
          <a:ln w="38100" cap="rnd">
            <a:solidFill>
              <a:srgbClr val="000000"/>
            </a:solidFill>
            <a:round/>
            <a:headEnd type="triangle" w="med" len="med"/>
            <a:tailEnd type="triangle" w="med" len="med"/>
          </a:ln>
        </p:spPr>
        <p:txBody>
          <a:bodyPr wrap="none" anchor="ctr"/>
          <a:lstStyle/>
          <a:p>
            <a:endParaRPr lang="fr-FR"/>
          </a:p>
        </p:txBody>
      </p:sp>
      <p:sp>
        <p:nvSpPr>
          <p:cNvPr id="15397" name="Freeform 45"/>
          <p:cNvSpPr>
            <a:spLocks/>
          </p:cNvSpPr>
          <p:nvPr>
            <p:custDataLst>
              <p:tags r:id="rId36"/>
            </p:custDataLst>
          </p:nvPr>
        </p:nvSpPr>
        <p:spPr bwMode="auto">
          <a:xfrm>
            <a:off x="3033713" y="3944938"/>
            <a:ext cx="638175" cy="293687"/>
          </a:xfrm>
          <a:custGeom>
            <a:avLst/>
            <a:gdLst>
              <a:gd name="T0" fmla="*/ 200 w 402"/>
              <a:gd name="T1" fmla="*/ 0 h 185"/>
              <a:gd name="T2" fmla="*/ 0 w 402"/>
              <a:gd name="T3" fmla="*/ 184 h 185"/>
              <a:gd name="T4" fmla="*/ 401 w 402"/>
              <a:gd name="T5" fmla="*/ 184 h 185"/>
              <a:gd name="T6" fmla="*/ 200 w 402"/>
              <a:gd name="T7" fmla="*/ 0 h 185"/>
              <a:gd name="T8" fmla="*/ 0 60000 65536"/>
              <a:gd name="T9" fmla="*/ 0 60000 65536"/>
              <a:gd name="T10" fmla="*/ 0 60000 65536"/>
              <a:gd name="T11" fmla="*/ 0 60000 65536"/>
              <a:gd name="T12" fmla="*/ 0 w 402"/>
              <a:gd name="T13" fmla="*/ 0 h 185"/>
              <a:gd name="T14" fmla="*/ 402 w 402"/>
              <a:gd name="T15" fmla="*/ 185 h 185"/>
            </a:gdLst>
            <a:ahLst/>
            <a:cxnLst>
              <a:cxn ang="T8">
                <a:pos x="T0" y="T1"/>
              </a:cxn>
              <a:cxn ang="T9">
                <a:pos x="T2" y="T3"/>
              </a:cxn>
              <a:cxn ang="T10">
                <a:pos x="T4" y="T5"/>
              </a:cxn>
              <a:cxn ang="T11">
                <a:pos x="T6" y="T7"/>
              </a:cxn>
            </a:cxnLst>
            <a:rect l="T12" t="T13" r="T14" b="T15"/>
            <a:pathLst>
              <a:path w="402" h="185">
                <a:moveTo>
                  <a:pt x="200" y="0"/>
                </a:moveTo>
                <a:lnTo>
                  <a:pt x="0" y="184"/>
                </a:lnTo>
                <a:lnTo>
                  <a:pt x="401" y="184"/>
                </a:lnTo>
                <a:lnTo>
                  <a:pt x="200" y="0"/>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398" name="Freeform 46" descr="Diagonales larges vers le haut"/>
          <p:cNvSpPr>
            <a:spLocks/>
          </p:cNvSpPr>
          <p:nvPr>
            <p:custDataLst>
              <p:tags r:id="rId37"/>
            </p:custDataLst>
          </p:nvPr>
        </p:nvSpPr>
        <p:spPr bwMode="auto">
          <a:xfrm>
            <a:off x="3287713" y="4090988"/>
            <a:ext cx="160337" cy="147637"/>
          </a:xfrm>
          <a:custGeom>
            <a:avLst/>
            <a:gdLst>
              <a:gd name="T0" fmla="*/ 0 w 101"/>
              <a:gd name="T1" fmla="*/ 0 h 93"/>
              <a:gd name="T2" fmla="*/ 0 w 101"/>
              <a:gd name="T3" fmla="*/ 92 h 93"/>
              <a:gd name="T4" fmla="*/ 100 w 101"/>
              <a:gd name="T5" fmla="*/ 92 h 93"/>
              <a:gd name="T6" fmla="*/ 100 w 101"/>
              <a:gd name="T7" fmla="*/ 0 h 93"/>
              <a:gd name="T8" fmla="*/ 0 w 101"/>
              <a:gd name="T9" fmla="*/ 0 h 93"/>
              <a:gd name="T10" fmla="*/ 0 60000 65536"/>
              <a:gd name="T11" fmla="*/ 0 60000 65536"/>
              <a:gd name="T12" fmla="*/ 0 60000 65536"/>
              <a:gd name="T13" fmla="*/ 0 60000 65536"/>
              <a:gd name="T14" fmla="*/ 0 60000 65536"/>
              <a:gd name="T15" fmla="*/ 0 w 101"/>
              <a:gd name="T16" fmla="*/ 0 h 93"/>
              <a:gd name="T17" fmla="*/ 101 w 101"/>
              <a:gd name="T18" fmla="*/ 93 h 93"/>
            </a:gdLst>
            <a:ahLst/>
            <a:cxnLst>
              <a:cxn ang="T10">
                <a:pos x="T0" y="T1"/>
              </a:cxn>
              <a:cxn ang="T11">
                <a:pos x="T2" y="T3"/>
              </a:cxn>
              <a:cxn ang="T12">
                <a:pos x="T4" y="T5"/>
              </a:cxn>
              <a:cxn ang="T13">
                <a:pos x="T6" y="T7"/>
              </a:cxn>
              <a:cxn ang="T14">
                <a:pos x="T8" y="T9"/>
              </a:cxn>
            </a:cxnLst>
            <a:rect l="T15" t="T16" r="T17" b="T18"/>
            <a:pathLst>
              <a:path w="101" h="93">
                <a:moveTo>
                  <a:pt x="0" y="0"/>
                </a:moveTo>
                <a:lnTo>
                  <a:pt x="0" y="92"/>
                </a:lnTo>
                <a:lnTo>
                  <a:pt x="100" y="92"/>
                </a:lnTo>
                <a:lnTo>
                  <a:pt x="100" y="0"/>
                </a:lnTo>
                <a:lnTo>
                  <a:pt x="0" y="0"/>
                </a:lnTo>
              </a:path>
            </a:pathLst>
          </a:custGeom>
          <a:pattFill prst="wdUpDiag">
            <a:fgClr>
              <a:srgbClr val="FFFFFF"/>
            </a:fgClr>
            <a:bgClr>
              <a:srgbClr val="808080"/>
            </a:bgClr>
          </a:pattFill>
          <a:ln w="12700" cap="rnd" cmpd="sng">
            <a:solidFill>
              <a:srgbClr val="000000"/>
            </a:solidFill>
            <a:prstDash val="solid"/>
            <a:round/>
            <a:headEnd type="none" w="med" len="med"/>
            <a:tailEnd type="none" w="med" len="med"/>
          </a:ln>
        </p:spPr>
        <p:txBody>
          <a:bodyPr/>
          <a:lstStyle/>
          <a:p>
            <a:endParaRPr lang="fr-FR"/>
          </a:p>
        </p:txBody>
      </p:sp>
      <p:sp>
        <p:nvSpPr>
          <p:cNvPr id="15399" name="Line 47"/>
          <p:cNvSpPr>
            <a:spLocks noChangeShapeType="1"/>
          </p:cNvSpPr>
          <p:nvPr>
            <p:custDataLst>
              <p:tags r:id="rId38"/>
            </p:custDataLst>
          </p:nvPr>
        </p:nvSpPr>
        <p:spPr bwMode="auto">
          <a:xfrm>
            <a:off x="3349625" y="4360863"/>
            <a:ext cx="0" cy="252412"/>
          </a:xfrm>
          <a:prstGeom prst="line">
            <a:avLst/>
          </a:prstGeom>
          <a:noFill/>
          <a:ln w="12700">
            <a:solidFill>
              <a:srgbClr val="000000"/>
            </a:solidFill>
            <a:round/>
            <a:headEnd/>
            <a:tailEnd/>
          </a:ln>
        </p:spPr>
        <p:txBody>
          <a:bodyPr wrap="none" anchor="ctr"/>
          <a:lstStyle/>
          <a:p>
            <a:endParaRPr lang="fr-FR"/>
          </a:p>
        </p:txBody>
      </p:sp>
      <p:sp>
        <p:nvSpPr>
          <p:cNvPr id="15400" name="Freeform 48"/>
          <p:cNvSpPr>
            <a:spLocks/>
          </p:cNvSpPr>
          <p:nvPr>
            <p:custDataLst>
              <p:tags r:id="rId39"/>
            </p:custDataLst>
          </p:nvPr>
        </p:nvSpPr>
        <p:spPr bwMode="auto">
          <a:xfrm>
            <a:off x="3287713" y="4354513"/>
            <a:ext cx="122237" cy="114300"/>
          </a:xfrm>
          <a:custGeom>
            <a:avLst/>
            <a:gdLst>
              <a:gd name="T0" fmla="*/ 0 w 77"/>
              <a:gd name="T1" fmla="*/ 71 h 72"/>
              <a:gd name="T2" fmla="*/ 39 w 77"/>
              <a:gd name="T3" fmla="*/ 0 h 72"/>
              <a:gd name="T4" fmla="*/ 76 w 77"/>
              <a:gd name="T5" fmla="*/ 71 h 72"/>
              <a:gd name="T6" fmla="*/ 0 w 77"/>
              <a:gd name="T7" fmla="*/ 71 h 72"/>
              <a:gd name="T8" fmla="*/ 0 60000 65536"/>
              <a:gd name="T9" fmla="*/ 0 60000 65536"/>
              <a:gd name="T10" fmla="*/ 0 60000 65536"/>
              <a:gd name="T11" fmla="*/ 0 60000 65536"/>
              <a:gd name="T12" fmla="*/ 0 w 77"/>
              <a:gd name="T13" fmla="*/ 0 h 72"/>
              <a:gd name="T14" fmla="*/ 77 w 77"/>
              <a:gd name="T15" fmla="*/ 72 h 72"/>
            </a:gdLst>
            <a:ahLst/>
            <a:cxnLst>
              <a:cxn ang="T8">
                <a:pos x="T0" y="T1"/>
              </a:cxn>
              <a:cxn ang="T9">
                <a:pos x="T2" y="T3"/>
              </a:cxn>
              <a:cxn ang="T10">
                <a:pos x="T4" y="T5"/>
              </a:cxn>
              <a:cxn ang="T11">
                <a:pos x="T6" y="T7"/>
              </a:cxn>
            </a:cxnLst>
            <a:rect l="T12" t="T13" r="T14" b="T15"/>
            <a:pathLst>
              <a:path w="77" h="72">
                <a:moveTo>
                  <a:pt x="0" y="71"/>
                </a:moveTo>
                <a:lnTo>
                  <a:pt x="39" y="0"/>
                </a:lnTo>
                <a:lnTo>
                  <a:pt x="76" y="71"/>
                </a:lnTo>
                <a:lnTo>
                  <a:pt x="0" y="71"/>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401" name="Freeform 49"/>
          <p:cNvSpPr>
            <a:spLocks/>
          </p:cNvSpPr>
          <p:nvPr>
            <p:custDataLst>
              <p:tags r:id="rId40"/>
            </p:custDataLst>
          </p:nvPr>
        </p:nvSpPr>
        <p:spPr bwMode="auto">
          <a:xfrm>
            <a:off x="3033713" y="4649788"/>
            <a:ext cx="638175" cy="293687"/>
          </a:xfrm>
          <a:custGeom>
            <a:avLst/>
            <a:gdLst>
              <a:gd name="T0" fmla="*/ 200 w 402"/>
              <a:gd name="T1" fmla="*/ 0 h 185"/>
              <a:gd name="T2" fmla="*/ 0 w 402"/>
              <a:gd name="T3" fmla="*/ 184 h 185"/>
              <a:gd name="T4" fmla="*/ 401 w 402"/>
              <a:gd name="T5" fmla="*/ 184 h 185"/>
              <a:gd name="T6" fmla="*/ 200 w 402"/>
              <a:gd name="T7" fmla="*/ 0 h 185"/>
              <a:gd name="T8" fmla="*/ 0 60000 65536"/>
              <a:gd name="T9" fmla="*/ 0 60000 65536"/>
              <a:gd name="T10" fmla="*/ 0 60000 65536"/>
              <a:gd name="T11" fmla="*/ 0 60000 65536"/>
              <a:gd name="T12" fmla="*/ 0 w 402"/>
              <a:gd name="T13" fmla="*/ 0 h 185"/>
              <a:gd name="T14" fmla="*/ 402 w 402"/>
              <a:gd name="T15" fmla="*/ 185 h 185"/>
            </a:gdLst>
            <a:ahLst/>
            <a:cxnLst>
              <a:cxn ang="T8">
                <a:pos x="T0" y="T1"/>
              </a:cxn>
              <a:cxn ang="T9">
                <a:pos x="T2" y="T3"/>
              </a:cxn>
              <a:cxn ang="T10">
                <a:pos x="T4" y="T5"/>
              </a:cxn>
              <a:cxn ang="T11">
                <a:pos x="T6" y="T7"/>
              </a:cxn>
            </a:cxnLst>
            <a:rect l="T12" t="T13" r="T14" b="T15"/>
            <a:pathLst>
              <a:path w="402" h="185">
                <a:moveTo>
                  <a:pt x="200" y="0"/>
                </a:moveTo>
                <a:lnTo>
                  <a:pt x="0" y="184"/>
                </a:lnTo>
                <a:lnTo>
                  <a:pt x="401" y="184"/>
                </a:lnTo>
                <a:lnTo>
                  <a:pt x="200" y="0"/>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402" name="Freeform 50"/>
          <p:cNvSpPr>
            <a:spLocks/>
          </p:cNvSpPr>
          <p:nvPr>
            <p:custDataLst>
              <p:tags r:id="rId41"/>
            </p:custDataLst>
          </p:nvPr>
        </p:nvSpPr>
        <p:spPr bwMode="auto">
          <a:xfrm>
            <a:off x="3252788" y="4795838"/>
            <a:ext cx="163512" cy="147637"/>
          </a:xfrm>
          <a:custGeom>
            <a:avLst/>
            <a:gdLst>
              <a:gd name="T0" fmla="*/ 0 w 103"/>
              <a:gd name="T1" fmla="*/ 0 h 93"/>
              <a:gd name="T2" fmla="*/ 0 w 103"/>
              <a:gd name="T3" fmla="*/ 92 h 93"/>
              <a:gd name="T4" fmla="*/ 102 w 103"/>
              <a:gd name="T5" fmla="*/ 92 h 93"/>
              <a:gd name="T6" fmla="*/ 102 w 103"/>
              <a:gd name="T7" fmla="*/ 0 h 93"/>
              <a:gd name="T8" fmla="*/ 0 w 103"/>
              <a:gd name="T9" fmla="*/ 0 h 93"/>
              <a:gd name="T10" fmla="*/ 0 60000 65536"/>
              <a:gd name="T11" fmla="*/ 0 60000 65536"/>
              <a:gd name="T12" fmla="*/ 0 60000 65536"/>
              <a:gd name="T13" fmla="*/ 0 60000 65536"/>
              <a:gd name="T14" fmla="*/ 0 60000 65536"/>
              <a:gd name="T15" fmla="*/ 0 w 103"/>
              <a:gd name="T16" fmla="*/ 0 h 93"/>
              <a:gd name="T17" fmla="*/ 103 w 103"/>
              <a:gd name="T18" fmla="*/ 93 h 93"/>
            </a:gdLst>
            <a:ahLst/>
            <a:cxnLst>
              <a:cxn ang="T10">
                <a:pos x="T0" y="T1"/>
              </a:cxn>
              <a:cxn ang="T11">
                <a:pos x="T2" y="T3"/>
              </a:cxn>
              <a:cxn ang="T12">
                <a:pos x="T4" y="T5"/>
              </a:cxn>
              <a:cxn ang="T13">
                <a:pos x="T6" y="T7"/>
              </a:cxn>
              <a:cxn ang="T14">
                <a:pos x="T8" y="T9"/>
              </a:cxn>
            </a:cxnLst>
            <a:rect l="T15" t="T16" r="T17" b="T18"/>
            <a:pathLst>
              <a:path w="103" h="93">
                <a:moveTo>
                  <a:pt x="0" y="0"/>
                </a:moveTo>
                <a:lnTo>
                  <a:pt x="0" y="92"/>
                </a:lnTo>
                <a:lnTo>
                  <a:pt x="102" y="92"/>
                </a:lnTo>
                <a:lnTo>
                  <a:pt x="102" y="0"/>
                </a:lnTo>
                <a:lnTo>
                  <a:pt x="0" y="0"/>
                </a:lnTo>
              </a:path>
            </a:pathLst>
          </a:custGeom>
          <a:solidFill>
            <a:srgbClr val="BFBFBF"/>
          </a:solidFill>
          <a:ln w="12700" cap="rnd" cmpd="sng">
            <a:solidFill>
              <a:srgbClr val="000000"/>
            </a:solidFill>
            <a:prstDash val="solid"/>
            <a:round/>
            <a:headEnd type="none" w="med" len="med"/>
            <a:tailEnd type="none" w="med" len="med"/>
          </a:ln>
        </p:spPr>
        <p:txBody>
          <a:bodyPr/>
          <a:lstStyle/>
          <a:p>
            <a:endParaRPr lang="fr-FR"/>
          </a:p>
        </p:txBody>
      </p:sp>
      <p:sp>
        <p:nvSpPr>
          <p:cNvPr id="15403" name="Line 51"/>
          <p:cNvSpPr>
            <a:spLocks noChangeShapeType="1"/>
          </p:cNvSpPr>
          <p:nvPr>
            <p:custDataLst>
              <p:tags r:id="rId42"/>
            </p:custDataLst>
          </p:nvPr>
        </p:nvSpPr>
        <p:spPr bwMode="auto">
          <a:xfrm>
            <a:off x="3349625" y="5011738"/>
            <a:ext cx="0" cy="249237"/>
          </a:xfrm>
          <a:prstGeom prst="line">
            <a:avLst/>
          </a:prstGeom>
          <a:noFill/>
          <a:ln w="12700">
            <a:solidFill>
              <a:srgbClr val="000000"/>
            </a:solidFill>
            <a:round/>
            <a:headEnd/>
            <a:tailEnd/>
          </a:ln>
        </p:spPr>
        <p:txBody>
          <a:bodyPr wrap="none" anchor="ctr"/>
          <a:lstStyle/>
          <a:p>
            <a:endParaRPr lang="fr-FR"/>
          </a:p>
        </p:txBody>
      </p:sp>
      <p:sp>
        <p:nvSpPr>
          <p:cNvPr id="15404" name="Freeform 52"/>
          <p:cNvSpPr>
            <a:spLocks/>
          </p:cNvSpPr>
          <p:nvPr>
            <p:custDataLst>
              <p:tags r:id="rId43"/>
            </p:custDataLst>
          </p:nvPr>
        </p:nvSpPr>
        <p:spPr bwMode="auto">
          <a:xfrm>
            <a:off x="3287713" y="5005388"/>
            <a:ext cx="122237" cy="112712"/>
          </a:xfrm>
          <a:custGeom>
            <a:avLst/>
            <a:gdLst>
              <a:gd name="T0" fmla="*/ 0 w 77"/>
              <a:gd name="T1" fmla="*/ 70 h 71"/>
              <a:gd name="T2" fmla="*/ 39 w 77"/>
              <a:gd name="T3" fmla="*/ 0 h 71"/>
              <a:gd name="T4" fmla="*/ 76 w 77"/>
              <a:gd name="T5" fmla="*/ 70 h 71"/>
              <a:gd name="T6" fmla="*/ 0 w 77"/>
              <a:gd name="T7" fmla="*/ 70 h 71"/>
              <a:gd name="T8" fmla="*/ 0 60000 65536"/>
              <a:gd name="T9" fmla="*/ 0 60000 65536"/>
              <a:gd name="T10" fmla="*/ 0 60000 65536"/>
              <a:gd name="T11" fmla="*/ 0 60000 65536"/>
              <a:gd name="T12" fmla="*/ 0 w 77"/>
              <a:gd name="T13" fmla="*/ 0 h 71"/>
              <a:gd name="T14" fmla="*/ 77 w 77"/>
              <a:gd name="T15" fmla="*/ 71 h 71"/>
            </a:gdLst>
            <a:ahLst/>
            <a:cxnLst>
              <a:cxn ang="T8">
                <a:pos x="T0" y="T1"/>
              </a:cxn>
              <a:cxn ang="T9">
                <a:pos x="T2" y="T3"/>
              </a:cxn>
              <a:cxn ang="T10">
                <a:pos x="T4" y="T5"/>
              </a:cxn>
              <a:cxn ang="T11">
                <a:pos x="T6" y="T7"/>
              </a:cxn>
            </a:cxnLst>
            <a:rect l="T12" t="T13" r="T14" b="T15"/>
            <a:pathLst>
              <a:path w="77" h="71">
                <a:moveTo>
                  <a:pt x="0" y="70"/>
                </a:moveTo>
                <a:lnTo>
                  <a:pt x="39" y="0"/>
                </a:lnTo>
                <a:lnTo>
                  <a:pt x="76" y="70"/>
                </a:lnTo>
                <a:lnTo>
                  <a:pt x="0" y="7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405" name="Freeform 53"/>
          <p:cNvSpPr>
            <a:spLocks/>
          </p:cNvSpPr>
          <p:nvPr>
            <p:custDataLst>
              <p:tags r:id="rId44"/>
            </p:custDataLst>
          </p:nvPr>
        </p:nvSpPr>
        <p:spPr bwMode="auto">
          <a:xfrm>
            <a:off x="3252788" y="5414963"/>
            <a:ext cx="163512" cy="147637"/>
          </a:xfrm>
          <a:custGeom>
            <a:avLst/>
            <a:gdLst>
              <a:gd name="T0" fmla="*/ 0 w 103"/>
              <a:gd name="T1" fmla="*/ 0 h 93"/>
              <a:gd name="T2" fmla="*/ 0 w 103"/>
              <a:gd name="T3" fmla="*/ 92 h 93"/>
              <a:gd name="T4" fmla="*/ 102 w 103"/>
              <a:gd name="T5" fmla="*/ 92 h 93"/>
              <a:gd name="T6" fmla="*/ 102 w 103"/>
              <a:gd name="T7" fmla="*/ 0 h 93"/>
              <a:gd name="T8" fmla="*/ 0 w 103"/>
              <a:gd name="T9" fmla="*/ 0 h 93"/>
              <a:gd name="T10" fmla="*/ 0 60000 65536"/>
              <a:gd name="T11" fmla="*/ 0 60000 65536"/>
              <a:gd name="T12" fmla="*/ 0 60000 65536"/>
              <a:gd name="T13" fmla="*/ 0 60000 65536"/>
              <a:gd name="T14" fmla="*/ 0 60000 65536"/>
              <a:gd name="T15" fmla="*/ 0 w 103"/>
              <a:gd name="T16" fmla="*/ 0 h 93"/>
              <a:gd name="T17" fmla="*/ 103 w 103"/>
              <a:gd name="T18" fmla="*/ 93 h 93"/>
            </a:gdLst>
            <a:ahLst/>
            <a:cxnLst>
              <a:cxn ang="T10">
                <a:pos x="T0" y="T1"/>
              </a:cxn>
              <a:cxn ang="T11">
                <a:pos x="T2" y="T3"/>
              </a:cxn>
              <a:cxn ang="T12">
                <a:pos x="T4" y="T5"/>
              </a:cxn>
              <a:cxn ang="T13">
                <a:pos x="T6" y="T7"/>
              </a:cxn>
              <a:cxn ang="T14">
                <a:pos x="T8" y="T9"/>
              </a:cxn>
            </a:cxnLst>
            <a:rect l="T15" t="T16" r="T17" b="T18"/>
            <a:pathLst>
              <a:path w="103" h="93">
                <a:moveTo>
                  <a:pt x="0" y="0"/>
                </a:moveTo>
                <a:lnTo>
                  <a:pt x="0" y="92"/>
                </a:lnTo>
                <a:lnTo>
                  <a:pt x="102" y="92"/>
                </a:lnTo>
                <a:lnTo>
                  <a:pt x="102" y="0"/>
                </a:lnTo>
                <a:lnTo>
                  <a:pt x="0" y="0"/>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406" name="Rectangle 54"/>
          <p:cNvSpPr>
            <a:spLocks noChangeArrowheads="1"/>
          </p:cNvSpPr>
          <p:nvPr>
            <p:custDataLst>
              <p:tags r:id="rId45"/>
            </p:custDataLst>
          </p:nvPr>
        </p:nvSpPr>
        <p:spPr bwMode="auto">
          <a:xfrm>
            <a:off x="1082675" y="4500563"/>
            <a:ext cx="2173288" cy="822325"/>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latin typeface="Tahoma" pitchFamily="34" charset="0"/>
              </a:rPr>
              <a:t>Approvisionnement</a:t>
            </a:r>
          </a:p>
          <a:p>
            <a:pPr>
              <a:lnSpc>
                <a:spcPct val="100000"/>
              </a:lnSpc>
            </a:pPr>
            <a:r>
              <a:rPr lang="fr-FR" sz="1600">
                <a:solidFill>
                  <a:srgbClr val="00279F"/>
                </a:solidFill>
                <a:latin typeface="Tahoma" pitchFamily="34" charset="0"/>
              </a:rPr>
              <a:t>et production</a:t>
            </a:r>
          </a:p>
          <a:p>
            <a:pPr>
              <a:lnSpc>
                <a:spcPct val="100000"/>
              </a:lnSpc>
            </a:pPr>
            <a:r>
              <a:rPr lang="fr-FR" sz="1600">
                <a:solidFill>
                  <a:srgbClr val="00279F"/>
                </a:solidFill>
                <a:latin typeface="Tahoma" pitchFamily="34" charset="0"/>
              </a:rPr>
              <a:t>anticipés</a:t>
            </a:r>
          </a:p>
        </p:txBody>
      </p:sp>
      <p:sp>
        <p:nvSpPr>
          <p:cNvPr id="15407" name="Rectangle 58"/>
          <p:cNvSpPr>
            <a:spLocks noChangeArrowheads="1"/>
          </p:cNvSpPr>
          <p:nvPr>
            <p:custDataLst>
              <p:tags r:id="rId46"/>
            </p:custDataLst>
          </p:nvPr>
        </p:nvSpPr>
        <p:spPr bwMode="auto">
          <a:xfrm>
            <a:off x="5532438" y="2357438"/>
            <a:ext cx="1719262" cy="577850"/>
          </a:xfrm>
          <a:prstGeom prst="rect">
            <a:avLst/>
          </a:prstGeom>
          <a:noFill/>
          <a:ln w="12700">
            <a:noFill/>
            <a:miter lim="800000"/>
            <a:headEnd/>
            <a:tailEnd/>
          </a:ln>
        </p:spPr>
        <p:txBody>
          <a:bodyPr wrap="none" lIns="90488" tIns="44450" rIns="90488" bIns="44450">
            <a:spAutoFit/>
          </a:bodyPr>
          <a:lstStyle/>
          <a:p>
            <a:pPr>
              <a:lnSpc>
                <a:spcPct val="100000"/>
              </a:lnSpc>
            </a:pPr>
            <a:r>
              <a:rPr lang="fr-FR" sz="1600">
                <a:solidFill>
                  <a:srgbClr val="00279F"/>
                </a:solidFill>
                <a:latin typeface="Tahoma" pitchFamily="34" charset="0"/>
              </a:rPr>
              <a:t>Prévisions</a:t>
            </a:r>
          </a:p>
          <a:p>
            <a:pPr>
              <a:lnSpc>
                <a:spcPct val="100000"/>
              </a:lnSpc>
            </a:pPr>
            <a:r>
              <a:rPr lang="fr-FR" sz="1600">
                <a:solidFill>
                  <a:srgbClr val="00279F"/>
                </a:solidFill>
                <a:latin typeface="Tahoma" pitchFamily="34" charset="0"/>
              </a:rPr>
              <a:t>à moyen terme</a:t>
            </a:r>
          </a:p>
        </p:txBody>
      </p:sp>
      <p:sp>
        <p:nvSpPr>
          <p:cNvPr id="15408" name="Arc 59"/>
          <p:cNvSpPr>
            <a:spLocks/>
          </p:cNvSpPr>
          <p:nvPr>
            <p:custDataLst>
              <p:tags r:id="rId47"/>
            </p:custDataLst>
          </p:nvPr>
        </p:nvSpPr>
        <p:spPr bwMode="auto">
          <a:xfrm>
            <a:off x="3824288" y="3524250"/>
            <a:ext cx="2085975" cy="1671638"/>
          </a:xfrm>
          <a:custGeom>
            <a:avLst/>
            <a:gdLst>
              <a:gd name="T0" fmla="*/ 2085975 w 21616"/>
              <a:gd name="T1" fmla="*/ 0 h 21600"/>
              <a:gd name="T2" fmla="*/ 0 w 21616"/>
              <a:gd name="T3" fmla="*/ 1671638 h 21600"/>
              <a:gd name="T4" fmla="*/ 1544 w 21616"/>
              <a:gd name="T5" fmla="*/ 0 h 21600"/>
              <a:gd name="T6" fmla="*/ 0 60000 65536"/>
              <a:gd name="T7" fmla="*/ 0 60000 65536"/>
              <a:gd name="T8" fmla="*/ 0 60000 65536"/>
              <a:gd name="T9" fmla="*/ 0 w 21616"/>
              <a:gd name="T10" fmla="*/ 0 h 21600"/>
              <a:gd name="T11" fmla="*/ 21616 w 21616"/>
              <a:gd name="T12" fmla="*/ 21600 h 21600"/>
            </a:gdLst>
            <a:ahLst/>
            <a:cxnLst>
              <a:cxn ang="T6">
                <a:pos x="T0" y="T1"/>
              </a:cxn>
              <a:cxn ang="T7">
                <a:pos x="T2" y="T3"/>
              </a:cxn>
              <a:cxn ang="T8">
                <a:pos x="T4" y="T5"/>
              </a:cxn>
            </a:cxnLst>
            <a:rect l="T9" t="T10" r="T11" b="T12"/>
            <a:pathLst>
              <a:path w="21616" h="21600" fill="none" extrusionOk="0">
                <a:moveTo>
                  <a:pt x="21616" y="0"/>
                </a:moveTo>
                <a:cubicBezTo>
                  <a:pt x="21616" y="11929"/>
                  <a:pt x="11945" y="21600"/>
                  <a:pt x="16" y="21600"/>
                </a:cubicBezTo>
                <a:cubicBezTo>
                  <a:pt x="10" y="21600"/>
                  <a:pt x="5" y="21599"/>
                  <a:pt x="0" y="21599"/>
                </a:cubicBezTo>
              </a:path>
              <a:path w="21616" h="21600" stroke="0" extrusionOk="0">
                <a:moveTo>
                  <a:pt x="21616" y="0"/>
                </a:moveTo>
                <a:cubicBezTo>
                  <a:pt x="21616" y="11929"/>
                  <a:pt x="11945" y="21600"/>
                  <a:pt x="16" y="21600"/>
                </a:cubicBezTo>
                <a:cubicBezTo>
                  <a:pt x="10" y="21600"/>
                  <a:pt x="5" y="21599"/>
                  <a:pt x="0" y="21599"/>
                </a:cubicBezTo>
                <a:lnTo>
                  <a:pt x="16" y="0"/>
                </a:lnTo>
                <a:close/>
              </a:path>
            </a:pathLst>
          </a:custGeom>
          <a:noFill/>
          <a:ln w="38100" cap="rnd">
            <a:solidFill>
              <a:srgbClr val="000000"/>
            </a:solidFill>
            <a:round/>
            <a:headEnd type="triangle" w="med" len="med"/>
            <a:tailEnd type="triangle" w="med" len="med"/>
          </a:ln>
        </p:spPr>
        <p:txBody>
          <a:bodyPr wrap="none" anchor="ctr"/>
          <a:lstStyle/>
          <a:p>
            <a:endParaRPr lang="fr-FR"/>
          </a:p>
        </p:txBody>
      </p:sp>
      <p:sp>
        <p:nvSpPr>
          <p:cNvPr id="15409" name="Freeform 62"/>
          <p:cNvSpPr>
            <a:spLocks/>
          </p:cNvSpPr>
          <p:nvPr>
            <p:custDataLst>
              <p:tags r:id="rId48"/>
            </p:custDataLst>
          </p:nvPr>
        </p:nvSpPr>
        <p:spPr bwMode="auto">
          <a:xfrm>
            <a:off x="5576888" y="2795588"/>
            <a:ext cx="733425" cy="323850"/>
          </a:xfrm>
          <a:custGeom>
            <a:avLst/>
            <a:gdLst>
              <a:gd name="T0" fmla="*/ 0 w 462"/>
              <a:gd name="T1" fmla="*/ 0 h 204"/>
              <a:gd name="T2" fmla="*/ 0 w 462"/>
              <a:gd name="T3" fmla="*/ 203 h 204"/>
              <a:gd name="T4" fmla="*/ 461 w 462"/>
              <a:gd name="T5" fmla="*/ 203 h 204"/>
              <a:gd name="T6" fmla="*/ 0 60000 65536"/>
              <a:gd name="T7" fmla="*/ 0 60000 65536"/>
              <a:gd name="T8" fmla="*/ 0 60000 65536"/>
              <a:gd name="T9" fmla="*/ 0 w 462"/>
              <a:gd name="T10" fmla="*/ 0 h 204"/>
              <a:gd name="T11" fmla="*/ 462 w 462"/>
              <a:gd name="T12" fmla="*/ 204 h 204"/>
            </a:gdLst>
            <a:ahLst/>
            <a:cxnLst>
              <a:cxn ang="T6">
                <a:pos x="T0" y="T1"/>
              </a:cxn>
              <a:cxn ang="T7">
                <a:pos x="T2" y="T3"/>
              </a:cxn>
              <a:cxn ang="T8">
                <a:pos x="T4" y="T5"/>
              </a:cxn>
            </a:cxnLst>
            <a:rect l="T9" t="T10" r="T11" b="T12"/>
            <a:pathLst>
              <a:path w="462" h="204">
                <a:moveTo>
                  <a:pt x="0" y="0"/>
                </a:moveTo>
                <a:lnTo>
                  <a:pt x="0" y="203"/>
                </a:lnTo>
                <a:lnTo>
                  <a:pt x="461" y="203"/>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410" name="Freeform 63"/>
          <p:cNvSpPr>
            <a:spLocks/>
          </p:cNvSpPr>
          <p:nvPr>
            <p:custDataLst>
              <p:tags r:id="rId49"/>
            </p:custDataLst>
          </p:nvPr>
        </p:nvSpPr>
        <p:spPr bwMode="auto">
          <a:xfrm>
            <a:off x="5516563" y="2795588"/>
            <a:ext cx="122237" cy="112712"/>
          </a:xfrm>
          <a:custGeom>
            <a:avLst/>
            <a:gdLst>
              <a:gd name="T0" fmla="*/ 0 w 77"/>
              <a:gd name="T1" fmla="*/ 70 h 71"/>
              <a:gd name="T2" fmla="*/ 39 w 77"/>
              <a:gd name="T3" fmla="*/ 0 h 71"/>
              <a:gd name="T4" fmla="*/ 76 w 77"/>
              <a:gd name="T5" fmla="*/ 70 h 71"/>
              <a:gd name="T6" fmla="*/ 0 w 77"/>
              <a:gd name="T7" fmla="*/ 70 h 71"/>
              <a:gd name="T8" fmla="*/ 0 60000 65536"/>
              <a:gd name="T9" fmla="*/ 0 60000 65536"/>
              <a:gd name="T10" fmla="*/ 0 60000 65536"/>
              <a:gd name="T11" fmla="*/ 0 60000 65536"/>
              <a:gd name="T12" fmla="*/ 0 w 77"/>
              <a:gd name="T13" fmla="*/ 0 h 71"/>
              <a:gd name="T14" fmla="*/ 77 w 77"/>
              <a:gd name="T15" fmla="*/ 71 h 71"/>
            </a:gdLst>
            <a:ahLst/>
            <a:cxnLst>
              <a:cxn ang="T8">
                <a:pos x="T0" y="T1"/>
              </a:cxn>
              <a:cxn ang="T9">
                <a:pos x="T2" y="T3"/>
              </a:cxn>
              <a:cxn ang="T10">
                <a:pos x="T4" y="T5"/>
              </a:cxn>
              <a:cxn ang="T11">
                <a:pos x="T6" y="T7"/>
              </a:cxn>
            </a:cxnLst>
            <a:rect l="T12" t="T13" r="T14" b="T15"/>
            <a:pathLst>
              <a:path w="77" h="71">
                <a:moveTo>
                  <a:pt x="0" y="70"/>
                </a:moveTo>
                <a:lnTo>
                  <a:pt x="39" y="0"/>
                </a:lnTo>
                <a:lnTo>
                  <a:pt x="76" y="70"/>
                </a:lnTo>
                <a:lnTo>
                  <a:pt x="0" y="7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411" name="Freeform 64"/>
          <p:cNvSpPr>
            <a:spLocks/>
          </p:cNvSpPr>
          <p:nvPr>
            <p:custDataLst>
              <p:tags r:id="rId50"/>
            </p:custDataLst>
          </p:nvPr>
        </p:nvSpPr>
        <p:spPr bwMode="auto">
          <a:xfrm>
            <a:off x="6189663" y="3062288"/>
            <a:ext cx="120650" cy="112712"/>
          </a:xfrm>
          <a:custGeom>
            <a:avLst/>
            <a:gdLst>
              <a:gd name="T0" fmla="*/ 0 w 76"/>
              <a:gd name="T1" fmla="*/ 0 h 71"/>
              <a:gd name="T2" fmla="*/ 75 w 76"/>
              <a:gd name="T3" fmla="*/ 35 h 71"/>
              <a:gd name="T4" fmla="*/ 0 w 76"/>
              <a:gd name="T5" fmla="*/ 70 h 71"/>
              <a:gd name="T6" fmla="*/ 0 w 76"/>
              <a:gd name="T7" fmla="*/ 0 h 71"/>
              <a:gd name="T8" fmla="*/ 0 60000 65536"/>
              <a:gd name="T9" fmla="*/ 0 60000 65536"/>
              <a:gd name="T10" fmla="*/ 0 60000 65536"/>
              <a:gd name="T11" fmla="*/ 0 60000 65536"/>
              <a:gd name="T12" fmla="*/ 0 w 76"/>
              <a:gd name="T13" fmla="*/ 0 h 71"/>
              <a:gd name="T14" fmla="*/ 76 w 76"/>
              <a:gd name="T15" fmla="*/ 71 h 71"/>
            </a:gdLst>
            <a:ahLst/>
            <a:cxnLst>
              <a:cxn ang="T8">
                <a:pos x="T0" y="T1"/>
              </a:cxn>
              <a:cxn ang="T9">
                <a:pos x="T2" y="T3"/>
              </a:cxn>
              <a:cxn ang="T10">
                <a:pos x="T4" y="T5"/>
              </a:cxn>
              <a:cxn ang="T11">
                <a:pos x="T6" y="T7"/>
              </a:cxn>
            </a:cxnLst>
            <a:rect l="T12" t="T13" r="T14" b="T15"/>
            <a:pathLst>
              <a:path w="76" h="71">
                <a:moveTo>
                  <a:pt x="0" y="0"/>
                </a:moveTo>
                <a:lnTo>
                  <a:pt x="75" y="35"/>
                </a:lnTo>
                <a:lnTo>
                  <a:pt x="0" y="70"/>
                </a:lnTo>
                <a:lnTo>
                  <a:pt x="0" y="0"/>
                </a:lnTo>
              </a:path>
            </a:pathLst>
          </a:custGeom>
          <a:solidFill>
            <a:srgbClr val="000000"/>
          </a:solidFill>
          <a:ln w="12700" cap="rnd" cmpd="sng">
            <a:solidFill>
              <a:srgbClr val="000000"/>
            </a:solidFill>
            <a:prstDash val="solid"/>
            <a:round/>
            <a:headEnd type="none" w="med" len="med"/>
            <a:tailEnd type="none" w="med" len="med"/>
          </a:ln>
        </p:spPr>
        <p:txBody>
          <a:bodyPr/>
          <a:lstStyle/>
          <a:p>
            <a:endParaRPr lang="fr-FR"/>
          </a:p>
        </p:txBody>
      </p:sp>
      <p:sp>
        <p:nvSpPr>
          <p:cNvPr id="15412" name="Freeform 65"/>
          <p:cNvSpPr>
            <a:spLocks/>
          </p:cNvSpPr>
          <p:nvPr>
            <p:custDataLst>
              <p:tags r:id="rId51"/>
            </p:custDataLst>
          </p:nvPr>
        </p:nvSpPr>
        <p:spPr bwMode="auto">
          <a:xfrm>
            <a:off x="5597525" y="2968625"/>
            <a:ext cx="638175" cy="120650"/>
          </a:xfrm>
          <a:custGeom>
            <a:avLst/>
            <a:gdLst>
              <a:gd name="T0" fmla="*/ 0 w 402"/>
              <a:gd name="T1" fmla="*/ 56 h 76"/>
              <a:gd name="T2" fmla="*/ 100 w 402"/>
              <a:gd name="T3" fmla="*/ 0 h 76"/>
              <a:gd name="T4" fmla="*/ 161 w 402"/>
              <a:gd name="T5" fmla="*/ 75 h 76"/>
              <a:gd name="T6" fmla="*/ 261 w 402"/>
              <a:gd name="T7" fmla="*/ 19 h 76"/>
              <a:gd name="T8" fmla="*/ 281 w 402"/>
              <a:gd name="T9" fmla="*/ 75 h 76"/>
              <a:gd name="T10" fmla="*/ 401 w 402"/>
              <a:gd name="T11" fmla="*/ 38 h 76"/>
              <a:gd name="T12" fmla="*/ 0 60000 65536"/>
              <a:gd name="T13" fmla="*/ 0 60000 65536"/>
              <a:gd name="T14" fmla="*/ 0 60000 65536"/>
              <a:gd name="T15" fmla="*/ 0 60000 65536"/>
              <a:gd name="T16" fmla="*/ 0 60000 65536"/>
              <a:gd name="T17" fmla="*/ 0 60000 65536"/>
              <a:gd name="T18" fmla="*/ 0 w 402"/>
              <a:gd name="T19" fmla="*/ 0 h 76"/>
              <a:gd name="T20" fmla="*/ 402 w 402"/>
              <a:gd name="T21" fmla="*/ 76 h 76"/>
            </a:gdLst>
            <a:ahLst/>
            <a:cxnLst>
              <a:cxn ang="T12">
                <a:pos x="T0" y="T1"/>
              </a:cxn>
              <a:cxn ang="T13">
                <a:pos x="T2" y="T3"/>
              </a:cxn>
              <a:cxn ang="T14">
                <a:pos x="T4" y="T5"/>
              </a:cxn>
              <a:cxn ang="T15">
                <a:pos x="T6" y="T7"/>
              </a:cxn>
              <a:cxn ang="T16">
                <a:pos x="T8" y="T9"/>
              </a:cxn>
              <a:cxn ang="T17">
                <a:pos x="T10" y="T11"/>
              </a:cxn>
            </a:cxnLst>
            <a:rect l="T18" t="T19" r="T20" b="T21"/>
            <a:pathLst>
              <a:path w="402" h="76">
                <a:moveTo>
                  <a:pt x="0" y="56"/>
                </a:moveTo>
                <a:lnTo>
                  <a:pt x="100" y="0"/>
                </a:lnTo>
                <a:lnTo>
                  <a:pt x="161" y="75"/>
                </a:lnTo>
                <a:lnTo>
                  <a:pt x="261" y="19"/>
                </a:lnTo>
                <a:lnTo>
                  <a:pt x="281" y="75"/>
                </a:lnTo>
                <a:lnTo>
                  <a:pt x="401" y="38"/>
                </a:lnTo>
              </a:path>
            </a:pathLst>
          </a:custGeom>
          <a:noFill/>
          <a:ln w="12700" cap="rnd" cmpd="sng">
            <a:solidFill>
              <a:srgbClr val="000000"/>
            </a:solidFill>
            <a:prstDash val="solid"/>
            <a:round/>
            <a:headEnd type="none" w="med" len="med"/>
            <a:tailEnd type="none" w="med" len="med"/>
          </a:ln>
        </p:spPr>
        <p:txBody>
          <a:bodyPr/>
          <a:lstStyle/>
          <a:p>
            <a:endParaRPr lang="fr-FR"/>
          </a:p>
        </p:txBody>
      </p:sp>
      <p:sp>
        <p:nvSpPr>
          <p:cNvPr id="15413" name="Line 67"/>
          <p:cNvSpPr>
            <a:spLocks noChangeShapeType="1"/>
          </p:cNvSpPr>
          <p:nvPr>
            <p:custDataLst>
              <p:tags r:id="rId52"/>
            </p:custDataLst>
          </p:nvPr>
        </p:nvSpPr>
        <p:spPr bwMode="auto">
          <a:xfrm>
            <a:off x="3200400" y="3276600"/>
            <a:ext cx="4114800" cy="0"/>
          </a:xfrm>
          <a:prstGeom prst="line">
            <a:avLst/>
          </a:prstGeom>
          <a:noFill/>
          <a:ln w="38100">
            <a:solidFill>
              <a:srgbClr val="000000"/>
            </a:solidFill>
            <a:round/>
            <a:headEnd type="triangle" w="med" len="med"/>
            <a:tailEnd type="triangle" w="med" len="med"/>
          </a:ln>
        </p:spPr>
        <p:txBody>
          <a:bodyPr wrap="none" anchor="ctr"/>
          <a:lstStyle/>
          <a:p>
            <a:endParaRPr lang="fr-FR"/>
          </a:p>
        </p:txBody>
      </p:sp>
      <p:sp>
        <p:nvSpPr>
          <p:cNvPr id="15414" name="Line 68"/>
          <p:cNvSpPr>
            <a:spLocks noChangeShapeType="1"/>
          </p:cNvSpPr>
          <p:nvPr>
            <p:custDataLst>
              <p:tags r:id="rId53"/>
            </p:custDataLst>
          </p:nvPr>
        </p:nvSpPr>
        <p:spPr bwMode="auto">
          <a:xfrm>
            <a:off x="3276600" y="2362200"/>
            <a:ext cx="1447800" cy="0"/>
          </a:xfrm>
          <a:prstGeom prst="line">
            <a:avLst/>
          </a:prstGeom>
          <a:noFill/>
          <a:ln w="38100">
            <a:solidFill>
              <a:srgbClr val="000000"/>
            </a:solidFill>
            <a:round/>
            <a:headEnd type="triangle" w="med" len="med"/>
            <a:tailEnd type="triangle" w="med" len="med"/>
          </a:ln>
        </p:spPr>
        <p:txBody>
          <a:bodyPr wrap="none" anchor="ctr"/>
          <a:lstStyle/>
          <a:p>
            <a:endParaRPr lang="fr-FR"/>
          </a:p>
        </p:txBody>
      </p:sp>
      <p:sp>
        <p:nvSpPr>
          <p:cNvPr id="15415" name="Line 69"/>
          <p:cNvSpPr>
            <a:spLocks noChangeShapeType="1"/>
          </p:cNvSpPr>
          <p:nvPr>
            <p:custDataLst>
              <p:tags r:id="rId54"/>
            </p:custDataLst>
          </p:nvPr>
        </p:nvSpPr>
        <p:spPr bwMode="auto">
          <a:xfrm>
            <a:off x="4724400" y="2362200"/>
            <a:ext cx="2667000" cy="0"/>
          </a:xfrm>
          <a:prstGeom prst="line">
            <a:avLst/>
          </a:prstGeom>
          <a:noFill/>
          <a:ln w="38100">
            <a:solidFill>
              <a:srgbClr val="000000"/>
            </a:solidFill>
            <a:round/>
            <a:headEnd/>
            <a:tailEnd type="triangle" w="med" len="med"/>
          </a:ln>
        </p:spPr>
        <p:txBody>
          <a:bodyPr wrap="none" anchor="ctr"/>
          <a:lstStyle/>
          <a:p>
            <a:endParaRPr lang="fr-FR"/>
          </a:p>
        </p:txBody>
      </p:sp>
    </p:spTree>
    <p:extLst>
      <p:ext uri="{BB962C8B-B14F-4D97-AF65-F5344CB8AC3E}">
        <p14:creationId xmlns:p14="http://schemas.microsoft.com/office/powerpoint/2010/main" val="407558809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custDataLst>
              <p:tags r:id="rId1"/>
            </p:custDataLst>
          </p:nvPr>
        </p:nvSpPr>
        <p:spPr>
          <a:xfrm>
            <a:off x="1447800" y="838200"/>
            <a:ext cx="7239000" cy="457200"/>
          </a:xfrm>
        </p:spPr>
        <p:txBody>
          <a:bodyPr/>
          <a:lstStyle/>
          <a:p>
            <a:r>
              <a:rPr lang="fr-FR" dirty="0"/>
              <a:t>Les règles de regroupement</a:t>
            </a:r>
          </a:p>
        </p:txBody>
      </p:sp>
      <p:sp>
        <p:nvSpPr>
          <p:cNvPr id="16387" name="Rectangle 3"/>
          <p:cNvSpPr>
            <a:spLocks noGrp="1" noChangeArrowheads="1"/>
          </p:cNvSpPr>
          <p:nvPr>
            <p:ph type="body" idx="1"/>
            <p:custDataLst>
              <p:tags r:id="rId2"/>
            </p:custDataLst>
          </p:nvPr>
        </p:nvSpPr>
        <p:spPr>
          <a:xfrm>
            <a:off x="381000" y="1676400"/>
            <a:ext cx="8610600" cy="4114800"/>
          </a:xfrm>
        </p:spPr>
        <p:txBody>
          <a:bodyPr/>
          <a:lstStyle/>
          <a:p>
            <a:pPr>
              <a:lnSpc>
                <a:spcPct val="80000"/>
              </a:lnSpc>
            </a:pPr>
            <a:r>
              <a:rPr lang="fr-FR" sz="2000"/>
              <a:t>Objectif : diminuer le nombre de lancements</a:t>
            </a:r>
          </a:p>
          <a:p>
            <a:pPr>
              <a:lnSpc>
                <a:spcPct val="80000"/>
              </a:lnSpc>
            </a:pPr>
            <a:r>
              <a:rPr lang="fr-FR" sz="2000"/>
              <a:t>Définition d’</a:t>
            </a:r>
            <a:r>
              <a:rPr lang="fr-FR" sz="2000">
                <a:solidFill>
                  <a:srgbClr val="00279F"/>
                </a:solidFill>
              </a:rPr>
              <a:t>horizons de regroupement</a:t>
            </a:r>
          </a:p>
          <a:p>
            <a:pPr lvl="1">
              <a:lnSpc>
                <a:spcPct val="80000"/>
              </a:lnSpc>
            </a:pPr>
            <a:r>
              <a:rPr lang="fr-FR" sz="1600"/>
              <a:t>jour</a:t>
            </a:r>
          </a:p>
          <a:p>
            <a:pPr lvl="1">
              <a:lnSpc>
                <a:spcPct val="80000"/>
              </a:lnSpc>
            </a:pPr>
            <a:r>
              <a:rPr lang="fr-FR" sz="1600"/>
              <a:t>semaine</a:t>
            </a:r>
          </a:p>
          <a:p>
            <a:pPr lvl="1">
              <a:lnSpc>
                <a:spcPct val="80000"/>
              </a:lnSpc>
            </a:pPr>
            <a:r>
              <a:rPr lang="fr-FR" sz="1600"/>
              <a:t>mois</a:t>
            </a:r>
          </a:p>
          <a:p>
            <a:pPr lvl="1">
              <a:lnSpc>
                <a:spcPct val="80000"/>
              </a:lnSpc>
            </a:pPr>
            <a:r>
              <a:rPr lang="fr-FR" sz="1600"/>
              <a:t>nombre de jours de couverture</a:t>
            </a:r>
          </a:p>
          <a:p>
            <a:pPr>
              <a:lnSpc>
                <a:spcPct val="80000"/>
              </a:lnSpc>
            </a:pPr>
            <a:r>
              <a:rPr lang="fr-FR" sz="2000"/>
              <a:t>Définition de </a:t>
            </a:r>
            <a:r>
              <a:rPr lang="fr-FR" sz="2000">
                <a:solidFill>
                  <a:srgbClr val="00279F"/>
                </a:solidFill>
              </a:rPr>
              <a:t>quantités de lancement</a:t>
            </a:r>
          </a:p>
          <a:p>
            <a:pPr lvl="1">
              <a:lnSpc>
                <a:spcPct val="80000"/>
              </a:lnSpc>
            </a:pPr>
            <a:r>
              <a:rPr lang="fr-FR" sz="1600"/>
              <a:t>quantité minimum</a:t>
            </a:r>
          </a:p>
          <a:p>
            <a:pPr lvl="1">
              <a:lnSpc>
                <a:spcPct val="80000"/>
              </a:lnSpc>
            </a:pPr>
            <a:r>
              <a:rPr lang="fr-FR" sz="1600"/>
              <a:t>quantité multiple</a:t>
            </a:r>
          </a:p>
          <a:p>
            <a:pPr lvl="1">
              <a:lnSpc>
                <a:spcPct val="80000"/>
              </a:lnSpc>
            </a:pPr>
            <a:r>
              <a:rPr lang="fr-FR" sz="1600"/>
              <a:t>quantité maximum</a:t>
            </a:r>
          </a:p>
          <a:p>
            <a:pPr>
              <a:lnSpc>
                <a:spcPct val="80000"/>
              </a:lnSpc>
            </a:pPr>
            <a:r>
              <a:rPr lang="fr-FR" sz="2000"/>
              <a:t>Cas particulier : </a:t>
            </a:r>
            <a:r>
              <a:rPr lang="fr-FR" sz="2000">
                <a:solidFill>
                  <a:srgbClr val="00279F"/>
                </a:solidFill>
              </a:rPr>
              <a:t>lot pour lot</a:t>
            </a:r>
            <a:r>
              <a:rPr lang="fr-FR" sz="2000"/>
              <a:t> = pas de regroupement</a:t>
            </a:r>
          </a:p>
          <a:p>
            <a:pPr lvl="1">
              <a:lnSpc>
                <a:spcPct val="80000"/>
              </a:lnSpc>
            </a:pPr>
            <a:r>
              <a:rPr lang="fr-FR" sz="1600"/>
              <a:t>permet la traçabilité des besoins</a:t>
            </a:r>
          </a:p>
          <a:p>
            <a:pPr>
              <a:lnSpc>
                <a:spcPct val="80000"/>
              </a:lnSpc>
            </a:pPr>
            <a:r>
              <a:rPr lang="fr-FR" sz="2000"/>
              <a:t>Inconvénients : création de stocks d'en-cours</a:t>
            </a:r>
          </a:p>
        </p:txBody>
      </p:sp>
    </p:spTree>
    <p:extLst>
      <p:ext uri="{BB962C8B-B14F-4D97-AF65-F5344CB8AC3E}">
        <p14:creationId xmlns:p14="http://schemas.microsoft.com/office/powerpoint/2010/main" val="2888958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FR" dirty="0"/>
              <a:t>Le jalonnement d’un ordre de fabrication</a:t>
            </a:r>
          </a:p>
        </p:txBody>
      </p:sp>
      <p:cxnSp>
        <p:nvCxnSpPr>
          <p:cNvPr id="5" name="Connecteur droit 4"/>
          <p:cNvCxnSpPr/>
          <p:nvPr>
            <p:custDataLst>
              <p:tags r:id="rId2"/>
            </p:custDataLst>
          </p:nvPr>
        </p:nvCxnSpPr>
        <p:spPr bwMode="auto">
          <a:xfrm>
            <a:off x="1259632" y="3212976"/>
            <a:ext cx="7200800" cy="0"/>
          </a:xfrm>
          <a:prstGeom prst="line">
            <a:avLst/>
          </a:prstGeom>
          <a:solidFill>
            <a:schemeClr val="bg1"/>
          </a:solidFill>
          <a:ln w="12700" cap="flat" cmpd="sng" algn="ctr">
            <a:solidFill>
              <a:srgbClr val="00279F"/>
            </a:solidFill>
            <a:prstDash val="solid"/>
            <a:round/>
            <a:headEnd type="none" w="med" len="med"/>
            <a:tailEnd type="triangle" w="med" len="med"/>
          </a:ln>
          <a:effectLst/>
        </p:spPr>
      </p:cxnSp>
      <p:cxnSp>
        <p:nvCxnSpPr>
          <p:cNvPr id="6" name="Connecteur droit 5"/>
          <p:cNvCxnSpPr/>
          <p:nvPr>
            <p:custDataLst>
              <p:tags r:id="rId3"/>
            </p:custDataLst>
          </p:nvPr>
        </p:nvCxnSpPr>
        <p:spPr bwMode="auto">
          <a:xfrm>
            <a:off x="1259632" y="4365104"/>
            <a:ext cx="7200800" cy="0"/>
          </a:xfrm>
          <a:prstGeom prst="line">
            <a:avLst/>
          </a:prstGeom>
          <a:solidFill>
            <a:schemeClr val="bg1"/>
          </a:solidFill>
          <a:ln w="12700" cap="flat" cmpd="sng" algn="ctr">
            <a:solidFill>
              <a:srgbClr val="00279F"/>
            </a:solidFill>
            <a:prstDash val="solid"/>
            <a:round/>
            <a:headEnd type="none" w="med" len="med"/>
            <a:tailEnd type="triangle" w="med" len="med"/>
          </a:ln>
          <a:effectLst/>
        </p:spPr>
      </p:cxnSp>
      <p:cxnSp>
        <p:nvCxnSpPr>
          <p:cNvPr id="8" name="Connecteur droit 7"/>
          <p:cNvCxnSpPr/>
          <p:nvPr>
            <p:custDataLst>
              <p:tags r:id="rId4"/>
            </p:custDataLst>
          </p:nvPr>
        </p:nvCxnSpPr>
        <p:spPr bwMode="auto">
          <a:xfrm>
            <a:off x="1691680" y="2492896"/>
            <a:ext cx="0" cy="2232248"/>
          </a:xfrm>
          <a:prstGeom prst="line">
            <a:avLst/>
          </a:prstGeom>
          <a:solidFill>
            <a:schemeClr val="bg1"/>
          </a:solidFill>
          <a:ln w="12700" cap="flat" cmpd="sng" algn="ctr">
            <a:solidFill>
              <a:srgbClr val="000000"/>
            </a:solidFill>
            <a:prstDash val="solid"/>
            <a:round/>
            <a:headEnd type="none" w="med" len="med"/>
            <a:tailEnd type="none" w="med" len="med"/>
          </a:ln>
          <a:effectLst/>
        </p:spPr>
      </p:cxnSp>
      <p:cxnSp>
        <p:nvCxnSpPr>
          <p:cNvPr id="11" name="Connecteur droit 10"/>
          <p:cNvCxnSpPr/>
          <p:nvPr>
            <p:custDataLst>
              <p:tags r:id="rId5"/>
            </p:custDataLst>
          </p:nvPr>
        </p:nvCxnSpPr>
        <p:spPr bwMode="auto">
          <a:xfrm>
            <a:off x="7884368" y="2492896"/>
            <a:ext cx="0" cy="2304256"/>
          </a:xfrm>
          <a:prstGeom prst="line">
            <a:avLst/>
          </a:prstGeom>
          <a:solidFill>
            <a:schemeClr val="bg1"/>
          </a:solidFill>
          <a:ln w="12700" cap="flat" cmpd="sng" algn="ctr">
            <a:solidFill>
              <a:srgbClr val="000000"/>
            </a:solidFill>
            <a:prstDash val="solid"/>
            <a:round/>
            <a:headEnd type="none" w="med" len="med"/>
            <a:tailEnd type="none" w="med" len="med"/>
          </a:ln>
          <a:effectLst/>
        </p:spPr>
      </p:cxnSp>
      <p:grpSp>
        <p:nvGrpSpPr>
          <p:cNvPr id="15" name="Groupe 14"/>
          <p:cNvGrpSpPr/>
          <p:nvPr>
            <p:custDataLst>
              <p:tags r:id="rId6"/>
            </p:custDataLst>
          </p:nvPr>
        </p:nvGrpSpPr>
        <p:grpSpPr>
          <a:xfrm>
            <a:off x="1691680" y="2924944"/>
            <a:ext cx="3384376" cy="432048"/>
            <a:chOff x="1763688" y="1844824"/>
            <a:chExt cx="3384376" cy="432048"/>
          </a:xfrm>
        </p:grpSpPr>
        <p:sp>
          <p:nvSpPr>
            <p:cNvPr id="12" name="Rectangle 11"/>
            <p:cNvSpPr/>
            <p:nvPr/>
          </p:nvSpPr>
          <p:spPr bwMode="auto">
            <a:xfrm>
              <a:off x="1763688" y="1844824"/>
              <a:ext cx="936104" cy="432048"/>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279F"/>
                  </a:solidFill>
                  <a:effectLst/>
                  <a:latin typeface="Arial" charset="0"/>
                </a:rPr>
                <a:t>Op. 010</a:t>
              </a:r>
            </a:p>
          </p:txBody>
        </p:sp>
        <p:sp>
          <p:nvSpPr>
            <p:cNvPr id="13" name="Rectangle 12"/>
            <p:cNvSpPr/>
            <p:nvPr/>
          </p:nvSpPr>
          <p:spPr bwMode="auto">
            <a:xfrm>
              <a:off x="2843808" y="1844824"/>
              <a:ext cx="792088" cy="432048"/>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279F"/>
                  </a:solidFill>
                  <a:effectLst/>
                  <a:latin typeface="Arial" charset="0"/>
                </a:rPr>
                <a:t>Op. 020</a:t>
              </a:r>
            </a:p>
          </p:txBody>
        </p:sp>
        <p:sp>
          <p:nvSpPr>
            <p:cNvPr id="14" name="Rectangle 13"/>
            <p:cNvSpPr/>
            <p:nvPr/>
          </p:nvSpPr>
          <p:spPr bwMode="auto">
            <a:xfrm>
              <a:off x="3779912" y="1844824"/>
              <a:ext cx="1368152" cy="432048"/>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279F"/>
                  </a:solidFill>
                  <a:effectLst/>
                  <a:latin typeface="Arial" charset="0"/>
                </a:rPr>
                <a:t>Op. 030</a:t>
              </a:r>
            </a:p>
          </p:txBody>
        </p:sp>
      </p:grpSp>
      <p:grpSp>
        <p:nvGrpSpPr>
          <p:cNvPr id="16" name="Groupe 15"/>
          <p:cNvGrpSpPr/>
          <p:nvPr>
            <p:custDataLst>
              <p:tags r:id="rId7"/>
            </p:custDataLst>
          </p:nvPr>
        </p:nvGrpSpPr>
        <p:grpSpPr>
          <a:xfrm>
            <a:off x="4499992" y="4077072"/>
            <a:ext cx="3384376" cy="432048"/>
            <a:chOff x="1763688" y="1844824"/>
            <a:chExt cx="3384376" cy="432048"/>
          </a:xfrm>
        </p:grpSpPr>
        <p:sp>
          <p:nvSpPr>
            <p:cNvPr id="17" name="Rectangle 16"/>
            <p:cNvSpPr/>
            <p:nvPr/>
          </p:nvSpPr>
          <p:spPr bwMode="auto">
            <a:xfrm>
              <a:off x="1763688" y="1844824"/>
              <a:ext cx="936104" cy="432048"/>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279F"/>
                  </a:solidFill>
                  <a:effectLst/>
                  <a:latin typeface="Arial" charset="0"/>
                </a:rPr>
                <a:t>Op. 010</a:t>
              </a:r>
            </a:p>
          </p:txBody>
        </p:sp>
        <p:sp>
          <p:nvSpPr>
            <p:cNvPr id="18" name="Rectangle 17"/>
            <p:cNvSpPr/>
            <p:nvPr/>
          </p:nvSpPr>
          <p:spPr bwMode="auto">
            <a:xfrm>
              <a:off x="2843808" y="1844824"/>
              <a:ext cx="792088" cy="432048"/>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279F"/>
                  </a:solidFill>
                  <a:effectLst/>
                  <a:latin typeface="Arial" charset="0"/>
                </a:rPr>
                <a:t>Op. 020</a:t>
              </a:r>
            </a:p>
          </p:txBody>
        </p:sp>
        <p:sp>
          <p:nvSpPr>
            <p:cNvPr id="19" name="Rectangle 18"/>
            <p:cNvSpPr/>
            <p:nvPr/>
          </p:nvSpPr>
          <p:spPr bwMode="auto">
            <a:xfrm>
              <a:off x="3779912" y="1844824"/>
              <a:ext cx="1368152" cy="432048"/>
            </a:xfrm>
            <a:prstGeom prst="rect">
              <a:avLst/>
            </a:prstGeom>
            <a:solidFill>
              <a:srgbClr val="00FF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90000"/>
                </a:lnSpc>
                <a:spcBef>
                  <a:spcPct val="0"/>
                </a:spcBef>
                <a:spcAft>
                  <a:spcPct val="0"/>
                </a:spcAft>
                <a:buClrTx/>
                <a:buSzTx/>
                <a:buFontTx/>
                <a:buNone/>
                <a:tabLst/>
              </a:pPr>
              <a:r>
                <a:rPr kumimoji="0" lang="fr-FR" sz="1200" b="1" i="0" u="none" strike="noStrike" cap="none" normalizeH="0" baseline="0" dirty="0">
                  <a:ln>
                    <a:noFill/>
                  </a:ln>
                  <a:solidFill>
                    <a:srgbClr val="00279F"/>
                  </a:solidFill>
                  <a:effectLst/>
                  <a:latin typeface="Arial" charset="0"/>
                </a:rPr>
                <a:t>Op. 030</a:t>
              </a:r>
            </a:p>
          </p:txBody>
        </p:sp>
      </p:grpSp>
      <p:sp>
        <p:nvSpPr>
          <p:cNvPr id="20" name="ZoneTexte 19"/>
          <p:cNvSpPr txBox="1"/>
          <p:nvPr>
            <p:custDataLst>
              <p:tags r:id="rId8"/>
            </p:custDataLst>
          </p:nvPr>
        </p:nvSpPr>
        <p:spPr>
          <a:xfrm>
            <a:off x="1188729" y="2068164"/>
            <a:ext cx="1069524" cy="480131"/>
          </a:xfrm>
          <a:prstGeom prst="rect">
            <a:avLst/>
          </a:prstGeom>
          <a:noFill/>
        </p:spPr>
        <p:txBody>
          <a:bodyPr wrap="none" rtlCol="0">
            <a:spAutoFit/>
          </a:bodyPr>
          <a:lstStyle/>
          <a:p>
            <a:r>
              <a:rPr lang="fr-FR" sz="1400" dirty="0">
                <a:solidFill>
                  <a:srgbClr val="00279F"/>
                </a:solidFill>
              </a:rPr>
              <a:t>Date de</a:t>
            </a:r>
            <a:br>
              <a:rPr lang="fr-FR" sz="1400" dirty="0">
                <a:solidFill>
                  <a:srgbClr val="00279F"/>
                </a:solidFill>
              </a:rPr>
            </a:br>
            <a:r>
              <a:rPr lang="fr-FR" sz="1400" dirty="0">
                <a:solidFill>
                  <a:srgbClr val="00279F"/>
                </a:solidFill>
              </a:rPr>
              <a:t>lancement</a:t>
            </a:r>
          </a:p>
        </p:txBody>
      </p:sp>
      <p:sp>
        <p:nvSpPr>
          <p:cNvPr id="21" name="ZoneTexte 20"/>
          <p:cNvSpPr txBox="1"/>
          <p:nvPr>
            <p:custDataLst>
              <p:tags r:id="rId9"/>
            </p:custDataLst>
          </p:nvPr>
        </p:nvSpPr>
        <p:spPr>
          <a:xfrm>
            <a:off x="7459417" y="2068164"/>
            <a:ext cx="830677" cy="480131"/>
          </a:xfrm>
          <a:prstGeom prst="rect">
            <a:avLst/>
          </a:prstGeom>
          <a:noFill/>
        </p:spPr>
        <p:txBody>
          <a:bodyPr wrap="none" rtlCol="0">
            <a:spAutoFit/>
          </a:bodyPr>
          <a:lstStyle/>
          <a:p>
            <a:r>
              <a:rPr lang="fr-FR" sz="1400" dirty="0">
                <a:solidFill>
                  <a:srgbClr val="00279F"/>
                </a:solidFill>
              </a:rPr>
              <a:t>Date de</a:t>
            </a:r>
            <a:br>
              <a:rPr lang="fr-FR" sz="1400" dirty="0">
                <a:solidFill>
                  <a:srgbClr val="00279F"/>
                </a:solidFill>
              </a:rPr>
            </a:br>
            <a:r>
              <a:rPr lang="fr-FR" sz="1400" dirty="0">
                <a:solidFill>
                  <a:srgbClr val="00279F"/>
                </a:solidFill>
              </a:rPr>
              <a:t>besoin</a:t>
            </a:r>
          </a:p>
        </p:txBody>
      </p:sp>
      <p:sp>
        <p:nvSpPr>
          <p:cNvPr id="22" name="ZoneTexte 21"/>
          <p:cNvSpPr txBox="1"/>
          <p:nvPr>
            <p:custDataLst>
              <p:tags r:id="rId10"/>
            </p:custDataLst>
          </p:nvPr>
        </p:nvSpPr>
        <p:spPr>
          <a:xfrm>
            <a:off x="1979712" y="2492896"/>
            <a:ext cx="2239716" cy="286232"/>
          </a:xfrm>
          <a:prstGeom prst="rect">
            <a:avLst/>
          </a:prstGeom>
          <a:noFill/>
        </p:spPr>
        <p:txBody>
          <a:bodyPr wrap="none" rtlCol="0">
            <a:spAutoFit/>
          </a:bodyPr>
          <a:lstStyle/>
          <a:p>
            <a:r>
              <a:rPr lang="fr-FR" sz="1400" dirty="0">
                <a:solidFill>
                  <a:srgbClr val="00279F"/>
                </a:solidFill>
              </a:rPr>
              <a:t>Jalonnement au plus tôt</a:t>
            </a:r>
          </a:p>
        </p:txBody>
      </p:sp>
      <p:sp>
        <p:nvSpPr>
          <p:cNvPr id="23" name="ZoneTexte 22"/>
          <p:cNvSpPr txBox="1"/>
          <p:nvPr>
            <p:custDataLst>
              <p:tags r:id="rId11"/>
            </p:custDataLst>
          </p:nvPr>
        </p:nvSpPr>
        <p:spPr>
          <a:xfrm>
            <a:off x="4860032" y="3717032"/>
            <a:ext cx="2350323" cy="286232"/>
          </a:xfrm>
          <a:prstGeom prst="rect">
            <a:avLst/>
          </a:prstGeom>
          <a:noFill/>
        </p:spPr>
        <p:txBody>
          <a:bodyPr wrap="none" rtlCol="0">
            <a:spAutoFit/>
          </a:bodyPr>
          <a:lstStyle/>
          <a:p>
            <a:r>
              <a:rPr lang="fr-FR" sz="1400" dirty="0">
                <a:solidFill>
                  <a:srgbClr val="00279F"/>
                </a:solidFill>
              </a:rPr>
              <a:t>Jalonnement au plus tard</a:t>
            </a:r>
          </a:p>
        </p:txBody>
      </p:sp>
      <p:cxnSp>
        <p:nvCxnSpPr>
          <p:cNvPr id="38" name="Connecteur droit avec flèche 37"/>
          <p:cNvCxnSpPr/>
          <p:nvPr>
            <p:custDataLst>
              <p:tags r:id="rId12"/>
            </p:custDataLst>
          </p:nvPr>
        </p:nvCxnSpPr>
        <p:spPr bwMode="auto">
          <a:xfrm>
            <a:off x="5076056" y="3068960"/>
            <a:ext cx="2808312" cy="0"/>
          </a:xfrm>
          <a:prstGeom prst="straightConnector1">
            <a:avLst/>
          </a:prstGeom>
          <a:solidFill>
            <a:schemeClr val="bg1"/>
          </a:solidFill>
          <a:ln w="28575" cap="flat" cmpd="sng" algn="ctr">
            <a:solidFill>
              <a:srgbClr val="000000"/>
            </a:solidFill>
            <a:prstDash val="solid"/>
            <a:round/>
            <a:headEnd type="triangle" w="med" len="med"/>
            <a:tailEnd type="triangle" w="med" len="med"/>
          </a:ln>
          <a:effectLst/>
        </p:spPr>
      </p:cxnSp>
      <p:sp>
        <p:nvSpPr>
          <p:cNvPr id="41" name="ZoneTexte 40"/>
          <p:cNvSpPr txBox="1"/>
          <p:nvPr>
            <p:custDataLst>
              <p:tags r:id="rId13"/>
            </p:custDataLst>
          </p:nvPr>
        </p:nvSpPr>
        <p:spPr>
          <a:xfrm>
            <a:off x="6084168" y="2780928"/>
            <a:ext cx="712054" cy="286232"/>
          </a:xfrm>
          <a:prstGeom prst="rect">
            <a:avLst/>
          </a:prstGeom>
          <a:noFill/>
        </p:spPr>
        <p:txBody>
          <a:bodyPr wrap="none" rtlCol="0">
            <a:spAutoFit/>
          </a:bodyPr>
          <a:lstStyle/>
          <a:p>
            <a:r>
              <a:rPr lang="fr-FR" sz="1400" i="1" dirty="0">
                <a:solidFill>
                  <a:srgbClr val="00B050"/>
                </a:solidFill>
              </a:rPr>
              <a:t>Marge</a:t>
            </a:r>
          </a:p>
        </p:txBody>
      </p:sp>
      <p:cxnSp>
        <p:nvCxnSpPr>
          <p:cNvPr id="42" name="Connecteur droit avec flèche 41"/>
          <p:cNvCxnSpPr/>
          <p:nvPr>
            <p:custDataLst>
              <p:tags r:id="rId14"/>
            </p:custDataLst>
          </p:nvPr>
        </p:nvCxnSpPr>
        <p:spPr bwMode="auto">
          <a:xfrm>
            <a:off x="1691680" y="4221088"/>
            <a:ext cx="2808312" cy="0"/>
          </a:xfrm>
          <a:prstGeom prst="straightConnector1">
            <a:avLst/>
          </a:prstGeom>
          <a:solidFill>
            <a:schemeClr val="bg1"/>
          </a:solidFill>
          <a:ln w="28575" cap="flat" cmpd="sng" algn="ctr">
            <a:solidFill>
              <a:srgbClr val="000000"/>
            </a:solidFill>
            <a:prstDash val="solid"/>
            <a:round/>
            <a:headEnd type="triangle" w="med" len="med"/>
            <a:tailEnd type="triangle" w="med" len="med"/>
          </a:ln>
          <a:effectLst/>
        </p:spPr>
      </p:cxnSp>
      <p:sp>
        <p:nvSpPr>
          <p:cNvPr id="43" name="ZoneTexte 42"/>
          <p:cNvSpPr txBox="1"/>
          <p:nvPr>
            <p:custDataLst>
              <p:tags r:id="rId15"/>
            </p:custDataLst>
          </p:nvPr>
        </p:nvSpPr>
        <p:spPr>
          <a:xfrm>
            <a:off x="2699792" y="3933056"/>
            <a:ext cx="712054" cy="286232"/>
          </a:xfrm>
          <a:prstGeom prst="rect">
            <a:avLst/>
          </a:prstGeom>
          <a:noFill/>
        </p:spPr>
        <p:txBody>
          <a:bodyPr wrap="none" rtlCol="0">
            <a:spAutoFit/>
          </a:bodyPr>
          <a:lstStyle/>
          <a:p>
            <a:r>
              <a:rPr lang="fr-FR" sz="1400" i="1" dirty="0">
                <a:solidFill>
                  <a:srgbClr val="00B050"/>
                </a:solidFill>
              </a:rPr>
              <a:t>Marge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custDataLst>
              <p:tags r:id="rId1"/>
            </p:custDataLst>
          </p:nvPr>
        </p:nvSpPr>
        <p:spPr>
          <a:xfrm>
            <a:off x="1259632" y="836712"/>
            <a:ext cx="7239000" cy="457200"/>
          </a:xfrm>
        </p:spPr>
        <p:txBody>
          <a:bodyPr/>
          <a:lstStyle/>
          <a:p>
            <a:r>
              <a:rPr lang="fr-FR" dirty="0"/>
              <a:t>Le calcul des charges</a:t>
            </a:r>
          </a:p>
        </p:txBody>
      </p:sp>
      <p:sp>
        <p:nvSpPr>
          <p:cNvPr id="20483" name="Rectangle 3"/>
          <p:cNvSpPr>
            <a:spLocks noGrp="1" noChangeArrowheads="1"/>
          </p:cNvSpPr>
          <p:nvPr>
            <p:ph type="body" idx="1"/>
            <p:custDataLst>
              <p:tags r:id="rId2"/>
            </p:custDataLst>
          </p:nvPr>
        </p:nvSpPr>
        <p:spPr>
          <a:xfrm>
            <a:off x="1043608" y="1676400"/>
            <a:ext cx="7162800" cy="2544688"/>
          </a:xfrm>
        </p:spPr>
        <p:txBody>
          <a:bodyPr/>
          <a:lstStyle/>
          <a:p>
            <a:r>
              <a:rPr lang="fr-FR" dirty="0">
                <a:solidFill>
                  <a:srgbClr val="00279F"/>
                </a:solidFill>
              </a:rPr>
              <a:t>On calcule les charges induites par les ordres de fabrication</a:t>
            </a:r>
          </a:p>
          <a:p>
            <a:r>
              <a:rPr lang="fr-FR" dirty="0">
                <a:solidFill>
                  <a:srgbClr val="00279F"/>
                </a:solidFill>
              </a:rPr>
              <a:t>On les cumule par période</a:t>
            </a:r>
          </a:p>
          <a:p>
            <a:r>
              <a:rPr lang="fr-FR" dirty="0">
                <a:solidFill>
                  <a:srgbClr val="00279F"/>
                </a:solidFill>
              </a:rPr>
              <a:t>On analyse les rapports Charge / capacité</a:t>
            </a:r>
          </a:p>
          <a:p>
            <a:r>
              <a:rPr lang="fr-FR" dirty="0">
                <a:solidFill>
                  <a:srgbClr val="00279F"/>
                </a:solidFill>
              </a:rPr>
              <a:t>On prend des décisions correctives</a:t>
            </a:r>
          </a:p>
        </p:txBody>
      </p:sp>
      <p:sp>
        <p:nvSpPr>
          <p:cNvPr id="1028" name="Rectangle 4"/>
          <p:cNvSpPr>
            <a:spLocks noChangeArrowheads="1"/>
          </p:cNvSpPr>
          <p:nvPr>
            <p:custDataLst>
              <p:tags r:id="rId3"/>
            </p:custDataLst>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307608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custDataLst>
              <p:tags r:id="rId1"/>
            </p:custDataLst>
          </p:nvPr>
        </p:nvSpPr>
        <p:spPr/>
        <p:txBody>
          <a:bodyPr/>
          <a:lstStyle/>
          <a:p>
            <a:r>
              <a:rPr lang="fr-FR" dirty="0"/>
              <a:t>La gestion de la capacité</a:t>
            </a:r>
          </a:p>
        </p:txBody>
      </p:sp>
      <p:sp>
        <p:nvSpPr>
          <p:cNvPr id="16" name="Rectangle 6"/>
          <p:cNvSpPr>
            <a:spLocks noChangeArrowheads="1"/>
          </p:cNvSpPr>
          <p:nvPr>
            <p:custDataLst>
              <p:tags r:id="rId2"/>
            </p:custDataLst>
          </p:nvPr>
        </p:nvSpPr>
        <p:spPr bwMode="auto">
          <a:xfrm>
            <a:off x="3097173" y="4628728"/>
            <a:ext cx="581234" cy="17526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a:solidFill>
                  <a:srgbClr val="FFFFFF"/>
                </a:solidFill>
                <a:latin typeface="Arial Narrow"/>
                <a:ea typeface="ＭＳ Ｐゴシック" charset="0"/>
                <a:cs typeface="Arial Narrow"/>
              </a:rPr>
              <a:t>Charge </a:t>
            </a:r>
          </a:p>
          <a:p>
            <a:pPr algn="ctr"/>
            <a:r>
              <a:rPr lang="fr-FR" sz="800" dirty="0">
                <a:solidFill>
                  <a:srgbClr val="FFFFFF"/>
                </a:solidFill>
                <a:latin typeface="Arial Narrow"/>
                <a:ea typeface="ＭＳ Ｐゴシック" charset="0"/>
                <a:cs typeface="Arial Narrow"/>
              </a:rPr>
              <a:t>Période 2</a:t>
            </a:r>
          </a:p>
        </p:txBody>
      </p:sp>
      <p:sp>
        <p:nvSpPr>
          <p:cNvPr id="17" name="Rectangle 7"/>
          <p:cNvSpPr>
            <a:spLocks noChangeArrowheads="1"/>
          </p:cNvSpPr>
          <p:nvPr>
            <p:custDataLst>
              <p:tags r:id="rId3"/>
            </p:custDataLst>
          </p:nvPr>
        </p:nvSpPr>
        <p:spPr bwMode="auto">
          <a:xfrm>
            <a:off x="3877793" y="5695528"/>
            <a:ext cx="581234" cy="6858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a:solidFill>
                  <a:srgbClr val="FFFFFF"/>
                </a:solidFill>
                <a:latin typeface="Arial Narrow"/>
                <a:ea typeface="ＭＳ Ｐゴシック" charset="0"/>
                <a:cs typeface="Arial Narrow"/>
              </a:rPr>
              <a:t>Charge </a:t>
            </a:r>
          </a:p>
          <a:p>
            <a:pPr algn="ctr"/>
            <a:r>
              <a:rPr lang="fr-FR" sz="800" dirty="0">
                <a:solidFill>
                  <a:srgbClr val="FFFFFF"/>
                </a:solidFill>
                <a:latin typeface="Arial Narrow"/>
                <a:ea typeface="ＭＳ Ｐゴシック" charset="0"/>
                <a:cs typeface="Arial Narrow"/>
              </a:rPr>
              <a:t>Période 3</a:t>
            </a:r>
          </a:p>
        </p:txBody>
      </p:sp>
      <p:sp>
        <p:nvSpPr>
          <p:cNvPr id="18" name="Rectangle 8"/>
          <p:cNvSpPr>
            <a:spLocks noChangeArrowheads="1"/>
          </p:cNvSpPr>
          <p:nvPr>
            <p:custDataLst>
              <p:tags r:id="rId4"/>
            </p:custDataLst>
          </p:nvPr>
        </p:nvSpPr>
        <p:spPr bwMode="auto">
          <a:xfrm>
            <a:off x="4658413" y="4857328"/>
            <a:ext cx="581234" cy="15240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a:solidFill>
                  <a:srgbClr val="FFFFFF"/>
                </a:solidFill>
                <a:latin typeface="Arial Narrow"/>
                <a:ea typeface="ＭＳ Ｐゴシック" charset="0"/>
                <a:cs typeface="Arial Narrow"/>
              </a:rPr>
              <a:t>Charge </a:t>
            </a:r>
          </a:p>
          <a:p>
            <a:pPr algn="ctr"/>
            <a:r>
              <a:rPr lang="fr-FR" sz="800" dirty="0">
                <a:solidFill>
                  <a:srgbClr val="FFFFFF"/>
                </a:solidFill>
                <a:latin typeface="Arial Narrow"/>
                <a:ea typeface="ＭＳ Ｐゴシック" charset="0"/>
                <a:cs typeface="Arial Narrow"/>
              </a:rPr>
              <a:t>Période 4</a:t>
            </a:r>
          </a:p>
        </p:txBody>
      </p:sp>
      <p:sp>
        <p:nvSpPr>
          <p:cNvPr id="19" name="Rectangle 9"/>
          <p:cNvSpPr>
            <a:spLocks noChangeArrowheads="1"/>
          </p:cNvSpPr>
          <p:nvPr>
            <p:custDataLst>
              <p:tags r:id="rId5"/>
            </p:custDataLst>
          </p:nvPr>
        </p:nvSpPr>
        <p:spPr bwMode="auto">
          <a:xfrm>
            <a:off x="5439033" y="6076528"/>
            <a:ext cx="581234" cy="3048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a:solidFill>
                  <a:srgbClr val="FFFFFF"/>
                </a:solidFill>
                <a:latin typeface="Arial Narrow"/>
                <a:ea typeface="ＭＳ Ｐゴシック" charset="0"/>
                <a:cs typeface="Arial Narrow"/>
              </a:rPr>
              <a:t>Charge </a:t>
            </a:r>
          </a:p>
          <a:p>
            <a:pPr algn="ctr"/>
            <a:r>
              <a:rPr lang="fr-FR" sz="800" dirty="0">
                <a:solidFill>
                  <a:srgbClr val="FFFFFF"/>
                </a:solidFill>
                <a:latin typeface="Arial Narrow"/>
                <a:ea typeface="ＭＳ Ｐゴシック" charset="0"/>
                <a:cs typeface="Arial Narrow"/>
              </a:rPr>
              <a:t>Période 5</a:t>
            </a:r>
          </a:p>
        </p:txBody>
      </p:sp>
      <p:sp>
        <p:nvSpPr>
          <p:cNvPr id="20" name="Rectangle 10"/>
          <p:cNvSpPr>
            <a:spLocks noChangeArrowheads="1"/>
          </p:cNvSpPr>
          <p:nvPr>
            <p:custDataLst>
              <p:tags r:id="rId6"/>
            </p:custDataLst>
          </p:nvPr>
        </p:nvSpPr>
        <p:spPr bwMode="auto">
          <a:xfrm>
            <a:off x="6219653" y="5847928"/>
            <a:ext cx="581234" cy="5334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a:solidFill>
                  <a:srgbClr val="FFFFFF"/>
                </a:solidFill>
                <a:latin typeface="Arial Narrow"/>
                <a:ea typeface="ＭＳ Ｐゴシック" charset="0"/>
                <a:cs typeface="Arial Narrow"/>
              </a:rPr>
              <a:t>Charge </a:t>
            </a:r>
          </a:p>
          <a:p>
            <a:pPr algn="ctr"/>
            <a:r>
              <a:rPr lang="fr-FR" sz="800" dirty="0">
                <a:solidFill>
                  <a:srgbClr val="FFFFFF"/>
                </a:solidFill>
                <a:latin typeface="Arial Narrow"/>
                <a:ea typeface="ＭＳ Ｐゴシック" charset="0"/>
                <a:cs typeface="Arial Narrow"/>
              </a:rPr>
              <a:t>Période 6</a:t>
            </a:r>
          </a:p>
        </p:txBody>
      </p:sp>
      <p:sp>
        <p:nvSpPr>
          <p:cNvPr id="21" name="Rectangle 11"/>
          <p:cNvSpPr>
            <a:spLocks noChangeArrowheads="1"/>
          </p:cNvSpPr>
          <p:nvPr>
            <p:custDataLst>
              <p:tags r:id="rId7"/>
            </p:custDataLst>
          </p:nvPr>
        </p:nvSpPr>
        <p:spPr bwMode="auto">
          <a:xfrm>
            <a:off x="7000273" y="5543128"/>
            <a:ext cx="581234" cy="8382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a:solidFill>
                  <a:srgbClr val="FFFFFF"/>
                </a:solidFill>
                <a:latin typeface="Arial Narrow"/>
                <a:ea typeface="ＭＳ Ｐゴシック" charset="0"/>
                <a:cs typeface="Arial Narrow"/>
              </a:rPr>
              <a:t>Charge </a:t>
            </a:r>
          </a:p>
          <a:p>
            <a:pPr algn="ctr"/>
            <a:r>
              <a:rPr lang="fr-FR" sz="800" dirty="0">
                <a:solidFill>
                  <a:srgbClr val="FFFFFF"/>
                </a:solidFill>
                <a:latin typeface="Arial Narrow"/>
                <a:ea typeface="ＭＳ Ｐゴシック" charset="0"/>
                <a:cs typeface="Arial Narrow"/>
              </a:rPr>
              <a:t>Période 7</a:t>
            </a:r>
          </a:p>
        </p:txBody>
      </p:sp>
      <p:sp>
        <p:nvSpPr>
          <p:cNvPr id="22" name="Rectangle 12"/>
          <p:cNvSpPr>
            <a:spLocks noChangeArrowheads="1"/>
          </p:cNvSpPr>
          <p:nvPr>
            <p:custDataLst>
              <p:tags r:id="rId8"/>
            </p:custDataLst>
          </p:nvPr>
        </p:nvSpPr>
        <p:spPr bwMode="auto">
          <a:xfrm>
            <a:off x="7780893" y="5085928"/>
            <a:ext cx="581234" cy="12954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a:solidFill>
                  <a:srgbClr val="FFFFFF"/>
                </a:solidFill>
                <a:latin typeface="Arial Narrow"/>
                <a:ea typeface="ＭＳ Ｐゴシック" charset="0"/>
                <a:cs typeface="Arial Narrow"/>
              </a:rPr>
              <a:t>Charge </a:t>
            </a:r>
          </a:p>
          <a:p>
            <a:pPr algn="ctr"/>
            <a:r>
              <a:rPr lang="fr-FR" sz="800" dirty="0">
                <a:solidFill>
                  <a:srgbClr val="FFFFFF"/>
                </a:solidFill>
                <a:latin typeface="Arial Narrow"/>
                <a:ea typeface="ＭＳ Ｐゴシック" charset="0"/>
                <a:cs typeface="Arial Narrow"/>
              </a:rPr>
              <a:t>Période 8</a:t>
            </a:r>
          </a:p>
        </p:txBody>
      </p:sp>
      <p:sp>
        <p:nvSpPr>
          <p:cNvPr id="23" name="Rectangle 13"/>
          <p:cNvSpPr>
            <a:spLocks noChangeArrowheads="1"/>
          </p:cNvSpPr>
          <p:nvPr>
            <p:custDataLst>
              <p:tags r:id="rId9"/>
            </p:custDataLst>
          </p:nvPr>
        </p:nvSpPr>
        <p:spPr bwMode="auto">
          <a:xfrm>
            <a:off x="2316553" y="5390728"/>
            <a:ext cx="581234" cy="99060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b"/>
          <a:lstStyle/>
          <a:p>
            <a:pPr algn="ctr"/>
            <a:r>
              <a:rPr lang="fr-FR" sz="800" dirty="0">
                <a:solidFill>
                  <a:srgbClr val="FFFFFF"/>
                </a:solidFill>
                <a:latin typeface="Arial Narrow"/>
                <a:ea typeface="ＭＳ Ｐゴシック" charset="0"/>
                <a:cs typeface="Arial Narrow"/>
              </a:rPr>
              <a:t>Charge </a:t>
            </a:r>
          </a:p>
          <a:p>
            <a:pPr algn="ctr"/>
            <a:r>
              <a:rPr lang="fr-FR" sz="800" dirty="0">
                <a:solidFill>
                  <a:srgbClr val="FFFFFF"/>
                </a:solidFill>
                <a:latin typeface="Arial Narrow"/>
                <a:ea typeface="ＭＳ Ｐゴシック" charset="0"/>
                <a:cs typeface="Arial Narrow"/>
              </a:rPr>
              <a:t>Période 1</a:t>
            </a:r>
          </a:p>
        </p:txBody>
      </p:sp>
      <p:sp>
        <p:nvSpPr>
          <p:cNvPr id="24" name="Text Box 3"/>
          <p:cNvSpPr txBox="1">
            <a:spLocks noChangeArrowheads="1"/>
          </p:cNvSpPr>
          <p:nvPr>
            <p:custDataLst>
              <p:tags r:id="rId10"/>
            </p:custDataLst>
          </p:nvPr>
        </p:nvSpPr>
        <p:spPr bwMode="auto">
          <a:xfrm>
            <a:off x="376809" y="1560444"/>
            <a:ext cx="8057326" cy="33855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fr-FR" sz="1600" dirty="0">
                <a:solidFill>
                  <a:srgbClr val="000000"/>
                </a:solidFill>
                <a:latin typeface="Arial Narrow"/>
                <a:cs typeface="Arial Narrow"/>
              </a:rPr>
              <a:t>Calcul de la charge de travail : 1 Composant A = 0.5h ;  1 Composant B = 2h</a:t>
            </a:r>
          </a:p>
        </p:txBody>
      </p:sp>
      <p:sp>
        <p:nvSpPr>
          <p:cNvPr id="25" name="Line 4"/>
          <p:cNvSpPr>
            <a:spLocks noChangeShapeType="1"/>
          </p:cNvSpPr>
          <p:nvPr>
            <p:custDataLst>
              <p:tags r:id="rId11"/>
            </p:custDataLst>
          </p:nvPr>
        </p:nvSpPr>
        <p:spPr bwMode="auto">
          <a:xfrm>
            <a:off x="2209616" y="4552528"/>
            <a:ext cx="0" cy="1828800"/>
          </a:xfrm>
          <a:prstGeom prst="line">
            <a:avLst/>
          </a:prstGeom>
          <a:ln>
            <a:solidFill>
              <a:srgbClr val="003366"/>
            </a:solidFill>
            <a:headEnd type="arrow"/>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wrap="none" lIns="90000" tIns="46800" rIns="90000" bIns="46800" anchor="ctr"/>
          <a:lstStyle/>
          <a:p>
            <a:endParaRPr lang="fr-FR" dirty="0">
              <a:latin typeface="+mj-lt"/>
              <a:ea typeface="+mn-ea"/>
              <a:cs typeface="+mn-cs"/>
            </a:endParaRPr>
          </a:p>
        </p:txBody>
      </p:sp>
      <p:sp>
        <p:nvSpPr>
          <p:cNvPr id="26" name="Line 5"/>
          <p:cNvSpPr>
            <a:spLocks noChangeShapeType="1"/>
          </p:cNvSpPr>
          <p:nvPr>
            <p:custDataLst>
              <p:tags r:id="rId12"/>
            </p:custDataLst>
          </p:nvPr>
        </p:nvSpPr>
        <p:spPr bwMode="auto">
          <a:xfrm>
            <a:off x="2209615" y="6381328"/>
            <a:ext cx="6394833" cy="0"/>
          </a:xfrm>
          <a:prstGeom prst="line">
            <a:avLst/>
          </a:prstGeom>
          <a:ln>
            <a:solidFill>
              <a:srgbClr val="003366"/>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wrap="none" lIns="90000" tIns="46800" rIns="90000" bIns="46800" anchor="ctr"/>
          <a:lstStyle/>
          <a:p>
            <a:endParaRPr lang="fr-FR" dirty="0">
              <a:latin typeface="+mj-lt"/>
              <a:ea typeface="+mn-ea"/>
              <a:cs typeface="+mn-cs"/>
            </a:endParaRPr>
          </a:p>
        </p:txBody>
      </p:sp>
      <p:sp>
        <p:nvSpPr>
          <p:cNvPr id="27" name="Line 14"/>
          <p:cNvSpPr>
            <a:spLocks noChangeShapeType="1"/>
          </p:cNvSpPr>
          <p:nvPr>
            <p:custDataLst>
              <p:tags r:id="rId13"/>
            </p:custDataLst>
          </p:nvPr>
        </p:nvSpPr>
        <p:spPr bwMode="auto">
          <a:xfrm>
            <a:off x="2092525" y="4781128"/>
            <a:ext cx="6393579" cy="0"/>
          </a:xfrm>
          <a:prstGeom prst="line">
            <a:avLst/>
          </a:prstGeom>
          <a:noFill/>
          <a:ln w="38100" cmpd="dbl">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fr-FR" dirty="0">
              <a:latin typeface="Arial Narrow"/>
              <a:cs typeface="Arial Narrow"/>
            </a:endParaRPr>
          </a:p>
        </p:txBody>
      </p:sp>
      <p:sp>
        <p:nvSpPr>
          <p:cNvPr id="28" name="Text Box 16"/>
          <p:cNvSpPr txBox="1">
            <a:spLocks noChangeArrowheads="1"/>
          </p:cNvSpPr>
          <p:nvPr>
            <p:custDataLst>
              <p:tags r:id="rId14"/>
            </p:custDataLst>
          </p:nvPr>
        </p:nvSpPr>
        <p:spPr bwMode="auto">
          <a:xfrm>
            <a:off x="1344251" y="4627336"/>
            <a:ext cx="712054" cy="25853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fr-FR" sz="1200" dirty="0">
                <a:solidFill>
                  <a:srgbClr val="FF0000"/>
                </a:solidFill>
                <a:latin typeface="Arial Narrow"/>
                <a:cs typeface="Arial Narrow"/>
              </a:rPr>
              <a:t>Capacité</a:t>
            </a:r>
          </a:p>
        </p:txBody>
      </p:sp>
      <p:graphicFrame>
        <p:nvGraphicFramePr>
          <p:cNvPr id="29" name="Group 61"/>
          <p:cNvGraphicFramePr>
            <a:graphicFrameLocks noGrp="1"/>
          </p:cNvGraphicFramePr>
          <p:nvPr>
            <p:custDataLst>
              <p:tags r:id="rId15"/>
            </p:custDataLst>
            <p:extLst>
              <p:ext uri="{D42A27DB-BD31-4B8C-83A1-F6EECF244321}">
                <p14:modId xmlns:p14="http://schemas.microsoft.com/office/powerpoint/2010/main" val="199179043"/>
              </p:ext>
            </p:extLst>
          </p:nvPr>
        </p:nvGraphicFramePr>
        <p:xfrm>
          <a:off x="448816" y="1988840"/>
          <a:ext cx="8095555" cy="2303792"/>
        </p:xfrm>
        <a:graphic>
          <a:graphicData uri="http://schemas.openxmlformats.org/drawingml/2006/table">
            <a:tbl>
              <a:tblPr>
                <a:tableStyleId>{3C2FFA5D-87B4-456A-9821-1D502468CF0F}</a:tableStyleId>
              </a:tblPr>
              <a:tblGrid>
                <a:gridCol w="792089">
                  <a:extLst>
                    <a:ext uri="{9D8B030D-6E8A-4147-A177-3AD203B41FA5}">
                      <a16:colId xmlns:a16="http://schemas.microsoft.com/office/drawing/2014/main" val="20000"/>
                    </a:ext>
                  </a:extLst>
                </a:gridCol>
                <a:gridCol w="1050298">
                  <a:extLst>
                    <a:ext uri="{9D8B030D-6E8A-4147-A177-3AD203B41FA5}">
                      <a16:colId xmlns:a16="http://schemas.microsoft.com/office/drawing/2014/main" val="20001"/>
                    </a:ext>
                  </a:extLst>
                </a:gridCol>
                <a:gridCol w="781646">
                  <a:extLst>
                    <a:ext uri="{9D8B030D-6E8A-4147-A177-3AD203B41FA5}">
                      <a16:colId xmlns:a16="http://schemas.microsoft.com/office/drawing/2014/main" val="20002"/>
                    </a:ext>
                  </a:extLst>
                </a:gridCol>
                <a:gridCol w="781646">
                  <a:extLst>
                    <a:ext uri="{9D8B030D-6E8A-4147-A177-3AD203B41FA5}">
                      <a16:colId xmlns:a16="http://schemas.microsoft.com/office/drawing/2014/main" val="20003"/>
                    </a:ext>
                  </a:extLst>
                </a:gridCol>
                <a:gridCol w="781646">
                  <a:extLst>
                    <a:ext uri="{9D8B030D-6E8A-4147-A177-3AD203B41FA5}">
                      <a16:colId xmlns:a16="http://schemas.microsoft.com/office/drawing/2014/main" val="20004"/>
                    </a:ext>
                  </a:extLst>
                </a:gridCol>
                <a:gridCol w="781646">
                  <a:extLst>
                    <a:ext uri="{9D8B030D-6E8A-4147-A177-3AD203B41FA5}">
                      <a16:colId xmlns:a16="http://schemas.microsoft.com/office/drawing/2014/main" val="20005"/>
                    </a:ext>
                  </a:extLst>
                </a:gridCol>
                <a:gridCol w="781646">
                  <a:extLst>
                    <a:ext uri="{9D8B030D-6E8A-4147-A177-3AD203B41FA5}">
                      <a16:colId xmlns:a16="http://schemas.microsoft.com/office/drawing/2014/main" val="20006"/>
                    </a:ext>
                  </a:extLst>
                </a:gridCol>
                <a:gridCol w="781646">
                  <a:extLst>
                    <a:ext uri="{9D8B030D-6E8A-4147-A177-3AD203B41FA5}">
                      <a16:colId xmlns:a16="http://schemas.microsoft.com/office/drawing/2014/main" val="20007"/>
                    </a:ext>
                  </a:extLst>
                </a:gridCol>
                <a:gridCol w="781646">
                  <a:extLst>
                    <a:ext uri="{9D8B030D-6E8A-4147-A177-3AD203B41FA5}">
                      <a16:colId xmlns:a16="http://schemas.microsoft.com/office/drawing/2014/main" val="20008"/>
                    </a:ext>
                  </a:extLst>
                </a:gridCol>
                <a:gridCol w="781646">
                  <a:extLst>
                    <a:ext uri="{9D8B030D-6E8A-4147-A177-3AD203B41FA5}">
                      <a16:colId xmlns:a16="http://schemas.microsoft.com/office/drawing/2014/main" val="20009"/>
                    </a:ext>
                  </a:extLst>
                </a:gridCol>
              </a:tblGrid>
              <a:tr h="359180">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Période</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1</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2</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3</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4</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5</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6</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7</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chemeClr val="tx1"/>
                          </a:solidFill>
                          <a:effectLst/>
                        </a:rPr>
                        <a:t>8</a:t>
                      </a:r>
                      <a:endParaRPr kumimoji="0" lang="fr-FR" sz="1400" b="1" i="0" u="none" strike="noStrike" cap="none" normalizeH="0" baseline="0" noProof="0" dirty="0">
                        <a:ln>
                          <a:noFill/>
                        </a:ln>
                        <a:solidFill>
                          <a:schemeClr val="tx1"/>
                        </a:solidFill>
                        <a:effectLst/>
                        <a:latin typeface="Arial Narrow"/>
                        <a:ea typeface="ＭＳ Ｐゴシック" charset="0"/>
                        <a:cs typeface="Arial Narrow"/>
                      </a:endParaRPr>
                    </a:p>
                  </a:txBody>
                  <a:tcPr anchor="ctr" horzOverflow="overflow">
                    <a:solidFill>
                      <a:schemeClr val="accent1"/>
                    </a:solidFill>
                  </a:tcPr>
                </a:tc>
                <a:extLst>
                  <a:ext uri="{0D108BD9-81ED-4DB2-BD59-A6C34878D82A}">
                    <a16:rowId xmlns:a16="http://schemas.microsoft.com/office/drawing/2014/main" val="10000"/>
                  </a:ext>
                </a:extLst>
              </a:tr>
              <a:tr h="486153">
                <a:tc rowSpan="2">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a:ln>
                            <a:noFill/>
                          </a:ln>
                          <a:solidFill>
                            <a:srgbClr val="000000"/>
                          </a:solidFill>
                          <a:effectLst/>
                        </a:rPr>
                        <a:t>Ordres de fabrication</a:t>
                      </a:r>
                      <a:endParaRPr kumimoji="0" lang="fr-FR" sz="11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err="1">
                          <a:ln>
                            <a:noFill/>
                          </a:ln>
                          <a:solidFill>
                            <a:srgbClr val="000000"/>
                          </a:solidFill>
                          <a:effectLst/>
                        </a:rPr>
                        <a:t>Qté</a:t>
                      </a:r>
                      <a:r>
                        <a:rPr kumimoji="0" lang="fr-FR" sz="1100" b="1" u="none" strike="noStrike" cap="none" normalizeH="0" baseline="0" noProof="0" dirty="0">
                          <a:ln>
                            <a:noFill/>
                          </a:ln>
                          <a:solidFill>
                            <a:srgbClr val="000000"/>
                          </a:solidFill>
                          <a:effectLst/>
                        </a:rPr>
                        <a:t>. comp. A</a:t>
                      </a:r>
                      <a:endParaRPr kumimoji="0" lang="fr-FR" sz="11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100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230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50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90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80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100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extLst>
                  <a:ext uri="{0D108BD9-81ED-4DB2-BD59-A6C34878D82A}">
                    <a16:rowId xmlns:a16="http://schemas.microsoft.com/office/drawing/2014/main" val="10001"/>
                  </a:ext>
                </a:extLst>
              </a:tr>
              <a:tr h="486153">
                <a:tc vMerge="1">
                  <a:txBody>
                    <a:bodyPr/>
                    <a:lstStyle/>
                    <a:p>
                      <a:pPr marL="0" marR="0" lvl="0" indent="0" algn="l" defTabSz="914400" rtl="0" eaLnBrk="0" fontAlgn="base" latinLnBrk="0" hangingPunct="0">
                        <a:lnSpc>
                          <a:spcPct val="100000"/>
                        </a:lnSpc>
                        <a:spcBef>
                          <a:spcPct val="20000"/>
                        </a:spcBef>
                        <a:spcAft>
                          <a:spcPct val="0"/>
                        </a:spcAft>
                        <a:buClrTx/>
                        <a:buSzTx/>
                        <a:buFont typeface="Times New Roman" charset="0"/>
                        <a:buNone/>
                        <a:tabLst/>
                      </a:pPr>
                      <a:endParaRPr kumimoji="0" lang="en-US" sz="2000" b="0" i="0" u="none" strike="noStrike" cap="none" normalizeH="0" baseline="0" dirty="0">
                        <a:ln>
                          <a:noFill/>
                        </a:ln>
                        <a:solidFill>
                          <a:schemeClr val="tx1"/>
                        </a:solidFill>
                        <a:effectLst/>
                        <a:latin typeface="Arial Narrow"/>
                        <a:ea typeface="ＭＳ Ｐゴシック" charset="0"/>
                        <a:cs typeface="Arial Narrow"/>
                      </a:endParaRPr>
                    </a:p>
                  </a:txBody>
                  <a:tcPr horzOverflow="overflow">
                    <a:lnL w="12700" cap="flat" cmpd="sng" algn="ctr">
                      <a:solidFill>
                        <a:srgbClr val="701A57"/>
                      </a:solidFill>
                      <a:prstDash val="solid"/>
                      <a:round/>
                      <a:headEnd type="none" w="med" len="med"/>
                      <a:tailEnd type="none" w="med" len="med"/>
                    </a:lnL>
                    <a:lnR w="12700" cap="flat" cmpd="sng" algn="ctr">
                      <a:solidFill>
                        <a:srgbClr val="701A57"/>
                      </a:solidFill>
                      <a:prstDash val="solid"/>
                      <a:round/>
                      <a:headEnd type="none" w="med" len="med"/>
                      <a:tailEnd type="none" w="med" len="med"/>
                    </a:lnR>
                    <a:lnT w="12700" cap="flat" cmpd="sng" algn="ctr">
                      <a:solidFill>
                        <a:srgbClr val="701A57"/>
                      </a:solidFill>
                      <a:prstDash val="solid"/>
                      <a:round/>
                      <a:headEnd type="none" w="med" len="med"/>
                      <a:tailEnd type="none" w="med" len="med"/>
                    </a:lnT>
                    <a:lnB w="12700" cap="flat" cmpd="sng" algn="ctr">
                      <a:solidFill>
                        <a:srgbClr val="701A57"/>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err="1">
                          <a:ln>
                            <a:noFill/>
                          </a:ln>
                          <a:solidFill>
                            <a:srgbClr val="000000"/>
                          </a:solidFill>
                          <a:effectLst/>
                        </a:rPr>
                        <a:t>Qté</a:t>
                      </a:r>
                      <a:r>
                        <a:rPr kumimoji="0" lang="fr-FR" sz="1100" b="1" u="none" strike="noStrike" cap="none" normalizeH="0" baseline="0" noProof="0" dirty="0">
                          <a:ln>
                            <a:noFill/>
                          </a:ln>
                          <a:solidFill>
                            <a:srgbClr val="000000"/>
                          </a:solidFill>
                          <a:effectLst/>
                        </a:rPr>
                        <a:t>. comp. B</a:t>
                      </a:r>
                      <a:endParaRPr kumimoji="0" lang="fr-FR" sz="1100" b="1" i="0" u="none" strike="noStrike" cap="none" normalizeH="0" baseline="0" noProof="0" dirty="0">
                        <a:ln>
                          <a:noFill/>
                        </a:ln>
                        <a:solidFill>
                          <a:srgbClr val="000000"/>
                        </a:solidFill>
                        <a:effectLst/>
                        <a:latin typeface="+mn-lt"/>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30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50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20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40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10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15</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20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30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extLst>
                  <a:ext uri="{0D108BD9-81ED-4DB2-BD59-A6C34878D82A}">
                    <a16:rowId xmlns:a16="http://schemas.microsoft.com/office/drawing/2014/main" val="10002"/>
                  </a:ext>
                </a:extLst>
              </a:tr>
              <a:tr h="486153">
                <a:tc rowSpan="2">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a:ln>
                            <a:noFill/>
                          </a:ln>
                          <a:solidFill>
                            <a:srgbClr val="000000"/>
                          </a:solidFill>
                          <a:effectLst/>
                        </a:rPr>
                        <a:t>Charge de travail</a:t>
                      </a:r>
                      <a:endParaRPr kumimoji="0" lang="fr-FR" sz="11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a:ln>
                            <a:noFill/>
                          </a:ln>
                          <a:solidFill>
                            <a:srgbClr val="000000"/>
                          </a:solidFill>
                          <a:effectLst/>
                        </a:rPr>
                        <a:t>Heures comp. A</a:t>
                      </a:r>
                      <a:endParaRPr kumimoji="0" lang="fr-FR" sz="11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50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115</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25</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45</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40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50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extLst>
                  <a:ext uri="{0D108BD9-81ED-4DB2-BD59-A6C34878D82A}">
                    <a16:rowId xmlns:a16="http://schemas.microsoft.com/office/drawing/2014/main" val="10003"/>
                  </a:ext>
                </a:extLst>
              </a:tr>
              <a:tr h="486153">
                <a:tc vMerge="1">
                  <a:txBody>
                    <a:bodyPr/>
                    <a:lstStyle/>
                    <a:p>
                      <a:pPr marL="0" marR="0" lvl="0" indent="0" algn="l" defTabSz="914400" rtl="0" eaLnBrk="0" fontAlgn="base" latinLnBrk="0" hangingPunct="0">
                        <a:lnSpc>
                          <a:spcPct val="100000"/>
                        </a:lnSpc>
                        <a:spcBef>
                          <a:spcPct val="20000"/>
                        </a:spcBef>
                        <a:spcAft>
                          <a:spcPct val="0"/>
                        </a:spcAft>
                        <a:buClrTx/>
                        <a:buSzTx/>
                        <a:buFont typeface="Times New Roman" charset="0"/>
                        <a:buNone/>
                        <a:tabLst/>
                      </a:pPr>
                      <a:endParaRPr kumimoji="0" lang="en-US" sz="2000" b="0" i="0" u="none" strike="noStrike" cap="none" normalizeH="0" baseline="0" dirty="0">
                        <a:ln>
                          <a:noFill/>
                        </a:ln>
                        <a:solidFill>
                          <a:schemeClr val="tx1"/>
                        </a:solidFill>
                        <a:effectLst/>
                        <a:latin typeface="Arial Narrow"/>
                        <a:ea typeface="ＭＳ Ｐゴシック" charset="0"/>
                        <a:cs typeface="Arial Narrow"/>
                      </a:endParaRPr>
                    </a:p>
                  </a:txBody>
                  <a:tcPr horzOverflow="overflow">
                    <a:lnL w="12700" cap="flat" cmpd="sng" algn="ctr">
                      <a:solidFill>
                        <a:srgbClr val="701A57"/>
                      </a:solidFill>
                      <a:prstDash val="solid"/>
                      <a:round/>
                      <a:headEnd type="none" w="med" len="med"/>
                      <a:tailEnd type="none" w="med" len="med"/>
                    </a:lnL>
                    <a:lnR w="12700" cap="flat" cmpd="sng" algn="ctr">
                      <a:solidFill>
                        <a:srgbClr val="701A57"/>
                      </a:solidFill>
                      <a:prstDash val="solid"/>
                      <a:round/>
                      <a:headEnd type="none" w="med" len="med"/>
                      <a:tailEnd type="none" w="med" len="med"/>
                    </a:lnR>
                    <a:lnT w="12700" cap="flat" cmpd="sng" algn="ctr">
                      <a:solidFill>
                        <a:srgbClr val="701A57"/>
                      </a:solidFill>
                      <a:prstDash val="solid"/>
                      <a:round/>
                      <a:headEnd type="none" w="med" len="med"/>
                      <a:tailEnd type="none" w="med" len="med"/>
                    </a:lnT>
                    <a:lnB w="12700" cap="flat" cmpd="sng" algn="ctr">
                      <a:solidFill>
                        <a:srgbClr val="701A57"/>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100" b="1" u="none" strike="noStrike" cap="none" normalizeH="0" baseline="0" noProof="0" dirty="0">
                          <a:ln>
                            <a:noFill/>
                          </a:ln>
                          <a:solidFill>
                            <a:srgbClr val="000000"/>
                          </a:solidFill>
                          <a:effectLst/>
                        </a:rPr>
                        <a:t>Heures comp. B</a:t>
                      </a:r>
                      <a:endParaRPr kumimoji="0" lang="fr-FR" sz="1100" b="1" i="0" u="none" strike="noStrike" cap="none" normalizeH="0" baseline="0" noProof="0" dirty="0">
                        <a:ln>
                          <a:noFill/>
                        </a:ln>
                        <a:solidFill>
                          <a:srgbClr val="000000"/>
                        </a:solidFill>
                        <a:effectLst/>
                        <a:latin typeface="+mn-lt"/>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60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100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40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80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20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30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40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 typeface="Times New Roman" charset="0"/>
                        <a:buNone/>
                        <a:tabLst/>
                      </a:pPr>
                      <a:r>
                        <a:rPr kumimoji="0" lang="fr-FR" sz="1400" b="1" u="none" strike="noStrike" cap="none" normalizeH="0" baseline="0" noProof="0" dirty="0">
                          <a:ln>
                            <a:noFill/>
                          </a:ln>
                          <a:solidFill>
                            <a:srgbClr val="000000"/>
                          </a:solidFill>
                          <a:effectLst/>
                        </a:rPr>
                        <a:t>60</a:t>
                      </a:r>
                      <a:endParaRPr kumimoji="0" lang="fr-FR" sz="1400" b="1" i="0" u="none" strike="noStrike" cap="none" normalizeH="0" baseline="0" noProof="0" dirty="0">
                        <a:ln>
                          <a:noFill/>
                        </a:ln>
                        <a:solidFill>
                          <a:srgbClr val="000000"/>
                        </a:solidFill>
                        <a:effectLst/>
                        <a:latin typeface="Arial Narrow"/>
                        <a:ea typeface="ＭＳ Ｐゴシック" charset="0"/>
                        <a:cs typeface="Arial Narrow"/>
                      </a:endParaRPr>
                    </a:p>
                  </a:txBody>
                  <a:tcPr anchor="ctr"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30605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custDataLst>
              <p:tags r:id="rId1"/>
            </p:custDataLst>
          </p:nvPr>
        </p:nvSpPr>
        <p:spPr>
          <a:noFill/>
        </p:spPr>
        <p:txBody>
          <a:bodyPr/>
          <a:lstStyle/>
          <a:p>
            <a:r>
              <a:rPr lang="fr-FR" dirty="0"/>
              <a:t>Le lissage de charge</a:t>
            </a:r>
          </a:p>
        </p:txBody>
      </p:sp>
      <p:sp>
        <p:nvSpPr>
          <p:cNvPr id="22531" name="Rectangle 3"/>
          <p:cNvSpPr>
            <a:spLocks noGrp="1" noChangeArrowheads="1"/>
          </p:cNvSpPr>
          <p:nvPr>
            <p:ph type="body" idx="1"/>
            <p:custDataLst>
              <p:tags r:id="rId2"/>
            </p:custDataLst>
          </p:nvPr>
        </p:nvSpPr>
        <p:spPr>
          <a:xfrm>
            <a:off x="685800" y="1524000"/>
            <a:ext cx="7162800" cy="4114800"/>
          </a:xfrm>
          <a:noFill/>
        </p:spPr>
        <p:txBody>
          <a:bodyPr/>
          <a:lstStyle/>
          <a:p>
            <a:pPr lvl="1"/>
            <a:r>
              <a:rPr lang="fr-FR" sz="2000" dirty="0"/>
              <a:t>La détermination des ordres est faite sans tenir compte des contraintes de capacité</a:t>
            </a:r>
          </a:p>
          <a:p>
            <a:pPr lvl="1"/>
            <a:r>
              <a:rPr lang="fr-FR" sz="2000" dirty="0"/>
              <a:t>On travaille à </a:t>
            </a:r>
            <a:r>
              <a:rPr lang="fr-FR" sz="2000" dirty="0">
                <a:solidFill>
                  <a:schemeClr val="accent6"/>
                </a:solidFill>
              </a:rPr>
              <a:t>capacité infinie</a:t>
            </a:r>
          </a:p>
          <a:p>
            <a:pPr lvl="1"/>
            <a:r>
              <a:rPr lang="fr-FR" sz="2000" dirty="0"/>
              <a:t>A la suite de la procédure MRP, il faut recalculer les charges sur chacun des postes et vérifier qu'elles sont compatibles avec les capacités effectives</a:t>
            </a:r>
          </a:p>
          <a:p>
            <a:pPr lvl="1"/>
            <a:r>
              <a:rPr lang="fr-FR" sz="2000" dirty="0"/>
              <a:t>Sinon, ajuster les capacités ou tenter de décaler des ordres :</a:t>
            </a:r>
          </a:p>
        </p:txBody>
      </p:sp>
      <p:sp>
        <p:nvSpPr>
          <p:cNvPr id="47" name="Rectangle 46"/>
          <p:cNvSpPr/>
          <p:nvPr>
            <p:custDataLst>
              <p:tags r:id="rId3"/>
            </p:custDataLst>
          </p:nvPr>
        </p:nvSpPr>
        <p:spPr>
          <a:xfrm>
            <a:off x="6885014" y="4778824"/>
            <a:ext cx="407988" cy="391767"/>
          </a:xfrm>
          <a:prstGeom prst="rect">
            <a:avLst/>
          </a:prstGeom>
          <a:solidFill>
            <a:schemeClr val="bg1">
              <a:lumMod val="85000"/>
            </a:schemeClr>
          </a:solidFill>
          <a:ln w="12700" cap="flat" cmpd="sng">
            <a:noFill/>
            <a:prstDash val="sysDash"/>
            <a:miter lim="800000"/>
            <a:headEnd type="none" w="med" len="med"/>
            <a:tailEnd type="none" w="med" len="med"/>
          </a:ln>
        </p:spPr>
        <p:txBody>
          <a:bodyPr lIns="0" tIns="0" rIns="0" bIns="0" anchor="ctr"/>
          <a:lstStyle/>
          <a:p>
            <a:pPr algn="ctr"/>
            <a:endParaRPr lang="fr-FR" sz="800" dirty="0">
              <a:solidFill>
                <a:srgbClr val="FFFFFF"/>
              </a:solidFill>
              <a:latin typeface="Arial Narrow"/>
              <a:ea typeface="ＭＳ Ｐゴシック" charset="0"/>
              <a:cs typeface="Arial Narrow"/>
            </a:endParaRPr>
          </a:p>
        </p:txBody>
      </p:sp>
      <p:grpSp>
        <p:nvGrpSpPr>
          <p:cNvPr id="48" name="Group 71"/>
          <p:cNvGrpSpPr/>
          <p:nvPr>
            <p:custDataLst>
              <p:tags r:id="rId4"/>
            </p:custDataLst>
          </p:nvPr>
        </p:nvGrpSpPr>
        <p:grpSpPr>
          <a:xfrm>
            <a:off x="5240582" y="5076369"/>
            <a:ext cx="2463529" cy="1172519"/>
            <a:chOff x="1884346" y="4517172"/>
            <a:chExt cx="2463529" cy="1172519"/>
          </a:xfrm>
        </p:grpSpPr>
        <p:sp>
          <p:nvSpPr>
            <p:cNvPr id="49" name="Rectangle 48"/>
            <p:cNvSpPr/>
            <p:nvPr/>
          </p:nvSpPr>
          <p:spPr>
            <a:xfrm>
              <a:off x="2706562" y="5112931"/>
              <a:ext cx="407988" cy="57676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OF5</a:t>
              </a:r>
            </a:p>
          </p:txBody>
        </p:sp>
        <p:grpSp>
          <p:nvGrpSpPr>
            <p:cNvPr id="50" name="Group 73"/>
            <p:cNvGrpSpPr/>
            <p:nvPr/>
          </p:nvGrpSpPr>
          <p:grpSpPr>
            <a:xfrm>
              <a:off x="1884346" y="4914795"/>
              <a:ext cx="407988" cy="774896"/>
              <a:chOff x="5757093" y="2680350"/>
              <a:chExt cx="407988" cy="774896"/>
            </a:xfrm>
          </p:grpSpPr>
          <p:sp>
            <p:nvSpPr>
              <p:cNvPr id="63" name="Rectangle 62"/>
              <p:cNvSpPr/>
              <p:nvPr/>
            </p:nvSpPr>
            <p:spPr>
              <a:xfrm>
                <a:off x="5757093" y="3063479"/>
                <a:ext cx="407988" cy="39176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OF2</a:t>
                </a:r>
              </a:p>
            </p:txBody>
          </p:sp>
          <p:sp>
            <p:nvSpPr>
              <p:cNvPr id="64" name="Rectangle 63"/>
              <p:cNvSpPr/>
              <p:nvPr/>
            </p:nvSpPr>
            <p:spPr>
              <a:xfrm>
                <a:off x="5757093" y="2680350"/>
                <a:ext cx="407988" cy="39176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OF1</a:t>
                </a:r>
              </a:p>
            </p:txBody>
          </p:sp>
        </p:grpSp>
        <p:grpSp>
          <p:nvGrpSpPr>
            <p:cNvPr id="51" name="Group 74"/>
            <p:cNvGrpSpPr/>
            <p:nvPr/>
          </p:nvGrpSpPr>
          <p:grpSpPr>
            <a:xfrm>
              <a:off x="2295454" y="4686006"/>
              <a:ext cx="407988" cy="1003685"/>
              <a:chOff x="6166425" y="2451561"/>
              <a:chExt cx="407988" cy="1003685"/>
            </a:xfrm>
          </p:grpSpPr>
          <p:sp>
            <p:nvSpPr>
              <p:cNvPr id="61" name="Rectangle 60"/>
              <p:cNvSpPr/>
              <p:nvPr/>
            </p:nvSpPr>
            <p:spPr>
              <a:xfrm>
                <a:off x="6166425" y="3200520"/>
                <a:ext cx="407988" cy="254726"/>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OF4</a:t>
                </a:r>
              </a:p>
            </p:txBody>
          </p:sp>
          <p:sp>
            <p:nvSpPr>
              <p:cNvPr id="62" name="Rectangle 61"/>
              <p:cNvSpPr/>
              <p:nvPr/>
            </p:nvSpPr>
            <p:spPr>
              <a:xfrm>
                <a:off x="6166425" y="2451561"/>
                <a:ext cx="407988" cy="76398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OF3</a:t>
                </a:r>
              </a:p>
            </p:txBody>
          </p:sp>
        </p:grpSp>
        <p:grpSp>
          <p:nvGrpSpPr>
            <p:cNvPr id="52" name="Group 75"/>
            <p:cNvGrpSpPr/>
            <p:nvPr/>
          </p:nvGrpSpPr>
          <p:grpSpPr>
            <a:xfrm>
              <a:off x="3117670" y="4905524"/>
              <a:ext cx="407988" cy="784167"/>
              <a:chOff x="6998076" y="2671079"/>
              <a:chExt cx="407988" cy="784167"/>
            </a:xfrm>
          </p:grpSpPr>
          <p:sp>
            <p:nvSpPr>
              <p:cNvPr id="58" name="Rectangle 57"/>
              <p:cNvSpPr/>
              <p:nvPr/>
            </p:nvSpPr>
            <p:spPr>
              <a:xfrm>
                <a:off x="6998076" y="3215552"/>
                <a:ext cx="407988" cy="239694"/>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OF8</a:t>
                </a:r>
              </a:p>
            </p:txBody>
          </p:sp>
          <p:sp>
            <p:nvSpPr>
              <p:cNvPr id="59" name="Rectangle 58"/>
              <p:cNvSpPr/>
              <p:nvPr/>
            </p:nvSpPr>
            <p:spPr>
              <a:xfrm>
                <a:off x="6998076" y="2973875"/>
                <a:ext cx="407988" cy="239694"/>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OF7</a:t>
                </a:r>
              </a:p>
            </p:txBody>
          </p:sp>
          <p:sp>
            <p:nvSpPr>
              <p:cNvPr id="60" name="Rectangle 59"/>
              <p:cNvSpPr/>
              <p:nvPr/>
            </p:nvSpPr>
            <p:spPr>
              <a:xfrm>
                <a:off x="6998076" y="2671079"/>
                <a:ext cx="407988" cy="302796"/>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OF6</a:t>
                </a:r>
              </a:p>
            </p:txBody>
          </p:sp>
        </p:grpSp>
        <p:grpSp>
          <p:nvGrpSpPr>
            <p:cNvPr id="53" name="Group 76"/>
            <p:cNvGrpSpPr/>
            <p:nvPr/>
          </p:nvGrpSpPr>
          <p:grpSpPr>
            <a:xfrm>
              <a:off x="3528778" y="4611394"/>
              <a:ext cx="407988" cy="1078297"/>
              <a:chOff x="7410432" y="2376949"/>
              <a:chExt cx="407988" cy="1078297"/>
            </a:xfrm>
          </p:grpSpPr>
          <p:sp>
            <p:nvSpPr>
              <p:cNvPr id="56" name="Rectangle 55"/>
              <p:cNvSpPr/>
              <p:nvPr/>
            </p:nvSpPr>
            <p:spPr>
              <a:xfrm>
                <a:off x="7410432" y="3044304"/>
                <a:ext cx="407988" cy="410942"/>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OF11</a:t>
                </a:r>
              </a:p>
            </p:txBody>
          </p:sp>
          <p:sp>
            <p:nvSpPr>
              <p:cNvPr id="57" name="Rectangle 56"/>
              <p:cNvSpPr/>
              <p:nvPr/>
            </p:nvSpPr>
            <p:spPr>
              <a:xfrm>
                <a:off x="7410432" y="2376949"/>
                <a:ext cx="407988" cy="675071"/>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OF10</a:t>
                </a:r>
              </a:p>
            </p:txBody>
          </p:sp>
        </p:grpSp>
        <p:sp>
          <p:nvSpPr>
            <p:cNvPr id="54" name="Rectangle 53"/>
            <p:cNvSpPr/>
            <p:nvPr/>
          </p:nvSpPr>
          <p:spPr>
            <a:xfrm>
              <a:off x="3939887" y="4655333"/>
              <a:ext cx="407988" cy="1034358"/>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OF12</a:t>
              </a:r>
            </a:p>
          </p:txBody>
        </p:sp>
        <p:sp>
          <p:nvSpPr>
            <p:cNvPr id="55" name="Rectangle 54"/>
            <p:cNvSpPr/>
            <p:nvPr/>
          </p:nvSpPr>
          <p:spPr>
            <a:xfrm>
              <a:off x="3118405" y="4517172"/>
              <a:ext cx="407988" cy="391767"/>
            </a:xfrm>
            <a:prstGeom prst="rect">
              <a:avLst/>
            </a:prstGeom>
            <a:gradFill rotWithShape="0">
              <a:gsLst>
                <a:gs pos="0">
                  <a:srgbClr val="005A7C"/>
                </a:gs>
                <a:gs pos="100000">
                  <a:srgbClr val="330066"/>
                </a:gs>
              </a:gsLst>
              <a:lin ang="5400000" scaled="1"/>
            </a:gradFill>
            <a:ln w="12700" cap="flat" cmpd="sng">
              <a:solidFill>
                <a:schemeClr val="bg1"/>
              </a:solidFill>
              <a:miter lim="800000"/>
              <a:headEnd type="none" w="med" len="med"/>
              <a:tailEnd type="none" w="med" len="med"/>
            </a:ln>
          </p:spPr>
          <p:txBody>
            <a:bodyPr lIns="0" tIns="0" rIns="0" bIns="0" anchor="ctr"/>
            <a:lstStyle/>
            <a:p>
              <a:pPr algn="ctr"/>
              <a:r>
                <a:rPr lang="fr-FR" sz="800" dirty="0">
                  <a:solidFill>
                    <a:srgbClr val="FFFFFF"/>
                  </a:solidFill>
                  <a:latin typeface="Arial Narrow"/>
                  <a:ea typeface="ＭＳ Ｐゴシック" charset="0"/>
                  <a:cs typeface="Arial Narrow"/>
                </a:rPr>
                <a:t>OF9</a:t>
              </a:r>
            </a:p>
          </p:txBody>
        </p:sp>
      </p:grpSp>
      <p:sp>
        <p:nvSpPr>
          <p:cNvPr id="65" name="Line 52"/>
          <p:cNvSpPr>
            <a:spLocks noChangeAspect="1" noChangeShapeType="1"/>
          </p:cNvSpPr>
          <p:nvPr>
            <p:custDataLst>
              <p:tags r:id="rId5"/>
            </p:custDataLst>
          </p:nvPr>
        </p:nvSpPr>
        <p:spPr bwMode="auto">
          <a:xfrm>
            <a:off x="1483420" y="5001459"/>
            <a:ext cx="2800350" cy="0"/>
          </a:xfrm>
          <a:prstGeom prst="line">
            <a:avLst/>
          </a:prstGeom>
          <a:noFill/>
          <a:ln w="38100" cmpd="dbl">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fr-FR" dirty="0">
              <a:latin typeface="+mj-lt"/>
            </a:endParaRPr>
          </a:p>
        </p:txBody>
      </p:sp>
      <p:sp>
        <p:nvSpPr>
          <p:cNvPr id="66" name="Line 53"/>
          <p:cNvSpPr>
            <a:spLocks noChangeAspect="1" noChangeShapeType="1"/>
          </p:cNvSpPr>
          <p:nvPr>
            <p:custDataLst>
              <p:tags r:id="rId6"/>
            </p:custDataLst>
          </p:nvPr>
        </p:nvSpPr>
        <p:spPr bwMode="auto">
          <a:xfrm>
            <a:off x="5252417" y="6247900"/>
            <a:ext cx="2847975" cy="0"/>
          </a:xfrm>
          <a:prstGeom prst="line">
            <a:avLst/>
          </a:prstGeom>
          <a:ln>
            <a:solidFill>
              <a:srgbClr val="003366"/>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wrap="none" lIns="90000" tIns="46800" rIns="90000" bIns="46800" anchor="ctr"/>
          <a:lstStyle/>
          <a:p>
            <a:endParaRPr lang="fr-FR" dirty="0">
              <a:latin typeface="+mj-lt"/>
              <a:ea typeface="+mn-ea"/>
              <a:cs typeface="+mn-cs"/>
            </a:endParaRPr>
          </a:p>
        </p:txBody>
      </p:sp>
      <p:sp>
        <p:nvSpPr>
          <p:cNvPr id="67" name="Rectangle 86"/>
          <p:cNvSpPr>
            <a:spLocks noChangeAspect="1" noChangeArrowheads="1"/>
          </p:cNvSpPr>
          <p:nvPr>
            <p:custDataLst>
              <p:tags r:id="rId7"/>
            </p:custDataLst>
          </p:nvPr>
        </p:nvSpPr>
        <p:spPr bwMode="auto">
          <a:xfrm>
            <a:off x="1729797" y="6333371"/>
            <a:ext cx="1978107"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ctr">
              <a:lnSpc>
                <a:spcPct val="100000"/>
              </a:lnSpc>
            </a:pPr>
            <a:r>
              <a:rPr lang="fr-FR" sz="1600" dirty="0">
                <a:latin typeface="+mj-lt"/>
              </a:rPr>
              <a:t>Avant lissage de charge</a:t>
            </a:r>
          </a:p>
        </p:txBody>
      </p:sp>
      <p:sp>
        <p:nvSpPr>
          <p:cNvPr id="68" name="Rectangle 88"/>
          <p:cNvSpPr>
            <a:spLocks noChangeAspect="1" noChangeArrowheads="1"/>
          </p:cNvSpPr>
          <p:nvPr>
            <p:custDataLst>
              <p:tags r:id="rId8"/>
            </p:custDataLst>
          </p:nvPr>
        </p:nvSpPr>
        <p:spPr bwMode="auto">
          <a:xfrm>
            <a:off x="5707159" y="6333371"/>
            <a:ext cx="1988025" cy="3359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ctr">
              <a:lnSpc>
                <a:spcPct val="100000"/>
              </a:lnSpc>
            </a:pPr>
            <a:r>
              <a:rPr lang="fr-FR" sz="1600" dirty="0">
                <a:latin typeface="+mj-lt"/>
              </a:rPr>
              <a:t>Après lissage de charge</a:t>
            </a:r>
          </a:p>
        </p:txBody>
      </p:sp>
      <p:sp>
        <p:nvSpPr>
          <p:cNvPr id="69" name="Rectangle 91"/>
          <p:cNvSpPr>
            <a:spLocks noChangeAspect="1" noChangeArrowheads="1"/>
          </p:cNvSpPr>
          <p:nvPr>
            <p:custDataLst>
              <p:tags r:id="rId9"/>
            </p:custDataLst>
          </p:nvPr>
        </p:nvSpPr>
        <p:spPr bwMode="auto">
          <a:xfrm>
            <a:off x="6854193" y="4247209"/>
            <a:ext cx="1822263" cy="459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0488" tIns="44450" rIns="90488" bIns="44450">
            <a:spAutoFit/>
          </a:bodyPr>
          <a:lstStyle/>
          <a:p>
            <a:pPr>
              <a:lnSpc>
                <a:spcPct val="100000"/>
              </a:lnSpc>
            </a:pPr>
            <a:r>
              <a:rPr lang="fr-FR" sz="1200" dirty="0">
                <a:latin typeface="+mj-lt"/>
              </a:rPr>
              <a:t>Date de besoin des</a:t>
            </a:r>
          </a:p>
          <a:p>
            <a:pPr>
              <a:lnSpc>
                <a:spcPct val="100000"/>
              </a:lnSpc>
            </a:pPr>
            <a:r>
              <a:rPr lang="fr-FR" sz="1200" dirty="0">
                <a:latin typeface="+mj-lt"/>
              </a:rPr>
              <a:t>composants avancée</a:t>
            </a:r>
          </a:p>
        </p:txBody>
      </p:sp>
      <p:sp>
        <p:nvSpPr>
          <p:cNvPr id="70" name="Line 92"/>
          <p:cNvSpPr>
            <a:spLocks noChangeAspect="1" noChangeShapeType="1"/>
          </p:cNvSpPr>
          <p:nvPr>
            <p:custDataLst>
              <p:tags r:id="rId10"/>
            </p:custDataLst>
          </p:nvPr>
        </p:nvSpPr>
        <p:spPr bwMode="auto">
          <a:xfrm>
            <a:off x="5169867" y="5001459"/>
            <a:ext cx="2800350" cy="0"/>
          </a:xfrm>
          <a:prstGeom prst="line">
            <a:avLst/>
          </a:prstGeom>
          <a:noFill/>
          <a:ln w="38100" cmpd="dbl">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fr-FR" dirty="0">
              <a:latin typeface="+mj-lt"/>
            </a:endParaRPr>
          </a:p>
        </p:txBody>
      </p:sp>
      <p:sp>
        <p:nvSpPr>
          <p:cNvPr id="71" name="Text Box 93"/>
          <p:cNvSpPr txBox="1">
            <a:spLocks noChangeAspect="1" noChangeArrowheads="1"/>
          </p:cNvSpPr>
          <p:nvPr>
            <p:custDataLst>
              <p:tags r:id="rId11"/>
            </p:custDataLst>
          </p:nvPr>
        </p:nvSpPr>
        <p:spPr bwMode="auto">
          <a:xfrm>
            <a:off x="251520" y="4726009"/>
            <a:ext cx="928807" cy="37151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a:lnSpc>
                <a:spcPct val="100000"/>
              </a:lnSpc>
            </a:pPr>
            <a:r>
              <a:rPr lang="fr-FR" sz="1800" dirty="0">
                <a:latin typeface="+mj-lt"/>
              </a:rPr>
              <a:t>Capacité</a:t>
            </a:r>
          </a:p>
        </p:txBody>
      </p:sp>
      <p:sp>
        <p:nvSpPr>
          <p:cNvPr id="72" name="Text Box 94"/>
          <p:cNvSpPr txBox="1">
            <a:spLocks noChangeAspect="1" noChangeArrowheads="1"/>
          </p:cNvSpPr>
          <p:nvPr>
            <p:custDataLst>
              <p:tags r:id="rId12"/>
            </p:custDataLst>
          </p:nvPr>
        </p:nvSpPr>
        <p:spPr bwMode="auto">
          <a:xfrm>
            <a:off x="348357" y="5275284"/>
            <a:ext cx="802458" cy="37151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algn="ctr">
              <a:lnSpc>
                <a:spcPct val="100000"/>
              </a:lnSpc>
            </a:pPr>
            <a:r>
              <a:rPr lang="fr-FR" sz="1800" dirty="0">
                <a:latin typeface="+mj-lt"/>
              </a:rPr>
              <a:t>Charge</a:t>
            </a:r>
          </a:p>
        </p:txBody>
      </p:sp>
      <p:sp>
        <p:nvSpPr>
          <p:cNvPr id="73" name="Text Box 95"/>
          <p:cNvSpPr txBox="1">
            <a:spLocks noChangeArrowheads="1"/>
          </p:cNvSpPr>
          <p:nvPr>
            <p:custDataLst>
              <p:tags r:id="rId13"/>
            </p:custDataLst>
          </p:nvPr>
        </p:nvSpPr>
        <p:spPr bwMode="auto">
          <a:xfrm>
            <a:off x="4168663" y="4025970"/>
            <a:ext cx="17588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spAutoFit/>
          </a:bodyPr>
          <a:lstStyle/>
          <a:p>
            <a:pPr algn="ctr">
              <a:lnSpc>
                <a:spcPct val="100000"/>
              </a:lnSpc>
            </a:pPr>
            <a:r>
              <a:rPr lang="fr-FR" sz="1600" b="0" dirty="0">
                <a:latin typeface="+mj-lt"/>
              </a:rPr>
              <a:t>Surcharge : </a:t>
            </a:r>
            <a:br>
              <a:rPr lang="fr-FR" sz="1600" b="0" dirty="0">
                <a:latin typeface="+mj-lt"/>
              </a:rPr>
            </a:br>
            <a:r>
              <a:rPr lang="fr-FR" sz="1600" b="0" dirty="0">
                <a:latin typeface="+mj-lt"/>
              </a:rPr>
              <a:t>on avance un OF</a:t>
            </a:r>
          </a:p>
        </p:txBody>
      </p:sp>
      <p:grpSp>
        <p:nvGrpSpPr>
          <p:cNvPr id="74" name="Group 52233"/>
          <p:cNvGrpSpPr/>
          <p:nvPr>
            <p:custDataLst>
              <p:tags r:id="rId14"/>
            </p:custDataLst>
          </p:nvPr>
        </p:nvGrpSpPr>
        <p:grpSpPr>
          <a:xfrm>
            <a:off x="1467528" y="4778824"/>
            <a:ext cx="2463529" cy="1470064"/>
            <a:chOff x="1884346" y="4219627"/>
            <a:chExt cx="2463529" cy="1470064"/>
          </a:xfrm>
        </p:grpSpPr>
        <p:sp>
          <p:nvSpPr>
            <p:cNvPr id="75" name="Rectangle 74"/>
            <p:cNvSpPr/>
            <p:nvPr/>
          </p:nvSpPr>
          <p:spPr>
            <a:xfrm>
              <a:off x="2706562" y="5112931"/>
              <a:ext cx="407988" cy="576760"/>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OF5</a:t>
              </a:r>
            </a:p>
          </p:txBody>
        </p:sp>
        <p:grpSp>
          <p:nvGrpSpPr>
            <p:cNvPr id="76" name="Group 2"/>
            <p:cNvGrpSpPr/>
            <p:nvPr/>
          </p:nvGrpSpPr>
          <p:grpSpPr>
            <a:xfrm>
              <a:off x="1884346" y="4914795"/>
              <a:ext cx="407988" cy="774896"/>
              <a:chOff x="5757093" y="2680350"/>
              <a:chExt cx="407988" cy="774896"/>
            </a:xfrm>
          </p:grpSpPr>
          <p:sp>
            <p:nvSpPr>
              <p:cNvPr id="89" name="Rectangle 1"/>
              <p:cNvSpPr/>
              <p:nvPr/>
            </p:nvSpPr>
            <p:spPr>
              <a:xfrm>
                <a:off x="5757093" y="3063479"/>
                <a:ext cx="407988" cy="39176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OF2</a:t>
                </a:r>
              </a:p>
            </p:txBody>
          </p:sp>
          <p:sp>
            <p:nvSpPr>
              <p:cNvPr id="90" name="Rectangle 89"/>
              <p:cNvSpPr/>
              <p:nvPr/>
            </p:nvSpPr>
            <p:spPr>
              <a:xfrm>
                <a:off x="5757093" y="2680350"/>
                <a:ext cx="407988" cy="39176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OF1</a:t>
                </a:r>
              </a:p>
            </p:txBody>
          </p:sp>
        </p:grpSp>
        <p:grpSp>
          <p:nvGrpSpPr>
            <p:cNvPr id="77" name="Group 52223"/>
            <p:cNvGrpSpPr/>
            <p:nvPr/>
          </p:nvGrpSpPr>
          <p:grpSpPr>
            <a:xfrm>
              <a:off x="2295454" y="4686006"/>
              <a:ext cx="407988" cy="1003685"/>
              <a:chOff x="6166425" y="2451561"/>
              <a:chExt cx="407988" cy="1003685"/>
            </a:xfrm>
          </p:grpSpPr>
          <p:sp>
            <p:nvSpPr>
              <p:cNvPr id="87" name="Rectangle 86"/>
              <p:cNvSpPr/>
              <p:nvPr/>
            </p:nvSpPr>
            <p:spPr>
              <a:xfrm>
                <a:off x="6166425" y="3200520"/>
                <a:ext cx="407988" cy="254726"/>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OF4</a:t>
                </a:r>
              </a:p>
            </p:txBody>
          </p:sp>
          <p:sp>
            <p:nvSpPr>
              <p:cNvPr id="88" name="Rectangle 87"/>
              <p:cNvSpPr/>
              <p:nvPr/>
            </p:nvSpPr>
            <p:spPr>
              <a:xfrm>
                <a:off x="6166425" y="2451561"/>
                <a:ext cx="407988" cy="763987"/>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OF3</a:t>
                </a:r>
              </a:p>
            </p:txBody>
          </p:sp>
        </p:grpSp>
        <p:grpSp>
          <p:nvGrpSpPr>
            <p:cNvPr id="78" name="Group 52224"/>
            <p:cNvGrpSpPr/>
            <p:nvPr/>
          </p:nvGrpSpPr>
          <p:grpSpPr>
            <a:xfrm>
              <a:off x="3117670" y="4905524"/>
              <a:ext cx="407988" cy="784167"/>
              <a:chOff x="6998076" y="2671079"/>
              <a:chExt cx="407988" cy="784167"/>
            </a:xfrm>
          </p:grpSpPr>
          <p:sp>
            <p:nvSpPr>
              <p:cNvPr id="84" name="Rectangle 83"/>
              <p:cNvSpPr/>
              <p:nvPr/>
            </p:nvSpPr>
            <p:spPr>
              <a:xfrm>
                <a:off x="6998076" y="3215552"/>
                <a:ext cx="407988" cy="239694"/>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OF8</a:t>
                </a:r>
              </a:p>
            </p:txBody>
          </p:sp>
          <p:sp>
            <p:nvSpPr>
              <p:cNvPr id="85" name="Rectangle 84"/>
              <p:cNvSpPr/>
              <p:nvPr/>
            </p:nvSpPr>
            <p:spPr>
              <a:xfrm>
                <a:off x="6998076" y="2973875"/>
                <a:ext cx="407988" cy="239694"/>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OF7</a:t>
                </a:r>
              </a:p>
            </p:txBody>
          </p:sp>
          <p:sp>
            <p:nvSpPr>
              <p:cNvPr id="86" name="Rectangle 85"/>
              <p:cNvSpPr/>
              <p:nvPr/>
            </p:nvSpPr>
            <p:spPr>
              <a:xfrm>
                <a:off x="6998076" y="2671079"/>
                <a:ext cx="407988" cy="302796"/>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OF6</a:t>
                </a:r>
              </a:p>
            </p:txBody>
          </p:sp>
        </p:grpSp>
        <p:grpSp>
          <p:nvGrpSpPr>
            <p:cNvPr id="79" name="Group 52227"/>
            <p:cNvGrpSpPr/>
            <p:nvPr/>
          </p:nvGrpSpPr>
          <p:grpSpPr>
            <a:xfrm>
              <a:off x="3528778" y="4611394"/>
              <a:ext cx="407988" cy="1078297"/>
              <a:chOff x="7410432" y="2376949"/>
              <a:chExt cx="407988" cy="1078297"/>
            </a:xfrm>
          </p:grpSpPr>
          <p:sp>
            <p:nvSpPr>
              <p:cNvPr id="82" name="Rectangle 81"/>
              <p:cNvSpPr/>
              <p:nvPr/>
            </p:nvSpPr>
            <p:spPr>
              <a:xfrm>
                <a:off x="7410432" y="3044304"/>
                <a:ext cx="407988" cy="410942"/>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OF11</a:t>
                </a:r>
              </a:p>
            </p:txBody>
          </p:sp>
          <p:sp>
            <p:nvSpPr>
              <p:cNvPr id="83" name="Rectangle 82"/>
              <p:cNvSpPr/>
              <p:nvPr/>
            </p:nvSpPr>
            <p:spPr>
              <a:xfrm>
                <a:off x="7410432" y="2376949"/>
                <a:ext cx="407988" cy="675071"/>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OF10</a:t>
                </a:r>
              </a:p>
            </p:txBody>
          </p:sp>
        </p:grpSp>
        <p:sp>
          <p:nvSpPr>
            <p:cNvPr id="80" name="Rectangle 79"/>
            <p:cNvSpPr/>
            <p:nvPr/>
          </p:nvSpPr>
          <p:spPr>
            <a:xfrm>
              <a:off x="3939887" y="4655333"/>
              <a:ext cx="407988" cy="1034358"/>
            </a:xfrm>
            <a:prstGeom prst="rect">
              <a:avLst/>
            </a:prstGeom>
            <a:gradFill rotWithShape="0">
              <a:gsLst>
                <a:gs pos="0">
                  <a:srgbClr val="005A7C"/>
                </a:gs>
                <a:gs pos="100000">
                  <a:srgbClr val="006699"/>
                </a:gs>
              </a:gsLst>
              <a:lin ang="5400000" scaled="1"/>
            </a:gradFill>
            <a:ln w="12700" cap="flat">
              <a:solidFill>
                <a:schemeClr val="bg1"/>
              </a:solidFill>
              <a:miter lim="800000"/>
              <a:headEnd type="none" w="med" len="med"/>
              <a:tailEnd type="none" w="med" len="med"/>
            </a:ln>
          </p:spPr>
          <p:txBody>
            <a:bodyPr lIns="0" tIns="0" rIns="0" bIns="46800" anchor="ctr"/>
            <a:lstStyle/>
            <a:p>
              <a:pPr algn="ctr"/>
              <a:r>
                <a:rPr lang="fr-FR" sz="800" dirty="0">
                  <a:solidFill>
                    <a:srgbClr val="FFFFFF"/>
                  </a:solidFill>
                  <a:latin typeface="Arial Narrow"/>
                  <a:ea typeface="ＭＳ Ｐゴシック" charset="0"/>
                  <a:cs typeface="Arial Narrow"/>
                </a:rPr>
                <a:t>OF12</a:t>
              </a:r>
            </a:p>
          </p:txBody>
        </p:sp>
        <p:sp>
          <p:nvSpPr>
            <p:cNvPr id="81" name="Rectangle 80"/>
            <p:cNvSpPr/>
            <p:nvPr/>
          </p:nvSpPr>
          <p:spPr>
            <a:xfrm>
              <a:off x="3528778" y="4219627"/>
              <a:ext cx="407988" cy="391767"/>
            </a:xfrm>
            <a:prstGeom prst="rect">
              <a:avLst/>
            </a:prstGeom>
            <a:gradFill rotWithShape="0">
              <a:gsLst>
                <a:gs pos="0">
                  <a:srgbClr val="005A7C"/>
                </a:gs>
                <a:gs pos="100000">
                  <a:srgbClr val="330066"/>
                </a:gs>
              </a:gsLst>
              <a:lin ang="5400000" scaled="1"/>
            </a:gradFill>
            <a:ln w="12700" cap="flat" cmpd="sng">
              <a:solidFill>
                <a:schemeClr val="bg1"/>
              </a:solidFill>
              <a:miter lim="800000"/>
              <a:headEnd type="none" w="med" len="med"/>
              <a:tailEnd type="none" w="med" len="med"/>
            </a:ln>
          </p:spPr>
          <p:txBody>
            <a:bodyPr lIns="0" tIns="0" rIns="0" bIns="0" anchor="ctr"/>
            <a:lstStyle/>
            <a:p>
              <a:pPr algn="ctr"/>
              <a:r>
                <a:rPr lang="fr-FR" sz="800" dirty="0">
                  <a:solidFill>
                    <a:srgbClr val="FFFFFF"/>
                  </a:solidFill>
                  <a:latin typeface="Arial Narrow"/>
                  <a:ea typeface="ＭＳ Ｐゴシック" charset="0"/>
                  <a:cs typeface="Arial Narrow"/>
                </a:rPr>
                <a:t>OF9</a:t>
              </a:r>
            </a:p>
          </p:txBody>
        </p:sp>
      </p:grpSp>
      <p:cxnSp>
        <p:nvCxnSpPr>
          <p:cNvPr id="91" name="Curved Connector 52235"/>
          <p:cNvCxnSpPr>
            <a:stCxn id="73" idx="1"/>
            <a:endCxn id="81" idx="0"/>
          </p:cNvCxnSpPr>
          <p:nvPr>
            <p:custDataLst>
              <p:tags r:id="rId15"/>
            </p:custDataLst>
          </p:nvPr>
        </p:nvCxnSpPr>
        <p:spPr>
          <a:xfrm rot="10800000" flipV="1">
            <a:off x="3315955" y="4318358"/>
            <a:ext cx="852709" cy="460466"/>
          </a:xfrm>
          <a:prstGeom prst="curvedConnector2">
            <a:avLst/>
          </a:prstGeom>
          <a:ln>
            <a:solidFill>
              <a:srgbClr val="003366"/>
            </a:solidFill>
            <a:tailEnd type="arrow"/>
          </a:ln>
          <a:effectLst/>
        </p:spPr>
        <p:style>
          <a:lnRef idx="2">
            <a:schemeClr val="accent1"/>
          </a:lnRef>
          <a:fillRef idx="0">
            <a:schemeClr val="accent1"/>
          </a:fillRef>
          <a:effectRef idx="1">
            <a:schemeClr val="accent1"/>
          </a:effectRef>
          <a:fontRef idx="minor">
            <a:schemeClr val="tx1"/>
          </a:fontRef>
        </p:style>
      </p:cxnSp>
      <p:sp>
        <p:nvSpPr>
          <p:cNvPr id="92" name="Line 53"/>
          <p:cNvSpPr>
            <a:spLocks noChangeAspect="1" noChangeShapeType="1"/>
          </p:cNvSpPr>
          <p:nvPr>
            <p:custDataLst>
              <p:tags r:id="rId16"/>
            </p:custDataLst>
          </p:nvPr>
        </p:nvSpPr>
        <p:spPr bwMode="auto">
          <a:xfrm>
            <a:off x="1467528" y="6247900"/>
            <a:ext cx="2847975" cy="0"/>
          </a:xfrm>
          <a:prstGeom prst="line">
            <a:avLst/>
          </a:prstGeom>
          <a:ln>
            <a:solidFill>
              <a:srgbClr val="003366"/>
            </a:solidFill>
            <a:tailEnd type="arrow"/>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txBody>
          <a:bodyPr wrap="none" lIns="90000" tIns="46800" rIns="90000" bIns="46800" anchor="ctr"/>
          <a:lstStyle/>
          <a:p>
            <a:endParaRPr lang="fr-FR" dirty="0">
              <a:latin typeface="+mj-lt"/>
              <a:ea typeface="+mn-ea"/>
              <a:cs typeface="+mn-cs"/>
            </a:endParaRPr>
          </a:p>
        </p:txBody>
      </p:sp>
      <p:cxnSp>
        <p:nvCxnSpPr>
          <p:cNvPr id="93" name="AutoShape 11"/>
          <p:cNvCxnSpPr>
            <a:cxnSpLocks noChangeShapeType="1"/>
          </p:cNvCxnSpPr>
          <p:nvPr>
            <p:custDataLst>
              <p:tags r:id="rId17"/>
            </p:custDataLst>
          </p:nvPr>
        </p:nvCxnSpPr>
        <p:spPr bwMode="auto">
          <a:xfrm>
            <a:off x="6875744" y="4391444"/>
            <a:ext cx="0" cy="688743"/>
          </a:xfrm>
          <a:prstGeom prst="straightConnector1">
            <a:avLst/>
          </a:prstGeom>
          <a:ln w="9525" cmpd="sng">
            <a:solidFill>
              <a:srgbClr val="003366"/>
            </a:solidFill>
            <a:prstDash val="dash"/>
            <a:headEnd type="none"/>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cxnSp>
      <p:cxnSp>
        <p:nvCxnSpPr>
          <p:cNvPr id="94" name="AutoShape 11"/>
          <p:cNvCxnSpPr>
            <a:cxnSpLocks noChangeShapeType="1"/>
          </p:cNvCxnSpPr>
          <p:nvPr>
            <p:custDataLst>
              <p:tags r:id="rId18"/>
            </p:custDataLst>
          </p:nvPr>
        </p:nvCxnSpPr>
        <p:spPr bwMode="auto">
          <a:xfrm>
            <a:off x="6481288" y="4391444"/>
            <a:ext cx="0" cy="688743"/>
          </a:xfrm>
          <a:prstGeom prst="straightConnector1">
            <a:avLst/>
          </a:prstGeom>
          <a:ln w="9525" cmpd="sng">
            <a:solidFill>
              <a:srgbClr val="003366"/>
            </a:solidFill>
            <a:prstDash val="dash"/>
            <a:headEnd type="none"/>
            <a:tailEnd type="none"/>
          </a:ln>
          <a:effectLst/>
          <a:extLst>
            <a:ext uri="{909E8E84-426E-40DD-AFC4-6F175D3DCCD1}">
              <a14:hiddenFill xmlns:a14="http://schemas.microsoft.com/office/drawing/2010/main">
                <a:noFill/>
              </a14:hiddenFill>
            </a:ext>
          </a:extLst>
        </p:spPr>
        <p:style>
          <a:lnRef idx="2">
            <a:schemeClr val="accent1"/>
          </a:lnRef>
          <a:fillRef idx="0">
            <a:schemeClr val="accent1"/>
          </a:fillRef>
          <a:effectRef idx="1">
            <a:schemeClr val="accent1"/>
          </a:effectRef>
          <a:fontRef idx="minor">
            <a:schemeClr val="tx1"/>
          </a:fontRef>
        </p:style>
      </p:cxnSp>
      <p:cxnSp>
        <p:nvCxnSpPr>
          <p:cNvPr id="95" name="Curved Connector 99"/>
          <p:cNvCxnSpPr/>
          <p:nvPr>
            <p:custDataLst>
              <p:tags r:id="rId19"/>
            </p:custDataLst>
          </p:nvPr>
        </p:nvCxnSpPr>
        <p:spPr>
          <a:xfrm flipH="1">
            <a:off x="6470786" y="4554002"/>
            <a:ext cx="391950" cy="0"/>
          </a:xfrm>
          <a:prstGeom prst="straightConnector1">
            <a:avLst/>
          </a:prstGeom>
          <a:ln>
            <a:solidFill>
              <a:srgbClr val="003366"/>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2977419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custDataLst>
              <p:tags r:id="rId1"/>
            </p:custDataLst>
          </p:nvPr>
        </p:nvSpPr>
        <p:spPr/>
        <p:txBody>
          <a:bodyPr/>
          <a:lstStyle/>
          <a:p>
            <a:r>
              <a:rPr lang="fr-FR" dirty="0"/>
              <a:t>Risques de gonflement de l'en-cours</a:t>
            </a:r>
          </a:p>
        </p:txBody>
      </p:sp>
      <p:sp>
        <p:nvSpPr>
          <p:cNvPr id="15363" name="Rectangle 3"/>
          <p:cNvSpPr>
            <a:spLocks noGrp="1" noChangeArrowheads="1"/>
          </p:cNvSpPr>
          <p:nvPr>
            <p:ph idx="4294967295"/>
            <p:custDataLst>
              <p:tags r:id="rId2"/>
            </p:custDataLst>
          </p:nvPr>
        </p:nvSpPr>
        <p:spPr>
          <a:xfrm>
            <a:off x="251520" y="1700808"/>
            <a:ext cx="4464496" cy="4751387"/>
          </a:xfrm>
        </p:spPr>
        <p:txBody>
          <a:bodyPr/>
          <a:lstStyle/>
          <a:p>
            <a:r>
              <a:rPr lang="fr-FR" sz="1800" dirty="0">
                <a:solidFill>
                  <a:srgbClr val="00279F"/>
                </a:solidFill>
              </a:rPr>
              <a:t>Le MRP ne constitue pas la panacée</a:t>
            </a:r>
          </a:p>
          <a:p>
            <a:r>
              <a:rPr lang="fr-FR" sz="1800" dirty="0"/>
              <a:t>Sa mise en œuvre est lourde et complexe</a:t>
            </a:r>
          </a:p>
          <a:p>
            <a:pPr marL="285750" indent="-285750">
              <a:buFont typeface="Arial"/>
              <a:buChar char="•"/>
            </a:pPr>
            <a:r>
              <a:rPr lang="fr-FR" sz="1800" dirty="0"/>
              <a:t>Si les aléas ne sont pas maîtrisés</a:t>
            </a:r>
          </a:p>
          <a:p>
            <a:pPr marL="742950" lvl="1" indent="-285750">
              <a:buFont typeface="Arial"/>
              <a:buChar char="•"/>
            </a:pPr>
            <a:r>
              <a:rPr lang="fr-FR" sz="1600" dirty="0"/>
              <a:t>prévisions erronées</a:t>
            </a:r>
          </a:p>
          <a:p>
            <a:pPr marL="742950" lvl="1" indent="-285750">
              <a:buFont typeface="Arial"/>
              <a:buChar char="•"/>
            </a:pPr>
            <a:r>
              <a:rPr lang="fr-FR" sz="1600" dirty="0"/>
              <a:t>taux de rebut élevé</a:t>
            </a:r>
          </a:p>
          <a:p>
            <a:pPr marL="742950" lvl="1" indent="-285750">
              <a:buFont typeface="Arial"/>
              <a:buChar char="•"/>
            </a:pPr>
            <a:r>
              <a:rPr lang="fr-FR" sz="1600" dirty="0"/>
              <a:t>pannes de machine</a:t>
            </a:r>
          </a:p>
          <a:p>
            <a:pPr marL="742950" lvl="1" indent="-285750">
              <a:buFont typeface="Arial"/>
              <a:buChar char="•"/>
            </a:pPr>
            <a:r>
              <a:rPr lang="fr-FR" sz="1600" dirty="0"/>
              <a:t>délais de livraison non respectés</a:t>
            </a:r>
          </a:p>
          <a:p>
            <a:pPr marL="285750" indent="-285750">
              <a:buFont typeface="Arial"/>
              <a:buChar char="•"/>
            </a:pPr>
            <a:r>
              <a:rPr lang="fr-FR" sz="1800" dirty="0"/>
              <a:t>Le gestionnaire de production aura tendance à se protéger par</a:t>
            </a:r>
          </a:p>
          <a:p>
            <a:pPr marL="742950" lvl="1" indent="-285750">
              <a:buFont typeface="Arial"/>
              <a:buChar char="•"/>
            </a:pPr>
            <a:r>
              <a:rPr lang="fr-FR" sz="1600" dirty="0"/>
              <a:t>des stocks de sécurité</a:t>
            </a:r>
          </a:p>
          <a:p>
            <a:pPr marL="742950" lvl="1" indent="-285750">
              <a:buFont typeface="Arial"/>
              <a:buChar char="•"/>
            </a:pPr>
            <a:r>
              <a:rPr lang="fr-FR" sz="1600" dirty="0"/>
              <a:t>des décalages allongés</a:t>
            </a:r>
          </a:p>
          <a:p>
            <a:pPr marL="742950" lvl="1" indent="-285750">
              <a:buFont typeface="Arial"/>
              <a:buChar char="•"/>
            </a:pPr>
            <a:r>
              <a:rPr lang="fr-FR" sz="1600" dirty="0"/>
              <a:t>des lancements trop importants</a:t>
            </a:r>
          </a:p>
          <a:p>
            <a:r>
              <a:rPr lang="fr-FR" sz="1800" dirty="0"/>
              <a:t>…ce qui aura pour </a:t>
            </a:r>
            <a:r>
              <a:rPr lang="fr-FR" sz="1800" b="1" dirty="0"/>
              <a:t>effet d'augmenter la complexité du système</a:t>
            </a:r>
          </a:p>
        </p:txBody>
      </p:sp>
      <p:sp>
        <p:nvSpPr>
          <p:cNvPr id="13" name="AutoShape 15">
            <a:hlinkClick r:id="" action="ppaction://noaction"/>
          </p:cNvPr>
          <p:cNvSpPr>
            <a:spLocks noChangeArrowheads="1"/>
          </p:cNvSpPr>
          <p:nvPr>
            <p:custDataLst>
              <p:tags r:id="rId3"/>
            </p:custDataLst>
          </p:nvPr>
        </p:nvSpPr>
        <p:spPr bwMode="auto">
          <a:xfrm>
            <a:off x="6021429" y="1742800"/>
            <a:ext cx="1331996" cy="899998"/>
          </a:xfrm>
          <a:prstGeom prst="flowChartAlternateProcess">
            <a:avLst/>
          </a:prstGeom>
          <a:gradFill rotWithShape="0">
            <a:gsLst>
              <a:gs pos="0">
                <a:srgbClr val="005A7C"/>
              </a:gs>
              <a:gs pos="100000">
                <a:srgbClr val="330066"/>
              </a:gs>
            </a:gsLst>
            <a:lin ang="5400000" scaled="1"/>
          </a:gradFill>
          <a:ln w="28575" cap="flat" cmpd="sng">
            <a:solidFill>
              <a:schemeClr val="bg1"/>
            </a:solidFill>
            <a:miter lim="800000"/>
            <a:headEnd type="none" w="med" len="med"/>
            <a:tailEnd type="none" w="med" len="med"/>
          </a:ln>
        </p:spPr>
        <p:txBody>
          <a:bodyPr lIns="0" tIns="0" rIns="0" bIns="0" anchor="ctr"/>
          <a:lstStyle/>
          <a:p>
            <a:pPr algn="ctr"/>
            <a:r>
              <a:rPr lang="fr-FR" sz="1400" dirty="0">
                <a:solidFill>
                  <a:srgbClr val="FFFFFF"/>
                </a:solidFill>
                <a:latin typeface="Arial Narrow"/>
                <a:ea typeface="ＭＳ Ｐゴシック" charset="0"/>
                <a:cs typeface="Arial Narrow"/>
              </a:rPr>
              <a:t>Aléas </a:t>
            </a:r>
          </a:p>
          <a:p>
            <a:pPr algn="ctr"/>
            <a:r>
              <a:rPr lang="fr-FR" sz="1400" dirty="0">
                <a:solidFill>
                  <a:srgbClr val="FFFFFF"/>
                </a:solidFill>
                <a:latin typeface="Arial Narrow"/>
                <a:ea typeface="ＭＳ Ｐゴシック" charset="0"/>
                <a:cs typeface="Arial Narrow"/>
              </a:rPr>
              <a:t>techniques et</a:t>
            </a:r>
          </a:p>
          <a:p>
            <a:pPr algn="ctr"/>
            <a:r>
              <a:rPr lang="fr-FR" sz="1400" dirty="0">
                <a:solidFill>
                  <a:srgbClr val="FFFFFF"/>
                </a:solidFill>
                <a:latin typeface="Arial Narrow"/>
                <a:ea typeface="ＭＳ Ｐゴシック" charset="0"/>
                <a:cs typeface="Arial Narrow"/>
              </a:rPr>
              <a:t>organisationnels</a:t>
            </a:r>
          </a:p>
        </p:txBody>
      </p:sp>
      <p:grpSp>
        <p:nvGrpSpPr>
          <p:cNvPr id="2" name="Group 15915"/>
          <p:cNvGrpSpPr/>
          <p:nvPr>
            <p:custDataLst>
              <p:tags r:id="rId4"/>
            </p:custDataLst>
          </p:nvPr>
        </p:nvGrpSpPr>
        <p:grpSpPr>
          <a:xfrm>
            <a:off x="7344460" y="2192799"/>
            <a:ext cx="1331996" cy="2031227"/>
            <a:chOff x="7542866" y="2192799"/>
            <a:chExt cx="1331996" cy="2031227"/>
          </a:xfrm>
        </p:grpSpPr>
        <p:sp>
          <p:nvSpPr>
            <p:cNvPr id="16" name="AutoShape 15">
              <a:hlinkClick r:id="" action="ppaction://noaction"/>
            </p:cNvPr>
            <p:cNvSpPr>
              <a:spLocks noChangeArrowheads="1"/>
            </p:cNvSpPr>
            <p:nvPr/>
          </p:nvSpPr>
          <p:spPr bwMode="auto">
            <a:xfrm>
              <a:off x="7542866" y="3324028"/>
              <a:ext cx="1331996" cy="899998"/>
            </a:xfrm>
            <a:prstGeom prst="flowChartAlternateProcess">
              <a:avLst/>
            </a:prstGeom>
            <a:gradFill rotWithShape="0">
              <a:gsLst>
                <a:gs pos="0">
                  <a:srgbClr val="6C7472"/>
                </a:gs>
                <a:gs pos="100000">
                  <a:srgbClr val="464658"/>
                </a:gs>
              </a:gsLst>
              <a:lin ang="5400000" scaled="1"/>
            </a:gradFill>
            <a:ln w="28575" cap="flat" cmpd="sng">
              <a:solidFill>
                <a:schemeClr val="bg1"/>
              </a:solidFill>
              <a:miter lim="800000"/>
              <a:headEnd type="none" w="med" len="med"/>
              <a:tailEnd type="none" w="med" len="med"/>
            </a:ln>
          </p:spPr>
          <p:txBody>
            <a:bodyPr lIns="0" tIns="0" rIns="0" bIns="0" anchor="ctr"/>
            <a:lstStyle/>
            <a:p>
              <a:pPr algn="ctr"/>
              <a:r>
                <a:rPr lang="fr-FR" sz="1400" dirty="0">
                  <a:solidFill>
                    <a:srgbClr val="FFFFFF"/>
                  </a:solidFill>
                  <a:latin typeface="Arial Narrow"/>
                  <a:ea typeface="ＭＳ Ｐゴシック" charset="0"/>
                  <a:cs typeface="Arial Narrow"/>
                </a:rPr>
                <a:t>Protections décidées par le gestionnaire</a:t>
              </a:r>
            </a:p>
          </p:txBody>
        </p:sp>
        <p:cxnSp>
          <p:nvCxnSpPr>
            <p:cNvPr id="19" name="Straight Arrow Connector 29"/>
            <p:cNvCxnSpPr>
              <a:stCxn id="13" idx="3"/>
              <a:endCxn id="16" idx="0"/>
            </p:cNvCxnSpPr>
            <p:nvPr/>
          </p:nvCxnSpPr>
          <p:spPr>
            <a:xfrm>
              <a:off x="7569449" y="2192799"/>
              <a:ext cx="639415" cy="1131229"/>
            </a:xfrm>
            <a:prstGeom prst="bentConnector2">
              <a:avLst/>
            </a:prstGeom>
            <a:ln w="76200"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grpSp>
      <p:grpSp>
        <p:nvGrpSpPr>
          <p:cNvPr id="3" name="Group 15916"/>
          <p:cNvGrpSpPr/>
          <p:nvPr>
            <p:custDataLst>
              <p:tags r:id="rId5"/>
            </p:custDataLst>
          </p:nvPr>
        </p:nvGrpSpPr>
        <p:grpSpPr>
          <a:xfrm>
            <a:off x="6021429" y="4224026"/>
            <a:ext cx="1989030" cy="1581230"/>
            <a:chOff x="6309461" y="4224026"/>
            <a:chExt cx="1989030" cy="1581230"/>
          </a:xfrm>
        </p:grpSpPr>
        <p:sp>
          <p:nvSpPr>
            <p:cNvPr id="17" name="AutoShape 15">
              <a:hlinkClick r:id="" action="ppaction://noaction"/>
            </p:cNvPr>
            <p:cNvSpPr>
              <a:spLocks noChangeArrowheads="1"/>
            </p:cNvSpPr>
            <p:nvPr/>
          </p:nvSpPr>
          <p:spPr bwMode="auto">
            <a:xfrm>
              <a:off x="6309461" y="4905258"/>
              <a:ext cx="1331996" cy="899998"/>
            </a:xfrm>
            <a:prstGeom prst="flowChartAlternateProcess">
              <a:avLst/>
            </a:prstGeom>
            <a:gradFill rotWithShape="0">
              <a:gsLst>
                <a:gs pos="0">
                  <a:srgbClr val="66B132"/>
                </a:gs>
                <a:gs pos="100000">
                  <a:srgbClr val="006633"/>
                </a:gs>
              </a:gsLst>
              <a:lin ang="5400000" scaled="1"/>
            </a:gradFill>
            <a:ln w="28575" cap="flat" cmpd="sng">
              <a:noFill/>
              <a:miter lim="800000"/>
              <a:headEnd type="none" w="med" len="med"/>
              <a:tailEnd type="none" w="med" len="med"/>
            </a:ln>
          </p:spPr>
          <p:txBody>
            <a:bodyPr lIns="0" tIns="0" rIns="0" bIns="0" anchor="ctr"/>
            <a:lstStyle/>
            <a:p>
              <a:pPr algn="ctr"/>
              <a:r>
                <a:rPr lang="fr-FR" sz="1400" dirty="0">
                  <a:solidFill>
                    <a:srgbClr val="FFFFFF"/>
                  </a:solidFill>
                  <a:latin typeface="Arial Narrow"/>
                  <a:ea typeface="ＭＳ Ｐゴシック" charset="0"/>
                  <a:cs typeface="Arial Narrow"/>
                </a:rPr>
                <a:t>Augmentation </a:t>
              </a:r>
            </a:p>
            <a:p>
              <a:pPr algn="ctr"/>
              <a:r>
                <a:rPr lang="fr-FR" sz="1400" dirty="0">
                  <a:solidFill>
                    <a:srgbClr val="FFFFFF"/>
                  </a:solidFill>
                  <a:latin typeface="Arial Narrow"/>
                  <a:ea typeface="ＭＳ Ｐゴシック" charset="0"/>
                  <a:cs typeface="Arial Narrow"/>
                </a:rPr>
                <a:t>des stocks </a:t>
              </a:r>
            </a:p>
            <a:p>
              <a:pPr algn="ctr"/>
              <a:r>
                <a:rPr lang="fr-FR" sz="1400" dirty="0">
                  <a:solidFill>
                    <a:srgbClr val="FFFFFF"/>
                  </a:solidFill>
                  <a:latin typeface="Arial Narrow"/>
                  <a:ea typeface="ＭＳ Ｐゴシック" charset="0"/>
                  <a:cs typeface="Arial Narrow"/>
                </a:rPr>
                <a:t>et des cycles</a:t>
              </a:r>
            </a:p>
          </p:txBody>
        </p:sp>
        <p:cxnSp>
          <p:nvCxnSpPr>
            <p:cNvPr id="22" name="Straight Arrow Connector 29"/>
            <p:cNvCxnSpPr>
              <a:stCxn id="16" idx="2"/>
              <a:endCxn id="17" idx="3"/>
            </p:cNvCxnSpPr>
            <p:nvPr/>
          </p:nvCxnSpPr>
          <p:spPr>
            <a:xfrm rot="5400000">
              <a:off x="7404359" y="4461125"/>
              <a:ext cx="1131231" cy="657033"/>
            </a:xfrm>
            <a:prstGeom prst="bentConnector2">
              <a:avLst/>
            </a:prstGeom>
            <a:ln w="76200"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grpSp>
      <p:grpSp>
        <p:nvGrpSpPr>
          <p:cNvPr id="5" name="Group 15917"/>
          <p:cNvGrpSpPr/>
          <p:nvPr>
            <p:custDataLst>
              <p:tags r:id="rId6"/>
            </p:custDataLst>
          </p:nvPr>
        </p:nvGrpSpPr>
        <p:grpSpPr>
          <a:xfrm>
            <a:off x="4788024" y="3324028"/>
            <a:ext cx="1331996" cy="2031230"/>
            <a:chOff x="5076056" y="3324028"/>
            <a:chExt cx="1331996" cy="2031230"/>
          </a:xfrm>
        </p:grpSpPr>
        <p:sp>
          <p:nvSpPr>
            <p:cNvPr id="18" name="AutoShape 15">
              <a:hlinkClick r:id="" action="ppaction://noaction"/>
            </p:cNvPr>
            <p:cNvSpPr>
              <a:spLocks noChangeArrowheads="1"/>
            </p:cNvSpPr>
            <p:nvPr/>
          </p:nvSpPr>
          <p:spPr bwMode="auto">
            <a:xfrm>
              <a:off x="5076056" y="3324028"/>
              <a:ext cx="1331996" cy="899998"/>
            </a:xfrm>
            <a:prstGeom prst="flowChartAlternateProcess">
              <a:avLst/>
            </a:prstGeom>
            <a:gradFill rotWithShape="0">
              <a:gsLst>
                <a:gs pos="0">
                  <a:srgbClr val="005A7C"/>
                </a:gs>
                <a:gs pos="100000">
                  <a:srgbClr val="006699"/>
                </a:gs>
              </a:gsLst>
              <a:lin ang="5400000" scaled="1"/>
            </a:gradFill>
            <a:ln w="28575" cap="flat" cmpd="sng">
              <a:solidFill>
                <a:schemeClr val="bg1"/>
              </a:solidFill>
              <a:miter lim="800000"/>
              <a:headEnd type="none" w="med" len="med"/>
              <a:tailEnd type="none" w="med" len="med"/>
            </a:ln>
          </p:spPr>
          <p:txBody>
            <a:bodyPr lIns="0" tIns="0" rIns="0" bIns="0" anchor="ctr"/>
            <a:lstStyle/>
            <a:p>
              <a:pPr algn="ctr"/>
              <a:r>
                <a:rPr lang="fr-FR" sz="1400" dirty="0">
                  <a:solidFill>
                    <a:srgbClr val="FFFFFF"/>
                  </a:solidFill>
                  <a:latin typeface="Arial Narrow"/>
                  <a:ea typeface="ＭＳ Ｐゴシック" charset="0"/>
                  <a:cs typeface="Arial Narrow"/>
                </a:rPr>
                <a:t>Accroissement </a:t>
              </a:r>
            </a:p>
            <a:p>
              <a:pPr algn="ctr"/>
              <a:r>
                <a:rPr lang="fr-FR" sz="1400" dirty="0">
                  <a:solidFill>
                    <a:srgbClr val="FFFFFF"/>
                  </a:solidFill>
                  <a:latin typeface="Arial Narrow"/>
                  <a:ea typeface="ＭＳ Ｐゴシック" charset="0"/>
                  <a:cs typeface="Arial Narrow"/>
                </a:rPr>
                <a:t>de la complexité du système</a:t>
              </a:r>
            </a:p>
          </p:txBody>
        </p:sp>
        <p:cxnSp>
          <p:nvCxnSpPr>
            <p:cNvPr id="25" name="Straight Arrow Connector 29"/>
            <p:cNvCxnSpPr>
              <a:stCxn id="17" idx="1"/>
              <a:endCxn id="18" idx="2"/>
            </p:cNvCxnSpPr>
            <p:nvPr/>
          </p:nvCxnSpPr>
          <p:spPr>
            <a:xfrm rot="10800000">
              <a:off x="5742055" y="4224027"/>
              <a:ext cx="495399" cy="1131231"/>
            </a:xfrm>
            <a:prstGeom prst="bentConnector2">
              <a:avLst/>
            </a:prstGeom>
            <a:ln w="76200"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grpSp>
      <p:cxnSp>
        <p:nvCxnSpPr>
          <p:cNvPr id="28" name="Straight Arrow Connector 29"/>
          <p:cNvCxnSpPr>
            <a:stCxn id="18" idx="0"/>
            <a:endCxn id="13" idx="1"/>
          </p:cNvCxnSpPr>
          <p:nvPr>
            <p:custDataLst>
              <p:tags r:id="rId7"/>
            </p:custDataLst>
          </p:nvPr>
        </p:nvCxnSpPr>
        <p:spPr>
          <a:xfrm rot="5400000" flipH="1" flipV="1">
            <a:off x="5172111" y="2474711"/>
            <a:ext cx="1131229" cy="567407"/>
          </a:xfrm>
          <a:prstGeom prst="bentConnector2">
            <a:avLst/>
          </a:prstGeom>
          <a:ln w="76200" cmpd="sng">
            <a:solidFill>
              <a:schemeClr val="bg1">
                <a:lumMod val="50000"/>
              </a:schemeClr>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0464619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7" name="Rectangle 1"/>
          <p:cNvSpPr>
            <a:spLocks noGrp="1" noChangeArrowheads="1"/>
          </p:cNvSpPr>
          <p:nvPr>
            <p:ph type="title"/>
            <p:custDataLst>
              <p:tags r:id="rId1"/>
            </p:custDataLst>
          </p:nvPr>
        </p:nvSpPr>
        <p:spPr/>
        <p:txBody>
          <a:bodyPr/>
          <a:lstStyle/>
          <a:p>
            <a:r>
              <a:rPr lang="fr-FR" dirty="0"/>
              <a:t>Contenu</a:t>
            </a:r>
          </a:p>
        </p:txBody>
      </p:sp>
      <p:sp>
        <p:nvSpPr>
          <p:cNvPr id="4098" name="Rectangle 2"/>
          <p:cNvSpPr>
            <a:spLocks noGrp="1" noChangeArrowheads="1"/>
          </p:cNvSpPr>
          <p:nvPr>
            <p:ph idx="4294967295"/>
            <p:custDataLst>
              <p:tags r:id="rId2"/>
            </p:custDataLst>
          </p:nvPr>
        </p:nvSpPr>
        <p:spPr>
          <a:xfrm>
            <a:off x="3148013" y="1412875"/>
            <a:ext cx="5995987" cy="4608513"/>
          </a:xfrm>
        </p:spPr>
        <p:txBody>
          <a:bodyPr/>
          <a:lstStyle/>
          <a:p>
            <a:pPr marL="342900" indent="-342900">
              <a:buFont typeface="Arial"/>
              <a:buChar char="•"/>
            </a:pPr>
            <a:r>
              <a:rPr lang="fr-FR" sz="2000" dirty="0">
                <a:solidFill>
                  <a:srgbClr val="00279F"/>
                </a:solidFill>
              </a:rPr>
              <a:t>Principes du MRP</a:t>
            </a:r>
          </a:p>
          <a:p>
            <a:pPr marL="342900" indent="-342900">
              <a:buFont typeface="Arial"/>
              <a:buChar char="•"/>
            </a:pPr>
            <a:r>
              <a:rPr lang="fr-FR" sz="2000" dirty="0">
                <a:solidFill>
                  <a:srgbClr val="00279F"/>
                </a:solidFill>
              </a:rPr>
              <a:t>Les données techniques et de flux</a:t>
            </a:r>
          </a:p>
          <a:p>
            <a:pPr marL="342900" indent="-342900">
              <a:buFont typeface="Arial"/>
              <a:buChar char="•"/>
            </a:pPr>
            <a:r>
              <a:rPr lang="fr-FR" sz="2000" dirty="0">
                <a:solidFill>
                  <a:srgbClr val="00279F"/>
                </a:solidFill>
              </a:rPr>
              <a:t>Demande dépendante et indépendante</a:t>
            </a:r>
          </a:p>
          <a:p>
            <a:pPr marL="342900" indent="-342900">
              <a:buFont typeface="Arial"/>
              <a:buChar char="•"/>
            </a:pPr>
            <a:r>
              <a:rPr lang="fr-FR" sz="2000" dirty="0">
                <a:solidFill>
                  <a:srgbClr val="00279F"/>
                </a:solidFill>
              </a:rPr>
              <a:t>Calcul des besoins nets</a:t>
            </a:r>
          </a:p>
          <a:p>
            <a:pPr marL="342900" indent="-342900">
              <a:buFont typeface="Arial"/>
              <a:buChar char="•"/>
            </a:pPr>
            <a:r>
              <a:rPr lang="fr-FR" sz="2000" dirty="0">
                <a:solidFill>
                  <a:srgbClr val="00279F"/>
                </a:solidFill>
              </a:rPr>
              <a:t>Règles de groupage</a:t>
            </a:r>
          </a:p>
          <a:p>
            <a:pPr marL="342900" indent="-342900">
              <a:buFont typeface="Arial"/>
              <a:buChar char="•"/>
            </a:pPr>
            <a:r>
              <a:rPr lang="fr-FR" sz="2000" dirty="0">
                <a:solidFill>
                  <a:srgbClr val="00279F"/>
                </a:solidFill>
              </a:rPr>
              <a:t>Lissage de charge</a:t>
            </a:r>
          </a:p>
          <a:p>
            <a:pPr marL="342900" indent="-342900">
              <a:buFont typeface="Arial"/>
              <a:buChar char="•"/>
            </a:pPr>
            <a:r>
              <a:rPr lang="fr-FR" sz="2000" dirty="0">
                <a:solidFill>
                  <a:srgbClr val="00279F"/>
                </a:solidFill>
              </a:rPr>
              <a:t>Calcul de charges et lissage</a:t>
            </a:r>
          </a:p>
          <a:p>
            <a:pPr marL="342900" indent="-342900">
              <a:buFont typeface="Arial"/>
              <a:buChar char="•"/>
            </a:pPr>
            <a:r>
              <a:rPr lang="fr-FR" sz="2000" dirty="0">
                <a:solidFill>
                  <a:srgbClr val="00279F"/>
                </a:solidFill>
              </a:rPr>
              <a:t>Risques de gonflement de l'en-cours</a:t>
            </a:r>
          </a:p>
        </p:txBody>
      </p:sp>
      <p:sp>
        <p:nvSpPr>
          <p:cNvPr id="3" name="Slide Number Placeholder 2"/>
          <p:cNvSpPr>
            <a:spLocks noGrp="1"/>
          </p:cNvSpPr>
          <p:nvPr>
            <p:ph type="sldNum" sz="quarter" idx="4294967295"/>
            <p:custDataLst>
              <p:tags r:id="rId3"/>
            </p:custDataLst>
          </p:nvPr>
        </p:nvSpPr>
        <p:spPr>
          <a:xfrm>
            <a:off x="8393113" y="6492875"/>
            <a:ext cx="750887" cy="365125"/>
          </a:xfrm>
          <a:prstGeom prst="rect">
            <a:avLst/>
          </a:prstGeom>
        </p:spPr>
        <p:txBody>
          <a:bodyPr/>
          <a:lstStyle/>
          <a:p>
            <a:fld id="{F0591563-C936-C24A-B817-5B070095CD79}" type="slidenum">
              <a:rPr lang="fr-FR" smtClean="0"/>
              <a:pPr/>
              <a:t>2</a:t>
            </a:fld>
            <a:endParaRPr lang="fr-FR" dirty="0"/>
          </a:p>
        </p:txBody>
      </p:sp>
      <p:grpSp>
        <p:nvGrpSpPr>
          <p:cNvPr id="2" name="Group 6"/>
          <p:cNvGrpSpPr/>
          <p:nvPr>
            <p:custDataLst>
              <p:tags r:id="rId4"/>
            </p:custDataLst>
          </p:nvPr>
        </p:nvGrpSpPr>
        <p:grpSpPr>
          <a:xfrm>
            <a:off x="467544" y="1988840"/>
            <a:ext cx="2222500" cy="3460800"/>
            <a:chOff x="1587500" y="2420889"/>
            <a:chExt cx="2222500" cy="3460800"/>
          </a:xfrm>
        </p:grpSpPr>
        <p:pic>
          <p:nvPicPr>
            <p:cNvPr id="8" name="Picture 7" descr="boy with board.jpg"/>
            <p:cNvPicPr>
              <a:picLocks noChangeAspect="1"/>
            </p:cNvPicPr>
            <p:nvPr/>
          </p:nvPicPr>
          <p:blipFill rotWithShape="1">
            <a:blip r:embed="rId7" cstate="print">
              <a:extLst>
                <a:ext uri="{28A0092B-C50C-407E-A947-70E740481C1C}">
                  <a14:useLocalDpi xmlns:a14="http://schemas.microsoft.com/office/drawing/2010/main"/>
                </a:ext>
              </a:extLst>
            </a:blip>
            <a:srcRect b="-851"/>
            <a:stretch/>
          </p:blipFill>
          <p:spPr>
            <a:xfrm>
              <a:off x="1587500" y="2420889"/>
              <a:ext cx="2222500" cy="3460800"/>
            </a:xfrm>
            <a:prstGeom prst="rect">
              <a:avLst/>
            </a:prstGeom>
          </p:spPr>
        </p:pic>
        <p:sp>
          <p:nvSpPr>
            <p:cNvPr id="9" name="TextBox 8"/>
            <p:cNvSpPr txBox="1"/>
            <p:nvPr/>
          </p:nvSpPr>
          <p:spPr>
            <a:xfrm rot="20581012">
              <a:off x="2150333" y="3653965"/>
              <a:ext cx="1026543" cy="763286"/>
            </a:xfrm>
            <a:prstGeom prst="rect">
              <a:avLst/>
            </a:prstGeom>
            <a:noFill/>
          </p:spPr>
          <p:txBody>
            <a:bodyPr wrap="none" rtlCol="0">
              <a:spAutoFit/>
            </a:bodyPr>
            <a:lstStyle/>
            <a:p>
              <a:pPr algn="ctr">
                <a:lnSpc>
                  <a:spcPct val="90000"/>
                </a:lnSpc>
              </a:pPr>
              <a:r>
                <a:rPr lang="en-US" dirty="0">
                  <a:solidFill>
                    <a:schemeClr val="bg1">
                      <a:lumMod val="50000"/>
                    </a:schemeClr>
                  </a:solidFill>
                  <a:latin typeface="Arial Narrow"/>
                  <a:cs typeface="Arial Narrow"/>
                </a:rPr>
                <a:t>Menu </a:t>
              </a:r>
            </a:p>
            <a:p>
              <a:pPr algn="ctr">
                <a:lnSpc>
                  <a:spcPct val="90000"/>
                </a:lnSpc>
              </a:pPr>
              <a:r>
                <a:rPr lang="en-US" dirty="0">
                  <a:solidFill>
                    <a:schemeClr val="bg1">
                      <a:lumMod val="50000"/>
                    </a:schemeClr>
                  </a:solidFill>
                  <a:latin typeface="Arial Narrow"/>
                  <a:cs typeface="Arial Narrow"/>
                </a:rPr>
                <a:t>du jour!</a:t>
              </a:r>
            </a:p>
          </p:txBody>
        </p:sp>
      </p:grpSp>
    </p:spTree>
    <p:extLst>
      <p:ext uri="{BB962C8B-B14F-4D97-AF65-F5344CB8AC3E}">
        <p14:creationId xmlns:p14="http://schemas.microsoft.com/office/powerpoint/2010/main" val="830377776"/>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custDataLst>
              <p:tags r:id="rId1"/>
            </p:custDataLst>
          </p:nvPr>
        </p:nvSpPr>
        <p:spPr>
          <a:noFill/>
        </p:spPr>
        <p:txBody>
          <a:bodyPr/>
          <a:lstStyle/>
          <a:p>
            <a:r>
              <a:rPr lang="fr-FR" dirty="0"/>
              <a:t>Le principe de la MRP</a:t>
            </a:r>
          </a:p>
        </p:txBody>
      </p:sp>
      <p:sp>
        <p:nvSpPr>
          <p:cNvPr id="9219" name="Rectangle 3"/>
          <p:cNvSpPr>
            <a:spLocks noChangeArrowheads="1"/>
          </p:cNvSpPr>
          <p:nvPr>
            <p:custDataLst>
              <p:tags r:id="rId2"/>
            </p:custDataLst>
          </p:nvPr>
        </p:nvSpPr>
        <p:spPr bwMode="auto">
          <a:xfrm>
            <a:off x="1068388" y="1906588"/>
            <a:ext cx="7235825" cy="1074737"/>
          </a:xfrm>
          <a:prstGeom prst="rect">
            <a:avLst/>
          </a:prstGeom>
          <a:noFill/>
          <a:ln w="12700">
            <a:noFill/>
            <a:miter lim="800000"/>
            <a:headEnd/>
            <a:tailEnd/>
          </a:ln>
        </p:spPr>
        <p:txBody>
          <a:bodyPr lIns="90488" tIns="44450" rIns="90488" bIns="44450">
            <a:spAutoFit/>
          </a:bodyPr>
          <a:lstStyle/>
          <a:p>
            <a:pPr algn="l">
              <a:spcBef>
                <a:spcPct val="30000"/>
              </a:spcBef>
            </a:pPr>
            <a:r>
              <a:rPr lang="fr-FR" sz="2400" dirty="0">
                <a:solidFill>
                  <a:schemeClr val="accent2"/>
                </a:solidFill>
              </a:rPr>
              <a:t>La MRP (</a:t>
            </a:r>
            <a:r>
              <a:rPr lang="fr-FR" sz="2400" dirty="0" err="1">
                <a:solidFill>
                  <a:schemeClr val="accent2"/>
                </a:solidFill>
              </a:rPr>
              <a:t>Material</a:t>
            </a:r>
            <a:r>
              <a:rPr lang="fr-FR" sz="2400" dirty="0">
                <a:solidFill>
                  <a:schemeClr val="accent2"/>
                </a:solidFill>
              </a:rPr>
              <a:t> </a:t>
            </a:r>
            <a:r>
              <a:rPr lang="fr-FR" sz="2400" dirty="0" err="1">
                <a:solidFill>
                  <a:schemeClr val="accent2"/>
                </a:solidFill>
              </a:rPr>
              <a:t>Requirements</a:t>
            </a:r>
            <a:r>
              <a:rPr lang="fr-FR" sz="2400" dirty="0">
                <a:solidFill>
                  <a:schemeClr val="accent2"/>
                </a:solidFill>
              </a:rPr>
              <a:t> Planning) est une méthode de gestion de production qui consiste à calculer les besoins nets jalonnés.</a:t>
            </a:r>
          </a:p>
        </p:txBody>
      </p:sp>
      <p:sp>
        <p:nvSpPr>
          <p:cNvPr id="9220" name="Rectangle 4"/>
          <p:cNvSpPr>
            <a:spLocks noGrp="1" noChangeArrowheads="1"/>
          </p:cNvSpPr>
          <p:nvPr>
            <p:ph type="body" idx="1"/>
            <p:custDataLst>
              <p:tags r:id="rId3"/>
            </p:custDataLst>
          </p:nvPr>
        </p:nvSpPr>
        <p:spPr>
          <a:xfrm>
            <a:off x="1066800" y="3124200"/>
            <a:ext cx="7620000" cy="2667000"/>
          </a:xfrm>
          <a:noFill/>
        </p:spPr>
        <p:txBody>
          <a:bodyPr/>
          <a:lstStyle/>
          <a:p>
            <a:pPr lvl="1"/>
            <a:r>
              <a:rPr lang="fr-FR" dirty="0"/>
              <a:t>Elle part de la constatation que les besoins des niveaux inférieurs des nomenclatures sont liés directement aux besoins des niveaux supérieurs (besoins liés)</a:t>
            </a:r>
          </a:p>
          <a:p>
            <a:pPr lvl="1"/>
            <a:r>
              <a:rPr lang="fr-FR" dirty="0"/>
              <a:t>Elle tient compte des stocks existants à tous les niveaux</a:t>
            </a:r>
          </a:p>
          <a:p>
            <a:pPr lvl="1"/>
            <a:r>
              <a:rPr lang="fr-FR" dirty="0"/>
              <a:t>Elle tient compte, dans le jalonnement des besoins, des cycles de fabrication de chaque pièce</a:t>
            </a:r>
          </a:p>
          <a:p>
            <a:pPr lvl="1"/>
            <a:r>
              <a:rPr lang="fr-FR" dirty="0"/>
              <a:t>Elle suppose que la capacité requise est disponible</a:t>
            </a:r>
          </a:p>
        </p:txBody>
      </p:sp>
    </p:spTree>
    <p:extLst>
      <p:ext uri="{BB962C8B-B14F-4D97-AF65-F5344CB8AC3E}">
        <p14:creationId xmlns:p14="http://schemas.microsoft.com/office/powerpoint/2010/main" val="373612753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custDataLst>
              <p:tags r:id="rId1"/>
            </p:custDataLst>
          </p:nvPr>
        </p:nvSpPr>
        <p:spPr>
          <a:noFill/>
        </p:spPr>
        <p:txBody>
          <a:bodyPr/>
          <a:lstStyle/>
          <a:p>
            <a:r>
              <a:rPr lang="fr-FR" dirty="0"/>
              <a:t>Le principe du calcul des besoins nets</a:t>
            </a:r>
          </a:p>
        </p:txBody>
      </p:sp>
      <p:sp>
        <p:nvSpPr>
          <p:cNvPr id="10243" name="Rectangle 3"/>
          <p:cNvSpPr>
            <a:spLocks noGrp="1" noChangeArrowheads="1"/>
          </p:cNvSpPr>
          <p:nvPr>
            <p:ph type="body" idx="1"/>
            <p:custDataLst>
              <p:tags r:id="rId2"/>
            </p:custDataLst>
          </p:nvPr>
        </p:nvSpPr>
        <p:spPr>
          <a:xfrm>
            <a:off x="1066800" y="1676400"/>
            <a:ext cx="7696200" cy="4114800"/>
          </a:xfrm>
          <a:noFill/>
        </p:spPr>
        <p:txBody>
          <a:bodyPr/>
          <a:lstStyle/>
          <a:p>
            <a:pPr lvl="1">
              <a:lnSpc>
                <a:spcPct val="80000"/>
              </a:lnSpc>
            </a:pPr>
            <a:r>
              <a:rPr lang="fr-FR" sz="2400"/>
              <a:t>On part de la demande en produits finis (commandes et prévisions) =&gt; </a:t>
            </a:r>
            <a:r>
              <a:rPr lang="fr-FR" sz="2400">
                <a:solidFill>
                  <a:schemeClr val="accent2"/>
                </a:solidFill>
              </a:rPr>
              <a:t>besoins bruts</a:t>
            </a:r>
          </a:p>
          <a:p>
            <a:pPr lvl="1">
              <a:lnSpc>
                <a:spcPct val="80000"/>
              </a:lnSpc>
            </a:pPr>
            <a:r>
              <a:rPr lang="fr-FR" sz="2400"/>
              <a:t>On soustrait les stocks de produits finis =&gt; </a:t>
            </a:r>
            <a:r>
              <a:rPr lang="fr-FR" sz="2400">
                <a:solidFill>
                  <a:schemeClr val="accent2"/>
                </a:solidFill>
              </a:rPr>
              <a:t>besoins nets</a:t>
            </a:r>
          </a:p>
          <a:p>
            <a:pPr lvl="1">
              <a:lnSpc>
                <a:spcPct val="80000"/>
              </a:lnSpc>
            </a:pPr>
            <a:r>
              <a:rPr lang="fr-FR" sz="2400"/>
              <a:t>On décompose les besoins nets par l'intermédiaire de la nomenclature, ce qui donne les besoins bruts en composants du niveau inférieur</a:t>
            </a:r>
          </a:p>
          <a:p>
            <a:pPr lvl="1">
              <a:lnSpc>
                <a:spcPct val="80000"/>
              </a:lnSpc>
            </a:pPr>
            <a:r>
              <a:rPr lang="fr-FR" sz="2400"/>
              <a:t>Pour chaque composant, on soustrait les </a:t>
            </a:r>
            <a:r>
              <a:rPr lang="fr-FR" sz="2400">
                <a:solidFill>
                  <a:schemeClr val="accent2"/>
                </a:solidFill>
              </a:rPr>
              <a:t>stocks disponibles</a:t>
            </a:r>
          </a:p>
          <a:p>
            <a:pPr lvl="1">
              <a:lnSpc>
                <a:spcPct val="80000"/>
              </a:lnSpc>
            </a:pPr>
            <a:r>
              <a:rPr lang="fr-FR" sz="2400"/>
              <a:t>On répète cette procédure jusqu'au niveau des produits achetés</a:t>
            </a:r>
          </a:p>
        </p:txBody>
      </p:sp>
    </p:spTree>
    <p:extLst>
      <p:ext uri="{BB962C8B-B14F-4D97-AF65-F5344CB8AC3E}">
        <p14:creationId xmlns:p14="http://schemas.microsoft.com/office/powerpoint/2010/main" val="91099828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reeform 2" descr=" 11266"/>
          <p:cNvSpPr>
            <a:spLocks/>
          </p:cNvSpPr>
          <p:nvPr>
            <p:custDataLst>
              <p:tags r:id="rId1"/>
            </p:custDataLst>
          </p:nvPr>
        </p:nvSpPr>
        <p:spPr bwMode="auto">
          <a:xfrm>
            <a:off x="2933700" y="1158875"/>
            <a:ext cx="9525" cy="6350"/>
          </a:xfrm>
          <a:custGeom>
            <a:avLst/>
            <a:gdLst>
              <a:gd name="T0" fmla="*/ 0 w 6"/>
              <a:gd name="T1" fmla="*/ 2 h 4"/>
              <a:gd name="T2" fmla="*/ 3 w 6"/>
              <a:gd name="T3" fmla="*/ 3 h 4"/>
              <a:gd name="T4" fmla="*/ 5 w 6"/>
              <a:gd name="T5" fmla="*/ 2 h 4"/>
              <a:gd name="T6" fmla="*/ 3 w 6"/>
              <a:gd name="T7" fmla="*/ 0 h 4"/>
              <a:gd name="T8" fmla="*/ 0 w 6"/>
              <a:gd name="T9" fmla="*/ 2 h 4"/>
              <a:gd name="T10" fmla="*/ 0 60000 65536"/>
              <a:gd name="T11" fmla="*/ 0 60000 65536"/>
              <a:gd name="T12" fmla="*/ 0 60000 65536"/>
              <a:gd name="T13" fmla="*/ 0 60000 65536"/>
              <a:gd name="T14" fmla="*/ 0 60000 65536"/>
              <a:gd name="T15" fmla="*/ 0 w 6"/>
              <a:gd name="T16" fmla="*/ 0 h 4"/>
              <a:gd name="T17" fmla="*/ 6 w 6"/>
              <a:gd name="T18" fmla="*/ 4 h 4"/>
            </a:gdLst>
            <a:ahLst/>
            <a:cxnLst>
              <a:cxn ang="T10">
                <a:pos x="T0" y="T1"/>
              </a:cxn>
              <a:cxn ang="T11">
                <a:pos x="T2" y="T3"/>
              </a:cxn>
              <a:cxn ang="T12">
                <a:pos x="T4" y="T5"/>
              </a:cxn>
              <a:cxn ang="T13">
                <a:pos x="T6" y="T7"/>
              </a:cxn>
              <a:cxn ang="T14">
                <a:pos x="T8" y="T9"/>
              </a:cxn>
            </a:cxnLst>
            <a:rect l="T15" t="T16" r="T17" b="T18"/>
            <a:pathLst>
              <a:path w="6" h="4">
                <a:moveTo>
                  <a:pt x="0" y="2"/>
                </a:moveTo>
                <a:lnTo>
                  <a:pt x="3" y="3"/>
                </a:lnTo>
                <a:lnTo>
                  <a:pt x="5" y="2"/>
                </a:lnTo>
                <a:lnTo>
                  <a:pt x="3" y="0"/>
                </a:lnTo>
                <a:lnTo>
                  <a:pt x="0" y="2"/>
                </a:lnTo>
              </a:path>
            </a:pathLst>
          </a:custGeom>
          <a:noFill/>
          <a:ln w="12700" cap="rnd" cmpd="sng">
            <a:solidFill>
              <a:srgbClr val="000000"/>
            </a:solidFill>
            <a:prstDash val="solid"/>
            <a:round/>
            <a:headEnd type="none" w="med" len="med"/>
            <a:tailEnd type="none" w="med" len="med"/>
          </a:ln>
        </p:spPr>
        <p:txBody>
          <a:bodyPr/>
          <a:lstStyle/>
          <a:p>
            <a:endParaRPr lang="fr-FR">
              <a:solidFill>
                <a:srgbClr val="000000"/>
              </a:solidFill>
            </a:endParaRPr>
          </a:p>
        </p:txBody>
      </p:sp>
      <p:sp>
        <p:nvSpPr>
          <p:cNvPr id="11267" name="Line 3" descr=" 11267"/>
          <p:cNvSpPr>
            <a:spLocks noChangeShapeType="1"/>
          </p:cNvSpPr>
          <p:nvPr>
            <p:custDataLst>
              <p:tags r:id="rId2"/>
            </p:custDataLst>
          </p:nvPr>
        </p:nvSpPr>
        <p:spPr bwMode="auto">
          <a:xfrm flipV="1">
            <a:off x="3067050" y="1225550"/>
            <a:ext cx="6350" cy="20638"/>
          </a:xfrm>
          <a:prstGeom prst="line">
            <a:avLst/>
          </a:prstGeom>
          <a:noFill/>
          <a:ln w="12700">
            <a:solidFill>
              <a:srgbClr val="000000"/>
            </a:solidFill>
            <a:round/>
            <a:headEnd/>
            <a:tailEnd/>
          </a:ln>
        </p:spPr>
        <p:txBody>
          <a:bodyPr wrap="none" anchor="ctr"/>
          <a:lstStyle/>
          <a:p>
            <a:endParaRPr lang="fr-FR">
              <a:solidFill>
                <a:srgbClr val="000000"/>
              </a:solidFill>
            </a:endParaRPr>
          </a:p>
        </p:txBody>
      </p:sp>
      <p:sp>
        <p:nvSpPr>
          <p:cNvPr id="11268" name="Rectangle 4" descr=" 11268"/>
          <p:cNvSpPr>
            <a:spLocks noChangeArrowheads="1"/>
          </p:cNvSpPr>
          <p:nvPr>
            <p:custDataLst>
              <p:tags r:id="rId3"/>
            </p:custDataLst>
          </p:nvPr>
        </p:nvSpPr>
        <p:spPr bwMode="auto">
          <a:xfrm>
            <a:off x="641350" y="920750"/>
            <a:ext cx="2511425" cy="322263"/>
          </a:xfrm>
          <a:prstGeom prst="rect">
            <a:avLst/>
          </a:prstGeom>
          <a:noFill/>
          <a:ln w="12700">
            <a:solidFill>
              <a:srgbClr val="000000"/>
            </a:solidFill>
            <a:miter lim="800000"/>
            <a:headEnd/>
            <a:tailEnd/>
          </a:ln>
        </p:spPr>
        <p:txBody>
          <a:bodyPr wrap="none" lIns="90488" tIns="44450" rIns="90488" bIns="44450">
            <a:spAutoFit/>
          </a:bodyPr>
          <a:lstStyle/>
          <a:p>
            <a:pPr algn="l"/>
            <a:r>
              <a:rPr lang="fr-FR" sz="1600">
                <a:solidFill>
                  <a:srgbClr val="000000"/>
                </a:solidFill>
              </a:rPr>
              <a:t>Niveau 0 : Produits finis</a:t>
            </a:r>
          </a:p>
        </p:txBody>
      </p:sp>
      <p:sp>
        <p:nvSpPr>
          <p:cNvPr id="11269" name="AutoShape 10" descr=" 11269"/>
          <p:cNvSpPr>
            <a:spLocks noChangeArrowheads="1"/>
          </p:cNvSpPr>
          <p:nvPr>
            <p:custDataLst>
              <p:tags r:id="rId4"/>
            </p:custDataLst>
          </p:nvPr>
        </p:nvSpPr>
        <p:spPr bwMode="auto">
          <a:xfrm>
            <a:off x="3994150" y="844550"/>
            <a:ext cx="1981200" cy="609600"/>
          </a:xfrm>
          <a:prstGeom prst="roundRect">
            <a:avLst>
              <a:gd name="adj" fmla="val 12495"/>
            </a:avLst>
          </a:prstGeom>
          <a:solidFill>
            <a:schemeClr val="accent1">
              <a:lumMod val="20000"/>
              <a:lumOff val="80000"/>
            </a:schemeClr>
          </a:solidFill>
          <a:ln w="12700">
            <a:solidFill>
              <a:srgbClr val="000000"/>
            </a:solidFill>
            <a:round/>
            <a:headEnd/>
            <a:tailEnd/>
          </a:ln>
        </p:spPr>
        <p:txBody>
          <a:bodyPr wrap="none" lIns="90488" tIns="44450" rIns="90488" bIns="44450" anchor="ctr"/>
          <a:lstStyle/>
          <a:p>
            <a:r>
              <a:rPr lang="fr-FR" b="0">
                <a:solidFill>
                  <a:srgbClr val="000000"/>
                </a:solidFill>
              </a:rPr>
              <a:t>Besoins bruts =</a:t>
            </a:r>
          </a:p>
          <a:p>
            <a:r>
              <a:rPr lang="fr-FR" b="0">
                <a:solidFill>
                  <a:srgbClr val="000000"/>
                </a:solidFill>
              </a:rPr>
              <a:t>Commandes/prévisions</a:t>
            </a:r>
          </a:p>
        </p:txBody>
      </p:sp>
      <p:grpSp>
        <p:nvGrpSpPr>
          <p:cNvPr id="2" name="Group 45" descr=" 2"/>
          <p:cNvGrpSpPr>
            <a:grpSpLocks/>
          </p:cNvGrpSpPr>
          <p:nvPr>
            <p:custDataLst>
              <p:tags r:id="rId5"/>
            </p:custDataLst>
          </p:nvPr>
        </p:nvGrpSpPr>
        <p:grpSpPr bwMode="auto">
          <a:xfrm>
            <a:off x="869950" y="1301750"/>
            <a:ext cx="7970838" cy="914400"/>
            <a:chOff x="548" y="820"/>
            <a:chExt cx="5021" cy="576"/>
          </a:xfrm>
        </p:grpSpPr>
        <p:sp>
          <p:nvSpPr>
            <p:cNvPr id="7" name="Line 7"/>
            <p:cNvSpPr>
              <a:spLocks noChangeShapeType="1"/>
            </p:cNvSpPr>
            <p:nvPr/>
          </p:nvSpPr>
          <p:spPr bwMode="auto">
            <a:xfrm>
              <a:off x="2180" y="964"/>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8" name="Line 8"/>
            <p:cNvSpPr>
              <a:spLocks noChangeShapeType="1"/>
            </p:cNvSpPr>
            <p:nvPr/>
          </p:nvSpPr>
          <p:spPr bwMode="auto">
            <a:xfrm>
              <a:off x="3140" y="916"/>
              <a:ext cx="0" cy="184"/>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9" name="AutoShape 9"/>
            <p:cNvSpPr>
              <a:spLocks noChangeArrowheads="1"/>
            </p:cNvSpPr>
            <p:nvPr/>
          </p:nvSpPr>
          <p:spPr bwMode="auto">
            <a:xfrm>
              <a:off x="548" y="820"/>
              <a:ext cx="1632" cy="288"/>
            </a:xfrm>
            <a:prstGeom prst="roundRect">
              <a:avLst>
                <a:gd name="adj" fmla="val 12495"/>
              </a:avLst>
            </a:prstGeom>
            <a:solidFill>
              <a:srgbClr val="99FF99"/>
            </a:solidFill>
            <a:ln w="12700">
              <a:solidFill>
                <a:srgbClr val="000000"/>
              </a:solidFill>
              <a:round/>
              <a:headEnd/>
              <a:tailEnd/>
            </a:ln>
          </p:spPr>
          <p:txBody>
            <a:bodyPr wrap="none" lIns="90488" tIns="44450" rIns="90488" bIns="44450" anchor="ctr"/>
            <a:lstStyle/>
            <a:p>
              <a:r>
                <a:rPr lang="fr-FR">
                  <a:solidFill>
                    <a:srgbClr val="000000"/>
                  </a:solidFill>
                </a:rPr>
                <a:t>Stocks Produits finis</a:t>
              </a:r>
            </a:p>
            <a:p>
              <a:r>
                <a:rPr lang="fr-FR">
                  <a:solidFill>
                    <a:srgbClr val="000000"/>
                  </a:solidFill>
                </a:rPr>
                <a:t>et en cours de montage</a:t>
              </a:r>
            </a:p>
          </p:txBody>
        </p:sp>
        <p:sp>
          <p:nvSpPr>
            <p:cNvPr id="10" name="AutoShape 11"/>
            <p:cNvSpPr>
              <a:spLocks noChangeArrowheads="1"/>
            </p:cNvSpPr>
            <p:nvPr/>
          </p:nvSpPr>
          <p:spPr bwMode="auto">
            <a:xfrm>
              <a:off x="2516" y="1112"/>
              <a:ext cx="1248" cy="284"/>
            </a:xfrm>
            <a:prstGeom prst="roundRect">
              <a:avLst>
                <a:gd name="adj" fmla="val 12495"/>
              </a:avLst>
            </a:prstGeom>
            <a:solidFill>
              <a:schemeClr val="accent1">
                <a:lumMod val="75000"/>
              </a:schemeClr>
            </a:solidFill>
            <a:ln w="12700">
              <a:solidFill>
                <a:srgbClr val="000000"/>
              </a:solidFill>
              <a:round/>
              <a:headEnd/>
              <a:tailEnd/>
            </a:ln>
          </p:spPr>
          <p:txBody>
            <a:bodyPr wrap="none" lIns="90488" tIns="44450" rIns="90488" bIns="44450" anchor="ctr"/>
            <a:lstStyle/>
            <a:p>
              <a:r>
                <a:rPr lang="fr-FR" b="0" dirty="0"/>
                <a:t>Besoins nets</a:t>
              </a:r>
            </a:p>
            <a:p>
              <a:r>
                <a:rPr lang="fr-FR" b="0" dirty="0"/>
                <a:t>en produits finis</a:t>
              </a:r>
            </a:p>
          </p:txBody>
        </p:sp>
        <p:sp>
          <p:nvSpPr>
            <p:cNvPr id="11" name="Line 12"/>
            <p:cNvSpPr>
              <a:spLocks noChangeShapeType="1"/>
            </p:cNvSpPr>
            <p:nvPr/>
          </p:nvSpPr>
          <p:spPr bwMode="auto">
            <a:xfrm>
              <a:off x="3812" y="1156"/>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2" name="Rectangle 13"/>
            <p:cNvSpPr>
              <a:spLocks noChangeArrowheads="1"/>
            </p:cNvSpPr>
            <p:nvPr/>
          </p:nvSpPr>
          <p:spPr bwMode="auto">
            <a:xfrm>
              <a:off x="4565" y="1012"/>
              <a:ext cx="1004"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montage</a:t>
              </a:r>
            </a:p>
            <a:p>
              <a:r>
                <a:rPr lang="fr-FR">
                  <a:solidFill>
                    <a:srgbClr val="000000"/>
                  </a:solidFill>
                </a:rPr>
                <a:t>Produits finis</a:t>
              </a:r>
            </a:p>
          </p:txBody>
        </p:sp>
      </p:grpSp>
      <p:grpSp>
        <p:nvGrpSpPr>
          <p:cNvPr id="3" name="Group 46" descr=" 3"/>
          <p:cNvGrpSpPr>
            <a:grpSpLocks/>
          </p:cNvGrpSpPr>
          <p:nvPr>
            <p:custDataLst>
              <p:tags r:id="rId6"/>
            </p:custDataLst>
          </p:nvPr>
        </p:nvGrpSpPr>
        <p:grpSpPr bwMode="auto">
          <a:xfrm>
            <a:off x="641350" y="2146300"/>
            <a:ext cx="7924800" cy="747712"/>
            <a:chOff x="404" y="1352"/>
            <a:chExt cx="4992" cy="471"/>
          </a:xfrm>
        </p:grpSpPr>
        <p:sp>
          <p:nvSpPr>
            <p:cNvPr id="14" name="Rectangle 5"/>
            <p:cNvSpPr>
              <a:spLocks noChangeArrowheads="1"/>
            </p:cNvSpPr>
            <p:nvPr/>
          </p:nvSpPr>
          <p:spPr bwMode="auto">
            <a:xfrm>
              <a:off x="404" y="1396"/>
              <a:ext cx="1779" cy="203"/>
            </a:xfrm>
            <a:prstGeom prst="rect">
              <a:avLst/>
            </a:prstGeom>
            <a:noFill/>
            <a:ln w="12700">
              <a:solidFill>
                <a:srgbClr val="000000"/>
              </a:solidFill>
              <a:miter lim="800000"/>
              <a:headEnd/>
              <a:tailEnd/>
            </a:ln>
          </p:spPr>
          <p:txBody>
            <a:bodyPr wrap="none" lIns="90488" tIns="44450" rIns="90488" bIns="44450">
              <a:spAutoFit/>
            </a:bodyPr>
            <a:lstStyle/>
            <a:p>
              <a:pPr algn="l"/>
              <a:r>
                <a:rPr lang="fr-FR" sz="1600">
                  <a:solidFill>
                    <a:srgbClr val="000000"/>
                  </a:solidFill>
                </a:rPr>
                <a:t>Niveau 1 : Sous-ensembles</a:t>
              </a:r>
            </a:p>
          </p:txBody>
        </p:sp>
        <p:sp>
          <p:nvSpPr>
            <p:cNvPr id="15" name="AutoShape 14"/>
            <p:cNvSpPr>
              <a:spLocks noChangeArrowheads="1"/>
            </p:cNvSpPr>
            <p:nvPr/>
          </p:nvSpPr>
          <p:spPr bwMode="auto">
            <a:xfrm>
              <a:off x="4248" y="1352"/>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produits finis</a:t>
              </a:r>
            </a:p>
          </p:txBody>
        </p:sp>
        <p:sp>
          <p:nvSpPr>
            <p:cNvPr id="16" name="Line 15"/>
            <p:cNvSpPr>
              <a:spLocks noChangeShapeType="1"/>
            </p:cNvSpPr>
            <p:nvPr/>
          </p:nvSpPr>
          <p:spPr bwMode="auto">
            <a:xfrm flipH="1">
              <a:off x="3140" y="1444"/>
              <a:ext cx="1108"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7" name="Line 16"/>
            <p:cNvSpPr>
              <a:spLocks noChangeShapeType="1"/>
            </p:cNvSpPr>
            <p:nvPr/>
          </p:nvSpPr>
          <p:spPr bwMode="auto">
            <a:xfrm>
              <a:off x="3140" y="1396"/>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18" name="AutoShape 17"/>
            <p:cNvSpPr>
              <a:spLocks noChangeArrowheads="1"/>
            </p:cNvSpPr>
            <p:nvPr/>
          </p:nvSpPr>
          <p:spPr bwMode="auto">
            <a:xfrm>
              <a:off x="2516" y="1540"/>
              <a:ext cx="1248" cy="283"/>
            </a:xfrm>
            <a:prstGeom prst="roundRect">
              <a:avLst>
                <a:gd name="adj" fmla="val 12495"/>
              </a:avLst>
            </a:prstGeom>
            <a:solidFill>
              <a:schemeClr val="accent1">
                <a:lumMod val="20000"/>
                <a:lumOff val="80000"/>
              </a:schemeClr>
            </a:solidFill>
            <a:ln w="12700">
              <a:solidFill>
                <a:srgbClr val="000000"/>
              </a:solidFill>
              <a:round/>
              <a:headEnd/>
              <a:tailEnd/>
            </a:ln>
          </p:spPr>
          <p:txBody>
            <a:bodyPr wrap="none" lIns="90488" tIns="44450" rIns="90488" bIns="44450" anchor="ctr"/>
            <a:lstStyle/>
            <a:p>
              <a:r>
                <a:rPr lang="fr-FR" b="0" dirty="0">
                  <a:solidFill>
                    <a:srgbClr val="000000"/>
                  </a:solidFill>
                </a:rPr>
                <a:t>Besoins bruts en</a:t>
              </a:r>
            </a:p>
            <a:p>
              <a:r>
                <a:rPr lang="fr-FR" b="0" dirty="0">
                  <a:solidFill>
                    <a:srgbClr val="000000"/>
                  </a:solidFill>
                </a:rPr>
                <a:t>sous-ensembles</a:t>
              </a:r>
            </a:p>
          </p:txBody>
        </p:sp>
      </p:grpSp>
      <p:grpSp>
        <p:nvGrpSpPr>
          <p:cNvPr id="4" name="Group 47" descr=" 4"/>
          <p:cNvGrpSpPr>
            <a:grpSpLocks/>
          </p:cNvGrpSpPr>
          <p:nvPr>
            <p:custDataLst>
              <p:tags r:id="rId7"/>
            </p:custDataLst>
          </p:nvPr>
        </p:nvGrpSpPr>
        <p:grpSpPr bwMode="auto">
          <a:xfrm>
            <a:off x="869950" y="2749550"/>
            <a:ext cx="7961313" cy="830262"/>
            <a:chOff x="548" y="1732"/>
            <a:chExt cx="5015" cy="523"/>
          </a:xfrm>
        </p:grpSpPr>
        <p:sp>
          <p:nvSpPr>
            <p:cNvPr id="20" name="AutoShape 18"/>
            <p:cNvSpPr>
              <a:spLocks noChangeArrowheads="1"/>
            </p:cNvSpPr>
            <p:nvPr/>
          </p:nvSpPr>
          <p:spPr bwMode="auto">
            <a:xfrm>
              <a:off x="548" y="1732"/>
              <a:ext cx="1632" cy="336"/>
            </a:xfrm>
            <a:prstGeom prst="roundRect">
              <a:avLst>
                <a:gd name="adj" fmla="val 12495"/>
              </a:avLst>
            </a:prstGeom>
            <a:solidFill>
              <a:srgbClr val="99FF99"/>
            </a:solidFill>
            <a:ln w="12700">
              <a:solidFill>
                <a:srgbClr val="000000"/>
              </a:solidFill>
              <a:round/>
              <a:headEnd/>
              <a:tailEnd/>
            </a:ln>
          </p:spPr>
          <p:txBody>
            <a:bodyPr wrap="none" lIns="90488" tIns="44450" rIns="90488" bIns="44450" anchor="ctr"/>
            <a:lstStyle/>
            <a:p>
              <a:r>
                <a:rPr lang="fr-FR">
                  <a:solidFill>
                    <a:srgbClr val="000000"/>
                  </a:solidFill>
                </a:rPr>
                <a:t>Stocks Sous-ensembles</a:t>
              </a:r>
            </a:p>
            <a:p>
              <a:r>
                <a:rPr lang="fr-FR">
                  <a:solidFill>
                    <a:srgbClr val="000000"/>
                  </a:solidFill>
                </a:rPr>
                <a:t>et en cours de fabrication</a:t>
              </a:r>
            </a:p>
          </p:txBody>
        </p:sp>
        <p:sp>
          <p:nvSpPr>
            <p:cNvPr id="21" name="Line 19"/>
            <p:cNvSpPr>
              <a:spLocks noChangeShapeType="1"/>
            </p:cNvSpPr>
            <p:nvPr/>
          </p:nvSpPr>
          <p:spPr bwMode="auto">
            <a:xfrm>
              <a:off x="2180" y="1876"/>
              <a:ext cx="960"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2" name="Line 20"/>
            <p:cNvSpPr>
              <a:spLocks noChangeShapeType="1"/>
            </p:cNvSpPr>
            <p:nvPr/>
          </p:nvSpPr>
          <p:spPr bwMode="auto">
            <a:xfrm>
              <a:off x="3140" y="182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23" name="AutoShape 21"/>
            <p:cNvSpPr>
              <a:spLocks noChangeArrowheads="1"/>
            </p:cNvSpPr>
            <p:nvPr/>
          </p:nvSpPr>
          <p:spPr bwMode="auto">
            <a:xfrm>
              <a:off x="2516" y="1972"/>
              <a:ext cx="1249" cy="283"/>
            </a:xfrm>
            <a:prstGeom prst="roundRect">
              <a:avLst>
                <a:gd name="adj" fmla="val 12495"/>
              </a:avLst>
            </a:prstGeom>
            <a:solidFill>
              <a:schemeClr val="accent1">
                <a:lumMod val="75000"/>
              </a:schemeClr>
            </a:solidFill>
            <a:ln w="12700">
              <a:solidFill>
                <a:srgbClr val="000000"/>
              </a:solidFill>
              <a:round/>
              <a:headEnd/>
              <a:tailEnd/>
            </a:ln>
          </p:spPr>
          <p:txBody>
            <a:bodyPr wrap="none" lIns="90488" tIns="44450" rIns="90488" bIns="44450" anchor="ctr"/>
            <a:lstStyle/>
            <a:p>
              <a:r>
                <a:rPr lang="fr-FR" b="0" dirty="0"/>
                <a:t>Besoins nets en</a:t>
              </a:r>
            </a:p>
            <a:p>
              <a:r>
                <a:rPr lang="fr-FR" b="0" dirty="0"/>
                <a:t>sous-ensembles</a:t>
              </a:r>
            </a:p>
          </p:txBody>
        </p:sp>
        <p:sp>
          <p:nvSpPr>
            <p:cNvPr id="24" name="Rectangle 22"/>
            <p:cNvSpPr>
              <a:spLocks noChangeArrowheads="1"/>
            </p:cNvSpPr>
            <p:nvPr/>
          </p:nvSpPr>
          <p:spPr bwMode="auto">
            <a:xfrm>
              <a:off x="4467" y="1828"/>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Sous-ensembles</a:t>
              </a:r>
            </a:p>
          </p:txBody>
        </p:sp>
        <p:sp>
          <p:nvSpPr>
            <p:cNvPr id="25" name="Line 23"/>
            <p:cNvSpPr>
              <a:spLocks noChangeShapeType="1"/>
            </p:cNvSpPr>
            <p:nvPr/>
          </p:nvSpPr>
          <p:spPr bwMode="auto">
            <a:xfrm>
              <a:off x="3764" y="2020"/>
              <a:ext cx="67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grpSp>
        <p:nvGrpSpPr>
          <p:cNvPr id="5" name="Group 48" descr=" 5"/>
          <p:cNvGrpSpPr>
            <a:grpSpLocks/>
          </p:cNvGrpSpPr>
          <p:nvPr>
            <p:custDataLst>
              <p:tags r:id="rId8"/>
            </p:custDataLst>
          </p:nvPr>
        </p:nvGrpSpPr>
        <p:grpSpPr bwMode="auto">
          <a:xfrm>
            <a:off x="641350" y="3441700"/>
            <a:ext cx="7924800" cy="830262"/>
            <a:chOff x="404" y="2168"/>
            <a:chExt cx="4992" cy="523"/>
          </a:xfrm>
        </p:grpSpPr>
        <p:sp>
          <p:nvSpPr>
            <p:cNvPr id="27" name="Rectangle 6"/>
            <p:cNvSpPr>
              <a:spLocks noChangeArrowheads="1"/>
            </p:cNvSpPr>
            <p:nvPr/>
          </p:nvSpPr>
          <p:spPr bwMode="auto">
            <a:xfrm>
              <a:off x="404" y="2212"/>
              <a:ext cx="1987" cy="203"/>
            </a:xfrm>
            <a:prstGeom prst="rect">
              <a:avLst/>
            </a:prstGeom>
            <a:noFill/>
            <a:ln w="12700">
              <a:solidFill>
                <a:srgbClr val="000000"/>
              </a:solidFill>
              <a:miter lim="800000"/>
              <a:headEnd/>
              <a:tailEnd/>
            </a:ln>
          </p:spPr>
          <p:txBody>
            <a:bodyPr wrap="none" lIns="90488" tIns="44450" rIns="90488" bIns="44450">
              <a:spAutoFit/>
            </a:bodyPr>
            <a:lstStyle/>
            <a:p>
              <a:pPr algn="l"/>
              <a:r>
                <a:rPr lang="fr-FR" sz="1600">
                  <a:solidFill>
                    <a:srgbClr val="000000"/>
                  </a:solidFill>
                </a:rPr>
                <a:t>Niveau 2 : Pièces élémentaires</a:t>
              </a:r>
            </a:p>
          </p:txBody>
        </p:sp>
        <p:sp>
          <p:nvSpPr>
            <p:cNvPr id="28" name="AutoShape 24"/>
            <p:cNvSpPr>
              <a:spLocks noChangeArrowheads="1"/>
            </p:cNvSpPr>
            <p:nvPr/>
          </p:nvSpPr>
          <p:spPr bwMode="auto">
            <a:xfrm>
              <a:off x="4248" y="2168"/>
              <a:ext cx="1148" cy="332"/>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sous-ensembles</a:t>
              </a:r>
            </a:p>
          </p:txBody>
        </p:sp>
        <p:sp>
          <p:nvSpPr>
            <p:cNvPr id="29" name="Line 25"/>
            <p:cNvSpPr>
              <a:spLocks noChangeShapeType="1"/>
            </p:cNvSpPr>
            <p:nvPr/>
          </p:nvSpPr>
          <p:spPr bwMode="auto">
            <a:xfrm flipH="1">
              <a:off x="3140" y="2308"/>
              <a:ext cx="1104"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0" name="Line 26"/>
            <p:cNvSpPr>
              <a:spLocks noChangeShapeType="1"/>
            </p:cNvSpPr>
            <p:nvPr/>
          </p:nvSpPr>
          <p:spPr bwMode="auto">
            <a:xfrm>
              <a:off x="3140" y="2260"/>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1" name="AutoShape 27"/>
            <p:cNvSpPr>
              <a:spLocks noChangeArrowheads="1"/>
            </p:cNvSpPr>
            <p:nvPr/>
          </p:nvSpPr>
          <p:spPr bwMode="auto">
            <a:xfrm>
              <a:off x="2516" y="2408"/>
              <a:ext cx="1248" cy="283"/>
            </a:xfrm>
            <a:prstGeom prst="roundRect">
              <a:avLst>
                <a:gd name="adj" fmla="val 12495"/>
              </a:avLst>
            </a:prstGeom>
            <a:solidFill>
              <a:schemeClr val="accent1">
                <a:lumMod val="20000"/>
                <a:lumOff val="80000"/>
              </a:schemeClr>
            </a:solidFill>
            <a:ln w="12700">
              <a:solidFill>
                <a:srgbClr val="000000"/>
              </a:solidFill>
              <a:round/>
              <a:headEnd/>
              <a:tailEnd/>
            </a:ln>
          </p:spPr>
          <p:txBody>
            <a:bodyPr wrap="none" lIns="90488" tIns="44450" rIns="90488" bIns="44450" anchor="ctr"/>
            <a:lstStyle/>
            <a:p>
              <a:r>
                <a:rPr lang="fr-FR" b="0" dirty="0">
                  <a:solidFill>
                    <a:srgbClr val="000000"/>
                  </a:solidFill>
                </a:rPr>
                <a:t>Besoins bruts en</a:t>
              </a:r>
            </a:p>
            <a:p>
              <a:r>
                <a:rPr lang="fr-FR" b="0" dirty="0">
                  <a:solidFill>
                    <a:srgbClr val="000000"/>
                  </a:solidFill>
                </a:rPr>
                <a:t>pièces élémentaires</a:t>
              </a:r>
            </a:p>
          </p:txBody>
        </p:sp>
      </p:grpSp>
      <p:grpSp>
        <p:nvGrpSpPr>
          <p:cNvPr id="6" name="Group 49" descr=" 6"/>
          <p:cNvGrpSpPr>
            <a:grpSpLocks/>
          </p:cNvGrpSpPr>
          <p:nvPr>
            <p:custDataLst>
              <p:tags r:id="rId9"/>
            </p:custDataLst>
          </p:nvPr>
        </p:nvGrpSpPr>
        <p:grpSpPr bwMode="auto">
          <a:xfrm>
            <a:off x="869950" y="4197350"/>
            <a:ext cx="7961313" cy="990600"/>
            <a:chOff x="548" y="2644"/>
            <a:chExt cx="5015" cy="624"/>
          </a:xfrm>
        </p:grpSpPr>
        <p:sp>
          <p:nvSpPr>
            <p:cNvPr id="33" name="AutoShape 28"/>
            <p:cNvSpPr>
              <a:spLocks noChangeArrowheads="1"/>
            </p:cNvSpPr>
            <p:nvPr/>
          </p:nvSpPr>
          <p:spPr bwMode="auto">
            <a:xfrm>
              <a:off x="548" y="2644"/>
              <a:ext cx="1632" cy="336"/>
            </a:xfrm>
            <a:prstGeom prst="roundRect">
              <a:avLst>
                <a:gd name="adj" fmla="val 12495"/>
              </a:avLst>
            </a:prstGeom>
            <a:solidFill>
              <a:srgbClr val="99FF99"/>
            </a:solidFill>
            <a:ln w="12700">
              <a:solidFill>
                <a:srgbClr val="000000"/>
              </a:solidFill>
              <a:round/>
              <a:headEnd/>
              <a:tailEnd/>
            </a:ln>
          </p:spPr>
          <p:txBody>
            <a:bodyPr wrap="none" lIns="90488" tIns="44450" rIns="90488" bIns="44450" anchor="ctr"/>
            <a:lstStyle/>
            <a:p>
              <a:r>
                <a:rPr lang="fr-FR">
                  <a:solidFill>
                    <a:srgbClr val="000000"/>
                  </a:solidFill>
                </a:rPr>
                <a:t>Stock Pièces et</a:t>
              </a:r>
            </a:p>
            <a:p>
              <a:r>
                <a:rPr lang="fr-FR">
                  <a:solidFill>
                    <a:srgbClr val="000000"/>
                  </a:solidFill>
                </a:rPr>
                <a:t>en-cours usinage</a:t>
              </a:r>
            </a:p>
          </p:txBody>
        </p:sp>
        <p:sp>
          <p:nvSpPr>
            <p:cNvPr id="34" name="Line 29"/>
            <p:cNvSpPr>
              <a:spLocks noChangeShapeType="1"/>
            </p:cNvSpPr>
            <p:nvPr/>
          </p:nvSpPr>
          <p:spPr bwMode="auto">
            <a:xfrm>
              <a:off x="2180" y="2788"/>
              <a:ext cx="956"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5" name="Line 30"/>
            <p:cNvSpPr>
              <a:spLocks noChangeShapeType="1"/>
            </p:cNvSpPr>
            <p:nvPr/>
          </p:nvSpPr>
          <p:spPr bwMode="auto">
            <a:xfrm>
              <a:off x="3140" y="2692"/>
              <a:ext cx="0" cy="232"/>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36" name="AutoShape 31"/>
            <p:cNvSpPr>
              <a:spLocks noChangeArrowheads="1"/>
            </p:cNvSpPr>
            <p:nvPr/>
          </p:nvSpPr>
          <p:spPr bwMode="auto">
            <a:xfrm>
              <a:off x="2516" y="2932"/>
              <a:ext cx="1248" cy="336"/>
            </a:xfrm>
            <a:prstGeom prst="roundRect">
              <a:avLst>
                <a:gd name="adj" fmla="val 12495"/>
              </a:avLst>
            </a:prstGeom>
            <a:solidFill>
              <a:schemeClr val="accent1">
                <a:lumMod val="75000"/>
              </a:schemeClr>
            </a:solidFill>
            <a:ln w="12700">
              <a:solidFill>
                <a:srgbClr val="000000"/>
              </a:solidFill>
              <a:round/>
              <a:headEnd/>
              <a:tailEnd/>
            </a:ln>
          </p:spPr>
          <p:txBody>
            <a:bodyPr wrap="none" lIns="90488" tIns="44450" rIns="90488" bIns="44450" anchor="ctr"/>
            <a:lstStyle/>
            <a:p>
              <a:r>
                <a:rPr lang="fr-FR" b="0" dirty="0"/>
                <a:t>Besoins nets en</a:t>
              </a:r>
            </a:p>
            <a:p>
              <a:r>
                <a:rPr lang="fr-FR" b="0" dirty="0"/>
                <a:t>pièces élémentaires</a:t>
              </a:r>
            </a:p>
          </p:txBody>
        </p:sp>
        <p:sp>
          <p:nvSpPr>
            <p:cNvPr id="37" name="Rectangle 32"/>
            <p:cNvSpPr>
              <a:spLocks noChangeArrowheads="1"/>
            </p:cNvSpPr>
            <p:nvPr/>
          </p:nvSpPr>
          <p:spPr bwMode="auto">
            <a:xfrm>
              <a:off x="4467" y="2836"/>
              <a:ext cx="109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de fabrication</a:t>
              </a:r>
            </a:p>
            <a:p>
              <a:r>
                <a:rPr lang="fr-FR">
                  <a:solidFill>
                    <a:srgbClr val="000000"/>
                  </a:solidFill>
                </a:rPr>
                <a:t>Pièces élémentaires</a:t>
              </a:r>
            </a:p>
          </p:txBody>
        </p:sp>
        <p:sp>
          <p:nvSpPr>
            <p:cNvPr id="38" name="Line 33"/>
            <p:cNvSpPr>
              <a:spLocks noChangeShapeType="1"/>
            </p:cNvSpPr>
            <p:nvPr/>
          </p:nvSpPr>
          <p:spPr bwMode="auto">
            <a:xfrm>
              <a:off x="3764" y="2980"/>
              <a:ext cx="616"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grpSp>
      <p:grpSp>
        <p:nvGrpSpPr>
          <p:cNvPr id="13" name="Group 50" descr=" 7"/>
          <p:cNvGrpSpPr>
            <a:grpSpLocks/>
          </p:cNvGrpSpPr>
          <p:nvPr>
            <p:custDataLst>
              <p:tags r:id="rId10"/>
            </p:custDataLst>
          </p:nvPr>
        </p:nvGrpSpPr>
        <p:grpSpPr bwMode="auto">
          <a:xfrm>
            <a:off x="450850" y="5035551"/>
            <a:ext cx="8108950" cy="833437"/>
            <a:chOff x="284" y="3172"/>
            <a:chExt cx="5108" cy="525"/>
          </a:xfrm>
        </p:grpSpPr>
        <p:sp>
          <p:nvSpPr>
            <p:cNvPr id="40" name="AutoShape 34"/>
            <p:cNvSpPr>
              <a:spLocks noChangeArrowheads="1"/>
            </p:cNvSpPr>
            <p:nvPr/>
          </p:nvSpPr>
          <p:spPr bwMode="auto">
            <a:xfrm>
              <a:off x="4292" y="3220"/>
              <a:ext cx="1100" cy="288"/>
            </a:xfrm>
            <a:prstGeom prst="roundRect">
              <a:avLst>
                <a:gd name="adj" fmla="val 12495"/>
              </a:avLst>
            </a:prstGeom>
            <a:solidFill>
              <a:srgbClr val="00FFFF"/>
            </a:solidFill>
            <a:ln w="12700">
              <a:solidFill>
                <a:srgbClr val="000000"/>
              </a:solidFill>
              <a:round/>
              <a:headEnd/>
              <a:tailEnd/>
            </a:ln>
          </p:spPr>
          <p:txBody>
            <a:bodyPr wrap="none" lIns="90488" tIns="44450" rIns="90488" bIns="44450" anchor="ctr"/>
            <a:lstStyle/>
            <a:p>
              <a:r>
                <a:rPr lang="fr-FR" b="0">
                  <a:solidFill>
                    <a:srgbClr val="000000"/>
                  </a:solidFill>
                </a:rPr>
                <a:t>Nomenclature des</a:t>
              </a:r>
            </a:p>
            <a:p>
              <a:r>
                <a:rPr lang="fr-FR" b="0">
                  <a:solidFill>
                    <a:srgbClr val="000000"/>
                  </a:solidFill>
                </a:rPr>
                <a:t>pièces élémentaires</a:t>
              </a:r>
            </a:p>
          </p:txBody>
        </p:sp>
        <p:sp>
          <p:nvSpPr>
            <p:cNvPr id="41" name="Line 35"/>
            <p:cNvSpPr>
              <a:spLocks noChangeShapeType="1"/>
            </p:cNvSpPr>
            <p:nvPr/>
          </p:nvSpPr>
          <p:spPr bwMode="auto">
            <a:xfrm flipH="1">
              <a:off x="3140" y="3316"/>
              <a:ext cx="1152" cy="0"/>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42" name="Line 36"/>
            <p:cNvSpPr>
              <a:spLocks noChangeShapeType="1"/>
            </p:cNvSpPr>
            <p:nvPr/>
          </p:nvSpPr>
          <p:spPr bwMode="auto">
            <a:xfrm>
              <a:off x="3140" y="3268"/>
              <a:ext cx="0" cy="136"/>
            </a:xfrm>
            <a:prstGeom prst="line">
              <a:avLst/>
            </a:prstGeom>
            <a:noFill/>
            <a:ln w="12700">
              <a:solidFill>
                <a:srgbClr val="000000"/>
              </a:solidFill>
              <a:round/>
              <a:headEnd/>
              <a:tailEnd type="triangle" w="med" len="med"/>
            </a:ln>
          </p:spPr>
          <p:txBody>
            <a:bodyPr wrap="none" anchor="ctr"/>
            <a:lstStyle/>
            <a:p>
              <a:endParaRPr lang="fr-FR">
                <a:solidFill>
                  <a:srgbClr val="000000"/>
                </a:solidFill>
              </a:endParaRPr>
            </a:p>
          </p:txBody>
        </p:sp>
        <p:sp>
          <p:nvSpPr>
            <p:cNvPr id="43" name="Rectangle 37"/>
            <p:cNvSpPr>
              <a:spLocks noChangeArrowheads="1"/>
            </p:cNvSpPr>
            <p:nvPr/>
          </p:nvSpPr>
          <p:spPr bwMode="auto">
            <a:xfrm>
              <a:off x="284" y="3172"/>
              <a:ext cx="1931" cy="203"/>
            </a:xfrm>
            <a:prstGeom prst="rect">
              <a:avLst/>
            </a:prstGeom>
            <a:noFill/>
            <a:ln w="12700">
              <a:solidFill>
                <a:srgbClr val="000000"/>
              </a:solidFill>
              <a:miter lim="800000"/>
              <a:headEnd/>
              <a:tailEnd/>
            </a:ln>
          </p:spPr>
          <p:txBody>
            <a:bodyPr wrap="none" lIns="90488" tIns="44450" rIns="90488" bIns="44450">
              <a:spAutoFit/>
            </a:bodyPr>
            <a:lstStyle/>
            <a:p>
              <a:r>
                <a:rPr lang="fr-FR" sz="1600">
                  <a:solidFill>
                    <a:srgbClr val="000000"/>
                  </a:solidFill>
                </a:rPr>
                <a:t>Niveau 3 : Matières premières</a:t>
              </a:r>
            </a:p>
          </p:txBody>
        </p:sp>
        <p:sp>
          <p:nvSpPr>
            <p:cNvPr id="44" name="AutoShape 38"/>
            <p:cNvSpPr>
              <a:spLocks noChangeArrowheads="1"/>
            </p:cNvSpPr>
            <p:nvPr/>
          </p:nvSpPr>
          <p:spPr bwMode="auto">
            <a:xfrm>
              <a:off x="2516" y="3416"/>
              <a:ext cx="1248" cy="281"/>
            </a:xfrm>
            <a:prstGeom prst="roundRect">
              <a:avLst>
                <a:gd name="adj" fmla="val 12495"/>
              </a:avLst>
            </a:prstGeom>
            <a:solidFill>
              <a:schemeClr val="accent1">
                <a:lumMod val="20000"/>
                <a:lumOff val="80000"/>
              </a:schemeClr>
            </a:solidFill>
            <a:ln w="12700">
              <a:solidFill>
                <a:srgbClr val="000000"/>
              </a:solidFill>
              <a:round/>
              <a:headEnd/>
              <a:tailEnd/>
            </a:ln>
          </p:spPr>
          <p:txBody>
            <a:bodyPr wrap="none" lIns="90488" tIns="44450" rIns="90488" bIns="44450" anchor="ctr"/>
            <a:lstStyle/>
            <a:p>
              <a:r>
                <a:rPr lang="fr-FR" b="0" dirty="0">
                  <a:solidFill>
                    <a:srgbClr val="000000"/>
                  </a:solidFill>
                </a:rPr>
                <a:t>Besoins bruts en</a:t>
              </a:r>
            </a:p>
            <a:p>
              <a:r>
                <a:rPr lang="fr-FR" b="0" dirty="0">
                  <a:solidFill>
                    <a:srgbClr val="000000"/>
                  </a:solidFill>
                </a:rPr>
                <a:t>matières premières</a:t>
              </a:r>
            </a:p>
          </p:txBody>
        </p:sp>
      </p:grpSp>
      <p:grpSp>
        <p:nvGrpSpPr>
          <p:cNvPr id="45" name="Group 51" descr=" 8"/>
          <p:cNvGrpSpPr>
            <a:grpSpLocks/>
          </p:cNvGrpSpPr>
          <p:nvPr>
            <p:custDataLst>
              <p:tags r:id="rId11"/>
            </p:custDataLst>
          </p:nvPr>
        </p:nvGrpSpPr>
        <p:grpSpPr bwMode="auto">
          <a:xfrm>
            <a:off x="876300" y="5721350"/>
            <a:ext cx="7932738" cy="908050"/>
            <a:chOff x="552" y="3604"/>
            <a:chExt cx="4997" cy="572"/>
          </a:xfrm>
        </p:grpSpPr>
        <p:sp>
          <p:nvSpPr>
            <p:cNvPr id="46" name="AutoShape 39"/>
            <p:cNvSpPr>
              <a:spLocks noChangeArrowheads="1"/>
            </p:cNvSpPr>
            <p:nvPr/>
          </p:nvSpPr>
          <p:spPr bwMode="auto">
            <a:xfrm>
              <a:off x="552" y="3604"/>
              <a:ext cx="1628" cy="336"/>
            </a:xfrm>
            <a:prstGeom prst="roundRect">
              <a:avLst>
                <a:gd name="adj" fmla="val 12495"/>
              </a:avLst>
            </a:prstGeom>
            <a:solidFill>
              <a:srgbClr val="99FF99"/>
            </a:solidFill>
            <a:ln w="12700">
              <a:solidFill>
                <a:srgbClr val="000000"/>
              </a:solidFill>
              <a:round/>
              <a:headEnd/>
              <a:tailEnd/>
            </a:ln>
          </p:spPr>
          <p:txBody>
            <a:bodyPr wrap="none" lIns="90488" tIns="44450" rIns="90488" bIns="44450" anchor="ctr"/>
            <a:lstStyle/>
            <a:p>
              <a:r>
                <a:rPr lang="fr-FR" dirty="0">
                  <a:solidFill>
                    <a:srgbClr val="000000"/>
                  </a:solidFill>
                </a:rPr>
                <a:t>Stocks de matières premières</a:t>
              </a:r>
            </a:p>
            <a:p>
              <a:r>
                <a:rPr lang="fr-FR" dirty="0">
                  <a:solidFill>
                    <a:srgbClr val="000000"/>
                  </a:solidFill>
                </a:rPr>
                <a:t>et en commandes en cours</a:t>
              </a:r>
            </a:p>
          </p:txBody>
        </p:sp>
        <p:sp>
          <p:nvSpPr>
            <p:cNvPr id="47" name="Line 40"/>
            <p:cNvSpPr>
              <a:spLocks noChangeShapeType="1"/>
            </p:cNvSpPr>
            <p:nvPr/>
          </p:nvSpPr>
          <p:spPr bwMode="auto">
            <a:xfrm>
              <a:off x="2180" y="3796"/>
              <a:ext cx="960" cy="0"/>
            </a:xfrm>
            <a:prstGeom prst="line">
              <a:avLst/>
            </a:prstGeom>
            <a:noFill/>
            <a:ln w="12700">
              <a:solidFill>
                <a:srgbClr val="000000"/>
              </a:solidFill>
              <a:round/>
              <a:headEnd/>
              <a:tailEnd type="triangle" w="med" len="med"/>
            </a:ln>
          </p:spPr>
          <p:txBody>
            <a:bodyPr wrap="none" anchor="ctr"/>
            <a:lstStyle/>
            <a:p>
              <a:endParaRPr lang="fr-FR"/>
            </a:p>
          </p:txBody>
        </p:sp>
        <p:sp>
          <p:nvSpPr>
            <p:cNvPr id="48" name="Line 41"/>
            <p:cNvSpPr>
              <a:spLocks noChangeShapeType="1"/>
            </p:cNvSpPr>
            <p:nvPr/>
          </p:nvSpPr>
          <p:spPr bwMode="auto">
            <a:xfrm>
              <a:off x="3140" y="3700"/>
              <a:ext cx="0" cy="184"/>
            </a:xfrm>
            <a:prstGeom prst="line">
              <a:avLst/>
            </a:prstGeom>
            <a:noFill/>
            <a:ln w="12700">
              <a:solidFill>
                <a:srgbClr val="000000"/>
              </a:solidFill>
              <a:round/>
              <a:headEnd/>
              <a:tailEnd type="triangle" w="med" len="med"/>
            </a:ln>
          </p:spPr>
          <p:txBody>
            <a:bodyPr wrap="none" anchor="ctr"/>
            <a:lstStyle/>
            <a:p>
              <a:endParaRPr lang="fr-FR"/>
            </a:p>
          </p:txBody>
        </p:sp>
        <p:sp>
          <p:nvSpPr>
            <p:cNvPr id="49" name="AutoShape 42"/>
            <p:cNvSpPr>
              <a:spLocks noChangeArrowheads="1"/>
            </p:cNvSpPr>
            <p:nvPr/>
          </p:nvSpPr>
          <p:spPr bwMode="auto">
            <a:xfrm>
              <a:off x="2516" y="3892"/>
              <a:ext cx="1249" cy="284"/>
            </a:xfrm>
            <a:prstGeom prst="roundRect">
              <a:avLst>
                <a:gd name="adj" fmla="val 12495"/>
              </a:avLst>
            </a:prstGeom>
            <a:solidFill>
              <a:schemeClr val="accent1"/>
            </a:solidFill>
            <a:ln w="12700">
              <a:solidFill>
                <a:srgbClr val="000000"/>
              </a:solidFill>
              <a:round/>
              <a:headEnd/>
              <a:tailEnd/>
            </a:ln>
          </p:spPr>
          <p:txBody>
            <a:bodyPr wrap="none" lIns="90488" tIns="44450" rIns="90488" bIns="44450" anchor="ctr"/>
            <a:lstStyle/>
            <a:p>
              <a:r>
                <a:rPr lang="fr-FR" b="0"/>
                <a:t>Besoins nets en</a:t>
              </a:r>
            </a:p>
            <a:p>
              <a:r>
                <a:rPr lang="fr-FR" b="0"/>
                <a:t>matières premières</a:t>
              </a:r>
            </a:p>
          </p:txBody>
        </p:sp>
        <p:sp>
          <p:nvSpPr>
            <p:cNvPr id="50" name="Line 43"/>
            <p:cNvSpPr>
              <a:spLocks noChangeShapeType="1"/>
            </p:cNvSpPr>
            <p:nvPr/>
          </p:nvSpPr>
          <p:spPr bwMode="auto">
            <a:xfrm>
              <a:off x="3764" y="3940"/>
              <a:ext cx="528" cy="0"/>
            </a:xfrm>
            <a:prstGeom prst="line">
              <a:avLst/>
            </a:prstGeom>
            <a:noFill/>
            <a:ln w="12700">
              <a:solidFill>
                <a:srgbClr val="000000"/>
              </a:solidFill>
              <a:round/>
              <a:headEnd/>
              <a:tailEnd type="triangle" w="med" len="med"/>
            </a:ln>
          </p:spPr>
          <p:txBody>
            <a:bodyPr wrap="none" anchor="ctr"/>
            <a:lstStyle/>
            <a:p>
              <a:endParaRPr lang="fr-FR"/>
            </a:p>
          </p:txBody>
        </p:sp>
        <p:sp>
          <p:nvSpPr>
            <p:cNvPr id="51" name="Rectangle 44"/>
            <p:cNvSpPr>
              <a:spLocks noChangeArrowheads="1"/>
            </p:cNvSpPr>
            <p:nvPr/>
          </p:nvSpPr>
          <p:spPr bwMode="auto">
            <a:xfrm>
              <a:off x="4293" y="3844"/>
              <a:ext cx="1256" cy="266"/>
            </a:xfrm>
            <a:prstGeom prst="rect">
              <a:avLst/>
            </a:prstGeom>
            <a:noFill/>
            <a:ln w="12700">
              <a:solidFill>
                <a:srgbClr val="000000"/>
              </a:solidFill>
              <a:miter lim="800000"/>
              <a:headEnd/>
              <a:tailEnd/>
            </a:ln>
          </p:spPr>
          <p:txBody>
            <a:bodyPr wrap="none" lIns="90488" tIns="44450" rIns="90488" bIns="44450">
              <a:spAutoFit/>
            </a:bodyPr>
            <a:lstStyle/>
            <a:p>
              <a:r>
                <a:rPr lang="fr-FR">
                  <a:solidFill>
                    <a:srgbClr val="000000"/>
                  </a:solidFill>
                </a:rPr>
                <a:t>Ordres d'achat</a:t>
              </a:r>
            </a:p>
            <a:p>
              <a:r>
                <a:rPr lang="fr-FR">
                  <a:solidFill>
                    <a:srgbClr val="000000"/>
                  </a:solidFill>
                </a:rPr>
                <a:t>Commandes fournisseur</a:t>
              </a:r>
            </a:p>
          </p:txBody>
        </p:sp>
      </p:grpSp>
      <p:sp>
        <p:nvSpPr>
          <p:cNvPr id="52" name="Rectangle 2"/>
          <p:cNvSpPr txBox="1">
            <a:spLocks noChangeArrowheads="1"/>
          </p:cNvSpPr>
          <p:nvPr>
            <p:custDataLst>
              <p:tags r:id="rId12"/>
            </p:custDataLst>
          </p:nvPr>
        </p:nvSpPr>
        <p:spPr>
          <a:xfrm>
            <a:off x="1835696" y="387350"/>
            <a:ext cx="7239000" cy="457200"/>
          </a:xfrm>
          <a:prstGeom prst="rect">
            <a:avLst/>
          </a:prstGeom>
          <a:noFill/>
        </p:spPr>
        <p:txBody>
          <a:bodyPr/>
          <a:lstStyle>
            <a:lvl1pPr algn="r" rtl="0" eaLnBrk="0" fontAlgn="base" hangingPunct="0">
              <a:lnSpc>
                <a:spcPct val="90000"/>
              </a:lnSpc>
              <a:spcBef>
                <a:spcPct val="0"/>
              </a:spcBef>
              <a:spcAft>
                <a:spcPct val="0"/>
              </a:spcAft>
              <a:defRPr sz="2800" b="1">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charset="0"/>
              </a:defRPr>
            </a:lvl2pPr>
            <a:lvl3pPr algn="r" rtl="0" eaLnBrk="0" fontAlgn="base" hangingPunct="0">
              <a:lnSpc>
                <a:spcPct val="90000"/>
              </a:lnSpc>
              <a:spcBef>
                <a:spcPct val="0"/>
              </a:spcBef>
              <a:spcAft>
                <a:spcPct val="0"/>
              </a:spcAft>
              <a:defRPr sz="2800" b="1">
                <a:solidFill>
                  <a:schemeClr val="accent2"/>
                </a:solidFill>
                <a:latin typeface="Arial" charset="0"/>
              </a:defRPr>
            </a:lvl3pPr>
            <a:lvl4pPr algn="r" rtl="0" eaLnBrk="0" fontAlgn="base" hangingPunct="0">
              <a:lnSpc>
                <a:spcPct val="90000"/>
              </a:lnSpc>
              <a:spcBef>
                <a:spcPct val="0"/>
              </a:spcBef>
              <a:spcAft>
                <a:spcPct val="0"/>
              </a:spcAft>
              <a:defRPr sz="2800" b="1">
                <a:solidFill>
                  <a:schemeClr val="accent2"/>
                </a:solidFill>
                <a:latin typeface="Arial" charset="0"/>
              </a:defRPr>
            </a:lvl4pPr>
            <a:lvl5pPr algn="r" rtl="0" eaLnBrk="0" fontAlgn="base" hangingPunct="0">
              <a:lnSpc>
                <a:spcPct val="90000"/>
              </a:lnSpc>
              <a:spcBef>
                <a:spcPct val="0"/>
              </a:spcBef>
              <a:spcAft>
                <a:spcPct val="0"/>
              </a:spcAft>
              <a:defRPr sz="2800" b="1">
                <a:solidFill>
                  <a:schemeClr val="accent2"/>
                </a:solidFill>
                <a:latin typeface="Arial" charset="0"/>
              </a:defRPr>
            </a:lvl5pPr>
            <a:lvl6pPr marL="457200" algn="r" rtl="0" eaLnBrk="0" fontAlgn="base" hangingPunct="0">
              <a:lnSpc>
                <a:spcPct val="90000"/>
              </a:lnSpc>
              <a:spcBef>
                <a:spcPct val="0"/>
              </a:spcBef>
              <a:spcAft>
                <a:spcPct val="0"/>
              </a:spcAft>
              <a:defRPr sz="2800" b="1">
                <a:solidFill>
                  <a:schemeClr val="accent2"/>
                </a:solidFill>
                <a:latin typeface="Arial" charset="0"/>
              </a:defRPr>
            </a:lvl6pPr>
            <a:lvl7pPr marL="914400" algn="r" rtl="0" eaLnBrk="0" fontAlgn="base" hangingPunct="0">
              <a:lnSpc>
                <a:spcPct val="90000"/>
              </a:lnSpc>
              <a:spcBef>
                <a:spcPct val="0"/>
              </a:spcBef>
              <a:spcAft>
                <a:spcPct val="0"/>
              </a:spcAft>
              <a:defRPr sz="2800" b="1">
                <a:solidFill>
                  <a:schemeClr val="accent2"/>
                </a:solidFill>
                <a:latin typeface="Arial" charset="0"/>
              </a:defRPr>
            </a:lvl7pPr>
            <a:lvl8pPr marL="1371600" algn="r" rtl="0" eaLnBrk="0" fontAlgn="base" hangingPunct="0">
              <a:lnSpc>
                <a:spcPct val="90000"/>
              </a:lnSpc>
              <a:spcBef>
                <a:spcPct val="0"/>
              </a:spcBef>
              <a:spcAft>
                <a:spcPct val="0"/>
              </a:spcAft>
              <a:defRPr sz="2800" b="1">
                <a:solidFill>
                  <a:schemeClr val="accent2"/>
                </a:solidFill>
                <a:latin typeface="Arial" charset="0"/>
              </a:defRPr>
            </a:lvl8pPr>
            <a:lvl9pPr marL="1828800" algn="r" rtl="0" eaLnBrk="0" fontAlgn="base" hangingPunct="0">
              <a:lnSpc>
                <a:spcPct val="90000"/>
              </a:lnSpc>
              <a:spcBef>
                <a:spcPct val="0"/>
              </a:spcBef>
              <a:spcAft>
                <a:spcPct val="0"/>
              </a:spcAft>
              <a:defRPr sz="2800" b="1">
                <a:solidFill>
                  <a:schemeClr val="accent2"/>
                </a:solidFill>
                <a:latin typeface="Arial" charset="0"/>
              </a:defRPr>
            </a:lvl9pPr>
          </a:lstStyle>
          <a:p>
            <a:r>
              <a:rPr lang="fr-FR" kern="0" dirty="0"/>
              <a:t>Les niveaux</a:t>
            </a:r>
          </a:p>
        </p:txBody>
      </p:sp>
    </p:spTree>
    <p:extLst>
      <p:ext uri="{BB962C8B-B14F-4D97-AF65-F5344CB8AC3E}">
        <p14:creationId xmlns:p14="http://schemas.microsoft.com/office/powerpoint/2010/main" val="3719920808"/>
      </p:ext>
    </p:extLst>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custDataLst>
              <p:tags r:id="rId1"/>
            </p:custDataLst>
          </p:nvPr>
        </p:nvSpPr>
        <p:spPr>
          <a:noFill/>
        </p:spPr>
        <p:txBody>
          <a:bodyPr/>
          <a:lstStyle/>
          <a:p>
            <a:r>
              <a:rPr lang="fr-FR" dirty="0"/>
              <a:t>La prise en compte du décalage</a:t>
            </a:r>
          </a:p>
        </p:txBody>
      </p:sp>
      <p:sp>
        <p:nvSpPr>
          <p:cNvPr id="12291" name="Rectangle 3"/>
          <p:cNvSpPr>
            <a:spLocks noGrp="1" noChangeArrowheads="1"/>
          </p:cNvSpPr>
          <p:nvPr>
            <p:ph type="body" idx="1"/>
            <p:custDataLst>
              <p:tags r:id="rId2"/>
            </p:custDataLst>
          </p:nvPr>
        </p:nvSpPr>
        <p:spPr>
          <a:xfrm>
            <a:off x="381000" y="1905000"/>
            <a:ext cx="8763000" cy="1828800"/>
          </a:xfrm>
          <a:noFill/>
        </p:spPr>
        <p:txBody>
          <a:bodyPr/>
          <a:lstStyle/>
          <a:p>
            <a:pPr lvl="1">
              <a:lnSpc>
                <a:spcPct val="80000"/>
              </a:lnSpc>
            </a:pPr>
            <a:r>
              <a:rPr lang="fr-FR" b="0" dirty="0"/>
              <a:t>Pour déterminer les dates de lancement (pour les produits fabriqués) et de commande (pour les produits achetés), il faut tenir compte du </a:t>
            </a:r>
            <a:r>
              <a:rPr lang="fr-FR" dirty="0"/>
              <a:t>délai</a:t>
            </a:r>
            <a:r>
              <a:rPr lang="fr-FR" b="0" dirty="0"/>
              <a:t> (ou </a:t>
            </a:r>
            <a:r>
              <a:rPr lang="fr-FR" dirty="0"/>
              <a:t>décalage</a:t>
            </a:r>
            <a:r>
              <a:rPr lang="fr-FR" b="0" dirty="0"/>
              <a:t>) nécessaire pour obtenir les articles</a:t>
            </a:r>
          </a:p>
          <a:p>
            <a:pPr lvl="1">
              <a:lnSpc>
                <a:spcPct val="80000"/>
              </a:lnSpc>
            </a:pPr>
            <a:r>
              <a:rPr lang="fr-FR" b="0" dirty="0"/>
              <a:t>Pour les produits achetés, c'est le délai de livraison du fournisseur</a:t>
            </a:r>
          </a:p>
          <a:p>
            <a:pPr lvl="1">
              <a:lnSpc>
                <a:spcPct val="80000"/>
              </a:lnSpc>
            </a:pPr>
            <a:r>
              <a:rPr lang="fr-FR" b="0" dirty="0"/>
              <a:t>Pour les produits fabriqués, c'est le temps nécessaire pour effectuer toutes les opérations d'élaboration d'un lot de produit. Il dépend de la gamme de fabrication</a:t>
            </a:r>
          </a:p>
        </p:txBody>
      </p:sp>
      <p:sp>
        <p:nvSpPr>
          <p:cNvPr id="12292" name="Line 26"/>
          <p:cNvSpPr>
            <a:spLocks noChangeShapeType="1"/>
          </p:cNvSpPr>
          <p:nvPr>
            <p:custDataLst>
              <p:tags r:id="rId3"/>
            </p:custDataLst>
          </p:nvPr>
        </p:nvSpPr>
        <p:spPr bwMode="auto">
          <a:xfrm>
            <a:off x="2209800" y="5194300"/>
            <a:ext cx="5638800" cy="0"/>
          </a:xfrm>
          <a:prstGeom prst="line">
            <a:avLst/>
          </a:prstGeom>
          <a:noFill/>
          <a:ln w="28575">
            <a:solidFill>
              <a:srgbClr val="000000"/>
            </a:solidFill>
            <a:round/>
            <a:headEnd/>
            <a:tailEnd type="triangle" w="med" len="med"/>
          </a:ln>
        </p:spPr>
        <p:txBody>
          <a:bodyPr wrap="none" anchor="ctr"/>
          <a:lstStyle/>
          <a:p>
            <a:endParaRPr lang="fr-FR"/>
          </a:p>
        </p:txBody>
      </p:sp>
      <p:sp>
        <p:nvSpPr>
          <p:cNvPr id="12293" name="Line 27"/>
          <p:cNvSpPr>
            <a:spLocks noChangeShapeType="1"/>
          </p:cNvSpPr>
          <p:nvPr>
            <p:custDataLst>
              <p:tags r:id="rId4"/>
            </p:custDataLst>
          </p:nvPr>
        </p:nvSpPr>
        <p:spPr bwMode="auto">
          <a:xfrm>
            <a:off x="6553200" y="4646613"/>
            <a:ext cx="0" cy="242887"/>
          </a:xfrm>
          <a:prstGeom prst="line">
            <a:avLst/>
          </a:prstGeom>
          <a:noFill/>
          <a:ln w="9525">
            <a:solidFill>
              <a:srgbClr val="000000"/>
            </a:solidFill>
            <a:round/>
            <a:headEnd/>
            <a:tailEnd type="triangle" w="med" len="med"/>
          </a:ln>
        </p:spPr>
        <p:txBody>
          <a:bodyPr wrap="none" anchor="ctr"/>
          <a:lstStyle/>
          <a:p>
            <a:endParaRPr lang="fr-FR"/>
          </a:p>
        </p:txBody>
      </p:sp>
      <p:sp>
        <p:nvSpPr>
          <p:cNvPr id="12294" name="Text Box 28"/>
          <p:cNvSpPr txBox="1">
            <a:spLocks noChangeArrowheads="1"/>
          </p:cNvSpPr>
          <p:nvPr>
            <p:custDataLst>
              <p:tags r:id="rId5"/>
            </p:custDataLst>
          </p:nvPr>
        </p:nvSpPr>
        <p:spPr bwMode="auto">
          <a:xfrm>
            <a:off x="5710238" y="4067175"/>
            <a:ext cx="1706562" cy="581025"/>
          </a:xfrm>
          <a:prstGeom prst="rect">
            <a:avLst/>
          </a:prstGeom>
          <a:noFill/>
          <a:ln w="9525">
            <a:noFill/>
            <a:miter lim="800000"/>
            <a:headEnd/>
            <a:tailEnd/>
          </a:ln>
        </p:spPr>
        <p:txBody>
          <a:bodyPr wrap="none" anchor="ctr">
            <a:spAutoFit/>
          </a:bodyPr>
          <a:lstStyle/>
          <a:p>
            <a:pPr>
              <a:lnSpc>
                <a:spcPct val="100000"/>
              </a:lnSpc>
            </a:pPr>
            <a:r>
              <a:rPr lang="fr-FR" sz="1600">
                <a:solidFill>
                  <a:schemeClr val="accent2"/>
                </a:solidFill>
                <a:latin typeface="Tahoma" pitchFamily="34" charset="0"/>
              </a:rPr>
              <a:t>Date de besoin</a:t>
            </a:r>
          </a:p>
          <a:p>
            <a:pPr>
              <a:lnSpc>
                <a:spcPct val="100000"/>
              </a:lnSpc>
            </a:pPr>
            <a:r>
              <a:rPr lang="fr-FR" sz="1600">
                <a:solidFill>
                  <a:schemeClr val="accent2"/>
                </a:solidFill>
                <a:latin typeface="Tahoma" pitchFamily="34" charset="0"/>
              </a:rPr>
              <a:t>du composé</a:t>
            </a:r>
          </a:p>
        </p:txBody>
      </p:sp>
      <p:sp>
        <p:nvSpPr>
          <p:cNvPr id="12295" name="Line 29"/>
          <p:cNvSpPr>
            <a:spLocks noChangeShapeType="1"/>
          </p:cNvSpPr>
          <p:nvPr>
            <p:custDataLst>
              <p:tags r:id="rId6"/>
            </p:custDataLst>
          </p:nvPr>
        </p:nvSpPr>
        <p:spPr bwMode="auto">
          <a:xfrm>
            <a:off x="3429000" y="4646613"/>
            <a:ext cx="0" cy="242887"/>
          </a:xfrm>
          <a:prstGeom prst="line">
            <a:avLst/>
          </a:prstGeom>
          <a:noFill/>
          <a:ln w="9525">
            <a:solidFill>
              <a:srgbClr val="000000"/>
            </a:solidFill>
            <a:round/>
            <a:headEnd/>
            <a:tailEnd type="triangle" w="med" len="med"/>
          </a:ln>
        </p:spPr>
        <p:txBody>
          <a:bodyPr wrap="none" anchor="ctr"/>
          <a:lstStyle/>
          <a:p>
            <a:endParaRPr lang="fr-FR"/>
          </a:p>
        </p:txBody>
      </p:sp>
      <p:sp>
        <p:nvSpPr>
          <p:cNvPr id="12296" name="Text Box 30"/>
          <p:cNvSpPr txBox="1">
            <a:spLocks noChangeArrowheads="1"/>
          </p:cNvSpPr>
          <p:nvPr>
            <p:custDataLst>
              <p:tags r:id="rId7"/>
            </p:custDataLst>
          </p:nvPr>
        </p:nvSpPr>
        <p:spPr bwMode="auto">
          <a:xfrm>
            <a:off x="2405063" y="4067175"/>
            <a:ext cx="2106612" cy="581025"/>
          </a:xfrm>
          <a:prstGeom prst="rect">
            <a:avLst/>
          </a:prstGeom>
          <a:noFill/>
          <a:ln w="9525">
            <a:noFill/>
            <a:miter lim="800000"/>
            <a:headEnd/>
            <a:tailEnd/>
          </a:ln>
        </p:spPr>
        <p:txBody>
          <a:bodyPr wrap="none" anchor="ctr">
            <a:spAutoFit/>
          </a:bodyPr>
          <a:lstStyle/>
          <a:p>
            <a:pPr>
              <a:lnSpc>
                <a:spcPct val="100000"/>
              </a:lnSpc>
            </a:pPr>
            <a:r>
              <a:rPr lang="fr-FR" sz="1600">
                <a:solidFill>
                  <a:schemeClr val="accent2"/>
                </a:solidFill>
                <a:latin typeface="Tahoma" pitchFamily="34" charset="0"/>
              </a:rPr>
              <a:t>Date de lancement</a:t>
            </a:r>
          </a:p>
          <a:p>
            <a:pPr>
              <a:lnSpc>
                <a:spcPct val="100000"/>
              </a:lnSpc>
            </a:pPr>
            <a:r>
              <a:rPr lang="fr-FR" sz="1600">
                <a:solidFill>
                  <a:schemeClr val="accent2"/>
                </a:solidFill>
                <a:latin typeface="Tahoma" pitchFamily="34" charset="0"/>
              </a:rPr>
              <a:t>du composé</a:t>
            </a:r>
          </a:p>
        </p:txBody>
      </p:sp>
      <p:sp>
        <p:nvSpPr>
          <p:cNvPr id="12297" name="Rectangle 31"/>
          <p:cNvSpPr>
            <a:spLocks noChangeArrowheads="1"/>
          </p:cNvSpPr>
          <p:nvPr>
            <p:custDataLst>
              <p:tags r:id="rId8"/>
            </p:custDataLst>
          </p:nvPr>
        </p:nvSpPr>
        <p:spPr bwMode="auto">
          <a:xfrm>
            <a:off x="3429000" y="4889500"/>
            <a:ext cx="3124200" cy="304800"/>
          </a:xfrm>
          <a:prstGeom prst="rect">
            <a:avLst/>
          </a:prstGeom>
          <a:solidFill>
            <a:schemeClr val="accent1"/>
          </a:solidFill>
          <a:ln w="9525">
            <a:solidFill>
              <a:srgbClr val="000000"/>
            </a:solidFill>
            <a:miter lim="800000"/>
            <a:headEnd/>
            <a:tailEnd/>
          </a:ln>
        </p:spPr>
        <p:txBody>
          <a:bodyPr wrap="none" anchor="ctr"/>
          <a:lstStyle/>
          <a:p>
            <a:pPr>
              <a:lnSpc>
                <a:spcPct val="100000"/>
              </a:lnSpc>
            </a:pPr>
            <a:r>
              <a:rPr lang="fr-FR" sz="1800">
                <a:latin typeface="Tahoma" pitchFamily="34" charset="0"/>
              </a:rPr>
              <a:t>Délai de fabrication</a:t>
            </a:r>
          </a:p>
        </p:txBody>
      </p:sp>
      <p:sp>
        <p:nvSpPr>
          <p:cNvPr id="12298" name="Line 32"/>
          <p:cNvSpPr>
            <a:spLocks noChangeShapeType="1"/>
          </p:cNvSpPr>
          <p:nvPr>
            <p:custDataLst>
              <p:tags r:id="rId9"/>
            </p:custDataLst>
          </p:nvPr>
        </p:nvSpPr>
        <p:spPr bwMode="auto">
          <a:xfrm>
            <a:off x="3429000" y="5194300"/>
            <a:ext cx="0" cy="609600"/>
          </a:xfrm>
          <a:prstGeom prst="line">
            <a:avLst/>
          </a:prstGeom>
          <a:noFill/>
          <a:ln w="9525">
            <a:solidFill>
              <a:srgbClr val="000000"/>
            </a:solidFill>
            <a:round/>
            <a:headEnd/>
            <a:tailEnd type="triangle" w="med" len="med"/>
          </a:ln>
        </p:spPr>
        <p:txBody>
          <a:bodyPr wrap="none" anchor="ctr"/>
          <a:lstStyle/>
          <a:p>
            <a:endParaRPr lang="fr-FR"/>
          </a:p>
        </p:txBody>
      </p:sp>
      <p:sp>
        <p:nvSpPr>
          <p:cNvPr id="12299" name="Line 33"/>
          <p:cNvSpPr>
            <a:spLocks noChangeShapeType="1"/>
          </p:cNvSpPr>
          <p:nvPr>
            <p:custDataLst>
              <p:tags r:id="rId10"/>
            </p:custDataLst>
          </p:nvPr>
        </p:nvSpPr>
        <p:spPr bwMode="auto">
          <a:xfrm>
            <a:off x="4114800" y="5194300"/>
            <a:ext cx="0" cy="609600"/>
          </a:xfrm>
          <a:prstGeom prst="line">
            <a:avLst/>
          </a:prstGeom>
          <a:noFill/>
          <a:ln w="9525">
            <a:solidFill>
              <a:srgbClr val="000000"/>
            </a:solidFill>
            <a:round/>
            <a:headEnd/>
            <a:tailEnd type="triangle" w="med" len="med"/>
          </a:ln>
        </p:spPr>
        <p:txBody>
          <a:bodyPr wrap="none" anchor="ctr"/>
          <a:lstStyle/>
          <a:p>
            <a:endParaRPr lang="fr-FR"/>
          </a:p>
        </p:txBody>
      </p:sp>
      <p:sp>
        <p:nvSpPr>
          <p:cNvPr id="12300" name="Line 34"/>
          <p:cNvSpPr>
            <a:spLocks noChangeShapeType="1"/>
          </p:cNvSpPr>
          <p:nvPr>
            <p:custDataLst>
              <p:tags r:id="rId11"/>
            </p:custDataLst>
          </p:nvPr>
        </p:nvSpPr>
        <p:spPr bwMode="auto">
          <a:xfrm>
            <a:off x="4800600" y="5194300"/>
            <a:ext cx="0" cy="609600"/>
          </a:xfrm>
          <a:prstGeom prst="line">
            <a:avLst/>
          </a:prstGeom>
          <a:noFill/>
          <a:ln w="9525">
            <a:solidFill>
              <a:srgbClr val="000000"/>
            </a:solidFill>
            <a:round/>
            <a:headEnd/>
            <a:tailEnd type="triangle" w="med" len="med"/>
          </a:ln>
        </p:spPr>
        <p:txBody>
          <a:bodyPr wrap="none" anchor="ctr"/>
          <a:lstStyle/>
          <a:p>
            <a:endParaRPr lang="fr-FR"/>
          </a:p>
        </p:txBody>
      </p:sp>
      <p:sp>
        <p:nvSpPr>
          <p:cNvPr id="12301" name="Text Box 35"/>
          <p:cNvSpPr txBox="1">
            <a:spLocks noChangeArrowheads="1"/>
          </p:cNvSpPr>
          <p:nvPr>
            <p:custDataLst>
              <p:tags r:id="rId12"/>
            </p:custDataLst>
          </p:nvPr>
        </p:nvSpPr>
        <p:spPr bwMode="auto">
          <a:xfrm>
            <a:off x="2282825" y="5895975"/>
            <a:ext cx="3513138" cy="581025"/>
          </a:xfrm>
          <a:prstGeom prst="rect">
            <a:avLst/>
          </a:prstGeom>
          <a:noFill/>
          <a:ln w="9525">
            <a:noFill/>
            <a:miter lim="800000"/>
            <a:headEnd/>
            <a:tailEnd/>
          </a:ln>
        </p:spPr>
        <p:txBody>
          <a:bodyPr wrap="none" anchor="ctr">
            <a:spAutoFit/>
          </a:bodyPr>
          <a:lstStyle/>
          <a:p>
            <a:pPr>
              <a:lnSpc>
                <a:spcPct val="100000"/>
              </a:lnSpc>
            </a:pPr>
            <a:r>
              <a:rPr lang="fr-FR" sz="1600">
                <a:solidFill>
                  <a:schemeClr val="accent2"/>
                </a:solidFill>
                <a:latin typeface="Tahoma" pitchFamily="34" charset="0"/>
              </a:rPr>
              <a:t>Dates de besoin des composants</a:t>
            </a:r>
          </a:p>
          <a:p>
            <a:pPr>
              <a:lnSpc>
                <a:spcPct val="100000"/>
              </a:lnSpc>
            </a:pPr>
            <a:r>
              <a:rPr lang="fr-FR" sz="1600">
                <a:solidFill>
                  <a:schemeClr val="accent2"/>
                </a:solidFill>
                <a:latin typeface="Tahoma" pitchFamily="34" charset="0"/>
              </a:rPr>
              <a:t>selon l’opération d’utilisation</a:t>
            </a:r>
          </a:p>
        </p:txBody>
      </p:sp>
    </p:spTree>
    <p:extLst>
      <p:ext uri="{BB962C8B-B14F-4D97-AF65-F5344CB8AC3E}">
        <p14:creationId xmlns:p14="http://schemas.microsoft.com/office/powerpoint/2010/main" val="326778475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custDataLst>
              <p:tags r:id="rId1"/>
            </p:custDataLst>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custDataLst>
              <p:tags r:id="rId2"/>
            </p:custDataLst>
          </p:nvPr>
        </p:nvSpPr>
        <p:spPr/>
        <p:txBody>
          <a:bodyPr/>
          <a:lstStyle/>
          <a:p>
            <a:r>
              <a:rPr lang="fr-FR"/>
              <a:t>Exemple de calcul</a:t>
            </a:r>
          </a:p>
        </p:txBody>
      </p:sp>
      <p:sp>
        <p:nvSpPr>
          <p:cNvPr id="19461" name="Text Box 10" descr=" 19461"/>
          <p:cNvSpPr txBox="1">
            <a:spLocks noChangeArrowheads="1"/>
          </p:cNvSpPr>
          <p:nvPr>
            <p:custDataLst>
              <p:tags r:id="rId3"/>
            </p:custDataLst>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custDataLst>
              <p:tags r:id="rId4"/>
            </p:custDataLst>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custDataLst>
              <p:tags r:id="rId5"/>
            </p:custDataLst>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custDataLst>
              <p:tags r:id="rId6"/>
            </p:custDataLst>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9489" name="Line 83" descr=" 19489"/>
          <p:cNvSpPr>
            <a:spLocks noChangeShapeType="1"/>
          </p:cNvSpPr>
          <p:nvPr>
            <p:custDataLst>
              <p:tags r:id="rId7"/>
            </p:custDataLst>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spTree>
    <p:extLst>
      <p:ext uri="{BB962C8B-B14F-4D97-AF65-F5344CB8AC3E}">
        <p14:creationId xmlns:p14="http://schemas.microsoft.com/office/powerpoint/2010/main" val="1691252531"/>
      </p:ext>
    </p:extLst>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descr=" 19459"/>
          <p:cNvSpPr txBox="1">
            <a:spLocks noChangeArrowheads="1"/>
          </p:cNvSpPr>
          <p:nvPr>
            <p:custDataLst>
              <p:tags r:id="rId1"/>
            </p:custDataLst>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custDataLst>
              <p:tags r:id="rId2"/>
            </p:custDataLst>
          </p:nvPr>
        </p:nvSpPr>
        <p:spPr/>
        <p:txBody>
          <a:bodyPr/>
          <a:lstStyle/>
          <a:p>
            <a:r>
              <a:rPr lang="fr-FR"/>
              <a:t>Exemple de calcul</a:t>
            </a:r>
          </a:p>
        </p:txBody>
      </p:sp>
      <p:sp>
        <p:nvSpPr>
          <p:cNvPr id="19461" name="Text Box 10" descr=" 19461"/>
          <p:cNvSpPr txBox="1">
            <a:spLocks noChangeArrowheads="1"/>
          </p:cNvSpPr>
          <p:nvPr>
            <p:custDataLst>
              <p:tags r:id="rId3"/>
            </p:custDataLst>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custDataLst>
              <p:tags r:id="rId4"/>
            </p:custDataLst>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custDataLst>
              <p:tags r:id="rId5"/>
            </p:custDataLst>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custDataLst>
              <p:tags r:id="rId6"/>
            </p:custDataLst>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custDataLst>
              <p:tags r:id="rId7"/>
            </p:custDataLst>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custDataLst>
              <p:tags r:id="rId8"/>
            </p:custDataLst>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custDataLst>
              <p:tags r:id="rId9"/>
            </p:custDataLst>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custDataLst>
              <p:tags r:id="rId10"/>
            </p:custDataLst>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custDataLst>
              <p:tags r:id="rId11"/>
            </p:custDataLst>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custDataLst>
              <p:tags r:id="rId12"/>
            </p:custDataLst>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custDataLst>
              <p:tags r:id="rId13"/>
            </p:custDataLst>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custDataLst>
              <p:tags r:id="rId14"/>
            </p:custDataLst>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custDataLst>
              <p:tags r:id="rId15"/>
            </p:custDataLst>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custDataLst>
              <p:tags r:id="rId16"/>
            </p:custDataLst>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custDataLst>
              <p:tags r:id="rId17"/>
            </p:custDataLst>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custDataLst>
              <p:tags r:id="rId18"/>
            </p:custDataLst>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custDataLst>
              <p:tags r:id="rId19"/>
            </p:custDataLst>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grpSp>
        <p:nvGrpSpPr>
          <p:cNvPr id="2" name="Group 82" descr=" 3"/>
          <p:cNvGrpSpPr>
            <a:grpSpLocks/>
          </p:cNvGrpSpPr>
          <p:nvPr>
            <p:custDataLst>
              <p:tags r:id="rId20"/>
            </p:custDataLst>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custDataLst>
              <p:tags r:id="rId21"/>
            </p:custDataLst>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3" name="Group 86" descr=" 4"/>
          <p:cNvGrpSpPr>
            <a:grpSpLocks/>
          </p:cNvGrpSpPr>
          <p:nvPr>
            <p:custDataLst>
              <p:tags r:id="rId22"/>
            </p:custDataLst>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4" name="Group 88" descr=" 5"/>
          <p:cNvGrpSpPr>
            <a:grpSpLocks/>
          </p:cNvGrpSpPr>
          <p:nvPr>
            <p:custDataLst>
              <p:tags r:id="rId23"/>
            </p:custDataLst>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31" name="Group 90" descr=" 6"/>
          <p:cNvGrpSpPr>
            <a:grpSpLocks/>
          </p:cNvGrpSpPr>
          <p:nvPr>
            <p:custDataLst>
              <p:tags r:id="rId24"/>
            </p:custDataLst>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1826966252"/>
      </p:ext>
    </p:extLst>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6" descr=" 2"/>
          <p:cNvGrpSpPr>
            <a:grpSpLocks/>
          </p:cNvGrpSpPr>
          <p:nvPr>
            <p:custDataLst>
              <p:tags r:id="rId1"/>
            </p:custDataLst>
          </p:nvPr>
        </p:nvGrpSpPr>
        <p:grpSpPr bwMode="auto">
          <a:xfrm>
            <a:off x="533400" y="4038600"/>
            <a:ext cx="8305800" cy="2187575"/>
            <a:chOff x="336" y="2544"/>
            <a:chExt cx="5232" cy="1378"/>
          </a:xfrm>
        </p:grpSpPr>
        <p:sp>
          <p:nvSpPr>
            <p:cNvPr id="35" name="Text Box 58"/>
            <p:cNvSpPr txBox="1">
              <a:spLocks noChangeArrowheads="1"/>
            </p:cNvSpPr>
            <p:nvPr/>
          </p:nvSpPr>
          <p:spPr bwMode="auto">
            <a:xfrm>
              <a:off x="336" y="2723"/>
              <a:ext cx="5232" cy="1199"/>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100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36" name="Text Box 59"/>
            <p:cNvSpPr txBox="1">
              <a:spLocks noChangeArrowheads="1"/>
            </p:cNvSpPr>
            <p:nvPr/>
          </p:nvSpPr>
          <p:spPr bwMode="auto">
            <a:xfrm>
              <a:off x="336" y="2544"/>
              <a:ext cx="4149" cy="197"/>
            </a:xfrm>
            <a:prstGeom prst="rect">
              <a:avLst/>
            </a:prstGeom>
            <a:noFill/>
            <a:ln w="12700">
              <a:noFill/>
              <a:miter lim="800000"/>
              <a:headEnd/>
              <a:tailEnd/>
            </a:ln>
          </p:spPr>
          <p:txBody>
            <a:bodyPr wrap="none">
              <a:spAutoFit/>
            </a:bodyPr>
            <a:lstStyle/>
            <a:p>
              <a:pPr algn="l"/>
              <a:r>
                <a:rPr lang="fr-FR" sz="1600">
                  <a:solidFill>
                    <a:srgbClr val="000000"/>
                  </a:solidFill>
                </a:rPr>
                <a:t>Composant, coefficient 2, lot de 50, stock de sécurité = 5, délai = 3</a:t>
              </a:r>
            </a:p>
          </p:txBody>
        </p:sp>
        <p:sp>
          <p:nvSpPr>
            <p:cNvPr id="37" name="Line 84"/>
            <p:cNvSpPr>
              <a:spLocks noChangeShapeType="1"/>
            </p:cNvSpPr>
            <p:nvPr/>
          </p:nvSpPr>
          <p:spPr bwMode="auto">
            <a:xfrm>
              <a:off x="414" y="2967"/>
              <a:ext cx="4848" cy="0"/>
            </a:xfrm>
            <a:prstGeom prst="line">
              <a:avLst/>
            </a:prstGeom>
            <a:noFill/>
            <a:ln w="12700">
              <a:solidFill>
                <a:srgbClr val="000000"/>
              </a:solidFill>
              <a:round/>
              <a:headEnd/>
              <a:tailEnd/>
            </a:ln>
          </p:spPr>
          <p:txBody>
            <a:bodyPr/>
            <a:lstStyle/>
            <a:p>
              <a:endParaRPr lang="fr-FR">
                <a:solidFill>
                  <a:srgbClr val="000000"/>
                </a:solidFill>
              </a:endParaRPr>
            </a:p>
          </p:txBody>
        </p:sp>
      </p:grpSp>
      <p:sp>
        <p:nvSpPr>
          <p:cNvPr id="19459" name="Text Box 5" descr=" 19459"/>
          <p:cNvSpPr txBox="1">
            <a:spLocks noChangeArrowheads="1"/>
          </p:cNvSpPr>
          <p:nvPr>
            <p:custDataLst>
              <p:tags r:id="rId2"/>
            </p:custDataLst>
          </p:nvPr>
        </p:nvSpPr>
        <p:spPr bwMode="auto">
          <a:xfrm>
            <a:off x="533400" y="1828800"/>
            <a:ext cx="8305800" cy="1903413"/>
          </a:xfrm>
          <a:prstGeom prst="rect">
            <a:avLst/>
          </a:prstGeom>
          <a:solidFill>
            <a:srgbClr val="CCFFCC"/>
          </a:solidFill>
          <a:ln w="12700">
            <a:solidFill>
              <a:srgbClr val="000000"/>
            </a:solidFill>
            <a:miter lim="800000"/>
            <a:headEnd/>
            <a:tailEnd/>
          </a:ln>
        </p:spPr>
        <p:txBody>
          <a:bodyPr>
            <a:spAutoFit/>
          </a:bodyPr>
          <a:lstStyle/>
          <a:p>
            <a:pPr algn="l" defTabSz="876300">
              <a:lnSpc>
                <a:spcPct val="120000"/>
              </a:lnSpc>
              <a:tabLst>
                <a:tab pos="2286000" algn="r"/>
                <a:tab pos="3048000" algn="r"/>
                <a:tab pos="3810000" algn="r"/>
                <a:tab pos="4572000" algn="r"/>
                <a:tab pos="5334000" algn="r"/>
                <a:tab pos="6096000" algn="r"/>
                <a:tab pos="6858000" algn="r"/>
                <a:tab pos="7620000" algn="r"/>
              </a:tabLst>
            </a:pPr>
            <a:r>
              <a:rPr lang="fr-FR" sz="1800" i="1">
                <a:solidFill>
                  <a:srgbClr val="000000"/>
                </a:solidFill>
              </a:rPr>
              <a:t>Période	1	2	3	4	5	6	7	8</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bruts	15	20	40	0	10	20	0	30</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Besoins nets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Réceptions</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Stocks     40 </a:t>
            </a:r>
          </a:p>
          <a:p>
            <a:pPr algn="l" defTabSz="876300">
              <a:lnSpc>
                <a:spcPct val="120000"/>
              </a:lnSpc>
              <a:tabLst>
                <a:tab pos="2286000" algn="r"/>
                <a:tab pos="3048000" algn="r"/>
                <a:tab pos="3810000" algn="r"/>
                <a:tab pos="4572000" algn="r"/>
                <a:tab pos="5334000" algn="r"/>
                <a:tab pos="6096000" algn="r"/>
                <a:tab pos="6858000" algn="r"/>
                <a:tab pos="7620000" algn="r"/>
              </a:tabLst>
            </a:pPr>
            <a:r>
              <a:rPr lang="fr-FR" sz="1600">
                <a:solidFill>
                  <a:srgbClr val="000000"/>
                </a:solidFill>
              </a:rPr>
              <a:t>Lancements</a:t>
            </a:r>
          </a:p>
        </p:txBody>
      </p:sp>
      <p:sp>
        <p:nvSpPr>
          <p:cNvPr id="19460" name="Rectangle 2" descr=" 19460"/>
          <p:cNvSpPr>
            <a:spLocks noGrp="1" noChangeArrowheads="1"/>
          </p:cNvSpPr>
          <p:nvPr>
            <p:ph type="title"/>
            <p:custDataLst>
              <p:tags r:id="rId3"/>
            </p:custDataLst>
          </p:nvPr>
        </p:nvSpPr>
        <p:spPr/>
        <p:txBody>
          <a:bodyPr/>
          <a:lstStyle/>
          <a:p>
            <a:r>
              <a:rPr lang="fr-FR"/>
              <a:t>Exemple de calcul</a:t>
            </a:r>
          </a:p>
        </p:txBody>
      </p:sp>
      <p:sp>
        <p:nvSpPr>
          <p:cNvPr id="19461" name="Text Box 10" descr=" 19461"/>
          <p:cNvSpPr txBox="1">
            <a:spLocks noChangeArrowheads="1"/>
          </p:cNvSpPr>
          <p:nvPr>
            <p:custDataLst>
              <p:tags r:id="rId4"/>
            </p:custDataLst>
          </p:nvPr>
        </p:nvSpPr>
        <p:spPr bwMode="auto">
          <a:xfrm>
            <a:off x="533400" y="1544638"/>
            <a:ext cx="3360738" cy="312737"/>
          </a:xfrm>
          <a:prstGeom prst="rect">
            <a:avLst/>
          </a:prstGeom>
          <a:noFill/>
          <a:ln w="12700">
            <a:noFill/>
            <a:miter lim="800000"/>
            <a:headEnd/>
            <a:tailEnd/>
          </a:ln>
        </p:spPr>
        <p:txBody>
          <a:bodyPr wrap="none">
            <a:spAutoFit/>
          </a:bodyPr>
          <a:lstStyle/>
          <a:p>
            <a:pPr algn="l"/>
            <a:r>
              <a:rPr lang="fr-FR" sz="1600">
                <a:solidFill>
                  <a:srgbClr val="000000"/>
                </a:solidFill>
              </a:rPr>
              <a:t>Produit fini, lot pour lot, délai = 2</a:t>
            </a:r>
          </a:p>
        </p:txBody>
      </p:sp>
      <p:sp>
        <p:nvSpPr>
          <p:cNvPr id="6" name="Text Box 37" descr=" 38949"/>
          <p:cNvSpPr txBox="1">
            <a:spLocks noChangeArrowheads="1"/>
          </p:cNvSpPr>
          <p:nvPr>
            <p:custDataLst>
              <p:tags r:id="rId5"/>
            </p:custDataLst>
          </p:nvPr>
        </p:nvSpPr>
        <p:spPr bwMode="auto">
          <a:xfrm>
            <a:off x="2576513" y="3098800"/>
            <a:ext cx="409575" cy="312738"/>
          </a:xfrm>
          <a:prstGeom prst="rect">
            <a:avLst/>
          </a:prstGeom>
          <a:noFill/>
          <a:ln w="12700">
            <a:noFill/>
            <a:miter lim="800000"/>
            <a:headEnd/>
            <a:tailEnd/>
          </a:ln>
        </p:spPr>
        <p:txBody>
          <a:bodyPr wrap="none">
            <a:spAutoFit/>
          </a:bodyPr>
          <a:lstStyle/>
          <a:p>
            <a:r>
              <a:rPr lang="fr-FR" sz="1600">
                <a:solidFill>
                  <a:srgbClr val="000000"/>
                </a:solidFill>
              </a:rPr>
              <a:t>25</a:t>
            </a:r>
          </a:p>
        </p:txBody>
      </p:sp>
      <p:sp>
        <p:nvSpPr>
          <p:cNvPr id="7" name="Text Box 38" descr=" 38950"/>
          <p:cNvSpPr txBox="1">
            <a:spLocks noChangeArrowheads="1"/>
          </p:cNvSpPr>
          <p:nvPr>
            <p:custDataLst>
              <p:tags r:id="rId6"/>
            </p:custDataLst>
          </p:nvPr>
        </p:nvSpPr>
        <p:spPr bwMode="auto">
          <a:xfrm>
            <a:off x="3444875" y="3098800"/>
            <a:ext cx="296863" cy="312738"/>
          </a:xfrm>
          <a:prstGeom prst="rect">
            <a:avLst/>
          </a:prstGeom>
          <a:noFill/>
          <a:ln w="12700">
            <a:noFill/>
            <a:miter lim="800000"/>
            <a:headEnd/>
            <a:tailEnd/>
          </a:ln>
        </p:spPr>
        <p:txBody>
          <a:bodyPr wrap="none">
            <a:spAutoFit/>
          </a:bodyPr>
          <a:lstStyle/>
          <a:p>
            <a:r>
              <a:rPr lang="fr-FR" sz="1600">
                <a:solidFill>
                  <a:srgbClr val="000000"/>
                </a:solidFill>
              </a:rPr>
              <a:t>5</a:t>
            </a:r>
          </a:p>
        </p:txBody>
      </p:sp>
      <p:sp>
        <p:nvSpPr>
          <p:cNvPr id="8" name="Text Box 40" descr=" 38952"/>
          <p:cNvSpPr txBox="1">
            <a:spLocks noChangeArrowheads="1"/>
          </p:cNvSpPr>
          <p:nvPr>
            <p:custDataLst>
              <p:tags r:id="rId7"/>
            </p:custDataLst>
          </p:nvPr>
        </p:nvSpPr>
        <p:spPr bwMode="auto">
          <a:xfrm>
            <a:off x="411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9" name="Text Box 41" descr=" 38953"/>
          <p:cNvSpPr txBox="1">
            <a:spLocks noChangeArrowheads="1"/>
          </p:cNvSpPr>
          <p:nvPr>
            <p:custDataLst>
              <p:tags r:id="rId8"/>
            </p:custDataLst>
          </p:nvPr>
        </p:nvSpPr>
        <p:spPr bwMode="auto">
          <a:xfrm>
            <a:off x="411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0" name="Text Box 43" descr=" 38955"/>
          <p:cNvSpPr txBox="1">
            <a:spLocks noChangeArrowheads="1"/>
          </p:cNvSpPr>
          <p:nvPr>
            <p:custDataLst>
              <p:tags r:id="rId9"/>
            </p:custDataLst>
          </p:nvPr>
        </p:nvSpPr>
        <p:spPr bwMode="auto">
          <a:xfrm>
            <a:off x="4198938" y="312420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4" name="Text Box 44" descr=" 38956"/>
          <p:cNvSpPr txBox="1">
            <a:spLocks noChangeArrowheads="1"/>
          </p:cNvSpPr>
          <p:nvPr>
            <p:custDataLst>
              <p:tags r:id="rId10"/>
            </p:custDataLst>
          </p:nvPr>
        </p:nvSpPr>
        <p:spPr bwMode="auto">
          <a:xfrm>
            <a:off x="4960938" y="311626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7" name="Text Box 45" descr=" 38957"/>
          <p:cNvSpPr txBox="1">
            <a:spLocks noChangeArrowheads="1"/>
          </p:cNvSpPr>
          <p:nvPr>
            <p:custDataLst>
              <p:tags r:id="rId11"/>
            </p:custDataLst>
          </p:nvPr>
        </p:nvSpPr>
        <p:spPr bwMode="auto">
          <a:xfrm>
            <a:off x="5722938" y="3108325"/>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3" name="Text Box 46" descr=" 38958"/>
          <p:cNvSpPr txBox="1">
            <a:spLocks noChangeArrowheads="1"/>
          </p:cNvSpPr>
          <p:nvPr>
            <p:custDataLst>
              <p:tags r:id="rId12"/>
            </p:custDataLst>
          </p:nvPr>
        </p:nvSpPr>
        <p:spPr bwMode="auto">
          <a:xfrm>
            <a:off x="6484938" y="3100388"/>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27" name="Text Box 47" descr=" 38959"/>
          <p:cNvSpPr txBox="1">
            <a:spLocks noChangeArrowheads="1"/>
          </p:cNvSpPr>
          <p:nvPr>
            <p:custDataLst>
              <p:tags r:id="rId13"/>
            </p:custDataLst>
          </p:nvPr>
        </p:nvSpPr>
        <p:spPr bwMode="auto">
          <a:xfrm>
            <a:off x="7246939" y="3092450"/>
            <a:ext cx="296861" cy="312738"/>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30" name="Text Box 48" descr=" 38960"/>
          <p:cNvSpPr txBox="1">
            <a:spLocks noChangeArrowheads="1"/>
          </p:cNvSpPr>
          <p:nvPr>
            <p:custDataLst>
              <p:tags r:id="rId14"/>
            </p:custDataLst>
          </p:nvPr>
        </p:nvSpPr>
        <p:spPr bwMode="auto">
          <a:xfrm>
            <a:off x="8008939" y="3084513"/>
            <a:ext cx="296861" cy="312736"/>
          </a:xfrm>
          <a:prstGeom prst="rect">
            <a:avLst/>
          </a:prstGeom>
          <a:noFill/>
          <a:ln w="12700">
            <a:noFill/>
            <a:miter lim="800000"/>
            <a:headEnd/>
            <a:tailEnd/>
          </a:ln>
        </p:spPr>
        <p:txBody>
          <a:bodyPr wrap="none">
            <a:spAutoFit/>
          </a:bodyPr>
          <a:lstStyle/>
          <a:p>
            <a:r>
              <a:rPr lang="fr-FR" sz="1600">
                <a:solidFill>
                  <a:srgbClr val="000000"/>
                </a:solidFill>
              </a:rPr>
              <a:t>0</a:t>
            </a:r>
          </a:p>
        </p:txBody>
      </p:sp>
      <p:sp>
        <p:nvSpPr>
          <p:cNvPr id="15" name="Text Box 49" descr=" 38961"/>
          <p:cNvSpPr txBox="1">
            <a:spLocks noChangeArrowheads="1"/>
          </p:cNvSpPr>
          <p:nvPr>
            <p:custDataLst>
              <p:tags r:id="rId15"/>
            </p:custDataLst>
          </p:nvPr>
        </p:nvSpPr>
        <p:spPr bwMode="auto">
          <a:xfrm>
            <a:off x="5686425" y="2514600"/>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16" name="Text Box 50" descr=" 38962"/>
          <p:cNvSpPr txBox="1">
            <a:spLocks noChangeArrowheads="1"/>
          </p:cNvSpPr>
          <p:nvPr>
            <p:custDataLst>
              <p:tags r:id="rId16"/>
            </p:custDataLst>
          </p:nvPr>
        </p:nvSpPr>
        <p:spPr bwMode="auto">
          <a:xfrm>
            <a:off x="5686425" y="2803525"/>
            <a:ext cx="409575" cy="312738"/>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1" name="Text Box 52" descr=" 38964"/>
          <p:cNvSpPr txBox="1">
            <a:spLocks noChangeArrowheads="1"/>
          </p:cNvSpPr>
          <p:nvPr>
            <p:custDataLst>
              <p:tags r:id="rId17"/>
            </p:custDataLst>
          </p:nvPr>
        </p:nvSpPr>
        <p:spPr bwMode="auto">
          <a:xfrm>
            <a:off x="6372225" y="2514600"/>
            <a:ext cx="409575" cy="312738"/>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2" name="Text Box 53" descr=" 38965"/>
          <p:cNvSpPr txBox="1">
            <a:spLocks noChangeArrowheads="1"/>
          </p:cNvSpPr>
          <p:nvPr>
            <p:custDataLst>
              <p:tags r:id="rId18"/>
            </p:custDataLst>
          </p:nvPr>
        </p:nvSpPr>
        <p:spPr bwMode="auto">
          <a:xfrm>
            <a:off x="6372225" y="2811463"/>
            <a:ext cx="409575" cy="312736"/>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8" name="Text Box 55" descr=" 38967"/>
          <p:cNvSpPr txBox="1">
            <a:spLocks noChangeArrowheads="1"/>
          </p:cNvSpPr>
          <p:nvPr>
            <p:custDataLst>
              <p:tags r:id="rId19"/>
            </p:custDataLst>
          </p:nvPr>
        </p:nvSpPr>
        <p:spPr bwMode="auto">
          <a:xfrm>
            <a:off x="7924800" y="2514600"/>
            <a:ext cx="409575" cy="312738"/>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29" name="Text Box 56" descr=" 38968"/>
          <p:cNvSpPr txBox="1">
            <a:spLocks noChangeArrowheads="1"/>
          </p:cNvSpPr>
          <p:nvPr>
            <p:custDataLst>
              <p:tags r:id="rId20"/>
            </p:custDataLst>
          </p:nvPr>
        </p:nvSpPr>
        <p:spPr bwMode="auto">
          <a:xfrm>
            <a:off x="7924800" y="2811463"/>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8" name="Text Box 60" descr=" 38972"/>
          <p:cNvSpPr txBox="1">
            <a:spLocks noChangeArrowheads="1"/>
          </p:cNvSpPr>
          <p:nvPr>
            <p:custDataLst>
              <p:tags r:id="rId21"/>
            </p:custDataLst>
          </p:nvPr>
        </p:nvSpPr>
        <p:spPr bwMode="auto">
          <a:xfrm>
            <a:off x="2576513"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49" name="Text Box 61" descr=" 38973"/>
          <p:cNvSpPr txBox="1">
            <a:spLocks noChangeArrowheads="1"/>
          </p:cNvSpPr>
          <p:nvPr>
            <p:custDataLst>
              <p:tags r:id="rId22"/>
            </p:custDataLst>
          </p:nvPr>
        </p:nvSpPr>
        <p:spPr bwMode="auto">
          <a:xfrm>
            <a:off x="3389312" y="5592762"/>
            <a:ext cx="409575" cy="312736"/>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50" name="Text Box 65" descr=" 38977"/>
          <p:cNvSpPr txBox="1">
            <a:spLocks noChangeArrowheads="1"/>
          </p:cNvSpPr>
          <p:nvPr>
            <p:custDataLst>
              <p:tags r:id="rId23"/>
            </p:custDataLst>
          </p:nvPr>
        </p:nvSpPr>
        <p:spPr bwMode="auto">
          <a:xfrm>
            <a:off x="4143375" y="5618162"/>
            <a:ext cx="409575" cy="312736"/>
          </a:xfrm>
          <a:prstGeom prst="rect">
            <a:avLst/>
          </a:prstGeom>
          <a:noFill/>
          <a:ln w="12700">
            <a:noFill/>
            <a:miter lim="800000"/>
            <a:headEnd/>
            <a:tailEnd/>
          </a:ln>
        </p:spPr>
        <p:txBody>
          <a:bodyPr wrap="none">
            <a:spAutoFit/>
          </a:bodyPr>
          <a:lstStyle/>
          <a:p>
            <a:r>
              <a:rPr lang="fr-FR" sz="1600">
                <a:solidFill>
                  <a:srgbClr val="000000"/>
                </a:solidFill>
              </a:rPr>
              <a:t>10</a:t>
            </a:r>
          </a:p>
        </p:txBody>
      </p:sp>
      <p:grpSp>
        <p:nvGrpSpPr>
          <p:cNvPr id="3" name="Group 82" descr=" 3"/>
          <p:cNvGrpSpPr>
            <a:grpSpLocks/>
          </p:cNvGrpSpPr>
          <p:nvPr>
            <p:custDataLst>
              <p:tags r:id="rId24"/>
            </p:custDataLst>
          </p:nvPr>
        </p:nvGrpSpPr>
        <p:grpSpPr bwMode="auto">
          <a:xfrm>
            <a:off x="2590800" y="2971800"/>
            <a:ext cx="1524000" cy="762000"/>
            <a:chOff x="1632" y="1872"/>
            <a:chExt cx="960" cy="480"/>
          </a:xfrm>
        </p:grpSpPr>
        <p:sp>
          <p:nvSpPr>
            <p:cNvPr id="12" name="Text Box 42"/>
            <p:cNvSpPr txBox="1">
              <a:spLocks noChangeArrowheads="1"/>
            </p:cNvSpPr>
            <p:nvPr/>
          </p:nvSpPr>
          <p:spPr bwMode="auto">
            <a:xfrm>
              <a:off x="1632" y="2155"/>
              <a:ext cx="258" cy="197"/>
            </a:xfrm>
            <a:prstGeom prst="rect">
              <a:avLst/>
            </a:prstGeom>
            <a:noFill/>
            <a:ln w="12700">
              <a:noFill/>
              <a:miter lim="800000"/>
              <a:headEnd/>
              <a:tailEnd/>
            </a:ln>
          </p:spPr>
          <p:txBody>
            <a:bodyPr wrap="none">
              <a:spAutoFit/>
            </a:bodyPr>
            <a:lstStyle/>
            <a:p>
              <a:r>
                <a:rPr lang="fr-FR" sz="1600">
                  <a:solidFill>
                    <a:srgbClr val="000000"/>
                  </a:solidFill>
                </a:rPr>
                <a:t>35</a:t>
              </a:r>
            </a:p>
          </p:txBody>
        </p:sp>
        <p:sp>
          <p:nvSpPr>
            <p:cNvPr id="13" name="Line 81"/>
            <p:cNvSpPr>
              <a:spLocks noChangeShapeType="1"/>
            </p:cNvSpPr>
            <p:nvPr/>
          </p:nvSpPr>
          <p:spPr bwMode="auto">
            <a:xfrm flipH="1">
              <a:off x="1872" y="1872"/>
              <a:ext cx="720" cy="384"/>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
        <p:nvSpPr>
          <p:cNvPr id="19489" name="Line 83" descr=" 19489"/>
          <p:cNvSpPr>
            <a:spLocks noChangeShapeType="1"/>
          </p:cNvSpPr>
          <p:nvPr>
            <p:custDataLst>
              <p:tags r:id="rId25"/>
            </p:custDataLst>
          </p:nvPr>
        </p:nvSpPr>
        <p:spPr bwMode="auto">
          <a:xfrm>
            <a:off x="609600" y="2209800"/>
            <a:ext cx="7848600" cy="0"/>
          </a:xfrm>
          <a:prstGeom prst="line">
            <a:avLst/>
          </a:prstGeom>
          <a:noFill/>
          <a:ln w="12700">
            <a:solidFill>
              <a:srgbClr val="000000"/>
            </a:solidFill>
            <a:round/>
            <a:headEnd/>
            <a:tailEnd/>
          </a:ln>
        </p:spPr>
        <p:txBody>
          <a:bodyPr/>
          <a:lstStyle/>
          <a:p>
            <a:endParaRPr lang="fr-FR">
              <a:solidFill>
                <a:srgbClr val="000000"/>
              </a:solidFill>
            </a:endParaRPr>
          </a:p>
        </p:txBody>
      </p:sp>
      <p:grpSp>
        <p:nvGrpSpPr>
          <p:cNvPr id="4" name="Group 86" descr=" 4"/>
          <p:cNvGrpSpPr>
            <a:grpSpLocks/>
          </p:cNvGrpSpPr>
          <p:nvPr>
            <p:custDataLst>
              <p:tags r:id="rId26"/>
            </p:custDataLst>
          </p:nvPr>
        </p:nvGrpSpPr>
        <p:grpSpPr bwMode="auto">
          <a:xfrm>
            <a:off x="4114800" y="2971800"/>
            <a:ext cx="1676400" cy="762000"/>
            <a:chOff x="2592" y="1872"/>
            <a:chExt cx="1056" cy="480"/>
          </a:xfrm>
        </p:grpSpPr>
        <p:sp>
          <p:nvSpPr>
            <p:cNvPr id="19" name="Text Box 51"/>
            <p:cNvSpPr txBox="1">
              <a:spLocks noChangeArrowheads="1"/>
            </p:cNvSpPr>
            <p:nvPr/>
          </p:nvSpPr>
          <p:spPr bwMode="auto">
            <a:xfrm>
              <a:off x="2592" y="2155"/>
              <a:ext cx="258" cy="197"/>
            </a:xfrm>
            <a:prstGeom prst="rect">
              <a:avLst/>
            </a:prstGeom>
            <a:noFill/>
            <a:ln w="12700">
              <a:noFill/>
              <a:miter lim="800000"/>
              <a:headEnd/>
              <a:tailEnd/>
            </a:ln>
          </p:spPr>
          <p:txBody>
            <a:bodyPr wrap="none">
              <a:spAutoFit/>
            </a:bodyPr>
            <a:lstStyle/>
            <a:p>
              <a:r>
                <a:rPr lang="fr-FR" sz="1600">
                  <a:solidFill>
                    <a:srgbClr val="000000"/>
                  </a:solidFill>
                </a:rPr>
                <a:t>10</a:t>
              </a:r>
            </a:p>
          </p:txBody>
        </p:sp>
        <p:sp>
          <p:nvSpPr>
            <p:cNvPr id="20" name="Line 85"/>
            <p:cNvSpPr>
              <a:spLocks noChangeShapeType="1"/>
            </p:cNvSpPr>
            <p:nvPr/>
          </p:nvSpPr>
          <p:spPr bwMode="auto">
            <a:xfrm flipH="1">
              <a:off x="2832" y="1872"/>
              <a:ext cx="816"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5" name="Group 88" descr=" 5"/>
          <p:cNvGrpSpPr>
            <a:grpSpLocks/>
          </p:cNvGrpSpPr>
          <p:nvPr>
            <p:custDataLst>
              <p:tags r:id="rId27"/>
            </p:custDataLst>
          </p:nvPr>
        </p:nvGrpSpPr>
        <p:grpSpPr bwMode="auto">
          <a:xfrm>
            <a:off x="4876800" y="2971800"/>
            <a:ext cx="1600200" cy="762000"/>
            <a:chOff x="3072" y="1872"/>
            <a:chExt cx="1008" cy="480"/>
          </a:xfrm>
        </p:grpSpPr>
        <p:sp>
          <p:nvSpPr>
            <p:cNvPr id="25" name="Text Box 54"/>
            <p:cNvSpPr txBox="1">
              <a:spLocks noChangeArrowheads="1"/>
            </p:cNvSpPr>
            <p:nvPr/>
          </p:nvSpPr>
          <p:spPr bwMode="auto">
            <a:xfrm>
              <a:off x="3072" y="2155"/>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26" name="Line 87"/>
            <p:cNvSpPr>
              <a:spLocks noChangeShapeType="1"/>
            </p:cNvSpPr>
            <p:nvPr/>
          </p:nvSpPr>
          <p:spPr bwMode="auto">
            <a:xfrm flipH="1">
              <a:off x="3312" y="1872"/>
              <a:ext cx="768"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1" name="Group 90" descr=" 6"/>
          <p:cNvGrpSpPr>
            <a:grpSpLocks/>
          </p:cNvGrpSpPr>
          <p:nvPr>
            <p:custDataLst>
              <p:tags r:id="rId28"/>
            </p:custDataLst>
          </p:nvPr>
        </p:nvGrpSpPr>
        <p:grpSpPr bwMode="auto">
          <a:xfrm>
            <a:off x="6400800" y="2971800"/>
            <a:ext cx="1524000" cy="762000"/>
            <a:chOff x="4032" y="1872"/>
            <a:chExt cx="960" cy="480"/>
          </a:xfrm>
        </p:grpSpPr>
        <p:sp>
          <p:nvSpPr>
            <p:cNvPr id="32" name="Text Box 57"/>
            <p:cNvSpPr txBox="1">
              <a:spLocks noChangeArrowheads="1"/>
            </p:cNvSpPr>
            <p:nvPr/>
          </p:nvSpPr>
          <p:spPr bwMode="auto">
            <a:xfrm>
              <a:off x="4032" y="2155"/>
              <a:ext cx="258" cy="197"/>
            </a:xfrm>
            <a:prstGeom prst="rect">
              <a:avLst/>
            </a:prstGeom>
            <a:noFill/>
            <a:ln w="12700">
              <a:noFill/>
              <a:miter lim="800000"/>
              <a:headEnd/>
              <a:tailEnd/>
            </a:ln>
          </p:spPr>
          <p:txBody>
            <a:bodyPr wrap="none">
              <a:spAutoFit/>
            </a:bodyPr>
            <a:lstStyle/>
            <a:p>
              <a:r>
                <a:rPr lang="fr-FR" sz="1600">
                  <a:solidFill>
                    <a:srgbClr val="000000"/>
                  </a:solidFill>
                </a:rPr>
                <a:t>30</a:t>
              </a:r>
            </a:p>
          </p:txBody>
        </p:sp>
        <p:sp>
          <p:nvSpPr>
            <p:cNvPr id="33" name="Line 89"/>
            <p:cNvSpPr>
              <a:spLocks noChangeShapeType="1"/>
            </p:cNvSpPr>
            <p:nvPr/>
          </p:nvSpPr>
          <p:spPr bwMode="auto">
            <a:xfrm flipH="1">
              <a:off x="4272" y="1872"/>
              <a:ext cx="720" cy="336"/>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18" name="Group 101" descr=" 7"/>
          <p:cNvGrpSpPr>
            <a:grpSpLocks/>
          </p:cNvGrpSpPr>
          <p:nvPr>
            <p:custDataLst>
              <p:tags r:id="rId29"/>
            </p:custDataLst>
          </p:nvPr>
        </p:nvGrpSpPr>
        <p:grpSpPr bwMode="auto">
          <a:xfrm>
            <a:off x="2667000" y="3657601"/>
            <a:ext cx="409575" cy="1379537"/>
            <a:chOff x="1680" y="2304"/>
            <a:chExt cx="258" cy="869"/>
          </a:xfrm>
        </p:grpSpPr>
        <p:sp>
          <p:nvSpPr>
            <p:cNvPr id="39" name="Text Box 92"/>
            <p:cNvSpPr txBox="1">
              <a:spLocks noChangeArrowheads="1"/>
            </p:cNvSpPr>
            <p:nvPr/>
          </p:nvSpPr>
          <p:spPr bwMode="auto">
            <a:xfrm>
              <a:off x="1680" y="2976"/>
              <a:ext cx="258" cy="197"/>
            </a:xfrm>
            <a:prstGeom prst="rect">
              <a:avLst/>
            </a:prstGeom>
            <a:noFill/>
            <a:ln w="12700">
              <a:noFill/>
              <a:miter lim="800000"/>
              <a:headEnd/>
              <a:tailEnd/>
            </a:ln>
          </p:spPr>
          <p:txBody>
            <a:bodyPr wrap="none">
              <a:spAutoFit/>
            </a:bodyPr>
            <a:lstStyle/>
            <a:p>
              <a:r>
                <a:rPr lang="fr-FR" sz="1600">
                  <a:solidFill>
                    <a:srgbClr val="000000"/>
                  </a:solidFill>
                </a:rPr>
                <a:t>70</a:t>
              </a:r>
            </a:p>
          </p:txBody>
        </p:sp>
        <p:sp>
          <p:nvSpPr>
            <p:cNvPr id="40" name="Line 97"/>
            <p:cNvSpPr>
              <a:spLocks noChangeShapeType="1"/>
            </p:cNvSpPr>
            <p:nvPr/>
          </p:nvSpPr>
          <p:spPr bwMode="auto">
            <a:xfrm>
              <a:off x="177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grpSp>
        <p:nvGrpSpPr>
          <p:cNvPr id="24" name="Group 102" descr=" 8"/>
          <p:cNvGrpSpPr>
            <a:grpSpLocks/>
          </p:cNvGrpSpPr>
          <p:nvPr>
            <p:custDataLst>
              <p:tags r:id="rId30"/>
            </p:custDataLst>
          </p:nvPr>
        </p:nvGrpSpPr>
        <p:grpSpPr bwMode="auto">
          <a:xfrm>
            <a:off x="4191000" y="3657601"/>
            <a:ext cx="2619375" cy="1379537"/>
            <a:chOff x="2640" y="2304"/>
            <a:chExt cx="1650" cy="869"/>
          </a:xfrm>
        </p:grpSpPr>
        <p:sp>
          <p:nvSpPr>
            <p:cNvPr id="42" name="Text Box 93"/>
            <p:cNvSpPr txBox="1">
              <a:spLocks noChangeArrowheads="1"/>
            </p:cNvSpPr>
            <p:nvPr/>
          </p:nvSpPr>
          <p:spPr bwMode="auto">
            <a:xfrm>
              <a:off x="2640" y="2976"/>
              <a:ext cx="258" cy="197"/>
            </a:xfrm>
            <a:prstGeom prst="rect">
              <a:avLst/>
            </a:prstGeom>
            <a:noFill/>
            <a:ln w="12700">
              <a:noFill/>
              <a:miter lim="800000"/>
              <a:headEnd/>
              <a:tailEnd/>
            </a:ln>
          </p:spPr>
          <p:txBody>
            <a:bodyPr wrap="none">
              <a:spAutoFit/>
            </a:bodyPr>
            <a:lstStyle/>
            <a:p>
              <a:r>
                <a:rPr lang="fr-FR" sz="1600">
                  <a:solidFill>
                    <a:srgbClr val="000000"/>
                  </a:solidFill>
                </a:rPr>
                <a:t>20</a:t>
              </a:r>
            </a:p>
          </p:txBody>
        </p:sp>
        <p:sp>
          <p:nvSpPr>
            <p:cNvPr id="43" name="Text Box 94"/>
            <p:cNvSpPr txBox="1">
              <a:spLocks noChangeArrowheads="1"/>
            </p:cNvSpPr>
            <p:nvPr/>
          </p:nvSpPr>
          <p:spPr bwMode="auto">
            <a:xfrm>
              <a:off x="3072" y="2976"/>
              <a:ext cx="258" cy="197"/>
            </a:xfrm>
            <a:prstGeom prst="rect">
              <a:avLst/>
            </a:prstGeom>
            <a:noFill/>
            <a:ln w="12700">
              <a:noFill/>
              <a:miter lim="800000"/>
              <a:headEnd/>
              <a:tailEnd/>
            </a:ln>
          </p:spPr>
          <p:txBody>
            <a:bodyPr wrap="none">
              <a:spAutoFit/>
            </a:bodyPr>
            <a:lstStyle/>
            <a:p>
              <a:r>
                <a:rPr lang="fr-FR" sz="1600">
                  <a:solidFill>
                    <a:srgbClr val="000000"/>
                  </a:solidFill>
                </a:rPr>
                <a:t>40</a:t>
              </a:r>
            </a:p>
          </p:txBody>
        </p:sp>
        <p:sp>
          <p:nvSpPr>
            <p:cNvPr id="44" name="Text Box 95"/>
            <p:cNvSpPr txBox="1">
              <a:spLocks noChangeArrowheads="1"/>
            </p:cNvSpPr>
            <p:nvPr/>
          </p:nvSpPr>
          <p:spPr bwMode="auto">
            <a:xfrm>
              <a:off x="4032" y="2976"/>
              <a:ext cx="258" cy="197"/>
            </a:xfrm>
            <a:prstGeom prst="rect">
              <a:avLst/>
            </a:prstGeom>
            <a:noFill/>
            <a:ln w="12700">
              <a:noFill/>
              <a:miter lim="800000"/>
              <a:headEnd/>
              <a:tailEnd/>
            </a:ln>
          </p:spPr>
          <p:txBody>
            <a:bodyPr wrap="none">
              <a:spAutoFit/>
            </a:bodyPr>
            <a:lstStyle/>
            <a:p>
              <a:r>
                <a:rPr lang="fr-FR" sz="1600">
                  <a:solidFill>
                    <a:srgbClr val="000000"/>
                  </a:solidFill>
                </a:rPr>
                <a:t>60</a:t>
              </a:r>
            </a:p>
          </p:txBody>
        </p:sp>
        <p:sp>
          <p:nvSpPr>
            <p:cNvPr id="45" name="Line 98"/>
            <p:cNvSpPr>
              <a:spLocks noChangeShapeType="1"/>
            </p:cNvSpPr>
            <p:nvPr/>
          </p:nvSpPr>
          <p:spPr bwMode="auto">
            <a:xfrm>
              <a:off x="2736"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6" name="Line 99"/>
            <p:cNvSpPr>
              <a:spLocks noChangeShapeType="1"/>
            </p:cNvSpPr>
            <p:nvPr/>
          </p:nvSpPr>
          <p:spPr bwMode="auto">
            <a:xfrm>
              <a:off x="316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sp>
          <p:nvSpPr>
            <p:cNvPr id="47" name="Line 100"/>
            <p:cNvSpPr>
              <a:spLocks noChangeShapeType="1"/>
            </p:cNvSpPr>
            <p:nvPr/>
          </p:nvSpPr>
          <p:spPr bwMode="auto">
            <a:xfrm>
              <a:off x="4128" y="2304"/>
              <a:ext cx="0" cy="672"/>
            </a:xfrm>
            <a:prstGeom prst="line">
              <a:avLst/>
            </a:prstGeom>
            <a:noFill/>
            <a:ln w="12700">
              <a:solidFill>
                <a:schemeClr val="hlink"/>
              </a:solidFill>
              <a:round/>
              <a:headEnd/>
              <a:tailEnd type="triangle" w="med" len="med"/>
            </a:ln>
          </p:spPr>
          <p:txBody>
            <a:bodyPr/>
            <a:lstStyle/>
            <a:p>
              <a:endParaRPr lang="fr-FR">
                <a:solidFill>
                  <a:srgbClr val="000000"/>
                </a:solidFill>
              </a:endParaRPr>
            </a:p>
          </p:txBody>
        </p:sp>
      </p:grpSp>
    </p:spTree>
    <p:extLst>
      <p:ext uri="{BB962C8B-B14F-4D97-AF65-F5344CB8AC3E}">
        <p14:creationId xmlns:p14="http://schemas.microsoft.com/office/powerpoint/2010/main" val="3993252291"/>
      </p:ext>
    </p:extLst>
  </p:cSld>
  <p:clrMapOvr>
    <a:masterClrMapping/>
  </p:clrMapOvr>
  <p:transition>
    <p:cut/>
  </p:transition>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00.xml><?xml version="1.0" encoding="utf-8"?>
<p:tagLst xmlns:a="http://schemas.openxmlformats.org/drawingml/2006/main" xmlns:r="http://schemas.openxmlformats.org/officeDocument/2006/relationships" xmlns:p="http://schemas.openxmlformats.org/presentationml/2006/main">
  <p:tag name="NUM" val="4"/>
</p:tagLst>
</file>

<file path=ppt/tags/tag101.xml><?xml version="1.0" encoding="utf-8"?>
<p:tagLst xmlns:a="http://schemas.openxmlformats.org/drawingml/2006/main" xmlns:r="http://schemas.openxmlformats.org/officeDocument/2006/relationships" xmlns:p="http://schemas.openxmlformats.org/presentationml/2006/main">
  <p:tag name="NUM" val="5"/>
</p:tagLst>
</file>

<file path=ppt/tags/tag102.xml><?xml version="1.0" encoding="utf-8"?>
<p:tagLst xmlns:a="http://schemas.openxmlformats.org/drawingml/2006/main" xmlns:r="http://schemas.openxmlformats.org/officeDocument/2006/relationships" xmlns:p="http://schemas.openxmlformats.org/presentationml/2006/main">
  <p:tag name="NUM" val="6"/>
</p:tagLst>
</file>

<file path=ppt/tags/tag103.xml><?xml version="1.0" encoding="utf-8"?>
<p:tagLst xmlns:a="http://schemas.openxmlformats.org/drawingml/2006/main" xmlns:r="http://schemas.openxmlformats.org/officeDocument/2006/relationships" xmlns:p="http://schemas.openxmlformats.org/presentationml/2006/main">
  <p:tag name="NUM" val="7"/>
</p:tagLst>
</file>

<file path=ppt/tags/tag104.xml><?xml version="1.0" encoding="utf-8"?>
<p:tagLst xmlns:a="http://schemas.openxmlformats.org/drawingml/2006/main" xmlns:r="http://schemas.openxmlformats.org/officeDocument/2006/relationships" xmlns:p="http://schemas.openxmlformats.org/presentationml/2006/main">
  <p:tag name="NUM" val="8"/>
</p:tagLst>
</file>

<file path=ppt/tags/tag105.xml><?xml version="1.0" encoding="utf-8"?>
<p:tagLst xmlns:a="http://schemas.openxmlformats.org/drawingml/2006/main" xmlns:r="http://schemas.openxmlformats.org/officeDocument/2006/relationships" xmlns:p="http://schemas.openxmlformats.org/presentationml/2006/main">
  <p:tag name="NUM" val="9"/>
</p:tagLst>
</file>

<file path=ppt/tags/tag106.xml><?xml version="1.0" encoding="utf-8"?>
<p:tagLst xmlns:a="http://schemas.openxmlformats.org/drawingml/2006/main" xmlns:r="http://schemas.openxmlformats.org/officeDocument/2006/relationships" xmlns:p="http://schemas.openxmlformats.org/presentationml/2006/main">
  <p:tag name="NUM" val="10"/>
</p:tagLst>
</file>

<file path=ppt/tags/tag107.xml><?xml version="1.0" encoding="utf-8"?>
<p:tagLst xmlns:a="http://schemas.openxmlformats.org/drawingml/2006/main" xmlns:r="http://schemas.openxmlformats.org/officeDocument/2006/relationships" xmlns:p="http://schemas.openxmlformats.org/presentationml/2006/main">
  <p:tag name="NUM" val="11"/>
</p:tagLst>
</file>

<file path=ppt/tags/tag108.xml><?xml version="1.0" encoding="utf-8"?>
<p:tagLst xmlns:a="http://schemas.openxmlformats.org/drawingml/2006/main" xmlns:r="http://schemas.openxmlformats.org/officeDocument/2006/relationships" xmlns:p="http://schemas.openxmlformats.org/presentationml/2006/main">
  <p:tag name="NUM" val="12"/>
</p:tagLst>
</file>

<file path=ppt/tags/tag109.xml><?xml version="1.0" encoding="utf-8"?>
<p:tagLst xmlns:a="http://schemas.openxmlformats.org/drawingml/2006/main" xmlns:r="http://schemas.openxmlformats.org/officeDocument/2006/relationships" xmlns:p="http://schemas.openxmlformats.org/presentationml/2006/main">
  <p:tag name="NUM" val="13"/>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10.xml><?xml version="1.0" encoding="utf-8"?>
<p:tagLst xmlns:a="http://schemas.openxmlformats.org/drawingml/2006/main" xmlns:r="http://schemas.openxmlformats.org/officeDocument/2006/relationships" xmlns:p="http://schemas.openxmlformats.org/presentationml/2006/main">
  <p:tag name="NUM" val="14"/>
</p:tagLst>
</file>

<file path=ppt/tags/tag111.xml><?xml version="1.0" encoding="utf-8"?>
<p:tagLst xmlns:a="http://schemas.openxmlformats.org/drawingml/2006/main" xmlns:r="http://schemas.openxmlformats.org/officeDocument/2006/relationships" xmlns:p="http://schemas.openxmlformats.org/presentationml/2006/main">
  <p:tag name="NUM" val="15"/>
</p:tagLst>
</file>

<file path=ppt/tags/tag112.xml><?xml version="1.0" encoding="utf-8"?>
<p:tagLst xmlns:a="http://schemas.openxmlformats.org/drawingml/2006/main" xmlns:r="http://schemas.openxmlformats.org/officeDocument/2006/relationships" xmlns:p="http://schemas.openxmlformats.org/presentationml/2006/main">
  <p:tag name="NUM" val="16"/>
</p:tagLst>
</file>

<file path=ppt/tags/tag113.xml><?xml version="1.0" encoding="utf-8"?>
<p:tagLst xmlns:a="http://schemas.openxmlformats.org/drawingml/2006/main" xmlns:r="http://schemas.openxmlformats.org/officeDocument/2006/relationships" xmlns:p="http://schemas.openxmlformats.org/presentationml/2006/main">
  <p:tag name="NUM" val="17"/>
</p:tagLst>
</file>

<file path=ppt/tags/tag114.xml><?xml version="1.0" encoding="utf-8"?>
<p:tagLst xmlns:a="http://schemas.openxmlformats.org/drawingml/2006/main" xmlns:r="http://schemas.openxmlformats.org/officeDocument/2006/relationships" xmlns:p="http://schemas.openxmlformats.org/presentationml/2006/main">
  <p:tag name="NUM" val="18"/>
</p:tagLst>
</file>

<file path=ppt/tags/tag115.xml><?xml version="1.0" encoding="utf-8"?>
<p:tagLst xmlns:a="http://schemas.openxmlformats.org/drawingml/2006/main" xmlns:r="http://schemas.openxmlformats.org/officeDocument/2006/relationships" xmlns:p="http://schemas.openxmlformats.org/presentationml/2006/main">
  <p:tag name="NUM" val="19"/>
</p:tagLst>
</file>

<file path=ppt/tags/tag116.xml><?xml version="1.0" encoding="utf-8"?>
<p:tagLst xmlns:a="http://schemas.openxmlformats.org/drawingml/2006/main" xmlns:r="http://schemas.openxmlformats.org/officeDocument/2006/relationships" xmlns:p="http://schemas.openxmlformats.org/presentationml/2006/main">
  <p:tag name="NUM" val="20"/>
</p:tagLst>
</file>

<file path=ppt/tags/tag117.xml><?xml version="1.0" encoding="utf-8"?>
<p:tagLst xmlns:a="http://schemas.openxmlformats.org/drawingml/2006/main" xmlns:r="http://schemas.openxmlformats.org/officeDocument/2006/relationships" xmlns:p="http://schemas.openxmlformats.org/presentationml/2006/main">
  <p:tag name="NUM" val="21"/>
</p:tagLst>
</file>

<file path=ppt/tags/tag118.xml><?xml version="1.0" encoding="utf-8"?>
<p:tagLst xmlns:a="http://schemas.openxmlformats.org/drawingml/2006/main" xmlns:r="http://schemas.openxmlformats.org/officeDocument/2006/relationships" xmlns:p="http://schemas.openxmlformats.org/presentationml/2006/main">
  <p:tag name="NUM" val="22"/>
</p:tagLst>
</file>

<file path=ppt/tags/tag119.xml><?xml version="1.0" encoding="utf-8"?>
<p:tagLst xmlns:a="http://schemas.openxmlformats.org/drawingml/2006/main" xmlns:r="http://schemas.openxmlformats.org/officeDocument/2006/relationships" xmlns:p="http://schemas.openxmlformats.org/presentationml/2006/main">
  <p:tag name="NUM" val="23"/>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20.xml><?xml version="1.0" encoding="utf-8"?>
<p:tagLst xmlns:a="http://schemas.openxmlformats.org/drawingml/2006/main" xmlns:r="http://schemas.openxmlformats.org/officeDocument/2006/relationships" xmlns:p="http://schemas.openxmlformats.org/presentationml/2006/main">
  <p:tag name="NUM" val="24"/>
</p:tagLst>
</file>

<file path=ppt/tags/tag121.xml><?xml version="1.0" encoding="utf-8"?>
<p:tagLst xmlns:a="http://schemas.openxmlformats.org/drawingml/2006/main" xmlns:r="http://schemas.openxmlformats.org/officeDocument/2006/relationships" xmlns:p="http://schemas.openxmlformats.org/presentationml/2006/main">
  <p:tag name="NUM" val="25"/>
</p:tagLst>
</file>

<file path=ppt/tags/tag122.xml><?xml version="1.0" encoding="utf-8"?>
<p:tagLst xmlns:a="http://schemas.openxmlformats.org/drawingml/2006/main" xmlns:r="http://schemas.openxmlformats.org/officeDocument/2006/relationships" xmlns:p="http://schemas.openxmlformats.org/presentationml/2006/main">
  <p:tag name="NUM" val="26"/>
</p:tagLst>
</file>

<file path=ppt/tags/tag123.xml><?xml version="1.0" encoding="utf-8"?>
<p:tagLst xmlns:a="http://schemas.openxmlformats.org/drawingml/2006/main" xmlns:r="http://schemas.openxmlformats.org/officeDocument/2006/relationships" xmlns:p="http://schemas.openxmlformats.org/presentationml/2006/main">
  <p:tag name="NUM" val="27"/>
</p:tagLst>
</file>

<file path=ppt/tags/tag124.xml><?xml version="1.0" encoding="utf-8"?>
<p:tagLst xmlns:a="http://schemas.openxmlformats.org/drawingml/2006/main" xmlns:r="http://schemas.openxmlformats.org/officeDocument/2006/relationships" xmlns:p="http://schemas.openxmlformats.org/presentationml/2006/main">
  <p:tag name="NUM" val="28"/>
</p:tagLst>
</file>

<file path=ppt/tags/tag125.xml><?xml version="1.0" encoding="utf-8"?>
<p:tagLst xmlns:a="http://schemas.openxmlformats.org/drawingml/2006/main" xmlns:r="http://schemas.openxmlformats.org/officeDocument/2006/relationships" xmlns:p="http://schemas.openxmlformats.org/presentationml/2006/main">
  <p:tag name="NUM" val="29"/>
</p:tagLst>
</file>

<file path=ppt/tags/tag126.xml><?xml version="1.0" encoding="utf-8"?>
<p:tagLst xmlns:a="http://schemas.openxmlformats.org/drawingml/2006/main" xmlns:r="http://schemas.openxmlformats.org/officeDocument/2006/relationships" xmlns:p="http://schemas.openxmlformats.org/presentationml/2006/main">
  <p:tag name="NUM" val="30"/>
</p:tagLst>
</file>

<file path=ppt/tags/tag127.xml><?xml version="1.0" encoding="utf-8"?>
<p:tagLst xmlns:a="http://schemas.openxmlformats.org/drawingml/2006/main" xmlns:r="http://schemas.openxmlformats.org/officeDocument/2006/relationships" xmlns:p="http://schemas.openxmlformats.org/presentationml/2006/main">
  <p:tag name="NUM" val="31"/>
</p:tagLst>
</file>

<file path=ppt/tags/tag128.xml><?xml version="1.0" encoding="utf-8"?>
<p:tagLst xmlns:a="http://schemas.openxmlformats.org/drawingml/2006/main" xmlns:r="http://schemas.openxmlformats.org/officeDocument/2006/relationships" xmlns:p="http://schemas.openxmlformats.org/presentationml/2006/main">
  <p:tag name="NUM" val="32"/>
</p:tagLst>
</file>

<file path=ppt/tags/tag129.xml><?xml version="1.0" encoding="utf-8"?>
<p:tagLst xmlns:a="http://schemas.openxmlformats.org/drawingml/2006/main" xmlns:r="http://schemas.openxmlformats.org/officeDocument/2006/relationships" xmlns:p="http://schemas.openxmlformats.org/presentationml/2006/main">
  <p:tag name="NUM" val="33"/>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30.xml><?xml version="1.0" encoding="utf-8"?>
<p:tagLst xmlns:a="http://schemas.openxmlformats.org/drawingml/2006/main" xmlns:r="http://schemas.openxmlformats.org/officeDocument/2006/relationships" xmlns:p="http://schemas.openxmlformats.org/presentationml/2006/main">
  <p:tag name="NUM" val="34"/>
</p:tagLst>
</file>

<file path=ppt/tags/tag131.xml><?xml version="1.0" encoding="utf-8"?>
<p:tagLst xmlns:a="http://schemas.openxmlformats.org/drawingml/2006/main" xmlns:r="http://schemas.openxmlformats.org/officeDocument/2006/relationships" xmlns:p="http://schemas.openxmlformats.org/presentationml/2006/main">
  <p:tag name="NUM" val="35"/>
</p:tagLst>
</file>

<file path=ppt/tags/tag132.xml><?xml version="1.0" encoding="utf-8"?>
<p:tagLst xmlns:a="http://schemas.openxmlformats.org/drawingml/2006/main" xmlns:r="http://schemas.openxmlformats.org/officeDocument/2006/relationships" xmlns:p="http://schemas.openxmlformats.org/presentationml/2006/main">
  <p:tag name="NUM" val="36"/>
</p:tagLst>
</file>

<file path=ppt/tags/tag133.xml><?xml version="1.0" encoding="utf-8"?>
<p:tagLst xmlns:a="http://schemas.openxmlformats.org/drawingml/2006/main" xmlns:r="http://schemas.openxmlformats.org/officeDocument/2006/relationships" xmlns:p="http://schemas.openxmlformats.org/presentationml/2006/main">
  <p:tag name="NUM" val="37"/>
</p:tagLst>
</file>

<file path=ppt/tags/tag134.xml><?xml version="1.0" encoding="utf-8"?>
<p:tagLst xmlns:a="http://schemas.openxmlformats.org/drawingml/2006/main" xmlns:r="http://schemas.openxmlformats.org/officeDocument/2006/relationships" xmlns:p="http://schemas.openxmlformats.org/presentationml/2006/main">
  <p:tag name="NUM" val="38"/>
</p:tagLst>
</file>

<file path=ppt/tags/tag135.xml><?xml version="1.0" encoding="utf-8"?>
<p:tagLst xmlns:a="http://schemas.openxmlformats.org/drawingml/2006/main" xmlns:r="http://schemas.openxmlformats.org/officeDocument/2006/relationships" xmlns:p="http://schemas.openxmlformats.org/presentationml/2006/main">
  <p:tag name="NUM" val="39"/>
</p:tagLst>
</file>

<file path=ppt/tags/tag136.xml><?xml version="1.0" encoding="utf-8"?>
<p:tagLst xmlns:a="http://schemas.openxmlformats.org/drawingml/2006/main" xmlns:r="http://schemas.openxmlformats.org/officeDocument/2006/relationships" xmlns:p="http://schemas.openxmlformats.org/presentationml/2006/main">
  <p:tag name="NUM" val="1"/>
</p:tagLst>
</file>

<file path=ppt/tags/tag137.xml><?xml version="1.0" encoding="utf-8"?>
<p:tagLst xmlns:a="http://schemas.openxmlformats.org/drawingml/2006/main" xmlns:r="http://schemas.openxmlformats.org/officeDocument/2006/relationships" xmlns:p="http://schemas.openxmlformats.org/presentationml/2006/main">
  <p:tag name="NUM" val="2"/>
</p:tagLst>
</file>

<file path=ppt/tags/tag138.xml><?xml version="1.0" encoding="utf-8"?>
<p:tagLst xmlns:a="http://schemas.openxmlformats.org/drawingml/2006/main" xmlns:r="http://schemas.openxmlformats.org/officeDocument/2006/relationships" xmlns:p="http://schemas.openxmlformats.org/presentationml/2006/main">
  <p:tag name="NUM" val="3"/>
</p:tagLst>
</file>

<file path=ppt/tags/tag139.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40.xml><?xml version="1.0" encoding="utf-8"?>
<p:tagLst xmlns:a="http://schemas.openxmlformats.org/drawingml/2006/main" xmlns:r="http://schemas.openxmlformats.org/officeDocument/2006/relationships" xmlns:p="http://schemas.openxmlformats.org/presentationml/2006/main">
  <p:tag name="NUM" val="2"/>
</p:tagLst>
</file>

<file path=ppt/tags/tag141.xml><?xml version="1.0" encoding="utf-8"?>
<p:tagLst xmlns:a="http://schemas.openxmlformats.org/drawingml/2006/main" xmlns:r="http://schemas.openxmlformats.org/officeDocument/2006/relationships" xmlns:p="http://schemas.openxmlformats.org/presentationml/2006/main">
  <p:tag name="NUM" val="3"/>
</p:tagLst>
</file>

<file path=ppt/tags/tag142.xml><?xml version="1.0" encoding="utf-8"?>
<p:tagLst xmlns:a="http://schemas.openxmlformats.org/drawingml/2006/main" xmlns:r="http://schemas.openxmlformats.org/officeDocument/2006/relationships" xmlns:p="http://schemas.openxmlformats.org/presentationml/2006/main">
  <p:tag name="NUM" val="4"/>
</p:tagLst>
</file>

<file path=ppt/tags/tag143.xml><?xml version="1.0" encoding="utf-8"?>
<p:tagLst xmlns:a="http://schemas.openxmlformats.org/drawingml/2006/main" xmlns:r="http://schemas.openxmlformats.org/officeDocument/2006/relationships" xmlns:p="http://schemas.openxmlformats.org/presentationml/2006/main">
  <p:tag name="NUM" val="5"/>
</p:tagLst>
</file>

<file path=ppt/tags/tag144.xml><?xml version="1.0" encoding="utf-8"?>
<p:tagLst xmlns:a="http://schemas.openxmlformats.org/drawingml/2006/main" xmlns:r="http://schemas.openxmlformats.org/officeDocument/2006/relationships" xmlns:p="http://schemas.openxmlformats.org/presentationml/2006/main">
  <p:tag name="NUM" val="6"/>
</p:tagLst>
</file>

<file path=ppt/tags/tag145.xml><?xml version="1.0" encoding="utf-8"?>
<p:tagLst xmlns:a="http://schemas.openxmlformats.org/drawingml/2006/main" xmlns:r="http://schemas.openxmlformats.org/officeDocument/2006/relationships" xmlns:p="http://schemas.openxmlformats.org/presentationml/2006/main">
  <p:tag name="NUM" val="7"/>
</p:tagLst>
</file>

<file path=ppt/tags/tag146.xml><?xml version="1.0" encoding="utf-8"?>
<p:tagLst xmlns:a="http://schemas.openxmlformats.org/drawingml/2006/main" xmlns:r="http://schemas.openxmlformats.org/officeDocument/2006/relationships" xmlns:p="http://schemas.openxmlformats.org/presentationml/2006/main">
  <p:tag name="NUM" val="8"/>
</p:tagLst>
</file>

<file path=ppt/tags/tag147.xml><?xml version="1.0" encoding="utf-8"?>
<p:tagLst xmlns:a="http://schemas.openxmlformats.org/drawingml/2006/main" xmlns:r="http://schemas.openxmlformats.org/officeDocument/2006/relationships" xmlns:p="http://schemas.openxmlformats.org/presentationml/2006/main">
  <p:tag name="NUM" val="9"/>
</p:tagLst>
</file>

<file path=ppt/tags/tag148.xml><?xml version="1.0" encoding="utf-8"?>
<p:tagLst xmlns:a="http://schemas.openxmlformats.org/drawingml/2006/main" xmlns:r="http://schemas.openxmlformats.org/officeDocument/2006/relationships" xmlns:p="http://schemas.openxmlformats.org/presentationml/2006/main">
  <p:tag name="NUM" val="10"/>
</p:tagLst>
</file>

<file path=ppt/tags/tag149.xml><?xml version="1.0" encoding="utf-8"?>
<p:tagLst xmlns:a="http://schemas.openxmlformats.org/drawingml/2006/main" xmlns:r="http://schemas.openxmlformats.org/officeDocument/2006/relationships" xmlns:p="http://schemas.openxmlformats.org/presentationml/2006/main">
  <p:tag name="NUM" val="11"/>
</p:tagLst>
</file>

<file path=ppt/tags/tag15.xml><?xml version="1.0" encoding="utf-8"?>
<p:tagLst xmlns:a="http://schemas.openxmlformats.org/drawingml/2006/main" xmlns:r="http://schemas.openxmlformats.org/officeDocument/2006/relationships" xmlns:p="http://schemas.openxmlformats.org/presentationml/2006/main">
  <p:tag name="NUM" val="4"/>
</p:tagLst>
</file>

<file path=ppt/tags/tag150.xml><?xml version="1.0" encoding="utf-8"?>
<p:tagLst xmlns:a="http://schemas.openxmlformats.org/drawingml/2006/main" xmlns:r="http://schemas.openxmlformats.org/officeDocument/2006/relationships" xmlns:p="http://schemas.openxmlformats.org/presentationml/2006/main">
  <p:tag name="NUM" val="12"/>
</p:tagLst>
</file>

<file path=ppt/tags/tag151.xml><?xml version="1.0" encoding="utf-8"?>
<p:tagLst xmlns:a="http://schemas.openxmlformats.org/drawingml/2006/main" xmlns:r="http://schemas.openxmlformats.org/officeDocument/2006/relationships" xmlns:p="http://schemas.openxmlformats.org/presentationml/2006/main">
  <p:tag name="NUM" val="13"/>
</p:tagLst>
</file>

<file path=ppt/tags/tag152.xml><?xml version="1.0" encoding="utf-8"?>
<p:tagLst xmlns:a="http://schemas.openxmlformats.org/drawingml/2006/main" xmlns:r="http://schemas.openxmlformats.org/officeDocument/2006/relationships" xmlns:p="http://schemas.openxmlformats.org/presentationml/2006/main">
  <p:tag name="NUM" val="14"/>
</p:tagLst>
</file>

<file path=ppt/tags/tag153.xml><?xml version="1.0" encoding="utf-8"?>
<p:tagLst xmlns:a="http://schemas.openxmlformats.org/drawingml/2006/main" xmlns:r="http://schemas.openxmlformats.org/officeDocument/2006/relationships" xmlns:p="http://schemas.openxmlformats.org/presentationml/2006/main">
  <p:tag name="NUM" val="15"/>
</p:tagLst>
</file>

<file path=ppt/tags/tag154.xml><?xml version="1.0" encoding="utf-8"?>
<p:tagLst xmlns:a="http://schemas.openxmlformats.org/drawingml/2006/main" xmlns:r="http://schemas.openxmlformats.org/officeDocument/2006/relationships" xmlns:p="http://schemas.openxmlformats.org/presentationml/2006/main">
  <p:tag name="NUM" val="16"/>
</p:tagLst>
</file>

<file path=ppt/tags/tag155.xml><?xml version="1.0" encoding="utf-8"?>
<p:tagLst xmlns:a="http://schemas.openxmlformats.org/drawingml/2006/main" xmlns:r="http://schemas.openxmlformats.org/officeDocument/2006/relationships" xmlns:p="http://schemas.openxmlformats.org/presentationml/2006/main">
  <p:tag name="NUM" val="17"/>
</p:tagLst>
</file>

<file path=ppt/tags/tag156.xml><?xml version="1.0" encoding="utf-8"?>
<p:tagLst xmlns:a="http://schemas.openxmlformats.org/drawingml/2006/main" xmlns:r="http://schemas.openxmlformats.org/officeDocument/2006/relationships" xmlns:p="http://schemas.openxmlformats.org/presentationml/2006/main">
  <p:tag name="NUM" val="18"/>
</p:tagLst>
</file>

<file path=ppt/tags/tag157.xml><?xml version="1.0" encoding="utf-8"?>
<p:tagLst xmlns:a="http://schemas.openxmlformats.org/drawingml/2006/main" xmlns:r="http://schemas.openxmlformats.org/officeDocument/2006/relationships" xmlns:p="http://schemas.openxmlformats.org/presentationml/2006/main">
  <p:tag name="NUM" val="19"/>
</p:tagLst>
</file>

<file path=ppt/tags/tag158.xml><?xml version="1.0" encoding="utf-8"?>
<p:tagLst xmlns:a="http://schemas.openxmlformats.org/drawingml/2006/main" xmlns:r="http://schemas.openxmlformats.org/officeDocument/2006/relationships" xmlns:p="http://schemas.openxmlformats.org/presentationml/2006/main">
  <p:tag name="NUM" val="20"/>
</p:tagLst>
</file>

<file path=ppt/tags/tag159.xml><?xml version="1.0" encoding="utf-8"?>
<p:tagLst xmlns:a="http://schemas.openxmlformats.org/drawingml/2006/main" xmlns:r="http://schemas.openxmlformats.org/officeDocument/2006/relationships" xmlns:p="http://schemas.openxmlformats.org/presentationml/2006/main">
  <p:tag name="NUM" val="21"/>
</p:tagLst>
</file>

<file path=ppt/tags/tag16.xml><?xml version="1.0" encoding="utf-8"?>
<p:tagLst xmlns:a="http://schemas.openxmlformats.org/drawingml/2006/main" xmlns:r="http://schemas.openxmlformats.org/officeDocument/2006/relationships" xmlns:p="http://schemas.openxmlformats.org/presentationml/2006/main">
  <p:tag name="NUM" val="5"/>
</p:tagLst>
</file>

<file path=ppt/tags/tag160.xml><?xml version="1.0" encoding="utf-8"?>
<p:tagLst xmlns:a="http://schemas.openxmlformats.org/drawingml/2006/main" xmlns:r="http://schemas.openxmlformats.org/officeDocument/2006/relationships" xmlns:p="http://schemas.openxmlformats.org/presentationml/2006/main">
  <p:tag name="NUM" val="22"/>
</p:tagLst>
</file>

<file path=ppt/tags/tag161.xml><?xml version="1.0" encoding="utf-8"?>
<p:tagLst xmlns:a="http://schemas.openxmlformats.org/drawingml/2006/main" xmlns:r="http://schemas.openxmlformats.org/officeDocument/2006/relationships" xmlns:p="http://schemas.openxmlformats.org/presentationml/2006/main">
  <p:tag name="NUM" val="23"/>
</p:tagLst>
</file>

<file path=ppt/tags/tag162.xml><?xml version="1.0" encoding="utf-8"?>
<p:tagLst xmlns:a="http://schemas.openxmlformats.org/drawingml/2006/main" xmlns:r="http://schemas.openxmlformats.org/officeDocument/2006/relationships" xmlns:p="http://schemas.openxmlformats.org/presentationml/2006/main">
  <p:tag name="NUM" val="24"/>
</p:tagLst>
</file>

<file path=ppt/tags/tag163.xml><?xml version="1.0" encoding="utf-8"?>
<p:tagLst xmlns:a="http://schemas.openxmlformats.org/drawingml/2006/main" xmlns:r="http://schemas.openxmlformats.org/officeDocument/2006/relationships" xmlns:p="http://schemas.openxmlformats.org/presentationml/2006/main">
  <p:tag name="NUM" val="25"/>
</p:tagLst>
</file>

<file path=ppt/tags/tag164.xml><?xml version="1.0" encoding="utf-8"?>
<p:tagLst xmlns:a="http://schemas.openxmlformats.org/drawingml/2006/main" xmlns:r="http://schemas.openxmlformats.org/officeDocument/2006/relationships" xmlns:p="http://schemas.openxmlformats.org/presentationml/2006/main">
  <p:tag name="NUM" val="26"/>
</p:tagLst>
</file>

<file path=ppt/tags/tag165.xml><?xml version="1.0" encoding="utf-8"?>
<p:tagLst xmlns:a="http://schemas.openxmlformats.org/drawingml/2006/main" xmlns:r="http://schemas.openxmlformats.org/officeDocument/2006/relationships" xmlns:p="http://schemas.openxmlformats.org/presentationml/2006/main">
  <p:tag name="NUM" val="27"/>
</p:tagLst>
</file>

<file path=ppt/tags/tag166.xml><?xml version="1.0" encoding="utf-8"?>
<p:tagLst xmlns:a="http://schemas.openxmlformats.org/drawingml/2006/main" xmlns:r="http://schemas.openxmlformats.org/officeDocument/2006/relationships" xmlns:p="http://schemas.openxmlformats.org/presentationml/2006/main">
  <p:tag name="NUM" val="28"/>
</p:tagLst>
</file>

<file path=ppt/tags/tag167.xml><?xml version="1.0" encoding="utf-8"?>
<p:tagLst xmlns:a="http://schemas.openxmlformats.org/drawingml/2006/main" xmlns:r="http://schemas.openxmlformats.org/officeDocument/2006/relationships" xmlns:p="http://schemas.openxmlformats.org/presentationml/2006/main">
  <p:tag name="NUM" val="29"/>
</p:tagLst>
</file>

<file path=ppt/tags/tag168.xml><?xml version="1.0" encoding="utf-8"?>
<p:tagLst xmlns:a="http://schemas.openxmlformats.org/drawingml/2006/main" xmlns:r="http://schemas.openxmlformats.org/officeDocument/2006/relationships" xmlns:p="http://schemas.openxmlformats.org/presentationml/2006/main">
  <p:tag name="NUM" val="30"/>
</p:tagLst>
</file>

<file path=ppt/tags/tag169.xml><?xml version="1.0" encoding="utf-8"?>
<p:tagLst xmlns:a="http://schemas.openxmlformats.org/drawingml/2006/main" xmlns:r="http://schemas.openxmlformats.org/officeDocument/2006/relationships" xmlns:p="http://schemas.openxmlformats.org/presentationml/2006/main">
  <p:tag name="NUM" val="31"/>
</p:tagLst>
</file>

<file path=ppt/tags/tag17.xml><?xml version="1.0" encoding="utf-8"?>
<p:tagLst xmlns:a="http://schemas.openxmlformats.org/drawingml/2006/main" xmlns:r="http://schemas.openxmlformats.org/officeDocument/2006/relationships" xmlns:p="http://schemas.openxmlformats.org/presentationml/2006/main">
  <p:tag name="NUM" val="6"/>
</p:tagLst>
</file>

<file path=ppt/tags/tag170.xml><?xml version="1.0" encoding="utf-8"?>
<p:tagLst xmlns:a="http://schemas.openxmlformats.org/drawingml/2006/main" xmlns:r="http://schemas.openxmlformats.org/officeDocument/2006/relationships" xmlns:p="http://schemas.openxmlformats.org/presentationml/2006/main">
  <p:tag name="NUM" val="32"/>
</p:tagLst>
</file>

<file path=ppt/tags/tag171.xml><?xml version="1.0" encoding="utf-8"?>
<p:tagLst xmlns:a="http://schemas.openxmlformats.org/drawingml/2006/main" xmlns:r="http://schemas.openxmlformats.org/officeDocument/2006/relationships" xmlns:p="http://schemas.openxmlformats.org/presentationml/2006/main">
  <p:tag name="NUM" val="33"/>
</p:tagLst>
</file>

<file path=ppt/tags/tag172.xml><?xml version="1.0" encoding="utf-8"?>
<p:tagLst xmlns:a="http://schemas.openxmlformats.org/drawingml/2006/main" xmlns:r="http://schemas.openxmlformats.org/officeDocument/2006/relationships" xmlns:p="http://schemas.openxmlformats.org/presentationml/2006/main">
  <p:tag name="NUM" val="34"/>
</p:tagLst>
</file>

<file path=ppt/tags/tag173.xml><?xml version="1.0" encoding="utf-8"?>
<p:tagLst xmlns:a="http://schemas.openxmlformats.org/drawingml/2006/main" xmlns:r="http://schemas.openxmlformats.org/officeDocument/2006/relationships" xmlns:p="http://schemas.openxmlformats.org/presentationml/2006/main">
  <p:tag name="NUM" val="35"/>
</p:tagLst>
</file>

<file path=ppt/tags/tag174.xml><?xml version="1.0" encoding="utf-8"?>
<p:tagLst xmlns:a="http://schemas.openxmlformats.org/drawingml/2006/main" xmlns:r="http://schemas.openxmlformats.org/officeDocument/2006/relationships" xmlns:p="http://schemas.openxmlformats.org/presentationml/2006/main">
  <p:tag name="NUM" val="36"/>
</p:tagLst>
</file>

<file path=ppt/tags/tag175.xml><?xml version="1.0" encoding="utf-8"?>
<p:tagLst xmlns:a="http://schemas.openxmlformats.org/drawingml/2006/main" xmlns:r="http://schemas.openxmlformats.org/officeDocument/2006/relationships" xmlns:p="http://schemas.openxmlformats.org/presentationml/2006/main">
  <p:tag name="NUM" val="37"/>
</p:tagLst>
</file>

<file path=ppt/tags/tag176.xml><?xml version="1.0" encoding="utf-8"?>
<p:tagLst xmlns:a="http://schemas.openxmlformats.org/drawingml/2006/main" xmlns:r="http://schemas.openxmlformats.org/officeDocument/2006/relationships" xmlns:p="http://schemas.openxmlformats.org/presentationml/2006/main">
  <p:tag name="NUM" val="38"/>
</p:tagLst>
</file>

<file path=ppt/tags/tag177.xml><?xml version="1.0" encoding="utf-8"?>
<p:tagLst xmlns:a="http://schemas.openxmlformats.org/drawingml/2006/main" xmlns:r="http://schemas.openxmlformats.org/officeDocument/2006/relationships" xmlns:p="http://schemas.openxmlformats.org/presentationml/2006/main">
  <p:tag name="NUM" val="39"/>
</p:tagLst>
</file>

<file path=ppt/tags/tag178.xml><?xml version="1.0" encoding="utf-8"?>
<p:tagLst xmlns:a="http://schemas.openxmlformats.org/drawingml/2006/main" xmlns:r="http://schemas.openxmlformats.org/officeDocument/2006/relationships" xmlns:p="http://schemas.openxmlformats.org/presentationml/2006/main">
  <p:tag name="NUM" val="40"/>
</p:tagLst>
</file>

<file path=ppt/tags/tag179.xml><?xml version="1.0" encoding="utf-8"?>
<p:tagLst xmlns:a="http://schemas.openxmlformats.org/drawingml/2006/main" xmlns:r="http://schemas.openxmlformats.org/officeDocument/2006/relationships" xmlns:p="http://schemas.openxmlformats.org/presentationml/2006/main">
  <p:tag name="NUM" val="41"/>
</p:tagLst>
</file>

<file path=ppt/tags/tag18.xml><?xml version="1.0" encoding="utf-8"?>
<p:tagLst xmlns:a="http://schemas.openxmlformats.org/drawingml/2006/main" xmlns:r="http://schemas.openxmlformats.org/officeDocument/2006/relationships" xmlns:p="http://schemas.openxmlformats.org/presentationml/2006/main">
  <p:tag name="NUM" val="7"/>
</p:tagLst>
</file>

<file path=ppt/tags/tag180.xml><?xml version="1.0" encoding="utf-8"?>
<p:tagLst xmlns:a="http://schemas.openxmlformats.org/drawingml/2006/main" xmlns:r="http://schemas.openxmlformats.org/officeDocument/2006/relationships" xmlns:p="http://schemas.openxmlformats.org/presentationml/2006/main">
  <p:tag name="NUM" val="42"/>
</p:tagLst>
</file>

<file path=ppt/tags/tag181.xml><?xml version="1.0" encoding="utf-8"?>
<p:tagLst xmlns:a="http://schemas.openxmlformats.org/drawingml/2006/main" xmlns:r="http://schemas.openxmlformats.org/officeDocument/2006/relationships" xmlns:p="http://schemas.openxmlformats.org/presentationml/2006/main">
  <p:tag name="NUM" val="43"/>
</p:tagLst>
</file>

<file path=ppt/tags/tag182.xml><?xml version="1.0" encoding="utf-8"?>
<p:tagLst xmlns:a="http://schemas.openxmlformats.org/drawingml/2006/main" xmlns:r="http://schemas.openxmlformats.org/officeDocument/2006/relationships" xmlns:p="http://schemas.openxmlformats.org/presentationml/2006/main">
  <p:tag name="NUM" val="44"/>
</p:tagLst>
</file>

<file path=ppt/tags/tag183.xml><?xml version="1.0" encoding="utf-8"?>
<p:tagLst xmlns:a="http://schemas.openxmlformats.org/drawingml/2006/main" xmlns:r="http://schemas.openxmlformats.org/officeDocument/2006/relationships" xmlns:p="http://schemas.openxmlformats.org/presentationml/2006/main">
  <p:tag name="NUM" val="45"/>
</p:tagLst>
</file>

<file path=ppt/tags/tag184.xml><?xml version="1.0" encoding="utf-8"?>
<p:tagLst xmlns:a="http://schemas.openxmlformats.org/drawingml/2006/main" xmlns:r="http://schemas.openxmlformats.org/officeDocument/2006/relationships" xmlns:p="http://schemas.openxmlformats.org/presentationml/2006/main">
  <p:tag name="NUM" val="46"/>
</p:tagLst>
</file>

<file path=ppt/tags/tag185.xml><?xml version="1.0" encoding="utf-8"?>
<p:tagLst xmlns:a="http://schemas.openxmlformats.org/drawingml/2006/main" xmlns:r="http://schemas.openxmlformats.org/officeDocument/2006/relationships" xmlns:p="http://schemas.openxmlformats.org/presentationml/2006/main">
  <p:tag name="NUM" val="47"/>
</p:tagLst>
</file>

<file path=ppt/tags/tag186.xml><?xml version="1.0" encoding="utf-8"?>
<p:tagLst xmlns:a="http://schemas.openxmlformats.org/drawingml/2006/main" xmlns:r="http://schemas.openxmlformats.org/officeDocument/2006/relationships" xmlns:p="http://schemas.openxmlformats.org/presentationml/2006/main">
  <p:tag name="NUM" val="48"/>
</p:tagLst>
</file>

<file path=ppt/tags/tag187.xml><?xml version="1.0" encoding="utf-8"?>
<p:tagLst xmlns:a="http://schemas.openxmlformats.org/drawingml/2006/main" xmlns:r="http://schemas.openxmlformats.org/officeDocument/2006/relationships" xmlns:p="http://schemas.openxmlformats.org/presentationml/2006/main">
  <p:tag name="NUM" val="49"/>
</p:tagLst>
</file>

<file path=ppt/tags/tag188.xml><?xml version="1.0" encoding="utf-8"?>
<p:tagLst xmlns:a="http://schemas.openxmlformats.org/drawingml/2006/main" xmlns:r="http://schemas.openxmlformats.org/officeDocument/2006/relationships" xmlns:p="http://schemas.openxmlformats.org/presentationml/2006/main">
  <p:tag name="NUM" val="50"/>
</p:tagLst>
</file>

<file path=ppt/tags/tag189.xml><?xml version="1.0" encoding="utf-8"?>
<p:tagLst xmlns:a="http://schemas.openxmlformats.org/drawingml/2006/main" xmlns:r="http://schemas.openxmlformats.org/officeDocument/2006/relationships" xmlns:p="http://schemas.openxmlformats.org/presentationml/2006/main">
  <p:tag name="NUM" val="51"/>
</p:tagLst>
</file>

<file path=ppt/tags/tag19.xml><?xml version="1.0" encoding="utf-8"?>
<p:tagLst xmlns:a="http://schemas.openxmlformats.org/drawingml/2006/main" xmlns:r="http://schemas.openxmlformats.org/officeDocument/2006/relationships" xmlns:p="http://schemas.openxmlformats.org/presentationml/2006/main">
  <p:tag name="NUM" val="8"/>
</p:tagLst>
</file>

<file path=ppt/tags/tag190.xml><?xml version="1.0" encoding="utf-8"?>
<p:tagLst xmlns:a="http://schemas.openxmlformats.org/drawingml/2006/main" xmlns:r="http://schemas.openxmlformats.org/officeDocument/2006/relationships" xmlns:p="http://schemas.openxmlformats.org/presentationml/2006/main">
  <p:tag name="NUM" val="52"/>
</p:tagLst>
</file>

<file path=ppt/tags/tag191.xml><?xml version="1.0" encoding="utf-8"?>
<p:tagLst xmlns:a="http://schemas.openxmlformats.org/drawingml/2006/main" xmlns:r="http://schemas.openxmlformats.org/officeDocument/2006/relationships" xmlns:p="http://schemas.openxmlformats.org/presentationml/2006/main">
  <p:tag name="NUM" val="53"/>
</p:tagLst>
</file>

<file path=ppt/tags/tag192.xml><?xml version="1.0" encoding="utf-8"?>
<p:tagLst xmlns:a="http://schemas.openxmlformats.org/drawingml/2006/main" xmlns:r="http://schemas.openxmlformats.org/officeDocument/2006/relationships" xmlns:p="http://schemas.openxmlformats.org/presentationml/2006/main">
  <p:tag name="NUM" val="54"/>
</p:tagLst>
</file>

<file path=ppt/tags/tag193.xml><?xml version="1.0" encoding="utf-8"?>
<p:tagLst xmlns:a="http://schemas.openxmlformats.org/drawingml/2006/main" xmlns:r="http://schemas.openxmlformats.org/officeDocument/2006/relationships" xmlns:p="http://schemas.openxmlformats.org/presentationml/2006/main">
  <p:tag name="NUM" val="1"/>
</p:tagLst>
</file>

<file path=ppt/tags/tag194.xml><?xml version="1.0" encoding="utf-8"?>
<p:tagLst xmlns:a="http://schemas.openxmlformats.org/drawingml/2006/main" xmlns:r="http://schemas.openxmlformats.org/officeDocument/2006/relationships" xmlns:p="http://schemas.openxmlformats.org/presentationml/2006/main">
  <p:tag name="NUM" val="2"/>
</p:tagLst>
</file>

<file path=ppt/tags/tag195.xml><?xml version="1.0" encoding="utf-8"?>
<p:tagLst xmlns:a="http://schemas.openxmlformats.org/drawingml/2006/main" xmlns:r="http://schemas.openxmlformats.org/officeDocument/2006/relationships" xmlns:p="http://schemas.openxmlformats.org/presentationml/2006/main">
  <p:tag name="NUM" val="1"/>
</p:tagLst>
</file>

<file path=ppt/tags/tag196.xml><?xml version="1.0" encoding="utf-8"?>
<p:tagLst xmlns:a="http://schemas.openxmlformats.org/drawingml/2006/main" xmlns:r="http://schemas.openxmlformats.org/officeDocument/2006/relationships" xmlns:p="http://schemas.openxmlformats.org/presentationml/2006/main">
  <p:tag name="NUM" val="2"/>
</p:tagLst>
</file>

<file path=ppt/tags/tag197.xml><?xml version="1.0" encoding="utf-8"?>
<p:tagLst xmlns:a="http://schemas.openxmlformats.org/drawingml/2006/main" xmlns:r="http://schemas.openxmlformats.org/officeDocument/2006/relationships" xmlns:p="http://schemas.openxmlformats.org/presentationml/2006/main">
  <p:tag name="NUM" val="3"/>
</p:tagLst>
</file>

<file path=ppt/tags/tag198.xml><?xml version="1.0" encoding="utf-8"?>
<p:tagLst xmlns:a="http://schemas.openxmlformats.org/drawingml/2006/main" xmlns:r="http://schemas.openxmlformats.org/officeDocument/2006/relationships" xmlns:p="http://schemas.openxmlformats.org/presentationml/2006/main">
  <p:tag name="NUM" val="4"/>
</p:tagLst>
</file>

<file path=ppt/tags/tag199.xml><?xml version="1.0" encoding="utf-8"?>
<p:tagLst xmlns:a="http://schemas.openxmlformats.org/drawingml/2006/main" xmlns:r="http://schemas.openxmlformats.org/officeDocument/2006/relationships" xmlns:p="http://schemas.openxmlformats.org/presentationml/2006/main">
  <p:tag name="NUM" val="5"/>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9"/>
</p:tagLst>
</file>

<file path=ppt/tags/tag200.xml><?xml version="1.0" encoding="utf-8"?>
<p:tagLst xmlns:a="http://schemas.openxmlformats.org/drawingml/2006/main" xmlns:r="http://schemas.openxmlformats.org/officeDocument/2006/relationships" xmlns:p="http://schemas.openxmlformats.org/presentationml/2006/main">
  <p:tag name="NUM" val="6"/>
</p:tagLst>
</file>

<file path=ppt/tags/tag201.xml><?xml version="1.0" encoding="utf-8"?>
<p:tagLst xmlns:a="http://schemas.openxmlformats.org/drawingml/2006/main" xmlns:r="http://schemas.openxmlformats.org/officeDocument/2006/relationships" xmlns:p="http://schemas.openxmlformats.org/presentationml/2006/main">
  <p:tag name="NUM" val="7"/>
</p:tagLst>
</file>

<file path=ppt/tags/tag202.xml><?xml version="1.0" encoding="utf-8"?>
<p:tagLst xmlns:a="http://schemas.openxmlformats.org/drawingml/2006/main" xmlns:r="http://schemas.openxmlformats.org/officeDocument/2006/relationships" xmlns:p="http://schemas.openxmlformats.org/presentationml/2006/main">
  <p:tag name="NUM" val="8"/>
</p:tagLst>
</file>

<file path=ppt/tags/tag203.xml><?xml version="1.0" encoding="utf-8"?>
<p:tagLst xmlns:a="http://schemas.openxmlformats.org/drawingml/2006/main" xmlns:r="http://schemas.openxmlformats.org/officeDocument/2006/relationships" xmlns:p="http://schemas.openxmlformats.org/presentationml/2006/main">
  <p:tag name="NUM" val="9"/>
</p:tagLst>
</file>

<file path=ppt/tags/tag204.xml><?xml version="1.0" encoding="utf-8"?>
<p:tagLst xmlns:a="http://schemas.openxmlformats.org/drawingml/2006/main" xmlns:r="http://schemas.openxmlformats.org/officeDocument/2006/relationships" xmlns:p="http://schemas.openxmlformats.org/presentationml/2006/main">
  <p:tag name="NUM" val="10"/>
</p:tagLst>
</file>

<file path=ppt/tags/tag205.xml><?xml version="1.0" encoding="utf-8"?>
<p:tagLst xmlns:a="http://schemas.openxmlformats.org/drawingml/2006/main" xmlns:r="http://schemas.openxmlformats.org/officeDocument/2006/relationships" xmlns:p="http://schemas.openxmlformats.org/presentationml/2006/main">
  <p:tag name="NUM" val="11"/>
</p:tagLst>
</file>

<file path=ppt/tags/tag206.xml><?xml version="1.0" encoding="utf-8"?>
<p:tagLst xmlns:a="http://schemas.openxmlformats.org/drawingml/2006/main" xmlns:r="http://schemas.openxmlformats.org/officeDocument/2006/relationships" xmlns:p="http://schemas.openxmlformats.org/presentationml/2006/main">
  <p:tag name="NUM" val="12"/>
</p:tagLst>
</file>

<file path=ppt/tags/tag207.xml><?xml version="1.0" encoding="utf-8"?>
<p:tagLst xmlns:a="http://schemas.openxmlformats.org/drawingml/2006/main" xmlns:r="http://schemas.openxmlformats.org/officeDocument/2006/relationships" xmlns:p="http://schemas.openxmlformats.org/presentationml/2006/main">
  <p:tag name="NUM" val="13"/>
</p:tagLst>
</file>

<file path=ppt/tags/tag208.xml><?xml version="1.0" encoding="utf-8"?>
<p:tagLst xmlns:a="http://schemas.openxmlformats.org/drawingml/2006/main" xmlns:r="http://schemas.openxmlformats.org/officeDocument/2006/relationships" xmlns:p="http://schemas.openxmlformats.org/presentationml/2006/main">
  <p:tag name="NUM" val="14"/>
</p:tagLst>
</file>

<file path=ppt/tags/tag209.xml><?xml version="1.0" encoding="utf-8"?>
<p:tagLst xmlns:a="http://schemas.openxmlformats.org/drawingml/2006/main" xmlns:r="http://schemas.openxmlformats.org/officeDocument/2006/relationships" xmlns:p="http://schemas.openxmlformats.org/presentationml/2006/main">
  <p:tag name="NUM" val="15"/>
</p:tagLst>
</file>

<file path=ppt/tags/tag21.xml><?xml version="1.0" encoding="utf-8"?>
<p:tagLst xmlns:a="http://schemas.openxmlformats.org/drawingml/2006/main" xmlns:r="http://schemas.openxmlformats.org/officeDocument/2006/relationships" xmlns:p="http://schemas.openxmlformats.org/presentationml/2006/main">
  <p:tag name="NUM" val="10"/>
</p:tagLst>
</file>

<file path=ppt/tags/tag210.xml><?xml version="1.0" encoding="utf-8"?>
<p:tagLst xmlns:a="http://schemas.openxmlformats.org/drawingml/2006/main" xmlns:r="http://schemas.openxmlformats.org/officeDocument/2006/relationships" xmlns:p="http://schemas.openxmlformats.org/presentationml/2006/main">
  <p:tag name="NUM" val="1"/>
</p:tagLst>
</file>

<file path=ppt/tags/tag211.xml><?xml version="1.0" encoding="utf-8"?>
<p:tagLst xmlns:a="http://schemas.openxmlformats.org/drawingml/2006/main" xmlns:r="http://schemas.openxmlformats.org/officeDocument/2006/relationships" xmlns:p="http://schemas.openxmlformats.org/presentationml/2006/main">
  <p:tag name="NUM" val="2"/>
</p:tagLst>
</file>

<file path=ppt/tags/tag212.xml><?xml version="1.0" encoding="utf-8"?>
<p:tagLst xmlns:a="http://schemas.openxmlformats.org/drawingml/2006/main" xmlns:r="http://schemas.openxmlformats.org/officeDocument/2006/relationships" xmlns:p="http://schemas.openxmlformats.org/presentationml/2006/main">
  <p:tag name="NUM" val="3"/>
</p:tagLst>
</file>

<file path=ppt/tags/tag213.xml><?xml version="1.0" encoding="utf-8"?>
<p:tagLst xmlns:a="http://schemas.openxmlformats.org/drawingml/2006/main" xmlns:r="http://schemas.openxmlformats.org/officeDocument/2006/relationships" xmlns:p="http://schemas.openxmlformats.org/presentationml/2006/main">
  <p:tag name="NUM" val="1"/>
</p:tagLst>
</file>

<file path=ppt/tags/tag214.xml><?xml version="1.0" encoding="utf-8"?>
<p:tagLst xmlns:a="http://schemas.openxmlformats.org/drawingml/2006/main" xmlns:r="http://schemas.openxmlformats.org/officeDocument/2006/relationships" xmlns:p="http://schemas.openxmlformats.org/presentationml/2006/main">
  <p:tag name="NUM" val="2"/>
</p:tagLst>
</file>

<file path=ppt/tags/tag215.xml><?xml version="1.0" encoding="utf-8"?>
<p:tagLst xmlns:a="http://schemas.openxmlformats.org/drawingml/2006/main" xmlns:r="http://schemas.openxmlformats.org/officeDocument/2006/relationships" xmlns:p="http://schemas.openxmlformats.org/presentationml/2006/main">
  <p:tag name="NUM" val="3"/>
</p:tagLst>
</file>

<file path=ppt/tags/tag216.xml><?xml version="1.0" encoding="utf-8"?>
<p:tagLst xmlns:a="http://schemas.openxmlformats.org/drawingml/2006/main" xmlns:r="http://schemas.openxmlformats.org/officeDocument/2006/relationships" xmlns:p="http://schemas.openxmlformats.org/presentationml/2006/main">
  <p:tag name="NUM" val="4"/>
</p:tagLst>
</file>

<file path=ppt/tags/tag217.xml><?xml version="1.0" encoding="utf-8"?>
<p:tagLst xmlns:a="http://schemas.openxmlformats.org/drawingml/2006/main" xmlns:r="http://schemas.openxmlformats.org/officeDocument/2006/relationships" xmlns:p="http://schemas.openxmlformats.org/presentationml/2006/main">
  <p:tag name="NUM" val="5"/>
</p:tagLst>
</file>

<file path=ppt/tags/tag218.xml><?xml version="1.0" encoding="utf-8"?>
<p:tagLst xmlns:a="http://schemas.openxmlformats.org/drawingml/2006/main" xmlns:r="http://schemas.openxmlformats.org/officeDocument/2006/relationships" xmlns:p="http://schemas.openxmlformats.org/presentationml/2006/main">
  <p:tag name="NUM" val="6"/>
</p:tagLst>
</file>

<file path=ppt/tags/tag219.xml><?xml version="1.0" encoding="utf-8"?>
<p:tagLst xmlns:a="http://schemas.openxmlformats.org/drawingml/2006/main" xmlns:r="http://schemas.openxmlformats.org/officeDocument/2006/relationships" xmlns:p="http://schemas.openxmlformats.org/presentationml/2006/main">
  <p:tag name="NUM" val="7"/>
</p:tagLst>
</file>

<file path=ppt/tags/tag22.xml><?xml version="1.0" encoding="utf-8"?>
<p:tagLst xmlns:a="http://schemas.openxmlformats.org/drawingml/2006/main" xmlns:r="http://schemas.openxmlformats.org/officeDocument/2006/relationships" xmlns:p="http://schemas.openxmlformats.org/presentationml/2006/main">
  <p:tag name="NUM" val="11"/>
</p:tagLst>
</file>

<file path=ppt/tags/tag220.xml><?xml version="1.0" encoding="utf-8"?>
<p:tagLst xmlns:a="http://schemas.openxmlformats.org/drawingml/2006/main" xmlns:r="http://schemas.openxmlformats.org/officeDocument/2006/relationships" xmlns:p="http://schemas.openxmlformats.org/presentationml/2006/main">
  <p:tag name="NUM" val="8"/>
</p:tagLst>
</file>

<file path=ppt/tags/tag221.xml><?xml version="1.0" encoding="utf-8"?>
<p:tagLst xmlns:a="http://schemas.openxmlformats.org/drawingml/2006/main" xmlns:r="http://schemas.openxmlformats.org/officeDocument/2006/relationships" xmlns:p="http://schemas.openxmlformats.org/presentationml/2006/main">
  <p:tag name="NUM" val="9"/>
</p:tagLst>
</file>

<file path=ppt/tags/tag222.xml><?xml version="1.0" encoding="utf-8"?>
<p:tagLst xmlns:a="http://schemas.openxmlformats.org/drawingml/2006/main" xmlns:r="http://schemas.openxmlformats.org/officeDocument/2006/relationships" xmlns:p="http://schemas.openxmlformats.org/presentationml/2006/main">
  <p:tag name="NUM" val="10"/>
</p:tagLst>
</file>

<file path=ppt/tags/tag223.xml><?xml version="1.0" encoding="utf-8"?>
<p:tagLst xmlns:a="http://schemas.openxmlformats.org/drawingml/2006/main" xmlns:r="http://schemas.openxmlformats.org/officeDocument/2006/relationships" xmlns:p="http://schemas.openxmlformats.org/presentationml/2006/main">
  <p:tag name="NUM" val="11"/>
</p:tagLst>
</file>

<file path=ppt/tags/tag224.xml><?xml version="1.0" encoding="utf-8"?>
<p:tagLst xmlns:a="http://schemas.openxmlformats.org/drawingml/2006/main" xmlns:r="http://schemas.openxmlformats.org/officeDocument/2006/relationships" xmlns:p="http://schemas.openxmlformats.org/presentationml/2006/main">
  <p:tag name="NUM" val="12"/>
</p:tagLst>
</file>

<file path=ppt/tags/tag225.xml><?xml version="1.0" encoding="utf-8"?>
<p:tagLst xmlns:a="http://schemas.openxmlformats.org/drawingml/2006/main" xmlns:r="http://schemas.openxmlformats.org/officeDocument/2006/relationships" xmlns:p="http://schemas.openxmlformats.org/presentationml/2006/main">
  <p:tag name="NUM" val="13"/>
</p:tagLst>
</file>

<file path=ppt/tags/tag226.xml><?xml version="1.0" encoding="utf-8"?>
<p:tagLst xmlns:a="http://schemas.openxmlformats.org/drawingml/2006/main" xmlns:r="http://schemas.openxmlformats.org/officeDocument/2006/relationships" xmlns:p="http://schemas.openxmlformats.org/presentationml/2006/main">
  <p:tag name="NUM" val="14"/>
</p:tagLst>
</file>

<file path=ppt/tags/tag227.xml><?xml version="1.0" encoding="utf-8"?>
<p:tagLst xmlns:a="http://schemas.openxmlformats.org/drawingml/2006/main" xmlns:r="http://schemas.openxmlformats.org/officeDocument/2006/relationships" xmlns:p="http://schemas.openxmlformats.org/presentationml/2006/main">
  <p:tag name="NUM" val="15"/>
</p:tagLst>
</file>

<file path=ppt/tags/tag228.xml><?xml version="1.0" encoding="utf-8"?>
<p:tagLst xmlns:a="http://schemas.openxmlformats.org/drawingml/2006/main" xmlns:r="http://schemas.openxmlformats.org/officeDocument/2006/relationships" xmlns:p="http://schemas.openxmlformats.org/presentationml/2006/main">
  <p:tag name="NUM" val="1"/>
</p:tagLst>
</file>

<file path=ppt/tags/tag229.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2"/>
</p:tagLst>
</file>

<file path=ppt/tags/tag230.xml><?xml version="1.0" encoding="utf-8"?>
<p:tagLst xmlns:a="http://schemas.openxmlformats.org/drawingml/2006/main" xmlns:r="http://schemas.openxmlformats.org/officeDocument/2006/relationships" xmlns:p="http://schemas.openxmlformats.org/presentationml/2006/main">
  <p:tag name="NUM" val="3"/>
</p:tagLst>
</file>

<file path=ppt/tags/tag231.xml><?xml version="1.0" encoding="utf-8"?>
<p:tagLst xmlns:a="http://schemas.openxmlformats.org/drawingml/2006/main" xmlns:r="http://schemas.openxmlformats.org/officeDocument/2006/relationships" xmlns:p="http://schemas.openxmlformats.org/presentationml/2006/main">
  <p:tag name="NUM" val="4"/>
</p:tagLst>
</file>

<file path=ppt/tags/tag232.xml><?xml version="1.0" encoding="utf-8"?>
<p:tagLst xmlns:a="http://schemas.openxmlformats.org/drawingml/2006/main" xmlns:r="http://schemas.openxmlformats.org/officeDocument/2006/relationships" xmlns:p="http://schemas.openxmlformats.org/presentationml/2006/main">
  <p:tag name="NUM" val="5"/>
</p:tagLst>
</file>

<file path=ppt/tags/tag233.xml><?xml version="1.0" encoding="utf-8"?>
<p:tagLst xmlns:a="http://schemas.openxmlformats.org/drawingml/2006/main" xmlns:r="http://schemas.openxmlformats.org/officeDocument/2006/relationships" xmlns:p="http://schemas.openxmlformats.org/presentationml/2006/main">
  <p:tag name="NUM" val="6"/>
</p:tagLst>
</file>

<file path=ppt/tags/tag234.xml><?xml version="1.0" encoding="utf-8"?>
<p:tagLst xmlns:a="http://schemas.openxmlformats.org/drawingml/2006/main" xmlns:r="http://schemas.openxmlformats.org/officeDocument/2006/relationships" xmlns:p="http://schemas.openxmlformats.org/presentationml/2006/main">
  <p:tag name="NUM" val="7"/>
</p:tagLst>
</file>

<file path=ppt/tags/tag235.xml><?xml version="1.0" encoding="utf-8"?>
<p:tagLst xmlns:a="http://schemas.openxmlformats.org/drawingml/2006/main" xmlns:r="http://schemas.openxmlformats.org/officeDocument/2006/relationships" xmlns:p="http://schemas.openxmlformats.org/presentationml/2006/main">
  <p:tag name="NUM" val="8"/>
</p:tagLst>
</file>

<file path=ppt/tags/tag236.xml><?xml version="1.0" encoding="utf-8"?>
<p:tagLst xmlns:a="http://schemas.openxmlformats.org/drawingml/2006/main" xmlns:r="http://schemas.openxmlformats.org/officeDocument/2006/relationships" xmlns:p="http://schemas.openxmlformats.org/presentationml/2006/main">
  <p:tag name="NUM" val="9"/>
</p:tagLst>
</file>

<file path=ppt/tags/tag237.xml><?xml version="1.0" encoding="utf-8"?>
<p:tagLst xmlns:a="http://schemas.openxmlformats.org/drawingml/2006/main" xmlns:r="http://schemas.openxmlformats.org/officeDocument/2006/relationships" xmlns:p="http://schemas.openxmlformats.org/presentationml/2006/main">
  <p:tag name="NUM" val="10"/>
</p:tagLst>
</file>

<file path=ppt/tags/tag238.xml><?xml version="1.0" encoding="utf-8"?>
<p:tagLst xmlns:a="http://schemas.openxmlformats.org/drawingml/2006/main" xmlns:r="http://schemas.openxmlformats.org/officeDocument/2006/relationships" xmlns:p="http://schemas.openxmlformats.org/presentationml/2006/main">
  <p:tag name="NUM" val="11"/>
</p:tagLst>
</file>

<file path=ppt/tags/tag239.xml><?xml version="1.0" encoding="utf-8"?>
<p:tagLst xmlns:a="http://schemas.openxmlformats.org/drawingml/2006/main" xmlns:r="http://schemas.openxmlformats.org/officeDocument/2006/relationships" xmlns:p="http://schemas.openxmlformats.org/presentationml/2006/main">
  <p:tag name="NUM" val="12"/>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40.xml><?xml version="1.0" encoding="utf-8"?>
<p:tagLst xmlns:a="http://schemas.openxmlformats.org/drawingml/2006/main" xmlns:r="http://schemas.openxmlformats.org/officeDocument/2006/relationships" xmlns:p="http://schemas.openxmlformats.org/presentationml/2006/main">
  <p:tag name="NUM" val="13"/>
</p:tagLst>
</file>

<file path=ppt/tags/tag241.xml><?xml version="1.0" encoding="utf-8"?>
<p:tagLst xmlns:a="http://schemas.openxmlformats.org/drawingml/2006/main" xmlns:r="http://schemas.openxmlformats.org/officeDocument/2006/relationships" xmlns:p="http://schemas.openxmlformats.org/presentationml/2006/main">
  <p:tag name="NUM" val="14"/>
</p:tagLst>
</file>

<file path=ppt/tags/tag242.xml><?xml version="1.0" encoding="utf-8"?>
<p:tagLst xmlns:a="http://schemas.openxmlformats.org/drawingml/2006/main" xmlns:r="http://schemas.openxmlformats.org/officeDocument/2006/relationships" xmlns:p="http://schemas.openxmlformats.org/presentationml/2006/main">
  <p:tag name="NUM" val="15"/>
</p:tagLst>
</file>

<file path=ppt/tags/tag243.xml><?xml version="1.0" encoding="utf-8"?>
<p:tagLst xmlns:a="http://schemas.openxmlformats.org/drawingml/2006/main" xmlns:r="http://schemas.openxmlformats.org/officeDocument/2006/relationships" xmlns:p="http://schemas.openxmlformats.org/presentationml/2006/main">
  <p:tag name="NUM" val="16"/>
</p:tagLst>
</file>

<file path=ppt/tags/tag244.xml><?xml version="1.0" encoding="utf-8"?>
<p:tagLst xmlns:a="http://schemas.openxmlformats.org/drawingml/2006/main" xmlns:r="http://schemas.openxmlformats.org/officeDocument/2006/relationships" xmlns:p="http://schemas.openxmlformats.org/presentationml/2006/main">
  <p:tag name="NUM" val="17"/>
</p:tagLst>
</file>

<file path=ppt/tags/tag245.xml><?xml version="1.0" encoding="utf-8"?>
<p:tagLst xmlns:a="http://schemas.openxmlformats.org/drawingml/2006/main" xmlns:r="http://schemas.openxmlformats.org/officeDocument/2006/relationships" xmlns:p="http://schemas.openxmlformats.org/presentationml/2006/main">
  <p:tag name="NUM" val="18"/>
</p:tagLst>
</file>

<file path=ppt/tags/tag246.xml><?xml version="1.0" encoding="utf-8"?>
<p:tagLst xmlns:a="http://schemas.openxmlformats.org/drawingml/2006/main" xmlns:r="http://schemas.openxmlformats.org/officeDocument/2006/relationships" xmlns:p="http://schemas.openxmlformats.org/presentationml/2006/main">
  <p:tag name="NUM" val="19"/>
</p:tagLst>
</file>

<file path=ppt/tags/tag247.xml><?xml version="1.0" encoding="utf-8"?>
<p:tagLst xmlns:a="http://schemas.openxmlformats.org/drawingml/2006/main" xmlns:r="http://schemas.openxmlformats.org/officeDocument/2006/relationships" xmlns:p="http://schemas.openxmlformats.org/presentationml/2006/main">
  <p:tag name="NUM" val="1"/>
</p:tagLst>
</file>

<file path=ppt/tags/tag248.xml><?xml version="1.0" encoding="utf-8"?>
<p:tagLst xmlns:a="http://schemas.openxmlformats.org/drawingml/2006/main" xmlns:r="http://schemas.openxmlformats.org/officeDocument/2006/relationships" xmlns:p="http://schemas.openxmlformats.org/presentationml/2006/main">
  <p:tag name="NUM" val="2"/>
</p:tagLst>
</file>

<file path=ppt/tags/tag249.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50.xml><?xml version="1.0" encoding="utf-8"?>
<p:tagLst xmlns:a="http://schemas.openxmlformats.org/drawingml/2006/main" xmlns:r="http://schemas.openxmlformats.org/officeDocument/2006/relationships" xmlns:p="http://schemas.openxmlformats.org/presentationml/2006/main">
  <p:tag name="NUM" val="4"/>
</p:tagLst>
</file>

<file path=ppt/tags/tag251.xml><?xml version="1.0" encoding="utf-8"?>
<p:tagLst xmlns:a="http://schemas.openxmlformats.org/drawingml/2006/main" xmlns:r="http://schemas.openxmlformats.org/officeDocument/2006/relationships" xmlns:p="http://schemas.openxmlformats.org/presentationml/2006/main">
  <p:tag name="NUM" val="5"/>
</p:tagLst>
</file>

<file path=ppt/tags/tag252.xml><?xml version="1.0" encoding="utf-8"?>
<p:tagLst xmlns:a="http://schemas.openxmlformats.org/drawingml/2006/main" xmlns:r="http://schemas.openxmlformats.org/officeDocument/2006/relationships" xmlns:p="http://schemas.openxmlformats.org/presentationml/2006/main">
  <p:tag name="NUM" val="6"/>
</p:tagLst>
</file>

<file path=ppt/tags/tag253.xml><?xml version="1.0" encoding="utf-8"?>
<p:tagLst xmlns:a="http://schemas.openxmlformats.org/drawingml/2006/main" xmlns:r="http://schemas.openxmlformats.org/officeDocument/2006/relationships" xmlns:p="http://schemas.openxmlformats.org/presentationml/2006/main">
  <p:tag name="NUM" val="7"/>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5"/>
</p:tagLst>
</file>

<file path=ppt/tags/tag29.xml><?xml version="1.0" encoding="utf-8"?>
<p:tagLst xmlns:a="http://schemas.openxmlformats.org/drawingml/2006/main" xmlns:r="http://schemas.openxmlformats.org/officeDocument/2006/relationships" xmlns:p="http://schemas.openxmlformats.org/presentationml/2006/main">
  <p:tag name="NUM" val="6"/>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7"/>
</p:tagLst>
</file>

<file path=ppt/tags/tag31.xml><?xml version="1.0" encoding="utf-8"?>
<p:tagLst xmlns:a="http://schemas.openxmlformats.org/drawingml/2006/main" xmlns:r="http://schemas.openxmlformats.org/officeDocument/2006/relationships" xmlns:p="http://schemas.openxmlformats.org/presentationml/2006/main">
  <p:tag name="NUM" val="8"/>
</p:tagLst>
</file>

<file path=ppt/tags/tag32.xml><?xml version="1.0" encoding="utf-8"?>
<p:tagLst xmlns:a="http://schemas.openxmlformats.org/drawingml/2006/main" xmlns:r="http://schemas.openxmlformats.org/officeDocument/2006/relationships" xmlns:p="http://schemas.openxmlformats.org/presentationml/2006/main">
  <p:tag name="NUM" val="9"/>
</p:tagLst>
</file>

<file path=ppt/tags/tag33.xml><?xml version="1.0" encoding="utf-8"?>
<p:tagLst xmlns:a="http://schemas.openxmlformats.org/drawingml/2006/main" xmlns:r="http://schemas.openxmlformats.org/officeDocument/2006/relationships" xmlns:p="http://schemas.openxmlformats.org/presentationml/2006/main">
  <p:tag name="NUM" val="10"/>
</p:tagLst>
</file>

<file path=ppt/tags/tag34.xml><?xml version="1.0" encoding="utf-8"?>
<p:tagLst xmlns:a="http://schemas.openxmlformats.org/drawingml/2006/main" xmlns:r="http://schemas.openxmlformats.org/officeDocument/2006/relationships" xmlns:p="http://schemas.openxmlformats.org/presentationml/2006/main">
  <p:tag name="NUM" val="11"/>
</p:tagLst>
</file>

<file path=ppt/tags/tag35.xml><?xml version="1.0" encoding="utf-8"?>
<p:tagLst xmlns:a="http://schemas.openxmlformats.org/drawingml/2006/main" xmlns:r="http://schemas.openxmlformats.org/officeDocument/2006/relationships" xmlns:p="http://schemas.openxmlformats.org/presentationml/2006/main">
  <p:tag name="NUM" val="12"/>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40.xml><?xml version="1.0" encoding="utf-8"?>
<p:tagLst xmlns:a="http://schemas.openxmlformats.org/drawingml/2006/main" xmlns:r="http://schemas.openxmlformats.org/officeDocument/2006/relationships" xmlns:p="http://schemas.openxmlformats.org/presentationml/2006/main">
  <p:tag name="NUM" val="5"/>
</p:tagLst>
</file>

<file path=ppt/tags/tag41.xml><?xml version="1.0" encoding="utf-8"?>
<p:tagLst xmlns:a="http://schemas.openxmlformats.org/drawingml/2006/main" xmlns:r="http://schemas.openxmlformats.org/officeDocument/2006/relationships" xmlns:p="http://schemas.openxmlformats.org/presentationml/2006/main">
  <p:tag name="NUM" val="6"/>
</p:tagLst>
</file>

<file path=ppt/tags/tag42.xml><?xml version="1.0" encoding="utf-8"?>
<p:tagLst xmlns:a="http://schemas.openxmlformats.org/drawingml/2006/main" xmlns:r="http://schemas.openxmlformats.org/officeDocument/2006/relationships" xmlns:p="http://schemas.openxmlformats.org/presentationml/2006/main">
  <p:tag name="NUM" val="7"/>
</p:tagLst>
</file>

<file path=ppt/tags/tag43.xml><?xml version="1.0" encoding="utf-8"?>
<p:tagLst xmlns:a="http://schemas.openxmlformats.org/drawingml/2006/main" xmlns:r="http://schemas.openxmlformats.org/officeDocument/2006/relationships" xmlns:p="http://schemas.openxmlformats.org/presentationml/2006/main">
  <p:tag name="NUM" val="1"/>
</p:tagLst>
</file>

<file path=ppt/tags/tag44.xml><?xml version="1.0" encoding="utf-8"?>
<p:tagLst xmlns:a="http://schemas.openxmlformats.org/drawingml/2006/main" xmlns:r="http://schemas.openxmlformats.org/officeDocument/2006/relationships" xmlns:p="http://schemas.openxmlformats.org/presentationml/2006/main">
  <p:tag name="NUM" val="2"/>
</p:tagLst>
</file>

<file path=ppt/tags/tag45.xml><?xml version="1.0" encoding="utf-8"?>
<p:tagLst xmlns:a="http://schemas.openxmlformats.org/drawingml/2006/main" xmlns:r="http://schemas.openxmlformats.org/officeDocument/2006/relationships" xmlns:p="http://schemas.openxmlformats.org/presentationml/2006/main">
  <p:tag name="NUM" val="3"/>
</p:tagLst>
</file>

<file path=ppt/tags/tag46.xml><?xml version="1.0" encoding="utf-8"?>
<p:tagLst xmlns:a="http://schemas.openxmlformats.org/drawingml/2006/main" xmlns:r="http://schemas.openxmlformats.org/officeDocument/2006/relationships" xmlns:p="http://schemas.openxmlformats.org/presentationml/2006/main">
  <p:tag name="NUM" val="4"/>
</p:tagLst>
</file>

<file path=ppt/tags/tag47.xml><?xml version="1.0" encoding="utf-8"?>
<p:tagLst xmlns:a="http://schemas.openxmlformats.org/drawingml/2006/main" xmlns:r="http://schemas.openxmlformats.org/officeDocument/2006/relationships" xmlns:p="http://schemas.openxmlformats.org/presentationml/2006/main">
  <p:tag name="NUM" val="5"/>
</p:tagLst>
</file>

<file path=ppt/tags/tag48.xml><?xml version="1.0" encoding="utf-8"?>
<p:tagLst xmlns:a="http://schemas.openxmlformats.org/drawingml/2006/main" xmlns:r="http://schemas.openxmlformats.org/officeDocument/2006/relationships" xmlns:p="http://schemas.openxmlformats.org/presentationml/2006/main">
  <p:tag name="NUM" val="6"/>
</p:tagLst>
</file>

<file path=ppt/tags/tag49.xml><?xml version="1.0" encoding="utf-8"?>
<p:tagLst xmlns:a="http://schemas.openxmlformats.org/drawingml/2006/main" xmlns:r="http://schemas.openxmlformats.org/officeDocument/2006/relationships" xmlns:p="http://schemas.openxmlformats.org/presentationml/2006/main">
  <p:tag name="NUM" val="7"/>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50.xml><?xml version="1.0" encoding="utf-8"?>
<p:tagLst xmlns:a="http://schemas.openxmlformats.org/drawingml/2006/main" xmlns:r="http://schemas.openxmlformats.org/officeDocument/2006/relationships" xmlns:p="http://schemas.openxmlformats.org/presentationml/2006/main">
  <p:tag name="NUM" val="8"/>
</p:tagLst>
</file>

<file path=ppt/tags/tag51.xml><?xml version="1.0" encoding="utf-8"?>
<p:tagLst xmlns:a="http://schemas.openxmlformats.org/drawingml/2006/main" xmlns:r="http://schemas.openxmlformats.org/officeDocument/2006/relationships" xmlns:p="http://schemas.openxmlformats.org/presentationml/2006/main">
  <p:tag name="NUM" val="9"/>
</p:tagLst>
</file>

<file path=ppt/tags/tag52.xml><?xml version="1.0" encoding="utf-8"?>
<p:tagLst xmlns:a="http://schemas.openxmlformats.org/drawingml/2006/main" xmlns:r="http://schemas.openxmlformats.org/officeDocument/2006/relationships" xmlns:p="http://schemas.openxmlformats.org/presentationml/2006/main">
  <p:tag name="NUM" val="10"/>
</p:tagLst>
</file>

<file path=ppt/tags/tag53.xml><?xml version="1.0" encoding="utf-8"?>
<p:tagLst xmlns:a="http://schemas.openxmlformats.org/drawingml/2006/main" xmlns:r="http://schemas.openxmlformats.org/officeDocument/2006/relationships" xmlns:p="http://schemas.openxmlformats.org/presentationml/2006/main">
  <p:tag name="NUM" val="11"/>
</p:tagLst>
</file>

<file path=ppt/tags/tag54.xml><?xml version="1.0" encoding="utf-8"?>
<p:tagLst xmlns:a="http://schemas.openxmlformats.org/drawingml/2006/main" xmlns:r="http://schemas.openxmlformats.org/officeDocument/2006/relationships" xmlns:p="http://schemas.openxmlformats.org/presentationml/2006/main">
  <p:tag name="NUM" val="12"/>
</p:tagLst>
</file>

<file path=ppt/tags/tag55.xml><?xml version="1.0" encoding="utf-8"?>
<p:tagLst xmlns:a="http://schemas.openxmlformats.org/drawingml/2006/main" xmlns:r="http://schemas.openxmlformats.org/officeDocument/2006/relationships" xmlns:p="http://schemas.openxmlformats.org/presentationml/2006/main">
  <p:tag name="NUM" val="13"/>
</p:tagLst>
</file>

<file path=ppt/tags/tag56.xml><?xml version="1.0" encoding="utf-8"?>
<p:tagLst xmlns:a="http://schemas.openxmlformats.org/drawingml/2006/main" xmlns:r="http://schemas.openxmlformats.org/officeDocument/2006/relationships" xmlns:p="http://schemas.openxmlformats.org/presentationml/2006/main">
  <p:tag name="NUM" val="14"/>
</p:tagLst>
</file>

<file path=ppt/tags/tag57.xml><?xml version="1.0" encoding="utf-8"?>
<p:tagLst xmlns:a="http://schemas.openxmlformats.org/drawingml/2006/main" xmlns:r="http://schemas.openxmlformats.org/officeDocument/2006/relationships" xmlns:p="http://schemas.openxmlformats.org/presentationml/2006/main">
  <p:tag name="NUM" val="15"/>
</p:tagLst>
</file>

<file path=ppt/tags/tag58.xml><?xml version="1.0" encoding="utf-8"?>
<p:tagLst xmlns:a="http://schemas.openxmlformats.org/drawingml/2006/main" xmlns:r="http://schemas.openxmlformats.org/officeDocument/2006/relationships" xmlns:p="http://schemas.openxmlformats.org/presentationml/2006/main">
  <p:tag name="NUM" val="16"/>
</p:tagLst>
</file>

<file path=ppt/tags/tag59.xml><?xml version="1.0" encoding="utf-8"?>
<p:tagLst xmlns:a="http://schemas.openxmlformats.org/drawingml/2006/main" xmlns:r="http://schemas.openxmlformats.org/officeDocument/2006/relationships" xmlns:p="http://schemas.openxmlformats.org/presentationml/2006/main">
  <p:tag name="NUM" val="17"/>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60.xml><?xml version="1.0" encoding="utf-8"?>
<p:tagLst xmlns:a="http://schemas.openxmlformats.org/drawingml/2006/main" xmlns:r="http://schemas.openxmlformats.org/officeDocument/2006/relationships" xmlns:p="http://schemas.openxmlformats.org/presentationml/2006/main">
  <p:tag name="NUM" val="18"/>
</p:tagLst>
</file>

<file path=ppt/tags/tag61.xml><?xml version="1.0" encoding="utf-8"?>
<p:tagLst xmlns:a="http://schemas.openxmlformats.org/drawingml/2006/main" xmlns:r="http://schemas.openxmlformats.org/officeDocument/2006/relationships" xmlns:p="http://schemas.openxmlformats.org/presentationml/2006/main">
  <p:tag name="NUM" val="19"/>
</p:tagLst>
</file>

<file path=ppt/tags/tag62.xml><?xml version="1.0" encoding="utf-8"?>
<p:tagLst xmlns:a="http://schemas.openxmlformats.org/drawingml/2006/main" xmlns:r="http://schemas.openxmlformats.org/officeDocument/2006/relationships" xmlns:p="http://schemas.openxmlformats.org/presentationml/2006/main">
  <p:tag name="NUM" val="20"/>
</p:tagLst>
</file>

<file path=ppt/tags/tag63.xml><?xml version="1.0" encoding="utf-8"?>
<p:tagLst xmlns:a="http://schemas.openxmlformats.org/drawingml/2006/main" xmlns:r="http://schemas.openxmlformats.org/officeDocument/2006/relationships" xmlns:p="http://schemas.openxmlformats.org/presentationml/2006/main">
  <p:tag name="NUM" val="21"/>
</p:tagLst>
</file>

<file path=ppt/tags/tag64.xml><?xml version="1.0" encoding="utf-8"?>
<p:tagLst xmlns:a="http://schemas.openxmlformats.org/drawingml/2006/main" xmlns:r="http://schemas.openxmlformats.org/officeDocument/2006/relationships" xmlns:p="http://schemas.openxmlformats.org/presentationml/2006/main">
  <p:tag name="NUM" val="22"/>
</p:tagLst>
</file>

<file path=ppt/tags/tag65.xml><?xml version="1.0" encoding="utf-8"?>
<p:tagLst xmlns:a="http://schemas.openxmlformats.org/drawingml/2006/main" xmlns:r="http://schemas.openxmlformats.org/officeDocument/2006/relationships" xmlns:p="http://schemas.openxmlformats.org/presentationml/2006/main">
  <p:tag name="NUM" val="23"/>
</p:tagLst>
</file>

<file path=ppt/tags/tag66.xml><?xml version="1.0" encoding="utf-8"?>
<p:tagLst xmlns:a="http://schemas.openxmlformats.org/drawingml/2006/main" xmlns:r="http://schemas.openxmlformats.org/officeDocument/2006/relationships" xmlns:p="http://schemas.openxmlformats.org/presentationml/2006/main">
  <p:tag name="NUM" val="24"/>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4"/>
</p:tagLst>
</file>

<file path=ppt/tags/tag71.xml><?xml version="1.0" encoding="utf-8"?>
<p:tagLst xmlns:a="http://schemas.openxmlformats.org/drawingml/2006/main" xmlns:r="http://schemas.openxmlformats.org/officeDocument/2006/relationships" xmlns:p="http://schemas.openxmlformats.org/presentationml/2006/main">
  <p:tag name="NUM" val="5"/>
</p:tagLst>
</file>

<file path=ppt/tags/tag72.xml><?xml version="1.0" encoding="utf-8"?>
<p:tagLst xmlns:a="http://schemas.openxmlformats.org/drawingml/2006/main" xmlns:r="http://schemas.openxmlformats.org/officeDocument/2006/relationships" xmlns:p="http://schemas.openxmlformats.org/presentationml/2006/main">
  <p:tag name="NUM" val="6"/>
</p:tagLst>
</file>

<file path=ppt/tags/tag73.xml><?xml version="1.0" encoding="utf-8"?>
<p:tagLst xmlns:a="http://schemas.openxmlformats.org/drawingml/2006/main" xmlns:r="http://schemas.openxmlformats.org/officeDocument/2006/relationships" xmlns:p="http://schemas.openxmlformats.org/presentationml/2006/main">
  <p:tag name="NUM" val="7"/>
</p:tagLst>
</file>

<file path=ppt/tags/tag74.xml><?xml version="1.0" encoding="utf-8"?>
<p:tagLst xmlns:a="http://schemas.openxmlformats.org/drawingml/2006/main" xmlns:r="http://schemas.openxmlformats.org/officeDocument/2006/relationships" xmlns:p="http://schemas.openxmlformats.org/presentationml/2006/main">
  <p:tag name="NUM" val="8"/>
</p:tagLst>
</file>

<file path=ppt/tags/tag75.xml><?xml version="1.0" encoding="utf-8"?>
<p:tagLst xmlns:a="http://schemas.openxmlformats.org/drawingml/2006/main" xmlns:r="http://schemas.openxmlformats.org/officeDocument/2006/relationships" xmlns:p="http://schemas.openxmlformats.org/presentationml/2006/main">
  <p:tag name="NUM" val="9"/>
</p:tagLst>
</file>

<file path=ppt/tags/tag76.xml><?xml version="1.0" encoding="utf-8"?>
<p:tagLst xmlns:a="http://schemas.openxmlformats.org/drawingml/2006/main" xmlns:r="http://schemas.openxmlformats.org/officeDocument/2006/relationships" xmlns:p="http://schemas.openxmlformats.org/presentationml/2006/main">
  <p:tag name="NUM" val="10"/>
</p:tagLst>
</file>

<file path=ppt/tags/tag77.xml><?xml version="1.0" encoding="utf-8"?>
<p:tagLst xmlns:a="http://schemas.openxmlformats.org/drawingml/2006/main" xmlns:r="http://schemas.openxmlformats.org/officeDocument/2006/relationships" xmlns:p="http://schemas.openxmlformats.org/presentationml/2006/main">
  <p:tag name="NUM" val="11"/>
</p:tagLst>
</file>

<file path=ppt/tags/tag78.xml><?xml version="1.0" encoding="utf-8"?>
<p:tagLst xmlns:a="http://schemas.openxmlformats.org/drawingml/2006/main" xmlns:r="http://schemas.openxmlformats.org/officeDocument/2006/relationships" xmlns:p="http://schemas.openxmlformats.org/presentationml/2006/main">
  <p:tag name="NUM" val="12"/>
</p:tagLst>
</file>

<file path=ppt/tags/tag79.xml><?xml version="1.0" encoding="utf-8"?>
<p:tagLst xmlns:a="http://schemas.openxmlformats.org/drawingml/2006/main" xmlns:r="http://schemas.openxmlformats.org/officeDocument/2006/relationships" xmlns:p="http://schemas.openxmlformats.org/presentationml/2006/main">
  <p:tag name="NUM" val="13"/>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14"/>
</p:tagLst>
</file>

<file path=ppt/tags/tag81.xml><?xml version="1.0" encoding="utf-8"?>
<p:tagLst xmlns:a="http://schemas.openxmlformats.org/drawingml/2006/main" xmlns:r="http://schemas.openxmlformats.org/officeDocument/2006/relationships" xmlns:p="http://schemas.openxmlformats.org/presentationml/2006/main">
  <p:tag name="NUM" val="15"/>
</p:tagLst>
</file>

<file path=ppt/tags/tag82.xml><?xml version="1.0" encoding="utf-8"?>
<p:tagLst xmlns:a="http://schemas.openxmlformats.org/drawingml/2006/main" xmlns:r="http://schemas.openxmlformats.org/officeDocument/2006/relationships" xmlns:p="http://schemas.openxmlformats.org/presentationml/2006/main">
  <p:tag name="NUM" val="16"/>
</p:tagLst>
</file>

<file path=ppt/tags/tag83.xml><?xml version="1.0" encoding="utf-8"?>
<p:tagLst xmlns:a="http://schemas.openxmlformats.org/drawingml/2006/main" xmlns:r="http://schemas.openxmlformats.org/officeDocument/2006/relationships" xmlns:p="http://schemas.openxmlformats.org/presentationml/2006/main">
  <p:tag name="NUM" val="17"/>
</p:tagLst>
</file>

<file path=ppt/tags/tag84.xml><?xml version="1.0" encoding="utf-8"?>
<p:tagLst xmlns:a="http://schemas.openxmlformats.org/drawingml/2006/main" xmlns:r="http://schemas.openxmlformats.org/officeDocument/2006/relationships" xmlns:p="http://schemas.openxmlformats.org/presentationml/2006/main">
  <p:tag name="NUM" val="18"/>
</p:tagLst>
</file>

<file path=ppt/tags/tag85.xml><?xml version="1.0" encoding="utf-8"?>
<p:tagLst xmlns:a="http://schemas.openxmlformats.org/drawingml/2006/main" xmlns:r="http://schemas.openxmlformats.org/officeDocument/2006/relationships" xmlns:p="http://schemas.openxmlformats.org/presentationml/2006/main">
  <p:tag name="NUM" val="19"/>
</p:tagLst>
</file>

<file path=ppt/tags/tag86.xml><?xml version="1.0" encoding="utf-8"?>
<p:tagLst xmlns:a="http://schemas.openxmlformats.org/drawingml/2006/main" xmlns:r="http://schemas.openxmlformats.org/officeDocument/2006/relationships" xmlns:p="http://schemas.openxmlformats.org/presentationml/2006/main">
  <p:tag name="NUM" val="20"/>
</p:tagLst>
</file>

<file path=ppt/tags/tag87.xml><?xml version="1.0" encoding="utf-8"?>
<p:tagLst xmlns:a="http://schemas.openxmlformats.org/drawingml/2006/main" xmlns:r="http://schemas.openxmlformats.org/officeDocument/2006/relationships" xmlns:p="http://schemas.openxmlformats.org/presentationml/2006/main">
  <p:tag name="NUM" val="21"/>
</p:tagLst>
</file>

<file path=ppt/tags/tag88.xml><?xml version="1.0" encoding="utf-8"?>
<p:tagLst xmlns:a="http://schemas.openxmlformats.org/drawingml/2006/main" xmlns:r="http://schemas.openxmlformats.org/officeDocument/2006/relationships" xmlns:p="http://schemas.openxmlformats.org/presentationml/2006/main">
  <p:tag name="NUM" val="22"/>
</p:tagLst>
</file>

<file path=ppt/tags/tag89.xml><?xml version="1.0" encoding="utf-8"?>
<p:tagLst xmlns:a="http://schemas.openxmlformats.org/drawingml/2006/main" xmlns:r="http://schemas.openxmlformats.org/officeDocument/2006/relationships" xmlns:p="http://schemas.openxmlformats.org/presentationml/2006/main">
  <p:tag name="NUM" val="23"/>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ags/tag90.xml><?xml version="1.0" encoding="utf-8"?>
<p:tagLst xmlns:a="http://schemas.openxmlformats.org/drawingml/2006/main" xmlns:r="http://schemas.openxmlformats.org/officeDocument/2006/relationships" xmlns:p="http://schemas.openxmlformats.org/presentationml/2006/main">
  <p:tag name="NUM" val="24"/>
</p:tagLst>
</file>

<file path=ppt/tags/tag91.xml><?xml version="1.0" encoding="utf-8"?>
<p:tagLst xmlns:a="http://schemas.openxmlformats.org/drawingml/2006/main" xmlns:r="http://schemas.openxmlformats.org/officeDocument/2006/relationships" xmlns:p="http://schemas.openxmlformats.org/presentationml/2006/main">
  <p:tag name="NUM" val="25"/>
</p:tagLst>
</file>

<file path=ppt/tags/tag92.xml><?xml version="1.0" encoding="utf-8"?>
<p:tagLst xmlns:a="http://schemas.openxmlformats.org/drawingml/2006/main" xmlns:r="http://schemas.openxmlformats.org/officeDocument/2006/relationships" xmlns:p="http://schemas.openxmlformats.org/presentationml/2006/main">
  <p:tag name="NUM" val="26"/>
</p:tagLst>
</file>

<file path=ppt/tags/tag93.xml><?xml version="1.0" encoding="utf-8"?>
<p:tagLst xmlns:a="http://schemas.openxmlformats.org/drawingml/2006/main" xmlns:r="http://schemas.openxmlformats.org/officeDocument/2006/relationships" xmlns:p="http://schemas.openxmlformats.org/presentationml/2006/main">
  <p:tag name="NUM" val="27"/>
</p:tagLst>
</file>

<file path=ppt/tags/tag94.xml><?xml version="1.0" encoding="utf-8"?>
<p:tagLst xmlns:a="http://schemas.openxmlformats.org/drawingml/2006/main" xmlns:r="http://schemas.openxmlformats.org/officeDocument/2006/relationships" xmlns:p="http://schemas.openxmlformats.org/presentationml/2006/main">
  <p:tag name="NUM" val="28"/>
</p:tagLst>
</file>

<file path=ppt/tags/tag95.xml><?xml version="1.0" encoding="utf-8"?>
<p:tagLst xmlns:a="http://schemas.openxmlformats.org/drawingml/2006/main" xmlns:r="http://schemas.openxmlformats.org/officeDocument/2006/relationships" xmlns:p="http://schemas.openxmlformats.org/presentationml/2006/main">
  <p:tag name="NUM" val="29"/>
</p:tagLst>
</file>

<file path=ppt/tags/tag96.xml><?xml version="1.0" encoding="utf-8"?>
<p:tagLst xmlns:a="http://schemas.openxmlformats.org/drawingml/2006/main" xmlns:r="http://schemas.openxmlformats.org/officeDocument/2006/relationships" xmlns:p="http://schemas.openxmlformats.org/presentationml/2006/main">
  <p:tag name="NUM" val="30"/>
</p:tagLst>
</file>

<file path=ppt/tags/tag97.xml><?xml version="1.0" encoding="utf-8"?>
<p:tagLst xmlns:a="http://schemas.openxmlformats.org/drawingml/2006/main" xmlns:r="http://schemas.openxmlformats.org/officeDocument/2006/relationships" xmlns:p="http://schemas.openxmlformats.org/presentationml/2006/main">
  <p:tag name="NUM" val="1"/>
</p:tagLst>
</file>

<file path=ppt/tags/tag98.xml><?xml version="1.0" encoding="utf-8"?>
<p:tagLst xmlns:a="http://schemas.openxmlformats.org/drawingml/2006/main" xmlns:r="http://schemas.openxmlformats.org/officeDocument/2006/relationships" xmlns:p="http://schemas.openxmlformats.org/presentationml/2006/main">
  <p:tag name="NUM" val="2"/>
</p:tagLst>
</file>

<file path=ppt/tags/tag9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90000"/>
          </a:lnSpc>
          <a:spcBef>
            <a:spcPct val="0"/>
          </a:spcBef>
          <a:spcAft>
            <a:spcPct val="0"/>
          </a:spcAft>
          <a:buClrTx/>
          <a:buSzTx/>
          <a:buFontTx/>
          <a:buNone/>
          <a:tabLst/>
          <a:defRPr kumimoji="0" lang="fr-FR" sz="1200" b="1" i="0" u="none" strike="noStrike" cap="none" normalizeH="0" baseline="0" smtClean="0">
            <a:ln>
              <a:noFill/>
            </a:ln>
            <a:solidFill>
              <a:schemeClr val="tx1"/>
            </a:solidFill>
            <a:effectLst/>
            <a:latin typeface="Arial"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1600</TotalTime>
  <Pages>19</Pages>
  <Words>4315</Words>
  <Application>Microsoft Office PowerPoint</Application>
  <PresentationFormat>Format US (216 x 279 mm)</PresentationFormat>
  <Paragraphs>586</Paragraphs>
  <Slides>18</Slides>
  <Notes>18</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18</vt:i4>
      </vt:variant>
    </vt:vector>
  </HeadingPairs>
  <TitlesOfParts>
    <vt:vector size="24" baseType="lpstr">
      <vt:lpstr>Arial</vt:lpstr>
      <vt:lpstr>Arial Narrow</vt:lpstr>
      <vt:lpstr>Helvetica</vt:lpstr>
      <vt:lpstr>Tahoma</vt:lpstr>
      <vt:lpstr>Times New Roman</vt:lpstr>
      <vt:lpstr>mil</vt:lpstr>
      <vt:lpstr>Le calcul des besoins nets :  la méthode MRP</vt:lpstr>
      <vt:lpstr>Contenu</vt:lpstr>
      <vt:lpstr>Le principe de la MRP</vt:lpstr>
      <vt:lpstr>Le principe du calcul des besoins nets</vt:lpstr>
      <vt:lpstr>Présentation PowerPoint</vt:lpstr>
      <vt:lpstr>La prise en compte du décalage</vt:lpstr>
      <vt:lpstr>Exemple de calcul</vt:lpstr>
      <vt:lpstr>Exemple de calcul</vt:lpstr>
      <vt:lpstr>Exemple de calcul</vt:lpstr>
      <vt:lpstr>Exemple de calcul</vt:lpstr>
      <vt:lpstr>Représentation de la position des ordres dans le temps : le jalonnement</vt:lpstr>
      <vt:lpstr>Production à la commande et sur prévision</vt:lpstr>
      <vt:lpstr>Les règles de regroupement</vt:lpstr>
      <vt:lpstr>Le jalonnement d’un ordre de fabrication</vt:lpstr>
      <vt:lpstr>Le calcul des charges</vt:lpstr>
      <vt:lpstr>La gestion de la capacité</vt:lpstr>
      <vt:lpstr>Le lissage de charge</vt:lpstr>
      <vt:lpstr>Risques de gonflement de l'en-cours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ISM Paris Capacité et Charges</dc:title>
  <dc:creator>BAGLIN et LAMOURI</dc:creator>
  <cp:lastModifiedBy>LAMOURI Samir</cp:lastModifiedBy>
  <cp:revision>198</cp:revision>
  <cp:lastPrinted>2003-09-04T06:35:07Z</cp:lastPrinted>
  <dcterms:created xsi:type="dcterms:W3CDTF">1997-12-29T12:22:28Z</dcterms:created>
  <dcterms:modified xsi:type="dcterms:W3CDTF">2020-05-29T17:12:20Z</dcterms:modified>
</cp:coreProperties>
</file>