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notesSlides/notesSlide6.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7.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8.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9.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10.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11.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12.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13.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notesSlides/notesSlide14.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notesSlides/notesSlide15.xml" ContentType="application/vnd.openxmlformats-officedocument.presentationml.notesSlide+xml"/>
  <Override PartName="/ppt/tags/tag55.xml" ContentType="application/vnd.openxmlformats-officedocument.presentationml.tag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7" r:id="rId2"/>
    <p:sldId id="277" r:id="rId3"/>
    <p:sldId id="259" r:id="rId4"/>
    <p:sldId id="261" r:id="rId5"/>
    <p:sldId id="263" r:id="rId6"/>
    <p:sldId id="265" r:id="rId7"/>
    <p:sldId id="266" r:id="rId8"/>
    <p:sldId id="273" r:id="rId9"/>
    <p:sldId id="267" r:id="rId10"/>
    <p:sldId id="269" r:id="rId11"/>
    <p:sldId id="270" r:id="rId12"/>
    <p:sldId id="274" r:id="rId13"/>
    <p:sldId id="275" r:id="rId14"/>
    <p:sldId id="271" r:id="rId15"/>
    <p:sldId id="272" r:id="rId16"/>
    <p:sldId id="278" r:id="rId17"/>
  </p:sldIdLst>
  <p:sldSz cx="9144000" cy="6858000" type="screen4x3"/>
  <p:notesSz cx="6670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a:srgbClr val="008000"/>
    <a:srgbClr val="FF3300"/>
    <a:srgbClr val="FF6600"/>
    <a:srgbClr val="FF9933"/>
    <a:srgbClr val="FF00FF"/>
    <a:srgbClr val="FF33CC"/>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8027" autoAdjust="0"/>
    <p:restoredTop sz="89002" autoAdjust="0"/>
  </p:normalViewPr>
  <p:slideViewPr>
    <p:cSldViewPr>
      <p:cViewPr varScale="1">
        <p:scale>
          <a:sx n="111" d="100"/>
          <a:sy n="111" d="100"/>
        </p:scale>
        <p:origin x="1398" y="102"/>
      </p:cViewPr>
      <p:guideLst>
        <p:guide orient="horz" pos="2160"/>
        <p:guide pos="2880"/>
      </p:guideLst>
    </p:cSldViewPr>
  </p:slideViewPr>
  <p:notesTextViewPr>
    <p:cViewPr>
      <p:scale>
        <a:sx n="1" d="1"/>
        <a:sy n="1" d="1"/>
      </p:scale>
      <p:origin x="0" y="0"/>
    </p:cViewPr>
  </p:notesTextViewPr>
  <p:sorterViewPr>
    <p:cViewPr>
      <p:scale>
        <a:sx n="100" d="100"/>
        <a:sy n="100" d="100"/>
      </p:scale>
      <p:origin x="0" y="-756"/>
    </p:cViewPr>
  </p:sorterViewPr>
  <p:notesViewPr>
    <p:cSldViewPr>
      <p:cViewPr varScale="1">
        <p:scale>
          <a:sx n="78" d="100"/>
          <a:sy n="78" d="100"/>
        </p:scale>
        <p:origin x="4008" y="90"/>
      </p:cViewPr>
      <p:guideLst>
        <p:guide orient="horz" pos="3128"/>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90626" cy="496491"/>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778505" y="0"/>
            <a:ext cx="2890626" cy="496491"/>
          </a:xfrm>
          <a:prstGeom prst="rect">
            <a:avLst/>
          </a:prstGeom>
        </p:spPr>
        <p:txBody>
          <a:bodyPr vert="horz" lIns="91440" tIns="45720" rIns="91440" bIns="45720" rtlCol="0"/>
          <a:lstStyle>
            <a:lvl1pPr algn="r">
              <a:defRPr sz="1200"/>
            </a:lvl1pPr>
          </a:lstStyle>
          <a:p>
            <a:fld id="{3DBF3FE9-93B7-4168-829A-4D4A9976504E}" type="datetimeFigureOut">
              <a:rPr lang="fr-FR" smtClean="0"/>
              <a:t>26/06/2020</a:t>
            </a:fld>
            <a:endParaRPr lang="fr-FR" dirty="0"/>
          </a:p>
        </p:txBody>
      </p:sp>
      <p:sp>
        <p:nvSpPr>
          <p:cNvPr id="4" name="Espace réservé de l'image des diapositives 3"/>
          <p:cNvSpPr>
            <a:spLocks noGrp="1" noRot="1" noChangeAspect="1"/>
          </p:cNvSpPr>
          <p:nvPr>
            <p:ph type="sldImg" idx="2"/>
          </p:nvPr>
        </p:nvSpPr>
        <p:spPr>
          <a:xfrm>
            <a:off x="852488" y="744538"/>
            <a:ext cx="4965700" cy="3724275"/>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67068" y="4716661"/>
            <a:ext cx="5336540" cy="4468416"/>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599"/>
            <a:ext cx="2890626" cy="496491"/>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778505" y="9431599"/>
            <a:ext cx="2890626" cy="496491"/>
          </a:xfrm>
          <a:prstGeom prst="rect">
            <a:avLst/>
          </a:prstGeom>
        </p:spPr>
        <p:txBody>
          <a:bodyPr vert="horz" lIns="91440" tIns="45720" rIns="91440" bIns="45720" rtlCol="0" anchor="b"/>
          <a:lstStyle>
            <a:lvl1pPr algn="r">
              <a:defRPr sz="1200"/>
            </a:lvl1pPr>
          </a:lstStyle>
          <a:p>
            <a:fld id="{2DC31D62-28FF-43AB-B331-1DEB72F9B4FA}" type="slidenum">
              <a:rPr lang="fr-FR" smtClean="0"/>
              <a:t>‹N°›</a:t>
            </a:fld>
            <a:endParaRPr lang="fr-FR" dirty="0"/>
          </a:p>
        </p:txBody>
      </p:sp>
      <p:sp>
        <p:nvSpPr>
          <p:cNvPr id="8" name="ZoneTexte 7">
            <a:extLst>
              <a:ext uri="{FF2B5EF4-FFF2-40B4-BE49-F238E27FC236}">
                <a16:creationId xmlns:a16="http://schemas.microsoft.com/office/drawing/2014/main" id="{070FDC10-4B6D-435D-A0CB-1A4CB4281D7D}"/>
              </a:ext>
            </a:extLst>
          </p:cNvPr>
          <p:cNvSpPr txBox="1"/>
          <p:nvPr/>
        </p:nvSpPr>
        <p:spPr>
          <a:xfrm rot="19511269">
            <a:off x="1605502" y="6676783"/>
            <a:ext cx="3459670" cy="757130"/>
          </a:xfrm>
          <a:prstGeom prst="rect">
            <a:avLst/>
          </a:prstGeom>
          <a:noFill/>
        </p:spPr>
        <p:txBody>
          <a:bodyPr wrap="square" rtlCol="0">
            <a:spAutoFit/>
          </a:bodyPr>
          <a:lstStyle/>
          <a:p>
            <a:pPr algn="ctr" rtl="0" eaLnBrk="0" fontAlgn="base" hangingPunct="0">
              <a:lnSpc>
                <a:spcPct val="90000"/>
              </a:lnSpc>
              <a:spcBef>
                <a:spcPct val="0"/>
              </a:spcBef>
              <a:spcAft>
                <a:spcPct val="0"/>
              </a:spcAft>
            </a:pPr>
            <a:r>
              <a:rPr lang="fr-FR" sz="4800" b="1" kern="1200" dirty="0">
                <a:solidFill>
                  <a:schemeClr val="bg1">
                    <a:lumMod val="85000"/>
                  </a:schemeClr>
                </a:solidFill>
                <a:latin typeface="Arial" charset="0"/>
                <a:ea typeface="+mn-ea"/>
                <a:cs typeface="+mn-cs"/>
              </a:rPr>
              <a:t>ISM PARIS</a:t>
            </a:r>
          </a:p>
        </p:txBody>
      </p:sp>
    </p:spTree>
    <p:extLst>
      <p:ext uri="{BB962C8B-B14F-4D97-AF65-F5344CB8AC3E}">
        <p14:creationId xmlns:p14="http://schemas.microsoft.com/office/powerpoint/2010/main" val="439796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r>
              <a:rPr lang="fr-FR" sz="1000" dirty="0">
                <a:latin typeface="Arial" panose="020B0604020202020204" pitchFamily="34" charset="0"/>
                <a:cs typeface="Arial" panose="020B0604020202020204" pitchFamily="34" charset="0"/>
              </a:rPr>
              <a:t>Une opportunité d’optimisation financière de la chaîne logistique. </a:t>
            </a:r>
          </a:p>
          <a:p>
            <a:pPr eaLnBrk="1" hangingPunct="1"/>
            <a:r>
              <a:rPr lang="fr-FR" sz="1000" dirty="0">
                <a:latin typeface="Arial" panose="020B0604020202020204" pitchFamily="34" charset="0"/>
                <a:cs typeface="Arial" panose="020B0604020202020204" pitchFamily="34" charset="0"/>
              </a:rPr>
              <a:t>L’analyse financière simple de l’impact des stocks (mais pas seulement) sur la trésorerie et la rentabilité de l’entreprise. </a:t>
            </a:r>
          </a:p>
          <a:p>
            <a:pPr eaLnBrk="1" hangingPunct="1"/>
            <a:r>
              <a:rPr lang="fr-FR" sz="1000" dirty="0">
                <a:latin typeface="Arial" panose="020B0604020202020204" pitchFamily="34" charset="0"/>
                <a:cs typeface="Arial" panose="020B0604020202020204" pitchFamily="34" charset="0"/>
              </a:rPr>
              <a:t>Notions de besoins en fonds de roulement (BFR), fonds de roulement (FR) et de trésorerie nette (TN).</a:t>
            </a:r>
          </a:p>
          <a:p>
            <a:pPr algn="just" eaLnBrk="1" hangingPunct="1"/>
            <a:endParaRPr lang="fr-FR" dirty="0">
              <a:latin typeface="Arial" panose="020B0604020202020204" pitchFamily="34" charset="0"/>
              <a:cs typeface="Arial" panose="020B0604020202020204" pitchFamily="34" charset="0"/>
            </a:endParaRPr>
          </a:p>
          <a:p>
            <a:pPr algn="just" eaLnBrk="1" hangingPunct="1"/>
            <a:endParaRPr lang="fr-FR" dirty="0">
              <a:latin typeface="Arial" panose="020B0604020202020204" pitchFamily="34" charset="0"/>
              <a:cs typeface="Arial" panose="020B0604020202020204" pitchFamily="34" charset="0"/>
            </a:endParaRPr>
          </a:p>
        </p:txBody>
      </p:sp>
      <p:sp>
        <p:nvSpPr>
          <p:cNvPr id="6" name="Rectangle 7">
            <a:extLst>
              <a:ext uri="{FF2B5EF4-FFF2-40B4-BE49-F238E27FC236}">
                <a16:creationId xmlns:a16="http://schemas.microsoft.com/office/drawing/2014/main" id="{F3FD1239-07A9-4A09-9925-1E4675CF2D2C}"/>
              </a:ext>
            </a:extLst>
          </p:cNvPr>
          <p:cNvSpPr>
            <a:spLocks noGrp="1" noChangeArrowheads="1"/>
          </p:cNvSpPr>
          <p:nvPr>
            <p:ph type="sldNum" sz="quarter" idx="5"/>
          </p:nvPr>
        </p:nvSpPr>
        <p:spPr>
          <a:xfrm>
            <a:off x="3745405" y="9398397"/>
            <a:ext cx="2890626" cy="496491"/>
          </a:xfrm>
          <a:ln/>
        </p:spPr>
        <p:txBody>
          <a:bodyPr/>
          <a:lstStyle/>
          <a:p>
            <a:fld id="{9A2D83A9-463C-44D2-A756-FE195DDC4FA7}" type="slidenum">
              <a:rPr lang="fr-FR" b="1">
                <a:solidFill>
                  <a:prstClr val="black"/>
                </a:solidFill>
              </a:rPr>
              <a:pPr/>
              <a:t>1</a:t>
            </a:fld>
            <a:endParaRPr lang="fr-FR" b="1"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fr-FR" sz="1000" i="0" u="none" strike="noStrike" kern="1200" cap="none" spc="0" normalizeH="0" baseline="0" noProof="0" dirty="0">
                <a:ln>
                  <a:noFill/>
                </a:ln>
                <a:effectLst/>
                <a:uLnTx/>
                <a:uFillTx/>
                <a:latin typeface="Arial" panose="020B0604020202020204" pitchFamily="34" charset="0"/>
                <a:cs typeface="Arial" panose="020B0604020202020204" pitchFamily="34" charset="0"/>
              </a:rPr>
              <a:t>L’équilibrage du bilan montre que l’entreprise dispose d’un surplus de ressources (passif)/aux besoins (actif) qui se trouve disponible en trésorerie d’Actif (+ 100) et qu’on retrouve donc dans le poste « Disponibilités ». Ce surplus, qui provient du fait que le total des ressources du passif est supérieur aux besoins de l’actif, montre qu’il existe un FR positif supérieur en valeur au BFR (besoins nets) de l’exploitation.</a:t>
            </a:r>
          </a:p>
          <a:p>
            <a:pPr algn="just"/>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2DC31D62-28FF-43AB-B331-1DEB72F9B4FA}" type="slidenum">
              <a:rPr lang="fr-FR" b="1" smtClean="0"/>
              <a:t>10</a:t>
            </a:fld>
            <a:endParaRPr lang="fr-FR" b="1" dirty="0"/>
          </a:p>
        </p:txBody>
      </p:sp>
    </p:spTree>
    <p:extLst>
      <p:ext uri="{BB962C8B-B14F-4D97-AF65-F5344CB8AC3E}">
        <p14:creationId xmlns:p14="http://schemas.microsoft.com/office/powerpoint/2010/main" val="543261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fontAlgn="base">
              <a:spcAft>
                <a:spcPts val="0"/>
              </a:spcAft>
            </a:pPr>
            <a:r>
              <a:rPr lang="fr-FR" sz="1000" dirty="0">
                <a:solidFill>
                  <a:srgbClr val="000000"/>
                </a:solidFill>
                <a:latin typeface="Arial"/>
                <a:ea typeface="Times New Roman"/>
              </a:rPr>
              <a:t>Le bilan est équilibré, mais grâce par exemple à un concours (découvert, facilité de trésorerie...) accordé par la banque (100) qui permet à l’entreprise de ne pas être en cessation de paiement en raison de </a:t>
            </a:r>
            <a:r>
              <a:rPr lang="fr-FR" sz="1000" b="1" dirty="0">
                <a:solidFill>
                  <a:srgbClr val="000000"/>
                </a:solidFill>
                <a:latin typeface="Arial"/>
                <a:ea typeface="Times New Roman"/>
              </a:rPr>
              <a:t>l’augmentation de ses stocks qui « pompe » toute sa trésorerie </a:t>
            </a:r>
            <a:r>
              <a:rPr lang="fr-FR" sz="1000" dirty="0">
                <a:solidFill>
                  <a:srgbClr val="000000"/>
                </a:solidFill>
                <a:latin typeface="Arial"/>
                <a:ea typeface="Times New Roman"/>
              </a:rPr>
              <a:t>disponible et bien plus... Sans cette « aide » (toujours très onéreuse en intérêts) de la banque, probablement que l’entreprise ne disposerait plus de liquidités suffisantes pour faire face à ses engagements vis-à-vis de ses fournisseurs, salariés et autres charges courantes ! (</a:t>
            </a:r>
            <a:r>
              <a:rPr lang="fr-FR" sz="1000" dirty="0" err="1">
                <a:solidFill>
                  <a:srgbClr val="000000"/>
                </a:solidFill>
                <a:latin typeface="Arial"/>
                <a:ea typeface="Times New Roman"/>
              </a:rPr>
              <a:t>illiquidité</a:t>
            </a:r>
            <a:r>
              <a:rPr lang="fr-FR" sz="1000" dirty="0">
                <a:solidFill>
                  <a:srgbClr val="000000"/>
                </a:solidFill>
                <a:latin typeface="Arial"/>
                <a:ea typeface="Times New Roman"/>
              </a:rPr>
              <a:t> </a:t>
            </a:r>
            <a:r>
              <a:rPr lang="fr-FR" sz="1000" dirty="0">
                <a:solidFill>
                  <a:srgbClr val="000000"/>
                </a:solidFill>
                <a:latin typeface="Arial"/>
                <a:ea typeface="Times New Roman"/>
                <a:cs typeface="Arial"/>
                <a:sym typeface="Wingdings"/>
              </a:rPr>
              <a:t></a:t>
            </a:r>
            <a:r>
              <a:rPr lang="fr-FR" sz="1000" dirty="0">
                <a:solidFill>
                  <a:srgbClr val="000000"/>
                </a:solidFill>
                <a:latin typeface="Arial"/>
                <a:ea typeface="Times New Roman"/>
              </a:rPr>
              <a:t> insolvabilité)</a:t>
            </a:r>
          </a:p>
          <a:p>
            <a:pPr algn="just" fontAlgn="base">
              <a:spcAft>
                <a:spcPts val="0"/>
              </a:spcAft>
            </a:pPr>
            <a:endParaRPr lang="fr-FR" sz="1000" dirty="0">
              <a:latin typeface="Times New Roman"/>
              <a:ea typeface="Times New Roman"/>
            </a:endParaRPr>
          </a:p>
          <a:p>
            <a:pPr algn="ctr" fontAlgn="base">
              <a:spcAft>
                <a:spcPts val="0"/>
              </a:spcAft>
            </a:pPr>
            <a:r>
              <a:rPr lang="fr-FR" sz="1000" b="1" dirty="0">
                <a:latin typeface="Arial"/>
                <a:ea typeface="Times New Roman"/>
              </a:rPr>
              <a:t>CONCLUSION : l’augmentation du BFR </a:t>
            </a:r>
            <a:endParaRPr lang="fr-FR" sz="1000" b="1" dirty="0">
              <a:latin typeface="Times New Roman"/>
              <a:ea typeface="Times New Roman"/>
            </a:endParaRPr>
          </a:p>
          <a:p>
            <a:pPr algn="ctr" fontAlgn="base">
              <a:spcAft>
                <a:spcPts val="0"/>
              </a:spcAft>
            </a:pPr>
            <a:r>
              <a:rPr lang="fr-FR" sz="1000" b="1" dirty="0">
                <a:latin typeface="Arial"/>
                <a:ea typeface="Times New Roman"/>
              </a:rPr>
              <a:t>(+ de stocks et/ou + de crédits clients) peut s’assimiler à un « investissement » (justifié en cas d’augmentation de l’activité) qui nécessite et absorbe </a:t>
            </a:r>
            <a:endParaRPr lang="fr-FR" sz="1000" b="1" dirty="0">
              <a:latin typeface="Times New Roman"/>
              <a:ea typeface="Times New Roman"/>
            </a:endParaRPr>
          </a:p>
          <a:p>
            <a:pPr algn="ctr" fontAlgn="base">
              <a:spcAft>
                <a:spcPts val="0"/>
              </a:spcAft>
            </a:pPr>
            <a:r>
              <a:rPr lang="fr-FR" sz="1000" b="1" dirty="0">
                <a:latin typeface="Arial"/>
                <a:ea typeface="Times New Roman"/>
              </a:rPr>
              <a:t>de la trésorerie (</a:t>
            </a:r>
            <a:r>
              <a:rPr lang="fr-FR" sz="1000" b="1" dirty="0">
                <a:latin typeface="Arial"/>
                <a:ea typeface="Times New Roman"/>
                <a:cs typeface="Arial"/>
                <a:sym typeface="Wingdings"/>
              </a:rPr>
              <a:t></a:t>
            </a:r>
            <a:r>
              <a:rPr lang="fr-FR" sz="1000" b="1" dirty="0">
                <a:latin typeface="Arial"/>
                <a:ea typeface="Times New Roman"/>
              </a:rPr>
              <a:t> coût en intérêts !)</a:t>
            </a:r>
            <a:endParaRPr lang="fr-FR" sz="1000" b="1" dirty="0">
              <a:latin typeface="Times New Roman"/>
              <a:ea typeface="Times New Roman"/>
            </a:endParaRPr>
          </a:p>
        </p:txBody>
      </p:sp>
      <p:sp>
        <p:nvSpPr>
          <p:cNvPr id="4" name="Espace réservé du numéro de diapositive 3"/>
          <p:cNvSpPr>
            <a:spLocks noGrp="1"/>
          </p:cNvSpPr>
          <p:nvPr>
            <p:ph type="sldNum" sz="quarter" idx="10"/>
          </p:nvPr>
        </p:nvSpPr>
        <p:spPr/>
        <p:txBody>
          <a:bodyPr/>
          <a:lstStyle/>
          <a:p>
            <a:fld id="{838A519F-02B7-4750-8010-34772B4B1E4A}" type="slidenum">
              <a:rPr lang="fr-FR" b="1" smtClean="0">
                <a:solidFill>
                  <a:prstClr val="black"/>
                </a:solidFill>
              </a:rPr>
              <a:pPr/>
              <a:t>11</a:t>
            </a:fld>
            <a:endParaRPr lang="fr-FR" b="1" dirty="0">
              <a:solidFill>
                <a:prstClr val="black"/>
              </a:solidFill>
            </a:endParaRPr>
          </a:p>
        </p:txBody>
      </p:sp>
    </p:spTree>
    <p:extLst>
      <p:ext uri="{BB962C8B-B14F-4D97-AF65-F5344CB8AC3E}">
        <p14:creationId xmlns:p14="http://schemas.microsoft.com/office/powerpoint/2010/main" val="168596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p:spPr>
        <p:txBody>
          <a:bodyPr/>
          <a:lstStyle/>
          <a:p>
            <a:r>
              <a:rPr lang="fr-FR" altLang="fr-FR" sz="1000" dirty="0">
                <a:latin typeface="Arial" panose="020B0604020202020204" pitchFamily="34" charset="0"/>
                <a:cs typeface="Arial" panose="020B0604020202020204" pitchFamily="34" charset="0"/>
              </a:rPr>
              <a:t>Bas de Bilan décision de gestion :</a:t>
            </a:r>
          </a:p>
          <a:p>
            <a:r>
              <a:rPr lang="fr-FR" altLang="fr-FR" sz="1000" dirty="0">
                <a:latin typeface="Arial" panose="020B0604020202020204" pitchFamily="34" charset="0"/>
                <a:cs typeface="Arial" panose="020B0604020202020204" pitchFamily="34" charset="0"/>
              </a:rPr>
              <a:t> - gonflement des stocks ,</a:t>
            </a:r>
          </a:p>
          <a:p>
            <a:r>
              <a:rPr lang="fr-FR" altLang="fr-FR" sz="1000" dirty="0">
                <a:latin typeface="Arial" panose="020B0604020202020204" pitchFamily="34" charset="0"/>
                <a:cs typeface="Arial" panose="020B0604020202020204" pitchFamily="34" charset="0"/>
              </a:rPr>
              <a:t> - retards d'encaissement des créances clients,</a:t>
            </a:r>
          </a:p>
          <a:p>
            <a:r>
              <a:rPr lang="fr-FR" altLang="fr-FR" sz="1000" dirty="0">
                <a:latin typeface="Arial" panose="020B0604020202020204" pitchFamily="34" charset="0"/>
                <a:cs typeface="Arial" panose="020B0604020202020204" pitchFamily="34" charset="0"/>
              </a:rPr>
              <a:t>- absence de politique avec les fournisseurs.</a:t>
            </a:r>
          </a:p>
          <a:p>
            <a:endParaRPr lang="fr-FR" altLang="fr-FR" sz="1000" dirty="0">
              <a:latin typeface="Arial" panose="020B0604020202020204" pitchFamily="34" charset="0"/>
              <a:cs typeface="Arial" panose="020B0604020202020204" pitchFamily="34" charset="0"/>
            </a:endParaRPr>
          </a:p>
          <a:p>
            <a:pPr marL="0" marR="0" lvl="0" indent="0" algn="l" defTabSz="914400" rtl="0" eaLnBrk="1" fontAlgn="auto" latinLnBrk="0" hangingPunct="1">
              <a:spcBef>
                <a:spcPts val="0"/>
              </a:spcBef>
              <a:spcAft>
                <a:spcPts val="0"/>
              </a:spcAft>
              <a:buClrTx/>
              <a:buSzTx/>
              <a:buFontTx/>
              <a:buNone/>
              <a:tabLst/>
              <a:defRPr/>
            </a:pPr>
            <a:r>
              <a:rPr lang="fr-FR" altLang="fr-FR" sz="1000" dirty="0">
                <a:latin typeface="Arial" panose="020B0604020202020204" pitchFamily="34" charset="0"/>
                <a:cs typeface="Arial" panose="020B0604020202020204" pitchFamily="34" charset="0"/>
              </a:rPr>
              <a:t>Haut de Bilan décision structurelle :</a:t>
            </a:r>
          </a:p>
          <a:p>
            <a:r>
              <a:rPr lang="fr-FR" altLang="fr-FR" sz="1000" dirty="0">
                <a:latin typeface="Arial" panose="020B0604020202020204" pitchFamily="34" charset="0"/>
                <a:cs typeface="Arial" panose="020B0604020202020204" pitchFamily="34" charset="0"/>
              </a:rPr>
              <a:t> - présence d ’actifs stables, non rentables, pénalisant les ressources en Fonds de Roulement,</a:t>
            </a:r>
          </a:p>
          <a:p>
            <a:r>
              <a:rPr lang="fr-FR" altLang="fr-FR" sz="1000" dirty="0">
                <a:latin typeface="Arial" panose="020B0604020202020204" pitchFamily="34" charset="0"/>
                <a:cs typeface="Arial" panose="020B0604020202020204" pitchFamily="34" charset="0"/>
              </a:rPr>
              <a:t> - risques de perte d'indépendance financière (endettement excessif)...</a:t>
            </a:r>
          </a:p>
          <a:p>
            <a:endParaRPr lang="fr-FR" altLang="fr-FR" dirty="0"/>
          </a:p>
          <a:p>
            <a:endParaRPr lang="fr-FR" altLang="fr-FR" dirty="0"/>
          </a:p>
        </p:txBody>
      </p:sp>
      <p:sp>
        <p:nvSpPr>
          <p:cNvPr id="4" name="Espace réservé du numéro de diapositive 3"/>
          <p:cNvSpPr>
            <a:spLocks noGrp="1"/>
          </p:cNvSpPr>
          <p:nvPr>
            <p:ph type="sldNum" sz="quarter" idx="5"/>
          </p:nvPr>
        </p:nvSpPr>
        <p:spPr>
          <a:xfrm>
            <a:off x="3778505" y="9431599"/>
            <a:ext cx="2890626" cy="496491"/>
          </a:xfrm>
        </p:spPr>
        <p:txBody>
          <a:bodyPr/>
          <a:lstStyle/>
          <a:p>
            <a:fld id="{838A519F-02B7-4750-8010-34772B4B1E4A}" type="slidenum">
              <a:rPr lang="fr-FR" b="1" smtClean="0">
                <a:solidFill>
                  <a:prstClr val="black"/>
                </a:solidFill>
              </a:rPr>
              <a:pPr/>
              <a:t>12</a:t>
            </a:fld>
            <a:endParaRPr lang="fr-FR" b="1" dirty="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noFill/>
        </p:spPr>
        <p:txBody>
          <a:bodyPr/>
          <a:lstStyle/>
          <a:p>
            <a:r>
              <a:rPr lang="fr-FR" altLang="fr-FR" sz="1000" dirty="0">
                <a:latin typeface="Arial" panose="020B0604020202020204" pitchFamily="34" charset="0"/>
                <a:cs typeface="Arial" panose="020B0604020202020204" pitchFamily="34" charset="0"/>
              </a:rPr>
              <a:t>1. D'abord : réduire les besoins d'exploitation (donc le BFR) :</a:t>
            </a:r>
          </a:p>
          <a:p>
            <a:r>
              <a:rPr lang="fr-FR" altLang="fr-FR" sz="1000" dirty="0">
                <a:latin typeface="Arial" panose="020B0604020202020204" pitchFamily="34" charset="0"/>
                <a:cs typeface="Arial" panose="020B0604020202020204" pitchFamily="34" charset="0"/>
              </a:rPr>
              <a:t> - réduire le volume des stocks (gestion des stocks, J.A.T.,  LEAN, portage des stocks par  - les fournisseurs...),</a:t>
            </a:r>
          </a:p>
          <a:p>
            <a:r>
              <a:rPr lang="fr-FR" altLang="fr-FR" sz="1000" dirty="0">
                <a:latin typeface="Arial" panose="020B0604020202020204" pitchFamily="34" charset="0"/>
                <a:cs typeface="Arial" panose="020B0604020202020204" pitchFamily="34" charset="0"/>
              </a:rPr>
              <a:t> - réduire le volume (délais accordés) des crédits clients,</a:t>
            </a:r>
          </a:p>
          <a:p>
            <a:r>
              <a:rPr lang="fr-FR" altLang="fr-FR" sz="1000" dirty="0">
                <a:latin typeface="Arial" panose="020B0604020202020204" pitchFamily="34" charset="0"/>
                <a:cs typeface="Arial" panose="020B0604020202020204" pitchFamily="34" charset="0"/>
              </a:rPr>
              <a:t> - limiter les avances et acomptes versés aux fournisseurs.</a:t>
            </a:r>
          </a:p>
          <a:p>
            <a:endParaRPr lang="fr-FR" altLang="fr-FR" sz="1000" dirty="0">
              <a:latin typeface="Arial" panose="020B0604020202020204" pitchFamily="34" charset="0"/>
              <a:cs typeface="Arial" panose="020B0604020202020204" pitchFamily="34" charset="0"/>
            </a:endParaRPr>
          </a:p>
          <a:p>
            <a:r>
              <a:rPr lang="fr-FR" altLang="fr-FR" sz="1000" dirty="0">
                <a:latin typeface="Arial" panose="020B0604020202020204" pitchFamily="34" charset="0"/>
                <a:cs typeface="Arial" panose="020B0604020202020204" pitchFamily="34" charset="0"/>
              </a:rPr>
              <a:t>2.  Puis, tenter d’augmenter les ressources de l'exploitation :</a:t>
            </a:r>
          </a:p>
          <a:p>
            <a:r>
              <a:rPr lang="fr-FR" altLang="fr-FR" sz="1000" dirty="0">
                <a:latin typeface="Arial" panose="020B0604020202020204" pitchFamily="34" charset="0"/>
                <a:cs typeface="Arial" panose="020B0604020202020204" pitchFamily="34" charset="0"/>
              </a:rPr>
              <a:t> - augmenter le crédit (délais de paiement) des fournisseurs,</a:t>
            </a:r>
          </a:p>
          <a:p>
            <a:r>
              <a:rPr lang="fr-FR" altLang="fr-FR" sz="1000" dirty="0">
                <a:latin typeface="Arial" panose="020B0604020202020204" pitchFamily="34" charset="0"/>
                <a:cs typeface="Arial" panose="020B0604020202020204" pitchFamily="34" charset="0"/>
              </a:rPr>
              <a:t> - augmenter les avances et acomptes reçus des clients.</a:t>
            </a:r>
          </a:p>
          <a:p>
            <a:endParaRPr lang="fr-FR" altLang="fr-FR" sz="1000" dirty="0">
              <a:latin typeface="Arial" panose="020B0604020202020204" pitchFamily="34" charset="0"/>
              <a:cs typeface="Arial" panose="020B0604020202020204" pitchFamily="34" charset="0"/>
            </a:endParaRPr>
          </a:p>
          <a:p>
            <a:r>
              <a:rPr lang="fr-FR" altLang="fr-FR" sz="1000" dirty="0">
                <a:latin typeface="Arial" panose="020B0604020202020204" pitchFamily="34" charset="0"/>
                <a:cs typeface="Arial" panose="020B0604020202020204" pitchFamily="34" charset="0"/>
              </a:rPr>
              <a:t>3.  Si possible, réduire les besoins stables :</a:t>
            </a:r>
          </a:p>
          <a:p>
            <a:r>
              <a:rPr lang="fr-FR" altLang="fr-FR" sz="1000" dirty="0">
                <a:latin typeface="Arial" panose="020B0604020202020204" pitchFamily="34" charset="0"/>
                <a:cs typeface="Arial" panose="020B0604020202020204" pitchFamily="34" charset="0"/>
              </a:rPr>
              <a:t>se défaire des immobilisations inutiles ou non rentables.</a:t>
            </a:r>
          </a:p>
          <a:p>
            <a:endParaRPr lang="fr-FR" altLang="fr-FR" sz="1000" dirty="0">
              <a:latin typeface="Arial" panose="020B0604020202020204" pitchFamily="34" charset="0"/>
              <a:cs typeface="Arial" panose="020B0604020202020204" pitchFamily="34" charset="0"/>
            </a:endParaRPr>
          </a:p>
          <a:p>
            <a:r>
              <a:rPr lang="fr-FR" altLang="fr-FR" sz="1000" dirty="0">
                <a:latin typeface="Arial" panose="020B0604020202020204" pitchFamily="34" charset="0"/>
                <a:cs typeface="Arial" panose="020B0604020202020204" pitchFamily="34" charset="0"/>
              </a:rPr>
              <a:t>4.  Enfin, augmenter les ressources stables (donc le FR)</a:t>
            </a:r>
          </a:p>
          <a:p>
            <a:r>
              <a:rPr lang="fr-FR" altLang="fr-FR" sz="1000" dirty="0">
                <a:latin typeface="Arial" panose="020B0604020202020204" pitchFamily="34" charset="0"/>
                <a:cs typeface="Arial" panose="020B0604020202020204" pitchFamily="34" charset="0"/>
              </a:rPr>
              <a:t> - augmenter le capital,</a:t>
            </a:r>
          </a:p>
          <a:p>
            <a:r>
              <a:rPr lang="fr-FR" altLang="fr-FR" sz="1000" dirty="0">
                <a:latin typeface="Arial" panose="020B0604020202020204" pitchFamily="34" charset="0"/>
                <a:cs typeface="Arial" panose="020B0604020202020204" pitchFamily="34" charset="0"/>
              </a:rPr>
              <a:t> - et/ou augmenter les emprunts.</a:t>
            </a:r>
          </a:p>
          <a:p>
            <a:endParaRPr lang="fr-FR" altLang="fr-FR" dirty="0"/>
          </a:p>
        </p:txBody>
      </p:sp>
      <p:sp>
        <p:nvSpPr>
          <p:cNvPr id="40963" name="Rectangle 3"/>
          <p:cNvSpPr>
            <a:spLocks noGrp="1" noRot="1" noChangeAspect="1" noChangeArrowheads="1" noTextEdit="1"/>
          </p:cNvSpPr>
          <p:nvPr>
            <p:ph type="sldImg"/>
          </p:nvPr>
        </p:nvSpPr>
        <p:spPr>
          <a:ln cap="flat"/>
        </p:spPr>
      </p:sp>
      <p:sp>
        <p:nvSpPr>
          <p:cNvPr id="4" name="Espace réservé du numéro de diapositive 3"/>
          <p:cNvSpPr>
            <a:spLocks noGrp="1"/>
          </p:cNvSpPr>
          <p:nvPr>
            <p:ph type="sldNum" sz="quarter" idx="5"/>
          </p:nvPr>
        </p:nvSpPr>
        <p:spPr>
          <a:xfrm>
            <a:off x="3778505" y="9431599"/>
            <a:ext cx="2890626" cy="496491"/>
          </a:xfrm>
        </p:spPr>
        <p:txBody>
          <a:bodyPr/>
          <a:lstStyle/>
          <a:p>
            <a:fld id="{838A519F-02B7-4750-8010-34772B4B1E4A}" type="slidenum">
              <a:rPr lang="fr-FR" b="1" smtClean="0">
                <a:solidFill>
                  <a:prstClr val="black"/>
                </a:solidFill>
              </a:rPr>
              <a:pPr/>
              <a:t>13</a:t>
            </a:fld>
            <a:endParaRPr lang="fr-FR" b="1" dirty="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CCF4E7-01AD-4771-965A-0CF61C135B4A}" type="slidenum">
              <a:rPr lang="fr-FR" b="1">
                <a:solidFill>
                  <a:prstClr val="black"/>
                </a:solidFill>
              </a:rPr>
              <a:pPr/>
              <a:t>14</a:t>
            </a:fld>
            <a:endParaRPr lang="fr-FR" b="1" dirty="0">
              <a:solidFill>
                <a:prstClr val="black"/>
              </a:solidFill>
            </a:endParaRPr>
          </a:p>
        </p:txBody>
      </p:sp>
      <p:sp>
        <p:nvSpPr>
          <p:cNvPr id="27650" name="Rectangle 2"/>
          <p:cNvSpPr>
            <a:spLocks noGrp="1" noChangeArrowheads="1"/>
          </p:cNvSpPr>
          <p:nvPr>
            <p:ph type="body" idx="1"/>
          </p:nvPr>
        </p:nvSpPr>
        <p:spPr>
          <a:xfrm>
            <a:off x="743816" y="4573925"/>
            <a:ext cx="5323125" cy="4848164"/>
          </a:xfrm>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spcAft>
                <a:spcPts val="0"/>
              </a:spcAft>
            </a:pPr>
            <a:r>
              <a:rPr lang="fr-FR" sz="1000" dirty="0">
                <a:solidFill>
                  <a:srgbClr val="000000"/>
                </a:solidFill>
                <a:latin typeface="Arial"/>
                <a:ea typeface="Times New Roman"/>
              </a:rPr>
              <a:t>Pour illustrer l’incidence directe des équilibres issus de l’analyse en termes de BFR et de FR, le graphique ci-dessus représente la réalisation dans le temps de ces équilibres.</a:t>
            </a:r>
            <a:endParaRPr lang="fr-FR" dirty="0">
              <a:latin typeface="Times New Roman"/>
              <a:ea typeface="Times New Roman"/>
            </a:endParaRPr>
          </a:p>
          <a:p>
            <a:pPr>
              <a:spcAft>
                <a:spcPts val="0"/>
              </a:spcAft>
            </a:pPr>
            <a:r>
              <a:rPr lang="fr-FR" sz="1000" b="1" dirty="0">
                <a:solidFill>
                  <a:srgbClr val="000000"/>
                </a:solidFill>
                <a:latin typeface="Arial"/>
                <a:ea typeface="Times New Roman"/>
              </a:rPr>
              <a:t>En Noir et pointillés la tendance de l’activité de l’entreprise </a:t>
            </a:r>
            <a:r>
              <a:rPr lang="fr-FR" sz="1000" dirty="0">
                <a:solidFill>
                  <a:srgbClr val="000000"/>
                </a:solidFill>
                <a:latin typeface="Arial"/>
                <a:ea typeface="Times New Roman"/>
              </a:rPr>
              <a:t>(croissance).</a:t>
            </a:r>
            <a:endParaRPr lang="fr-FR" dirty="0">
              <a:latin typeface="Times New Roman"/>
              <a:ea typeface="Times New Roman"/>
            </a:endParaRPr>
          </a:p>
          <a:p>
            <a:pPr>
              <a:spcAft>
                <a:spcPts val="0"/>
              </a:spcAft>
            </a:pPr>
            <a:r>
              <a:rPr lang="fr-FR" sz="1000" b="1" dirty="0">
                <a:solidFill>
                  <a:srgbClr val="0070C0"/>
                </a:solidFill>
                <a:latin typeface="Arial"/>
                <a:ea typeface="Times New Roman"/>
              </a:rPr>
              <a:t>En Bleu, deux niveaux successifs de FR</a:t>
            </a:r>
            <a:r>
              <a:rPr lang="fr-FR" sz="1000" dirty="0">
                <a:solidFill>
                  <a:srgbClr val="000000"/>
                </a:solidFill>
                <a:latin typeface="Arial"/>
                <a:ea typeface="Times New Roman"/>
              </a:rPr>
              <a:t>. Le FR a été augmenté (apport en capital nouveau, emprunt long nouveau, voire cession d’immobilisations jugées inutiles pour recréer de la trésorerie disponible… ?) par nécessité en raison de l’augmentation de l’activité qui provoque une augmentation des besoins en fonds de roulement.</a:t>
            </a:r>
            <a:endParaRPr lang="fr-FR" dirty="0">
              <a:latin typeface="Times New Roman"/>
              <a:ea typeface="Times New Roman"/>
            </a:endParaRPr>
          </a:p>
          <a:p>
            <a:pPr>
              <a:spcAft>
                <a:spcPts val="0"/>
              </a:spcAft>
            </a:pPr>
            <a:r>
              <a:rPr lang="fr-FR" sz="1000" b="1" dirty="0">
                <a:solidFill>
                  <a:srgbClr val="FF0000"/>
                </a:solidFill>
                <a:latin typeface="Arial"/>
                <a:ea typeface="Times New Roman"/>
              </a:rPr>
              <a:t>En rouge, le BFR qui oscille autour du FR (stable) suivant les variations </a:t>
            </a:r>
            <a:r>
              <a:rPr lang="fr-FR" sz="1000" dirty="0">
                <a:solidFill>
                  <a:srgbClr val="000000"/>
                </a:solidFill>
                <a:latin typeface="Arial"/>
                <a:ea typeface="Times New Roman"/>
              </a:rPr>
              <a:t>de niveau de valeur des Stocks, mais surtout des comptes de Créances Clients et de Dettes Fournisseurs dépendants de l’activité et des aléas au jour le jour. Mais on note aussi comment le BFR tout en oscillant à court terme autour d’un niveau de FR très stable (pour les besoins de la démonstration) augmente à plus long terme en suivant la tendance de la croissance de l’activité de cette entreprise imaginaire…</a:t>
            </a:r>
            <a:endParaRPr lang="fr-FR" dirty="0">
              <a:latin typeface="Times New Roman"/>
              <a:ea typeface="Times New Roman"/>
            </a:endParaRPr>
          </a:p>
          <a:p>
            <a:pPr>
              <a:spcAft>
                <a:spcPts val="0"/>
              </a:spcAft>
            </a:pPr>
            <a:r>
              <a:rPr lang="fr-FR" sz="1000" b="1" dirty="0">
                <a:solidFill>
                  <a:srgbClr val="000000"/>
                </a:solidFill>
                <a:latin typeface="Arial"/>
                <a:ea typeface="Times New Roman"/>
              </a:rPr>
              <a:t>Les écarts sans cesse différents entre le niveau du FR et les niveaux fébriles du BFR dus à son instabilité naturelle définissent les niveaux de la trésorerie nette</a:t>
            </a:r>
            <a:r>
              <a:rPr lang="fr-FR" sz="1000" dirty="0">
                <a:solidFill>
                  <a:srgbClr val="000000"/>
                </a:solidFill>
                <a:latin typeface="Arial"/>
                <a:ea typeface="Times New Roman"/>
              </a:rPr>
              <a:t>. </a:t>
            </a:r>
            <a:endParaRPr lang="fr-FR" dirty="0">
              <a:latin typeface="Times New Roman"/>
              <a:ea typeface="Times New Roman"/>
            </a:endParaRPr>
          </a:p>
          <a:p>
            <a:pPr>
              <a:spcAft>
                <a:spcPts val="0"/>
              </a:spcAft>
            </a:pPr>
            <a:r>
              <a:rPr lang="fr-FR" sz="1000" dirty="0">
                <a:solidFill>
                  <a:srgbClr val="000000"/>
                </a:solidFill>
                <a:latin typeface="Arial"/>
                <a:ea typeface="Times New Roman"/>
              </a:rPr>
              <a:t>Ces écarts sont tantôt positifs (zones en vert), quand la trésorerie dispose de disponibilités, et tantôt négatifs (en rouge), quand la trésorerie est « dans le rouge » et doit devra être rapidement renflouée.  </a:t>
            </a:r>
            <a:endParaRPr lang="fr-FR" dirty="0">
              <a:latin typeface="Times New Roman"/>
              <a:ea typeface="Times New Roman"/>
            </a:endParaRPr>
          </a:p>
          <a:p>
            <a:pPr>
              <a:spcAft>
                <a:spcPts val="0"/>
              </a:spcAft>
            </a:pPr>
            <a:r>
              <a:rPr lang="fr-FR" sz="1000" b="1" dirty="0">
                <a:solidFill>
                  <a:srgbClr val="000000"/>
                </a:solidFill>
                <a:latin typeface="Arial"/>
                <a:ea typeface="Times New Roman"/>
              </a:rPr>
              <a:t>Conclusion et rôle d’un module de gestion de trésorerie dans un ERP :</a:t>
            </a:r>
            <a:endParaRPr lang="fr-FR" dirty="0">
              <a:latin typeface="Times New Roman"/>
              <a:ea typeface="Times New Roman"/>
            </a:endParaRPr>
          </a:p>
          <a:p>
            <a:pPr>
              <a:spcAft>
                <a:spcPts val="0"/>
              </a:spcAft>
            </a:pPr>
            <a:r>
              <a:rPr lang="fr-FR" sz="1000" dirty="0">
                <a:solidFill>
                  <a:srgbClr val="000000"/>
                </a:solidFill>
                <a:latin typeface="Arial"/>
                <a:ea typeface="Times New Roman"/>
              </a:rPr>
              <a:t>En fait, la budgétisation d’un plan de trésorerie (prévisionnel) est rendue aisée par les modules financiers des ERP. La gestion prévisionnelle de trésorerie ne permettra évidemment pas de « voir » un bilan fonctionnel chaque jour ou chaque fin de semaine, avec son niveau de BRF et son niveau de FR. Mais </a:t>
            </a:r>
            <a:r>
              <a:rPr lang="fr-FR" sz="1000" b="1" dirty="0">
                <a:solidFill>
                  <a:srgbClr val="000000"/>
                </a:solidFill>
                <a:latin typeface="Arial"/>
                <a:ea typeface="Times New Roman"/>
              </a:rPr>
              <a:t>elle permettra de voir les écarts prévisionnels entre BFR et FR </a:t>
            </a:r>
            <a:r>
              <a:rPr lang="fr-FR" sz="1000" dirty="0">
                <a:solidFill>
                  <a:srgbClr val="000000"/>
                </a:solidFill>
                <a:latin typeface="Arial"/>
                <a:ea typeface="Times New Roman"/>
              </a:rPr>
              <a:t>(les positions prévisionnelles de trésorerie) et </a:t>
            </a:r>
            <a:r>
              <a:rPr lang="fr-FR" sz="1000" b="1" dirty="0">
                <a:solidFill>
                  <a:srgbClr val="000000"/>
                </a:solidFill>
                <a:latin typeface="Arial"/>
                <a:ea typeface="Times New Roman"/>
              </a:rPr>
              <a:t>donc d’anticiper les besoins de trésorerie, de les réduire ou de négocier leur couverture </a:t>
            </a:r>
            <a:r>
              <a:rPr lang="fr-FR" sz="1000" dirty="0">
                <a:solidFill>
                  <a:srgbClr val="000000"/>
                </a:solidFill>
                <a:latin typeface="Arial"/>
                <a:ea typeface="Times New Roman"/>
              </a:rPr>
              <a:t>à moindre coût. À terme, elle </a:t>
            </a:r>
            <a:r>
              <a:rPr lang="fr-FR" sz="1000" b="1" dirty="0">
                <a:solidFill>
                  <a:srgbClr val="000000"/>
                </a:solidFill>
                <a:latin typeface="Arial"/>
                <a:ea typeface="Times New Roman"/>
              </a:rPr>
              <a:t>sera aussi un indicateur de pilotage précieux de l’entreprise </a:t>
            </a:r>
            <a:r>
              <a:rPr lang="fr-FR" sz="1000" dirty="0">
                <a:solidFill>
                  <a:srgbClr val="000000"/>
                </a:solidFill>
                <a:latin typeface="Arial"/>
                <a:ea typeface="Times New Roman"/>
              </a:rPr>
              <a:t>par le fait </a:t>
            </a:r>
            <a:r>
              <a:rPr lang="fr-FR" sz="1000" b="1" dirty="0">
                <a:solidFill>
                  <a:srgbClr val="000000"/>
                </a:solidFill>
                <a:latin typeface="Arial"/>
                <a:ea typeface="Times New Roman"/>
              </a:rPr>
              <a:t>qu’une dégradation régulière ou même brutale de la trésorerie</a:t>
            </a:r>
            <a:r>
              <a:rPr lang="fr-FR" sz="1000" dirty="0">
                <a:solidFill>
                  <a:srgbClr val="000000"/>
                </a:solidFill>
                <a:latin typeface="Arial"/>
                <a:ea typeface="Times New Roman"/>
              </a:rPr>
              <a:t> </a:t>
            </a:r>
            <a:r>
              <a:rPr lang="fr-FR" sz="1000" b="1" dirty="0">
                <a:solidFill>
                  <a:srgbClr val="000000"/>
                </a:solidFill>
                <a:latin typeface="Arial"/>
                <a:ea typeface="Times New Roman"/>
              </a:rPr>
              <a:t>sera le révélateur de déséquilibres plus profonds, moins visibles</a:t>
            </a:r>
            <a:r>
              <a:rPr lang="fr-FR" sz="1000" dirty="0">
                <a:solidFill>
                  <a:srgbClr val="000000"/>
                </a:solidFill>
                <a:latin typeface="Arial"/>
                <a:ea typeface="Times New Roman"/>
              </a:rPr>
              <a:t>, de la situation financière de l’entreprise.</a:t>
            </a:r>
            <a:endParaRPr lang="fr-FR" dirty="0">
              <a:latin typeface="Times New Roman"/>
              <a:ea typeface="Times New Roman"/>
            </a:endParaRPr>
          </a:p>
        </p:txBody>
      </p:sp>
      <p:sp>
        <p:nvSpPr>
          <p:cNvPr id="27651" name="Rectangle 3"/>
          <p:cNvSpPr>
            <a:spLocks noGrp="1" noRot="1" noChangeAspect="1" noChangeArrowheads="1" noTextEdit="1"/>
          </p:cNvSpPr>
          <p:nvPr>
            <p:ph type="sldImg"/>
          </p:nvPr>
        </p:nvSpPr>
        <p:spPr>
          <a:xfrm>
            <a:off x="1017588" y="860425"/>
            <a:ext cx="4637087" cy="3478213"/>
          </a:xfrm>
          <a:ln w="12700" cap="flat">
            <a:solidFill>
              <a:schemeClr val="tx1"/>
            </a:solidFill>
          </a:ln>
          <a:extLst>
            <a:ext uri="{909E8E84-426E-40DD-AFC4-6F175D3DCCD1}">
              <a14:hiddenFill xmlns:a14="http://schemas.microsoft.com/office/drawing/2010/main">
                <a:noFill/>
              </a14:hiddenFill>
            </a:ext>
          </a:extLst>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A73BAF-93E7-416D-8050-DB375569A66E}" type="slidenum">
              <a:rPr lang="fr-FR" b="1">
                <a:solidFill>
                  <a:prstClr val="black"/>
                </a:solidFill>
              </a:rPr>
              <a:pPr/>
              <a:t>15</a:t>
            </a:fld>
            <a:endParaRPr lang="fr-FR" b="1" dirty="0">
              <a:solidFill>
                <a:prstClr val="black"/>
              </a:solidFill>
            </a:endParaRPr>
          </a:p>
        </p:txBody>
      </p:sp>
      <p:sp>
        <p:nvSpPr>
          <p:cNvPr id="29698" name="Rectangle 2"/>
          <p:cNvSpPr>
            <a:spLocks noGrp="1" noRot="1" noChangeAspect="1" noChangeArrowheads="1" noTextEdit="1"/>
          </p:cNvSpPr>
          <p:nvPr>
            <p:ph type="sldImg"/>
          </p:nvPr>
        </p:nvSpPr>
        <p:spPr>
          <a:xfrm>
            <a:off x="1017588" y="860425"/>
            <a:ext cx="4637087" cy="3478213"/>
          </a:xfrm>
          <a:ln/>
        </p:spPr>
      </p:sp>
      <p:sp>
        <p:nvSpPr>
          <p:cNvPr id="29699" name="Rectangle 3"/>
          <p:cNvSpPr>
            <a:spLocks noGrp="1" noChangeArrowheads="1"/>
          </p:cNvSpPr>
          <p:nvPr>
            <p:ph type="body" idx="1"/>
          </p:nvPr>
        </p:nvSpPr>
        <p:spPr>
          <a:xfrm>
            <a:off x="889424" y="4730453"/>
            <a:ext cx="4891828" cy="4413250"/>
          </a:xfrm>
        </p:spPr>
        <p:txBody>
          <a:bodyPr/>
          <a:lstStyle/>
          <a:p>
            <a:pPr defTabSz="762000"/>
            <a:r>
              <a:rPr lang="fr-FR" sz="1000" dirty="0">
                <a:latin typeface="Arial" panose="020B0604020202020204" pitchFamily="34" charset="0"/>
                <a:cs typeface="Arial" panose="020B0604020202020204" pitchFamily="34" charset="0"/>
              </a:rPr>
              <a:t>La gestion de trésorerie et sa budgétisation (planification fine et suivie à court terme, à la semaine ou même au jour, des entrées et des sorties de liquidités disponibles ou exigibles) sont devenues des outils de pilotage privilégiés des tableaux de bord des entreprises (prévus dans la plupart des ERP). </a:t>
            </a:r>
          </a:p>
          <a:p>
            <a:pPr defTabSz="762000"/>
            <a:endParaRPr lang="fr-F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7067" y="4532858"/>
            <a:ext cx="5336540" cy="5256584"/>
          </a:xfrm>
        </p:spPr>
        <p:txBody>
          <a:bodyPr/>
          <a:lstStyle/>
          <a:p>
            <a:r>
              <a:rPr lang="fr-FR" sz="1000" b="1" dirty="0">
                <a:latin typeface="Arial" panose="020B0604020202020204" pitchFamily="34" charset="0"/>
                <a:cs typeface="Arial" panose="020B0604020202020204" pitchFamily="34" charset="0"/>
              </a:rPr>
              <a:t>Position des éléments du BFR dans le processus de traitement d’une commande</a:t>
            </a:r>
          </a:p>
          <a:p>
            <a:r>
              <a:rPr lang="fr-FR" sz="1000" dirty="0">
                <a:latin typeface="Arial" panose="020B0604020202020204" pitchFamily="34" charset="0"/>
                <a:cs typeface="Arial" panose="020B0604020202020204" pitchFamily="34" charset="0"/>
              </a:rPr>
              <a:t>1- On passe des commandes de matières premières et de composants nécessaires auprès des fournisseurs qui accordent des délais de paiement.</a:t>
            </a:r>
          </a:p>
          <a:p>
            <a:r>
              <a:rPr lang="fr-FR" sz="1000" dirty="0">
                <a:latin typeface="Arial" panose="020B0604020202020204" pitchFamily="34" charset="0"/>
                <a:cs typeface="Arial" panose="020B0604020202020204" pitchFamily="34" charset="0"/>
              </a:rPr>
              <a:t>Les matières sont livrées et entrées en stock pour alimenter la production. Elles ne sont payées qu’au bout de délai de paiement négocié. Il en résulte un besoin en fonds de roulement négatif.</a:t>
            </a:r>
          </a:p>
          <a:p>
            <a:r>
              <a:rPr lang="fr-FR" sz="1000" dirty="0">
                <a:latin typeface="Arial" panose="020B0604020202020204" pitchFamily="34" charset="0"/>
                <a:cs typeface="Arial" panose="020B0604020202020204" pitchFamily="34" charset="0"/>
              </a:rPr>
              <a:t>2- Dans la phase de production, on consomme les matières et composants et on utilise de la main-d’œuvre et des machines qui apportent de la valeur ajoutée. Les produits en cours de fabrication immobilisent de valeur des ressources consommées. Elle s’accroit au fur et à mesure que le produit avance dans le processus. Elle représente un besoin en fonds de roulement positif.</a:t>
            </a:r>
          </a:p>
          <a:p>
            <a:r>
              <a:rPr lang="fr-FR" sz="1000" dirty="0">
                <a:latin typeface="Arial" panose="020B0604020202020204" pitchFamily="34" charset="0"/>
                <a:cs typeface="Arial" panose="020B0604020202020204" pitchFamily="34" charset="0"/>
              </a:rPr>
              <a:t>3- Quand le produit est terminé, il est livré et facturé au client. Il sort de l’encours de fabrication. L’entreprise ne touche le montant de la facture qu’au bout du délai de règlement accordé au client. Il représente également un besoin en fonds de roulement positif.</a:t>
            </a:r>
          </a:p>
          <a:p>
            <a:r>
              <a:rPr lang="fr-FR" sz="1000" dirty="0">
                <a:latin typeface="Arial" panose="020B0604020202020204" pitchFamily="34" charset="0"/>
                <a:cs typeface="Arial" panose="020B0604020202020204" pitchFamily="34" charset="0"/>
              </a:rPr>
              <a:t>Le besoin en fonds de roulement pour l’entreprise est égal à la somme de ces trois éléments.</a:t>
            </a:r>
          </a:p>
          <a:p>
            <a:endParaRPr lang="fr-FR" sz="1000" dirty="0">
              <a:latin typeface="Arial" panose="020B0604020202020204" pitchFamily="34" charset="0"/>
              <a:cs typeface="Arial" panose="020B0604020202020204" pitchFamily="34" charset="0"/>
            </a:endParaRPr>
          </a:p>
          <a:p>
            <a:r>
              <a:rPr lang="fr-FR" sz="1000" b="1" dirty="0">
                <a:latin typeface="Arial" panose="020B0604020202020204" pitchFamily="34" charset="0"/>
                <a:cs typeface="Arial" panose="020B0604020202020204" pitchFamily="34" charset="0"/>
              </a:rPr>
              <a:t>Réduction du besoin en fonds de roulement</a:t>
            </a:r>
          </a:p>
          <a:p>
            <a:r>
              <a:rPr lang="fr-FR" sz="1000" dirty="0">
                <a:latin typeface="Arial" panose="020B0604020202020204" pitchFamily="34" charset="0"/>
                <a:cs typeface="Arial" panose="020B0604020202020204" pitchFamily="34" charset="0"/>
              </a:rPr>
              <a:t>Pour diminuer ce besoin, il faut jouer sur chacun de ces trois éléments.</a:t>
            </a:r>
          </a:p>
          <a:p>
            <a:r>
              <a:rPr lang="fr-FR" sz="1000" dirty="0">
                <a:latin typeface="Arial" panose="020B0604020202020204" pitchFamily="34" charset="0"/>
                <a:cs typeface="Arial" panose="020B0604020202020204" pitchFamily="34" charset="0"/>
              </a:rPr>
              <a:t>1- Crédit fournisseur </a:t>
            </a:r>
          </a:p>
          <a:p>
            <a:pPr marL="171450" indent="-171450">
              <a:buFontTx/>
              <a:buChar char="-"/>
            </a:pPr>
            <a:r>
              <a:rPr lang="fr-FR" sz="1000" dirty="0">
                <a:latin typeface="Arial" panose="020B0604020202020204" pitchFamily="34" charset="0"/>
                <a:cs typeface="Arial" panose="020B0604020202020204" pitchFamily="34" charset="0"/>
              </a:rPr>
              <a:t>Négocier des délais de paiement les plus long possible</a:t>
            </a:r>
          </a:p>
          <a:p>
            <a:pPr marL="171450" indent="-171450">
              <a:buFontTx/>
              <a:buChar char="-"/>
            </a:pPr>
            <a:r>
              <a:rPr lang="fr-FR" sz="1000" dirty="0">
                <a:latin typeface="Arial" panose="020B0604020202020204" pitchFamily="34" charset="0"/>
                <a:cs typeface="Arial" panose="020B0604020202020204" pitchFamily="34" charset="0"/>
              </a:rPr>
              <a:t>Négocier avec les fournisseurs la mise à disposition de stocks en consignation (stocks qui reste la propriété du fournisseur tant qu’ils ne sont pas consommés. La facture du fournisseur n’est émise au moment de la sortie de stock vers la production.</a:t>
            </a:r>
          </a:p>
          <a:p>
            <a:r>
              <a:rPr lang="fr-FR" sz="1000" dirty="0">
                <a:latin typeface="Arial" panose="020B0604020202020204" pitchFamily="34" charset="0"/>
                <a:cs typeface="Arial" panose="020B0604020202020204" pitchFamily="34" charset="0"/>
              </a:rPr>
              <a:t>2- Encours de fabrication</a:t>
            </a:r>
          </a:p>
          <a:p>
            <a:pPr marL="171450" indent="-171450">
              <a:buFontTx/>
              <a:buChar char="-"/>
            </a:pPr>
            <a:r>
              <a:rPr lang="fr-FR" sz="1000" dirty="0">
                <a:latin typeface="Arial" panose="020B0604020202020204" pitchFamily="34" charset="0"/>
                <a:cs typeface="Arial" panose="020B0604020202020204" pitchFamily="34" charset="0"/>
              </a:rPr>
              <a:t>Accélérer les flux en production pour diminuer le temps de séjour des produits dans l’usine.</a:t>
            </a:r>
          </a:p>
          <a:p>
            <a:pPr marL="171450" indent="-171450">
              <a:buFontTx/>
              <a:buChar char="-"/>
            </a:pPr>
            <a:r>
              <a:rPr lang="fr-FR" sz="1000" dirty="0">
                <a:latin typeface="Arial" panose="020B0604020202020204" pitchFamily="34" charset="0"/>
                <a:cs typeface="Arial" panose="020B0604020202020204" pitchFamily="34" charset="0"/>
              </a:rPr>
              <a:t>Recourir à  la sous-traitance de certaines opérations (ce qui permet de retarder le paiement de la main-d’œuvre.</a:t>
            </a:r>
          </a:p>
          <a:p>
            <a:r>
              <a:rPr lang="fr-FR" sz="1000" dirty="0">
                <a:latin typeface="Arial" panose="020B0604020202020204" pitchFamily="34" charset="0"/>
                <a:cs typeface="Arial" panose="020B0604020202020204" pitchFamily="34" charset="0"/>
              </a:rPr>
              <a:t>3- Crédit client</a:t>
            </a:r>
          </a:p>
          <a:p>
            <a:pPr marL="171450" indent="-171450">
              <a:buFontTx/>
              <a:buChar char="-"/>
            </a:pPr>
            <a:r>
              <a:rPr lang="fr-FR" sz="1000" dirty="0">
                <a:latin typeface="Arial" panose="020B0604020202020204" pitchFamily="34" charset="0"/>
                <a:cs typeface="Arial" panose="020B0604020202020204" pitchFamily="34" charset="0"/>
              </a:rPr>
              <a:t>Demander des acomptes ou des avances aux clients</a:t>
            </a:r>
          </a:p>
          <a:p>
            <a:pPr marL="171450" indent="-171450">
              <a:buFontTx/>
              <a:buChar char="-"/>
            </a:pPr>
            <a:r>
              <a:rPr lang="fr-FR" sz="1000" dirty="0">
                <a:latin typeface="Arial" panose="020B0604020202020204" pitchFamily="34" charset="0"/>
                <a:cs typeface="Arial" panose="020B0604020202020204" pitchFamily="34" charset="0"/>
              </a:rPr>
              <a:t>Passer par des organismes d’affacturage qui ‘rachètent’ comptant les factures clients moyennant une commission</a:t>
            </a:r>
          </a:p>
        </p:txBody>
      </p:sp>
      <p:sp>
        <p:nvSpPr>
          <p:cNvPr id="4" name="Espace réservé du numéro de diapositive 3"/>
          <p:cNvSpPr>
            <a:spLocks noGrp="1"/>
          </p:cNvSpPr>
          <p:nvPr>
            <p:ph type="sldNum" sz="quarter" idx="5"/>
          </p:nvPr>
        </p:nvSpPr>
        <p:spPr/>
        <p:txBody>
          <a:bodyPr/>
          <a:lstStyle/>
          <a:p>
            <a:fld id="{2DC31D62-28FF-43AB-B331-1DEB72F9B4FA}" type="slidenum">
              <a:rPr lang="fr-FR" smtClean="0"/>
              <a:t>16</a:t>
            </a:fld>
            <a:endParaRPr lang="fr-FR" dirty="0"/>
          </a:p>
        </p:txBody>
      </p:sp>
    </p:spTree>
    <p:extLst>
      <p:ext uri="{BB962C8B-B14F-4D97-AF65-F5344CB8AC3E}">
        <p14:creationId xmlns:p14="http://schemas.microsoft.com/office/powerpoint/2010/main" val="4180328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Rot="1" noChangeAspect="1" noChangeArrowheads="1"/>
          </p:cNvSpPr>
          <p:nvPr>
            <p:ph type="sldImg"/>
          </p:nvPr>
        </p:nvSpPr>
        <p:spPr/>
      </p:sp>
      <p:sp>
        <p:nvSpPr>
          <p:cNvPr id="5122" name="Rectangle 2"/>
          <p:cNvSpPr>
            <a:spLocks noGrp="1" noChangeArrowheads="1"/>
          </p:cNvSpPr>
          <p:nvPr>
            <p:ph type="body" idx="1"/>
          </p:nvPr>
        </p:nvSpPr>
        <p:spPr/>
        <p:txBody>
          <a:bodyPr/>
          <a:lstStyle/>
          <a:p>
            <a:pPr marL="0" marR="0" lvl="0" indent="0" algn="l" defTabSz="701589" rtl="0" eaLnBrk="1" fontAlgn="auto" latinLnBrk="0" hangingPunct="1">
              <a:spcBef>
                <a:spcPts val="0"/>
              </a:spcBef>
              <a:spcAft>
                <a:spcPts val="0"/>
              </a:spcAft>
              <a:buClrTx/>
              <a:buSzTx/>
              <a:buFontTx/>
              <a:buNone/>
              <a:tabLst/>
              <a:defRPr/>
            </a:pPr>
            <a:r>
              <a:rPr lang="fr-FR" sz="1000" dirty="0">
                <a:latin typeface="Arial" panose="020B0604020202020204" pitchFamily="34" charset="0"/>
                <a:cs typeface="Arial" panose="020B0604020202020204" pitchFamily="34" charset="0"/>
              </a:rPr>
              <a:t>Dans ce module nous allons aborder : </a:t>
            </a:r>
          </a:p>
          <a:p>
            <a:pPr defTabSz="701589"/>
            <a:r>
              <a:rPr lang="fr-FR" sz="1000" dirty="0">
                <a:latin typeface="Arial" panose="020B0604020202020204" pitchFamily="34" charset="0"/>
                <a:cs typeface="Arial" panose="020B0604020202020204" pitchFamily="34" charset="0"/>
                <a:sym typeface="Helvetica" charset="0"/>
              </a:rPr>
              <a:t> - Rappel sur les grandes masses des documents de synthèse </a:t>
            </a:r>
          </a:p>
          <a:p>
            <a:pPr defTabSz="701589"/>
            <a:r>
              <a:rPr lang="fr-FR" sz="1000" dirty="0">
                <a:latin typeface="Arial" panose="020B0604020202020204" pitchFamily="34" charset="0"/>
                <a:cs typeface="Arial" panose="020B0604020202020204" pitchFamily="34" charset="0"/>
                <a:sym typeface="Helvetica" charset="0"/>
              </a:rPr>
              <a:t> - Incidence sur la Trésorerie d'une augmentation des stocks.</a:t>
            </a:r>
          </a:p>
          <a:p>
            <a:pPr defTabSz="701589"/>
            <a:r>
              <a:rPr lang="fr-FR" sz="1000" dirty="0">
                <a:latin typeface="Arial" panose="020B0604020202020204" pitchFamily="34" charset="0"/>
                <a:cs typeface="Arial" panose="020B0604020202020204" pitchFamily="34" charset="0"/>
                <a:sym typeface="Helvetica" charset="0"/>
              </a:rPr>
              <a:t> - Impact de l'augmentation des stocks sur les charges financières et sur la rentabilité</a:t>
            </a:r>
          </a:p>
          <a:p>
            <a:pPr defTabSz="701589"/>
            <a:r>
              <a:rPr lang="fr-FR" sz="1000" dirty="0">
                <a:latin typeface="Arial" panose="020B0604020202020204" pitchFamily="34" charset="0"/>
                <a:cs typeface="Arial" panose="020B0604020202020204" pitchFamily="34" charset="0"/>
                <a:sym typeface="Helvetica" charset="0"/>
              </a:rPr>
              <a:t> - Comment les décalages de règlements de crédits clients augmentent les besoins financiers de l'exploitation</a:t>
            </a:r>
          </a:p>
          <a:p>
            <a:pPr defTabSz="701589"/>
            <a:r>
              <a:rPr lang="fr-FR" sz="1000" dirty="0">
                <a:latin typeface="Arial" panose="020B0604020202020204" pitchFamily="34" charset="0"/>
                <a:cs typeface="Arial" panose="020B0604020202020204" pitchFamily="34" charset="0"/>
                <a:sym typeface="Helvetica" charset="0"/>
              </a:rPr>
              <a:t> - Les crédits Fournisseurs viennent réduire le problème du décalages des règlements</a:t>
            </a:r>
          </a:p>
          <a:p>
            <a:pPr defTabSz="701589"/>
            <a:r>
              <a:rPr lang="fr-FR" sz="1000" dirty="0">
                <a:latin typeface="Arial" panose="020B0604020202020204" pitchFamily="34" charset="0"/>
                <a:cs typeface="Arial" panose="020B0604020202020204" pitchFamily="34" charset="0"/>
                <a:sym typeface="Helvetica" charset="0"/>
              </a:rPr>
              <a:t> - Les Besoins de Fonds de Roulement (BFR) et leur couverture par le Fonds de Roulement (FR) : impacts sur la situation de trésorerie</a:t>
            </a:r>
          </a:p>
          <a:p>
            <a:pPr defTabSz="701589"/>
            <a:r>
              <a:rPr lang="fr-FR" sz="1000" dirty="0">
                <a:latin typeface="Arial" panose="020B0604020202020204" pitchFamily="34" charset="0"/>
                <a:cs typeface="Arial" panose="020B0604020202020204" pitchFamily="34" charset="0"/>
                <a:sym typeface="Helvetica" charset="0"/>
              </a:rPr>
              <a:t> - La gestion de trésorerie comme indicateur et traqueur des déséquilibres financiers de l'entreprise</a:t>
            </a:r>
          </a:p>
          <a:p>
            <a:pPr defTabSz="701589"/>
            <a:endParaRPr lang="fr-FR" sz="1000" dirty="0">
              <a:latin typeface="Helvetica" charset="0"/>
              <a:cs typeface="Helvetica" charset="0"/>
              <a:sym typeface="Helvetica" charset="0"/>
            </a:endParaRPr>
          </a:p>
        </p:txBody>
      </p:sp>
      <p:sp>
        <p:nvSpPr>
          <p:cNvPr id="4" name="Rectangle 7">
            <a:extLst>
              <a:ext uri="{FF2B5EF4-FFF2-40B4-BE49-F238E27FC236}">
                <a16:creationId xmlns:a16="http://schemas.microsoft.com/office/drawing/2014/main" id="{3022F21C-7FCE-41A1-970E-266811D57C29}"/>
              </a:ext>
            </a:extLst>
          </p:cNvPr>
          <p:cNvSpPr>
            <a:spLocks noGrp="1" noChangeArrowheads="1"/>
          </p:cNvSpPr>
          <p:nvPr>
            <p:ph type="sldNum" sz="quarter" idx="5"/>
          </p:nvPr>
        </p:nvSpPr>
        <p:spPr>
          <a:xfrm>
            <a:off x="3745405" y="9398397"/>
            <a:ext cx="2890626" cy="496491"/>
          </a:xfrm>
          <a:ln/>
        </p:spPr>
        <p:txBody>
          <a:bodyPr/>
          <a:lstStyle/>
          <a:p>
            <a:fld id="{9A2D83A9-463C-44D2-A756-FE195DDC4FA7}" type="slidenum">
              <a:rPr lang="fr-FR" b="1">
                <a:solidFill>
                  <a:prstClr val="black"/>
                </a:solidFill>
              </a:rPr>
              <a:pPr/>
              <a:t>2</a:t>
            </a:fld>
            <a:endParaRPr lang="fr-FR" b="1" dirty="0">
              <a:solidFill>
                <a:prstClr val="black"/>
              </a:solidFill>
            </a:endParaRPr>
          </a:p>
        </p:txBody>
      </p:sp>
    </p:spTree>
    <p:extLst>
      <p:ext uri="{BB962C8B-B14F-4D97-AF65-F5344CB8AC3E}">
        <p14:creationId xmlns:p14="http://schemas.microsoft.com/office/powerpoint/2010/main" val="1142982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745405" y="9398397"/>
            <a:ext cx="2890626" cy="496491"/>
          </a:xfrm>
          <a:ln/>
        </p:spPr>
        <p:txBody>
          <a:bodyPr/>
          <a:lstStyle/>
          <a:p>
            <a:fld id="{9A2D83A9-463C-44D2-A756-FE195DDC4FA7}" type="slidenum">
              <a:rPr lang="fr-FR" b="1">
                <a:solidFill>
                  <a:prstClr val="black"/>
                </a:solidFill>
              </a:rPr>
              <a:pPr/>
              <a:t>3</a:t>
            </a:fld>
            <a:endParaRPr lang="fr-FR" b="1" dirty="0">
              <a:solidFill>
                <a:prstClr val="black"/>
              </a:solidFill>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xfrm>
            <a:off x="463652" y="4573926"/>
            <a:ext cx="5883454" cy="5215516"/>
          </a:xfrm>
        </p:spPr>
        <p:txBody>
          <a:bodyPr/>
          <a:lstStyle/>
          <a:p>
            <a:r>
              <a:rPr lang="fr-FR" sz="1000" dirty="0">
                <a:latin typeface="Arial" panose="020B0604020202020204" pitchFamily="34" charset="0"/>
                <a:cs typeface="Arial" panose="020B0604020202020204" pitchFamily="34" charset="0"/>
              </a:rPr>
              <a:t>Voici deux documents de synthèse, très schématiques, comme nous avons appris à les lire</a:t>
            </a:r>
            <a:r>
              <a:rPr lang="fr-FR" sz="1000" baseline="0" dirty="0">
                <a:latin typeface="Arial" panose="020B0604020202020204" pitchFamily="34" charset="0"/>
                <a:cs typeface="Arial" panose="020B0604020202020204" pitchFamily="34" charset="0"/>
              </a:rPr>
              <a:t> dans la partie 1. Un bilan équilibré par son résultat</a:t>
            </a:r>
            <a:r>
              <a:rPr lang="fr-FR" sz="1000" dirty="0">
                <a:latin typeface="Arial" panose="020B0604020202020204" pitchFamily="34" charset="0"/>
                <a:cs typeface="Arial" panose="020B0604020202020204" pitchFamily="34" charset="0"/>
              </a:rPr>
              <a:t>, mettant en évidence une entreprise qui dispose d’une </a:t>
            </a:r>
            <a:r>
              <a:rPr lang="fr-FR" sz="1000" b="1" i="1" dirty="0">
                <a:latin typeface="Arial" panose="020B0604020202020204" pitchFamily="34" charset="0"/>
                <a:cs typeface="Arial" panose="020B0604020202020204" pitchFamily="34" charset="0"/>
              </a:rPr>
              <a:t>trésorerie disponible d’actif </a:t>
            </a:r>
            <a:r>
              <a:rPr lang="fr-FR" sz="1000" dirty="0">
                <a:latin typeface="Arial" panose="020B0604020202020204" pitchFamily="34" charset="0"/>
                <a:cs typeface="Arial" panose="020B0604020202020204" pitchFamily="34" charset="0"/>
              </a:rPr>
              <a:t>(des disponibilités en caisse, et sur son compte bancaire…).</a:t>
            </a:r>
          </a:p>
          <a:p>
            <a:endParaRPr lang="fr-FR" sz="1000" b="1" i="1" dirty="0">
              <a:latin typeface="Arial" panose="020B0604020202020204" pitchFamily="34" charset="0"/>
              <a:cs typeface="Arial" panose="020B0604020202020204" pitchFamily="34" charset="0"/>
            </a:endParaRPr>
          </a:p>
          <a:p>
            <a:r>
              <a:rPr lang="fr-FR" sz="1000" b="1" i="1" dirty="0">
                <a:latin typeface="Arial" panose="020B0604020202020204" pitchFamily="34" charset="0"/>
                <a:cs typeface="Arial" panose="020B0604020202020204" pitchFamily="34" charset="0"/>
              </a:rPr>
              <a:t>À l’actif</a:t>
            </a:r>
            <a:r>
              <a:rPr lang="fr-FR" sz="1000" dirty="0">
                <a:latin typeface="Arial" panose="020B0604020202020204" pitchFamily="34" charset="0"/>
                <a:cs typeface="Arial" panose="020B0604020202020204" pitchFamily="34" charset="0"/>
              </a:rPr>
              <a:t>, on distingue </a:t>
            </a:r>
            <a:r>
              <a:rPr lang="fr-FR" sz="1000" b="1" i="1" dirty="0">
                <a:latin typeface="Arial" panose="020B0604020202020204" pitchFamily="34" charset="0"/>
                <a:cs typeface="Arial" panose="020B0604020202020204" pitchFamily="34" charset="0"/>
              </a:rPr>
              <a:t>les actifs immobilisés </a:t>
            </a:r>
            <a:r>
              <a:rPr lang="fr-FR" sz="1000" dirty="0">
                <a:latin typeface="Arial" panose="020B0604020202020204" pitchFamily="34" charset="0"/>
                <a:cs typeface="Arial" panose="020B0604020202020204" pitchFamily="34" charset="0"/>
              </a:rPr>
              <a:t>qui sont des </a:t>
            </a:r>
            <a:r>
              <a:rPr lang="fr-FR" sz="1000" b="1" i="1" dirty="0">
                <a:latin typeface="Arial" panose="020B0604020202020204" pitchFamily="34" charset="0"/>
                <a:cs typeface="Arial" panose="020B0604020202020204" pitchFamily="34" charset="0"/>
              </a:rPr>
              <a:t>actifs économiques stables</a:t>
            </a:r>
            <a:r>
              <a:rPr lang="fr-FR" sz="1000" dirty="0">
                <a:latin typeface="Arial" panose="020B0604020202020204" pitchFamily="34" charset="0"/>
                <a:cs typeface="Arial" panose="020B0604020202020204" pitchFamily="34" charset="0"/>
              </a:rPr>
              <a:t> qui ne « bougent » pas, ou très peu exceptionnellement, et s’amortissent chaque année.</a:t>
            </a:r>
          </a:p>
          <a:p>
            <a:endParaRPr lang="fr-FR" sz="1000" b="1" i="1" dirty="0">
              <a:latin typeface="Arial" panose="020B0604020202020204" pitchFamily="34" charset="0"/>
              <a:cs typeface="Arial" panose="020B0604020202020204" pitchFamily="34" charset="0"/>
            </a:endParaRPr>
          </a:p>
          <a:p>
            <a:r>
              <a:rPr lang="fr-FR" sz="1000" b="1" i="1" dirty="0">
                <a:latin typeface="Arial" panose="020B0604020202020204" pitchFamily="34" charset="0"/>
                <a:cs typeface="Arial" panose="020B0604020202020204" pitchFamily="34" charset="0"/>
              </a:rPr>
              <a:t>Les Stocks et Créances clients, </a:t>
            </a:r>
            <a:r>
              <a:rPr lang="fr-FR" sz="1000" dirty="0">
                <a:latin typeface="Arial" panose="020B0604020202020204" pitchFamily="34" charset="0"/>
                <a:cs typeface="Arial" panose="020B0604020202020204" pitchFamily="34" charset="0"/>
              </a:rPr>
              <a:t>au contraire, forment une masse </a:t>
            </a:r>
            <a:r>
              <a:rPr lang="fr-FR" sz="1000" b="1" i="1" dirty="0">
                <a:latin typeface="Arial" panose="020B0604020202020204" pitchFamily="34" charset="0"/>
                <a:cs typeface="Arial" panose="020B0604020202020204" pitchFamily="34" charset="0"/>
              </a:rPr>
              <a:t>d’actifs cycliques très influencés par l’activité </a:t>
            </a:r>
            <a:r>
              <a:rPr lang="fr-FR" sz="1000" dirty="0">
                <a:latin typeface="Arial" panose="020B0604020202020204" pitchFamily="34" charset="0"/>
                <a:cs typeface="Arial" panose="020B0604020202020204" pitchFamily="34" charset="0"/>
              </a:rPr>
              <a:t>de l’entreprise. </a:t>
            </a:r>
            <a:r>
              <a:rPr lang="fr-FR" sz="1000" b="1" i="1" dirty="0">
                <a:latin typeface="Arial" panose="020B0604020202020204" pitchFamily="34" charset="0"/>
                <a:cs typeface="Arial" panose="020B0604020202020204" pitchFamily="34" charset="0"/>
              </a:rPr>
              <a:t>La moindre augmentation ou réduction de l’activité va impacter leur montant</a:t>
            </a:r>
            <a:r>
              <a:rPr lang="fr-FR" sz="1000" dirty="0">
                <a:latin typeface="Arial" panose="020B0604020202020204" pitchFamily="34" charset="0"/>
                <a:cs typeface="Arial" panose="020B0604020202020204" pitchFamily="34" charset="0"/>
              </a:rPr>
              <a:t>. Ces postes sont beaucoup plus « fébriles » et réagissent aux à-coups et aux variations de l’activité. L’augmentation de l’activité, des ventes, fait augmenter proportionnellement les « Créances clients » et peut aussi, par exemple, dans un premier temps assécher les stocks ou les faire gonfler afin de répondre à la demande ou aux nécessités du succès du lancement d’une nouvelle production. Des aléas (retards de paiement des clients, ruptures…) peuvent aussi impacter de manière non négligeable, voire dangereuse, ces postes.</a:t>
            </a:r>
          </a:p>
          <a:p>
            <a:endParaRPr lang="fr-FR" sz="1000" b="1" i="1" dirty="0">
              <a:latin typeface="Arial" panose="020B0604020202020204" pitchFamily="34" charset="0"/>
              <a:cs typeface="Arial" panose="020B0604020202020204" pitchFamily="34" charset="0"/>
            </a:endParaRPr>
          </a:p>
          <a:p>
            <a:r>
              <a:rPr lang="fr-FR" sz="1000" b="1" i="1" dirty="0">
                <a:latin typeface="Arial" panose="020B0604020202020204" pitchFamily="34" charset="0"/>
                <a:cs typeface="Arial" panose="020B0604020202020204" pitchFamily="34" charset="0"/>
              </a:rPr>
              <a:t>Les capitaux propres constituent une masse de ressources stables, permanentes </a:t>
            </a:r>
            <a:r>
              <a:rPr lang="fr-FR" sz="1000" dirty="0">
                <a:latin typeface="Arial" panose="020B0604020202020204" pitchFamily="34" charset="0"/>
                <a:cs typeface="Arial" panose="020B0604020202020204" pitchFamily="34" charset="0"/>
              </a:rPr>
              <a:t>également. Ils constituent des ressources de financement des actifs qui restent acquises définitivement à l’entreprise et servent principalement à financer les emplois du haut de l’actif (les immobilisations stables les plus indispensables à l’entreprise). </a:t>
            </a:r>
            <a:r>
              <a:rPr lang="fr-FR" sz="1000" b="1" dirty="0">
                <a:latin typeface="Arial" panose="020B0604020202020204" pitchFamily="34" charset="0"/>
                <a:cs typeface="Arial" panose="020B0604020202020204" pitchFamily="34" charset="0"/>
              </a:rPr>
              <a:t>Les dettes financières </a:t>
            </a:r>
            <a:r>
              <a:rPr lang="fr-FR" sz="1000" dirty="0">
                <a:latin typeface="Arial" panose="020B0604020202020204" pitchFamily="34" charset="0"/>
                <a:cs typeface="Arial" panose="020B0604020202020204" pitchFamily="34" charset="0"/>
              </a:rPr>
              <a:t>sont souvent </a:t>
            </a:r>
            <a:r>
              <a:rPr lang="fr-FR" sz="1000" b="1" i="1" dirty="0">
                <a:latin typeface="Arial" panose="020B0604020202020204" pitchFamily="34" charset="0"/>
                <a:cs typeface="Arial" panose="020B0604020202020204" pitchFamily="34" charset="0"/>
              </a:rPr>
              <a:t>des emprunts à long ou moyen termes</a:t>
            </a:r>
            <a:r>
              <a:rPr lang="fr-FR" sz="1000" dirty="0">
                <a:latin typeface="Arial" panose="020B0604020202020204" pitchFamily="34" charset="0"/>
                <a:cs typeface="Arial" panose="020B0604020202020204" pitchFamily="34" charset="0"/>
              </a:rPr>
              <a:t> (plusieurs années) et constituent aussi des </a:t>
            </a:r>
            <a:r>
              <a:rPr lang="fr-FR" sz="1000" b="1" i="1" dirty="0">
                <a:latin typeface="Arial" panose="020B0604020202020204" pitchFamily="34" charset="0"/>
                <a:cs typeface="Arial" panose="020B0604020202020204" pitchFamily="34" charset="0"/>
              </a:rPr>
              <a:t>ressources de financement </a:t>
            </a:r>
            <a:r>
              <a:rPr lang="fr-FR" sz="1000" dirty="0">
                <a:latin typeface="Arial" panose="020B0604020202020204" pitchFamily="34" charset="0"/>
                <a:cs typeface="Arial" panose="020B0604020202020204" pitchFamily="34" charset="0"/>
              </a:rPr>
              <a:t>des emplois de l’actif considérés comme </a:t>
            </a:r>
            <a:r>
              <a:rPr lang="fr-FR" sz="1000" b="1" i="1" dirty="0">
                <a:latin typeface="Arial" panose="020B0604020202020204" pitchFamily="34" charset="0"/>
                <a:cs typeface="Arial" panose="020B0604020202020204" pitchFamily="34" charset="0"/>
              </a:rPr>
              <a:t>permanentes et souvent modérément coûteuses </a:t>
            </a:r>
            <a:r>
              <a:rPr lang="fr-FR" sz="1000" dirty="0">
                <a:latin typeface="Arial" panose="020B0604020202020204" pitchFamily="34" charset="0"/>
                <a:cs typeface="Arial" panose="020B0604020202020204" pitchFamily="34" charset="0"/>
              </a:rPr>
              <a:t>(par rapport à des facilités de trésorerie accordées par les banques à court ou très court termes, comme des découverts…). Les </a:t>
            </a:r>
            <a:r>
              <a:rPr lang="fr-FR" sz="1000" b="1" i="1" dirty="0">
                <a:latin typeface="Arial" panose="020B0604020202020204" pitchFamily="34" charset="0"/>
                <a:cs typeface="Arial" panose="020B0604020202020204" pitchFamily="34" charset="0"/>
              </a:rPr>
              <a:t>dettes fournisseurs</a:t>
            </a:r>
            <a:r>
              <a:rPr lang="fr-FR" sz="1000" dirty="0">
                <a:latin typeface="Arial" panose="020B0604020202020204" pitchFamily="34" charset="0"/>
                <a:cs typeface="Arial" panose="020B0604020202020204" pitchFamily="34" charset="0"/>
              </a:rPr>
              <a:t> qui, si les valeurs sont proportionnelles à la surface des postes dans ce bilan schématique, </a:t>
            </a:r>
            <a:r>
              <a:rPr lang="fr-FR" sz="1000" b="1" i="1" dirty="0">
                <a:latin typeface="Arial" panose="020B0604020202020204" pitchFamily="34" charset="0"/>
                <a:cs typeface="Arial" panose="020B0604020202020204" pitchFamily="34" charset="0"/>
              </a:rPr>
              <a:t>semblent assez importantes par rapport aux créances clients</a:t>
            </a:r>
            <a:r>
              <a:rPr lang="fr-FR" sz="1000" dirty="0">
                <a:latin typeface="Arial" panose="020B0604020202020204" pitchFamily="34" charset="0"/>
                <a:cs typeface="Arial" panose="020B0604020202020204" pitchFamily="34" charset="0"/>
              </a:rPr>
              <a:t>, par exemple. Voici une entreprise qui bénéficie alors probablement d’un </a:t>
            </a:r>
            <a:r>
              <a:rPr lang="fr-FR" sz="1000" b="1" i="1" dirty="0">
                <a:latin typeface="Arial" panose="020B0604020202020204" pitchFamily="34" charset="0"/>
                <a:cs typeface="Arial" panose="020B0604020202020204" pitchFamily="34" charset="0"/>
              </a:rPr>
              <a:t>crédit fournisseurs importants </a:t>
            </a:r>
            <a:r>
              <a:rPr lang="fr-FR" sz="1000" dirty="0">
                <a:latin typeface="Arial" panose="020B0604020202020204" pitchFamily="34" charset="0"/>
                <a:cs typeface="Arial" panose="020B0604020202020204" pitchFamily="34" charset="0"/>
              </a:rPr>
              <a:t>(en durée) alors </a:t>
            </a:r>
            <a:r>
              <a:rPr lang="fr-FR" sz="1000" b="1" i="1" dirty="0">
                <a:latin typeface="Arial" panose="020B0604020202020204" pitchFamily="34" charset="0"/>
                <a:cs typeface="Arial" panose="020B0604020202020204" pitchFamily="34" charset="0"/>
              </a:rPr>
              <a:t>qu’elle parvient à se faire payer plus rapidement par ses clients</a:t>
            </a:r>
            <a:r>
              <a:rPr lang="fr-FR" sz="1000" dirty="0">
                <a:latin typeface="Arial" panose="020B0604020202020204" pitchFamily="34" charset="0"/>
                <a:cs typeface="Arial" panose="020B0604020202020204" pitchFamily="34" charset="0"/>
              </a:rPr>
              <a:t>. C’est un </a:t>
            </a:r>
            <a:r>
              <a:rPr lang="fr-FR" sz="1000" b="1" i="1" dirty="0">
                <a:latin typeface="Arial" panose="020B0604020202020204" pitchFamily="34" charset="0"/>
                <a:cs typeface="Arial" panose="020B0604020202020204" pitchFamily="34" charset="0"/>
              </a:rPr>
              <a:t>avantage certain en gestion de trésorerie</a:t>
            </a:r>
            <a:r>
              <a:rPr lang="fr-FR" sz="1000" dirty="0">
                <a:latin typeface="Arial" panose="020B0604020202020204" pitchFamily="34" charset="0"/>
                <a:cs typeface="Arial" panose="020B0604020202020204" pitchFamily="34" charset="0"/>
              </a:rPr>
              <a:t>. D’où ses disponibilités confortables. </a:t>
            </a:r>
          </a:p>
          <a:p>
            <a:endParaRPr lang="fr-FR" sz="1000" b="1" i="1" dirty="0">
              <a:latin typeface="Arial" panose="020B0604020202020204" pitchFamily="34" charset="0"/>
              <a:cs typeface="Arial" panose="020B0604020202020204" pitchFamily="34" charset="0"/>
            </a:endParaRPr>
          </a:p>
          <a:p>
            <a:r>
              <a:rPr lang="fr-FR" sz="1000" b="1" i="1" dirty="0">
                <a:latin typeface="Arial" panose="020B0604020202020204" pitchFamily="34" charset="0"/>
                <a:cs typeface="Arial" panose="020B0604020202020204" pitchFamily="34" charset="0"/>
              </a:rPr>
              <a:t>Le compte de résultat </a:t>
            </a:r>
            <a:r>
              <a:rPr lang="fr-FR" sz="1000" dirty="0">
                <a:latin typeface="Arial" panose="020B0604020202020204" pitchFamily="34" charset="0"/>
                <a:cs typeface="Arial" panose="020B0604020202020204" pitchFamily="34" charset="0"/>
              </a:rPr>
              <a:t>met surtout en relief la partie Charges financières où se trouvent </a:t>
            </a:r>
            <a:r>
              <a:rPr lang="fr-FR" sz="1000" b="1" i="1" dirty="0">
                <a:latin typeface="Arial" panose="020B0604020202020204" pitchFamily="34" charset="0"/>
                <a:cs typeface="Arial" panose="020B0604020202020204" pitchFamily="34" charset="0"/>
              </a:rPr>
              <a:t>les charges d’intérêt versées par l’entreprise au titre des « loyers » de ses emprunts </a:t>
            </a:r>
            <a:r>
              <a:rPr lang="fr-FR" sz="1000" dirty="0">
                <a:latin typeface="Arial" panose="020B0604020202020204" pitchFamily="34" charset="0"/>
                <a:cs typeface="Arial" panose="020B0604020202020204" pitchFamily="34" charset="0"/>
              </a:rPr>
              <a:t>(ou « service de la dette »). Notons aussi que </a:t>
            </a:r>
            <a:r>
              <a:rPr lang="fr-FR" sz="1000" b="1" i="1" dirty="0">
                <a:latin typeface="Arial" panose="020B0604020202020204" pitchFamily="34" charset="0"/>
                <a:cs typeface="Arial" panose="020B0604020202020204" pitchFamily="34" charset="0"/>
              </a:rPr>
              <a:t>cette entreprise fait du bénéfice</a:t>
            </a:r>
            <a:r>
              <a:rPr lang="fr-FR" sz="1000" dirty="0">
                <a:latin typeface="Arial" panose="020B0604020202020204" pitchFamily="34" charset="0"/>
                <a:cs typeface="Arial" panose="020B0604020202020204" pitchFamily="34" charset="0"/>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xfrm>
            <a:off x="130981" y="4604866"/>
            <a:ext cx="6408712" cy="5323224"/>
          </a:xfrm>
        </p:spPr>
        <p:txBody>
          <a:bodyPr/>
          <a:lstStyle/>
          <a:p>
            <a:r>
              <a:rPr lang="fr-FR" sz="1000" b="1" dirty="0">
                <a:latin typeface="Arial" panose="020B0604020202020204" pitchFamily="34" charset="0"/>
                <a:cs typeface="Arial" panose="020B0604020202020204" pitchFamily="34" charset="0"/>
              </a:rPr>
              <a:t>Les stocks sont des matières et composants achetés (payés ?), mais surtout des produits qui</a:t>
            </a:r>
            <a:r>
              <a:rPr lang="fr-FR" sz="1000" dirty="0">
                <a:latin typeface="Arial" panose="020B0604020202020204" pitchFamily="34" charset="0"/>
                <a:cs typeface="Arial" panose="020B0604020202020204" pitchFamily="34" charset="0"/>
              </a:rPr>
              <a:t>, pour leur fabrication, </a:t>
            </a:r>
            <a:r>
              <a:rPr lang="fr-FR" sz="1000" b="1" dirty="0">
                <a:latin typeface="Arial" panose="020B0604020202020204" pitchFamily="34" charset="0"/>
                <a:cs typeface="Arial" panose="020B0604020202020204" pitchFamily="34" charset="0"/>
              </a:rPr>
              <a:t>ont consommé </a:t>
            </a:r>
            <a:r>
              <a:rPr lang="fr-FR" sz="1000" dirty="0">
                <a:latin typeface="Arial" panose="020B0604020202020204" pitchFamily="34" charset="0"/>
                <a:cs typeface="Arial" panose="020B0604020202020204" pitchFamily="34" charset="0"/>
              </a:rPr>
              <a:t>des matières, des composants, même des services immatériels achetés et </a:t>
            </a:r>
            <a:r>
              <a:rPr lang="fr-FR" sz="1000" b="1" dirty="0">
                <a:latin typeface="Arial" panose="020B0604020202020204" pitchFamily="34" charset="0"/>
                <a:cs typeface="Arial" panose="020B0604020202020204" pitchFamily="34" charset="0"/>
              </a:rPr>
              <a:t>probablement déjà payés </a:t>
            </a:r>
            <a:r>
              <a:rPr lang="fr-FR" sz="1000" dirty="0">
                <a:latin typeface="Arial" panose="020B0604020202020204" pitchFamily="34" charset="0"/>
                <a:cs typeface="Arial" panose="020B0604020202020204" pitchFamily="34" charset="0"/>
              </a:rPr>
              <a:t>aux fournisseurs ainsi que </a:t>
            </a:r>
            <a:r>
              <a:rPr lang="fr-FR" sz="1000" b="1" dirty="0">
                <a:latin typeface="Arial" panose="020B0604020202020204" pitchFamily="34" charset="0"/>
                <a:cs typeface="Arial" panose="020B0604020202020204" pitchFamily="34" charset="0"/>
              </a:rPr>
              <a:t>des salaires versés à la fin du mois </a:t>
            </a:r>
            <a:r>
              <a:rPr lang="fr-FR" sz="1000" dirty="0">
                <a:latin typeface="Arial" panose="020B0604020202020204" pitchFamily="34" charset="0"/>
                <a:cs typeface="Arial" panose="020B0604020202020204" pitchFamily="34" charset="0"/>
              </a:rPr>
              <a:t>aux employés. Et </a:t>
            </a:r>
            <a:r>
              <a:rPr lang="fr-FR" sz="1000" b="1" dirty="0">
                <a:latin typeface="Arial" panose="020B0604020202020204" pitchFamily="34" charset="0"/>
                <a:cs typeface="Arial" panose="020B0604020202020204" pitchFamily="34" charset="0"/>
              </a:rPr>
              <a:t>plus le cycle de production est long</a:t>
            </a:r>
            <a:r>
              <a:rPr lang="fr-FR" sz="1000" dirty="0">
                <a:latin typeface="Arial" panose="020B0604020202020204" pitchFamily="34" charset="0"/>
                <a:cs typeface="Arial" panose="020B0604020202020204" pitchFamily="34" charset="0"/>
              </a:rPr>
              <a:t>, </a:t>
            </a:r>
            <a:r>
              <a:rPr lang="fr-FR" sz="1000" b="1" dirty="0">
                <a:latin typeface="Arial" panose="020B0604020202020204" pitchFamily="34" charset="0"/>
                <a:cs typeface="Arial" panose="020B0604020202020204" pitchFamily="34" charset="0"/>
              </a:rPr>
              <a:t>plus il y a de stocks et d’encours (justifiés ou non) et plus il y a « d’argent cristallisé » </a:t>
            </a:r>
            <a:r>
              <a:rPr lang="fr-FR" sz="1000" dirty="0">
                <a:latin typeface="Arial" panose="020B0604020202020204" pitchFamily="34" charset="0"/>
                <a:cs typeface="Arial" panose="020B0604020202020204" pitchFamily="34" charset="0"/>
              </a:rPr>
              <a:t>en quelque sorte </a:t>
            </a:r>
            <a:r>
              <a:rPr lang="fr-FR" sz="1000" b="1" dirty="0">
                <a:latin typeface="Arial" panose="020B0604020202020204" pitchFamily="34" charset="0"/>
                <a:cs typeface="Arial" panose="020B0604020202020204" pitchFamily="34" charset="0"/>
              </a:rPr>
              <a:t>dans les produits qui restent en stocks </a:t>
            </a:r>
            <a:r>
              <a:rPr lang="fr-FR" sz="1000" dirty="0">
                <a:latin typeface="Arial" panose="020B0604020202020204" pitchFamily="34" charset="0"/>
                <a:cs typeface="Arial" panose="020B0604020202020204" pitchFamily="34" charset="0"/>
              </a:rPr>
              <a:t>ou sont en cours de fabrication...  </a:t>
            </a:r>
          </a:p>
          <a:p>
            <a:r>
              <a:rPr lang="fr-FR" sz="1000" b="1" dirty="0">
                <a:latin typeface="Arial" panose="020B0604020202020204" pitchFamily="34" charset="0"/>
                <a:cs typeface="Arial" panose="020B0604020202020204" pitchFamily="34" charset="0"/>
              </a:rPr>
              <a:t>Si les stocks (ou/et les encours) augmentent, c’est autant d’argent qui reste cristallisé dans ces stocks</a:t>
            </a:r>
            <a:r>
              <a:rPr lang="fr-FR" sz="1000" dirty="0">
                <a:latin typeface="Arial" panose="020B0604020202020204" pitchFamily="34" charset="0"/>
                <a:cs typeface="Arial" panose="020B0604020202020204" pitchFamily="34" charset="0"/>
              </a:rPr>
              <a:t>. Et tout cet argent qui a servi en fait à payer les charges consommées (matières, services, les salaires qui n’attendent pas) lors de la production des produits a dû être avancé par l’entreprise…Donc, </a:t>
            </a:r>
            <a:r>
              <a:rPr lang="fr-FR" sz="1000" b="1" dirty="0">
                <a:latin typeface="Arial" panose="020B0604020202020204" pitchFamily="34" charset="0"/>
                <a:cs typeface="Arial" panose="020B0604020202020204" pitchFamily="34" charset="0"/>
              </a:rPr>
              <a:t>si les stocks de cette entreprise augmentent </a:t>
            </a:r>
            <a:r>
              <a:rPr lang="fr-FR" sz="1000" dirty="0">
                <a:latin typeface="Arial" panose="020B0604020202020204" pitchFamily="34" charset="0"/>
                <a:cs typeface="Arial" panose="020B0604020202020204" pitchFamily="34" charset="0"/>
              </a:rPr>
              <a:t>sensiblement et durablement pour une raison ou pour une autre, </a:t>
            </a:r>
            <a:r>
              <a:rPr lang="fr-FR" sz="1000" b="1" dirty="0">
                <a:latin typeface="Arial" panose="020B0604020202020204" pitchFamily="34" charset="0"/>
                <a:cs typeface="Arial" panose="020B0604020202020204" pitchFamily="34" charset="0"/>
              </a:rPr>
              <a:t>sa trésorerie va s’assécher rapidement dans un premier temps</a:t>
            </a:r>
            <a:r>
              <a:rPr lang="fr-FR" sz="1000" dirty="0">
                <a:latin typeface="Arial" panose="020B0604020202020204" pitchFamily="34" charset="0"/>
                <a:cs typeface="Arial" panose="020B0604020202020204" pitchFamily="34" charset="0"/>
              </a:rPr>
              <a:t>, absorbée qu’elle sera par les produits restés en stocks. </a:t>
            </a:r>
            <a:r>
              <a:rPr lang="fr-FR" sz="1000" b="1" dirty="0">
                <a:latin typeface="Arial" panose="020B0604020202020204" pitchFamily="34" charset="0"/>
                <a:cs typeface="Arial" panose="020B0604020202020204" pitchFamily="34" charset="0"/>
              </a:rPr>
              <a:t>C’est mécanique</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L’argent qui était disponible se trouve désormais coincé comme cristallisé dans les stocks pour avoir servi à payer les charges consommées nécessaires à leur production !</a:t>
            </a:r>
          </a:p>
          <a:p>
            <a:r>
              <a:rPr lang="fr-FR" sz="1000" dirty="0">
                <a:latin typeface="Arial" panose="020B0604020202020204" pitchFamily="34" charset="0"/>
                <a:cs typeface="Arial" panose="020B0604020202020204" pitchFamily="34" charset="0"/>
              </a:rPr>
              <a:t>Et si ces stocks ne trouvent pas rapidement acheteurs (et surtout payeurs…), </a:t>
            </a:r>
            <a:r>
              <a:rPr lang="fr-FR" sz="1000" b="1" dirty="0">
                <a:latin typeface="Arial" panose="020B0604020202020204" pitchFamily="34" charset="0"/>
                <a:cs typeface="Arial" panose="020B0604020202020204" pitchFamily="34" charset="0"/>
              </a:rPr>
              <a:t>dans un second temps,</a:t>
            </a:r>
            <a:r>
              <a:rPr lang="fr-FR" sz="1000" dirty="0">
                <a:latin typeface="Arial" panose="020B0604020202020204" pitchFamily="34" charset="0"/>
                <a:cs typeface="Arial" panose="020B0604020202020204" pitchFamily="34" charset="0"/>
              </a:rPr>
              <a:t> et à moins d’être très réactive (et encore), </a:t>
            </a:r>
            <a:r>
              <a:rPr lang="fr-FR" sz="1000" b="1" dirty="0">
                <a:latin typeface="Arial" panose="020B0604020202020204" pitchFamily="34" charset="0"/>
                <a:cs typeface="Arial" panose="020B0604020202020204" pitchFamily="34" charset="0"/>
              </a:rPr>
              <a:t>elle devra rapidement trouver des disponibilités</a:t>
            </a:r>
            <a:r>
              <a:rPr lang="fr-FR" sz="1000" dirty="0">
                <a:latin typeface="Arial" panose="020B0604020202020204" pitchFamily="34" charset="0"/>
                <a:cs typeface="Arial" panose="020B0604020202020204" pitchFamily="34" charset="0"/>
              </a:rPr>
              <a:t> (donc, emprunter) pour pouvoir continuer à entretenir son exploitation (même au ralenti, il y a des charges générales, des approvisionnements, des salaires à continuer de payer) </a:t>
            </a:r>
            <a:r>
              <a:rPr lang="fr-FR" sz="1000" b="1" dirty="0">
                <a:latin typeface="Arial" panose="020B0604020202020204" pitchFamily="34" charset="0"/>
                <a:cs typeface="Arial" panose="020B0604020202020204" pitchFamily="34" charset="0"/>
              </a:rPr>
              <a:t>sous peine d’être rapidement en cessation de paiements </a:t>
            </a:r>
            <a:r>
              <a:rPr lang="fr-FR" sz="1000" dirty="0">
                <a:latin typeface="Arial" panose="020B0604020202020204" pitchFamily="34" charset="0"/>
                <a:cs typeface="Arial" panose="020B0604020202020204" pitchFamily="34" charset="0"/>
              </a:rPr>
              <a:t>auprès de ses fournisseurs, de ses employés, des organismes sociaux,… Bref, auprès de tous ses créanciers !  </a:t>
            </a:r>
          </a:p>
          <a:p>
            <a:r>
              <a:rPr lang="fr-FR" sz="1000" dirty="0">
                <a:latin typeface="Arial" panose="020B0604020202020204" pitchFamily="34" charset="0"/>
                <a:cs typeface="Arial" panose="020B0604020202020204" pitchFamily="34" charset="0"/>
              </a:rPr>
              <a:t>C’est souvent le banquier qui assure le renflouement en accordant des « facilités de trésorerie » très coûteuses pour l’entreprise (mais tant que l’entreprise pourra payer les frais financier et rembourser, après…). </a:t>
            </a:r>
          </a:p>
          <a:p>
            <a:r>
              <a:rPr lang="fr-FR" sz="1000" dirty="0">
                <a:latin typeface="Arial" panose="020B0604020202020204" pitchFamily="34" charset="0"/>
                <a:cs typeface="Arial" panose="020B0604020202020204" pitchFamily="34" charset="0"/>
              </a:rPr>
              <a:t>Et c’est là </a:t>
            </a:r>
            <a:r>
              <a:rPr lang="fr-FR" sz="1000" b="1" dirty="0">
                <a:latin typeface="Arial" panose="020B0604020202020204" pitchFamily="34" charset="0"/>
                <a:cs typeface="Arial" panose="020B0604020202020204" pitchFamily="34" charset="0"/>
              </a:rPr>
              <a:t>qu’après avoir vu l’impact sur l’équilibre financier de l’entreprise</a:t>
            </a:r>
            <a:r>
              <a:rPr lang="fr-FR" sz="1000" dirty="0">
                <a:latin typeface="Arial" panose="020B0604020202020204" pitchFamily="34" charset="0"/>
                <a:cs typeface="Arial" panose="020B0604020202020204" pitchFamily="34" charset="0"/>
              </a:rPr>
              <a:t>, nous allons aborder </a:t>
            </a:r>
            <a:r>
              <a:rPr lang="fr-FR" sz="1000" b="1" dirty="0">
                <a:latin typeface="Arial" panose="020B0604020202020204" pitchFamily="34" charset="0"/>
                <a:cs typeface="Arial" panose="020B0604020202020204" pitchFamily="34" charset="0"/>
              </a:rPr>
              <a:t>l’impact sur sa rentabilité</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Les </a:t>
            </a:r>
            <a:r>
              <a:rPr lang="fr-FR" sz="1000" b="1" dirty="0">
                <a:latin typeface="Arial" panose="020B0604020202020204" pitchFamily="34" charset="0"/>
                <a:cs typeface="Arial" panose="020B0604020202020204" pitchFamily="34" charset="0"/>
              </a:rPr>
              <a:t>produits vendus, mais pas encore payés par les clients </a:t>
            </a:r>
            <a:r>
              <a:rPr lang="fr-FR" sz="1000" dirty="0">
                <a:latin typeface="Arial" panose="020B0604020202020204" pitchFamily="34" charset="0"/>
                <a:cs typeface="Arial" panose="020B0604020202020204" pitchFamily="34" charset="0"/>
              </a:rPr>
              <a:t>en raison du crédit qu’on leur accorde (raisons commerciales), les encours de « Créances clients » et </a:t>
            </a:r>
            <a:r>
              <a:rPr lang="fr-FR" sz="1000" b="1" dirty="0">
                <a:latin typeface="Arial" panose="020B0604020202020204" pitchFamily="34" charset="0"/>
                <a:cs typeface="Arial" panose="020B0604020202020204" pitchFamily="34" charset="0"/>
              </a:rPr>
              <a:t>aussi parce que certains clients débiteurs tardent à payer</a:t>
            </a:r>
            <a:r>
              <a:rPr lang="fr-FR" sz="1000" dirty="0">
                <a:latin typeface="Arial" panose="020B0604020202020204" pitchFamily="34" charset="0"/>
                <a:cs typeface="Arial" panose="020B0604020202020204" pitchFamily="34" charset="0"/>
              </a:rPr>
              <a:t>, sont </a:t>
            </a:r>
            <a:r>
              <a:rPr lang="fr-FR" sz="1000" b="1" dirty="0">
                <a:latin typeface="Arial" panose="020B0604020202020204" pitchFamily="34" charset="0"/>
                <a:cs typeface="Arial" panose="020B0604020202020204" pitchFamily="34" charset="0"/>
              </a:rPr>
              <a:t>encore autant de stocks</a:t>
            </a:r>
            <a:r>
              <a:rPr lang="fr-FR" sz="1000" dirty="0">
                <a:latin typeface="Arial" panose="020B0604020202020204" pitchFamily="34" charset="0"/>
                <a:cs typeface="Arial" panose="020B0604020202020204" pitchFamily="34" charset="0"/>
              </a:rPr>
              <a:t> seulement chez le client désormais ! Et donc autant d’argent « cristallisé » aussi chez les clients qui devrait rentrer et que l’entreprise, à un moment ou un autre (approvisionnements, salaires, charges sociales,…), a dû avancer ! Nous allons en reparler plus tard…</a:t>
            </a:r>
          </a:p>
          <a:p>
            <a:r>
              <a:rPr lang="fr-FR" sz="1000" dirty="0">
                <a:latin typeface="Arial" panose="020B0604020202020204" pitchFamily="34" charset="0"/>
                <a:cs typeface="Arial" panose="020B0604020202020204" pitchFamily="34" charset="0"/>
              </a:rPr>
              <a:t>Les besoins impérieux de trésorerie de l’entreprise vont nécessiter des recours pour se procurer des liquidités afin d’éviter la cessation des paiements. Ces recours se feront en général auprès des banques (facilités de trésorerie, découverts…). Facilités accordées à un coût (charges d’intérêt) souvent élevé, donc augmentation des charges et diminution symétrique et mécanique du résultat. L’entreprise travaille pour sa banque !</a:t>
            </a:r>
          </a:p>
          <a:p>
            <a:pPr algn="just"/>
            <a:endParaRPr lang="fr-FR" sz="1000" dirty="0">
              <a:latin typeface="Arial" panose="020B0604020202020204" pitchFamily="34" charset="0"/>
              <a:cs typeface="Arial" panose="020B0604020202020204" pitchFamily="34" charset="0"/>
            </a:endParaRPr>
          </a:p>
        </p:txBody>
      </p:sp>
      <p:sp>
        <p:nvSpPr>
          <p:cNvPr id="5" name="Rectangle 7">
            <a:extLst>
              <a:ext uri="{FF2B5EF4-FFF2-40B4-BE49-F238E27FC236}">
                <a16:creationId xmlns:a16="http://schemas.microsoft.com/office/drawing/2014/main" id="{544C0DA1-789B-43D4-A214-985C4DFFAB46}"/>
              </a:ext>
            </a:extLst>
          </p:cNvPr>
          <p:cNvSpPr>
            <a:spLocks noGrp="1" noChangeArrowheads="1"/>
          </p:cNvSpPr>
          <p:nvPr>
            <p:ph type="sldNum" sz="quarter" idx="5"/>
          </p:nvPr>
        </p:nvSpPr>
        <p:spPr>
          <a:xfrm>
            <a:off x="3745405" y="9398397"/>
            <a:ext cx="2890626" cy="496491"/>
          </a:xfrm>
          <a:ln/>
        </p:spPr>
        <p:txBody>
          <a:bodyPr/>
          <a:lstStyle/>
          <a:p>
            <a:fld id="{9A2D83A9-463C-44D2-A756-FE195DDC4FA7}" type="slidenum">
              <a:rPr lang="fr-FR" b="1">
                <a:solidFill>
                  <a:prstClr val="black"/>
                </a:solidFill>
              </a:rPr>
              <a:pPr/>
              <a:t>4</a:t>
            </a:fld>
            <a:endParaRPr lang="fr-FR" b="1"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xfrm>
            <a:off x="667068" y="4716660"/>
            <a:ext cx="5336540" cy="5178227"/>
          </a:xfrm>
        </p:spPr>
        <p:txBody>
          <a:bodyPr/>
          <a:lstStyle/>
          <a:p>
            <a:r>
              <a:rPr lang="fr-FR" sz="1000" dirty="0">
                <a:latin typeface="Arial" panose="020B0604020202020204" pitchFamily="34" charset="0"/>
                <a:cs typeface="Arial" panose="020B0604020202020204" pitchFamily="34" charset="0"/>
              </a:rPr>
              <a:t>La nécessité de recourir à une ressource supplémentaire (quelle qu’elle soit : facilités de trésorerie auprès des banques, emprunt supplémentaire plus ou moins long) afin de financer l’accroissement de ses stocks et d’éviter le risque d’insolvabilité impliquera des charges financières d’intérêts (frais financiers) supplémentaires à débourser régulièrement.</a:t>
            </a:r>
          </a:p>
          <a:p>
            <a:r>
              <a:rPr lang="fr-FR" sz="1000" dirty="0">
                <a:latin typeface="Arial" panose="020B0604020202020204" pitchFamily="34" charset="0"/>
                <a:cs typeface="Arial" panose="020B0604020202020204" pitchFamily="34" charset="0"/>
              </a:rPr>
              <a:t>Ainsi ce </a:t>
            </a:r>
            <a:r>
              <a:rPr lang="fr-FR" sz="1000" b="1" i="1" dirty="0">
                <a:latin typeface="Arial" panose="020B0604020202020204" pitchFamily="34" charset="0"/>
                <a:cs typeface="Arial" panose="020B0604020202020204" pitchFamily="34" charset="0"/>
              </a:rPr>
              <a:t>coût financier des stocks</a:t>
            </a:r>
            <a:r>
              <a:rPr lang="fr-FR" sz="1000" dirty="0">
                <a:latin typeface="Arial" panose="020B0604020202020204" pitchFamily="34" charset="0"/>
                <a:cs typeface="Arial" panose="020B0604020202020204" pitchFamily="34" charset="0"/>
              </a:rPr>
              <a:t>, au-delà même </a:t>
            </a:r>
            <a:r>
              <a:rPr lang="fr-FR" sz="1000" b="1" i="1" dirty="0">
                <a:latin typeface="Arial" panose="020B0604020202020204" pitchFamily="34" charset="0"/>
                <a:cs typeface="Arial" panose="020B0604020202020204" pitchFamily="34" charset="0"/>
              </a:rPr>
              <a:t>de l’argent immobilisé qu’il représente</a:t>
            </a:r>
            <a:r>
              <a:rPr lang="fr-FR" sz="1000" dirty="0">
                <a:latin typeface="Arial" panose="020B0604020202020204" pitchFamily="34" charset="0"/>
                <a:cs typeface="Arial" panose="020B0604020202020204" pitchFamily="34" charset="0"/>
              </a:rPr>
              <a:t>, </a:t>
            </a:r>
            <a:r>
              <a:rPr lang="fr-FR" sz="1000" b="1" i="1" dirty="0">
                <a:latin typeface="Arial" panose="020B0604020202020204" pitchFamily="34" charset="0"/>
                <a:cs typeface="Arial" panose="020B0604020202020204" pitchFamily="34" charset="0"/>
              </a:rPr>
              <a:t>va augmenter les charges de l’entreprise </a:t>
            </a:r>
            <a:r>
              <a:rPr lang="fr-FR" sz="1000" dirty="0">
                <a:latin typeface="Arial" panose="020B0604020202020204" pitchFamily="34" charset="0"/>
                <a:cs typeface="Arial" panose="020B0604020202020204" pitchFamily="34" charset="0"/>
              </a:rPr>
              <a:t>sans provoquer un surplus de produits vendus, de recettes - au contraire peut-être même, et donc, absorber une part (ou la totalité !) de ses bénéfices. </a:t>
            </a:r>
            <a:r>
              <a:rPr lang="fr-FR" sz="1000" b="1" i="1" dirty="0">
                <a:latin typeface="Arial" panose="020B0604020202020204" pitchFamily="34" charset="0"/>
                <a:cs typeface="Arial" panose="020B0604020202020204" pitchFamily="34" charset="0"/>
              </a:rPr>
              <a:t>Là, encore</a:t>
            </a:r>
            <a:r>
              <a:rPr lang="fr-FR" sz="1000" dirty="0">
                <a:latin typeface="Arial" panose="020B0604020202020204" pitchFamily="34" charset="0"/>
                <a:cs typeface="Arial" panose="020B0604020202020204" pitchFamily="34" charset="0"/>
              </a:rPr>
              <a:t>, sauf exception, </a:t>
            </a:r>
            <a:r>
              <a:rPr lang="fr-FR" sz="1000" b="1" i="1" dirty="0">
                <a:latin typeface="Arial" panose="020B0604020202020204" pitchFamily="34" charset="0"/>
                <a:cs typeface="Arial" panose="020B0604020202020204" pitchFamily="34" charset="0"/>
              </a:rPr>
              <a:t>c’est pratiquement mécanique</a:t>
            </a:r>
            <a:r>
              <a:rPr lang="fr-FR" sz="1000" dirty="0">
                <a:latin typeface="Arial" panose="020B0604020202020204" pitchFamily="34" charset="0"/>
                <a:cs typeface="Arial" panose="020B0604020202020204" pitchFamily="34" charset="0"/>
              </a:rPr>
              <a:t>. </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Mais c’est souvent ainsi que des entreprises (PME-PMI en particulier) se mettent à travailler pour les banques puisque leur marge passe progressivement et régulièrement chez les banquiers !</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Exposé d'un autre problème... Il n’y a pas que les stocks à financer !</a:t>
            </a:r>
          </a:p>
          <a:p>
            <a:r>
              <a:rPr lang="fr-FR" sz="1000" dirty="0">
                <a:latin typeface="Arial" panose="020B0604020202020204" pitchFamily="34" charset="0"/>
                <a:cs typeface="Arial" panose="020B0604020202020204" pitchFamily="34" charset="0"/>
              </a:rPr>
              <a:t> </a:t>
            </a:r>
          </a:p>
          <a:p>
            <a:r>
              <a:rPr lang="fr-FR" sz="1000" dirty="0">
                <a:latin typeface="Arial" panose="020B0604020202020204" pitchFamily="34" charset="0"/>
                <a:cs typeface="Arial" panose="020B0604020202020204" pitchFamily="34" charset="0"/>
              </a:rPr>
              <a:t>Ce serait oublier les tribulations financières dues aux décalages temporels de trésorerie entre les paiements dues aux fournisseurs et le recouvrement des créances dues par les clients…</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Bref, avec le poids financiers des stocks, ça forme ce qu'on appelle </a:t>
            </a:r>
          </a:p>
          <a:p>
            <a:r>
              <a:rPr lang="fr-FR" sz="1000" dirty="0">
                <a:latin typeface="Arial" panose="020B0604020202020204" pitchFamily="34" charset="0"/>
                <a:cs typeface="Arial" panose="020B0604020202020204" pitchFamily="34" charset="0"/>
              </a:rPr>
              <a:t>« les besoins en fonds de roulement ».</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NB : il est trop rare qu’un client s’exécute immédiatement à l’échéance de sa dette (par exemple, en France, seulement 36 % des clients  - soit 1 sur 3 - payent à l’échéance prévue selon une étude de la société Altares, page 1063 « Finance d’entreprise 2017 » éditions Dalloz). </a:t>
            </a:r>
          </a:p>
          <a:p>
            <a:r>
              <a:rPr lang="fr-FR" sz="1000" dirty="0">
                <a:latin typeface="Arial" panose="020B0604020202020204" pitchFamily="34" charset="0"/>
                <a:cs typeface="Arial" panose="020B0604020202020204" pitchFamily="34" charset="0"/>
              </a:rPr>
              <a:t>Et - en moyenne - on constate 14 à 15 jours de valeur du CA de retard ! (sur des créances qui ne devraient plus dépasser 45 jours fin de mois.</a:t>
            </a:r>
          </a:p>
          <a:p>
            <a:r>
              <a:rPr lang="fr-FR" sz="1000" dirty="0">
                <a:latin typeface="Arial" panose="020B0604020202020204" pitchFamily="34" charset="0"/>
                <a:cs typeface="Arial" panose="020B0604020202020204" pitchFamily="34" charset="0"/>
              </a:rPr>
              <a:t>Cela implique des relances auprès des clients, donc du temps perdu et aussi de l’argent.</a:t>
            </a:r>
          </a:p>
          <a:p>
            <a:r>
              <a:rPr lang="fr-FR" sz="1000" dirty="0">
                <a:latin typeface="Arial" panose="020B0604020202020204" pitchFamily="34" charset="0"/>
                <a:cs typeface="Arial" panose="020B0604020202020204" pitchFamily="34" charset="0"/>
              </a:rPr>
              <a:t> 25 % des faillites en France sont dues au problème des décalages récurrents de trésorerie !</a:t>
            </a:r>
          </a:p>
          <a:p>
            <a:pPr algn="just"/>
            <a:endParaRPr lang="fr-FR" sz="1000" dirty="0">
              <a:latin typeface="Arial" panose="020B0604020202020204" pitchFamily="34" charset="0"/>
              <a:cs typeface="Arial" panose="020B0604020202020204" pitchFamily="34" charset="0"/>
            </a:endParaRPr>
          </a:p>
        </p:txBody>
      </p:sp>
      <p:sp>
        <p:nvSpPr>
          <p:cNvPr id="5" name="Rectangle 7">
            <a:extLst>
              <a:ext uri="{FF2B5EF4-FFF2-40B4-BE49-F238E27FC236}">
                <a16:creationId xmlns:a16="http://schemas.microsoft.com/office/drawing/2014/main" id="{FA75F7CF-0E8D-4D1C-BE42-6819B8ACFEC3}"/>
              </a:ext>
            </a:extLst>
          </p:cNvPr>
          <p:cNvSpPr>
            <a:spLocks noGrp="1" noChangeArrowheads="1"/>
          </p:cNvSpPr>
          <p:nvPr>
            <p:ph type="sldNum" sz="quarter" idx="5"/>
          </p:nvPr>
        </p:nvSpPr>
        <p:spPr>
          <a:xfrm>
            <a:off x="3745405" y="9398397"/>
            <a:ext cx="2890626" cy="496491"/>
          </a:xfrm>
          <a:ln/>
        </p:spPr>
        <p:txBody>
          <a:bodyPr/>
          <a:lstStyle/>
          <a:p>
            <a:fld id="{9A2D83A9-463C-44D2-A756-FE195DDC4FA7}" type="slidenum">
              <a:rPr lang="fr-FR" b="1">
                <a:solidFill>
                  <a:prstClr val="black"/>
                </a:solidFill>
              </a:rPr>
              <a:pPr/>
              <a:t>5</a:t>
            </a:fld>
            <a:endParaRPr lang="fr-FR" b="1"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xfrm>
            <a:off x="599033" y="4604866"/>
            <a:ext cx="5609997" cy="5290022"/>
          </a:xfrm>
        </p:spPr>
        <p:txBody>
          <a:bodyPr/>
          <a:lstStyle/>
          <a:p>
            <a:pPr>
              <a:spcAft>
                <a:spcPts val="0"/>
              </a:spcAft>
            </a:pPr>
            <a:r>
              <a:rPr lang="fr-FR" sz="1000" dirty="0">
                <a:solidFill>
                  <a:srgbClr val="000000"/>
                </a:solidFill>
                <a:latin typeface="Arial"/>
              </a:rPr>
              <a:t>Car au problème financier posé par les stocks, véritables sommes d’argent immobilisées dans les entrepôts ou dans les encours des ateliers, s’ajoute </a:t>
            </a:r>
            <a:r>
              <a:rPr lang="fr-FR" sz="1000" b="1" dirty="0">
                <a:solidFill>
                  <a:srgbClr val="000000"/>
                </a:solidFill>
                <a:latin typeface="Arial"/>
              </a:rPr>
              <a:t>le problème des stocks livrés aux clients, mais pas encore payés</a:t>
            </a:r>
            <a:r>
              <a:rPr lang="fr-FR" sz="1000" dirty="0">
                <a:solidFill>
                  <a:srgbClr val="000000"/>
                </a:solidFill>
                <a:latin typeface="Arial"/>
              </a:rPr>
              <a:t> en raison des conditions de paiement qui leur sont accordés (crédits clients, facilités de paiement à 30, 45, 60, 90 jours, voire parfois plus…) sans parler des retards très courants et des mauvais payeurs pas rares non plus dans la pratique.</a:t>
            </a:r>
            <a:endParaRPr lang="fr-FR" dirty="0">
              <a:latin typeface="Times New Roman"/>
              <a:ea typeface="Times New Roman"/>
            </a:endParaRPr>
          </a:p>
          <a:p>
            <a:pPr>
              <a:spcAft>
                <a:spcPts val="0"/>
              </a:spcAft>
            </a:pPr>
            <a:r>
              <a:rPr lang="fr-FR" sz="1000" dirty="0">
                <a:solidFill>
                  <a:srgbClr val="000000"/>
                </a:solidFill>
                <a:latin typeface="Arial"/>
              </a:rPr>
              <a:t>L’exemple très simple et très manichéen ci-dessus, qui pourrait être presque comique s’il n’était la cause de tant de faillites dans la réalité, illustre une </a:t>
            </a:r>
            <a:r>
              <a:rPr lang="fr-FR" sz="1000" b="1" dirty="0">
                <a:solidFill>
                  <a:srgbClr val="000000"/>
                </a:solidFill>
                <a:latin typeface="Arial"/>
              </a:rPr>
              <a:t>situation malheureusement trop rependue dans les entreprises et qui parfois peut les contraindre à la cessation de paiements</a:t>
            </a:r>
            <a:r>
              <a:rPr lang="fr-FR" sz="1000" dirty="0">
                <a:solidFill>
                  <a:srgbClr val="000000"/>
                </a:solidFill>
                <a:latin typeface="Arial"/>
              </a:rPr>
              <a:t>.</a:t>
            </a:r>
            <a:endParaRPr lang="fr-FR" dirty="0">
              <a:latin typeface="Times New Roman"/>
              <a:ea typeface="Times New Roman"/>
            </a:endParaRPr>
          </a:p>
          <a:p>
            <a:pPr>
              <a:spcAft>
                <a:spcPts val="0"/>
              </a:spcAft>
            </a:pPr>
            <a:r>
              <a:rPr lang="fr-FR" sz="1000" dirty="0">
                <a:solidFill>
                  <a:srgbClr val="000000"/>
                </a:solidFill>
                <a:latin typeface="Arial"/>
              </a:rPr>
              <a:t>On comprend très vite avec cette petite histoire que notre entrepreneur, qui s’inquiète puis s’énerve, voit ses créances clients (promesses de paiement) gonflées au fil des mois d’activité et de ses livraisons à son client sans que sa trésorerie se remplisse pour autant. Car, si tout se passe bien (si son client ne lui demande pas un délai supplémentaire, voire ne se retrouve pas lui-même insolvable), il ne commencera à toucher du « cash » qu’à la fin du 4</a:t>
            </a:r>
            <a:r>
              <a:rPr lang="fr-FR" sz="1000" baseline="30000" dirty="0">
                <a:solidFill>
                  <a:srgbClr val="000000"/>
                </a:solidFill>
                <a:latin typeface="Arial"/>
              </a:rPr>
              <a:t>e</a:t>
            </a:r>
            <a:r>
              <a:rPr lang="fr-FR" sz="1000" dirty="0">
                <a:solidFill>
                  <a:srgbClr val="000000"/>
                </a:solidFill>
                <a:latin typeface="Arial"/>
              </a:rPr>
              <a:t> mois. </a:t>
            </a:r>
            <a:endParaRPr lang="fr-FR" dirty="0">
              <a:latin typeface="Times New Roman"/>
              <a:ea typeface="Times New Roman"/>
            </a:endParaRPr>
          </a:p>
          <a:p>
            <a:pPr>
              <a:spcAft>
                <a:spcPts val="0"/>
              </a:spcAft>
            </a:pPr>
            <a:r>
              <a:rPr lang="fr-FR" sz="1000" dirty="0">
                <a:solidFill>
                  <a:srgbClr val="000000"/>
                </a:solidFill>
                <a:latin typeface="Arial"/>
              </a:rPr>
              <a:t>En attendant ce moment béni, </a:t>
            </a:r>
            <a:r>
              <a:rPr lang="fr-FR" sz="1000" b="1" dirty="0">
                <a:solidFill>
                  <a:srgbClr val="000000"/>
                </a:solidFill>
                <a:latin typeface="Arial"/>
              </a:rPr>
              <a:t>il devra maintenir sa trésorerie à flot avec un encours de créances clients renouvelé en permanence de 6 000 ! Comme des stocks - mais chez le client - donc du « cash » encore cristallisé, gelé, pendant toute la durée du crédit accordé.</a:t>
            </a:r>
            <a:r>
              <a:rPr lang="fr-FR" sz="1000" dirty="0">
                <a:solidFill>
                  <a:srgbClr val="000000"/>
                </a:solidFill>
                <a:latin typeface="Arial"/>
              </a:rPr>
              <a:t> Il aurait pu demander des « avances clients » sur les livraisons qui lui auraient apporté une ressource de financement d’exploitation… Mais </a:t>
            </a:r>
            <a:r>
              <a:rPr lang="fr-FR" sz="1000" b="1" dirty="0">
                <a:solidFill>
                  <a:srgbClr val="000000"/>
                </a:solidFill>
                <a:latin typeface="Arial"/>
              </a:rPr>
              <a:t>il devra</a:t>
            </a:r>
            <a:r>
              <a:rPr lang="fr-FR" sz="1000" dirty="0">
                <a:solidFill>
                  <a:srgbClr val="000000"/>
                </a:solidFill>
                <a:latin typeface="Arial"/>
              </a:rPr>
              <a:t>, pour éviter la cessation de paiement et la faillite, </a:t>
            </a:r>
            <a:r>
              <a:rPr lang="fr-FR" sz="1000" b="1" dirty="0">
                <a:solidFill>
                  <a:srgbClr val="000000"/>
                </a:solidFill>
                <a:latin typeface="Arial"/>
              </a:rPr>
              <a:t>demander à son tour du crédit, court, mais renouvelable, à son banquier </a:t>
            </a:r>
            <a:r>
              <a:rPr lang="fr-FR" sz="1000" dirty="0">
                <a:solidFill>
                  <a:srgbClr val="000000"/>
                </a:solidFill>
                <a:latin typeface="Arial"/>
              </a:rPr>
              <a:t>(des facilités de trésorerie) </a:t>
            </a:r>
            <a:r>
              <a:rPr lang="fr-FR" sz="1000" b="1" dirty="0">
                <a:solidFill>
                  <a:srgbClr val="000000"/>
                </a:solidFill>
                <a:latin typeface="Arial"/>
              </a:rPr>
              <a:t>que celui-ci ne manquera pas de lui facturer très lourdement</a:t>
            </a:r>
            <a:r>
              <a:rPr lang="fr-FR" sz="1000" dirty="0">
                <a:solidFill>
                  <a:srgbClr val="000000"/>
                </a:solidFill>
                <a:latin typeface="Arial"/>
              </a:rPr>
              <a:t> en frais financiers ou « agios ». Et cela va se renouveler, « rouler », pendant toute la durée du contrat. Et c’est vrai aussi pour tous les autres clients (que l’on espère néanmoins nombreux). </a:t>
            </a:r>
            <a:endParaRPr lang="fr-FR" dirty="0">
              <a:latin typeface="Times New Roman"/>
              <a:ea typeface="Times New Roman"/>
            </a:endParaRPr>
          </a:p>
          <a:p>
            <a:pPr>
              <a:spcAft>
                <a:spcPts val="0"/>
              </a:spcAft>
            </a:pPr>
            <a:r>
              <a:rPr lang="fr-FR" sz="1000" dirty="0">
                <a:solidFill>
                  <a:srgbClr val="000000"/>
                </a:solidFill>
                <a:latin typeface="Arial"/>
              </a:rPr>
              <a:t>Alors, peut-être notre entrepreneur devrait-il prévoir </a:t>
            </a:r>
            <a:r>
              <a:rPr lang="fr-FR" sz="1000" b="1" dirty="0">
                <a:solidFill>
                  <a:srgbClr val="000000"/>
                </a:solidFill>
                <a:latin typeface="Arial"/>
              </a:rPr>
              <a:t>plus de capitaux propres ou un emprunt moyen ou long terme pour financer ses besoins d’exploitation </a:t>
            </a:r>
            <a:r>
              <a:rPr lang="fr-FR" sz="1000" dirty="0">
                <a:solidFill>
                  <a:srgbClr val="000000"/>
                </a:solidFill>
                <a:latin typeface="Arial"/>
              </a:rPr>
              <a:t>nés de sa politique de crédit client (souvent imposée par les conditions commerciales du marché). Ceci est coûteux également, mais moins… Il a en fait besoin d’un fonds pour faire « rouler » son exploitation, un « fonds de roulement » !</a:t>
            </a:r>
            <a:endParaRPr lang="fr-FR" dirty="0">
              <a:latin typeface="Times New Roman"/>
              <a:ea typeface="Times New Roman"/>
            </a:endParaRPr>
          </a:p>
          <a:p>
            <a:pPr>
              <a:spcAft>
                <a:spcPts val="0"/>
              </a:spcAft>
            </a:pPr>
            <a:r>
              <a:rPr lang="fr-FR" sz="1000" dirty="0">
                <a:solidFill>
                  <a:srgbClr val="000000"/>
                </a:solidFill>
                <a:latin typeface="Arial"/>
              </a:rPr>
              <a:t>On comprend mieux aussi l’intérêt de proposer des remises aux clients pour paiement comptant (immédiat), sans parler du risque d’impayé qui disparaît alors !</a:t>
            </a:r>
            <a:endParaRPr lang="fr-FR" dirty="0">
              <a:latin typeface="Times New Roman"/>
              <a:ea typeface="Times New Roman"/>
            </a:endParaRPr>
          </a:p>
        </p:txBody>
      </p:sp>
      <p:sp>
        <p:nvSpPr>
          <p:cNvPr id="5" name="Rectangle 7">
            <a:extLst>
              <a:ext uri="{FF2B5EF4-FFF2-40B4-BE49-F238E27FC236}">
                <a16:creationId xmlns:a16="http://schemas.microsoft.com/office/drawing/2014/main" id="{F054AFF8-9E09-4DED-8E44-E1827BA86292}"/>
              </a:ext>
            </a:extLst>
          </p:cNvPr>
          <p:cNvSpPr>
            <a:spLocks noGrp="1" noChangeArrowheads="1"/>
          </p:cNvSpPr>
          <p:nvPr>
            <p:ph type="sldNum" sz="quarter" idx="5"/>
          </p:nvPr>
        </p:nvSpPr>
        <p:spPr>
          <a:xfrm>
            <a:off x="3745405" y="9398397"/>
            <a:ext cx="2890626" cy="496491"/>
          </a:xfrm>
          <a:ln/>
        </p:spPr>
        <p:txBody>
          <a:bodyPr/>
          <a:lstStyle/>
          <a:p>
            <a:fld id="{9A2D83A9-463C-44D2-A756-FE195DDC4FA7}" type="slidenum">
              <a:rPr lang="fr-FR" b="1">
                <a:solidFill>
                  <a:prstClr val="black"/>
                </a:solidFill>
              </a:rPr>
              <a:pPr/>
              <a:t>6</a:t>
            </a:fld>
            <a:endParaRPr lang="fr-FR" b="1"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5B663A-58AC-493C-AB1E-3C9173D57429}" type="slidenum">
              <a:rPr lang="fr-FR" b="1">
                <a:solidFill>
                  <a:prstClr val="black"/>
                </a:solidFill>
              </a:rPr>
              <a:pPr/>
              <a:t>7</a:t>
            </a:fld>
            <a:endParaRPr lang="fr-FR" b="1" dirty="0">
              <a:solidFill>
                <a:prstClr val="black"/>
              </a:solidFill>
            </a:endParaRPr>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xfrm>
            <a:off x="673775" y="4604866"/>
            <a:ext cx="5533248" cy="4896544"/>
          </a:xfrm>
        </p:spPr>
        <p:txBody>
          <a:bodyPr/>
          <a:lstStyle/>
          <a:p>
            <a:pPr>
              <a:spcAft>
                <a:spcPts val="0"/>
              </a:spcAft>
            </a:pPr>
            <a:r>
              <a:rPr lang="fr-FR" sz="1000" dirty="0">
                <a:solidFill>
                  <a:srgbClr val="000000"/>
                </a:solidFill>
                <a:latin typeface="Arial" panose="020B0604020202020204" pitchFamily="34" charset="0"/>
                <a:cs typeface="Arial" panose="020B0604020202020204" pitchFamily="34" charset="0"/>
              </a:rPr>
              <a:t>En reprenant mois par mois notre affaire, et en imaginant les structures de bilans mensuels successifs, on pourrait obtenir l’évolution des structures du bilan ci-dessus.</a:t>
            </a:r>
            <a:endParaRPr lang="fr-FR" sz="1000" dirty="0">
              <a:latin typeface="Arial" panose="020B0604020202020204" pitchFamily="34" charset="0"/>
              <a:ea typeface="Times New Roman"/>
              <a:cs typeface="Arial" panose="020B0604020202020204" pitchFamily="34" charset="0"/>
            </a:endParaRPr>
          </a:p>
          <a:p>
            <a:pPr>
              <a:spcAft>
                <a:spcPts val="0"/>
              </a:spcAft>
            </a:pPr>
            <a:r>
              <a:rPr lang="fr-FR" sz="1000" b="1" dirty="0">
                <a:solidFill>
                  <a:srgbClr val="000000"/>
                </a:solidFill>
                <a:latin typeface="Arial" panose="020B0604020202020204" pitchFamily="34" charset="0"/>
                <a:cs typeface="Arial" panose="020B0604020202020204" pitchFamily="34" charset="0"/>
              </a:rPr>
              <a:t>Au départ, la situation </a:t>
            </a:r>
            <a:r>
              <a:rPr lang="fr-FR" sz="1000" dirty="0">
                <a:solidFill>
                  <a:srgbClr val="000000"/>
                </a:solidFill>
                <a:latin typeface="Arial" panose="020B0604020202020204" pitchFamily="34" charset="0"/>
                <a:cs typeface="Arial" panose="020B0604020202020204" pitchFamily="34" charset="0"/>
              </a:rPr>
              <a:t>patrimoniale (l’actif et le passif) </a:t>
            </a:r>
            <a:r>
              <a:rPr lang="fr-FR" sz="1000" b="1" dirty="0">
                <a:solidFill>
                  <a:srgbClr val="000000"/>
                </a:solidFill>
                <a:latin typeface="Arial" panose="020B0604020202020204" pitchFamily="34" charset="0"/>
                <a:cs typeface="Arial" panose="020B0604020202020204" pitchFamily="34" charset="0"/>
              </a:rPr>
              <a:t>est en équilibre</a:t>
            </a:r>
            <a:r>
              <a:rPr lang="fr-FR" sz="1000" dirty="0">
                <a:solidFill>
                  <a:srgbClr val="000000"/>
                </a:solidFill>
                <a:latin typeface="Arial" panose="020B0604020202020204" pitchFamily="34" charset="0"/>
                <a:cs typeface="Arial" panose="020B0604020202020204" pitchFamily="34" charset="0"/>
              </a:rPr>
              <a:t>. </a:t>
            </a:r>
            <a:r>
              <a:rPr lang="fr-FR" sz="1000" b="1" dirty="0">
                <a:solidFill>
                  <a:srgbClr val="000000"/>
                </a:solidFill>
                <a:latin typeface="Arial" panose="020B0604020202020204" pitchFamily="34" charset="0"/>
                <a:cs typeface="Arial" panose="020B0604020202020204" pitchFamily="34" charset="0"/>
              </a:rPr>
              <a:t>Les immobilisations </a:t>
            </a:r>
            <a:r>
              <a:rPr lang="fr-FR" sz="1000" dirty="0">
                <a:solidFill>
                  <a:srgbClr val="000000"/>
                </a:solidFill>
                <a:latin typeface="Arial" panose="020B0604020202020204" pitchFamily="34" charset="0"/>
                <a:cs typeface="Arial" panose="020B0604020202020204" pitchFamily="34" charset="0"/>
              </a:rPr>
              <a:t>(moyens permanents et stables de production, machines, véhicules, outillage, meubles de bureau, outils informatiques, etc.) </a:t>
            </a:r>
            <a:r>
              <a:rPr lang="fr-FR" sz="1000" b="1" dirty="0">
                <a:solidFill>
                  <a:srgbClr val="000000"/>
                </a:solidFill>
                <a:latin typeface="Arial" panose="020B0604020202020204" pitchFamily="34" charset="0"/>
                <a:cs typeface="Arial" panose="020B0604020202020204" pitchFamily="34" charset="0"/>
              </a:rPr>
              <a:t>sont financées, par hypothèse, par les capitaux propres </a:t>
            </a:r>
            <a:r>
              <a:rPr lang="fr-FR" sz="1000" dirty="0">
                <a:solidFill>
                  <a:srgbClr val="000000"/>
                </a:solidFill>
                <a:latin typeface="Arial" panose="020B0604020202020204" pitchFamily="34" charset="0"/>
                <a:cs typeface="Arial" panose="020B0604020202020204" pitchFamily="34" charset="0"/>
              </a:rPr>
              <a:t>(CP) apportés par les propriétaires associés (actionnaires) </a:t>
            </a:r>
            <a:r>
              <a:rPr lang="fr-FR" sz="1000" b="1" dirty="0">
                <a:solidFill>
                  <a:srgbClr val="000000"/>
                </a:solidFill>
                <a:latin typeface="Arial" panose="020B0604020202020204" pitchFamily="34" charset="0"/>
                <a:cs typeface="Arial" panose="020B0604020202020204" pitchFamily="34" charset="0"/>
              </a:rPr>
              <a:t>complétés par une partie d’emprunts bancaires</a:t>
            </a:r>
            <a:r>
              <a:rPr lang="fr-FR" sz="1000" dirty="0">
                <a:solidFill>
                  <a:srgbClr val="000000"/>
                </a:solidFill>
                <a:latin typeface="Arial" panose="020B0604020202020204" pitchFamily="34" charset="0"/>
                <a:cs typeface="Arial" panose="020B0604020202020204" pitchFamily="34" charset="0"/>
              </a:rPr>
              <a:t> à moyen ou long termes (plusieurs années). On constate que l’entreprise, prudente, </a:t>
            </a:r>
            <a:r>
              <a:rPr lang="fr-FR" sz="1000" b="1" dirty="0">
                <a:solidFill>
                  <a:srgbClr val="000000"/>
                </a:solidFill>
                <a:latin typeface="Arial" panose="020B0604020202020204" pitchFamily="34" charset="0"/>
                <a:cs typeface="Arial" panose="020B0604020202020204" pitchFamily="34" charset="0"/>
              </a:rPr>
              <a:t>a prévu aussi de financer par ces emprunts bancaires plus ou moins longs son stock </a:t>
            </a:r>
            <a:r>
              <a:rPr lang="fr-FR" sz="1000" dirty="0">
                <a:solidFill>
                  <a:srgbClr val="000000"/>
                </a:solidFill>
                <a:latin typeface="Arial" panose="020B0604020202020204" pitchFamily="34" charset="0"/>
                <a:cs typeface="Arial" panose="020B0604020202020204" pitchFamily="34" charset="0"/>
              </a:rPr>
              <a:t>(peut-être pléthorique et mal géré ? ou peut-être un « stock-outil », un minimum nécessaire indispensable à son processus de production).</a:t>
            </a:r>
            <a:endParaRPr lang="fr-FR" sz="1000" dirty="0">
              <a:latin typeface="Arial" panose="020B0604020202020204" pitchFamily="34" charset="0"/>
              <a:ea typeface="Times New Roman"/>
              <a:cs typeface="Arial" panose="020B0604020202020204" pitchFamily="34" charset="0"/>
            </a:endParaRPr>
          </a:p>
          <a:p>
            <a:pPr>
              <a:spcAft>
                <a:spcPts val="0"/>
              </a:spcAft>
            </a:pPr>
            <a:r>
              <a:rPr lang="fr-FR" sz="1000" dirty="0">
                <a:solidFill>
                  <a:srgbClr val="000000"/>
                </a:solidFill>
                <a:latin typeface="Arial" panose="020B0604020202020204" pitchFamily="34" charset="0"/>
                <a:cs typeface="Arial" panose="020B0604020202020204" pitchFamily="34" charset="0"/>
              </a:rPr>
              <a:t>Au fur et à mesure que les mois passent, </a:t>
            </a:r>
            <a:r>
              <a:rPr lang="fr-FR" sz="1000" b="1" dirty="0">
                <a:solidFill>
                  <a:srgbClr val="000000"/>
                </a:solidFill>
                <a:latin typeface="Arial" panose="020B0604020202020204" pitchFamily="34" charset="0"/>
                <a:cs typeface="Arial" panose="020B0604020202020204" pitchFamily="34" charset="0"/>
              </a:rPr>
              <a:t>notre entreprise continue de livrer son client, emmagasine ses créances</a:t>
            </a:r>
            <a:r>
              <a:rPr lang="fr-FR" sz="1000" dirty="0">
                <a:solidFill>
                  <a:srgbClr val="000000"/>
                </a:solidFill>
                <a:latin typeface="Arial" panose="020B0604020202020204" pitchFamily="34" charset="0"/>
                <a:cs typeface="Arial" panose="020B0604020202020204" pitchFamily="34" charset="0"/>
              </a:rPr>
              <a:t>, </a:t>
            </a:r>
            <a:r>
              <a:rPr lang="fr-FR" sz="1000" b="1" dirty="0">
                <a:solidFill>
                  <a:srgbClr val="000000"/>
                </a:solidFill>
                <a:latin typeface="Arial" panose="020B0604020202020204" pitchFamily="34" charset="0"/>
                <a:cs typeface="Arial" panose="020B0604020202020204" pitchFamily="34" charset="0"/>
              </a:rPr>
              <a:t>mais ne reçoit pas encore de disponibilités monétaires</a:t>
            </a:r>
            <a:r>
              <a:rPr lang="fr-FR" sz="1000" dirty="0">
                <a:solidFill>
                  <a:srgbClr val="000000"/>
                </a:solidFill>
                <a:latin typeface="Arial" panose="020B0604020202020204" pitchFamily="34" charset="0"/>
                <a:cs typeface="Arial" panose="020B0604020202020204" pitchFamily="34" charset="0"/>
              </a:rPr>
              <a:t>. Sa trésorerie reste sèche. </a:t>
            </a:r>
            <a:endParaRPr lang="fr-FR" sz="1000" dirty="0">
              <a:latin typeface="Arial" panose="020B0604020202020204" pitchFamily="34" charset="0"/>
              <a:ea typeface="Times New Roman"/>
              <a:cs typeface="Arial" panose="020B0604020202020204" pitchFamily="34" charset="0"/>
            </a:endParaRPr>
          </a:p>
          <a:p>
            <a:pPr>
              <a:spcAft>
                <a:spcPts val="0"/>
              </a:spcAft>
            </a:pPr>
            <a:r>
              <a:rPr lang="fr-FR" sz="1000" dirty="0">
                <a:solidFill>
                  <a:srgbClr val="000000"/>
                </a:solidFill>
                <a:latin typeface="Arial" panose="020B0604020202020204" pitchFamily="34" charset="0"/>
                <a:cs typeface="Arial" panose="020B0604020202020204" pitchFamily="34" charset="0"/>
              </a:rPr>
              <a:t>Mais comme </a:t>
            </a:r>
            <a:r>
              <a:rPr lang="fr-FR" sz="1000" b="1" dirty="0">
                <a:solidFill>
                  <a:srgbClr val="000000"/>
                </a:solidFill>
                <a:latin typeface="Arial" panose="020B0604020202020204" pitchFamily="34" charset="0"/>
                <a:cs typeface="Arial" panose="020B0604020202020204" pitchFamily="34" charset="0"/>
              </a:rPr>
              <a:t>elle doit elle-même faire face à ses engagements </a:t>
            </a:r>
            <a:r>
              <a:rPr lang="fr-FR" sz="1000" dirty="0">
                <a:solidFill>
                  <a:srgbClr val="000000"/>
                </a:solidFill>
                <a:latin typeface="Arial" panose="020B0604020202020204" pitchFamily="34" charset="0"/>
                <a:cs typeface="Arial" panose="020B0604020202020204" pitchFamily="34" charset="0"/>
              </a:rPr>
              <a:t>(fournisseurs à payer, salaires à la fin du mois et toutes les autres charges qui courent…), elle se trouve </a:t>
            </a:r>
            <a:r>
              <a:rPr lang="fr-FR" sz="1000" b="1" dirty="0">
                <a:solidFill>
                  <a:srgbClr val="000000"/>
                </a:solidFill>
                <a:latin typeface="Arial" panose="020B0604020202020204" pitchFamily="34" charset="0"/>
                <a:cs typeface="Arial" panose="020B0604020202020204" pitchFamily="34" charset="0"/>
              </a:rPr>
              <a:t>en difficulté par manque de ressources suffisantes</a:t>
            </a:r>
            <a:r>
              <a:rPr lang="fr-FR" sz="1000" dirty="0">
                <a:solidFill>
                  <a:srgbClr val="000000"/>
                </a:solidFill>
                <a:latin typeface="Arial" panose="020B0604020202020204" pitchFamily="34" charset="0"/>
                <a:cs typeface="Arial" panose="020B0604020202020204" pitchFamily="34" charset="0"/>
              </a:rPr>
              <a:t> pour financer (avancer les sommes qu’on lui doit) son exploitation (en quelque sorte pour « faire rouler » l’entreprise…). </a:t>
            </a:r>
            <a:r>
              <a:rPr lang="fr-FR" sz="1000" b="1" dirty="0">
                <a:solidFill>
                  <a:srgbClr val="000000"/>
                </a:solidFill>
                <a:latin typeface="Arial" panose="020B0604020202020204" pitchFamily="34" charset="0"/>
                <a:cs typeface="Arial" panose="020B0604020202020204" pitchFamily="34" charset="0"/>
              </a:rPr>
              <a:t>Elle a besoin de fonds de roulement.</a:t>
            </a:r>
            <a:endParaRPr lang="fr-FR" sz="1000" dirty="0">
              <a:latin typeface="Arial" panose="020B0604020202020204" pitchFamily="34" charset="0"/>
              <a:ea typeface="Times New Roman"/>
              <a:cs typeface="Arial" panose="020B0604020202020204" pitchFamily="34" charset="0"/>
            </a:endParaRPr>
          </a:p>
          <a:p>
            <a:pPr>
              <a:spcAft>
                <a:spcPts val="0"/>
              </a:spcAft>
            </a:pPr>
            <a:r>
              <a:rPr lang="fr-FR" sz="1000" dirty="0">
                <a:solidFill>
                  <a:srgbClr val="000000"/>
                </a:solidFill>
                <a:latin typeface="Arial" panose="020B0604020202020204" pitchFamily="34" charset="0"/>
                <a:cs typeface="Arial" panose="020B0604020202020204" pitchFamily="34" charset="0"/>
              </a:rPr>
              <a:t>Pour s’en sortir, elle peut demander à sa banque de lui accorder du découvert, de lui racheter (« escompter ») ses créances clients… Mais </a:t>
            </a:r>
            <a:r>
              <a:rPr lang="fr-FR" sz="1000" b="1" dirty="0">
                <a:solidFill>
                  <a:srgbClr val="000000"/>
                </a:solidFill>
                <a:latin typeface="Arial" panose="020B0604020202020204" pitchFamily="34" charset="0"/>
                <a:cs typeface="Arial" panose="020B0604020202020204" pitchFamily="34" charset="0"/>
              </a:rPr>
              <a:t>ces expédients sont très onéreux en frais bancaires </a:t>
            </a:r>
            <a:r>
              <a:rPr lang="fr-FR" sz="1000" dirty="0">
                <a:solidFill>
                  <a:srgbClr val="000000"/>
                </a:solidFill>
                <a:latin typeface="Arial" panose="020B0604020202020204" pitchFamily="34" charset="0"/>
                <a:cs typeface="Arial" panose="020B0604020202020204" pitchFamily="34" charset="0"/>
              </a:rPr>
              <a:t>(« agios ») et risquent bien de </a:t>
            </a:r>
            <a:r>
              <a:rPr lang="fr-FR" sz="1000" b="1" dirty="0">
                <a:solidFill>
                  <a:srgbClr val="000000"/>
                </a:solidFill>
                <a:latin typeface="Arial" panose="020B0604020202020204" pitchFamily="34" charset="0"/>
                <a:cs typeface="Arial" panose="020B0604020202020204" pitchFamily="34" charset="0"/>
              </a:rPr>
              <a:t>faire passer la marge de notre entreprise dans la marge de sa banque !</a:t>
            </a:r>
            <a:endParaRPr lang="fr-FR" sz="1000" dirty="0">
              <a:latin typeface="Arial" panose="020B0604020202020204" pitchFamily="34" charset="0"/>
              <a:ea typeface="Times New Roman"/>
              <a:cs typeface="Arial" panose="020B0604020202020204" pitchFamily="34" charset="0"/>
            </a:endParaRPr>
          </a:p>
          <a:p>
            <a:pPr>
              <a:spcAft>
                <a:spcPts val="0"/>
              </a:spcAft>
            </a:pPr>
            <a:r>
              <a:rPr lang="fr-FR" sz="1000" dirty="0">
                <a:solidFill>
                  <a:srgbClr val="000000"/>
                </a:solidFill>
                <a:latin typeface="Arial" panose="020B0604020202020204" pitchFamily="34" charset="0"/>
                <a:cs typeface="Arial" panose="020B0604020202020204" pitchFamily="34" charset="0"/>
              </a:rPr>
              <a:t>En conclusion, pour pouvoir « rouler » correctement, </a:t>
            </a:r>
            <a:r>
              <a:rPr lang="fr-FR" sz="1000" b="1" dirty="0">
                <a:solidFill>
                  <a:srgbClr val="000000"/>
                </a:solidFill>
                <a:latin typeface="Arial" panose="020B0604020202020204" pitchFamily="34" charset="0"/>
                <a:cs typeface="Arial" panose="020B0604020202020204" pitchFamily="34" charset="0"/>
              </a:rPr>
              <a:t>l’entreprise doit prévoir non seulement le financement de ses investissements en immobilisations, </a:t>
            </a:r>
            <a:r>
              <a:rPr lang="fr-FR" sz="1000" dirty="0">
                <a:solidFill>
                  <a:srgbClr val="000000"/>
                </a:solidFill>
                <a:latin typeface="Arial" panose="020B0604020202020204" pitchFamily="34" charset="0"/>
                <a:cs typeface="Arial" panose="020B0604020202020204" pitchFamily="34" charset="0"/>
              </a:rPr>
              <a:t>mais </a:t>
            </a:r>
            <a:r>
              <a:rPr lang="fr-FR" sz="1000" b="1" dirty="0">
                <a:solidFill>
                  <a:srgbClr val="000000"/>
                </a:solidFill>
                <a:latin typeface="Arial" panose="020B0604020202020204" pitchFamily="34" charset="0"/>
                <a:cs typeface="Arial" panose="020B0604020202020204" pitchFamily="34" charset="0"/>
              </a:rPr>
              <a:t>aussi le financement de son exploitation</a:t>
            </a:r>
            <a:r>
              <a:rPr lang="fr-FR" sz="1000" dirty="0">
                <a:solidFill>
                  <a:srgbClr val="000000"/>
                </a:solidFill>
                <a:latin typeface="Arial" panose="020B0604020202020204" pitchFamily="34" charset="0"/>
                <a:cs typeface="Arial" panose="020B0604020202020204" pitchFamily="34" charset="0"/>
              </a:rPr>
              <a:t> (les stocks et le crédit qu’elle accorde à ses clients). Et plus l’activité se développe plus ces besoins augmentent tout naturellement ! </a:t>
            </a:r>
            <a:r>
              <a:rPr lang="fr-FR" sz="1000" b="1" dirty="0">
                <a:solidFill>
                  <a:srgbClr val="000000"/>
                </a:solidFill>
                <a:latin typeface="Arial" panose="020B0604020202020204" pitchFamily="34" charset="0"/>
                <a:cs typeface="Arial" panose="020B0604020202020204" pitchFamily="34" charset="0"/>
              </a:rPr>
              <a:t>Ce sont des besoins en fonds de roulement</a:t>
            </a:r>
            <a:r>
              <a:rPr lang="fr-FR" sz="1000" dirty="0">
                <a:solidFill>
                  <a:srgbClr val="000000"/>
                </a:solidFill>
                <a:latin typeface="Arial" panose="020B0604020202020204" pitchFamily="34" charset="0"/>
                <a:cs typeface="Arial" panose="020B0604020202020204" pitchFamily="34" charset="0"/>
              </a:rPr>
              <a:t>.</a:t>
            </a:r>
            <a:endParaRPr lang="fr-FR" sz="1000" dirty="0">
              <a:latin typeface="Arial" panose="020B0604020202020204" pitchFamily="34" charset="0"/>
              <a:ea typeface="Times New Roman"/>
              <a:cs typeface="Arial" panose="020B0604020202020204" pitchFamily="34" charset="0"/>
            </a:endParaRPr>
          </a:p>
          <a:p>
            <a:pPr>
              <a:spcAft>
                <a:spcPts val="1000"/>
              </a:spcAft>
            </a:pPr>
            <a:r>
              <a:rPr lang="fr-FR" sz="1100" dirty="0">
                <a:ea typeface="Calibri"/>
                <a:cs typeface="Times New Roman"/>
              </a:rPr>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5B663A-58AC-493C-AB1E-3C9173D57429}" type="slidenum">
              <a:rPr lang="fr-FR" b="1">
                <a:solidFill>
                  <a:prstClr val="black"/>
                </a:solidFill>
              </a:rPr>
              <a:pPr/>
              <a:t>8</a:t>
            </a:fld>
            <a:endParaRPr lang="fr-FR" b="1" dirty="0">
              <a:solidFill>
                <a:prstClr val="black"/>
              </a:solidFill>
            </a:endParaRPr>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xfrm>
            <a:off x="463652" y="4652122"/>
            <a:ext cx="5743371" cy="5004556"/>
          </a:xfrm>
        </p:spPr>
        <p:txBody>
          <a:bodyPr/>
          <a:lstStyle/>
          <a:p>
            <a:pPr>
              <a:spcAft>
                <a:spcPts val="0"/>
              </a:spcAft>
            </a:pPr>
            <a:r>
              <a:rPr lang="fr-FR" sz="1000" dirty="0">
                <a:solidFill>
                  <a:srgbClr val="000000"/>
                </a:solidFill>
                <a:latin typeface="Arial" panose="020B0604020202020204" pitchFamily="34" charset="0"/>
                <a:ea typeface="Times New Roman"/>
                <a:cs typeface="Arial" panose="020B0604020202020204" pitchFamily="34" charset="0"/>
              </a:rPr>
              <a:t>Voici récapitulée la problématique des besoins en fonds de roulement des entreprises :</a:t>
            </a:r>
            <a:endParaRPr lang="fr-FR" sz="1000" dirty="0">
              <a:latin typeface="Arial" panose="020B0604020202020204" pitchFamily="34" charset="0"/>
              <a:ea typeface="Times New Roman"/>
              <a:cs typeface="Arial" panose="020B0604020202020204" pitchFamily="34" charset="0"/>
            </a:endParaRPr>
          </a:p>
          <a:p>
            <a:pPr>
              <a:spcAft>
                <a:spcPts val="0"/>
              </a:spcAft>
            </a:pPr>
            <a:r>
              <a:rPr lang="fr-FR" sz="1000" b="1" dirty="0">
                <a:solidFill>
                  <a:srgbClr val="000000"/>
                </a:solidFill>
                <a:latin typeface="Arial" panose="020B0604020202020204" pitchFamily="34" charset="0"/>
                <a:ea typeface="Times New Roman"/>
                <a:cs typeface="Arial" panose="020B0604020202020204" pitchFamily="34" charset="0"/>
              </a:rPr>
              <a:t>L’exploitation créée des besoins de financement des stocks et encours ainsi que des encours de crédits accordés aux clients</a:t>
            </a:r>
            <a:r>
              <a:rPr lang="fr-FR" sz="1000" dirty="0">
                <a:solidFill>
                  <a:srgbClr val="000000"/>
                </a:solidFill>
                <a:latin typeface="Arial" panose="020B0604020202020204" pitchFamily="34" charset="0"/>
                <a:ea typeface="Times New Roman"/>
                <a:cs typeface="Arial" panose="020B0604020202020204" pitchFamily="34" charset="0"/>
              </a:rPr>
              <a:t>. Et ces besoins – </a:t>
            </a:r>
            <a:r>
              <a:rPr lang="fr-FR" sz="1000" b="1" dirty="0">
                <a:solidFill>
                  <a:srgbClr val="000000"/>
                </a:solidFill>
                <a:latin typeface="Arial" panose="020B0604020202020204" pitchFamily="34" charset="0"/>
                <a:ea typeface="Times New Roman"/>
                <a:cs typeface="Arial" panose="020B0604020202020204" pitchFamily="34" charset="0"/>
              </a:rPr>
              <a:t>de bas du bilan</a:t>
            </a:r>
            <a:r>
              <a:rPr lang="fr-FR" sz="1000" dirty="0">
                <a:solidFill>
                  <a:srgbClr val="000000"/>
                </a:solidFill>
                <a:latin typeface="Arial" panose="020B0604020202020204" pitchFamily="34" charset="0"/>
                <a:ea typeface="Times New Roman"/>
                <a:cs typeface="Arial" panose="020B0604020202020204" pitchFamily="34" charset="0"/>
              </a:rPr>
              <a:t> -  évoluent dans le même sens que le sens de l’activité. </a:t>
            </a:r>
            <a:endParaRPr lang="fr-FR" sz="1000" dirty="0">
              <a:latin typeface="Arial" panose="020B0604020202020204" pitchFamily="34" charset="0"/>
              <a:ea typeface="Times New Roman"/>
              <a:cs typeface="Arial" panose="020B0604020202020204" pitchFamily="34" charset="0"/>
            </a:endParaRPr>
          </a:p>
          <a:p>
            <a:pPr>
              <a:spcAft>
                <a:spcPts val="0"/>
              </a:spcAft>
            </a:pPr>
            <a:r>
              <a:rPr lang="fr-FR" sz="1000" dirty="0">
                <a:solidFill>
                  <a:srgbClr val="000000"/>
                </a:solidFill>
                <a:latin typeface="Arial" panose="020B0604020202020204" pitchFamily="34" charset="0"/>
                <a:ea typeface="Times New Roman"/>
                <a:cs typeface="Arial" panose="020B0604020202020204" pitchFamily="34" charset="0"/>
              </a:rPr>
              <a:t>Certes, </a:t>
            </a:r>
            <a:r>
              <a:rPr lang="fr-FR" sz="1000" b="1" dirty="0">
                <a:solidFill>
                  <a:srgbClr val="000000"/>
                </a:solidFill>
                <a:latin typeface="Arial" panose="020B0604020202020204" pitchFamily="34" charset="0"/>
                <a:ea typeface="Times New Roman"/>
                <a:cs typeface="Arial" panose="020B0604020202020204" pitchFamily="34" charset="0"/>
              </a:rPr>
              <a:t>réciproquement, l’entreprise peut se procurer des ressources de financement de son exploitation</a:t>
            </a:r>
            <a:r>
              <a:rPr lang="fr-FR" sz="1000" dirty="0">
                <a:solidFill>
                  <a:srgbClr val="000000"/>
                </a:solidFill>
                <a:latin typeface="Arial" panose="020B0604020202020204" pitchFamily="34" charset="0"/>
                <a:ea typeface="Times New Roman"/>
                <a:cs typeface="Arial" panose="020B0604020202020204" pitchFamily="34" charset="0"/>
              </a:rPr>
              <a:t>, de manière également plus ou moins proportionnelle à son activité, </a:t>
            </a:r>
            <a:r>
              <a:rPr lang="fr-FR" sz="1000" b="1" dirty="0">
                <a:solidFill>
                  <a:srgbClr val="000000"/>
                </a:solidFill>
                <a:latin typeface="Arial" panose="020B0604020202020204" pitchFamily="34" charset="0"/>
                <a:ea typeface="Times New Roman"/>
                <a:cs typeface="Arial" panose="020B0604020202020204" pitchFamily="34" charset="0"/>
              </a:rPr>
              <a:t>par le crédit qu’elle obtient de ses fournisseurs…</a:t>
            </a:r>
            <a:r>
              <a:rPr lang="fr-FR" sz="1000" dirty="0">
                <a:solidFill>
                  <a:srgbClr val="000000"/>
                </a:solidFill>
                <a:latin typeface="Arial" panose="020B0604020202020204" pitchFamily="34" charset="0"/>
                <a:ea typeface="Times New Roman"/>
                <a:cs typeface="Arial" panose="020B0604020202020204" pitchFamily="34" charset="0"/>
              </a:rPr>
              <a:t> Mais ça ne lui procure généralement qu’une couverture très partielle des besoins. </a:t>
            </a:r>
            <a:endParaRPr lang="fr-FR" sz="1000" dirty="0">
              <a:latin typeface="Arial" panose="020B0604020202020204" pitchFamily="34" charset="0"/>
              <a:ea typeface="Times New Roman"/>
              <a:cs typeface="Arial" panose="020B0604020202020204" pitchFamily="34" charset="0"/>
            </a:endParaRPr>
          </a:p>
          <a:p>
            <a:pPr>
              <a:spcAft>
                <a:spcPts val="0"/>
              </a:spcAft>
            </a:pPr>
            <a:r>
              <a:rPr lang="fr-FR" sz="1000" dirty="0">
                <a:solidFill>
                  <a:srgbClr val="000000"/>
                </a:solidFill>
                <a:latin typeface="Arial" panose="020B0604020202020204" pitchFamily="34" charset="0"/>
                <a:ea typeface="Times New Roman"/>
                <a:cs typeface="Arial" panose="020B0604020202020204" pitchFamily="34" charset="0"/>
              </a:rPr>
              <a:t>Si les fournisseurs de matières premières, de composants et de services immatériels divers veulent bien à leur tour accorder du crédit à l’entreprise, la valeur de ses approvisionnements dus ne couvre a priori pas la valeur (ajoutée) de ses produits finis en stocks plus ceux livrés aux clients (et en attente d’être payés…). </a:t>
            </a:r>
            <a:endParaRPr lang="fr-FR" sz="1000" dirty="0">
              <a:latin typeface="Arial" panose="020B0604020202020204" pitchFamily="34" charset="0"/>
              <a:ea typeface="Times New Roman"/>
              <a:cs typeface="Arial" panose="020B0604020202020204" pitchFamily="34" charset="0"/>
            </a:endParaRPr>
          </a:p>
          <a:p>
            <a:pPr>
              <a:spcAft>
                <a:spcPts val="0"/>
              </a:spcAft>
            </a:pPr>
            <a:r>
              <a:rPr lang="fr-FR" sz="1000" b="1" dirty="0">
                <a:solidFill>
                  <a:srgbClr val="000000"/>
                </a:solidFill>
                <a:latin typeface="Arial" panose="020B0604020202020204" pitchFamily="34" charset="0"/>
                <a:ea typeface="Times New Roman"/>
                <a:cs typeface="Arial" panose="020B0604020202020204" pitchFamily="34" charset="0"/>
              </a:rPr>
              <a:t>Et encore faut-il aussi que les délais que lui accordent les fournisseurs soient aussi longs que ceux que l’entreprise accorde à ses clients </a:t>
            </a:r>
            <a:r>
              <a:rPr lang="fr-FR" sz="1000" dirty="0">
                <a:solidFill>
                  <a:srgbClr val="000000"/>
                </a:solidFill>
                <a:latin typeface="Arial" panose="020B0604020202020204" pitchFamily="34" charset="0"/>
                <a:ea typeface="Times New Roman"/>
                <a:cs typeface="Arial" panose="020B0604020202020204" pitchFamily="34" charset="0"/>
              </a:rPr>
              <a:t>suivant les conditions du marché et de la concurrence. Bref, tout est bien compliqué et </a:t>
            </a:r>
            <a:r>
              <a:rPr lang="fr-FR" sz="1000" b="1" dirty="0">
                <a:solidFill>
                  <a:srgbClr val="000000"/>
                </a:solidFill>
                <a:latin typeface="Arial" panose="020B0604020202020204" pitchFamily="34" charset="0"/>
                <a:ea typeface="Times New Roman"/>
                <a:cs typeface="Arial" panose="020B0604020202020204" pitchFamily="34" charset="0"/>
              </a:rPr>
              <a:t>ce crédit « fournisseurs » est rarement suffisant ! </a:t>
            </a:r>
            <a:endParaRPr lang="fr-FR" sz="1000" dirty="0">
              <a:latin typeface="Arial" panose="020B0604020202020204" pitchFamily="34" charset="0"/>
              <a:ea typeface="Times New Roman"/>
              <a:cs typeface="Arial" panose="020B0604020202020204" pitchFamily="34" charset="0"/>
            </a:endParaRPr>
          </a:p>
          <a:p>
            <a:pPr>
              <a:spcAft>
                <a:spcPts val="0"/>
              </a:spcAft>
            </a:pPr>
            <a:r>
              <a:rPr lang="fr-FR" sz="1000" dirty="0">
                <a:solidFill>
                  <a:srgbClr val="000000"/>
                </a:solidFill>
                <a:latin typeface="Arial" panose="020B0604020202020204" pitchFamily="34" charset="0"/>
                <a:ea typeface="Times New Roman"/>
                <a:cs typeface="Arial" panose="020B0604020202020204" pitchFamily="34" charset="0"/>
              </a:rPr>
              <a:t>Ainsi l’écart (souvent très « fébrile » du fait de la variabilité au jour le jour des montants considérés) entre les besoins de financement des « stocks » et des « créances clients » d’une part, et les ressources de financement des « Dettes fournisseurs » d’autre part, va laisser </a:t>
            </a:r>
            <a:r>
              <a:rPr lang="fr-FR" sz="1000" b="1" dirty="0">
                <a:solidFill>
                  <a:srgbClr val="000000"/>
                </a:solidFill>
                <a:latin typeface="Arial" panose="020B0604020202020204" pitchFamily="34" charset="0"/>
                <a:ea typeface="Times New Roman"/>
                <a:cs typeface="Arial" panose="020B0604020202020204" pitchFamily="34" charset="0"/>
              </a:rPr>
              <a:t>un besoin net de financement de l’exploitation </a:t>
            </a:r>
            <a:r>
              <a:rPr lang="fr-FR" sz="1000" dirty="0">
                <a:solidFill>
                  <a:srgbClr val="000000"/>
                </a:solidFill>
                <a:latin typeface="Arial" panose="020B0604020202020204" pitchFamily="34" charset="0"/>
                <a:ea typeface="Times New Roman"/>
                <a:cs typeface="Arial" panose="020B0604020202020204" pitchFamily="34" charset="0"/>
              </a:rPr>
              <a:t>nommé : « </a:t>
            </a:r>
            <a:r>
              <a:rPr lang="fr-FR" sz="1000" b="1" dirty="0">
                <a:solidFill>
                  <a:srgbClr val="000000"/>
                </a:solidFill>
                <a:latin typeface="Arial" panose="020B0604020202020204" pitchFamily="34" charset="0"/>
                <a:ea typeface="Times New Roman"/>
                <a:cs typeface="Arial" panose="020B0604020202020204" pitchFamily="34" charset="0"/>
              </a:rPr>
              <a:t>Besoin en Fonds de Roulement</a:t>
            </a:r>
            <a:r>
              <a:rPr lang="fr-FR" sz="1000" dirty="0">
                <a:solidFill>
                  <a:srgbClr val="000000"/>
                </a:solidFill>
                <a:latin typeface="Arial" panose="020B0604020202020204" pitchFamily="34" charset="0"/>
                <a:ea typeface="Times New Roman"/>
                <a:cs typeface="Arial" panose="020B0604020202020204" pitchFamily="34" charset="0"/>
              </a:rPr>
              <a:t> » (</a:t>
            </a:r>
            <a:r>
              <a:rPr lang="fr-FR" sz="1000" b="1" dirty="0">
                <a:solidFill>
                  <a:srgbClr val="000000"/>
                </a:solidFill>
                <a:latin typeface="Arial" panose="020B0604020202020204" pitchFamily="34" charset="0"/>
                <a:ea typeface="Times New Roman"/>
                <a:cs typeface="Arial" panose="020B0604020202020204" pitchFamily="34" charset="0"/>
              </a:rPr>
              <a:t>BFR</a:t>
            </a:r>
            <a:r>
              <a:rPr lang="fr-FR" sz="1000" dirty="0">
                <a:solidFill>
                  <a:srgbClr val="000000"/>
                </a:solidFill>
                <a:latin typeface="Arial" panose="020B0604020202020204" pitchFamily="34" charset="0"/>
                <a:ea typeface="Times New Roman"/>
                <a:cs typeface="Arial" panose="020B0604020202020204" pitchFamily="34" charset="0"/>
              </a:rPr>
              <a:t>)</a:t>
            </a:r>
            <a:endParaRPr lang="fr-FR" sz="1000" dirty="0">
              <a:latin typeface="Arial" panose="020B0604020202020204" pitchFamily="34" charset="0"/>
              <a:ea typeface="Times New Roman"/>
              <a:cs typeface="Arial" panose="020B0604020202020204" pitchFamily="34" charset="0"/>
            </a:endParaRPr>
          </a:p>
          <a:p>
            <a:pPr>
              <a:spcAft>
                <a:spcPts val="0"/>
              </a:spcAft>
            </a:pPr>
            <a:r>
              <a:rPr lang="fr-FR" sz="1000" dirty="0">
                <a:solidFill>
                  <a:srgbClr val="000000"/>
                </a:solidFill>
                <a:latin typeface="Arial" panose="020B0604020202020204" pitchFamily="34" charset="0"/>
                <a:ea typeface="Times New Roman"/>
                <a:cs typeface="Arial" panose="020B0604020202020204" pitchFamily="34" charset="0"/>
              </a:rPr>
              <a:t>Notez que certaines entreprises, celles de la grande distribution en particulier, peuvent se trouver dans la situation commerciale et financière tout à fait privilégiée d’avoir des stocks qui « roulent » très vite et, surtout, des clients qui payent « cash » (les clients des supermarchés payent rarement avec des traites à 45 ou 90 jours fin de mois !). </a:t>
            </a:r>
            <a:endParaRPr lang="fr-FR" sz="1000" dirty="0">
              <a:latin typeface="Arial" panose="020B0604020202020204" pitchFamily="34" charset="0"/>
              <a:ea typeface="Times New Roman"/>
              <a:cs typeface="Arial" panose="020B0604020202020204" pitchFamily="34" charset="0"/>
            </a:endParaRPr>
          </a:p>
          <a:p>
            <a:pPr>
              <a:spcAft>
                <a:spcPts val="0"/>
              </a:spcAft>
            </a:pPr>
            <a:r>
              <a:rPr lang="fr-FR" sz="1000" dirty="0">
                <a:solidFill>
                  <a:srgbClr val="000000"/>
                </a:solidFill>
                <a:latin typeface="Arial" panose="020B0604020202020204" pitchFamily="34" charset="0"/>
                <a:ea typeface="Times New Roman"/>
                <a:cs typeface="Arial" panose="020B0604020202020204" pitchFamily="34" charset="0"/>
              </a:rPr>
              <a:t>De l’autre côté, les fournisseurs sont souvent tellement dépendants de ces grandes et puissantes centrales d’achats qu’ils sont forcés de leur accorder des délais de règlements souvent très, trop longs (sans parler de la négociation sur les marges et… les « marges arrière » exigée en fin d’année). Ces entreprises de distribution récupèrent alors un fonds de roulement de cash disponible tel, qu’elles peuvent en disposer de manière permanente pour pratiquement financer des actifs longs (ou diversifier leurs activités financières)…</a:t>
            </a:r>
            <a:endParaRPr lang="fr-FR" sz="1000" dirty="0">
              <a:latin typeface="Arial" panose="020B0604020202020204" pitchFamily="34" charset="0"/>
              <a:ea typeface="Times New Roman"/>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B39D59-AA23-4FA1-8AA1-8134191F1CAF}" type="slidenum">
              <a:rPr lang="fr-FR" b="1">
                <a:solidFill>
                  <a:prstClr val="black"/>
                </a:solidFill>
              </a:rPr>
              <a:pPr/>
              <a:t>9</a:t>
            </a:fld>
            <a:endParaRPr lang="fr-FR" b="1" dirty="0">
              <a:solidFill>
                <a:prstClr val="black"/>
              </a:solidFill>
            </a:endParaRPr>
          </a:p>
        </p:txBody>
      </p:sp>
      <p:sp>
        <p:nvSpPr>
          <p:cNvPr id="25602" name="Rectangle 2"/>
          <p:cNvSpPr>
            <a:spLocks noGrp="1" noRot="1" noChangeAspect="1" noChangeArrowheads="1" noTextEdit="1"/>
          </p:cNvSpPr>
          <p:nvPr>
            <p:ph type="sldImg"/>
          </p:nvPr>
        </p:nvSpPr>
        <p:spPr>
          <a:xfrm>
            <a:off x="906463" y="742950"/>
            <a:ext cx="4962525" cy="3722688"/>
          </a:xfrm>
          <a:ln/>
        </p:spPr>
      </p:sp>
      <p:sp>
        <p:nvSpPr>
          <p:cNvPr id="25603" name="Rectangle 3"/>
          <p:cNvSpPr>
            <a:spLocks noGrp="1" noChangeArrowheads="1"/>
          </p:cNvSpPr>
          <p:nvPr>
            <p:ph type="body" idx="1"/>
          </p:nvPr>
        </p:nvSpPr>
        <p:spPr>
          <a:xfrm>
            <a:off x="463652" y="4652122"/>
            <a:ext cx="5743371" cy="4926360"/>
          </a:xfrm>
        </p:spPr>
        <p:txBody>
          <a:bodyPr/>
          <a:lstStyle/>
          <a:p>
            <a:r>
              <a:rPr lang="fr-FR" sz="1000" b="1" dirty="0">
                <a:latin typeface="Arial" panose="020B0604020202020204" pitchFamily="34" charset="0"/>
                <a:cs typeface="Arial" panose="020B0604020202020204" pitchFamily="34" charset="0"/>
              </a:rPr>
              <a:t>Afin de couvrir </a:t>
            </a:r>
            <a:r>
              <a:rPr lang="fr-FR" sz="1000" dirty="0">
                <a:latin typeface="Arial" panose="020B0604020202020204" pitchFamily="34" charset="0"/>
                <a:cs typeface="Arial" panose="020B0604020202020204" pitchFamily="34" charset="0"/>
              </a:rPr>
              <a:t>- </a:t>
            </a:r>
            <a:r>
              <a:rPr lang="fr-FR" sz="1000" b="1" dirty="0">
                <a:latin typeface="Arial" panose="020B0604020202020204" pitchFamily="34" charset="0"/>
                <a:cs typeface="Arial" panose="020B0604020202020204" pitchFamily="34" charset="0"/>
              </a:rPr>
              <a:t>au moindre coût </a:t>
            </a:r>
            <a:r>
              <a:rPr lang="fr-FR" sz="1000" dirty="0">
                <a:latin typeface="Arial" panose="020B0604020202020204" pitchFamily="34" charset="0"/>
                <a:cs typeface="Arial" panose="020B0604020202020204" pitchFamily="34" charset="0"/>
              </a:rPr>
              <a:t>- les </a:t>
            </a:r>
            <a:r>
              <a:rPr lang="fr-FR" sz="1000" b="1" dirty="0">
                <a:latin typeface="Arial" panose="020B0604020202020204" pitchFamily="34" charset="0"/>
                <a:cs typeface="Arial" panose="020B0604020202020204" pitchFamily="34" charset="0"/>
              </a:rPr>
              <a:t>Besoins en Fonds de Roulement </a:t>
            </a:r>
            <a:r>
              <a:rPr lang="fr-FR" sz="1000" dirty="0">
                <a:latin typeface="Arial" panose="020B0604020202020204" pitchFamily="34" charset="0"/>
                <a:cs typeface="Arial" panose="020B0604020202020204" pitchFamily="34" charset="0"/>
              </a:rPr>
              <a:t>(</a:t>
            </a:r>
            <a:r>
              <a:rPr lang="fr-FR" sz="1000" b="1" dirty="0">
                <a:latin typeface="Arial" panose="020B0604020202020204" pitchFamily="34" charset="0"/>
                <a:cs typeface="Arial" panose="020B0604020202020204" pitchFamily="34" charset="0"/>
              </a:rPr>
              <a:t>BFR</a:t>
            </a:r>
            <a:r>
              <a:rPr lang="fr-FR" sz="1000" dirty="0">
                <a:latin typeface="Arial" panose="020B0604020202020204" pitchFamily="34" charset="0"/>
                <a:cs typeface="Arial" panose="020B0604020202020204" pitchFamily="34" charset="0"/>
              </a:rPr>
              <a:t>) dont nous avons montré et discuté l’origine précédemment, la solution la plus courante consiste à </a:t>
            </a:r>
            <a:r>
              <a:rPr lang="fr-FR" sz="1000" b="1" dirty="0">
                <a:latin typeface="Arial" panose="020B0604020202020204" pitchFamily="34" charset="0"/>
                <a:cs typeface="Arial" panose="020B0604020202020204" pitchFamily="34" charset="0"/>
              </a:rPr>
              <a:t>disposer de ressources permanentes </a:t>
            </a:r>
            <a:r>
              <a:rPr lang="fr-FR" sz="1000" dirty="0">
                <a:latin typeface="Arial" panose="020B0604020202020204" pitchFamily="34" charset="0"/>
                <a:cs typeface="Arial" panose="020B0604020202020204" pitchFamily="34" charset="0"/>
              </a:rPr>
              <a:t>(moins coûteuses que les « facilités » qu’accordent les banques). </a:t>
            </a:r>
          </a:p>
          <a:p>
            <a:r>
              <a:rPr lang="fr-FR" sz="1000" b="1" dirty="0">
                <a:latin typeface="Arial" panose="020B0604020202020204" pitchFamily="34" charset="0"/>
                <a:cs typeface="Arial" panose="020B0604020202020204" pitchFamily="34" charset="0"/>
              </a:rPr>
              <a:t>Ces « fonds » proviendront de surplus de « capitaux permanents » ou stables </a:t>
            </a:r>
            <a:r>
              <a:rPr lang="fr-FR" sz="1000" dirty="0">
                <a:latin typeface="Arial" panose="020B0604020202020204" pitchFamily="34" charset="0"/>
                <a:cs typeface="Arial" panose="020B0604020202020204" pitchFamily="34" charset="0"/>
              </a:rPr>
              <a:t>(capitaux propres ou/et emprunts moyens et longs généralement moins chers en intérêts que des facilités de trésorerie à répétition) </a:t>
            </a:r>
            <a:r>
              <a:rPr lang="fr-FR" sz="1000" b="1" dirty="0">
                <a:latin typeface="Arial" panose="020B0604020202020204" pitchFamily="34" charset="0"/>
                <a:cs typeface="Arial" panose="020B0604020202020204" pitchFamily="34" charset="0"/>
              </a:rPr>
              <a:t>sur les ressources déjà employées, investies dans les immobilisations</a:t>
            </a:r>
            <a:r>
              <a:rPr lang="fr-FR" sz="1000" dirty="0">
                <a:latin typeface="Arial" panose="020B0604020202020204" pitchFamily="34" charset="0"/>
                <a:cs typeface="Arial" panose="020B0604020202020204" pitchFamily="34" charset="0"/>
              </a:rPr>
              <a:t>. On nomme </a:t>
            </a:r>
            <a:r>
              <a:rPr lang="fr-FR" sz="1000" b="1" dirty="0">
                <a:latin typeface="Arial" panose="020B0604020202020204" pitchFamily="34" charset="0"/>
                <a:cs typeface="Arial" panose="020B0604020202020204" pitchFamily="34" charset="0"/>
              </a:rPr>
              <a:t>ce surplus, relativement</a:t>
            </a:r>
            <a:r>
              <a:rPr lang="fr-FR" sz="1000" dirty="0">
                <a:latin typeface="Arial" panose="020B0604020202020204" pitchFamily="34" charset="0"/>
                <a:cs typeface="Arial" panose="020B0604020202020204" pitchFamily="34" charset="0"/>
              </a:rPr>
              <a:t> </a:t>
            </a:r>
            <a:r>
              <a:rPr lang="fr-FR" sz="1000" b="1" dirty="0">
                <a:latin typeface="Arial" panose="020B0604020202020204" pitchFamily="34" charset="0"/>
                <a:cs typeface="Arial" panose="020B0604020202020204" pitchFamily="34" charset="0"/>
              </a:rPr>
              <a:t>stable contrairement à la fébrilité du BFR, le « Fonds de Roulement » (FR).</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L’assemblage comme par emboîtement du FR dans le BFR sera rarement parfait et laissera souvent un écart naturellement instable, fébrile, dans le temps (puisque l’une des composantes de l’assemblage est elle-même instable et fébrile). </a:t>
            </a:r>
            <a:r>
              <a:rPr lang="fr-FR" sz="1000" b="1" dirty="0">
                <a:latin typeface="Arial" panose="020B0604020202020204" pitchFamily="34" charset="0"/>
                <a:cs typeface="Arial" panose="020B0604020202020204" pitchFamily="34" charset="0"/>
              </a:rPr>
              <a:t>Cet écart </a:t>
            </a:r>
            <a:r>
              <a:rPr lang="fr-FR" sz="1000" dirty="0">
                <a:latin typeface="Arial" panose="020B0604020202020204" pitchFamily="34" charset="0"/>
                <a:cs typeface="Arial" panose="020B0604020202020204" pitchFamily="34" charset="0"/>
              </a:rPr>
              <a:t>définit la notion de </a:t>
            </a:r>
            <a:r>
              <a:rPr lang="fr-FR" sz="1000" b="1" dirty="0">
                <a:latin typeface="Arial" panose="020B0604020202020204" pitchFamily="34" charset="0"/>
                <a:cs typeface="Arial" panose="020B0604020202020204" pitchFamily="34" charset="0"/>
              </a:rPr>
              <a:t>« Trésorerie Nette » (TN</a:t>
            </a:r>
            <a:r>
              <a:rPr lang="fr-FR" sz="1000" dirty="0">
                <a:latin typeface="Arial" panose="020B0604020202020204" pitchFamily="34" charset="0"/>
                <a:cs typeface="Arial" panose="020B0604020202020204" pitchFamily="34" charset="0"/>
              </a:rPr>
              <a:t>).</a:t>
            </a:r>
          </a:p>
          <a:p>
            <a:endParaRPr lang="fr-FR" sz="1000" dirty="0">
              <a:latin typeface="Arial" panose="020B0604020202020204" pitchFamily="34" charset="0"/>
              <a:cs typeface="Arial" panose="020B0604020202020204" pitchFamily="34" charset="0"/>
            </a:endParaRPr>
          </a:p>
          <a:p>
            <a:r>
              <a:rPr lang="fr-FR" sz="1000" b="1" dirty="0">
                <a:latin typeface="Arial" panose="020B0604020202020204" pitchFamily="34" charset="0"/>
                <a:cs typeface="Arial" panose="020B0604020202020204" pitchFamily="34" charset="0"/>
              </a:rPr>
              <a:t>Quand le FR est strictement égal au BFR, la trésorerie nette est nulle </a:t>
            </a:r>
            <a:r>
              <a:rPr lang="fr-FR" sz="1000" dirty="0">
                <a:latin typeface="Arial" panose="020B0604020202020204" pitchFamily="34" charset="0"/>
                <a:cs typeface="Arial" panose="020B0604020202020204" pitchFamily="34" charset="0"/>
              </a:rPr>
              <a:t>(idéal de la théorie de la « trésorerie zéro », pas d’agent disponible donc inemployé en trésorerie et qui ne « travaille » pas et pas de découverts (ou autres facilités de trésorerie qui coûtent).</a:t>
            </a:r>
          </a:p>
          <a:p>
            <a:endParaRPr lang="fr-FR" sz="1000" dirty="0">
              <a:latin typeface="Arial" panose="020B0604020202020204" pitchFamily="34" charset="0"/>
              <a:cs typeface="Arial" panose="020B0604020202020204" pitchFamily="34" charset="0"/>
            </a:endParaRPr>
          </a:p>
          <a:p>
            <a:r>
              <a:rPr lang="fr-FR" sz="1000" b="1" dirty="0">
                <a:latin typeface="Arial" panose="020B0604020202020204" pitchFamily="34" charset="0"/>
                <a:cs typeface="Arial" panose="020B0604020202020204" pitchFamily="34" charset="0"/>
              </a:rPr>
              <a:t>Quand le FR est supérieur au BFR, la trésorerie nette est positive</a:t>
            </a:r>
            <a:r>
              <a:rPr lang="fr-FR" sz="1000" dirty="0">
                <a:latin typeface="Arial" panose="020B0604020202020204" pitchFamily="34" charset="0"/>
                <a:cs typeface="Arial" panose="020B0604020202020204" pitchFamily="34" charset="0"/>
              </a:rPr>
              <a:t>, c’est-à-dire que le surplus de FR disponible se présente sous forme d’argent… disponible, justement ! </a:t>
            </a:r>
          </a:p>
          <a:p>
            <a:endParaRPr lang="fr-FR" sz="1000" dirty="0">
              <a:latin typeface="Arial" panose="020B0604020202020204" pitchFamily="34" charset="0"/>
              <a:cs typeface="Arial" panose="020B0604020202020204" pitchFamily="34" charset="0"/>
            </a:endParaRPr>
          </a:p>
          <a:p>
            <a:r>
              <a:rPr lang="fr-FR" sz="1000" b="1" dirty="0">
                <a:latin typeface="Arial" panose="020B0604020202020204" pitchFamily="34" charset="0"/>
                <a:cs typeface="Arial" panose="020B0604020202020204" pitchFamily="34" charset="0"/>
              </a:rPr>
              <a:t>Quand le FR est insuffisant pour couvrir le BFR, la trésorerie est négative </a:t>
            </a:r>
            <a:r>
              <a:rPr lang="fr-FR" sz="1000" dirty="0">
                <a:latin typeface="Arial" panose="020B0604020202020204" pitchFamily="34" charset="0"/>
                <a:cs typeface="Arial" panose="020B0604020202020204" pitchFamily="34" charset="0"/>
              </a:rPr>
              <a:t>et l’entreprise a recours aux facilités de trésorerie bancaires très coûteuses (découverts, escompte d’effets de commerce, affacturage…) pour combler son déficit de moyens de paiement cash.</a:t>
            </a:r>
          </a:p>
          <a:p>
            <a:endParaRPr lang="fr-FR" sz="1000" dirty="0">
              <a:latin typeface="Arial" panose="020B0604020202020204" pitchFamily="34" charset="0"/>
              <a:cs typeface="Arial" panose="020B0604020202020204" pitchFamily="34" charset="0"/>
            </a:endParaRPr>
          </a:p>
          <a:p>
            <a:r>
              <a:rPr lang="fr-FR" sz="1000" b="1" dirty="0">
                <a:latin typeface="Arial" panose="020B0604020202020204" pitchFamily="34" charset="0"/>
                <a:cs typeface="Arial" panose="020B0604020202020204" pitchFamily="34" charset="0"/>
              </a:rPr>
              <a:t>La trésorerie nette semble bien être « le point d’orgue » des grands équilibres financiers et des cycles de l’entreprise</a:t>
            </a:r>
            <a:r>
              <a:rPr lang="fr-FR" sz="1000" dirty="0">
                <a:latin typeface="Arial" panose="020B0604020202020204" pitchFamily="34" charset="0"/>
                <a:cs typeface="Arial" panose="020B0604020202020204" pitchFamily="34" charset="0"/>
              </a:rPr>
              <a:t> (cycle d’investissement, cycle de financement et cycle d’exploitation). </a:t>
            </a:r>
            <a:r>
              <a:rPr lang="fr-FR" sz="1000" b="1" dirty="0">
                <a:latin typeface="Arial" panose="020B0604020202020204" pitchFamily="34" charset="0"/>
                <a:cs typeface="Arial" panose="020B0604020202020204" pitchFamily="34" charset="0"/>
              </a:rPr>
              <a:t>C’est aussi un excellent indicateur au jour le jour </a:t>
            </a:r>
            <a:r>
              <a:rPr lang="fr-FR" sz="1000" dirty="0">
                <a:latin typeface="Arial" panose="020B0604020202020204" pitchFamily="34" charset="0"/>
                <a:cs typeface="Arial" panose="020B0604020202020204" pitchFamily="34" charset="0"/>
              </a:rPr>
              <a:t>de l’évolution moins visible (on ne fait pas de bilan toutes les semaines ni tous les mois) des éléments patrimoniaux profonds qui l’influencent.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Espace réservé du numéro de diapositive 3">
            <a:extLst>
              <a:ext uri="{FF2B5EF4-FFF2-40B4-BE49-F238E27FC236}">
                <a16:creationId xmlns:a16="http://schemas.microsoft.com/office/drawing/2014/main" id="{D1DE9043-8149-4C05-A9A5-5DBFE9196920}"/>
              </a:ext>
            </a:extLst>
          </p:cNvPr>
          <p:cNvSpPr>
            <a:spLocks noGrp="1"/>
          </p:cNvSpPr>
          <p:nvPr>
            <p:ph type="sldNum" sz="quarter" idx="4"/>
          </p:nvPr>
        </p:nvSpPr>
        <p:spPr>
          <a:xfrm>
            <a:off x="7086600" y="6458608"/>
            <a:ext cx="2057400" cy="365125"/>
          </a:xfrm>
          <a:prstGeom prst="rect">
            <a:avLst/>
          </a:prstGeom>
        </p:spPr>
        <p:txBody>
          <a:bodyPr vert="horz" lIns="91440" tIns="45720" rIns="91440" bIns="45720" rtlCol="0" anchor="ctr"/>
          <a:lstStyle>
            <a:lvl1pPr algn="r">
              <a:defRPr sz="1200" b="1">
                <a:solidFill>
                  <a:schemeClr val="tx1">
                    <a:tint val="75000"/>
                  </a:schemeClr>
                </a:solidFill>
                <a:latin typeface="Arial" panose="020B0604020202020204" pitchFamily="34" charset="0"/>
                <a:cs typeface="Arial" panose="020B0604020202020204" pitchFamily="34" charset="0"/>
              </a:defRPr>
            </a:lvl1pPr>
          </a:lstStyle>
          <a:p>
            <a:fld id="{116A1FA7-5396-41CF-B124-88774AA20570}" type="slidenum">
              <a:rPr lang="fr-FR" smtClean="0"/>
              <a:pPr/>
              <a:t>‹N°›</a:t>
            </a:fld>
            <a:endParaRPr lang="fr-FR" dirty="0"/>
          </a:p>
        </p:txBody>
      </p:sp>
    </p:spTree>
    <p:extLst>
      <p:ext uri="{BB962C8B-B14F-4D97-AF65-F5344CB8AC3E}">
        <p14:creationId xmlns:p14="http://schemas.microsoft.com/office/powerpoint/2010/main" val="2477082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Tree>
    <p:extLst>
      <p:ext uri="{BB962C8B-B14F-4D97-AF65-F5344CB8AC3E}">
        <p14:creationId xmlns:p14="http://schemas.microsoft.com/office/powerpoint/2010/main" val="565862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6177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ENSAM">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0749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3198666F-E71D-4C04-9C97-D23D76B6D7FE}"/>
              </a:ext>
            </a:extLst>
          </p:cNvPr>
          <p:cNvSpPr txBox="1">
            <a:spLocks/>
          </p:cNvSpPr>
          <p:nvPr userDrawn="1"/>
        </p:nvSpPr>
        <p:spPr>
          <a:xfrm>
            <a:off x="1259632" y="214463"/>
            <a:ext cx="7623049" cy="339067"/>
          </a:xfrm>
          <a:prstGeom prst="rect">
            <a:avLst/>
          </a:prstGeom>
          <a:noFill/>
          <a:ln w="12700">
            <a:noFill/>
            <a:miter lim="800000"/>
            <a:headEnd/>
            <a:tailEnd/>
          </a:ln>
          <a:effectLst/>
        </p:spPr>
        <p:txBody>
          <a:bodyPr wrap="square" lIns="90488" tIns="44450" rIns="90488" bIns="44450">
            <a:spAutoFit/>
          </a:bodyPr>
          <a:lstStyle>
            <a:defPPr>
              <a:defRPr lang="fr-FR"/>
            </a:defPPr>
            <a:lvl1pPr algn="r" eaLnBrk="0" fontAlgn="base" hangingPunct="0">
              <a:lnSpc>
                <a:spcPct val="90000"/>
              </a:lnSpc>
              <a:spcBef>
                <a:spcPct val="50000"/>
              </a:spcBef>
              <a:spcAft>
                <a:spcPct val="0"/>
              </a:spcAft>
              <a:defRPr sz="2000" b="1" i="1">
                <a:solidFill>
                  <a:srgbClr val="000099"/>
                </a:solidFill>
                <a:latin typeface="Tahoma" pitchFamily="34" charset="0"/>
              </a:defRPr>
            </a:lvl1pPr>
            <a:lvl2pPr eaLnBrk="0" fontAlgn="base" hangingPunct="0">
              <a:lnSpc>
                <a:spcPct val="90000"/>
              </a:lnSpc>
              <a:spcBef>
                <a:spcPct val="0"/>
              </a:spcBef>
              <a:spcAft>
                <a:spcPct val="0"/>
              </a:spcAft>
              <a:defRPr sz="2400" b="1">
                <a:solidFill>
                  <a:srgbClr val="000099"/>
                </a:solidFill>
                <a:latin typeface="Arial" charset="0"/>
              </a:defRPr>
            </a:lvl2pPr>
            <a:lvl3pPr eaLnBrk="0" fontAlgn="base" hangingPunct="0">
              <a:lnSpc>
                <a:spcPct val="90000"/>
              </a:lnSpc>
              <a:spcBef>
                <a:spcPct val="0"/>
              </a:spcBef>
              <a:spcAft>
                <a:spcPct val="0"/>
              </a:spcAft>
              <a:defRPr sz="2400" b="1">
                <a:solidFill>
                  <a:srgbClr val="000099"/>
                </a:solidFill>
                <a:latin typeface="Arial" charset="0"/>
              </a:defRPr>
            </a:lvl3pPr>
            <a:lvl4pPr eaLnBrk="0" fontAlgn="base" hangingPunct="0">
              <a:lnSpc>
                <a:spcPct val="90000"/>
              </a:lnSpc>
              <a:spcBef>
                <a:spcPct val="0"/>
              </a:spcBef>
              <a:spcAft>
                <a:spcPct val="0"/>
              </a:spcAft>
              <a:defRPr sz="2400" b="1">
                <a:solidFill>
                  <a:srgbClr val="000099"/>
                </a:solidFill>
                <a:latin typeface="Arial" charset="0"/>
              </a:defRPr>
            </a:lvl4pPr>
            <a:lvl5pPr eaLnBrk="0" fontAlgn="base" hangingPunct="0">
              <a:lnSpc>
                <a:spcPct val="90000"/>
              </a:lnSpc>
              <a:spcBef>
                <a:spcPct val="0"/>
              </a:spcBef>
              <a:spcAft>
                <a:spcPct val="0"/>
              </a:spcAft>
              <a:defRPr sz="2400" b="1">
                <a:solidFill>
                  <a:srgbClr val="000099"/>
                </a:solidFill>
                <a:latin typeface="Arial" charset="0"/>
              </a:defRPr>
            </a:lvl5pPr>
            <a:lvl6pPr>
              <a:defRPr sz="2400" b="1">
                <a:solidFill>
                  <a:srgbClr val="000099"/>
                </a:solidFill>
                <a:latin typeface="Arial" charset="0"/>
              </a:defRPr>
            </a:lvl6pPr>
            <a:lvl7pPr>
              <a:defRPr sz="2400" b="1">
                <a:solidFill>
                  <a:srgbClr val="000099"/>
                </a:solidFill>
                <a:latin typeface="Arial" charset="0"/>
              </a:defRPr>
            </a:lvl7pPr>
            <a:lvl8pPr>
              <a:defRPr sz="2400" b="1">
                <a:solidFill>
                  <a:srgbClr val="000099"/>
                </a:solidFill>
                <a:latin typeface="Arial" charset="0"/>
              </a:defRPr>
            </a:lvl8pPr>
            <a:lvl9pPr>
              <a:defRPr sz="2400" b="1">
                <a:solidFill>
                  <a:srgbClr val="000099"/>
                </a:solidFill>
                <a:latin typeface="Arial" charset="0"/>
              </a:defRPr>
            </a:lvl9pPr>
          </a:lstStyle>
          <a:p>
            <a:pPr lvl="0"/>
            <a:r>
              <a:rPr lang="fr-FR" sz="1800" dirty="0"/>
              <a:t>Besoins en Fonds de Roulement vs Fonds de Roulement </a:t>
            </a:r>
          </a:p>
        </p:txBody>
      </p:sp>
      <p:sp>
        <p:nvSpPr>
          <p:cNvPr id="9" name="Titre 1"/>
          <p:cNvSpPr txBox="1">
            <a:spLocks/>
          </p:cNvSpPr>
          <p:nvPr userDrawn="1"/>
        </p:nvSpPr>
        <p:spPr>
          <a:xfrm>
            <a:off x="107504" y="342925"/>
            <a:ext cx="8652318" cy="462744"/>
          </a:xfrm>
          <a:prstGeom prst="rect">
            <a:avLst/>
          </a:prstGeom>
        </p:spPr>
        <p:txBody>
          <a:bodyPr/>
          <a:lstStyle>
            <a:lvl1pPr marL="0" marR="0" indent="0" algn="ctr" defTabSz="914400" rtl="0" eaLnBrk="1" fontAlgn="auto" latinLnBrk="0" hangingPunct="1">
              <a:lnSpc>
                <a:spcPct val="100000"/>
              </a:lnSpc>
              <a:spcBef>
                <a:spcPts val="1200"/>
              </a:spcBef>
              <a:spcAft>
                <a:spcPts val="0"/>
              </a:spcAft>
              <a:buClrTx/>
              <a:buSzTx/>
              <a:buFontTx/>
              <a:buNone/>
              <a:tabLst/>
              <a:defRPr sz="1800">
                <a:solidFill>
                  <a:schemeClr val="tx2"/>
                </a:solidFill>
                <a:latin typeface="Arial" panose="020B0604020202020204" pitchFamily="34" charset="0"/>
                <a:ea typeface="+mj-ea"/>
                <a:cs typeface="Arial" panose="020B0604020202020204" pitchFamily="34" charset="0"/>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r"/>
            <a:endParaRPr lang="fr-FR" sz="2000" b="1" kern="0" dirty="0">
              <a:solidFill>
                <a:srgbClr val="008000"/>
              </a:solidFill>
            </a:endParaRPr>
          </a:p>
        </p:txBody>
      </p:sp>
      <p:sp>
        <p:nvSpPr>
          <p:cNvPr id="2" name="Espace réservé du titre 1"/>
          <p:cNvSpPr>
            <a:spLocks noGrp="1"/>
          </p:cNvSpPr>
          <p:nvPr>
            <p:ph type="title"/>
          </p:nvPr>
        </p:nvSpPr>
        <p:spPr>
          <a:xfrm>
            <a:off x="324542" y="708736"/>
            <a:ext cx="8435280" cy="634082"/>
          </a:xfrm>
          <a:prstGeom prst="rect">
            <a:avLst/>
          </a:prstGeom>
        </p:spPr>
        <p:txBody>
          <a:bodyPr/>
          <a:lstStyle/>
          <a:p>
            <a:pPr lvl="0" algn="r"/>
            <a:r>
              <a:rPr lang="fr-FR" dirty="0"/>
              <a:t>Modifiez le style du titre</a:t>
            </a:r>
          </a:p>
        </p:txBody>
      </p:sp>
      <p:sp>
        <p:nvSpPr>
          <p:cNvPr id="6" name="ZoneTexte 5">
            <a:extLst>
              <a:ext uri="{FF2B5EF4-FFF2-40B4-BE49-F238E27FC236}">
                <a16:creationId xmlns:a16="http://schemas.microsoft.com/office/drawing/2014/main" id="{C19CCE26-43F7-4202-B1BF-86916AED6299}"/>
              </a:ext>
            </a:extLst>
          </p:cNvPr>
          <p:cNvSpPr txBox="1"/>
          <p:nvPr userDrawn="1"/>
        </p:nvSpPr>
        <p:spPr>
          <a:xfrm rot="19511269">
            <a:off x="2918366" y="3251232"/>
            <a:ext cx="3459670" cy="757130"/>
          </a:xfrm>
          <a:prstGeom prst="rect">
            <a:avLst/>
          </a:prstGeom>
          <a:noFill/>
        </p:spPr>
        <p:txBody>
          <a:bodyPr wrap="square" rtlCol="0">
            <a:spAutoFit/>
          </a:bodyPr>
          <a:lstStyle/>
          <a:p>
            <a:pPr algn="ctr" rtl="0" eaLnBrk="0" fontAlgn="base" hangingPunct="0">
              <a:lnSpc>
                <a:spcPct val="90000"/>
              </a:lnSpc>
              <a:spcBef>
                <a:spcPct val="0"/>
              </a:spcBef>
              <a:spcAft>
                <a:spcPct val="0"/>
              </a:spcAft>
            </a:pPr>
            <a:r>
              <a:rPr lang="fr-FR" sz="4800" b="1" kern="1200" dirty="0">
                <a:solidFill>
                  <a:schemeClr val="bg1">
                    <a:lumMod val="85000"/>
                  </a:schemeClr>
                </a:solidFill>
                <a:latin typeface="Arial" charset="0"/>
                <a:ea typeface="+mn-ea"/>
                <a:cs typeface="+mn-cs"/>
              </a:rPr>
              <a:t>ISM PARIS</a:t>
            </a:r>
          </a:p>
        </p:txBody>
      </p:sp>
      <p:sp>
        <p:nvSpPr>
          <p:cNvPr id="4" name="Espace réservé du numéro de diapositive 3">
            <a:extLst>
              <a:ext uri="{FF2B5EF4-FFF2-40B4-BE49-F238E27FC236}">
                <a16:creationId xmlns:a16="http://schemas.microsoft.com/office/drawing/2014/main" id="{7C6BA3F3-82C9-425E-A725-F13D9B2BED45}"/>
              </a:ext>
            </a:extLst>
          </p:cNvPr>
          <p:cNvSpPr>
            <a:spLocks noGrp="1"/>
          </p:cNvSpPr>
          <p:nvPr>
            <p:ph type="sldNum" sz="quarter" idx="4"/>
          </p:nvPr>
        </p:nvSpPr>
        <p:spPr>
          <a:xfrm>
            <a:off x="7086600" y="6458608"/>
            <a:ext cx="2057400" cy="365125"/>
          </a:xfrm>
          <a:prstGeom prst="rect">
            <a:avLst/>
          </a:prstGeom>
        </p:spPr>
        <p:txBody>
          <a:bodyPr vert="horz" lIns="91440" tIns="45720" rIns="91440" bIns="45720" rtlCol="0" anchor="ctr"/>
          <a:lstStyle>
            <a:lvl1pPr algn="r">
              <a:defRPr sz="1200" b="1">
                <a:solidFill>
                  <a:schemeClr val="tx1">
                    <a:tint val="75000"/>
                  </a:schemeClr>
                </a:solidFill>
                <a:latin typeface="Arial" panose="020B0604020202020204" pitchFamily="34" charset="0"/>
                <a:cs typeface="Arial" panose="020B0604020202020204" pitchFamily="34" charset="0"/>
              </a:defRPr>
            </a:lvl1pPr>
          </a:lstStyle>
          <a:p>
            <a:fld id="{116A1FA7-5396-41CF-B124-88774AA20570}" type="slidenum">
              <a:rPr lang="fr-FR" smtClean="0"/>
              <a:pPr/>
              <a:t>‹N°›</a:t>
            </a:fld>
            <a:endParaRPr lang="fr-FR" dirty="0"/>
          </a:p>
        </p:txBody>
      </p:sp>
    </p:spTree>
    <p:extLst>
      <p:ext uri="{BB962C8B-B14F-4D97-AF65-F5344CB8AC3E}">
        <p14:creationId xmlns:p14="http://schemas.microsoft.com/office/powerpoint/2010/main" val="2845193295"/>
      </p:ext>
    </p:extLst>
  </p:cSld>
  <p:clrMap bg1="lt1" tx1="dk1" bg2="lt2" tx2="dk2" accent1="accent1" accent2="accent2" accent3="accent3" accent4="accent4" accent5="accent5" accent6="accent6" hlink="hlink" folHlink="folHlink"/>
  <p:sldLayoutIdLst>
    <p:sldLayoutId id="2147483674" r:id="rId1"/>
    <p:sldLayoutId id="2147483678" r:id="rId2"/>
    <p:sldLayoutId id="2147483679" r:id="rId3"/>
    <p:sldLayoutId id="2147483680" r:id="rId4"/>
  </p:sldLayoutIdLst>
  <p:hf hdr="0" ftr="0" dt="0"/>
  <p:txStyles>
    <p:titleStyle>
      <a:lvl1pPr marL="0" marR="0" indent="0" algn="ctr" defTabSz="914400" rtl="0" eaLnBrk="1" fontAlgn="auto" latinLnBrk="0" hangingPunct="1">
        <a:lnSpc>
          <a:spcPct val="100000"/>
        </a:lnSpc>
        <a:spcBef>
          <a:spcPts val="1200"/>
        </a:spcBef>
        <a:spcAft>
          <a:spcPts val="0"/>
        </a:spcAft>
        <a:buClrTx/>
        <a:buSzTx/>
        <a:buFontTx/>
        <a:buNone/>
        <a:tabLst/>
        <a:defRPr lang="fr-FR" sz="2000" b="1" kern="0" smtClean="0">
          <a:solidFill>
            <a:srgbClr val="008000"/>
          </a:solidFill>
          <a:latin typeface="Arial" panose="020B0604020202020204" pitchFamily="34" charset="0"/>
          <a:ea typeface="+mj-ea"/>
          <a:cs typeface="Arial" panose="020B0604020202020204" pitchFamily="34" charset="0"/>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Arial" panose="020B0604020202020204" pitchFamily="34" charset="0"/>
          <a:ea typeface="+mn-ea"/>
          <a:cs typeface="Arial" panose="020B0604020202020204" pitchFamily="34" charset="0"/>
        </a:defRPr>
      </a:lvl1pPr>
      <a:lvl2pPr marL="742950" indent="-285750" algn="l" rtl="0" fontAlgn="base">
        <a:spcBef>
          <a:spcPct val="20000"/>
        </a:spcBef>
        <a:spcAft>
          <a:spcPct val="0"/>
        </a:spcAft>
        <a:buChar char="–"/>
        <a:defRPr sz="2800">
          <a:solidFill>
            <a:schemeClr val="tx1"/>
          </a:solidFill>
          <a:latin typeface="Arial" panose="020B0604020202020204" pitchFamily="34" charset="0"/>
          <a:cs typeface="Arial" panose="020B0604020202020204" pitchFamily="34" charset="0"/>
        </a:defRPr>
      </a:lvl2pPr>
      <a:lvl3pPr marL="1143000" indent="-228600" algn="l" rtl="0" fontAlgn="base">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4pPr>
      <a:lvl5pPr marL="2057400" indent="-228600" algn="l" rtl="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notesSlide" Target="../notesSlides/notesSlide11.xml"/><Relationship Id="rId5" Type="http://schemas.openxmlformats.org/officeDocument/2006/relationships/slideLayout" Target="../slideLayouts/slideLayout3.xml"/><Relationship Id="rId4" Type="http://schemas.openxmlformats.org/officeDocument/2006/relationships/tags" Target="../tags/tag45.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notesSlide" Target="../notesSlides/notesSlide13.xml"/><Relationship Id="rId4"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2.xml"/><Relationship Id="rId1" Type="http://schemas.openxmlformats.org/officeDocument/2006/relationships/tags" Target="../tags/tag51.xml"/><Relationship Id="rId4"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4.xml"/><Relationship Id="rId1" Type="http://schemas.openxmlformats.org/officeDocument/2006/relationships/tags" Target="../tags/tag53.xml"/><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55.xml"/></Relationships>
</file>

<file path=ppt/slides/_rels/slide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jpeg"/><Relationship Id="rId5" Type="http://schemas.openxmlformats.org/officeDocument/2006/relationships/notesSlide" Target="../notesSlides/notesSlide2.xml"/><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8" Type="http://schemas.openxmlformats.org/officeDocument/2006/relationships/tags" Target="../tags/tag23.xml"/><Relationship Id="rId13" Type="http://schemas.openxmlformats.org/officeDocument/2006/relationships/tags" Target="../tags/tag28.xml"/><Relationship Id="rId18" Type="http://schemas.openxmlformats.org/officeDocument/2006/relationships/tags" Target="../tags/tag33.xml"/><Relationship Id="rId26" Type="http://schemas.openxmlformats.org/officeDocument/2006/relationships/notesSlide" Target="../notesSlides/notesSlide9.xml"/><Relationship Id="rId3" Type="http://schemas.openxmlformats.org/officeDocument/2006/relationships/tags" Target="../tags/tag18.xml"/><Relationship Id="rId21" Type="http://schemas.openxmlformats.org/officeDocument/2006/relationships/tags" Target="../tags/tag36.xml"/><Relationship Id="rId7" Type="http://schemas.openxmlformats.org/officeDocument/2006/relationships/tags" Target="../tags/tag22.xml"/><Relationship Id="rId12" Type="http://schemas.openxmlformats.org/officeDocument/2006/relationships/tags" Target="../tags/tag27.xml"/><Relationship Id="rId17" Type="http://schemas.openxmlformats.org/officeDocument/2006/relationships/tags" Target="../tags/tag32.xml"/><Relationship Id="rId25" Type="http://schemas.openxmlformats.org/officeDocument/2006/relationships/slideLayout" Target="../slideLayouts/slideLayout1.xml"/><Relationship Id="rId2" Type="http://schemas.openxmlformats.org/officeDocument/2006/relationships/tags" Target="../tags/tag17.xml"/><Relationship Id="rId16" Type="http://schemas.openxmlformats.org/officeDocument/2006/relationships/tags" Target="../tags/tag31.xml"/><Relationship Id="rId20" Type="http://schemas.openxmlformats.org/officeDocument/2006/relationships/tags" Target="../tags/tag35.xml"/><Relationship Id="rId1" Type="http://schemas.openxmlformats.org/officeDocument/2006/relationships/tags" Target="../tags/tag16.xml"/><Relationship Id="rId6" Type="http://schemas.openxmlformats.org/officeDocument/2006/relationships/tags" Target="../tags/tag21.xml"/><Relationship Id="rId11" Type="http://schemas.openxmlformats.org/officeDocument/2006/relationships/tags" Target="../tags/tag26.xml"/><Relationship Id="rId24" Type="http://schemas.openxmlformats.org/officeDocument/2006/relationships/tags" Target="../tags/tag39.xml"/><Relationship Id="rId5" Type="http://schemas.openxmlformats.org/officeDocument/2006/relationships/tags" Target="../tags/tag20.xml"/><Relationship Id="rId15" Type="http://schemas.openxmlformats.org/officeDocument/2006/relationships/tags" Target="../tags/tag30.xml"/><Relationship Id="rId23" Type="http://schemas.openxmlformats.org/officeDocument/2006/relationships/tags" Target="../tags/tag38.xml"/><Relationship Id="rId10" Type="http://schemas.openxmlformats.org/officeDocument/2006/relationships/tags" Target="../tags/tag25.xml"/><Relationship Id="rId19" Type="http://schemas.openxmlformats.org/officeDocument/2006/relationships/tags" Target="../tags/tag34.xml"/><Relationship Id="rId4" Type="http://schemas.openxmlformats.org/officeDocument/2006/relationships/tags" Target="../tags/tag19.xml"/><Relationship Id="rId9" Type="http://schemas.openxmlformats.org/officeDocument/2006/relationships/tags" Target="../tags/tag24.xml"/><Relationship Id="rId14" Type="http://schemas.openxmlformats.org/officeDocument/2006/relationships/tags" Target="../tags/tag29.xml"/><Relationship Id="rId22" Type="http://schemas.openxmlformats.org/officeDocument/2006/relationships/tags" Target="../tags/tag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custDataLst>
              <p:tags r:id="rId1"/>
            </p:custDataLst>
          </p:nvPr>
        </p:nvSpPr>
        <p:spPr bwMode="auto">
          <a:xfrm>
            <a:off x="469900" y="1484784"/>
            <a:ext cx="8204200" cy="2862322"/>
          </a:xfrm>
          <a:prstGeom prst="rect">
            <a:avLst/>
          </a:prstGeom>
          <a:noFill/>
          <a:ln w="38100" cmpd="dbl">
            <a:solidFill>
              <a:schemeClr val="bg1"/>
            </a:solidFill>
            <a:miter lim="800000"/>
            <a:headEnd/>
            <a:tailEnd/>
          </a:ln>
          <a:effectLst/>
        </p:spPr>
        <p:txBody>
          <a:bodyPr>
            <a:spAutoFit/>
          </a:bodyPr>
          <a:lstStyle/>
          <a:p>
            <a:pPr algn="ctr">
              <a:spcBef>
                <a:spcPts val="1200"/>
              </a:spcBef>
              <a:spcAft>
                <a:spcPts val="0"/>
              </a:spcAft>
            </a:pPr>
            <a:endParaRPr lang="fr-FR" sz="2800" b="1" dirty="0">
              <a:solidFill>
                <a:srgbClr val="009900"/>
              </a:solidFill>
              <a:latin typeface="Arial" charset="0"/>
              <a:cs typeface="Arial" charset="0"/>
            </a:endParaRPr>
          </a:p>
          <a:p>
            <a:pPr algn="ctr">
              <a:spcBef>
                <a:spcPts val="1200"/>
              </a:spcBef>
              <a:spcAft>
                <a:spcPts val="0"/>
              </a:spcAft>
            </a:pPr>
            <a:r>
              <a:rPr lang="fr-FR" sz="2800" b="1" dirty="0">
                <a:solidFill>
                  <a:srgbClr val="009900"/>
                </a:solidFill>
                <a:latin typeface="Arial" charset="0"/>
                <a:cs typeface="Arial" charset="0"/>
              </a:rPr>
              <a:t>Besoins en Fonds de Roulement</a:t>
            </a:r>
          </a:p>
          <a:p>
            <a:pPr algn="ctr">
              <a:spcBef>
                <a:spcPts val="1200"/>
              </a:spcBef>
              <a:spcAft>
                <a:spcPts val="0"/>
              </a:spcAft>
            </a:pPr>
            <a:r>
              <a:rPr lang="fr-FR" sz="2800" b="1" dirty="0">
                <a:solidFill>
                  <a:srgbClr val="009900"/>
                </a:solidFill>
                <a:latin typeface="Arial" charset="0"/>
                <a:cs typeface="Arial" charset="0"/>
              </a:rPr>
              <a:t>vs</a:t>
            </a:r>
          </a:p>
          <a:p>
            <a:pPr algn="ctr">
              <a:spcBef>
                <a:spcPts val="1200"/>
              </a:spcBef>
              <a:spcAft>
                <a:spcPts val="0"/>
              </a:spcAft>
            </a:pPr>
            <a:r>
              <a:rPr lang="fr-FR" sz="2800" b="1" dirty="0">
                <a:solidFill>
                  <a:srgbClr val="009900"/>
                </a:solidFill>
                <a:latin typeface="Arial" charset="0"/>
                <a:cs typeface="Arial" charset="0"/>
              </a:rPr>
              <a:t>Fonds de Roulement </a:t>
            </a:r>
          </a:p>
          <a:p>
            <a:pPr algn="ctr">
              <a:spcBef>
                <a:spcPts val="1200"/>
              </a:spcBef>
              <a:spcAft>
                <a:spcPts val="0"/>
              </a:spcAft>
            </a:pPr>
            <a:endParaRPr lang="fr-FR" sz="2800" b="1" dirty="0">
              <a:solidFill>
                <a:srgbClr val="009900"/>
              </a:solidFill>
              <a:latin typeface="Arial" charset="0"/>
              <a:cs typeface="Arial" charset="0"/>
            </a:endParaRPr>
          </a:p>
        </p:txBody>
      </p:sp>
    </p:spTree>
    <p:extLst>
      <p:ext uri="{BB962C8B-B14F-4D97-AF65-F5344CB8AC3E}">
        <p14:creationId xmlns:p14="http://schemas.microsoft.com/office/powerpoint/2010/main" val="3356860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1" name="Text Box 73"/>
          <p:cNvSpPr txBox="1">
            <a:spLocks noChangeArrowheads="1"/>
          </p:cNvSpPr>
          <p:nvPr>
            <p:custDataLst>
              <p:tags r:id="rId1"/>
            </p:custDataLst>
          </p:nvPr>
        </p:nvSpPr>
        <p:spPr bwMode="auto">
          <a:xfrm>
            <a:off x="4227514" y="276515"/>
            <a:ext cx="506426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defRPr/>
            </a:pPr>
            <a:r>
              <a:rPr lang="fr-FR" sz="2000" b="1" dirty="0">
                <a:solidFill>
                  <a:srgbClr val="FF3300"/>
                </a:solidFill>
                <a:latin typeface="Arial" panose="020B0604020202020204" pitchFamily="34" charset="0"/>
                <a:cs typeface="Arial" panose="020B0604020202020204" pitchFamily="34" charset="0"/>
              </a:rPr>
              <a:t>BFR</a:t>
            </a:r>
            <a:r>
              <a:rPr lang="fr-FR" sz="2000" b="1" dirty="0">
                <a:solidFill>
                  <a:srgbClr val="000000"/>
                </a:solidFill>
                <a:latin typeface="Arial" panose="020B0604020202020204" pitchFamily="34" charset="0"/>
                <a:cs typeface="Arial" panose="020B0604020202020204" pitchFamily="34" charset="0"/>
              </a:rPr>
              <a:t> + </a:t>
            </a:r>
            <a:r>
              <a:rPr lang="fr-FR" sz="2000" b="1" dirty="0">
                <a:solidFill>
                  <a:srgbClr val="333399"/>
                </a:solidFill>
                <a:latin typeface="Arial" panose="020B0604020202020204" pitchFamily="34" charset="0"/>
                <a:cs typeface="Arial" panose="020B0604020202020204" pitchFamily="34" charset="0"/>
              </a:rPr>
              <a:t>FR</a:t>
            </a:r>
            <a:r>
              <a:rPr lang="fr-FR" sz="2000" b="1" dirty="0">
                <a:solidFill>
                  <a:srgbClr val="000000"/>
                </a:solidFill>
                <a:latin typeface="Arial" panose="020B0604020202020204" pitchFamily="34" charset="0"/>
                <a:cs typeface="Arial" panose="020B0604020202020204" pitchFamily="34" charset="0"/>
              </a:rPr>
              <a:t> et </a:t>
            </a:r>
            <a:r>
              <a:rPr lang="fr-FR" sz="2000" b="1" dirty="0">
                <a:solidFill>
                  <a:srgbClr val="008000"/>
                </a:solidFill>
                <a:latin typeface="Arial" panose="020B0604020202020204" pitchFamily="34" charset="0"/>
                <a:cs typeface="Arial" panose="020B0604020202020204" pitchFamily="34" charset="0"/>
              </a:rPr>
              <a:t>Trésorerie Nette </a:t>
            </a:r>
            <a:r>
              <a:rPr lang="fr-FR" sz="2000" b="1" u="sng" dirty="0">
                <a:solidFill>
                  <a:srgbClr val="008000"/>
                </a:solidFill>
                <a:latin typeface="Arial" panose="020B0604020202020204" pitchFamily="34" charset="0"/>
                <a:cs typeface="Arial" panose="020B0604020202020204" pitchFamily="34" charset="0"/>
              </a:rPr>
              <a:t>positive</a:t>
            </a:r>
            <a:r>
              <a:rPr lang="fr-FR" sz="2000" b="1" dirty="0">
                <a:solidFill>
                  <a:srgbClr val="008000"/>
                </a:solidFill>
                <a:latin typeface="Arial" panose="020B0604020202020204" pitchFamily="34" charset="0"/>
                <a:cs typeface="Arial" panose="020B0604020202020204" pitchFamily="34" charset="0"/>
              </a:rPr>
              <a:t> </a:t>
            </a:r>
          </a:p>
        </p:txBody>
      </p:sp>
      <p:grpSp>
        <p:nvGrpSpPr>
          <p:cNvPr id="11" name="Groupe 10"/>
          <p:cNvGrpSpPr/>
          <p:nvPr>
            <p:custDataLst>
              <p:tags r:id="rId2"/>
            </p:custDataLst>
          </p:nvPr>
        </p:nvGrpSpPr>
        <p:grpSpPr>
          <a:xfrm>
            <a:off x="0" y="620688"/>
            <a:ext cx="9107489" cy="6129181"/>
            <a:chOff x="-19724" y="511020"/>
            <a:chExt cx="9107489" cy="6129181"/>
          </a:xfrm>
        </p:grpSpPr>
        <p:sp>
          <p:nvSpPr>
            <p:cNvPr id="2069" name="Rectangle 21" descr="20 %"/>
            <p:cNvSpPr>
              <a:spLocks noChangeArrowheads="1"/>
            </p:cNvSpPr>
            <p:nvPr/>
          </p:nvSpPr>
          <p:spPr bwMode="auto">
            <a:xfrm>
              <a:off x="2471065" y="2675467"/>
              <a:ext cx="1555750" cy="173037"/>
            </a:xfrm>
            <a:prstGeom prst="rect">
              <a:avLst/>
            </a:prstGeom>
            <a:pattFill prst="pct20">
              <a:fgClr>
                <a:srgbClr val="FF6600"/>
              </a:fgClr>
              <a:bgClr>
                <a:srgbClr val="FFFFFF"/>
              </a:bgClr>
            </a:pattFill>
            <a:ln>
              <a:noFill/>
            </a:ln>
            <a:effectLst/>
            <a:extLs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053" name="Text Box 5"/>
            <p:cNvSpPr txBox="1">
              <a:spLocks noChangeArrowheads="1"/>
            </p:cNvSpPr>
            <p:nvPr/>
          </p:nvSpPr>
          <p:spPr bwMode="auto">
            <a:xfrm>
              <a:off x="2471065" y="1962679"/>
              <a:ext cx="1546225" cy="576263"/>
            </a:xfrm>
            <a:prstGeom prst="rect">
              <a:avLst/>
            </a:prstGeom>
            <a:solidFill>
              <a:srgbClr val="CCFFFF"/>
            </a:solidFill>
            <a:ln w="1905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000080"/>
                  </a:solidFill>
                </a:rPr>
                <a:t>Emprunts : </a:t>
              </a:r>
              <a:r>
                <a:rPr lang="fr-FR" sz="1200" b="1" dirty="0">
                  <a:solidFill>
                    <a:srgbClr val="000080"/>
                  </a:solidFill>
                </a:rPr>
                <a:t>400</a:t>
              </a:r>
              <a:endParaRPr lang="fr-FR" sz="2400" dirty="0">
                <a:solidFill>
                  <a:srgbClr val="000000"/>
                </a:solidFill>
              </a:endParaRPr>
            </a:p>
          </p:txBody>
        </p:sp>
        <p:sp>
          <p:nvSpPr>
            <p:cNvPr id="2054" name="Rectangle 6" descr="noir)"/>
            <p:cNvSpPr>
              <a:spLocks noChangeArrowheads="1"/>
            </p:cNvSpPr>
            <p:nvPr/>
          </p:nvSpPr>
          <p:spPr bwMode="auto">
            <a:xfrm>
              <a:off x="2480590" y="2242079"/>
              <a:ext cx="1522412" cy="276225"/>
            </a:xfrm>
            <a:prstGeom prst="rect">
              <a:avLst/>
            </a:prstGeom>
            <a:pattFill prst="ltUpDiag">
              <a:fgClr>
                <a:srgbClr val="0000FF"/>
              </a:fgClr>
              <a:bgClr>
                <a:srgbClr val="CCFFCC"/>
              </a:bgClr>
            </a:pattFill>
            <a:ln>
              <a:noFill/>
            </a:ln>
            <a:effectLst/>
            <a:extLs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055" name="Text Box 7"/>
            <p:cNvSpPr txBox="1">
              <a:spLocks noChangeArrowheads="1"/>
            </p:cNvSpPr>
            <p:nvPr/>
          </p:nvSpPr>
          <p:spPr bwMode="auto">
            <a:xfrm>
              <a:off x="758152" y="1127654"/>
              <a:ext cx="1522413" cy="1119188"/>
            </a:xfrm>
            <a:prstGeom prst="rect">
              <a:avLst/>
            </a:prstGeom>
            <a:solidFill>
              <a:srgbClr val="FFCCFF"/>
            </a:solid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FF0000"/>
                  </a:solidFill>
                </a:rPr>
                <a:t>Actif immobilisé :</a:t>
              </a:r>
            </a:p>
            <a:p>
              <a:pPr algn="ctr" eaLnBrk="1" fontAlgn="base" hangingPunct="1">
                <a:spcBef>
                  <a:spcPct val="0"/>
                </a:spcBef>
                <a:spcAft>
                  <a:spcPct val="0"/>
                </a:spcAft>
              </a:pPr>
              <a:endParaRPr lang="fr-FR" sz="1200" dirty="0">
                <a:solidFill>
                  <a:srgbClr val="FF0000"/>
                </a:solidFill>
              </a:endParaRPr>
            </a:p>
            <a:p>
              <a:pPr algn="ctr" eaLnBrk="1" fontAlgn="base" hangingPunct="1">
                <a:spcBef>
                  <a:spcPct val="0"/>
                </a:spcBef>
                <a:spcAft>
                  <a:spcPct val="0"/>
                </a:spcAft>
              </a:pPr>
              <a:r>
                <a:rPr lang="fr-FR" sz="1200" b="1" dirty="0">
                  <a:solidFill>
                    <a:srgbClr val="FF0000"/>
                  </a:solidFill>
                </a:rPr>
                <a:t>1 000</a:t>
              </a:r>
              <a:endParaRPr lang="fr-FR" sz="2400" dirty="0">
                <a:solidFill>
                  <a:srgbClr val="000000"/>
                </a:solidFill>
              </a:endParaRPr>
            </a:p>
          </p:txBody>
        </p:sp>
        <p:sp>
          <p:nvSpPr>
            <p:cNvPr id="2056" name="Text Box 8"/>
            <p:cNvSpPr txBox="1">
              <a:spLocks noChangeArrowheads="1"/>
            </p:cNvSpPr>
            <p:nvPr/>
          </p:nvSpPr>
          <p:spPr bwMode="auto">
            <a:xfrm>
              <a:off x="4550689" y="2122222"/>
              <a:ext cx="4537075"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fr-FR" sz="1200" b="1" dirty="0">
                  <a:solidFill>
                    <a:srgbClr val="000080"/>
                  </a:solidFill>
                </a:rPr>
                <a:t>FR</a:t>
              </a:r>
              <a:r>
                <a:rPr lang="fr-FR" sz="1200" b="1" dirty="0">
                  <a:solidFill>
                    <a:srgbClr val="000000"/>
                  </a:solidFill>
                </a:rPr>
                <a:t> = </a:t>
              </a:r>
              <a:r>
                <a:rPr lang="fr-FR" sz="1200" b="1" dirty="0">
                  <a:solidFill>
                    <a:srgbClr val="333399"/>
                  </a:solidFill>
                </a:rPr>
                <a:t>(800 + 400) </a:t>
              </a:r>
              <a:r>
                <a:rPr lang="fr-FR" sz="1200" b="1" dirty="0">
                  <a:solidFill>
                    <a:srgbClr val="000000"/>
                  </a:solidFill>
                </a:rPr>
                <a:t>– </a:t>
              </a:r>
              <a:r>
                <a:rPr lang="fr-FR" sz="1200" b="1" dirty="0">
                  <a:solidFill>
                    <a:srgbClr val="FF3300"/>
                  </a:solidFill>
                </a:rPr>
                <a:t>1 000</a:t>
              </a:r>
              <a:r>
                <a:rPr lang="fr-FR" sz="1200" b="1" dirty="0">
                  <a:solidFill>
                    <a:srgbClr val="000000"/>
                  </a:solidFill>
                </a:rPr>
                <a:t> = </a:t>
              </a:r>
              <a:r>
                <a:rPr lang="fr-FR" sz="1200" b="1" dirty="0">
                  <a:solidFill>
                    <a:srgbClr val="000080"/>
                  </a:solidFill>
                </a:rPr>
                <a:t>+ 200</a:t>
              </a:r>
              <a:r>
                <a:rPr lang="fr-FR" sz="1200" b="1" dirty="0">
                  <a:solidFill>
                    <a:srgbClr val="000000"/>
                  </a:solidFill>
                </a:rPr>
                <a:t> (</a:t>
              </a:r>
              <a:r>
                <a:rPr lang="fr-FR" sz="1200" dirty="0">
                  <a:solidFill>
                    <a:srgbClr val="000000"/>
                  </a:solidFill>
                </a:rPr>
                <a:t> =</a:t>
              </a:r>
              <a:r>
                <a:rPr lang="fr-FR" sz="1200" b="1" dirty="0">
                  <a:solidFill>
                    <a:srgbClr val="333399"/>
                  </a:solidFill>
                </a:rPr>
                <a:t> ressource </a:t>
              </a:r>
              <a:r>
                <a:rPr lang="fr-FR" sz="1200" dirty="0">
                  <a:solidFill>
                    <a:srgbClr val="333399"/>
                  </a:solidFill>
                </a:rPr>
                <a:t>ou excédent de financement disponible pour l'exploitation</a:t>
              </a:r>
              <a:r>
                <a:rPr lang="fr-FR" sz="1200" b="1" dirty="0">
                  <a:solidFill>
                    <a:srgbClr val="000000"/>
                  </a:solidFill>
                </a:rPr>
                <a:t>)</a:t>
              </a:r>
            </a:p>
            <a:p>
              <a:pPr eaLnBrk="1" fontAlgn="base" hangingPunct="1">
                <a:spcBef>
                  <a:spcPct val="0"/>
                </a:spcBef>
                <a:spcAft>
                  <a:spcPct val="0"/>
                </a:spcAft>
              </a:pPr>
              <a:r>
                <a:rPr lang="fr-FR" sz="1200" b="1" dirty="0">
                  <a:solidFill>
                    <a:srgbClr val="000000"/>
                  </a:solidFill>
                </a:rPr>
                <a:t>  </a:t>
              </a:r>
              <a:endParaRPr lang="fr-FR" sz="2400" dirty="0">
                <a:solidFill>
                  <a:srgbClr val="000000"/>
                </a:solidFill>
              </a:endParaRPr>
            </a:p>
          </p:txBody>
        </p:sp>
        <p:sp>
          <p:nvSpPr>
            <p:cNvPr id="2060" name="Text Box 12"/>
            <p:cNvSpPr txBox="1">
              <a:spLocks noChangeArrowheads="1"/>
            </p:cNvSpPr>
            <p:nvPr/>
          </p:nvSpPr>
          <p:spPr bwMode="auto">
            <a:xfrm>
              <a:off x="758152" y="2688167"/>
              <a:ext cx="1522413" cy="296862"/>
            </a:xfrm>
            <a:prstGeom prst="rect">
              <a:avLst/>
            </a:prstGeom>
            <a:solidFill>
              <a:srgbClr val="FFCCFF"/>
            </a:solid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1080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FF0000"/>
                  </a:solidFill>
                </a:rPr>
                <a:t>Stocks : </a:t>
              </a:r>
              <a:r>
                <a:rPr lang="fr-FR" sz="1200" b="1" dirty="0">
                  <a:solidFill>
                    <a:srgbClr val="FF0000"/>
                  </a:solidFill>
                </a:rPr>
                <a:t>200</a:t>
              </a:r>
              <a:endParaRPr lang="fr-FR" sz="2400" dirty="0">
                <a:solidFill>
                  <a:srgbClr val="000000"/>
                </a:solidFill>
              </a:endParaRPr>
            </a:p>
          </p:txBody>
        </p:sp>
        <p:sp>
          <p:nvSpPr>
            <p:cNvPr id="2061" name="Text Box 13"/>
            <p:cNvSpPr txBox="1">
              <a:spLocks noChangeArrowheads="1"/>
            </p:cNvSpPr>
            <p:nvPr/>
          </p:nvSpPr>
          <p:spPr bwMode="auto">
            <a:xfrm>
              <a:off x="758152" y="2985029"/>
              <a:ext cx="1524000" cy="398463"/>
            </a:xfrm>
            <a:prstGeom prst="rect">
              <a:avLst/>
            </a:prstGeom>
            <a:solidFill>
              <a:srgbClr val="FFCCFF"/>
            </a:solid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FF0000"/>
                  </a:solidFill>
                </a:rPr>
                <a:t>Créances clients :</a:t>
              </a:r>
            </a:p>
            <a:p>
              <a:pPr algn="ctr" eaLnBrk="1" fontAlgn="base" hangingPunct="1">
                <a:spcBef>
                  <a:spcPct val="0"/>
                </a:spcBef>
                <a:spcAft>
                  <a:spcPct val="0"/>
                </a:spcAft>
              </a:pPr>
              <a:r>
                <a:rPr lang="fr-FR" sz="1200" b="1" dirty="0">
                  <a:solidFill>
                    <a:srgbClr val="FF0000"/>
                  </a:solidFill>
                </a:rPr>
                <a:t>300</a:t>
              </a:r>
              <a:endParaRPr lang="fr-FR" sz="2400" dirty="0">
                <a:solidFill>
                  <a:srgbClr val="000000"/>
                </a:solidFill>
              </a:endParaRPr>
            </a:p>
          </p:txBody>
        </p:sp>
        <p:sp>
          <p:nvSpPr>
            <p:cNvPr id="2062" name="Text Box 14"/>
            <p:cNvSpPr txBox="1">
              <a:spLocks noChangeArrowheads="1"/>
            </p:cNvSpPr>
            <p:nvPr/>
          </p:nvSpPr>
          <p:spPr bwMode="auto">
            <a:xfrm>
              <a:off x="2471065" y="2861204"/>
              <a:ext cx="1546225" cy="522288"/>
            </a:xfrm>
            <a:prstGeom prst="rect">
              <a:avLst/>
            </a:prstGeom>
            <a:solidFill>
              <a:srgbClr val="CCFFFF"/>
            </a:solidFill>
            <a:ln w="1905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000080"/>
                  </a:solidFill>
                </a:rPr>
                <a:t>Dettes fournisseurs :</a:t>
              </a:r>
            </a:p>
            <a:p>
              <a:pPr algn="ctr" eaLnBrk="1" fontAlgn="base" hangingPunct="1">
                <a:spcBef>
                  <a:spcPct val="0"/>
                </a:spcBef>
                <a:spcAft>
                  <a:spcPct val="0"/>
                </a:spcAft>
              </a:pPr>
              <a:r>
                <a:rPr lang="fr-FR" sz="1200" b="1" dirty="0">
                  <a:solidFill>
                    <a:srgbClr val="000080"/>
                  </a:solidFill>
                </a:rPr>
                <a:t>400</a:t>
              </a:r>
              <a:endParaRPr lang="fr-FR" sz="2400" dirty="0">
                <a:solidFill>
                  <a:srgbClr val="000000"/>
                </a:solidFill>
              </a:endParaRPr>
            </a:p>
          </p:txBody>
        </p:sp>
        <p:sp>
          <p:nvSpPr>
            <p:cNvPr id="2063" name="Text Box 15"/>
            <p:cNvSpPr txBox="1">
              <a:spLocks noChangeArrowheads="1"/>
            </p:cNvSpPr>
            <p:nvPr/>
          </p:nvSpPr>
          <p:spPr bwMode="auto">
            <a:xfrm>
              <a:off x="4522115" y="2635779"/>
              <a:ext cx="4565649"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fr-FR" sz="1200" b="1" dirty="0">
                  <a:solidFill>
                    <a:srgbClr val="FF0000"/>
                  </a:solidFill>
                </a:rPr>
                <a:t>BFR </a:t>
              </a:r>
              <a:r>
                <a:rPr lang="fr-FR" sz="1200" b="1" dirty="0">
                  <a:solidFill>
                    <a:srgbClr val="000000"/>
                  </a:solidFill>
                </a:rPr>
                <a:t>= </a:t>
              </a:r>
              <a:r>
                <a:rPr lang="fr-FR" sz="1200" b="1" dirty="0">
                  <a:solidFill>
                    <a:srgbClr val="FF3300"/>
                  </a:solidFill>
                </a:rPr>
                <a:t>(200 + 300)</a:t>
              </a:r>
              <a:r>
                <a:rPr lang="fr-FR" sz="1200" b="1" dirty="0">
                  <a:solidFill>
                    <a:srgbClr val="000000"/>
                  </a:solidFill>
                </a:rPr>
                <a:t> - </a:t>
              </a:r>
              <a:r>
                <a:rPr lang="fr-FR" sz="1200" b="1" dirty="0">
                  <a:solidFill>
                    <a:srgbClr val="333399"/>
                  </a:solidFill>
                </a:rPr>
                <a:t>400</a:t>
              </a:r>
              <a:r>
                <a:rPr lang="fr-FR" sz="1200" b="1" dirty="0">
                  <a:solidFill>
                    <a:srgbClr val="000000"/>
                  </a:solidFill>
                </a:rPr>
                <a:t> = </a:t>
              </a:r>
              <a:r>
                <a:rPr lang="fr-FR" sz="1200" b="1" dirty="0">
                  <a:solidFill>
                    <a:srgbClr val="FF0000"/>
                  </a:solidFill>
                </a:rPr>
                <a:t> 100</a:t>
              </a:r>
              <a:r>
                <a:rPr lang="fr-FR" sz="1200" b="1" dirty="0">
                  <a:solidFill>
                    <a:srgbClr val="000000"/>
                  </a:solidFill>
                </a:rPr>
                <a:t> (</a:t>
              </a:r>
              <a:r>
                <a:rPr lang="fr-FR" sz="1200" dirty="0">
                  <a:solidFill>
                    <a:srgbClr val="000000"/>
                  </a:solidFill>
                </a:rPr>
                <a:t> = </a:t>
              </a:r>
              <a:r>
                <a:rPr lang="fr-FR" sz="1200" b="1" dirty="0">
                  <a:solidFill>
                    <a:srgbClr val="FF3300"/>
                  </a:solidFill>
                </a:rPr>
                <a:t>besoin </a:t>
              </a:r>
              <a:r>
                <a:rPr lang="fr-FR" sz="1200" dirty="0">
                  <a:solidFill>
                    <a:srgbClr val="FF3300"/>
                  </a:solidFill>
                </a:rPr>
                <a:t>ou insuffisance du financement de l'exploitation par elle-même, à couvrir ou réduire</a:t>
              </a:r>
              <a:r>
                <a:rPr lang="fr-FR" sz="1200" b="1" dirty="0">
                  <a:solidFill>
                    <a:srgbClr val="000000"/>
                  </a:solidFill>
                </a:rPr>
                <a:t>)</a:t>
              </a:r>
              <a:endParaRPr lang="fr-FR" sz="2400" dirty="0">
                <a:solidFill>
                  <a:srgbClr val="000000"/>
                </a:solidFill>
              </a:endParaRPr>
            </a:p>
          </p:txBody>
        </p:sp>
        <p:sp>
          <p:nvSpPr>
            <p:cNvPr id="2064" name="Text Box 16"/>
            <p:cNvSpPr txBox="1">
              <a:spLocks noChangeArrowheads="1"/>
            </p:cNvSpPr>
            <p:nvPr/>
          </p:nvSpPr>
          <p:spPr bwMode="auto">
            <a:xfrm>
              <a:off x="756565" y="511020"/>
              <a:ext cx="1508125" cy="554722"/>
            </a:xfrm>
            <a:prstGeom prst="rect">
              <a:avLst/>
            </a:prstGeom>
            <a:solidFill>
              <a:srgbClr val="FFCCFF"/>
            </a:solidFill>
            <a:ln>
              <a:noFill/>
            </a:ln>
            <a:effectLst/>
            <a:extLs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b="1" dirty="0">
                  <a:solidFill>
                    <a:srgbClr val="FF0000"/>
                  </a:solidFill>
                </a:rPr>
                <a:t>Actif </a:t>
              </a:r>
            </a:p>
            <a:p>
              <a:pPr algn="ctr" eaLnBrk="1" fontAlgn="base" hangingPunct="1">
                <a:spcBef>
                  <a:spcPct val="0"/>
                </a:spcBef>
                <a:spcAft>
                  <a:spcPct val="0"/>
                </a:spcAft>
              </a:pPr>
              <a:r>
                <a:rPr lang="fr-FR" sz="1200" b="1" dirty="0">
                  <a:solidFill>
                    <a:srgbClr val="FF0000"/>
                  </a:solidFill>
                </a:rPr>
                <a:t>= Emplois (besoins) à financer</a:t>
              </a:r>
              <a:endParaRPr lang="fr-FR" sz="2400" dirty="0">
                <a:solidFill>
                  <a:srgbClr val="000000"/>
                </a:solidFill>
              </a:endParaRPr>
            </a:p>
          </p:txBody>
        </p:sp>
        <p:sp>
          <p:nvSpPr>
            <p:cNvPr id="2065" name="Text Box 17"/>
            <p:cNvSpPr txBox="1">
              <a:spLocks noChangeArrowheads="1"/>
            </p:cNvSpPr>
            <p:nvPr/>
          </p:nvSpPr>
          <p:spPr bwMode="auto">
            <a:xfrm>
              <a:off x="2442490" y="511020"/>
              <a:ext cx="1543050" cy="554722"/>
            </a:xfrm>
            <a:prstGeom prst="rect">
              <a:avLst/>
            </a:prstGeom>
            <a:solidFill>
              <a:srgbClr val="CCFFFF"/>
            </a:solidFill>
            <a:ln>
              <a:noFill/>
            </a:ln>
            <a:effectLst/>
            <a:extLs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b="1" dirty="0">
                  <a:solidFill>
                    <a:srgbClr val="000080"/>
                  </a:solidFill>
                </a:rPr>
                <a:t>Passif </a:t>
              </a:r>
            </a:p>
            <a:p>
              <a:pPr algn="ctr" eaLnBrk="1" fontAlgn="base" hangingPunct="1">
                <a:spcBef>
                  <a:spcPct val="0"/>
                </a:spcBef>
                <a:spcAft>
                  <a:spcPct val="0"/>
                </a:spcAft>
              </a:pPr>
              <a:r>
                <a:rPr lang="fr-FR" sz="1200" b="1" dirty="0">
                  <a:solidFill>
                    <a:srgbClr val="000080"/>
                  </a:solidFill>
                </a:rPr>
                <a:t>= Ressources de financement</a:t>
              </a:r>
              <a:endParaRPr lang="fr-FR" sz="2400" dirty="0">
                <a:solidFill>
                  <a:srgbClr val="000000"/>
                </a:solidFill>
              </a:endParaRPr>
            </a:p>
          </p:txBody>
        </p:sp>
        <p:grpSp>
          <p:nvGrpSpPr>
            <p:cNvPr id="2100" name="Group 52"/>
            <p:cNvGrpSpPr>
              <a:grpSpLocks/>
            </p:cNvGrpSpPr>
            <p:nvPr/>
          </p:nvGrpSpPr>
          <p:grpSpPr bwMode="auto">
            <a:xfrm>
              <a:off x="759740" y="2651654"/>
              <a:ext cx="3765550" cy="219075"/>
              <a:chOff x="491" y="1618"/>
              <a:chExt cx="2372" cy="144"/>
            </a:xfrm>
          </p:grpSpPr>
          <p:sp>
            <p:nvSpPr>
              <p:cNvPr id="2" name="Line 18"/>
              <p:cNvSpPr>
                <a:spLocks noChangeShapeType="1"/>
              </p:cNvSpPr>
              <p:nvPr/>
            </p:nvSpPr>
            <p:spPr bwMode="auto">
              <a:xfrm flipV="1">
                <a:off x="1557" y="1751"/>
                <a:ext cx="1160" cy="7"/>
              </a:xfrm>
              <a:prstGeom prst="line">
                <a:avLst/>
              </a:prstGeom>
              <a:noFill/>
              <a:ln w="1905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3" name="Line 19"/>
              <p:cNvSpPr>
                <a:spLocks noChangeShapeType="1"/>
              </p:cNvSpPr>
              <p:nvPr/>
            </p:nvSpPr>
            <p:spPr bwMode="auto">
              <a:xfrm flipV="1">
                <a:off x="491" y="1629"/>
                <a:ext cx="2229" cy="1"/>
              </a:xfrm>
              <a:prstGeom prst="line">
                <a:avLst/>
              </a:prstGeom>
              <a:noFill/>
              <a:ln w="1905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4" name="AutoShape 20"/>
              <p:cNvSpPr>
                <a:spLocks/>
              </p:cNvSpPr>
              <p:nvPr/>
            </p:nvSpPr>
            <p:spPr bwMode="auto">
              <a:xfrm>
                <a:off x="2774" y="1618"/>
                <a:ext cx="89" cy="144"/>
              </a:xfrm>
              <a:prstGeom prst="rightBrace">
                <a:avLst>
                  <a:gd name="adj1" fmla="val 13483"/>
                  <a:gd name="adj2" fmla="val 50000"/>
                </a:avLst>
              </a:prstGeom>
              <a:noFill/>
              <a:ln w="19050">
                <a:solidFill>
                  <a:srgbClr val="FF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sp>
          <p:nvSpPr>
            <p:cNvPr id="2070" name="Text Box 22"/>
            <p:cNvSpPr txBox="1">
              <a:spLocks noChangeArrowheads="1"/>
            </p:cNvSpPr>
            <p:nvPr/>
          </p:nvSpPr>
          <p:spPr bwMode="auto">
            <a:xfrm>
              <a:off x="4517352" y="3122348"/>
              <a:ext cx="4570413" cy="4516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fr-FR" sz="1200" b="1" dirty="0">
                  <a:solidFill>
                    <a:srgbClr val="000000"/>
                  </a:solidFill>
                </a:rPr>
                <a:t>Donc : </a:t>
              </a:r>
              <a:r>
                <a:rPr lang="fr-FR" sz="1200" b="1" dirty="0">
                  <a:solidFill>
                    <a:srgbClr val="008000"/>
                  </a:solidFill>
                </a:rPr>
                <a:t>Trésorerie Nette</a:t>
              </a:r>
              <a:r>
                <a:rPr lang="fr-FR" sz="1200" b="1" dirty="0">
                  <a:solidFill>
                    <a:srgbClr val="000000"/>
                  </a:solidFill>
                </a:rPr>
                <a:t> = </a:t>
              </a:r>
              <a:r>
                <a:rPr lang="fr-FR" sz="1200" b="1" dirty="0">
                  <a:solidFill>
                    <a:srgbClr val="3333CC"/>
                  </a:solidFill>
                </a:rPr>
                <a:t>FR</a:t>
              </a:r>
              <a:r>
                <a:rPr lang="fr-FR" sz="1200" b="1" dirty="0">
                  <a:solidFill>
                    <a:srgbClr val="000000"/>
                  </a:solidFill>
                </a:rPr>
                <a:t> – </a:t>
              </a:r>
              <a:r>
                <a:rPr lang="fr-FR" sz="1200" b="1" dirty="0">
                  <a:solidFill>
                    <a:srgbClr val="FF0000"/>
                  </a:solidFill>
                </a:rPr>
                <a:t>BFR</a:t>
              </a:r>
              <a:r>
                <a:rPr lang="fr-FR" sz="1200" b="1" dirty="0">
                  <a:solidFill>
                    <a:srgbClr val="000000"/>
                  </a:solidFill>
                </a:rPr>
                <a:t> = </a:t>
              </a:r>
              <a:r>
                <a:rPr lang="fr-FR" sz="1200" b="1" dirty="0">
                  <a:solidFill>
                    <a:srgbClr val="000080"/>
                  </a:solidFill>
                </a:rPr>
                <a:t>+ 200</a:t>
              </a:r>
              <a:r>
                <a:rPr lang="fr-FR" sz="1200" b="1" dirty="0">
                  <a:solidFill>
                    <a:srgbClr val="000000"/>
                  </a:solidFill>
                </a:rPr>
                <a:t> </a:t>
              </a:r>
              <a:r>
                <a:rPr lang="fr-FR" sz="1200" b="1" dirty="0">
                  <a:solidFill>
                    <a:srgbClr val="FF0000"/>
                  </a:solidFill>
                </a:rPr>
                <a:t>– 100</a:t>
              </a:r>
              <a:r>
                <a:rPr lang="fr-FR" sz="1200" b="1" dirty="0">
                  <a:solidFill>
                    <a:srgbClr val="000000"/>
                  </a:solidFill>
                </a:rPr>
                <a:t> = </a:t>
              </a:r>
              <a:r>
                <a:rPr lang="fr-FR" sz="1200" b="1" dirty="0">
                  <a:solidFill>
                    <a:srgbClr val="008000"/>
                  </a:solidFill>
                </a:rPr>
                <a:t>+ 100</a:t>
              </a:r>
              <a:r>
                <a:rPr lang="fr-FR" sz="1200" b="1" dirty="0">
                  <a:solidFill>
                    <a:srgbClr val="000000"/>
                  </a:solidFill>
                </a:rPr>
                <a:t> </a:t>
              </a:r>
            </a:p>
            <a:p>
              <a:pPr eaLnBrk="1" fontAlgn="base" hangingPunct="1">
                <a:spcBef>
                  <a:spcPct val="0"/>
                </a:spcBef>
                <a:spcAft>
                  <a:spcPct val="0"/>
                </a:spcAft>
              </a:pPr>
              <a:r>
                <a:rPr lang="fr-FR" sz="1200" dirty="0">
                  <a:solidFill>
                    <a:srgbClr val="000000"/>
                  </a:solidFill>
                </a:rPr>
                <a:t>(de </a:t>
              </a:r>
              <a:r>
                <a:rPr lang="fr-FR" sz="1200" b="1" dirty="0">
                  <a:solidFill>
                    <a:srgbClr val="008000"/>
                  </a:solidFill>
                </a:rPr>
                <a:t>liquidités excédentaires et disponibles</a:t>
              </a:r>
              <a:r>
                <a:rPr lang="fr-FR" sz="1200" dirty="0">
                  <a:solidFill>
                    <a:srgbClr val="000000"/>
                  </a:solidFill>
                </a:rPr>
                <a:t>)</a:t>
              </a:r>
              <a:endParaRPr lang="fr-FR" sz="2400" dirty="0">
                <a:solidFill>
                  <a:srgbClr val="000000"/>
                </a:solidFill>
              </a:endParaRPr>
            </a:p>
          </p:txBody>
        </p:sp>
        <p:sp>
          <p:nvSpPr>
            <p:cNvPr id="2074" name="Text Box 26"/>
            <p:cNvSpPr txBox="1">
              <a:spLocks noChangeArrowheads="1"/>
            </p:cNvSpPr>
            <p:nvPr/>
          </p:nvSpPr>
          <p:spPr bwMode="auto">
            <a:xfrm>
              <a:off x="2471065" y="1126067"/>
              <a:ext cx="1546225" cy="838200"/>
            </a:xfrm>
            <a:prstGeom prst="rect">
              <a:avLst/>
            </a:prstGeom>
            <a:solidFill>
              <a:srgbClr val="CCFFFF"/>
            </a:solidFill>
            <a:ln w="1905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000080"/>
                  </a:solidFill>
                </a:rPr>
                <a:t>Capitaux propres :</a:t>
              </a:r>
            </a:p>
            <a:p>
              <a:pPr algn="ctr" eaLnBrk="1" fontAlgn="base" hangingPunct="1">
                <a:spcBef>
                  <a:spcPct val="0"/>
                </a:spcBef>
                <a:spcAft>
                  <a:spcPct val="0"/>
                </a:spcAft>
              </a:pPr>
              <a:endParaRPr lang="fr-FR" sz="1200" dirty="0">
                <a:solidFill>
                  <a:srgbClr val="000080"/>
                </a:solidFill>
              </a:endParaRPr>
            </a:p>
            <a:p>
              <a:pPr algn="ctr" eaLnBrk="1" fontAlgn="base" hangingPunct="1">
                <a:spcBef>
                  <a:spcPct val="0"/>
                </a:spcBef>
                <a:spcAft>
                  <a:spcPct val="0"/>
                </a:spcAft>
              </a:pPr>
              <a:r>
                <a:rPr lang="fr-FR" sz="1200" b="1" dirty="0">
                  <a:solidFill>
                    <a:srgbClr val="000080"/>
                  </a:solidFill>
                </a:rPr>
                <a:t>800</a:t>
              </a:r>
              <a:endParaRPr lang="fr-FR" sz="2400" dirty="0">
                <a:solidFill>
                  <a:srgbClr val="000000"/>
                </a:solidFill>
              </a:endParaRPr>
            </a:p>
          </p:txBody>
        </p:sp>
        <p:sp>
          <p:nvSpPr>
            <p:cNvPr id="2078" name="Text Box 30"/>
            <p:cNvSpPr txBox="1">
              <a:spLocks noChangeArrowheads="1"/>
            </p:cNvSpPr>
            <p:nvPr/>
          </p:nvSpPr>
          <p:spPr bwMode="auto">
            <a:xfrm>
              <a:off x="785140" y="6124525"/>
              <a:ext cx="1515303" cy="181576"/>
            </a:xfrm>
            <a:prstGeom prst="rect">
              <a:avLst/>
            </a:prstGeom>
            <a:noFill/>
            <a:ln>
              <a:solidFill>
                <a:schemeClr val="tx1"/>
              </a:solidFill>
            </a:ln>
            <a:effectLst/>
          </p:spPr>
          <p:txBody>
            <a:bodyPr lIns="36000" tIns="36000" rIns="36000"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000" b="1" dirty="0">
                  <a:solidFill>
                    <a:srgbClr val="006600"/>
                  </a:solidFill>
                </a:rPr>
                <a:t>Disponibilités = 100</a:t>
              </a:r>
              <a:endParaRPr lang="fr-FR" sz="2400" dirty="0">
                <a:solidFill>
                  <a:srgbClr val="006600"/>
                </a:solidFill>
              </a:endParaRPr>
            </a:p>
          </p:txBody>
        </p:sp>
        <p:sp>
          <p:nvSpPr>
            <p:cNvPr id="2079" name="Line 31"/>
            <p:cNvSpPr>
              <a:spLocks noChangeShapeType="1"/>
            </p:cNvSpPr>
            <p:nvPr/>
          </p:nvSpPr>
          <p:spPr bwMode="auto">
            <a:xfrm flipV="1">
              <a:off x="785139" y="6372754"/>
              <a:ext cx="3386137" cy="0"/>
            </a:xfrm>
            <a:prstGeom prst="line">
              <a:avLst/>
            </a:prstGeom>
            <a:noFill/>
            <a:ln w="127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080" name="Text Box 32"/>
            <p:cNvSpPr txBox="1">
              <a:spLocks noChangeArrowheads="1"/>
            </p:cNvSpPr>
            <p:nvPr/>
          </p:nvSpPr>
          <p:spPr bwMode="auto">
            <a:xfrm>
              <a:off x="2421852" y="6382279"/>
              <a:ext cx="1690688" cy="219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b="1" dirty="0">
                  <a:solidFill>
                    <a:srgbClr val="000080"/>
                  </a:solidFill>
                </a:rPr>
                <a:t>Total du Passif = 1 600</a:t>
              </a:r>
              <a:endParaRPr lang="fr-FR" sz="2400" dirty="0">
                <a:solidFill>
                  <a:srgbClr val="000000"/>
                </a:solidFill>
              </a:endParaRPr>
            </a:p>
          </p:txBody>
        </p:sp>
        <p:sp>
          <p:nvSpPr>
            <p:cNvPr id="2081" name="Text Box 33"/>
            <p:cNvSpPr txBox="1">
              <a:spLocks noChangeArrowheads="1"/>
            </p:cNvSpPr>
            <p:nvPr/>
          </p:nvSpPr>
          <p:spPr bwMode="auto">
            <a:xfrm>
              <a:off x="680365" y="6372754"/>
              <a:ext cx="17145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b="1" dirty="0">
                  <a:solidFill>
                    <a:srgbClr val="FF0000"/>
                  </a:solidFill>
                </a:rPr>
                <a:t>Total de l'Actif = 1 600</a:t>
              </a:r>
              <a:endParaRPr lang="fr-FR" sz="2400" dirty="0">
                <a:solidFill>
                  <a:srgbClr val="000000"/>
                </a:solidFill>
              </a:endParaRPr>
            </a:p>
          </p:txBody>
        </p:sp>
        <p:sp>
          <p:nvSpPr>
            <p:cNvPr id="2083" name="Rectangle 35"/>
            <p:cNvSpPr>
              <a:spLocks noChangeArrowheads="1"/>
            </p:cNvSpPr>
            <p:nvPr/>
          </p:nvSpPr>
          <p:spPr bwMode="auto">
            <a:xfrm>
              <a:off x="4563390" y="2084916"/>
              <a:ext cx="4524374" cy="1489075"/>
            </a:xfrm>
            <a:prstGeom prst="rect">
              <a:avLst/>
            </a:prstGeom>
            <a:noFill/>
            <a:ln w="25400" algn="ctr">
              <a:solidFill>
                <a:srgbClr val="FF6600"/>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nvGrpSpPr>
            <p:cNvPr id="2101" name="Group 53"/>
            <p:cNvGrpSpPr>
              <a:grpSpLocks/>
            </p:cNvGrpSpPr>
            <p:nvPr/>
          </p:nvGrpSpPr>
          <p:grpSpPr bwMode="auto">
            <a:xfrm>
              <a:off x="600990" y="3999442"/>
              <a:ext cx="3617912" cy="2373312"/>
              <a:chOff x="402" y="2449"/>
              <a:chExt cx="2279" cy="1452"/>
            </a:xfrm>
          </p:grpSpPr>
          <p:sp>
            <p:nvSpPr>
              <p:cNvPr id="5" name="Line 37"/>
              <p:cNvSpPr>
                <a:spLocks noChangeShapeType="1"/>
              </p:cNvSpPr>
              <p:nvPr/>
            </p:nvSpPr>
            <p:spPr bwMode="auto">
              <a:xfrm flipH="1">
                <a:off x="1530" y="2602"/>
                <a:ext cx="5" cy="1299"/>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6" name="Line 38"/>
              <p:cNvSpPr>
                <a:spLocks noChangeShapeType="1"/>
              </p:cNvSpPr>
              <p:nvPr/>
            </p:nvSpPr>
            <p:spPr bwMode="auto">
              <a:xfrm flipV="1">
                <a:off x="402" y="2590"/>
                <a:ext cx="2279" cy="1"/>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095" name="Text Box 39"/>
              <p:cNvSpPr txBox="1">
                <a:spLocks noChangeArrowheads="1"/>
              </p:cNvSpPr>
              <p:nvPr/>
            </p:nvSpPr>
            <p:spPr bwMode="auto">
              <a:xfrm>
                <a:off x="406" y="2449"/>
                <a:ext cx="327" cy="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b="1" dirty="0">
                    <a:solidFill>
                      <a:srgbClr val="000000"/>
                    </a:solidFill>
                  </a:rPr>
                  <a:t>ACTIF</a:t>
                </a:r>
                <a:endParaRPr lang="fr-FR" sz="2400" dirty="0">
                  <a:solidFill>
                    <a:srgbClr val="000000"/>
                  </a:solidFill>
                </a:endParaRPr>
              </a:p>
            </p:txBody>
          </p:sp>
          <p:sp>
            <p:nvSpPr>
              <p:cNvPr id="2096" name="Text Box 40"/>
              <p:cNvSpPr txBox="1">
                <a:spLocks noChangeArrowheads="1"/>
              </p:cNvSpPr>
              <p:nvPr/>
            </p:nvSpPr>
            <p:spPr bwMode="auto">
              <a:xfrm>
                <a:off x="2252" y="2450"/>
                <a:ext cx="422" cy="1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b="1" dirty="0">
                    <a:solidFill>
                      <a:srgbClr val="000000"/>
                    </a:solidFill>
                  </a:rPr>
                  <a:t>PASSIF</a:t>
                </a:r>
                <a:endParaRPr lang="fr-FR" sz="2400" dirty="0">
                  <a:solidFill>
                    <a:srgbClr val="000000"/>
                  </a:solidFill>
                </a:endParaRPr>
              </a:p>
            </p:txBody>
          </p:sp>
        </p:grpSp>
        <p:sp>
          <p:nvSpPr>
            <p:cNvPr id="2089" name="Text Box 41"/>
            <p:cNvSpPr txBox="1">
              <a:spLocks noChangeArrowheads="1"/>
            </p:cNvSpPr>
            <p:nvPr/>
          </p:nvSpPr>
          <p:spPr bwMode="auto">
            <a:xfrm rot="-5400000">
              <a:off x="-81636" y="1476905"/>
              <a:ext cx="1177925"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000" b="1" dirty="0">
                  <a:solidFill>
                    <a:srgbClr val="000099"/>
                  </a:solidFill>
                </a:rPr>
                <a:t>HAUT de BILAN</a:t>
              </a:r>
            </a:p>
            <a:p>
              <a:pPr algn="ctr" eaLnBrk="1" fontAlgn="base" hangingPunct="1">
                <a:spcBef>
                  <a:spcPct val="0"/>
                </a:spcBef>
                <a:spcAft>
                  <a:spcPct val="0"/>
                </a:spcAft>
              </a:pPr>
              <a:r>
                <a:rPr lang="fr-FR" sz="1000" b="1" dirty="0">
                  <a:solidFill>
                    <a:srgbClr val="000099"/>
                  </a:solidFill>
                </a:rPr>
                <a:t>= stable</a:t>
              </a:r>
            </a:p>
          </p:txBody>
        </p:sp>
        <p:sp>
          <p:nvSpPr>
            <p:cNvPr id="2090" name="Text Box 42"/>
            <p:cNvSpPr txBox="1">
              <a:spLocks noChangeArrowheads="1"/>
            </p:cNvSpPr>
            <p:nvPr/>
          </p:nvSpPr>
          <p:spPr bwMode="auto">
            <a:xfrm rot="-5400000">
              <a:off x="-71317" y="2755636"/>
              <a:ext cx="1135063"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000" b="1" dirty="0">
                  <a:solidFill>
                    <a:srgbClr val="000099"/>
                  </a:solidFill>
                </a:rPr>
                <a:t>BAS de BILAN</a:t>
              </a:r>
            </a:p>
            <a:p>
              <a:pPr algn="ctr" eaLnBrk="1" fontAlgn="base" hangingPunct="1">
                <a:spcBef>
                  <a:spcPct val="0"/>
                </a:spcBef>
                <a:spcAft>
                  <a:spcPct val="0"/>
                </a:spcAft>
              </a:pPr>
              <a:r>
                <a:rPr lang="fr-FR" sz="1000" b="1" dirty="0">
                  <a:solidFill>
                    <a:srgbClr val="000099"/>
                  </a:solidFill>
                </a:rPr>
                <a:t>= exploitation</a:t>
              </a:r>
            </a:p>
          </p:txBody>
        </p:sp>
        <p:sp>
          <p:nvSpPr>
            <p:cNvPr id="2092" name="Text Box 44"/>
            <p:cNvSpPr txBox="1">
              <a:spLocks noChangeArrowheads="1"/>
            </p:cNvSpPr>
            <p:nvPr/>
          </p:nvSpPr>
          <p:spPr bwMode="auto">
            <a:xfrm>
              <a:off x="2499640" y="4302654"/>
              <a:ext cx="1550987" cy="838200"/>
            </a:xfrm>
            <a:prstGeom prst="rect">
              <a:avLst/>
            </a:prstGeom>
            <a:solidFill>
              <a:srgbClr val="CCFFFF"/>
            </a:solidFill>
            <a:ln w="1905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000080"/>
                  </a:solidFill>
                </a:rPr>
                <a:t>Capitaux propres :</a:t>
              </a:r>
            </a:p>
            <a:p>
              <a:pPr algn="ctr" eaLnBrk="1" fontAlgn="base" hangingPunct="1">
                <a:spcBef>
                  <a:spcPct val="0"/>
                </a:spcBef>
                <a:spcAft>
                  <a:spcPct val="0"/>
                </a:spcAft>
              </a:pPr>
              <a:endParaRPr lang="fr-FR" sz="1200" dirty="0">
                <a:solidFill>
                  <a:srgbClr val="000080"/>
                </a:solidFill>
              </a:endParaRPr>
            </a:p>
            <a:p>
              <a:pPr algn="ctr" eaLnBrk="1" fontAlgn="base" hangingPunct="1">
                <a:spcBef>
                  <a:spcPct val="0"/>
                </a:spcBef>
                <a:spcAft>
                  <a:spcPct val="0"/>
                </a:spcAft>
              </a:pPr>
              <a:r>
                <a:rPr lang="fr-FR" sz="1200" b="1" dirty="0">
                  <a:solidFill>
                    <a:srgbClr val="000080"/>
                  </a:solidFill>
                </a:rPr>
                <a:t>800</a:t>
              </a:r>
              <a:endParaRPr lang="fr-FR" sz="2400" dirty="0">
                <a:solidFill>
                  <a:srgbClr val="000000"/>
                </a:solidFill>
              </a:endParaRPr>
            </a:p>
          </p:txBody>
        </p:sp>
        <p:sp>
          <p:nvSpPr>
            <p:cNvPr id="2093" name="Text Box 45"/>
            <p:cNvSpPr txBox="1">
              <a:spLocks noChangeArrowheads="1"/>
            </p:cNvSpPr>
            <p:nvPr/>
          </p:nvSpPr>
          <p:spPr bwMode="auto">
            <a:xfrm>
              <a:off x="2502815" y="5128154"/>
              <a:ext cx="1546225" cy="582613"/>
            </a:xfrm>
            <a:prstGeom prst="rect">
              <a:avLst/>
            </a:prstGeom>
            <a:solidFill>
              <a:srgbClr val="CCFFFF"/>
            </a:solidFill>
            <a:ln w="1905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fr-FR" sz="800" dirty="0">
                <a:solidFill>
                  <a:srgbClr val="000080"/>
                </a:solidFill>
              </a:endParaRPr>
            </a:p>
            <a:p>
              <a:pPr algn="ctr" eaLnBrk="1" fontAlgn="base" hangingPunct="1">
                <a:spcBef>
                  <a:spcPct val="0"/>
                </a:spcBef>
                <a:spcAft>
                  <a:spcPct val="0"/>
                </a:spcAft>
              </a:pPr>
              <a:r>
                <a:rPr lang="fr-FR" sz="1200" dirty="0">
                  <a:solidFill>
                    <a:srgbClr val="000080"/>
                  </a:solidFill>
                </a:rPr>
                <a:t>Emprunts : </a:t>
              </a:r>
              <a:r>
                <a:rPr lang="fr-FR" sz="1200" b="1" dirty="0">
                  <a:solidFill>
                    <a:srgbClr val="000080"/>
                  </a:solidFill>
                </a:rPr>
                <a:t>400</a:t>
              </a:r>
              <a:endParaRPr lang="fr-FR" sz="1200" dirty="0">
                <a:solidFill>
                  <a:srgbClr val="000080"/>
                </a:solidFill>
              </a:endParaRPr>
            </a:p>
          </p:txBody>
        </p:sp>
        <p:sp>
          <p:nvSpPr>
            <p:cNvPr id="2094" name="Text Box 46"/>
            <p:cNvSpPr txBox="1">
              <a:spLocks noChangeArrowheads="1"/>
            </p:cNvSpPr>
            <p:nvPr/>
          </p:nvSpPr>
          <p:spPr bwMode="auto">
            <a:xfrm>
              <a:off x="785139" y="4294717"/>
              <a:ext cx="1519237" cy="1124743"/>
            </a:xfrm>
            <a:prstGeom prst="rect">
              <a:avLst/>
            </a:prstGeom>
            <a:solidFill>
              <a:srgbClr val="FFCCFF"/>
            </a:solid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FF0000"/>
                  </a:solidFill>
                </a:rPr>
                <a:t>Actif immobilisé :</a:t>
              </a:r>
            </a:p>
            <a:p>
              <a:pPr algn="ctr" eaLnBrk="1" fontAlgn="base" hangingPunct="1">
                <a:spcBef>
                  <a:spcPct val="0"/>
                </a:spcBef>
                <a:spcAft>
                  <a:spcPct val="0"/>
                </a:spcAft>
              </a:pPr>
              <a:endParaRPr lang="fr-FR" sz="1200" dirty="0">
                <a:solidFill>
                  <a:srgbClr val="FF0000"/>
                </a:solidFill>
              </a:endParaRPr>
            </a:p>
            <a:p>
              <a:pPr algn="ctr" eaLnBrk="1" fontAlgn="base" hangingPunct="1">
                <a:spcBef>
                  <a:spcPct val="0"/>
                </a:spcBef>
                <a:spcAft>
                  <a:spcPct val="0"/>
                </a:spcAft>
              </a:pPr>
              <a:r>
                <a:rPr lang="fr-FR" sz="1200" b="1" dirty="0">
                  <a:solidFill>
                    <a:srgbClr val="FF0000"/>
                  </a:solidFill>
                </a:rPr>
                <a:t>1 000</a:t>
              </a:r>
              <a:endParaRPr lang="fr-FR" sz="2400" dirty="0">
                <a:solidFill>
                  <a:srgbClr val="000000"/>
                </a:solidFill>
              </a:endParaRPr>
            </a:p>
          </p:txBody>
        </p:sp>
        <p:grpSp>
          <p:nvGrpSpPr>
            <p:cNvPr id="2102" name="Group 54"/>
            <p:cNvGrpSpPr>
              <a:grpSpLocks/>
            </p:cNvGrpSpPr>
            <p:nvPr/>
          </p:nvGrpSpPr>
          <p:grpSpPr bwMode="auto">
            <a:xfrm>
              <a:off x="785140" y="5467317"/>
              <a:ext cx="1519237" cy="682102"/>
              <a:chOff x="507" y="3684"/>
              <a:chExt cx="957" cy="438"/>
            </a:xfrm>
          </p:grpSpPr>
          <p:sp>
            <p:nvSpPr>
              <p:cNvPr id="2091" name="Text Box 47"/>
              <p:cNvSpPr txBox="1">
                <a:spLocks noChangeArrowheads="1"/>
              </p:cNvSpPr>
              <p:nvPr/>
            </p:nvSpPr>
            <p:spPr bwMode="auto">
              <a:xfrm>
                <a:off x="507" y="3684"/>
                <a:ext cx="957" cy="187"/>
              </a:xfrm>
              <a:prstGeom prst="rect">
                <a:avLst/>
              </a:prstGeom>
              <a:solidFill>
                <a:srgbClr val="FFCCFF"/>
              </a:solid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1080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FF0000"/>
                    </a:solidFill>
                  </a:rPr>
                  <a:t>Stocks : </a:t>
                </a:r>
                <a:r>
                  <a:rPr lang="fr-FR" sz="1200" b="1" dirty="0">
                    <a:solidFill>
                      <a:srgbClr val="FF0000"/>
                    </a:solidFill>
                  </a:rPr>
                  <a:t>200</a:t>
                </a:r>
                <a:endParaRPr lang="fr-FR" sz="2400" dirty="0">
                  <a:solidFill>
                    <a:srgbClr val="000000"/>
                  </a:solidFill>
                </a:endParaRPr>
              </a:p>
            </p:txBody>
          </p:sp>
          <p:sp>
            <p:nvSpPr>
              <p:cNvPr id="7" name="Text Box 48"/>
              <p:cNvSpPr txBox="1">
                <a:spLocks noChangeArrowheads="1"/>
              </p:cNvSpPr>
              <p:nvPr/>
            </p:nvSpPr>
            <p:spPr bwMode="auto">
              <a:xfrm>
                <a:off x="507" y="3871"/>
                <a:ext cx="957" cy="251"/>
              </a:xfrm>
              <a:prstGeom prst="rect">
                <a:avLst/>
              </a:prstGeom>
              <a:solidFill>
                <a:srgbClr val="FFCCFF"/>
              </a:solid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FF0000"/>
                    </a:solidFill>
                  </a:rPr>
                  <a:t>Créances clients :</a:t>
                </a:r>
              </a:p>
              <a:p>
                <a:pPr algn="ctr" eaLnBrk="1" fontAlgn="base" hangingPunct="1">
                  <a:spcBef>
                    <a:spcPct val="0"/>
                  </a:spcBef>
                  <a:spcAft>
                    <a:spcPct val="0"/>
                  </a:spcAft>
                </a:pPr>
                <a:r>
                  <a:rPr lang="fr-FR" sz="1200" b="1" dirty="0">
                    <a:solidFill>
                      <a:srgbClr val="FF0000"/>
                    </a:solidFill>
                  </a:rPr>
                  <a:t>300</a:t>
                </a:r>
                <a:endParaRPr lang="fr-FR" sz="2400" dirty="0">
                  <a:solidFill>
                    <a:srgbClr val="000000"/>
                  </a:solidFill>
                </a:endParaRPr>
              </a:p>
            </p:txBody>
          </p:sp>
        </p:grpSp>
        <p:sp>
          <p:nvSpPr>
            <p:cNvPr id="2097" name="Text Box 49"/>
            <p:cNvSpPr txBox="1">
              <a:spLocks noChangeArrowheads="1"/>
            </p:cNvSpPr>
            <p:nvPr/>
          </p:nvSpPr>
          <p:spPr bwMode="auto">
            <a:xfrm>
              <a:off x="2509616" y="5755238"/>
              <a:ext cx="1546225" cy="550863"/>
            </a:xfrm>
            <a:prstGeom prst="rect">
              <a:avLst/>
            </a:prstGeom>
            <a:solidFill>
              <a:srgbClr val="CCFFFF"/>
            </a:solidFill>
            <a:ln w="1905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000080"/>
                  </a:solidFill>
                </a:rPr>
                <a:t>Dettes fournisseurs :</a:t>
              </a:r>
            </a:p>
            <a:p>
              <a:pPr algn="ctr" eaLnBrk="1" fontAlgn="base" hangingPunct="1">
                <a:spcBef>
                  <a:spcPct val="0"/>
                </a:spcBef>
                <a:spcAft>
                  <a:spcPct val="0"/>
                </a:spcAft>
              </a:pPr>
              <a:r>
                <a:rPr lang="fr-FR" sz="1200" b="1" dirty="0">
                  <a:solidFill>
                    <a:srgbClr val="000080"/>
                  </a:solidFill>
                </a:rPr>
                <a:t>400</a:t>
              </a:r>
              <a:endParaRPr lang="fr-FR" sz="2400" dirty="0">
                <a:solidFill>
                  <a:srgbClr val="000000"/>
                </a:solidFill>
              </a:endParaRPr>
            </a:p>
          </p:txBody>
        </p:sp>
        <p:sp>
          <p:nvSpPr>
            <p:cNvPr id="2098" name="Text Box 50"/>
            <p:cNvSpPr txBox="1">
              <a:spLocks noChangeArrowheads="1"/>
            </p:cNvSpPr>
            <p:nvPr/>
          </p:nvSpPr>
          <p:spPr bwMode="auto">
            <a:xfrm>
              <a:off x="202527" y="3573992"/>
              <a:ext cx="857091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fr-FR" sz="2000" dirty="0">
                  <a:solidFill>
                    <a:srgbClr val="008000"/>
                  </a:solidFill>
                </a:rPr>
                <a:t>Vérifions par empilement et reconstitution du bilan complet et équilibré :</a:t>
              </a:r>
            </a:p>
          </p:txBody>
        </p:sp>
        <p:sp>
          <p:nvSpPr>
            <p:cNvPr id="2052" name="Text Box 4" descr="Grands confettis"/>
            <p:cNvSpPr txBox="1">
              <a:spLocks noChangeArrowheads="1"/>
            </p:cNvSpPr>
            <p:nvPr/>
          </p:nvSpPr>
          <p:spPr bwMode="auto">
            <a:xfrm>
              <a:off x="750215" y="2537354"/>
              <a:ext cx="1533525" cy="138113"/>
            </a:xfrm>
            <a:prstGeom prst="rect">
              <a:avLst/>
            </a:prstGeom>
            <a:pattFill prst="lgConfetti">
              <a:fgClr>
                <a:srgbClr val="66FF66"/>
              </a:fgClr>
              <a:bgClr>
                <a:srgbClr val="FFFFFF"/>
              </a:bgClr>
            </a:pattFill>
            <a:ln>
              <a:noFill/>
            </a:ln>
            <a:effectLst/>
            <a:extLst>
              <a:ext uri="{91240B29-F687-4F45-9708-019B960494DF}">
                <a14:hiddenLine xmlns:a14="http://schemas.microsoft.com/office/drawing/2010/main" w="1905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0" rIns="3600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fr-FR" sz="2400" dirty="0">
                <a:solidFill>
                  <a:srgbClr val="000000"/>
                </a:solidFill>
              </a:endParaRPr>
            </a:p>
          </p:txBody>
        </p:sp>
        <p:grpSp>
          <p:nvGrpSpPr>
            <p:cNvPr id="2099" name="Group 51"/>
            <p:cNvGrpSpPr>
              <a:grpSpLocks/>
            </p:cNvGrpSpPr>
            <p:nvPr/>
          </p:nvGrpSpPr>
          <p:grpSpPr bwMode="auto">
            <a:xfrm>
              <a:off x="777202" y="2227792"/>
              <a:ext cx="3738563" cy="315912"/>
              <a:chOff x="502" y="1342"/>
              <a:chExt cx="2355" cy="199"/>
            </a:xfrm>
          </p:grpSpPr>
          <p:sp>
            <p:nvSpPr>
              <p:cNvPr id="2088" name="Line 9"/>
              <p:cNvSpPr>
                <a:spLocks noChangeShapeType="1"/>
              </p:cNvSpPr>
              <p:nvPr/>
            </p:nvSpPr>
            <p:spPr bwMode="auto">
              <a:xfrm flipV="1">
                <a:off x="1458" y="1342"/>
                <a:ext cx="1259" cy="6"/>
              </a:xfrm>
              <a:prstGeom prst="line">
                <a:avLst/>
              </a:prstGeom>
              <a:noFill/>
              <a:ln w="19050">
                <a:solidFill>
                  <a:srgbClr val="000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8" name="Line 10"/>
              <p:cNvSpPr>
                <a:spLocks noChangeShapeType="1"/>
              </p:cNvSpPr>
              <p:nvPr/>
            </p:nvSpPr>
            <p:spPr bwMode="auto">
              <a:xfrm flipV="1">
                <a:off x="502" y="1540"/>
                <a:ext cx="2206" cy="1"/>
              </a:xfrm>
              <a:prstGeom prst="line">
                <a:avLst/>
              </a:prstGeom>
              <a:noFill/>
              <a:ln w="19050">
                <a:solidFill>
                  <a:srgbClr val="000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9" name="AutoShape 11"/>
              <p:cNvSpPr>
                <a:spLocks/>
              </p:cNvSpPr>
              <p:nvPr/>
            </p:nvSpPr>
            <p:spPr bwMode="auto">
              <a:xfrm>
                <a:off x="2762" y="1348"/>
                <a:ext cx="95" cy="186"/>
              </a:xfrm>
              <a:prstGeom prst="rightBrace">
                <a:avLst>
                  <a:gd name="adj1" fmla="val 16316"/>
                  <a:gd name="adj2" fmla="val 50000"/>
                </a:avLst>
              </a:prstGeom>
              <a:noFill/>
              <a:ln w="19050">
                <a:solidFill>
                  <a:srgbClr val="00008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sp>
          <p:nvSpPr>
            <p:cNvPr id="2109" name="Text Box 61"/>
            <p:cNvSpPr txBox="1">
              <a:spLocks noChangeArrowheads="1"/>
            </p:cNvSpPr>
            <p:nvPr/>
          </p:nvSpPr>
          <p:spPr bwMode="auto">
            <a:xfrm>
              <a:off x="4081627" y="5389268"/>
              <a:ext cx="15144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fr-FR" sz="1200" b="1" dirty="0">
                  <a:solidFill>
                    <a:srgbClr val="000080"/>
                  </a:solidFill>
                </a:rPr>
                <a:t>FR = +200</a:t>
              </a:r>
            </a:p>
          </p:txBody>
        </p:sp>
        <p:sp>
          <p:nvSpPr>
            <p:cNvPr id="2114" name="Text Box 66"/>
            <p:cNvSpPr txBox="1">
              <a:spLocks noChangeArrowheads="1"/>
            </p:cNvSpPr>
            <p:nvPr/>
          </p:nvSpPr>
          <p:spPr bwMode="auto">
            <a:xfrm>
              <a:off x="-19724" y="5844117"/>
              <a:ext cx="8866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lnSpc>
                  <a:spcPct val="50000"/>
                </a:lnSpc>
                <a:spcBef>
                  <a:spcPct val="50000"/>
                </a:spcBef>
                <a:spcAft>
                  <a:spcPct val="0"/>
                </a:spcAft>
              </a:pPr>
              <a:r>
                <a:rPr lang="fr-FR" sz="1200" b="1" dirty="0">
                  <a:solidFill>
                    <a:srgbClr val="FF3300"/>
                  </a:solidFill>
                </a:rPr>
                <a:t>BFR =100</a:t>
              </a:r>
            </a:p>
          </p:txBody>
        </p:sp>
        <p:sp>
          <p:nvSpPr>
            <p:cNvPr id="2120" name="Freeform 72"/>
            <p:cNvSpPr>
              <a:spLocks/>
            </p:cNvSpPr>
            <p:nvPr/>
          </p:nvSpPr>
          <p:spPr bwMode="auto">
            <a:xfrm>
              <a:off x="2067840" y="2613554"/>
              <a:ext cx="403225" cy="3575050"/>
            </a:xfrm>
            <a:custGeom>
              <a:avLst/>
              <a:gdLst>
                <a:gd name="T0" fmla="*/ 0 w 254"/>
                <a:gd name="T1" fmla="*/ 0 h 2252"/>
                <a:gd name="T2" fmla="*/ 630039063 w 254"/>
                <a:gd name="T3" fmla="*/ 2147483647 h 2252"/>
                <a:gd name="T4" fmla="*/ 57964388 w 254"/>
                <a:gd name="T5" fmla="*/ 2147483647 h 2252"/>
                <a:gd name="T6" fmla="*/ 0 60000 65536"/>
                <a:gd name="T7" fmla="*/ 0 60000 65536"/>
                <a:gd name="T8" fmla="*/ 0 60000 65536"/>
              </a:gdLst>
              <a:ahLst/>
              <a:cxnLst>
                <a:cxn ang="T6">
                  <a:pos x="T0" y="T1"/>
                </a:cxn>
                <a:cxn ang="T7">
                  <a:pos x="T2" y="T3"/>
                </a:cxn>
                <a:cxn ang="T8">
                  <a:pos x="T4" y="T5"/>
                </a:cxn>
              </a:cxnLst>
              <a:rect l="0" t="0" r="r" b="b"/>
              <a:pathLst>
                <a:path w="254" h="2252">
                  <a:moveTo>
                    <a:pt x="0" y="0"/>
                  </a:moveTo>
                  <a:cubicBezTo>
                    <a:pt x="123" y="586"/>
                    <a:pt x="246" y="1173"/>
                    <a:pt x="250" y="1548"/>
                  </a:cubicBezTo>
                  <a:cubicBezTo>
                    <a:pt x="254" y="1923"/>
                    <a:pt x="138" y="2087"/>
                    <a:pt x="23" y="2252"/>
                  </a:cubicBezTo>
                </a:path>
              </a:pathLst>
            </a:custGeom>
            <a:noFill/>
            <a:ln w="28575" cmpd="sng">
              <a:solidFill>
                <a:schemeClr val="accent2"/>
              </a:solidFill>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10" name="Rectangle 9"/>
            <p:cNvSpPr/>
            <p:nvPr/>
          </p:nvSpPr>
          <p:spPr>
            <a:xfrm>
              <a:off x="4112540" y="755385"/>
              <a:ext cx="4975225" cy="914400"/>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fr-FR" sz="1400" b="1" dirty="0">
                  <a:solidFill>
                    <a:srgbClr val="008000"/>
                  </a:solidFill>
                  <a:latin typeface="Arial" pitchFamily="34" charset="0"/>
                  <a:cs typeface="Arial" pitchFamily="34" charset="0"/>
                </a:rPr>
                <a:t>Pour mémoire :</a:t>
              </a:r>
            </a:p>
            <a:p>
              <a:pPr fontAlgn="base">
                <a:spcBef>
                  <a:spcPct val="0"/>
                </a:spcBef>
                <a:spcAft>
                  <a:spcPct val="0"/>
                </a:spcAft>
              </a:pPr>
              <a:r>
                <a:rPr lang="fr-FR" sz="1400" b="1" dirty="0">
                  <a:solidFill>
                    <a:srgbClr val="FF0000"/>
                  </a:solidFill>
                  <a:latin typeface="Arial" pitchFamily="34" charset="0"/>
                  <a:cs typeface="Arial" pitchFamily="34" charset="0"/>
                </a:rPr>
                <a:t>BFR</a:t>
              </a:r>
              <a:r>
                <a:rPr lang="fr-FR" sz="1400" dirty="0">
                  <a:solidFill>
                    <a:srgbClr val="FF0000"/>
                  </a:solidFill>
                  <a:latin typeface="Arial" pitchFamily="34" charset="0"/>
                  <a:cs typeface="Arial" pitchFamily="34" charset="0"/>
                </a:rPr>
                <a:t> = </a:t>
              </a:r>
              <a:r>
                <a:rPr lang="fr-FR" sz="1400" b="1" dirty="0">
                  <a:solidFill>
                    <a:srgbClr val="FF0000"/>
                  </a:solidFill>
                  <a:latin typeface="Arial" pitchFamily="34" charset="0"/>
                  <a:cs typeface="Arial" pitchFamily="34" charset="0"/>
                </a:rPr>
                <a:t>St</a:t>
              </a:r>
              <a:r>
                <a:rPr lang="fr-FR" sz="1400" dirty="0">
                  <a:solidFill>
                    <a:srgbClr val="FF0000"/>
                  </a:solidFill>
                  <a:latin typeface="Arial" pitchFamily="34" charset="0"/>
                  <a:cs typeface="Arial" pitchFamily="34" charset="0"/>
                </a:rPr>
                <a:t>ocks + </a:t>
              </a:r>
              <a:r>
                <a:rPr lang="fr-FR" sz="1400" b="1" dirty="0">
                  <a:solidFill>
                    <a:srgbClr val="FF0000"/>
                  </a:solidFill>
                  <a:latin typeface="Arial" pitchFamily="34" charset="0"/>
                  <a:cs typeface="Arial" pitchFamily="34" charset="0"/>
                </a:rPr>
                <a:t>C</a:t>
              </a:r>
              <a:r>
                <a:rPr lang="fr-FR" sz="1400" dirty="0">
                  <a:solidFill>
                    <a:srgbClr val="FF0000"/>
                  </a:solidFill>
                  <a:latin typeface="Arial" pitchFamily="34" charset="0"/>
                  <a:cs typeface="Arial" pitchFamily="34" charset="0"/>
                </a:rPr>
                <a:t>réances </a:t>
              </a:r>
              <a:r>
                <a:rPr lang="fr-FR" sz="1400" b="1" dirty="0">
                  <a:solidFill>
                    <a:srgbClr val="FF0000"/>
                  </a:solidFill>
                  <a:latin typeface="Arial" pitchFamily="34" charset="0"/>
                  <a:cs typeface="Arial" pitchFamily="34" charset="0"/>
                </a:rPr>
                <a:t>C</a:t>
              </a:r>
              <a:r>
                <a:rPr lang="fr-FR" sz="1400" dirty="0">
                  <a:solidFill>
                    <a:srgbClr val="FF0000"/>
                  </a:solidFill>
                  <a:latin typeface="Arial" pitchFamily="34" charset="0"/>
                  <a:cs typeface="Arial" pitchFamily="34" charset="0"/>
                </a:rPr>
                <a:t>lients </a:t>
              </a:r>
              <a:r>
                <a:rPr lang="fr-FR" sz="1400" dirty="0">
                  <a:solidFill>
                    <a:srgbClr val="3333CC"/>
                  </a:solidFill>
                  <a:latin typeface="Arial" pitchFamily="34" charset="0"/>
                  <a:cs typeface="Arial" pitchFamily="34" charset="0"/>
                </a:rPr>
                <a:t>– Dettes </a:t>
              </a:r>
              <a:r>
                <a:rPr lang="fr-FR" sz="1400" b="1" dirty="0">
                  <a:solidFill>
                    <a:srgbClr val="3333CC"/>
                  </a:solidFill>
                  <a:latin typeface="Arial" pitchFamily="34" charset="0"/>
                  <a:cs typeface="Arial" pitchFamily="34" charset="0"/>
                </a:rPr>
                <a:t>Fourn</a:t>
              </a:r>
              <a:r>
                <a:rPr lang="fr-FR" sz="1400" dirty="0">
                  <a:solidFill>
                    <a:srgbClr val="3333CC"/>
                  </a:solidFill>
                  <a:latin typeface="Arial" pitchFamily="34" charset="0"/>
                  <a:cs typeface="Arial" pitchFamily="34" charset="0"/>
                </a:rPr>
                <a:t>isseurs</a:t>
              </a:r>
            </a:p>
            <a:p>
              <a:pPr fontAlgn="base">
                <a:spcBef>
                  <a:spcPct val="0"/>
                </a:spcBef>
                <a:spcAft>
                  <a:spcPct val="0"/>
                </a:spcAft>
              </a:pPr>
              <a:r>
                <a:rPr lang="fr-FR" sz="1400" b="1" dirty="0">
                  <a:solidFill>
                    <a:srgbClr val="3333CC"/>
                  </a:solidFill>
                  <a:latin typeface="Arial" pitchFamily="34" charset="0"/>
                  <a:cs typeface="Arial" pitchFamily="34" charset="0"/>
                </a:rPr>
                <a:t>FR</a:t>
              </a:r>
              <a:r>
                <a:rPr lang="fr-FR" sz="1400" dirty="0">
                  <a:solidFill>
                    <a:srgbClr val="3333CC"/>
                  </a:solidFill>
                  <a:latin typeface="Arial" pitchFamily="34" charset="0"/>
                  <a:cs typeface="Arial" pitchFamily="34" charset="0"/>
                </a:rPr>
                <a:t> = </a:t>
              </a:r>
              <a:r>
                <a:rPr lang="fr-FR" sz="1400" b="1" dirty="0">
                  <a:solidFill>
                    <a:srgbClr val="3333CC"/>
                  </a:solidFill>
                  <a:latin typeface="Arial" pitchFamily="34" charset="0"/>
                  <a:cs typeface="Arial" pitchFamily="34" charset="0"/>
                </a:rPr>
                <a:t>C</a:t>
              </a:r>
              <a:r>
                <a:rPr lang="fr-FR" sz="1400" dirty="0">
                  <a:solidFill>
                    <a:srgbClr val="3333CC"/>
                  </a:solidFill>
                  <a:latin typeface="Arial" pitchFamily="34" charset="0"/>
                  <a:cs typeface="Arial" pitchFamily="34" charset="0"/>
                </a:rPr>
                <a:t>ap. </a:t>
              </a:r>
              <a:r>
                <a:rPr lang="fr-FR" sz="1400" b="1" dirty="0">
                  <a:solidFill>
                    <a:srgbClr val="3333CC"/>
                  </a:solidFill>
                  <a:latin typeface="Arial" pitchFamily="34" charset="0"/>
                  <a:cs typeface="Arial" pitchFamily="34" charset="0"/>
                </a:rPr>
                <a:t>P</a:t>
              </a:r>
              <a:r>
                <a:rPr lang="fr-FR" sz="1400" dirty="0">
                  <a:solidFill>
                    <a:srgbClr val="3333CC"/>
                  </a:solidFill>
                  <a:latin typeface="Arial" pitchFamily="34" charset="0"/>
                  <a:cs typeface="Arial" pitchFamily="34" charset="0"/>
                </a:rPr>
                <a:t>ropres + </a:t>
              </a:r>
              <a:r>
                <a:rPr lang="fr-FR" sz="1400" b="1" dirty="0">
                  <a:solidFill>
                    <a:srgbClr val="3333CC"/>
                  </a:solidFill>
                  <a:latin typeface="Arial" pitchFamily="34" charset="0"/>
                  <a:cs typeface="Arial" pitchFamily="34" charset="0"/>
                </a:rPr>
                <a:t>E</a:t>
              </a:r>
              <a:r>
                <a:rPr lang="fr-FR" sz="1400" dirty="0">
                  <a:solidFill>
                    <a:srgbClr val="3333CC"/>
                  </a:solidFill>
                  <a:latin typeface="Arial" pitchFamily="34" charset="0"/>
                  <a:cs typeface="Arial" pitchFamily="34" charset="0"/>
                </a:rPr>
                <a:t>mprunts</a:t>
              </a:r>
              <a:r>
                <a:rPr lang="fr-FR" sz="1400" b="1" dirty="0">
                  <a:solidFill>
                    <a:srgbClr val="3333CC"/>
                  </a:solidFill>
                  <a:latin typeface="Arial" pitchFamily="34" charset="0"/>
                  <a:cs typeface="Arial" pitchFamily="34" charset="0"/>
                </a:rPr>
                <a:t> F</a:t>
              </a:r>
              <a:r>
                <a:rPr lang="fr-FR" sz="1400" dirty="0">
                  <a:solidFill>
                    <a:srgbClr val="3333CC"/>
                  </a:solidFill>
                  <a:latin typeface="Arial" pitchFamily="34" charset="0"/>
                  <a:cs typeface="Arial" pitchFamily="34" charset="0"/>
                </a:rPr>
                <a:t>inanciers </a:t>
              </a:r>
              <a:r>
                <a:rPr lang="fr-FR" sz="1400" dirty="0">
                  <a:solidFill>
                    <a:srgbClr val="FF0000"/>
                  </a:solidFill>
                  <a:latin typeface="Arial" pitchFamily="34" charset="0"/>
                  <a:cs typeface="Arial" pitchFamily="34" charset="0"/>
                </a:rPr>
                <a:t>- </a:t>
              </a:r>
              <a:r>
                <a:rPr lang="fr-FR" sz="1400" b="1" dirty="0">
                  <a:solidFill>
                    <a:srgbClr val="FF0000"/>
                  </a:solidFill>
                  <a:latin typeface="Arial" pitchFamily="34" charset="0"/>
                  <a:cs typeface="Arial" pitchFamily="34" charset="0"/>
                </a:rPr>
                <a:t>Immo</a:t>
              </a:r>
              <a:r>
                <a:rPr lang="fr-FR" sz="1400" dirty="0">
                  <a:solidFill>
                    <a:srgbClr val="FF0000"/>
                  </a:solidFill>
                  <a:latin typeface="Arial" pitchFamily="34" charset="0"/>
                  <a:cs typeface="Arial" pitchFamily="34" charset="0"/>
                </a:rPr>
                <a:t>bilisations</a:t>
              </a:r>
            </a:p>
            <a:p>
              <a:pPr fontAlgn="base">
                <a:spcBef>
                  <a:spcPct val="0"/>
                </a:spcBef>
                <a:spcAft>
                  <a:spcPct val="0"/>
                </a:spcAft>
              </a:pPr>
              <a:r>
                <a:rPr lang="fr-FR" sz="1400" b="1" dirty="0">
                  <a:solidFill>
                    <a:srgbClr val="006600"/>
                  </a:solidFill>
                  <a:latin typeface="Arial" pitchFamily="34" charset="0"/>
                  <a:cs typeface="Arial" pitchFamily="34" charset="0"/>
                </a:rPr>
                <a:t>TN</a:t>
              </a:r>
              <a:r>
                <a:rPr lang="fr-FR" sz="1400" dirty="0">
                  <a:solidFill>
                    <a:srgbClr val="FFFFFF"/>
                  </a:solidFill>
                  <a:latin typeface="Arial" pitchFamily="34" charset="0"/>
                  <a:cs typeface="Arial" pitchFamily="34" charset="0"/>
                </a:rPr>
                <a:t> </a:t>
              </a:r>
              <a:r>
                <a:rPr lang="fr-FR" sz="1400" dirty="0">
                  <a:solidFill>
                    <a:srgbClr val="3333CC"/>
                  </a:solidFill>
                  <a:latin typeface="Arial" pitchFamily="34" charset="0"/>
                  <a:cs typeface="Arial" pitchFamily="34" charset="0"/>
                </a:rPr>
                <a:t>= </a:t>
              </a:r>
              <a:r>
                <a:rPr lang="fr-FR" sz="1400" b="1" dirty="0">
                  <a:solidFill>
                    <a:srgbClr val="3333CC"/>
                  </a:solidFill>
                  <a:latin typeface="Arial" pitchFamily="34" charset="0"/>
                  <a:cs typeface="Arial" pitchFamily="34" charset="0"/>
                </a:rPr>
                <a:t>FR</a:t>
              </a:r>
              <a:r>
                <a:rPr lang="fr-FR" sz="1400" dirty="0">
                  <a:solidFill>
                    <a:srgbClr val="FFFFFF"/>
                  </a:solidFill>
                  <a:latin typeface="Arial" pitchFamily="34" charset="0"/>
                  <a:cs typeface="Arial" pitchFamily="34" charset="0"/>
                </a:rPr>
                <a:t> </a:t>
              </a:r>
              <a:r>
                <a:rPr lang="fr-FR" sz="1400" b="1" dirty="0">
                  <a:solidFill>
                    <a:srgbClr val="FF0000"/>
                  </a:solidFill>
                  <a:latin typeface="Arial" pitchFamily="34" charset="0"/>
                  <a:cs typeface="Arial" pitchFamily="34" charset="0"/>
                </a:rPr>
                <a:t>- BFR</a:t>
              </a:r>
            </a:p>
          </p:txBody>
        </p:sp>
        <p:sp>
          <p:nvSpPr>
            <p:cNvPr id="51" name="Text Box 61"/>
            <p:cNvSpPr txBox="1">
              <a:spLocks noChangeArrowheads="1"/>
            </p:cNvSpPr>
            <p:nvPr/>
          </p:nvSpPr>
          <p:spPr bwMode="auto">
            <a:xfrm>
              <a:off x="4187240" y="6178536"/>
              <a:ext cx="48037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fr-FR" sz="1200" b="1" dirty="0">
                  <a:solidFill>
                    <a:srgbClr val="006600"/>
                  </a:solidFill>
                </a:rPr>
                <a:t>TN = </a:t>
              </a:r>
              <a:r>
                <a:rPr lang="fr-FR" sz="1200" b="1" dirty="0">
                  <a:solidFill>
                    <a:srgbClr val="333399"/>
                  </a:solidFill>
                </a:rPr>
                <a:t>FR</a:t>
              </a:r>
              <a:r>
                <a:rPr lang="fr-FR" sz="1200" b="1" dirty="0">
                  <a:solidFill>
                    <a:srgbClr val="006600"/>
                  </a:solidFill>
                </a:rPr>
                <a:t> – </a:t>
              </a:r>
              <a:r>
                <a:rPr lang="fr-FR" sz="1200" b="1" dirty="0">
                  <a:solidFill>
                    <a:srgbClr val="FF3300"/>
                  </a:solidFill>
                </a:rPr>
                <a:t>BFR</a:t>
              </a:r>
              <a:r>
                <a:rPr lang="fr-FR" sz="1200" b="1" dirty="0">
                  <a:solidFill>
                    <a:srgbClr val="006600"/>
                  </a:solidFill>
                </a:rPr>
                <a:t> = </a:t>
              </a:r>
              <a:r>
                <a:rPr lang="fr-FR" sz="1200" b="1" dirty="0">
                  <a:solidFill>
                    <a:srgbClr val="333399"/>
                  </a:solidFill>
                </a:rPr>
                <a:t>200</a:t>
              </a:r>
              <a:r>
                <a:rPr lang="fr-FR" sz="1200" b="1" dirty="0">
                  <a:solidFill>
                    <a:srgbClr val="006600"/>
                  </a:solidFill>
                </a:rPr>
                <a:t> – </a:t>
              </a:r>
              <a:r>
                <a:rPr lang="fr-FR" sz="1200" b="1" dirty="0">
                  <a:solidFill>
                    <a:srgbClr val="FF3300"/>
                  </a:solidFill>
                </a:rPr>
                <a:t>100</a:t>
              </a:r>
              <a:r>
                <a:rPr lang="fr-FR" sz="1200" b="1" dirty="0">
                  <a:solidFill>
                    <a:srgbClr val="006600"/>
                  </a:solidFill>
                </a:rPr>
                <a:t> = +100 (en dispo) générés par l'excédent, au moment de ce bilan, du FR par rapport au BFR</a:t>
              </a:r>
            </a:p>
          </p:txBody>
        </p:sp>
      </p:grpSp>
    </p:spTree>
    <p:extLst>
      <p:ext uri="{BB962C8B-B14F-4D97-AF65-F5344CB8AC3E}">
        <p14:creationId xmlns:p14="http://schemas.microsoft.com/office/powerpoint/2010/main" val="2535527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0" name="Text Box 32"/>
          <p:cNvSpPr txBox="1">
            <a:spLocks noChangeArrowheads="1"/>
          </p:cNvSpPr>
          <p:nvPr>
            <p:custDataLst>
              <p:tags r:id="rId1"/>
            </p:custDataLst>
          </p:nvPr>
        </p:nvSpPr>
        <p:spPr bwMode="auto">
          <a:xfrm>
            <a:off x="2419350" y="6453336"/>
            <a:ext cx="1851818" cy="4046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b="1" dirty="0">
                <a:solidFill>
                  <a:srgbClr val="000080"/>
                </a:solidFill>
              </a:rPr>
              <a:t>Total du Passif = 1 700 </a:t>
            </a:r>
            <a:r>
              <a:rPr lang="fr-FR" sz="1050" b="1" dirty="0">
                <a:solidFill>
                  <a:srgbClr val="000080"/>
                </a:solidFill>
              </a:rPr>
              <a:t>(dont 100 de découvert !)</a:t>
            </a:r>
            <a:endParaRPr lang="fr-FR" sz="1400" dirty="0">
              <a:solidFill>
                <a:srgbClr val="000000"/>
              </a:solidFill>
            </a:endParaRPr>
          </a:p>
        </p:txBody>
      </p:sp>
      <p:grpSp>
        <p:nvGrpSpPr>
          <p:cNvPr id="14" name="Groupe 13"/>
          <p:cNvGrpSpPr/>
          <p:nvPr>
            <p:custDataLst>
              <p:tags r:id="rId2"/>
            </p:custDataLst>
          </p:nvPr>
        </p:nvGrpSpPr>
        <p:grpSpPr>
          <a:xfrm>
            <a:off x="-52665" y="452854"/>
            <a:ext cx="9196665" cy="6229082"/>
            <a:chOff x="-52665" y="452854"/>
            <a:chExt cx="9196665" cy="6229082"/>
          </a:xfrm>
        </p:grpSpPr>
        <p:sp>
          <p:nvSpPr>
            <p:cNvPr id="2053" name="Text Box 5"/>
            <p:cNvSpPr txBox="1">
              <a:spLocks noChangeArrowheads="1"/>
            </p:cNvSpPr>
            <p:nvPr/>
          </p:nvSpPr>
          <p:spPr bwMode="auto">
            <a:xfrm>
              <a:off x="2490788" y="1889125"/>
              <a:ext cx="1546225" cy="576263"/>
            </a:xfrm>
            <a:prstGeom prst="rect">
              <a:avLst/>
            </a:prstGeom>
            <a:solidFill>
              <a:srgbClr val="CCFFFF"/>
            </a:solidFill>
            <a:ln w="1905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000080"/>
                  </a:solidFill>
                </a:rPr>
                <a:t>Emprunts : </a:t>
              </a:r>
              <a:r>
                <a:rPr lang="fr-FR" sz="1200" b="1" dirty="0">
                  <a:solidFill>
                    <a:srgbClr val="000080"/>
                  </a:solidFill>
                </a:rPr>
                <a:t>400</a:t>
              </a:r>
              <a:endParaRPr lang="fr-FR" sz="2400" dirty="0">
                <a:solidFill>
                  <a:srgbClr val="000000"/>
                </a:solidFill>
              </a:endParaRPr>
            </a:p>
          </p:txBody>
        </p:sp>
        <p:sp>
          <p:nvSpPr>
            <p:cNvPr id="2055" name="Text Box 7"/>
            <p:cNvSpPr txBox="1">
              <a:spLocks noChangeArrowheads="1"/>
            </p:cNvSpPr>
            <p:nvPr/>
          </p:nvSpPr>
          <p:spPr bwMode="auto">
            <a:xfrm>
              <a:off x="777875" y="1054100"/>
              <a:ext cx="1522413" cy="1119188"/>
            </a:xfrm>
            <a:prstGeom prst="rect">
              <a:avLst/>
            </a:prstGeom>
            <a:solidFill>
              <a:srgbClr val="FFCCFF"/>
            </a:solid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FF0000"/>
                  </a:solidFill>
                </a:rPr>
                <a:t>Actif immobilisé :</a:t>
              </a:r>
            </a:p>
            <a:p>
              <a:pPr algn="ctr" eaLnBrk="1" fontAlgn="base" hangingPunct="1">
                <a:spcBef>
                  <a:spcPct val="0"/>
                </a:spcBef>
                <a:spcAft>
                  <a:spcPct val="0"/>
                </a:spcAft>
              </a:pPr>
              <a:endParaRPr lang="fr-FR" sz="1200" dirty="0">
                <a:solidFill>
                  <a:srgbClr val="FF0000"/>
                </a:solidFill>
              </a:endParaRPr>
            </a:p>
            <a:p>
              <a:pPr algn="ctr" eaLnBrk="1" fontAlgn="base" hangingPunct="1">
                <a:spcBef>
                  <a:spcPct val="0"/>
                </a:spcBef>
                <a:spcAft>
                  <a:spcPct val="0"/>
                </a:spcAft>
              </a:pPr>
              <a:r>
                <a:rPr lang="fr-FR" sz="1200" b="1" dirty="0">
                  <a:solidFill>
                    <a:srgbClr val="FF0000"/>
                  </a:solidFill>
                </a:rPr>
                <a:t>1 000</a:t>
              </a:r>
              <a:endParaRPr lang="fr-FR" sz="2400" dirty="0">
                <a:solidFill>
                  <a:srgbClr val="000000"/>
                </a:solidFill>
              </a:endParaRPr>
            </a:p>
          </p:txBody>
        </p:sp>
        <p:sp>
          <p:nvSpPr>
            <p:cNvPr id="2056" name="Text Box 8"/>
            <p:cNvSpPr txBox="1">
              <a:spLocks noChangeArrowheads="1"/>
            </p:cNvSpPr>
            <p:nvPr/>
          </p:nvSpPr>
          <p:spPr bwMode="auto">
            <a:xfrm>
              <a:off x="4570412" y="2188907"/>
              <a:ext cx="4537075" cy="3107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fr-FR" sz="1200" b="1" dirty="0">
                  <a:solidFill>
                    <a:srgbClr val="000080"/>
                  </a:solidFill>
                </a:rPr>
                <a:t>FR</a:t>
              </a:r>
              <a:r>
                <a:rPr lang="fr-FR" sz="1200" b="1" dirty="0">
                  <a:solidFill>
                    <a:srgbClr val="000000"/>
                  </a:solidFill>
                </a:rPr>
                <a:t> = </a:t>
              </a:r>
              <a:r>
                <a:rPr lang="fr-FR" sz="1200" b="1" dirty="0">
                  <a:solidFill>
                    <a:srgbClr val="333399"/>
                  </a:solidFill>
                </a:rPr>
                <a:t>(800 + 400) </a:t>
              </a:r>
              <a:r>
                <a:rPr lang="fr-FR" sz="1200" b="1" dirty="0">
                  <a:solidFill>
                    <a:srgbClr val="000000"/>
                  </a:solidFill>
                </a:rPr>
                <a:t>– </a:t>
              </a:r>
              <a:r>
                <a:rPr lang="fr-FR" sz="1200" b="1" dirty="0">
                  <a:solidFill>
                    <a:srgbClr val="FF3300"/>
                  </a:solidFill>
                </a:rPr>
                <a:t>1 000</a:t>
              </a:r>
              <a:r>
                <a:rPr lang="fr-FR" sz="1200" b="1" dirty="0">
                  <a:solidFill>
                    <a:srgbClr val="000000"/>
                  </a:solidFill>
                </a:rPr>
                <a:t> = </a:t>
              </a:r>
              <a:r>
                <a:rPr lang="fr-FR" sz="1200" b="1" dirty="0">
                  <a:solidFill>
                    <a:srgbClr val="000080"/>
                  </a:solidFill>
                </a:rPr>
                <a:t>200</a:t>
              </a:r>
              <a:r>
                <a:rPr lang="fr-FR" sz="1200" b="1" dirty="0">
                  <a:solidFill>
                    <a:srgbClr val="000000"/>
                  </a:solidFill>
                </a:rPr>
                <a:t> (</a:t>
              </a:r>
              <a:r>
                <a:rPr lang="fr-FR" sz="1200" dirty="0">
                  <a:solidFill>
                    <a:srgbClr val="000000"/>
                  </a:solidFill>
                </a:rPr>
                <a:t>de</a:t>
              </a:r>
              <a:r>
                <a:rPr lang="fr-FR" sz="1200" b="1" dirty="0">
                  <a:solidFill>
                    <a:srgbClr val="333399"/>
                  </a:solidFill>
                </a:rPr>
                <a:t> ressource </a:t>
              </a:r>
              <a:r>
                <a:rPr lang="fr-FR" sz="1200" dirty="0">
                  <a:solidFill>
                    <a:srgbClr val="000000"/>
                  </a:solidFill>
                </a:rPr>
                <a:t>de financement)  </a:t>
              </a:r>
            </a:p>
          </p:txBody>
        </p:sp>
        <p:sp>
          <p:nvSpPr>
            <p:cNvPr id="2060" name="Text Box 12"/>
            <p:cNvSpPr txBox="1">
              <a:spLocks noChangeArrowheads="1"/>
            </p:cNvSpPr>
            <p:nvPr/>
          </p:nvSpPr>
          <p:spPr bwMode="auto">
            <a:xfrm>
              <a:off x="785623" y="2557165"/>
              <a:ext cx="1522413" cy="635000"/>
            </a:xfrm>
            <a:prstGeom prst="rect">
              <a:avLst/>
            </a:prstGeom>
            <a:solidFill>
              <a:srgbClr val="FFCCFF"/>
            </a:solid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1080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FF0000"/>
                  </a:solidFill>
                </a:rPr>
                <a:t>Stocks : </a:t>
              </a:r>
              <a:r>
                <a:rPr lang="fr-FR" sz="1200" b="1" dirty="0">
                  <a:solidFill>
                    <a:srgbClr val="FF0000"/>
                  </a:solidFill>
                </a:rPr>
                <a:t>400</a:t>
              </a:r>
              <a:endParaRPr lang="fr-FR" sz="2400" dirty="0">
                <a:solidFill>
                  <a:srgbClr val="000000"/>
                </a:solidFill>
              </a:endParaRPr>
            </a:p>
          </p:txBody>
        </p:sp>
        <p:sp>
          <p:nvSpPr>
            <p:cNvPr id="2061" name="Text Box 13"/>
            <p:cNvSpPr txBox="1">
              <a:spLocks noChangeArrowheads="1"/>
            </p:cNvSpPr>
            <p:nvPr/>
          </p:nvSpPr>
          <p:spPr bwMode="auto">
            <a:xfrm>
              <a:off x="785623" y="3192165"/>
              <a:ext cx="1522413" cy="398463"/>
            </a:xfrm>
            <a:prstGeom prst="rect">
              <a:avLst/>
            </a:prstGeom>
            <a:solidFill>
              <a:srgbClr val="FFCCFF"/>
            </a:solid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FF0000"/>
                  </a:solidFill>
                </a:rPr>
                <a:t>Créances clients :</a:t>
              </a:r>
            </a:p>
            <a:p>
              <a:pPr algn="ctr" eaLnBrk="1" fontAlgn="base" hangingPunct="1">
                <a:spcBef>
                  <a:spcPct val="0"/>
                </a:spcBef>
                <a:spcAft>
                  <a:spcPct val="0"/>
                </a:spcAft>
              </a:pPr>
              <a:r>
                <a:rPr lang="fr-FR" sz="1200" b="1" dirty="0">
                  <a:solidFill>
                    <a:srgbClr val="FF0000"/>
                  </a:solidFill>
                </a:rPr>
                <a:t>300</a:t>
              </a:r>
              <a:endParaRPr lang="fr-FR" sz="2400" dirty="0">
                <a:solidFill>
                  <a:srgbClr val="000000"/>
                </a:solidFill>
              </a:endParaRPr>
            </a:p>
          </p:txBody>
        </p:sp>
        <p:sp>
          <p:nvSpPr>
            <p:cNvPr id="2062" name="Text Box 14"/>
            <p:cNvSpPr txBox="1">
              <a:spLocks noChangeArrowheads="1"/>
            </p:cNvSpPr>
            <p:nvPr/>
          </p:nvSpPr>
          <p:spPr bwMode="auto">
            <a:xfrm>
              <a:off x="2508591" y="3028899"/>
              <a:ext cx="1546225" cy="555727"/>
            </a:xfrm>
            <a:prstGeom prst="rect">
              <a:avLst/>
            </a:prstGeom>
            <a:solidFill>
              <a:srgbClr val="CCFFFF"/>
            </a:solidFill>
            <a:ln w="1905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000080"/>
                  </a:solidFill>
                </a:rPr>
                <a:t>Dettes fournisseurs :</a:t>
              </a:r>
            </a:p>
            <a:p>
              <a:pPr algn="ctr" eaLnBrk="1" fontAlgn="base" hangingPunct="1">
                <a:spcBef>
                  <a:spcPct val="0"/>
                </a:spcBef>
                <a:spcAft>
                  <a:spcPct val="0"/>
                </a:spcAft>
              </a:pPr>
              <a:r>
                <a:rPr lang="fr-FR" sz="1200" b="1" dirty="0">
                  <a:solidFill>
                    <a:srgbClr val="000080"/>
                  </a:solidFill>
                </a:rPr>
                <a:t>400</a:t>
              </a:r>
              <a:endParaRPr lang="fr-FR" sz="2400" dirty="0">
                <a:solidFill>
                  <a:srgbClr val="000000"/>
                </a:solidFill>
              </a:endParaRPr>
            </a:p>
          </p:txBody>
        </p:sp>
        <p:sp>
          <p:nvSpPr>
            <p:cNvPr id="2063" name="Text Box 15"/>
            <p:cNvSpPr txBox="1">
              <a:spLocks noChangeArrowheads="1"/>
            </p:cNvSpPr>
            <p:nvPr/>
          </p:nvSpPr>
          <p:spPr bwMode="auto">
            <a:xfrm>
              <a:off x="4562475" y="2387302"/>
              <a:ext cx="4359275"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fr-FR" sz="1200" b="1" dirty="0">
                <a:solidFill>
                  <a:srgbClr val="FF0000"/>
                </a:solidFill>
              </a:endParaRPr>
            </a:p>
            <a:p>
              <a:pPr eaLnBrk="1" fontAlgn="base" hangingPunct="1">
                <a:spcBef>
                  <a:spcPct val="0"/>
                </a:spcBef>
                <a:spcAft>
                  <a:spcPct val="0"/>
                </a:spcAft>
              </a:pPr>
              <a:r>
                <a:rPr lang="fr-FR" sz="1200" b="1" dirty="0">
                  <a:solidFill>
                    <a:srgbClr val="FF0000"/>
                  </a:solidFill>
                </a:rPr>
                <a:t>BFR </a:t>
              </a:r>
              <a:r>
                <a:rPr lang="fr-FR" sz="1200" b="1" dirty="0">
                  <a:solidFill>
                    <a:srgbClr val="000000"/>
                  </a:solidFill>
                </a:rPr>
                <a:t>= </a:t>
              </a:r>
              <a:r>
                <a:rPr lang="fr-FR" sz="1200" b="1" dirty="0">
                  <a:solidFill>
                    <a:srgbClr val="FF3300"/>
                  </a:solidFill>
                </a:rPr>
                <a:t>(400 + 300)</a:t>
              </a:r>
              <a:r>
                <a:rPr lang="fr-FR" sz="1200" b="1" dirty="0">
                  <a:solidFill>
                    <a:srgbClr val="000000"/>
                  </a:solidFill>
                </a:rPr>
                <a:t> - </a:t>
              </a:r>
              <a:r>
                <a:rPr lang="fr-FR" sz="1200" b="1" dirty="0">
                  <a:solidFill>
                    <a:srgbClr val="333399"/>
                  </a:solidFill>
                </a:rPr>
                <a:t>400</a:t>
              </a:r>
              <a:r>
                <a:rPr lang="fr-FR" sz="1200" b="1" dirty="0">
                  <a:solidFill>
                    <a:srgbClr val="000000"/>
                  </a:solidFill>
                </a:rPr>
                <a:t> =</a:t>
              </a:r>
              <a:r>
                <a:rPr lang="fr-FR" sz="1200" b="1" dirty="0">
                  <a:solidFill>
                    <a:srgbClr val="FF0000"/>
                  </a:solidFill>
                </a:rPr>
                <a:t> 300</a:t>
              </a:r>
              <a:r>
                <a:rPr lang="fr-FR" sz="1200" b="1" dirty="0">
                  <a:solidFill>
                    <a:srgbClr val="000000"/>
                  </a:solidFill>
                </a:rPr>
                <a:t> (</a:t>
              </a:r>
              <a:r>
                <a:rPr lang="fr-FR" sz="1200" dirty="0">
                  <a:solidFill>
                    <a:srgbClr val="000000"/>
                  </a:solidFill>
                </a:rPr>
                <a:t> = </a:t>
              </a:r>
              <a:r>
                <a:rPr lang="fr-FR" sz="1200" b="1" dirty="0">
                  <a:solidFill>
                    <a:srgbClr val="FF3300"/>
                  </a:solidFill>
                </a:rPr>
                <a:t>besoin </a:t>
              </a:r>
              <a:r>
                <a:rPr lang="fr-FR" sz="1200" dirty="0">
                  <a:solidFill>
                    <a:srgbClr val="000000"/>
                  </a:solidFill>
                </a:rPr>
                <a:t>de financement</a:t>
              </a:r>
              <a:r>
                <a:rPr lang="fr-FR" sz="1200" b="1" dirty="0">
                  <a:solidFill>
                    <a:srgbClr val="000000"/>
                  </a:solidFill>
                </a:rPr>
                <a:t>)</a:t>
              </a:r>
              <a:endParaRPr lang="fr-FR" sz="2400" dirty="0">
                <a:solidFill>
                  <a:srgbClr val="000000"/>
                </a:solidFill>
              </a:endParaRPr>
            </a:p>
          </p:txBody>
        </p:sp>
        <p:sp>
          <p:nvSpPr>
            <p:cNvPr id="2064" name="Text Box 16"/>
            <p:cNvSpPr txBox="1">
              <a:spLocks noChangeArrowheads="1"/>
            </p:cNvSpPr>
            <p:nvPr/>
          </p:nvSpPr>
          <p:spPr bwMode="auto">
            <a:xfrm>
              <a:off x="776288" y="452854"/>
              <a:ext cx="1508125" cy="539334"/>
            </a:xfrm>
            <a:prstGeom prst="rect">
              <a:avLst/>
            </a:prstGeom>
            <a:solidFill>
              <a:srgbClr val="FFCCFF"/>
            </a:solidFill>
            <a:ln>
              <a:noFill/>
            </a:ln>
            <a:effectLst/>
            <a:extLs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b="1" dirty="0">
                  <a:solidFill>
                    <a:srgbClr val="FF0000"/>
                  </a:solidFill>
                </a:rPr>
                <a:t>Actif </a:t>
              </a:r>
            </a:p>
            <a:p>
              <a:pPr algn="ctr" eaLnBrk="1" fontAlgn="base" hangingPunct="1">
                <a:spcBef>
                  <a:spcPct val="0"/>
                </a:spcBef>
                <a:spcAft>
                  <a:spcPct val="0"/>
                </a:spcAft>
              </a:pPr>
              <a:r>
                <a:rPr lang="fr-FR" sz="1200" b="1" dirty="0">
                  <a:solidFill>
                    <a:srgbClr val="FF0000"/>
                  </a:solidFill>
                </a:rPr>
                <a:t>= Emplois (besoins) à financer</a:t>
              </a:r>
              <a:endParaRPr lang="fr-FR" sz="2400" dirty="0">
                <a:solidFill>
                  <a:srgbClr val="000000"/>
                </a:solidFill>
              </a:endParaRPr>
            </a:p>
          </p:txBody>
        </p:sp>
        <p:sp>
          <p:nvSpPr>
            <p:cNvPr id="2065" name="Text Box 17"/>
            <p:cNvSpPr txBox="1">
              <a:spLocks noChangeArrowheads="1"/>
            </p:cNvSpPr>
            <p:nvPr/>
          </p:nvSpPr>
          <p:spPr bwMode="auto">
            <a:xfrm>
              <a:off x="2462213" y="452854"/>
              <a:ext cx="1543050" cy="539334"/>
            </a:xfrm>
            <a:prstGeom prst="rect">
              <a:avLst/>
            </a:prstGeom>
            <a:solidFill>
              <a:srgbClr val="CCFFFF"/>
            </a:solidFill>
            <a:ln>
              <a:noFill/>
            </a:ln>
            <a:effectLst/>
            <a:extLs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b="1" dirty="0">
                  <a:solidFill>
                    <a:srgbClr val="000080"/>
                  </a:solidFill>
                </a:rPr>
                <a:t>Passif </a:t>
              </a:r>
            </a:p>
            <a:p>
              <a:pPr algn="ctr" eaLnBrk="1" fontAlgn="base" hangingPunct="1">
                <a:spcBef>
                  <a:spcPct val="0"/>
                </a:spcBef>
                <a:spcAft>
                  <a:spcPct val="0"/>
                </a:spcAft>
              </a:pPr>
              <a:r>
                <a:rPr lang="fr-FR" sz="1200" b="1" dirty="0">
                  <a:solidFill>
                    <a:srgbClr val="000080"/>
                  </a:solidFill>
                </a:rPr>
                <a:t>= Ressources de financement</a:t>
              </a:r>
              <a:endParaRPr lang="fr-FR" sz="2400" dirty="0">
                <a:solidFill>
                  <a:srgbClr val="000000"/>
                </a:solidFill>
              </a:endParaRPr>
            </a:p>
          </p:txBody>
        </p:sp>
        <p:sp>
          <p:nvSpPr>
            <p:cNvPr id="2070" name="Text Box 22"/>
            <p:cNvSpPr txBox="1">
              <a:spLocks noChangeArrowheads="1"/>
            </p:cNvSpPr>
            <p:nvPr/>
          </p:nvSpPr>
          <p:spPr bwMode="auto">
            <a:xfrm>
              <a:off x="4573587" y="2784439"/>
              <a:ext cx="4570413" cy="7764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fr-FR" sz="1200" b="1" dirty="0">
                  <a:solidFill>
                    <a:srgbClr val="000000"/>
                  </a:solidFill>
                </a:rPr>
                <a:t>Et </a:t>
              </a:r>
              <a:r>
                <a:rPr lang="fr-FR" sz="1200" b="1" dirty="0">
                  <a:solidFill>
                    <a:srgbClr val="FF0000"/>
                  </a:solidFill>
                </a:rPr>
                <a:t>Trésorerie Nette </a:t>
              </a:r>
              <a:r>
                <a:rPr lang="fr-FR" sz="1200" b="1" dirty="0">
                  <a:solidFill>
                    <a:srgbClr val="000000"/>
                  </a:solidFill>
                </a:rPr>
                <a:t>= </a:t>
              </a:r>
              <a:r>
                <a:rPr lang="fr-FR" sz="1200" b="1" dirty="0">
                  <a:solidFill>
                    <a:srgbClr val="000080"/>
                  </a:solidFill>
                </a:rPr>
                <a:t>+ 200</a:t>
              </a:r>
              <a:r>
                <a:rPr lang="fr-FR" sz="1200" b="1" dirty="0">
                  <a:solidFill>
                    <a:srgbClr val="000000"/>
                  </a:solidFill>
                </a:rPr>
                <a:t> </a:t>
              </a:r>
              <a:r>
                <a:rPr lang="fr-FR" sz="1200" b="1" dirty="0">
                  <a:solidFill>
                    <a:srgbClr val="FF0000"/>
                  </a:solidFill>
                </a:rPr>
                <a:t>– 300</a:t>
              </a:r>
              <a:r>
                <a:rPr lang="fr-FR" sz="1200" b="1" dirty="0">
                  <a:solidFill>
                    <a:srgbClr val="000000"/>
                  </a:solidFill>
                </a:rPr>
                <a:t> = </a:t>
              </a:r>
              <a:r>
                <a:rPr lang="fr-FR" sz="1200" b="1" dirty="0">
                  <a:solidFill>
                    <a:srgbClr val="FF0000"/>
                  </a:solidFill>
                </a:rPr>
                <a:t>– 100 </a:t>
              </a:r>
              <a:r>
                <a:rPr lang="fr-FR" sz="1200" dirty="0">
                  <a:solidFill>
                    <a:srgbClr val="000000"/>
                  </a:solidFill>
                </a:rPr>
                <a:t> </a:t>
              </a:r>
              <a:r>
                <a:rPr lang="fr-FR" sz="1200" dirty="0">
                  <a:solidFill>
                    <a:srgbClr val="000000"/>
                  </a:solidFill>
                  <a:latin typeface="Arial Black" pitchFamily="34" charset="0"/>
                </a:rPr>
                <a:t>!</a:t>
              </a:r>
            </a:p>
            <a:p>
              <a:pPr eaLnBrk="1" fontAlgn="base" hangingPunct="1">
                <a:spcBef>
                  <a:spcPct val="0"/>
                </a:spcBef>
                <a:spcAft>
                  <a:spcPct val="0"/>
                </a:spcAft>
              </a:pPr>
              <a:r>
                <a:rPr lang="fr-FR" sz="1200" b="1" dirty="0">
                  <a:solidFill>
                    <a:srgbClr val="FF0000"/>
                  </a:solidFill>
                </a:rPr>
                <a:t>FR insuffisant / au BFR </a:t>
              </a:r>
              <a:r>
                <a:rPr lang="fr-FR" sz="1200" b="1" dirty="0">
                  <a:solidFill>
                    <a:srgbClr val="FF0000"/>
                  </a:solidFill>
                  <a:sym typeface="Wingdings" pitchFamily="2" charset="2"/>
                </a:rPr>
                <a:t></a:t>
              </a:r>
              <a:r>
                <a:rPr lang="fr-FR" sz="1200" b="1" dirty="0">
                  <a:solidFill>
                    <a:srgbClr val="FF0000"/>
                  </a:solidFill>
                </a:rPr>
                <a:t> cessation de paiement ? </a:t>
              </a:r>
            </a:p>
            <a:p>
              <a:pPr eaLnBrk="1" fontAlgn="base" hangingPunct="1">
                <a:spcBef>
                  <a:spcPct val="0"/>
                </a:spcBef>
                <a:spcAft>
                  <a:spcPct val="0"/>
                </a:spcAft>
              </a:pPr>
              <a:r>
                <a:rPr lang="fr-FR" sz="1200" b="1" dirty="0">
                  <a:solidFill>
                    <a:srgbClr val="FF0000"/>
                  </a:solidFill>
                </a:rPr>
                <a:t>Ou des concours très coûteux (découverts, "facilités" de trésorerie...) accordés par la banque !!!</a:t>
              </a:r>
              <a:endParaRPr lang="fr-FR" sz="1200" dirty="0">
                <a:solidFill>
                  <a:srgbClr val="000000"/>
                </a:solidFill>
              </a:endParaRPr>
            </a:p>
          </p:txBody>
        </p:sp>
        <p:sp>
          <p:nvSpPr>
            <p:cNvPr id="2074" name="Text Box 26"/>
            <p:cNvSpPr txBox="1">
              <a:spLocks noChangeArrowheads="1"/>
            </p:cNvSpPr>
            <p:nvPr/>
          </p:nvSpPr>
          <p:spPr bwMode="auto">
            <a:xfrm>
              <a:off x="2490788" y="1052513"/>
              <a:ext cx="1546225" cy="838200"/>
            </a:xfrm>
            <a:prstGeom prst="rect">
              <a:avLst/>
            </a:prstGeom>
            <a:solidFill>
              <a:srgbClr val="CCFFFF"/>
            </a:solidFill>
            <a:ln w="1905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000080"/>
                  </a:solidFill>
                </a:rPr>
                <a:t>Capitaux propres :</a:t>
              </a:r>
            </a:p>
            <a:p>
              <a:pPr algn="ctr" eaLnBrk="1" fontAlgn="base" hangingPunct="1">
                <a:spcBef>
                  <a:spcPct val="0"/>
                </a:spcBef>
                <a:spcAft>
                  <a:spcPct val="0"/>
                </a:spcAft>
              </a:pPr>
              <a:endParaRPr lang="fr-FR" sz="1200" dirty="0">
                <a:solidFill>
                  <a:srgbClr val="000080"/>
                </a:solidFill>
              </a:endParaRPr>
            </a:p>
            <a:p>
              <a:pPr algn="ctr" eaLnBrk="1" fontAlgn="base" hangingPunct="1">
                <a:spcBef>
                  <a:spcPct val="0"/>
                </a:spcBef>
                <a:spcAft>
                  <a:spcPct val="0"/>
                </a:spcAft>
              </a:pPr>
              <a:r>
                <a:rPr lang="fr-FR" sz="1200" b="1" dirty="0">
                  <a:solidFill>
                    <a:srgbClr val="000080"/>
                  </a:solidFill>
                </a:rPr>
                <a:t>800</a:t>
              </a:r>
              <a:endParaRPr lang="fr-FR" sz="2400" dirty="0">
                <a:solidFill>
                  <a:srgbClr val="000000"/>
                </a:solidFill>
              </a:endParaRPr>
            </a:p>
          </p:txBody>
        </p:sp>
        <p:sp>
          <p:nvSpPr>
            <p:cNvPr id="2079" name="Line 31"/>
            <p:cNvSpPr>
              <a:spLocks noChangeShapeType="1"/>
            </p:cNvSpPr>
            <p:nvPr/>
          </p:nvSpPr>
          <p:spPr bwMode="auto">
            <a:xfrm flipV="1">
              <a:off x="801688" y="6453336"/>
              <a:ext cx="3386137" cy="0"/>
            </a:xfrm>
            <a:prstGeom prst="line">
              <a:avLst/>
            </a:prstGeom>
            <a:noFill/>
            <a:ln w="127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081" name="Text Box 33"/>
            <p:cNvSpPr txBox="1">
              <a:spLocks noChangeArrowheads="1"/>
            </p:cNvSpPr>
            <p:nvPr/>
          </p:nvSpPr>
          <p:spPr bwMode="auto">
            <a:xfrm>
              <a:off x="714374" y="6453336"/>
              <a:ext cx="17145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b="1" dirty="0">
                  <a:solidFill>
                    <a:srgbClr val="FF0000"/>
                  </a:solidFill>
                </a:rPr>
                <a:t>Total de l'Actif = 1 700</a:t>
              </a:r>
              <a:endParaRPr lang="fr-FR" sz="2400" dirty="0">
                <a:solidFill>
                  <a:srgbClr val="000000"/>
                </a:solidFill>
              </a:endParaRPr>
            </a:p>
          </p:txBody>
        </p:sp>
        <p:sp>
          <p:nvSpPr>
            <p:cNvPr id="2083" name="Rectangle 35"/>
            <p:cNvSpPr>
              <a:spLocks noChangeArrowheads="1"/>
            </p:cNvSpPr>
            <p:nvPr/>
          </p:nvSpPr>
          <p:spPr bwMode="auto">
            <a:xfrm>
              <a:off x="4583112" y="2188907"/>
              <a:ext cx="4453383" cy="1401721"/>
            </a:xfrm>
            <a:prstGeom prst="rect">
              <a:avLst/>
            </a:prstGeom>
            <a:noFill/>
            <a:ln w="25400" algn="ctr">
              <a:solidFill>
                <a:srgbClr val="FF6600"/>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nvGrpSpPr>
            <p:cNvPr id="2101" name="Group 53"/>
            <p:cNvGrpSpPr>
              <a:grpSpLocks/>
            </p:cNvGrpSpPr>
            <p:nvPr/>
          </p:nvGrpSpPr>
          <p:grpSpPr bwMode="auto">
            <a:xfrm>
              <a:off x="620713" y="3925888"/>
              <a:ext cx="3617912" cy="2491400"/>
              <a:chOff x="402" y="2449"/>
              <a:chExt cx="2279" cy="1452"/>
            </a:xfrm>
          </p:grpSpPr>
          <p:sp>
            <p:nvSpPr>
              <p:cNvPr id="5" name="Line 37"/>
              <p:cNvSpPr>
                <a:spLocks noChangeShapeType="1"/>
              </p:cNvSpPr>
              <p:nvPr/>
            </p:nvSpPr>
            <p:spPr bwMode="auto">
              <a:xfrm flipH="1">
                <a:off x="1530" y="2602"/>
                <a:ext cx="5" cy="1299"/>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6" name="Line 38"/>
              <p:cNvSpPr>
                <a:spLocks noChangeShapeType="1"/>
              </p:cNvSpPr>
              <p:nvPr/>
            </p:nvSpPr>
            <p:spPr bwMode="auto">
              <a:xfrm flipV="1">
                <a:off x="402" y="2590"/>
                <a:ext cx="2279" cy="1"/>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095" name="Text Box 39"/>
              <p:cNvSpPr txBox="1">
                <a:spLocks noChangeArrowheads="1"/>
              </p:cNvSpPr>
              <p:nvPr/>
            </p:nvSpPr>
            <p:spPr bwMode="auto">
              <a:xfrm>
                <a:off x="406" y="2449"/>
                <a:ext cx="327" cy="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b="1" dirty="0">
                    <a:solidFill>
                      <a:srgbClr val="000000"/>
                    </a:solidFill>
                  </a:rPr>
                  <a:t>ACTIF</a:t>
                </a:r>
                <a:endParaRPr lang="fr-FR" sz="2400" dirty="0">
                  <a:solidFill>
                    <a:srgbClr val="000000"/>
                  </a:solidFill>
                </a:endParaRPr>
              </a:p>
            </p:txBody>
          </p:sp>
          <p:sp>
            <p:nvSpPr>
              <p:cNvPr id="2096" name="Text Box 40"/>
              <p:cNvSpPr txBox="1">
                <a:spLocks noChangeArrowheads="1"/>
              </p:cNvSpPr>
              <p:nvPr/>
            </p:nvSpPr>
            <p:spPr bwMode="auto">
              <a:xfrm>
                <a:off x="2252" y="2450"/>
                <a:ext cx="422" cy="1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b="1" dirty="0">
                    <a:solidFill>
                      <a:srgbClr val="000000"/>
                    </a:solidFill>
                  </a:rPr>
                  <a:t>PASSIF</a:t>
                </a:r>
                <a:endParaRPr lang="fr-FR" sz="2400" dirty="0">
                  <a:solidFill>
                    <a:srgbClr val="000000"/>
                  </a:solidFill>
                </a:endParaRPr>
              </a:p>
            </p:txBody>
          </p:sp>
        </p:grpSp>
        <p:sp>
          <p:nvSpPr>
            <p:cNvPr id="2089" name="Text Box 41"/>
            <p:cNvSpPr txBox="1">
              <a:spLocks noChangeArrowheads="1"/>
            </p:cNvSpPr>
            <p:nvPr/>
          </p:nvSpPr>
          <p:spPr bwMode="auto">
            <a:xfrm rot="-5400000">
              <a:off x="-61913" y="1403351"/>
              <a:ext cx="1177925"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000" b="1" dirty="0">
                  <a:solidFill>
                    <a:srgbClr val="000099"/>
                  </a:solidFill>
                </a:rPr>
                <a:t>HAUT de BILAN</a:t>
              </a:r>
            </a:p>
            <a:p>
              <a:pPr algn="ctr" eaLnBrk="1" fontAlgn="base" hangingPunct="1">
                <a:spcBef>
                  <a:spcPct val="0"/>
                </a:spcBef>
                <a:spcAft>
                  <a:spcPct val="0"/>
                </a:spcAft>
              </a:pPr>
              <a:r>
                <a:rPr lang="fr-FR" sz="1000" b="1" dirty="0">
                  <a:solidFill>
                    <a:srgbClr val="000099"/>
                  </a:solidFill>
                </a:rPr>
                <a:t>= stable</a:t>
              </a:r>
            </a:p>
          </p:txBody>
        </p:sp>
        <p:sp>
          <p:nvSpPr>
            <p:cNvPr id="2090" name="Text Box 42"/>
            <p:cNvSpPr txBox="1">
              <a:spLocks noChangeArrowheads="1"/>
            </p:cNvSpPr>
            <p:nvPr/>
          </p:nvSpPr>
          <p:spPr bwMode="auto">
            <a:xfrm rot="-5400000">
              <a:off x="-51594" y="2682082"/>
              <a:ext cx="1135063"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000" b="1" dirty="0">
                  <a:solidFill>
                    <a:srgbClr val="000099"/>
                  </a:solidFill>
                </a:rPr>
                <a:t>BAS de BILAN</a:t>
              </a:r>
            </a:p>
            <a:p>
              <a:pPr algn="ctr" eaLnBrk="1" fontAlgn="base" hangingPunct="1">
                <a:spcBef>
                  <a:spcPct val="0"/>
                </a:spcBef>
                <a:spcAft>
                  <a:spcPct val="0"/>
                </a:spcAft>
              </a:pPr>
              <a:r>
                <a:rPr lang="fr-FR" sz="1000" b="1" dirty="0">
                  <a:solidFill>
                    <a:srgbClr val="000099"/>
                  </a:solidFill>
                </a:rPr>
                <a:t>= exploitation</a:t>
              </a:r>
            </a:p>
          </p:txBody>
        </p:sp>
        <p:sp>
          <p:nvSpPr>
            <p:cNvPr id="2092" name="Text Box 44"/>
            <p:cNvSpPr txBox="1">
              <a:spLocks noChangeArrowheads="1"/>
            </p:cNvSpPr>
            <p:nvPr/>
          </p:nvSpPr>
          <p:spPr bwMode="auto">
            <a:xfrm>
              <a:off x="2519363" y="4229100"/>
              <a:ext cx="1550987" cy="838200"/>
            </a:xfrm>
            <a:prstGeom prst="rect">
              <a:avLst/>
            </a:prstGeom>
            <a:solidFill>
              <a:srgbClr val="CCFFFF"/>
            </a:solidFill>
            <a:ln w="1905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000080"/>
                  </a:solidFill>
                </a:rPr>
                <a:t>Capitaux propres :</a:t>
              </a:r>
            </a:p>
            <a:p>
              <a:pPr algn="ctr" eaLnBrk="1" fontAlgn="base" hangingPunct="1">
                <a:spcBef>
                  <a:spcPct val="0"/>
                </a:spcBef>
                <a:spcAft>
                  <a:spcPct val="0"/>
                </a:spcAft>
              </a:pPr>
              <a:endParaRPr lang="fr-FR" sz="1200" dirty="0">
                <a:solidFill>
                  <a:srgbClr val="000080"/>
                </a:solidFill>
              </a:endParaRPr>
            </a:p>
            <a:p>
              <a:pPr algn="ctr" eaLnBrk="1" fontAlgn="base" hangingPunct="1">
                <a:spcBef>
                  <a:spcPct val="0"/>
                </a:spcBef>
                <a:spcAft>
                  <a:spcPct val="0"/>
                </a:spcAft>
              </a:pPr>
              <a:r>
                <a:rPr lang="fr-FR" sz="1200" b="1" dirty="0">
                  <a:solidFill>
                    <a:srgbClr val="000080"/>
                  </a:solidFill>
                </a:rPr>
                <a:t>800</a:t>
              </a:r>
              <a:endParaRPr lang="fr-FR" sz="2400" dirty="0">
                <a:solidFill>
                  <a:srgbClr val="000000"/>
                </a:solidFill>
              </a:endParaRPr>
            </a:p>
          </p:txBody>
        </p:sp>
        <p:sp>
          <p:nvSpPr>
            <p:cNvPr id="2093" name="Text Box 45"/>
            <p:cNvSpPr txBox="1">
              <a:spLocks noChangeArrowheads="1"/>
            </p:cNvSpPr>
            <p:nvPr/>
          </p:nvSpPr>
          <p:spPr bwMode="auto">
            <a:xfrm>
              <a:off x="2522538" y="5054600"/>
              <a:ext cx="1546225" cy="582613"/>
            </a:xfrm>
            <a:prstGeom prst="rect">
              <a:avLst/>
            </a:prstGeom>
            <a:solidFill>
              <a:srgbClr val="CCFFFF"/>
            </a:solidFill>
            <a:ln w="1905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endParaRPr lang="fr-FR" sz="800" dirty="0">
                <a:solidFill>
                  <a:srgbClr val="000080"/>
                </a:solidFill>
              </a:endParaRPr>
            </a:p>
            <a:p>
              <a:pPr algn="ctr" eaLnBrk="1" fontAlgn="base" hangingPunct="1">
                <a:spcBef>
                  <a:spcPct val="0"/>
                </a:spcBef>
                <a:spcAft>
                  <a:spcPct val="0"/>
                </a:spcAft>
              </a:pPr>
              <a:r>
                <a:rPr lang="fr-FR" sz="1200" dirty="0">
                  <a:solidFill>
                    <a:srgbClr val="000080"/>
                  </a:solidFill>
                </a:rPr>
                <a:t>Emprunts : </a:t>
              </a:r>
              <a:r>
                <a:rPr lang="fr-FR" sz="1200" b="1" dirty="0">
                  <a:solidFill>
                    <a:srgbClr val="000080"/>
                  </a:solidFill>
                </a:rPr>
                <a:t>400</a:t>
              </a:r>
              <a:endParaRPr lang="fr-FR" sz="1200" dirty="0">
                <a:solidFill>
                  <a:srgbClr val="000080"/>
                </a:solidFill>
              </a:endParaRPr>
            </a:p>
          </p:txBody>
        </p:sp>
        <p:sp>
          <p:nvSpPr>
            <p:cNvPr id="2094" name="Text Box 46"/>
            <p:cNvSpPr txBox="1">
              <a:spLocks noChangeArrowheads="1"/>
            </p:cNvSpPr>
            <p:nvPr/>
          </p:nvSpPr>
          <p:spPr bwMode="auto">
            <a:xfrm>
              <a:off x="801688" y="4221163"/>
              <a:ext cx="1522412" cy="1131887"/>
            </a:xfrm>
            <a:prstGeom prst="rect">
              <a:avLst/>
            </a:prstGeom>
            <a:solidFill>
              <a:srgbClr val="FFCCFF"/>
            </a:solid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FF0000"/>
                  </a:solidFill>
                </a:rPr>
                <a:t>Actif immobilisé :</a:t>
              </a:r>
            </a:p>
            <a:p>
              <a:pPr algn="ctr" eaLnBrk="1" fontAlgn="base" hangingPunct="1">
                <a:spcBef>
                  <a:spcPct val="0"/>
                </a:spcBef>
                <a:spcAft>
                  <a:spcPct val="0"/>
                </a:spcAft>
              </a:pPr>
              <a:endParaRPr lang="fr-FR" sz="1200" dirty="0">
                <a:solidFill>
                  <a:srgbClr val="FF0000"/>
                </a:solidFill>
              </a:endParaRPr>
            </a:p>
            <a:p>
              <a:pPr algn="ctr" eaLnBrk="1" fontAlgn="base" hangingPunct="1">
                <a:spcBef>
                  <a:spcPct val="0"/>
                </a:spcBef>
                <a:spcAft>
                  <a:spcPct val="0"/>
                </a:spcAft>
              </a:pPr>
              <a:r>
                <a:rPr lang="fr-FR" sz="1200" b="1" dirty="0">
                  <a:solidFill>
                    <a:srgbClr val="FF0000"/>
                  </a:solidFill>
                </a:rPr>
                <a:t>1 000</a:t>
              </a:r>
              <a:endParaRPr lang="fr-FR" sz="2400" dirty="0">
                <a:solidFill>
                  <a:srgbClr val="000000"/>
                </a:solidFill>
              </a:endParaRPr>
            </a:p>
          </p:txBody>
        </p:sp>
        <p:grpSp>
          <p:nvGrpSpPr>
            <p:cNvPr id="2102" name="Group 54"/>
            <p:cNvGrpSpPr>
              <a:grpSpLocks/>
            </p:cNvGrpSpPr>
            <p:nvPr/>
          </p:nvGrpSpPr>
          <p:grpSpPr bwMode="auto">
            <a:xfrm>
              <a:off x="800633" y="5362989"/>
              <a:ext cx="1519237" cy="1054299"/>
              <a:chOff x="507" y="3445"/>
              <a:chExt cx="957" cy="677"/>
            </a:xfrm>
          </p:grpSpPr>
          <p:sp>
            <p:nvSpPr>
              <p:cNvPr id="2091" name="Text Box 47"/>
              <p:cNvSpPr txBox="1">
                <a:spLocks noChangeArrowheads="1"/>
              </p:cNvSpPr>
              <p:nvPr/>
            </p:nvSpPr>
            <p:spPr bwMode="auto">
              <a:xfrm>
                <a:off x="507" y="3445"/>
                <a:ext cx="957" cy="426"/>
              </a:xfrm>
              <a:prstGeom prst="rect">
                <a:avLst/>
              </a:prstGeom>
              <a:solidFill>
                <a:srgbClr val="FFCCFF"/>
              </a:solid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1080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FF0000"/>
                    </a:solidFill>
                  </a:rPr>
                  <a:t>Stocks : </a:t>
                </a:r>
                <a:r>
                  <a:rPr lang="fr-FR" sz="1200" b="1" dirty="0">
                    <a:solidFill>
                      <a:srgbClr val="FF0000"/>
                    </a:solidFill>
                  </a:rPr>
                  <a:t>400</a:t>
                </a:r>
                <a:endParaRPr lang="fr-FR" sz="2400" dirty="0">
                  <a:solidFill>
                    <a:srgbClr val="000000"/>
                  </a:solidFill>
                </a:endParaRPr>
              </a:p>
            </p:txBody>
          </p:sp>
          <p:sp>
            <p:nvSpPr>
              <p:cNvPr id="7" name="Text Box 48"/>
              <p:cNvSpPr txBox="1">
                <a:spLocks noChangeArrowheads="1"/>
              </p:cNvSpPr>
              <p:nvPr/>
            </p:nvSpPr>
            <p:spPr bwMode="auto">
              <a:xfrm>
                <a:off x="507" y="3871"/>
                <a:ext cx="957" cy="251"/>
              </a:xfrm>
              <a:prstGeom prst="rect">
                <a:avLst/>
              </a:prstGeom>
              <a:solidFill>
                <a:srgbClr val="FFCCFF"/>
              </a:solid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FF0000"/>
                    </a:solidFill>
                  </a:rPr>
                  <a:t>Créances clients :</a:t>
                </a:r>
              </a:p>
              <a:p>
                <a:pPr algn="ctr" eaLnBrk="1" fontAlgn="base" hangingPunct="1">
                  <a:spcBef>
                    <a:spcPct val="0"/>
                  </a:spcBef>
                  <a:spcAft>
                    <a:spcPct val="0"/>
                  </a:spcAft>
                </a:pPr>
                <a:r>
                  <a:rPr lang="fr-FR" sz="1200" b="1" dirty="0">
                    <a:solidFill>
                      <a:srgbClr val="FF0000"/>
                    </a:solidFill>
                  </a:rPr>
                  <a:t>300</a:t>
                </a:r>
                <a:endParaRPr lang="fr-FR" sz="2400" dirty="0">
                  <a:solidFill>
                    <a:srgbClr val="000000"/>
                  </a:solidFill>
                </a:endParaRPr>
              </a:p>
            </p:txBody>
          </p:sp>
        </p:grpSp>
        <p:sp>
          <p:nvSpPr>
            <p:cNvPr id="2097" name="Text Box 49"/>
            <p:cNvSpPr txBox="1">
              <a:spLocks noChangeArrowheads="1"/>
            </p:cNvSpPr>
            <p:nvPr/>
          </p:nvSpPr>
          <p:spPr bwMode="auto">
            <a:xfrm>
              <a:off x="2529339" y="5876474"/>
              <a:ext cx="1546225" cy="540814"/>
            </a:xfrm>
            <a:prstGeom prst="rect">
              <a:avLst/>
            </a:prstGeom>
            <a:solidFill>
              <a:srgbClr val="CCFFFF"/>
            </a:solidFill>
            <a:ln w="1905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10800" rIns="18000" bIns="1080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1200" dirty="0">
                  <a:solidFill>
                    <a:srgbClr val="000080"/>
                  </a:solidFill>
                </a:rPr>
                <a:t>Dettes fournisseurs :</a:t>
              </a:r>
            </a:p>
            <a:p>
              <a:pPr algn="ctr" eaLnBrk="1" fontAlgn="base" hangingPunct="1">
                <a:spcBef>
                  <a:spcPct val="0"/>
                </a:spcBef>
                <a:spcAft>
                  <a:spcPct val="0"/>
                </a:spcAft>
              </a:pPr>
              <a:r>
                <a:rPr lang="fr-FR" sz="1200" b="1" dirty="0">
                  <a:solidFill>
                    <a:srgbClr val="000080"/>
                  </a:solidFill>
                </a:rPr>
                <a:t>400</a:t>
              </a:r>
              <a:endParaRPr lang="fr-FR" sz="2400" dirty="0">
                <a:solidFill>
                  <a:srgbClr val="000000"/>
                </a:solidFill>
              </a:endParaRPr>
            </a:p>
          </p:txBody>
        </p:sp>
        <p:sp>
          <p:nvSpPr>
            <p:cNvPr id="2098" name="Text Box 50"/>
            <p:cNvSpPr txBox="1">
              <a:spLocks noChangeArrowheads="1"/>
            </p:cNvSpPr>
            <p:nvPr/>
          </p:nvSpPr>
          <p:spPr bwMode="auto">
            <a:xfrm>
              <a:off x="222250" y="3560892"/>
              <a:ext cx="857091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fr-FR" sz="2000" dirty="0">
                  <a:solidFill>
                    <a:srgbClr val="008000"/>
                  </a:solidFill>
                </a:rPr>
                <a:t>Vérifions par empilement et reconstitution du bilan complet et équilibré :</a:t>
              </a:r>
            </a:p>
          </p:txBody>
        </p:sp>
        <p:sp>
          <p:nvSpPr>
            <p:cNvPr id="2109" name="Text Box 61"/>
            <p:cNvSpPr txBox="1">
              <a:spLocks noChangeArrowheads="1"/>
            </p:cNvSpPr>
            <p:nvPr/>
          </p:nvSpPr>
          <p:spPr bwMode="auto">
            <a:xfrm>
              <a:off x="4181474" y="5155094"/>
              <a:ext cx="1110606"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50000"/>
                </a:spcBef>
                <a:spcAft>
                  <a:spcPct val="0"/>
                </a:spcAft>
              </a:pPr>
              <a:r>
                <a:rPr lang="fr-FR" sz="1200" b="1" dirty="0">
                  <a:solidFill>
                    <a:srgbClr val="000080"/>
                  </a:solidFill>
                </a:rPr>
                <a:t>FR = 200</a:t>
              </a:r>
            </a:p>
            <a:p>
              <a:pPr algn="ctr" eaLnBrk="1" fontAlgn="base" hangingPunct="1">
                <a:spcBef>
                  <a:spcPct val="50000"/>
                </a:spcBef>
                <a:spcAft>
                  <a:spcPct val="0"/>
                </a:spcAft>
              </a:pPr>
              <a:r>
                <a:rPr lang="fr-FR" sz="900" b="1" dirty="0">
                  <a:solidFill>
                    <a:srgbClr val="000080"/>
                  </a:solidFill>
                </a:rPr>
                <a:t>(800+400) -1000</a:t>
              </a:r>
            </a:p>
          </p:txBody>
        </p:sp>
        <p:sp>
          <p:nvSpPr>
            <p:cNvPr id="2114" name="Text Box 66"/>
            <p:cNvSpPr txBox="1">
              <a:spLocks noChangeArrowheads="1"/>
            </p:cNvSpPr>
            <p:nvPr/>
          </p:nvSpPr>
          <p:spPr bwMode="auto">
            <a:xfrm>
              <a:off x="-52665" y="5840281"/>
              <a:ext cx="971600"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lnSpc>
                  <a:spcPct val="50000"/>
                </a:lnSpc>
                <a:spcBef>
                  <a:spcPct val="50000"/>
                </a:spcBef>
                <a:spcAft>
                  <a:spcPct val="0"/>
                </a:spcAft>
              </a:pPr>
              <a:r>
                <a:rPr lang="fr-FR" sz="1200" b="1" dirty="0">
                  <a:solidFill>
                    <a:srgbClr val="FF3300"/>
                  </a:solidFill>
                </a:rPr>
                <a:t>BFR = 300</a:t>
              </a:r>
            </a:p>
            <a:p>
              <a:pPr eaLnBrk="1" fontAlgn="base" hangingPunct="1">
                <a:lnSpc>
                  <a:spcPct val="50000"/>
                </a:lnSpc>
                <a:spcBef>
                  <a:spcPct val="50000"/>
                </a:spcBef>
                <a:spcAft>
                  <a:spcPct val="0"/>
                </a:spcAft>
              </a:pPr>
              <a:r>
                <a:rPr lang="fr-FR" sz="900" b="1" dirty="0">
                  <a:solidFill>
                    <a:srgbClr val="FF3300"/>
                  </a:solidFill>
                </a:rPr>
                <a:t>(400+300)-400</a:t>
              </a:r>
            </a:p>
          </p:txBody>
        </p:sp>
        <p:sp>
          <p:nvSpPr>
            <p:cNvPr id="2069" name="Rectangle 21" descr="20 %"/>
            <p:cNvSpPr>
              <a:spLocks noChangeArrowheads="1"/>
            </p:cNvSpPr>
            <p:nvPr/>
          </p:nvSpPr>
          <p:spPr bwMode="auto">
            <a:xfrm>
              <a:off x="2487613" y="2561156"/>
              <a:ext cx="1549400" cy="446566"/>
            </a:xfrm>
            <a:prstGeom prst="rect">
              <a:avLst/>
            </a:prstGeom>
            <a:pattFill prst="pct20">
              <a:fgClr>
                <a:srgbClr val="FF6600"/>
              </a:fgClr>
              <a:bgClr>
                <a:srgbClr val="FFFFFF"/>
              </a:bgClr>
            </a:pattFill>
            <a:ln>
              <a:noFill/>
            </a:ln>
            <a:effectLst/>
            <a:extLs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052" name="Text Box 4" descr="Grands confettis"/>
            <p:cNvSpPr txBox="1">
              <a:spLocks noChangeArrowheads="1"/>
            </p:cNvSpPr>
            <p:nvPr/>
          </p:nvSpPr>
          <p:spPr bwMode="auto">
            <a:xfrm>
              <a:off x="2485231" y="2844006"/>
              <a:ext cx="1557338" cy="150661"/>
            </a:xfrm>
            <a:prstGeom prst="rect">
              <a:avLst/>
            </a:prstGeom>
            <a:pattFill prst="lgConfetti">
              <a:fgClr>
                <a:srgbClr val="FF0000"/>
              </a:fgClr>
              <a:bgClr>
                <a:srgbClr val="FFFFFF"/>
              </a:bgClr>
            </a:pattFill>
            <a:ln>
              <a:noFill/>
            </a:ln>
            <a:effectLst/>
          </p:spPr>
          <p:txBody>
            <a:bodyPr lIns="36000" tIns="0" rIns="36000" bIns="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fr-FR" sz="2400" dirty="0">
                <a:solidFill>
                  <a:srgbClr val="000000"/>
                </a:solidFill>
              </a:endParaRPr>
            </a:p>
          </p:txBody>
        </p:sp>
        <p:grpSp>
          <p:nvGrpSpPr>
            <p:cNvPr id="2100" name="Group 52"/>
            <p:cNvGrpSpPr>
              <a:grpSpLocks/>
            </p:cNvGrpSpPr>
            <p:nvPr/>
          </p:nvGrpSpPr>
          <p:grpSpPr bwMode="auto">
            <a:xfrm>
              <a:off x="779463" y="2545370"/>
              <a:ext cx="3727450" cy="483529"/>
              <a:chOff x="491" y="1617"/>
              <a:chExt cx="2348" cy="134"/>
            </a:xfrm>
          </p:grpSpPr>
          <p:sp>
            <p:nvSpPr>
              <p:cNvPr id="3" name="Line 19"/>
              <p:cNvSpPr>
                <a:spLocks noChangeShapeType="1"/>
              </p:cNvSpPr>
              <p:nvPr/>
            </p:nvSpPr>
            <p:spPr bwMode="auto">
              <a:xfrm flipV="1">
                <a:off x="491" y="1617"/>
                <a:ext cx="2229" cy="1"/>
              </a:xfrm>
              <a:prstGeom prst="line">
                <a:avLst/>
              </a:prstGeom>
              <a:noFill/>
              <a:ln w="1905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4" name="AutoShape 20"/>
              <p:cNvSpPr>
                <a:spLocks/>
              </p:cNvSpPr>
              <p:nvPr/>
            </p:nvSpPr>
            <p:spPr bwMode="auto">
              <a:xfrm>
                <a:off x="2744" y="1617"/>
                <a:ext cx="95" cy="134"/>
              </a:xfrm>
              <a:prstGeom prst="rightBrace">
                <a:avLst>
                  <a:gd name="adj1" fmla="val 13483"/>
                  <a:gd name="adj2" fmla="val 50000"/>
                </a:avLst>
              </a:prstGeom>
              <a:noFill/>
              <a:ln w="19050">
                <a:solidFill>
                  <a:srgbClr val="FF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 name="Line 18"/>
              <p:cNvSpPr>
                <a:spLocks noChangeShapeType="1"/>
              </p:cNvSpPr>
              <p:nvPr/>
            </p:nvSpPr>
            <p:spPr bwMode="auto">
              <a:xfrm>
                <a:off x="1569" y="1747"/>
                <a:ext cx="1151" cy="2"/>
              </a:xfrm>
              <a:prstGeom prst="line">
                <a:avLst/>
              </a:prstGeom>
              <a:noFill/>
              <a:ln w="1905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sp>
          <p:nvSpPr>
            <p:cNvPr id="2054" name="Rectangle 6" descr="noir)"/>
            <p:cNvSpPr>
              <a:spLocks noChangeArrowheads="1"/>
            </p:cNvSpPr>
            <p:nvPr/>
          </p:nvSpPr>
          <p:spPr bwMode="auto">
            <a:xfrm>
              <a:off x="2500313" y="2168525"/>
              <a:ext cx="1522412" cy="276225"/>
            </a:xfrm>
            <a:prstGeom prst="rect">
              <a:avLst/>
            </a:prstGeom>
            <a:pattFill prst="ltUpDiag">
              <a:fgClr>
                <a:srgbClr val="0000FF"/>
              </a:fgClr>
              <a:bgClr>
                <a:srgbClr val="CCFFCC"/>
              </a:bgClr>
            </a:pattFill>
            <a:ln>
              <a:noFill/>
            </a:ln>
            <a:effectLst/>
            <a:extLs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nvGrpSpPr>
            <p:cNvPr id="2099" name="Group 51"/>
            <p:cNvGrpSpPr>
              <a:grpSpLocks/>
            </p:cNvGrpSpPr>
            <p:nvPr/>
          </p:nvGrpSpPr>
          <p:grpSpPr bwMode="auto">
            <a:xfrm>
              <a:off x="769143" y="2168525"/>
              <a:ext cx="3738563" cy="315912"/>
              <a:chOff x="502" y="1342"/>
              <a:chExt cx="2355" cy="199"/>
            </a:xfrm>
          </p:grpSpPr>
          <p:sp>
            <p:nvSpPr>
              <p:cNvPr id="2088" name="Line 9"/>
              <p:cNvSpPr>
                <a:spLocks noChangeShapeType="1"/>
              </p:cNvSpPr>
              <p:nvPr/>
            </p:nvSpPr>
            <p:spPr bwMode="auto">
              <a:xfrm flipV="1">
                <a:off x="1458" y="1342"/>
                <a:ext cx="1259" cy="6"/>
              </a:xfrm>
              <a:prstGeom prst="line">
                <a:avLst/>
              </a:prstGeom>
              <a:noFill/>
              <a:ln w="19050">
                <a:solidFill>
                  <a:srgbClr val="000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9" name="AutoShape 11"/>
              <p:cNvSpPr>
                <a:spLocks/>
              </p:cNvSpPr>
              <p:nvPr/>
            </p:nvSpPr>
            <p:spPr bwMode="auto">
              <a:xfrm>
                <a:off x="2762" y="1348"/>
                <a:ext cx="95" cy="186"/>
              </a:xfrm>
              <a:prstGeom prst="rightBrace">
                <a:avLst>
                  <a:gd name="adj1" fmla="val 16316"/>
                  <a:gd name="adj2" fmla="val 50000"/>
                </a:avLst>
              </a:prstGeom>
              <a:noFill/>
              <a:ln w="19050">
                <a:solidFill>
                  <a:srgbClr val="00008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8" name="Line 10"/>
              <p:cNvSpPr>
                <a:spLocks noChangeShapeType="1"/>
              </p:cNvSpPr>
              <p:nvPr/>
            </p:nvSpPr>
            <p:spPr bwMode="auto">
              <a:xfrm flipV="1">
                <a:off x="502" y="1540"/>
                <a:ext cx="2206" cy="1"/>
              </a:xfrm>
              <a:prstGeom prst="line">
                <a:avLst/>
              </a:prstGeom>
              <a:noFill/>
              <a:ln w="19050">
                <a:solidFill>
                  <a:srgbClr val="000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sp>
          <p:nvSpPr>
            <p:cNvPr id="2078" name="Text Box 30"/>
            <p:cNvSpPr txBox="1">
              <a:spLocks noChangeArrowheads="1"/>
            </p:cNvSpPr>
            <p:nvPr/>
          </p:nvSpPr>
          <p:spPr bwMode="auto">
            <a:xfrm>
              <a:off x="2529339" y="5637213"/>
              <a:ext cx="1546225" cy="239261"/>
            </a:xfrm>
            <a:prstGeom prst="rect">
              <a:avLst/>
            </a:prstGeom>
            <a:solidFill>
              <a:srgbClr val="FFCCFF"/>
            </a:solidFill>
            <a:ln>
              <a:noFill/>
            </a:ln>
            <a:effectLst/>
          </p:spPr>
          <p:txBody>
            <a:bodyPr lIns="36000" tIns="0" rIns="36000"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fr-FR" sz="800" b="1" dirty="0">
                  <a:solidFill>
                    <a:srgbClr val="FF0000"/>
                  </a:solidFill>
                </a:rPr>
                <a:t>Concours bancaire = 100</a:t>
              </a:r>
              <a:endParaRPr lang="fr-FR" sz="2400" dirty="0">
                <a:solidFill>
                  <a:srgbClr val="FF0000"/>
                </a:solidFill>
              </a:endParaRPr>
            </a:p>
          </p:txBody>
        </p:sp>
        <p:sp>
          <p:nvSpPr>
            <p:cNvPr id="12" name="Rectangle 11"/>
            <p:cNvSpPr/>
            <p:nvPr/>
          </p:nvSpPr>
          <p:spPr>
            <a:xfrm>
              <a:off x="3979688" y="5637213"/>
              <a:ext cx="1784463" cy="761747"/>
            </a:xfrm>
            <a:prstGeom prst="rect">
              <a:avLst/>
            </a:prstGeom>
          </p:spPr>
          <p:txBody>
            <a:bodyPr wrap="square">
              <a:spAutoFit/>
            </a:bodyPr>
            <a:lstStyle/>
            <a:p>
              <a:pPr algn="ctr" fontAlgn="base">
                <a:spcBef>
                  <a:spcPct val="50000"/>
                </a:spcBef>
                <a:spcAft>
                  <a:spcPct val="0"/>
                </a:spcAft>
              </a:pPr>
              <a:r>
                <a:rPr lang="fr-FR" sz="1200" b="1" i="1" dirty="0">
                  <a:solidFill>
                    <a:srgbClr val="000080"/>
                  </a:solidFill>
                </a:rPr>
                <a:t>TN = FR – BFR = -</a:t>
              </a:r>
              <a:r>
                <a:rPr lang="fr-FR" sz="1200" b="1" i="1" dirty="0">
                  <a:solidFill>
                    <a:srgbClr val="FF0000"/>
                  </a:solidFill>
                </a:rPr>
                <a:t>100</a:t>
              </a:r>
              <a:r>
                <a:rPr lang="fr-FR" sz="1200" b="1" i="1" dirty="0">
                  <a:solidFill>
                    <a:srgbClr val="FF0000"/>
                  </a:solidFill>
                  <a:sym typeface="Wingdings" pitchFamily="2" charset="2"/>
                </a:rPr>
                <a:t> </a:t>
              </a:r>
              <a:r>
                <a:rPr lang="fr-FR" sz="1050" b="1" i="1" dirty="0">
                  <a:solidFill>
                    <a:srgbClr val="000080"/>
                  </a:solidFill>
                  <a:sym typeface="Wingdings" pitchFamily="2" charset="2"/>
                </a:rPr>
                <a:t>Concours bancaires (découverts, facilités de trésorerie,...)</a:t>
              </a:r>
              <a:endParaRPr lang="fr-FR" sz="1050" b="1" i="1" dirty="0">
                <a:solidFill>
                  <a:srgbClr val="000080"/>
                </a:solidFill>
              </a:endParaRPr>
            </a:p>
          </p:txBody>
        </p:sp>
        <p:sp>
          <p:nvSpPr>
            <p:cNvPr id="2120" name="Freeform 72"/>
            <p:cNvSpPr>
              <a:spLocks/>
            </p:cNvSpPr>
            <p:nvPr/>
          </p:nvSpPr>
          <p:spPr bwMode="auto">
            <a:xfrm flipH="1">
              <a:off x="2087560" y="2919336"/>
              <a:ext cx="540223" cy="2837507"/>
            </a:xfrm>
            <a:custGeom>
              <a:avLst/>
              <a:gdLst>
                <a:gd name="T0" fmla="*/ 0 w 254"/>
                <a:gd name="T1" fmla="*/ 0 h 2252"/>
                <a:gd name="T2" fmla="*/ 630039063 w 254"/>
                <a:gd name="T3" fmla="*/ 2147483647 h 2252"/>
                <a:gd name="T4" fmla="*/ 57964388 w 254"/>
                <a:gd name="T5" fmla="*/ 2147483647 h 2252"/>
                <a:gd name="T6" fmla="*/ 0 60000 65536"/>
                <a:gd name="T7" fmla="*/ 0 60000 65536"/>
                <a:gd name="T8" fmla="*/ 0 60000 65536"/>
              </a:gdLst>
              <a:ahLst/>
              <a:cxnLst>
                <a:cxn ang="T6">
                  <a:pos x="T0" y="T1"/>
                </a:cxn>
                <a:cxn ang="T7">
                  <a:pos x="T2" y="T3"/>
                </a:cxn>
                <a:cxn ang="T8">
                  <a:pos x="T4" y="T5"/>
                </a:cxn>
              </a:cxnLst>
              <a:rect l="0" t="0" r="r" b="b"/>
              <a:pathLst>
                <a:path w="254" h="2252">
                  <a:moveTo>
                    <a:pt x="0" y="0"/>
                  </a:moveTo>
                  <a:cubicBezTo>
                    <a:pt x="123" y="586"/>
                    <a:pt x="246" y="1173"/>
                    <a:pt x="250" y="1548"/>
                  </a:cubicBezTo>
                  <a:cubicBezTo>
                    <a:pt x="254" y="1923"/>
                    <a:pt x="138" y="2087"/>
                    <a:pt x="23" y="2252"/>
                  </a:cubicBezTo>
                </a:path>
              </a:pathLst>
            </a:custGeom>
            <a:noFill/>
            <a:ln w="28575" cmpd="sng">
              <a:solidFill>
                <a:srgbClr val="FF0000"/>
              </a:solidFill>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11" name="Forme libre 10"/>
            <p:cNvSpPr/>
            <p:nvPr/>
          </p:nvSpPr>
          <p:spPr>
            <a:xfrm>
              <a:off x="3707904" y="2278966"/>
              <a:ext cx="1120647" cy="422031"/>
            </a:xfrm>
            <a:custGeom>
              <a:avLst/>
              <a:gdLst>
                <a:gd name="connsiteX0" fmla="*/ 253219 w 945868"/>
                <a:gd name="connsiteY0" fmla="*/ 0 h 422031"/>
                <a:gd name="connsiteX1" fmla="*/ 942535 w 945868"/>
                <a:gd name="connsiteY1" fmla="*/ 225083 h 422031"/>
                <a:gd name="connsiteX2" fmla="*/ 0 w 945868"/>
                <a:gd name="connsiteY2" fmla="*/ 422031 h 422031"/>
              </a:gdLst>
              <a:ahLst/>
              <a:cxnLst>
                <a:cxn ang="0">
                  <a:pos x="connsiteX0" y="connsiteY0"/>
                </a:cxn>
                <a:cxn ang="0">
                  <a:pos x="connsiteX1" y="connsiteY1"/>
                </a:cxn>
                <a:cxn ang="0">
                  <a:pos x="connsiteX2" y="connsiteY2"/>
                </a:cxn>
              </a:cxnLst>
              <a:rect l="l" t="t" r="r" b="b"/>
              <a:pathLst>
                <a:path w="945868" h="422031">
                  <a:moveTo>
                    <a:pt x="253219" y="0"/>
                  </a:moveTo>
                  <a:cubicBezTo>
                    <a:pt x="618978" y="77372"/>
                    <a:pt x="984738" y="154744"/>
                    <a:pt x="942535" y="225083"/>
                  </a:cubicBezTo>
                  <a:cubicBezTo>
                    <a:pt x="900332" y="295422"/>
                    <a:pt x="450166" y="358726"/>
                    <a:pt x="0" y="422031"/>
                  </a:cubicBezTo>
                </a:path>
              </a:pathLst>
            </a:custGeom>
            <a:noFill/>
            <a:ln w="38100">
              <a:solidFill>
                <a:schemeClr val="accent2"/>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fr-FR" sz="2400" dirty="0">
                <a:solidFill>
                  <a:srgbClr val="FFFFFF"/>
                </a:solidFill>
              </a:endParaRPr>
            </a:p>
          </p:txBody>
        </p:sp>
        <p:sp>
          <p:nvSpPr>
            <p:cNvPr id="13" name="ZoneTexte 12"/>
            <p:cNvSpPr txBox="1"/>
            <p:nvPr/>
          </p:nvSpPr>
          <p:spPr>
            <a:xfrm>
              <a:off x="4108303" y="2734670"/>
              <a:ext cx="325730" cy="369332"/>
            </a:xfrm>
            <a:prstGeom prst="rect">
              <a:avLst/>
            </a:prstGeom>
            <a:noFill/>
          </p:spPr>
          <p:txBody>
            <a:bodyPr wrap="none" rtlCol="0">
              <a:spAutoFit/>
            </a:bodyPr>
            <a:lstStyle/>
            <a:p>
              <a:pPr fontAlgn="base">
                <a:spcBef>
                  <a:spcPct val="0"/>
                </a:spcBef>
                <a:spcAft>
                  <a:spcPct val="0"/>
                </a:spcAft>
              </a:pPr>
              <a:r>
                <a:rPr lang="fr-FR" b="1" dirty="0">
                  <a:solidFill>
                    <a:srgbClr val="FF0000"/>
                  </a:solidFill>
                  <a:latin typeface="Arial" pitchFamily="34" charset="0"/>
                  <a:cs typeface="Arial" pitchFamily="34" charset="0"/>
                </a:rPr>
                <a:t>?</a:t>
              </a:r>
            </a:p>
          </p:txBody>
        </p:sp>
        <p:sp>
          <p:nvSpPr>
            <p:cNvPr id="53" name="AutoShape 11"/>
            <p:cNvSpPr>
              <a:spLocks/>
            </p:cNvSpPr>
            <p:nvPr/>
          </p:nvSpPr>
          <p:spPr bwMode="auto">
            <a:xfrm>
              <a:off x="4035551" y="2844007"/>
              <a:ext cx="150813" cy="193397"/>
            </a:xfrm>
            <a:prstGeom prst="rightBrace">
              <a:avLst>
                <a:gd name="adj1" fmla="val 16316"/>
                <a:gd name="adj2" fmla="val 50000"/>
              </a:avLst>
            </a:prstGeom>
            <a:noFill/>
            <a:ln w="19050">
              <a:solidFill>
                <a:srgbClr val="FF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sp>
        <p:nvSpPr>
          <p:cNvPr id="55" name="Text Box 73"/>
          <p:cNvSpPr txBox="1">
            <a:spLocks noChangeArrowheads="1"/>
          </p:cNvSpPr>
          <p:nvPr>
            <p:custDataLst>
              <p:tags r:id="rId3"/>
            </p:custDataLst>
          </p:nvPr>
        </p:nvSpPr>
        <p:spPr bwMode="auto">
          <a:xfrm>
            <a:off x="4828551" y="452854"/>
            <a:ext cx="409319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defRPr/>
            </a:pPr>
            <a:r>
              <a:rPr lang="fr-FR" sz="2000" b="1" dirty="0">
                <a:solidFill>
                  <a:srgbClr val="FF3300"/>
                </a:solidFill>
                <a:latin typeface="Arial" panose="020B0604020202020204" pitchFamily="34" charset="0"/>
                <a:cs typeface="Arial" panose="020B0604020202020204" pitchFamily="34" charset="0"/>
              </a:rPr>
              <a:t> BFR</a:t>
            </a:r>
            <a:r>
              <a:rPr lang="fr-FR" sz="2000" b="1" dirty="0">
                <a:solidFill>
                  <a:srgbClr val="000000"/>
                </a:solidFill>
                <a:latin typeface="Arial" panose="020B0604020202020204" pitchFamily="34" charset="0"/>
                <a:cs typeface="Arial" panose="020B0604020202020204" pitchFamily="34" charset="0"/>
              </a:rPr>
              <a:t> + </a:t>
            </a:r>
            <a:r>
              <a:rPr lang="fr-FR" sz="2000" b="1" dirty="0">
                <a:solidFill>
                  <a:srgbClr val="333399"/>
                </a:solidFill>
                <a:latin typeface="Arial" panose="020B0604020202020204" pitchFamily="34" charset="0"/>
                <a:cs typeface="Arial" panose="020B0604020202020204" pitchFamily="34" charset="0"/>
              </a:rPr>
              <a:t>FR </a:t>
            </a:r>
            <a:r>
              <a:rPr lang="fr-FR" sz="2000" b="1" dirty="0">
                <a:solidFill>
                  <a:srgbClr val="008000"/>
                </a:solidFill>
                <a:latin typeface="Arial" panose="020B0604020202020204" pitchFamily="34" charset="0"/>
                <a:cs typeface="Arial" panose="020B0604020202020204" pitchFamily="34" charset="0"/>
              </a:rPr>
              <a:t>mais stock double                     </a:t>
            </a:r>
            <a:r>
              <a:rPr lang="fr-FR" sz="2000" b="1" dirty="0">
                <a:solidFill>
                  <a:srgbClr val="008000"/>
                </a:solidFill>
                <a:latin typeface="Arial" panose="020B0604020202020204" pitchFamily="34" charset="0"/>
                <a:cs typeface="Arial" panose="020B0604020202020204" pitchFamily="34" charset="0"/>
                <a:sym typeface="Wingdings" panose="05000000000000000000" pitchFamily="2" charset="2"/>
              </a:rPr>
              <a:t></a:t>
            </a:r>
            <a:r>
              <a:rPr lang="fr-FR" sz="2000" b="1" dirty="0">
                <a:solidFill>
                  <a:srgbClr val="008000"/>
                </a:solidFill>
                <a:latin typeface="Arial" panose="020B0604020202020204" pitchFamily="34" charset="0"/>
                <a:cs typeface="Arial" panose="020B0604020202020204" pitchFamily="34" charset="0"/>
              </a:rPr>
              <a:t>Trésorerie Nette </a:t>
            </a:r>
            <a:r>
              <a:rPr lang="fr-FR" sz="2000" b="1" u="sng" dirty="0">
                <a:solidFill>
                  <a:srgbClr val="008000"/>
                </a:solidFill>
                <a:latin typeface="Arial" panose="020B0604020202020204" pitchFamily="34" charset="0"/>
                <a:cs typeface="Arial" panose="020B0604020202020204" pitchFamily="34" charset="0"/>
              </a:rPr>
              <a:t>négative </a:t>
            </a:r>
            <a:endParaRPr lang="fr-FR" sz="2000" b="1" dirty="0">
              <a:solidFill>
                <a:srgbClr val="008000"/>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E8EF8707-B2D3-4469-B597-369E2489EB37}"/>
              </a:ext>
            </a:extLst>
          </p:cNvPr>
          <p:cNvSpPr/>
          <p:nvPr>
            <p:custDataLst>
              <p:tags r:id="rId4"/>
            </p:custDataLst>
          </p:nvPr>
        </p:nvSpPr>
        <p:spPr>
          <a:xfrm>
            <a:off x="4479303" y="1199813"/>
            <a:ext cx="4572000" cy="646331"/>
          </a:xfrm>
          <a:prstGeom prst="rect">
            <a:avLst/>
          </a:prstGeom>
        </p:spPr>
        <p:txBody>
          <a:bodyPr>
            <a:spAutoFit/>
          </a:bodyPr>
          <a:lstStyle/>
          <a:p>
            <a:pPr algn="ctr" fontAlgn="base">
              <a:spcBef>
                <a:spcPct val="0"/>
              </a:spcBef>
              <a:spcAft>
                <a:spcPct val="0"/>
              </a:spcAft>
            </a:pPr>
            <a:r>
              <a:rPr lang="fr-FR" b="1" dirty="0">
                <a:solidFill>
                  <a:srgbClr val="FF0000"/>
                </a:solidFill>
                <a:latin typeface="Arial" pitchFamily="34" charset="0"/>
                <a:cs typeface="Arial" pitchFamily="34" charset="0"/>
              </a:rPr>
              <a:t>NB : Avec (par exemple) des stocks qui ne sont plus de 200 mais de 400 !</a:t>
            </a:r>
          </a:p>
        </p:txBody>
      </p:sp>
    </p:spTree>
    <p:extLst>
      <p:ext uri="{BB962C8B-B14F-4D97-AF65-F5344CB8AC3E}">
        <p14:creationId xmlns:p14="http://schemas.microsoft.com/office/powerpoint/2010/main" val="4058211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3" name="Rectangle 5"/>
          <p:cNvSpPr>
            <a:spLocks noChangeArrowheads="1"/>
          </p:cNvSpPr>
          <p:nvPr>
            <p:custDataLst>
              <p:tags r:id="rId1"/>
            </p:custDataLst>
          </p:nvPr>
        </p:nvSpPr>
        <p:spPr bwMode="auto">
          <a:xfrm>
            <a:off x="323529" y="2204864"/>
            <a:ext cx="8424936" cy="2859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50000"/>
              </a:spcBef>
              <a:spcAft>
                <a:spcPct val="0"/>
              </a:spcAft>
            </a:pPr>
            <a:r>
              <a:rPr lang="fr-FR" altLang="fr-FR" b="1" dirty="0">
                <a:solidFill>
                  <a:srgbClr val="000099"/>
                </a:solidFill>
                <a:latin typeface="Arial" charset="0"/>
              </a:rPr>
              <a:t>Cette analyse permet :</a:t>
            </a:r>
            <a:r>
              <a:rPr lang="fr-FR" altLang="fr-FR" dirty="0">
                <a:solidFill>
                  <a:srgbClr val="000099"/>
                </a:solidFill>
              </a:rPr>
              <a:t> </a:t>
            </a:r>
          </a:p>
          <a:p>
            <a:pPr eaLnBrk="0" fontAlgn="base" hangingPunct="0">
              <a:spcBef>
                <a:spcPct val="50000"/>
              </a:spcBef>
              <a:spcAft>
                <a:spcPct val="0"/>
              </a:spcAft>
            </a:pPr>
            <a:endParaRPr lang="fr-FR" altLang="fr-FR" dirty="0">
              <a:solidFill>
                <a:srgbClr val="000099"/>
              </a:solidFill>
            </a:endParaRPr>
          </a:p>
          <a:p>
            <a:pPr marL="342900" indent="-342900" eaLnBrk="0" fontAlgn="base" hangingPunct="0">
              <a:spcBef>
                <a:spcPct val="50000"/>
              </a:spcBef>
              <a:spcAft>
                <a:spcPct val="0"/>
              </a:spcAft>
              <a:buFont typeface="Arial" panose="020B0604020202020204" pitchFamily="34" charset="0"/>
              <a:buChar char="•"/>
            </a:pPr>
            <a:r>
              <a:rPr lang="fr-FR" altLang="fr-FR" b="1" dirty="0">
                <a:solidFill>
                  <a:srgbClr val="000099"/>
                </a:solidFill>
                <a:latin typeface="Arial" charset="0"/>
              </a:rPr>
              <a:t>de révéler les faiblesses financières structurelles d'une entreprise ou d'une activité</a:t>
            </a:r>
          </a:p>
          <a:p>
            <a:pPr marL="342900" indent="-342900" eaLnBrk="0" fontAlgn="base" hangingPunct="0">
              <a:spcBef>
                <a:spcPct val="50000"/>
              </a:spcBef>
              <a:spcAft>
                <a:spcPct val="0"/>
              </a:spcAft>
              <a:buFont typeface="Arial" panose="020B0604020202020204" pitchFamily="34" charset="0"/>
              <a:buChar char="•"/>
            </a:pPr>
            <a:r>
              <a:rPr lang="fr-FR" altLang="fr-FR" b="1" dirty="0">
                <a:solidFill>
                  <a:srgbClr val="000099"/>
                </a:solidFill>
                <a:latin typeface="Arial" charset="0"/>
              </a:rPr>
              <a:t>de diagnostiquer certaines causes de déséquilibres financiers dangereux, à terme, pour l'entreprise</a:t>
            </a:r>
          </a:p>
        </p:txBody>
      </p:sp>
      <p:sp>
        <p:nvSpPr>
          <p:cNvPr id="2" name="Rectangle 1"/>
          <p:cNvSpPr/>
          <p:nvPr>
            <p:custDataLst>
              <p:tags r:id="rId2"/>
            </p:custDataLst>
          </p:nvPr>
        </p:nvSpPr>
        <p:spPr>
          <a:xfrm>
            <a:off x="323529" y="376442"/>
            <a:ext cx="8424936" cy="400110"/>
          </a:xfrm>
          <a:prstGeom prst="rect">
            <a:avLst/>
          </a:prstGeom>
        </p:spPr>
        <p:txBody>
          <a:bodyPr wrap="squar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baseline="0" noProof="0" dirty="0">
                <a:ln>
                  <a:noFill/>
                </a:ln>
                <a:solidFill>
                  <a:srgbClr val="009900"/>
                </a:solidFill>
                <a:effectLst/>
                <a:uLnTx/>
                <a:uFillTx/>
                <a:latin typeface="Arial" charset="0"/>
                <a:cs typeface="Arial" charset="0"/>
              </a:rPr>
              <a:t>CONCLUSION n° 1 :</a:t>
            </a:r>
            <a:endParaRPr kumimoji="0" lang="fr-FR"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58290618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988" name="Rectangle 148"/>
          <p:cNvSpPr>
            <a:spLocks noGrp="1" noChangeArrowheads="1"/>
          </p:cNvSpPr>
          <p:nvPr>
            <p:ph type="title" idx="4294967295"/>
            <p:custDataLst>
              <p:tags r:id="rId1"/>
            </p:custDataLst>
          </p:nvPr>
        </p:nvSpPr>
        <p:spPr>
          <a:xfrm>
            <a:off x="251520" y="1052736"/>
            <a:ext cx="876784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defTabSz="914400">
              <a:spcBef>
                <a:spcPct val="50000"/>
              </a:spcBef>
            </a:pPr>
            <a:r>
              <a:rPr lang="fr-FR" b="1" kern="1200" dirty="0">
                <a:solidFill>
                  <a:srgbClr val="008000"/>
                </a:solidFill>
                <a:latin typeface="Arial" charset="0"/>
                <a:ea typeface="+mn-ea"/>
                <a:cs typeface="+mn-cs"/>
              </a:rPr>
              <a:t>Cette analyse induit son propre arsenal de moyens de rééquilibrage :</a:t>
            </a:r>
          </a:p>
        </p:txBody>
      </p:sp>
      <p:sp>
        <p:nvSpPr>
          <p:cNvPr id="35989" name="Rectangle 149"/>
          <p:cNvSpPr>
            <a:spLocks noGrp="1" noChangeArrowheads="1"/>
          </p:cNvSpPr>
          <p:nvPr>
            <p:ph idx="4294967295"/>
            <p:custDataLst>
              <p:tags r:id="rId2"/>
            </p:custDataLst>
          </p:nvPr>
        </p:nvSpPr>
        <p:spPr>
          <a:xfrm>
            <a:off x="492088" y="1988840"/>
            <a:ext cx="8159824" cy="4032448"/>
          </a:xfrm>
          <a:prstGeom prst="rect">
            <a:avLst/>
          </a:prstGeom>
          <a:noFill/>
        </p:spPr>
        <p:txBody>
          <a:bodyPr/>
          <a:lstStyle/>
          <a:p>
            <a:pPr>
              <a:buFontTx/>
              <a:buNone/>
            </a:pPr>
            <a:r>
              <a:rPr lang="fr-FR" altLang="fr-FR" sz="2400" dirty="0">
                <a:solidFill>
                  <a:srgbClr val="000099"/>
                </a:solidFill>
                <a:latin typeface="Arial" charset="0"/>
              </a:rPr>
              <a:t>1 - Réduire les besoins d'exploitation (le BFR) </a:t>
            </a:r>
          </a:p>
          <a:p>
            <a:pPr>
              <a:buFontTx/>
              <a:buNone/>
            </a:pPr>
            <a:endParaRPr lang="fr-FR" altLang="fr-FR" sz="2400" dirty="0">
              <a:solidFill>
                <a:srgbClr val="000099"/>
              </a:solidFill>
              <a:latin typeface="Arial" charset="0"/>
            </a:endParaRPr>
          </a:p>
          <a:p>
            <a:pPr>
              <a:buFontTx/>
              <a:buNone/>
            </a:pPr>
            <a:r>
              <a:rPr lang="fr-FR" altLang="fr-FR" sz="2400" dirty="0">
                <a:solidFill>
                  <a:srgbClr val="000099"/>
                </a:solidFill>
                <a:latin typeface="Arial" charset="0"/>
              </a:rPr>
              <a:t>2 - Tenter d’augmenter les ressources de l'exploitation</a:t>
            </a:r>
          </a:p>
          <a:p>
            <a:pPr>
              <a:buFontTx/>
              <a:buNone/>
            </a:pPr>
            <a:endParaRPr lang="fr-FR" altLang="fr-FR" sz="2400" dirty="0">
              <a:solidFill>
                <a:srgbClr val="000099"/>
              </a:solidFill>
              <a:latin typeface="Arial" charset="0"/>
            </a:endParaRPr>
          </a:p>
          <a:p>
            <a:pPr>
              <a:buFontTx/>
              <a:buNone/>
            </a:pPr>
            <a:r>
              <a:rPr lang="fr-FR" altLang="fr-FR" sz="2400" dirty="0">
                <a:solidFill>
                  <a:srgbClr val="000099"/>
                </a:solidFill>
                <a:latin typeface="Arial" charset="0"/>
              </a:rPr>
              <a:t>3 - Réduire les besoins stables</a:t>
            </a:r>
          </a:p>
          <a:p>
            <a:pPr>
              <a:buFontTx/>
              <a:buNone/>
            </a:pPr>
            <a:endParaRPr lang="fr-FR" altLang="fr-FR" sz="2400" dirty="0">
              <a:solidFill>
                <a:srgbClr val="000099"/>
              </a:solidFill>
              <a:latin typeface="Arial" charset="0"/>
            </a:endParaRPr>
          </a:p>
          <a:p>
            <a:pPr>
              <a:buFontTx/>
              <a:buNone/>
            </a:pPr>
            <a:r>
              <a:rPr lang="fr-FR" altLang="fr-FR" sz="2400" dirty="0">
                <a:solidFill>
                  <a:srgbClr val="000099"/>
                </a:solidFill>
                <a:latin typeface="Arial" charset="0"/>
              </a:rPr>
              <a:t>4 - Augmenter les ressources stables (FR)</a:t>
            </a:r>
          </a:p>
        </p:txBody>
      </p:sp>
      <p:sp>
        <p:nvSpPr>
          <p:cNvPr id="152" name="Rectangle 151"/>
          <p:cNvSpPr/>
          <p:nvPr>
            <p:custDataLst>
              <p:tags r:id="rId3"/>
            </p:custDataLst>
          </p:nvPr>
        </p:nvSpPr>
        <p:spPr>
          <a:xfrm>
            <a:off x="6156176" y="587630"/>
            <a:ext cx="2610010" cy="40011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baseline="0" noProof="0" dirty="0">
                <a:ln>
                  <a:noFill/>
                </a:ln>
                <a:solidFill>
                  <a:srgbClr val="009900"/>
                </a:solidFill>
                <a:effectLst/>
                <a:uLnTx/>
                <a:uFillTx/>
                <a:latin typeface="Arial" charset="0"/>
                <a:cs typeface="Arial" charset="0"/>
              </a:rPr>
              <a:t>CONCLUSION n° 2 :</a:t>
            </a:r>
            <a:endParaRPr kumimoji="0" lang="fr-FR"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74352058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custDataLst>
              <p:tags r:id="rId1"/>
            </p:custDataLst>
          </p:nvPr>
        </p:nvSpPr>
        <p:spPr>
          <a:xfrm>
            <a:off x="179512" y="481375"/>
            <a:ext cx="8733657" cy="818728"/>
          </a:xfrm>
          <a:prstGeom prst="rect">
            <a:avLst/>
          </a:prstGeo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lvl="0" algn="r" fontAlgn="auto">
              <a:spcBef>
                <a:spcPts val="0"/>
              </a:spcBef>
              <a:spcAft>
                <a:spcPts val="0"/>
              </a:spcAft>
              <a:defRPr/>
            </a:pPr>
            <a:r>
              <a:rPr lang="fr-FR" sz="2000" b="1" dirty="0">
                <a:solidFill>
                  <a:srgbClr val="008000"/>
                </a:solidFill>
                <a:latin typeface="Arial" charset="0"/>
                <a:ea typeface="+mn-ea"/>
                <a:cs typeface="Arial" charset="0"/>
              </a:rPr>
              <a:t>La problématique de la TRESORERIE NETTE  </a:t>
            </a:r>
            <a:r>
              <a:rPr lang="fr-FR" sz="2000" b="1" dirty="0">
                <a:solidFill>
                  <a:srgbClr val="008000"/>
                </a:solidFill>
                <a:latin typeface="Arial" charset="0"/>
              </a:rPr>
              <a:t>( = </a:t>
            </a:r>
            <a:r>
              <a:rPr lang="fr-FR" sz="2000" b="1" dirty="0">
                <a:solidFill>
                  <a:srgbClr val="114FFB"/>
                </a:solidFill>
                <a:latin typeface="Arial" charset="0"/>
              </a:rPr>
              <a:t>FR </a:t>
            </a:r>
            <a:r>
              <a:rPr lang="fr-FR" sz="2000" b="1" dirty="0">
                <a:solidFill>
                  <a:schemeClr val="tx1"/>
                </a:solidFill>
                <a:latin typeface="Arial" charset="0"/>
              </a:rPr>
              <a:t>-</a:t>
            </a:r>
            <a:r>
              <a:rPr lang="fr-FR" sz="2000" b="1" dirty="0">
                <a:solidFill>
                  <a:srgbClr val="DC0081"/>
                </a:solidFill>
                <a:latin typeface="Arial" charset="0"/>
              </a:rPr>
              <a:t> </a:t>
            </a:r>
            <a:r>
              <a:rPr lang="fr-FR" sz="2000" b="1" dirty="0">
                <a:solidFill>
                  <a:srgbClr val="FF0000"/>
                </a:solidFill>
                <a:latin typeface="Arial" charset="0"/>
              </a:rPr>
              <a:t>BFR</a:t>
            </a:r>
            <a:r>
              <a:rPr lang="fr-FR" sz="2000" b="1" dirty="0">
                <a:solidFill>
                  <a:srgbClr val="008000"/>
                </a:solidFill>
                <a:latin typeface="Arial" charset="0"/>
              </a:rPr>
              <a:t>)</a:t>
            </a:r>
          </a:p>
        </p:txBody>
      </p:sp>
      <p:grpSp>
        <p:nvGrpSpPr>
          <p:cNvPr id="2" name="Groupe 1"/>
          <p:cNvGrpSpPr/>
          <p:nvPr>
            <p:custDataLst>
              <p:tags r:id="rId2"/>
            </p:custDataLst>
          </p:nvPr>
        </p:nvGrpSpPr>
        <p:grpSpPr>
          <a:xfrm>
            <a:off x="344488" y="1349375"/>
            <a:ext cx="8704262" cy="4765675"/>
            <a:chOff x="344488" y="1349375"/>
            <a:chExt cx="8704262" cy="4765675"/>
          </a:xfrm>
        </p:grpSpPr>
        <p:grpSp>
          <p:nvGrpSpPr>
            <p:cNvPr id="26627" name="Group 3"/>
            <p:cNvGrpSpPr>
              <a:grpSpLocks/>
            </p:cNvGrpSpPr>
            <p:nvPr/>
          </p:nvGrpSpPr>
          <p:grpSpPr bwMode="auto">
            <a:xfrm>
              <a:off x="1103313" y="1349375"/>
              <a:ext cx="7546975" cy="4765675"/>
              <a:chOff x="695" y="850"/>
              <a:chExt cx="4754" cy="3002"/>
            </a:xfrm>
          </p:grpSpPr>
          <p:grpSp>
            <p:nvGrpSpPr>
              <p:cNvPr id="26628" name="Group 4"/>
              <p:cNvGrpSpPr>
                <a:grpSpLocks/>
              </p:cNvGrpSpPr>
              <p:nvPr/>
            </p:nvGrpSpPr>
            <p:grpSpPr bwMode="auto">
              <a:xfrm>
                <a:off x="695" y="850"/>
                <a:ext cx="4754" cy="2889"/>
                <a:chOff x="695" y="850"/>
                <a:chExt cx="4754" cy="2752"/>
              </a:xfrm>
            </p:grpSpPr>
            <p:sp>
              <p:nvSpPr>
                <p:cNvPr id="26629" name="Line 5"/>
                <p:cNvSpPr>
                  <a:spLocks noChangeShapeType="1"/>
                </p:cNvSpPr>
                <p:nvPr/>
              </p:nvSpPr>
              <p:spPr bwMode="auto">
                <a:xfrm>
                  <a:off x="695" y="3447"/>
                  <a:ext cx="4754" cy="0"/>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6630" name="Line 6"/>
                <p:cNvSpPr>
                  <a:spLocks noChangeShapeType="1"/>
                </p:cNvSpPr>
                <p:nvPr/>
              </p:nvSpPr>
              <p:spPr bwMode="auto">
                <a:xfrm flipV="1">
                  <a:off x="823" y="850"/>
                  <a:ext cx="0" cy="2752"/>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sp>
            <p:nvSpPr>
              <p:cNvPr id="26631" name="Text Box 7"/>
              <p:cNvSpPr txBox="1">
                <a:spLocks noChangeArrowheads="1"/>
              </p:cNvSpPr>
              <p:nvPr/>
            </p:nvSpPr>
            <p:spPr bwMode="auto">
              <a:xfrm>
                <a:off x="4797" y="3602"/>
                <a:ext cx="6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fontAlgn="base">
                  <a:spcBef>
                    <a:spcPct val="0"/>
                  </a:spcBef>
                  <a:spcAft>
                    <a:spcPct val="0"/>
                  </a:spcAft>
                  <a:defRPr sz="2400">
                    <a:solidFill>
                      <a:schemeClr val="tx1"/>
                    </a:solidFill>
                    <a:latin typeface="Times New Roman" pitchFamily="18" charset="0"/>
                  </a:defRPr>
                </a:lvl6pPr>
                <a:lvl7pPr marL="3200400" defTabSz="762000" fontAlgn="base">
                  <a:spcBef>
                    <a:spcPct val="0"/>
                  </a:spcBef>
                  <a:spcAft>
                    <a:spcPct val="0"/>
                  </a:spcAft>
                  <a:defRPr sz="2400">
                    <a:solidFill>
                      <a:schemeClr val="tx1"/>
                    </a:solidFill>
                    <a:latin typeface="Times New Roman" pitchFamily="18" charset="0"/>
                  </a:defRPr>
                </a:lvl7pPr>
                <a:lvl8pPr marL="3657600" defTabSz="762000" fontAlgn="base">
                  <a:spcBef>
                    <a:spcPct val="0"/>
                  </a:spcBef>
                  <a:spcAft>
                    <a:spcPct val="0"/>
                  </a:spcAft>
                  <a:defRPr sz="2400">
                    <a:solidFill>
                      <a:schemeClr val="tx1"/>
                    </a:solidFill>
                    <a:latin typeface="Times New Roman" pitchFamily="18" charset="0"/>
                  </a:defRPr>
                </a:lvl8pPr>
                <a:lvl9pPr marL="4114800" defTabSz="762000" fontAlgn="base">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fr-FR" sz="2000" dirty="0">
                    <a:solidFill>
                      <a:srgbClr val="000000"/>
                    </a:solidFill>
                    <a:latin typeface="Arial" charset="0"/>
                  </a:rPr>
                  <a:t>Temps</a:t>
                </a:r>
                <a:endParaRPr lang="fr-FR" sz="1400" dirty="0">
                  <a:solidFill>
                    <a:srgbClr val="000000"/>
                  </a:solidFill>
                  <a:latin typeface="Arial" charset="0"/>
                </a:endParaRPr>
              </a:p>
            </p:txBody>
          </p:sp>
        </p:grpSp>
        <p:sp>
          <p:nvSpPr>
            <p:cNvPr id="26632" name="Text Box 8"/>
            <p:cNvSpPr txBox="1">
              <a:spLocks noChangeArrowheads="1"/>
            </p:cNvSpPr>
            <p:nvPr/>
          </p:nvSpPr>
          <p:spPr bwMode="auto">
            <a:xfrm>
              <a:off x="3851275" y="2182813"/>
              <a:ext cx="4886325"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fontAlgn="base">
                <a:spcBef>
                  <a:spcPct val="0"/>
                </a:spcBef>
                <a:spcAft>
                  <a:spcPct val="0"/>
                </a:spcAft>
                <a:defRPr sz="2400">
                  <a:solidFill>
                    <a:schemeClr val="tx1"/>
                  </a:solidFill>
                  <a:latin typeface="Times New Roman" pitchFamily="18" charset="0"/>
                </a:defRPr>
              </a:lvl6pPr>
              <a:lvl7pPr marL="3200400" defTabSz="762000" fontAlgn="base">
                <a:spcBef>
                  <a:spcPct val="0"/>
                </a:spcBef>
                <a:spcAft>
                  <a:spcPct val="0"/>
                </a:spcAft>
                <a:defRPr sz="2400">
                  <a:solidFill>
                    <a:schemeClr val="tx1"/>
                  </a:solidFill>
                  <a:latin typeface="Times New Roman" pitchFamily="18" charset="0"/>
                </a:defRPr>
              </a:lvl7pPr>
              <a:lvl8pPr marL="3657600" defTabSz="762000" fontAlgn="base">
                <a:spcBef>
                  <a:spcPct val="0"/>
                </a:spcBef>
                <a:spcAft>
                  <a:spcPct val="0"/>
                </a:spcAft>
                <a:defRPr sz="2400">
                  <a:solidFill>
                    <a:schemeClr val="tx1"/>
                  </a:solidFill>
                  <a:latin typeface="Times New Roman" pitchFamily="18" charset="0"/>
                </a:defRPr>
              </a:lvl8pPr>
              <a:lvl9pPr marL="4114800" defTabSz="762000" fontAlgn="base">
                <a:spcBef>
                  <a:spcPct val="0"/>
                </a:spcBef>
                <a:spcAft>
                  <a:spcPct val="0"/>
                </a:spcAft>
                <a:defRPr sz="2400">
                  <a:solidFill>
                    <a:schemeClr val="tx1"/>
                  </a:solidFill>
                  <a:latin typeface="Times New Roman" pitchFamily="18" charset="0"/>
                </a:defRPr>
              </a:lvl9pPr>
            </a:lstStyle>
            <a:p>
              <a:pPr eaLnBrk="0" fontAlgn="base" hangingPunct="0">
                <a:spcBef>
                  <a:spcPct val="50000"/>
                </a:spcBef>
                <a:spcAft>
                  <a:spcPct val="0"/>
                </a:spcAft>
              </a:pPr>
              <a:r>
                <a:rPr lang="fr-FR" sz="2000" dirty="0">
                  <a:solidFill>
                    <a:srgbClr val="008000"/>
                  </a:solidFill>
                  <a:latin typeface="Arial" charset="0"/>
                </a:rPr>
                <a:t>SI Augmentation durable (?) de l’activité :</a:t>
              </a:r>
            </a:p>
            <a:p>
              <a:pPr eaLnBrk="0" fontAlgn="base" hangingPunct="0">
                <a:spcBef>
                  <a:spcPct val="50000"/>
                </a:spcBef>
                <a:spcAft>
                  <a:spcPct val="0"/>
                </a:spcAft>
              </a:pPr>
              <a:r>
                <a:rPr lang="fr-FR" sz="2000" dirty="0">
                  <a:solidFill>
                    <a:srgbClr val="000000"/>
                  </a:solidFill>
                  <a:latin typeface="Arial" charset="0"/>
                  <a:sym typeface="Wingdings" pitchFamily="2" charset="2"/>
                </a:rPr>
                <a:t> </a:t>
              </a:r>
              <a:r>
                <a:rPr lang="fr-FR" sz="2000" dirty="0">
                  <a:solidFill>
                    <a:srgbClr val="FF0000"/>
                  </a:solidFill>
                  <a:latin typeface="Arial" charset="0"/>
                  <a:sym typeface="Wingdings" pitchFamily="2" charset="2"/>
                </a:rPr>
                <a:t>Augmentation BFR… donc pbs de TN</a:t>
              </a:r>
              <a:endParaRPr lang="fr-FR" sz="2000" dirty="0">
                <a:solidFill>
                  <a:srgbClr val="FF0000"/>
                </a:solidFill>
                <a:latin typeface="Arial" charset="0"/>
              </a:endParaRPr>
            </a:p>
          </p:txBody>
        </p:sp>
        <p:sp>
          <p:nvSpPr>
            <p:cNvPr id="26633" name="Text Box 9"/>
            <p:cNvSpPr txBox="1">
              <a:spLocks noChangeArrowheads="1"/>
            </p:cNvSpPr>
            <p:nvPr/>
          </p:nvSpPr>
          <p:spPr bwMode="auto">
            <a:xfrm>
              <a:off x="1757363" y="4545998"/>
              <a:ext cx="6980237"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fontAlgn="base">
                <a:spcBef>
                  <a:spcPct val="0"/>
                </a:spcBef>
                <a:spcAft>
                  <a:spcPct val="0"/>
                </a:spcAft>
                <a:defRPr sz="2400">
                  <a:solidFill>
                    <a:schemeClr val="tx1"/>
                  </a:solidFill>
                  <a:latin typeface="Times New Roman" pitchFamily="18" charset="0"/>
                </a:defRPr>
              </a:lvl6pPr>
              <a:lvl7pPr marL="3200400" defTabSz="762000" fontAlgn="base">
                <a:spcBef>
                  <a:spcPct val="0"/>
                </a:spcBef>
                <a:spcAft>
                  <a:spcPct val="0"/>
                </a:spcAft>
                <a:defRPr sz="2400">
                  <a:solidFill>
                    <a:schemeClr val="tx1"/>
                  </a:solidFill>
                  <a:latin typeface="Times New Roman" pitchFamily="18" charset="0"/>
                </a:defRPr>
              </a:lvl7pPr>
              <a:lvl8pPr marL="3657600" defTabSz="762000" fontAlgn="base">
                <a:spcBef>
                  <a:spcPct val="0"/>
                </a:spcBef>
                <a:spcAft>
                  <a:spcPct val="0"/>
                </a:spcAft>
                <a:defRPr sz="2400">
                  <a:solidFill>
                    <a:schemeClr val="tx1"/>
                  </a:solidFill>
                  <a:latin typeface="Times New Roman" pitchFamily="18" charset="0"/>
                </a:defRPr>
              </a:lvl8pPr>
              <a:lvl9pPr marL="4114800" defTabSz="762000" fontAlgn="base">
                <a:spcBef>
                  <a:spcPct val="0"/>
                </a:spcBef>
                <a:spcAft>
                  <a:spcPct val="0"/>
                </a:spcAft>
                <a:defRPr sz="2400">
                  <a:solidFill>
                    <a:schemeClr val="tx1"/>
                  </a:solidFill>
                  <a:latin typeface="Times New Roman" pitchFamily="18" charset="0"/>
                </a:defRPr>
              </a:lvl9pPr>
            </a:lstStyle>
            <a:p>
              <a:pPr eaLnBrk="0" fontAlgn="base" hangingPunct="0">
                <a:spcBef>
                  <a:spcPct val="50000"/>
                </a:spcBef>
                <a:spcAft>
                  <a:spcPct val="0"/>
                </a:spcAft>
                <a:buFont typeface="Wingdings" pitchFamily="2" charset="2"/>
                <a:buNone/>
              </a:pPr>
              <a:r>
                <a:rPr lang="fr-FR" sz="1600" dirty="0">
                  <a:solidFill>
                    <a:srgbClr val="FF0000"/>
                  </a:solidFill>
                  <a:latin typeface="Arial" charset="0"/>
                </a:rPr>
                <a:t>Réduire les besoins d’exploitation </a:t>
              </a:r>
              <a:r>
                <a:rPr lang="fr-FR" sz="1200" dirty="0">
                  <a:solidFill>
                    <a:srgbClr val="FF0000"/>
                  </a:solidFill>
                  <a:latin typeface="Arial" charset="0"/>
                </a:rPr>
                <a:t>(</a:t>
              </a:r>
              <a:r>
                <a:rPr lang="fr-FR" sz="1200" b="1" u="sng" dirty="0">
                  <a:solidFill>
                    <a:srgbClr val="FF0000"/>
                  </a:solidFill>
                  <a:latin typeface="Arial" charset="0"/>
                </a:rPr>
                <a:t>stocks</a:t>
              </a:r>
              <a:r>
                <a:rPr lang="fr-FR" sz="1200" dirty="0">
                  <a:solidFill>
                    <a:srgbClr val="FF0000"/>
                  </a:solidFill>
                  <a:latin typeface="Arial" charset="0"/>
                </a:rPr>
                <a:t>, crédit aux clients, avances accordées…)</a:t>
              </a:r>
            </a:p>
            <a:p>
              <a:pPr eaLnBrk="0" fontAlgn="base" hangingPunct="0">
                <a:spcBef>
                  <a:spcPct val="50000"/>
                </a:spcBef>
                <a:spcAft>
                  <a:spcPct val="0"/>
                </a:spcAft>
                <a:buFont typeface="Wingdings" pitchFamily="2" charset="2"/>
                <a:buNone/>
              </a:pPr>
              <a:r>
                <a:rPr lang="fr-FR" sz="1600" dirty="0">
                  <a:solidFill>
                    <a:srgbClr val="FF0000"/>
                  </a:solidFill>
                  <a:latin typeface="Arial" charset="0"/>
                </a:rPr>
                <a:t>Augmenter les ressources d’exploitation </a:t>
              </a:r>
              <a:r>
                <a:rPr lang="fr-FR" sz="1200" dirty="0">
                  <a:solidFill>
                    <a:srgbClr val="FF0000"/>
                  </a:solidFill>
                  <a:latin typeface="Arial" charset="0"/>
                </a:rPr>
                <a:t>(crédit des fournisseurs, avances reçues…)</a:t>
              </a:r>
            </a:p>
            <a:p>
              <a:pPr eaLnBrk="0" fontAlgn="base" hangingPunct="0">
                <a:spcBef>
                  <a:spcPct val="50000"/>
                </a:spcBef>
                <a:spcAft>
                  <a:spcPct val="0"/>
                </a:spcAft>
                <a:buFont typeface="Wingdings" pitchFamily="2" charset="2"/>
                <a:buNone/>
              </a:pPr>
              <a:r>
                <a:rPr lang="fr-FR" sz="1600" b="1" dirty="0">
                  <a:solidFill>
                    <a:srgbClr val="114FFB"/>
                  </a:solidFill>
                  <a:latin typeface="Arial" charset="0"/>
                </a:rPr>
                <a:t>Augmenter le F.R. </a:t>
              </a:r>
              <a:r>
                <a:rPr lang="fr-FR" sz="1200" b="1" dirty="0">
                  <a:solidFill>
                    <a:srgbClr val="114FFB"/>
                  </a:solidFill>
                  <a:latin typeface="Arial" charset="0"/>
                </a:rPr>
                <a:t>(cession d’actifs, augmenter les cap. propres, les dettes stables…)</a:t>
              </a:r>
            </a:p>
          </p:txBody>
        </p:sp>
        <p:grpSp>
          <p:nvGrpSpPr>
            <p:cNvPr id="26634" name="Group 10"/>
            <p:cNvGrpSpPr>
              <a:grpSpLocks/>
            </p:cNvGrpSpPr>
            <p:nvPr/>
          </p:nvGrpSpPr>
          <p:grpSpPr bwMode="auto">
            <a:xfrm>
              <a:off x="1309688" y="3875088"/>
              <a:ext cx="546100" cy="608012"/>
              <a:chOff x="825" y="2441"/>
              <a:chExt cx="344" cy="383"/>
            </a:xfrm>
          </p:grpSpPr>
          <p:sp>
            <p:nvSpPr>
              <p:cNvPr id="26635" name="Freeform 11"/>
              <p:cNvSpPr>
                <a:spLocks/>
              </p:cNvSpPr>
              <p:nvPr/>
            </p:nvSpPr>
            <p:spPr bwMode="auto">
              <a:xfrm>
                <a:off x="825" y="2441"/>
                <a:ext cx="324" cy="134"/>
              </a:xfrm>
              <a:custGeom>
                <a:avLst/>
                <a:gdLst>
                  <a:gd name="T0" fmla="*/ 9 w 324"/>
                  <a:gd name="T1" fmla="*/ 6 h 134"/>
                  <a:gd name="T2" fmla="*/ 324 w 324"/>
                  <a:gd name="T3" fmla="*/ 15 h 134"/>
                  <a:gd name="T4" fmla="*/ 307 w 324"/>
                  <a:gd name="T5" fmla="*/ 33 h 134"/>
                  <a:gd name="T6" fmla="*/ 254 w 324"/>
                  <a:gd name="T7" fmla="*/ 51 h 134"/>
                  <a:gd name="T8" fmla="*/ 193 w 324"/>
                  <a:gd name="T9" fmla="*/ 104 h 134"/>
                  <a:gd name="T10" fmla="*/ 97 w 324"/>
                  <a:gd name="T11" fmla="*/ 122 h 134"/>
                  <a:gd name="T12" fmla="*/ 15 w 324"/>
                  <a:gd name="T13" fmla="*/ 115 h 134"/>
                  <a:gd name="T14" fmla="*/ 9 w 324"/>
                  <a:gd name="T15" fmla="*/ 6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4" h="134">
                    <a:moveTo>
                      <a:pt x="9" y="6"/>
                    </a:moveTo>
                    <a:cubicBezTo>
                      <a:pt x="113" y="12"/>
                      <a:pt x="221" y="0"/>
                      <a:pt x="324" y="15"/>
                    </a:cubicBezTo>
                    <a:cubicBezTo>
                      <a:pt x="318" y="20"/>
                      <a:pt x="314" y="29"/>
                      <a:pt x="307" y="33"/>
                    </a:cubicBezTo>
                    <a:cubicBezTo>
                      <a:pt x="290" y="42"/>
                      <a:pt x="254" y="51"/>
                      <a:pt x="254" y="51"/>
                    </a:cubicBezTo>
                    <a:cubicBezTo>
                      <a:pt x="237" y="62"/>
                      <a:pt x="211" y="97"/>
                      <a:pt x="193" y="104"/>
                    </a:cubicBezTo>
                    <a:cubicBezTo>
                      <a:pt x="186" y="107"/>
                      <a:pt x="100" y="122"/>
                      <a:pt x="97" y="122"/>
                    </a:cubicBezTo>
                    <a:cubicBezTo>
                      <a:pt x="67" y="122"/>
                      <a:pt x="30" y="134"/>
                      <a:pt x="15" y="115"/>
                    </a:cubicBezTo>
                    <a:cubicBezTo>
                      <a:pt x="0" y="96"/>
                      <a:pt x="10" y="29"/>
                      <a:pt x="9" y="6"/>
                    </a:cubicBezTo>
                    <a:close/>
                  </a:path>
                </a:pathLst>
              </a:custGeom>
              <a:solidFill>
                <a:srgbClr val="00FF00">
                  <a:alpha val="50000"/>
                </a:srgbClr>
              </a:solidFill>
              <a:ln w="12700" cap="flat" cmpd="sng">
                <a:solidFill>
                  <a:srgbClr val="00FF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6636" name="Text Box 12"/>
              <p:cNvSpPr txBox="1">
                <a:spLocks noChangeArrowheads="1"/>
              </p:cNvSpPr>
              <p:nvPr/>
            </p:nvSpPr>
            <p:spPr bwMode="auto">
              <a:xfrm>
                <a:off x="862" y="2574"/>
                <a:ext cx="30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fontAlgn="base">
                  <a:spcBef>
                    <a:spcPct val="0"/>
                  </a:spcBef>
                  <a:spcAft>
                    <a:spcPct val="0"/>
                  </a:spcAft>
                  <a:defRPr sz="2400">
                    <a:solidFill>
                      <a:schemeClr val="tx1"/>
                    </a:solidFill>
                    <a:latin typeface="Times New Roman" pitchFamily="18" charset="0"/>
                  </a:defRPr>
                </a:lvl6pPr>
                <a:lvl7pPr marL="3200400" defTabSz="762000" fontAlgn="base">
                  <a:spcBef>
                    <a:spcPct val="0"/>
                  </a:spcBef>
                  <a:spcAft>
                    <a:spcPct val="0"/>
                  </a:spcAft>
                  <a:defRPr sz="2400">
                    <a:solidFill>
                      <a:schemeClr val="tx1"/>
                    </a:solidFill>
                    <a:latin typeface="Times New Roman" pitchFamily="18" charset="0"/>
                  </a:defRPr>
                </a:lvl7pPr>
                <a:lvl8pPr marL="3657600" defTabSz="762000" fontAlgn="base">
                  <a:spcBef>
                    <a:spcPct val="0"/>
                  </a:spcBef>
                  <a:spcAft>
                    <a:spcPct val="0"/>
                  </a:spcAft>
                  <a:defRPr sz="2400">
                    <a:solidFill>
                      <a:schemeClr val="tx1"/>
                    </a:solidFill>
                    <a:latin typeface="Times New Roman" pitchFamily="18" charset="0"/>
                  </a:defRPr>
                </a:lvl8pPr>
                <a:lvl9pPr marL="4114800" defTabSz="762000" fontAlgn="base">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fr-FR" sz="2000" dirty="0">
                    <a:solidFill>
                      <a:schemeClr val="accent1"/>
                    </a:solidFill>
                    <a:latin typeface="Arial" charset="0"/>
                  </a:rPr>
                  <a:t>T+</a:t>
                </a:r>
              </a:p>
            </p:txBody>
          </p:sp>
        </p:grpSp>
        <p:grpSp>
          <p:nvGrpSpPr>
            <p:cNvPr id="26637" name="Group 13"/>
            <p:cNvGrpSpPr>
              <a:grpSpLocks/>
            </p:cNvGrpSpPr>
            <p:nvPr/>
          </p:nvGrpSpPr>
          <p:grpSpPr bwMode="auto">
            <a:xfrm>
              <a:off x="1876425" y="3392488"/>
              <a:ext cx="931863" cy="474662"/>
              <a:chOff x="1182" y="2137"/>
              <a:chExt cx="587" cy="299"/>
            </a:xfrm>
          </p:grpSpPr>
          <p:sp>
            <p:nvSpPr>
              <p:cNvPr id="26638" name="Freeform 14"/>
              <p:cNvSpPr>
                <a:spLocks/>
              </p:cNvSpPr>
              <p:nvPr/>
            </p:nvSpPr>
            <p:spPr bwMode="auto">
              <a:xfrm>
                <a:off x="1182" y="2304"/>
                <a:ext cx="435" cy="132"/>
              </a:xfrm>
              <a:custGeom>
                <a:avLst/>
                <a:gdLst>
                  <a:gd name="T0" fmla="*/ 0 w 435"/>
                  <a:gd name="T1" fmla="*/ 123 h 132"/>
                  <a:gd name="T2" fmla="*/ 30 w 435"/>
                  <a:gd name="T3" fmla="*/ 96 h 132"/>
                  <a:gd name="T4" fmla="*/ 60 w 435"/>
                  <a:gd name="T5" fmla="*/ 63 h 132"/>
                  <a:gd name="T6" fmla="*/ 192 w 435"/>
                  <a:gd name="T7" fmla="*/ 0 h 132"/>
                  <a:gd name="T8" fmla="*/ 252 w 435"/>
                  <a:gd name="T9" fmla="*/ 6 h 132"/>
                  <a:gd name="T10" fmla="*/ 270 w 435"/>
                  <a:gd name="T11" fmla="*/ 12 h 132"/>
                  <a:gd name="T12" fmla="*/ 330 w 435"/>
                  <a:gd name="T13" fmla="*/ 32 h 132"/>
                  <a:gd name="T14" fmla="*/ 350 w 435"/>
                  <a:gd name="T15" fmla="*/ 48 h 132"/>
                  <a:gd name="T16" fmla="*/ 406 w 435"/>
                  <a:gd name="T17" fmla="*/ 88 h 132"/>
                  <a:gd name="T18" fmla="*/ 420 w 435"/>
                  <a:gd name="T19" fmla="*/ 105 h 132"/>
                  <a:gd name="T20" fmla="*/ 420 w 435"/>
                  <a:gd name="T21" fmla="*/ 126 h 132"/>
                  <a:gd name="T22" fmla="*/ 213 w 435"/>
                  <a:gd name="T23" fmla="*/ 132 h 132"/>
                  <a:gd name="T24" fmla="*/ 60 w 435"/>
                  <a:gd name="T25" fmla="*/ 123 h 132"/>
                  <a:gd name="T26" fmla="*/ 0 w 435"/>
                  <a:gd name="T27" fmla="*/ 123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5" h="132">
                    <a:moveTo>
                      <a:pt x="0" y="123"/>
                    </a:moveTo>
                    <a:cubicBezTo>
                      <a:pt x="15" y="118"/>
                      <a:pt x="17" y="100"/>
                      <a:pt x="30" y="96"/>
                    </a:cubicBezTo>
                    <a:cubicBezTo>
                      <a:pt x="39" y="78"/>
                      <a:pt x="45" y="73"/>
                      <a:pt x="60" y="63"/>
                    </a:cubicBezTo>
                    <a:cubicBezTo>
                      <a:pt x="82" y="30"/>
                      <a:pt x="152" y="10"/>
                      <a:pt x="192" y="0"/>
                    </a:cubicBezTo>
                    <a:cubicBezTo>
                      <a:pt x="206" y="1"/>
                      <a:pt x="235" y="2"/>
                      <a:pt x="252" y="6"/>
                    </a:cubicBezTo>
                    <a:cubicBezTo>
                      <a:pt x="258" y="8"/>
                      <a:pt x="270" y="12"/>
                      <a:pt x="270" y="12"/>
                    </a:cubicBezTo>
                    <a:cubicBezTo>
                      <a:pt x="283" y="18"/>
                      <a:pt x="317" y="26"/>
                      <a:pt x="330" y="32"/>
                    </a:cubicBezTo>
                    <a:cubicBezTo>
                      <a:pt x="343" y="38"/>
                      <a:pt x="337" y="39"/>
                      <a:pt x="350" y="48"/>
                    </a:cubicBezTo>
                    <a:cubicBezTo>
                      <a:pt x="382" y="56"/>
                      <a:pt x="374" y="68"/>
                      <a:pt x="406" y="88"/>
                    </a:cubicBezTo>
                    <a:cubicBezTo>
                      <a:pt x="415" y="85"/>
                      <a:pt x="420" y="105"/>
                      <a:pt x="420" y="105"/>
                    </a:cubicBezTo>
                    <a:cubicBezTo>
                      <a:pt x="427" y="116"/>
                      <a:pt x="435" y="121"/>
                      <a:pt x="420" y="126"/>
                    </a:cubicBezTo>
                    <a:cubicBezTo>
                      <a:pt x="349" y="123"/>
                      <a:pt x="285" y="130"/>
                      <a:pt x="213" y="132"/>
                    </a:cubicBezTo>
                    <a:cubicBezTo>
                      <a:pt x="158" y="127"/>
                      <a:pt x="121" y="125"/>
                      <a:pt x="60" y="123"/>
                    </a:cubicBezTo>
                    <a:cubicBezTo>
                      <a:pt x="39" y="127"/>
                      <a:pt x="23" y="123"/>
                      <a:pt x="0" y="123"/>
                    </a:cubicBezTo>
                    <a:close/>
                  </a:path>
                </a:pathLst>
              </a:custGeom>
              <a:solidFill>
                <a:srgbClr val="FF0000">
                  <a:alpha val="50000"/>
                </a:srgbClr>
              </a:solidFill>
              <a:ln w="12700" cap="flat" cmpd="sng">
                <a:solidFill>
                  <a:srgbClr val="FF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6639" name="Text Box 15"/>
              <p:cNvSpPr txBox="1">
                <a:spLocks noChangeArrowheads="1"/>
              </p:cNvSpPr>
              <p:nvPr/>
            </p:nvSpPr>
            <p:spPr bwMode="auto">
              <a:xfrm>
                <a:off x="1502" y="2137"/>
                <a:ext cx="26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fontAlgn="base">
                  <a:spcBef>
                    <a:spcPct val="0"/>
                  </a:spcBef>
                  <a:spcAft>
                    <a:spcPct val="0"/>
                  </a:spcAft>
                  <a:defRPr sz="2400">
                    <a:solidFill>
                      <a:schemeClr val="tx1"/>
                    </a:solidFill>
                    <a:latin typeface="Times New Roman" pitchFamily="18" charset="0"/>
                  </a:defRPr>
                </a:lvl6pPr>
                <a:lvl7pPr marL="3200400" defTabSz="762000" fontAlgn="base">
                  <a:spcBef>
                    <a:spcPct val="0"/>
                  </a:spcBef>
                  <a:spcAft>
                    <a:spcPct val="0"/>
                  </a:spcAft>
                  <a:defRPr sz="2400">
                    <a:solidFill>
                      <a:schemeClr val="tx1"/>
                    </a:solidFill>
                    <a:latin typeface="Times New Roman" pitchFamily="18" charset="0"/>
                  </a:defRPr>
                </a:lvl7pPr>
                <a:lvl8pPr marL="3657600" defTabSz="762000" fontAlgn="base">
                  <a:spcBef>
                    <a:spcPct val="0"/>
                  </a:spcBef>
                  <a:spcAft>
                    <a:spcPct val="0"/>
                  </a:spcAft>
                  <a:defRPr sz="2400">
                    <a:solidFill>
                      <a:schemeClr val="tx1"/>
                    </a:solidFill>
                    <a:latin typeface="Times New Roman" pitchFamily="18" charset="0"/>
                  </a:defRPr>
                </a:lvl8pPr>
                <a:lvl9pPr marL="4114800" defTabSz="762000" fontAlgn="base">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fr-FR" sz="2000" dirty="0">
                    <a:solidFill>
                      <a:srgbClr val="FF0000"/>
                    </a:solidFill>
                    <a:latin typeface="Arial" charset="0"/>
                  </a:rPr>
                  <a:t>T-</a:t>
                </a:r>
              </a:p>
            </p:txBody>
          </p:sp>
        </p:grpSp>
        <p:grpSp>
          <p:nvGrpSpPr>
            <p:cNvPr id="26640" name="Group 16"/>
            <p:cNvGrpSpPr>
              <a:grpSpLocks/>
            </p:cNvGrpSpPr>
            <p:nvPr/>
          </p:nvGrpSpPr>
          <p:grpSpPr bwMode="auto">
            <a:xfrm>
              <a:off x="4681538" y="3284538"/>
              <a:ext cx="1066800" cy="574675"/>
              <a:chOff x="2949" y="2069"/>
              <a:chExt cx="672" cy="362"/>
            </a:xfrm>
          </p:grpSpPr>
          <p:sp>
            <p:nvSpPr>
              <p:cNvPr id="26641" name="Freeform 17"/>
              <p:cNvSpPr>
                <a:spLocks/>
              </p:cNvSpPr>
              <p:nvPr/>
            </p:nvSpPr>
            <p:spPr bwMode="auto">
              <a:xfrm>
                <a:off x="2949" y="2204"/>
                <a:ext cx="579" cy="227"/>
              </a:xfrm>
              <a:custGeom>
                <a:avLst/>
                <a:gdLst>
                  <a:gd name="T0" fmla="*/ 9 w 579"/>
                  <a:gd name="T1" fmla="*/ 220 h 227"/>
                  <a:gd name="T2" fmla="*/ 219 w 579"/>
                  <a:gd name="T3" fmla="*/ 220 h 227"/>
                  <a:gd name="T4" fmla="*/ 579 w 579"/>
                  <a:gd name="T5" fmla="*/ 220 h 227"/>
                  <a:gd name="T6" fmla="*/ 532 w 579"/>
                  <a:gd name="T7" fmla="*/ 175 h 227"/>
                  <a:gd name="T8" fmla="*/ 488 w 579"/>
                  <a:gd name="T9" fmla="*/ 123 h 227"/>
                  <a:gd name="T10" fmla="*/ 449 w 579"/>
                  <a:gd name="T11" fmla="*/ 67 h 227"/>
                  <a:gd name="T12" fmla="*/ 413 w 579"/>
                  <a:gd name="T13" fmla="*/ 48 h 227"/>
                  <a:gd name="T14" fmla="*/ 378 w 579"/>
                  <a:gd name="T15" fmla="*/ 26 h 227"/>
                  <a:gd name="T16" fmla="*/ 248 w 579"/>
                  <a:gd name="T17" fmla="*/ 0 h 227"/>
                  <a:gd name="T18" fmla="*/ 177 w 579"/>
                  <a:gd name="T19" fmla="*/ 11 h 227"/>
                  <a:gd name="T20" fmla="*/ 133 w 579"/>
                  <a:gd name="T21" fmla="*/ 48 h 227"/>
                  <a:gd name="T22" fmla="*/ 110 w 579"/>
                  <a:gd name="T23" fmla="*/ 63 h 227"/>
                  <a:gd name="T24" fmla="*/ 82 w 579"/>
                  <a:gd name="T25" fmla="*/ 104 h 227"/>
                  <a:gd name="T26" fmla="*/ 39 w 579"/>
                  <a:gd name="T27" fmla="*/ 157 h 227"/>
                  <a:gd name="T28" fmla="*/ 23 w 579"/>
                  <a:gd name="T29" fmla="*/ 188 h 227"/>
                  <a:gd name="T30" fmla="*/ 9 w 579"/>
                  <a:gd name="T31" fmla="*/ 22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79" h="227">
                    <a:moveTo>
                      <a:pt x="9" y="220"/>
                    </a:moveTo>
                    <a:cubicBezTo>
                      <a:pt x="81" y="223"/>
                      <a:pt x="148" y="224"/>
                      <a:pt x="219" y="220"/>
                    </a:cubicBezTo>
                    <a:cubicBezTo>
                      <a:pt x="335" y="227"/>
                      <a:pt x="463" y="222"/>
                      <a:pt x="579" y="220"/>
                    </a:cubicBezTo>
                    <a:cubicBezTo>
                      <a:pt x="561" y="209"/>
                      <a:pt x="548" y="185"/>
                      <a:pt x="532" y="175"/>
                    </a:cubicBezTo>
                    <a:cubicBezTo>
                      <a:pt x="518" y="157"/>
                      <a:pt x="508" y="136"/>
                      <a:pt x="488" y="123"/>
                    </a:cubicBezTo>
                    <a:cubicBezTo>
                      <a:pt x="474" y="104"/>
                      <a:pt x="463" y="87"/>
                      <a:pt x="449" y="67"/>
                    </a:cubicBezTo>
                    <a:cubicBezTo>
                      <a:pt x="434" y="47"/>
                      <a:pt x="428" y="57"/>
                      <a:pt x="413" y="48"/>
                    </a:cubicBezTo>
                    <a:cubicBezTo>
                      <a:pt x="400" y="42"/>
                      <a:pt x="392" y="31"/>
                      <a:pt x="378" y="26"/>
                    </a:cubicBezTo>
                    <a:cubicBezTo>
                      <a:pt x="335" y="13"/>
                      <a:pt x="291" y="10"/>
                      <a:pt x="248" y="0"/>
                    </a:cubicBezTo>
                    <a:cubicBezTo>
                      <a:pt x="223" y="3"/>
                      <a:pt x="200" y="6"/>
                      <a:pt x="177" y="11"/>
                    </a:cubicBezTo>
                    <a:cubicBezTo>
                      <a:pt x="164" y="29"/>
                      <a:pt x="153" y="36"/>
                      <a:pt x="133" y="48"/>
                    </a:cubicBezTo>
                    <a:cubicBezTo>
                      <a:pt x="125" y="53"/>
                      <a:pt x="110" y="63"/>
                      <a:pt x="110" y="63"/>
                    </a:cubicBezTo>
                    <a:cubicBezTo>
                      <a:pt x="103" y="84"/>
                      <a:pt x="101" y="92"/>
                      <a:pt x="82" y="104"/>
                    </a:cubicBezTo>
                    <a:cubicBezTo>
                      <a:pt x="68" y="123"/>
                      <a:pt x="58" y="144"/>
                      <a:pt x="39" y="157"/>
                    </a:cubicBezTo>
                    <a:cubicBezTo>
                      <a:pt x="30" y="169"/>
                      <a:pt x="32" y="176"/>
                      <a:pt x="23" y="188"/>
                    </a:cubicBezTo>
                    <a:cubicBezTo>
                      <a:pt x="11" y="208"/>
                      <a:pt x="0" y="211"/>
                      <a:pt x="9" y="220"/>
                    </a:cubicBezTo>
                    <a:close/>
                  </a:path>
                </a:pathLst>
              </a:custGeom>
              <a:solidFill>
                <a:srgbClr val="FF0000">
                  <a:alpha val="50000"/>
                </a:srgbClr>
              </a:solidFill>
              <a:ln w="12700" cap="flat" cmpd="sng">
                <a:solidFill>
                  <a:srgbClr val="FF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6642" name="Text Box 18"/>
              <p:cNvSpPr txBox="1">
                <a:spLocks noChangeArrowheads="1"/>
              </p:cNvSpPr>
              <p:nvPr/>
            </p:nvSpPr>
            <p:spPr bwMode="auto">
              <a:xfrm>
                <a:off x="3354" y="2069"/>
                <a:ext cx="26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fontAlgn="base">
                  <a:spcBef>
                    <a:spcPct val="0"/>
                  </a:spcBef>
                  <a:spcAft>
                    <a:spcPct val="0"/>
                  </a:spcAft>
                  <a:defRPr sz="2400">
                    <a:solidFill>
                      <a:schemeClr val="tx1"/>
                    </a:solidFill>
                    <a:latin typeface="Times New Roman" pitchFamily="18" charset="0"/>
                  </a:defRPr>
                </a:lvl6pPr>
                <a:lvl7pPr marL="3200400" defTabSz="762000" fontAlgn="base">
                  <a:spcBef>
                    <a:spcPct val="0"/>
                  </a:spcBef>
                  <a:spcAft>
                    <a:spcPct val="0"/>
                  </a:spcAft>
                  <a:defRPr sz="2400">
                    <a:solidFill>
                      <a:schemeClr val="tx1"/>
                    </a:solidFill>
                    <a:latin typeface="Times New Roman" pitchFamily="18" charset="0"/>
                  </a:defRPr>
                </a:lvl7pPr>
                <a:lvl8pPr marL="3657600" defTabSz="762000" fontAlgn="base">
                  <a:spcBef>
                    <a:spcPct val="0"/>
                  </a:spcBef>
                  <a:spcAft>
                    <a:spcPct val="0"/>
                  </a:spcAft>
                  <a:defRPr sz="2400">
                    <a:solidFill>
                      <a:schemeClr val="tx1"/>
                    </a:solidFill>
                    <a:latin typeface="Times New Roman" pitchFamily="18" charset="0"/>
                  </a:defRPr>
                </a:lvl8pPr>
                <a:lvl9pPr marL="4114800" defTabSz="762000" fontAlgn="base">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fr-FR" sz="2000" dirty="0">
                    <a:solidFill>
                      <a:srgbClr val="FF0000"/>
                    </a:solidFill>
                    <a:latin typeface="Arial" charset="0"/>
                  </a:rPr>
                  <a:t>T-</a:t>
                </a:r>
              </a:p>
            </p:txBody>
          </p:sp>
        </p:grpSp>
        <p:grpSp>
          <p:nvGrpSpPr>
            <p:cNvPr id="26643" name="Group 19"/>
            <p:cNvGrpSpPr>
              <a:grpSpLocks/>
            </p:cNvGrpSpPr>
            <p:nvPr/>
          </p:nvGrpSpPr>
          <p:grpSpPr bwMode="auto">
            <a:xfrm>
              <a:off x="3454400" y="3398838"/>
              <a:ext cx="820738" cy="468312"/>
              <a:chOff x="2176" y="2141"/>
              <a:chExt cx="517" cy="295"/>
            </a:xfrm>
          </p:grpSpPr>
          <p:sp>
            <p:nvSpPr>
              <p:cNvPr id="26644" name="Text Box 20"/>
              <p:cNvSpPr txBox="1">
                <a:spLocks noChangeArrowheads="1"/>
              </p:cNvSpPr>
              <p:nvPr/>
            </p:nvSpPr>
            <p:spPr bwMode="auto">
              <a:xfrm>
                <a:off x="2426" y="2141"/>
                <a:ext cx="26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fontAlgn="base">
                  <a:spcBef>
                    <a:spcPct val="0"/>
                  </a:spcBef>
                  <a:spcAft>
                    <a:spcPct val="0"/>
                  </a:spcAft>
                  <a:defRPr sz="2400">
                    <a:solidFill>
                      <a:schemeClr val="tx1"/>
                    </a:solidFill>
                    <a:latin typeface="Times New Roman" pitchFamily="18" charset="0"/>
                  </a:defRPr>
                </a:lvl6pPr>
                <a:lvl7pPr marL="3200400" defTabSz="762000" fontAlgn="base">
                  <a:spcBef>
                    <a:spcPct val="0"/>
                  </a:spcBef>
                  <a:spcAft>
                    <a:spcPct val="0"/>
                  </a:spcAft>
                  <a:defRPr sz="2400">
                    <a:solidFill>
                      <a:schemeClr val="tx1"/>
                    </a:solidFill>
                    <a:latin typeface="Times New Roman" pitchFamily="18" charset="0"/>
                  </a:defRPr>
                </a:lvl7pPr>
                <a:lvl8pPr marL="3657600" defTabSz="762000" fontAlgn="base">
                  <a:spcBef>
                    <a:spcPct val="0"/>
                  </a:spcBef>
                  <a:spcAft>
                    <a:spcPct val="0"/>
                  </a:spcAft>
                  <a:defRPr sz="2400">
                    <a:solidFill>
                      <a:schemeClr val="tx1"/>
                    </a:solidFill>
                    <a:latin typeface="Times New Roman" pitchFamily="18" charset="0"/>
                  </a:defRPr>
                </a:lvl8pPr>
                <a:lvl9pPr marL="4114800" defTabSz="762000" fontAlgn="base">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fr-FR" sz="2000" dirty="0">
                    <a:solidFill>
                      <a:srgbClr val="FF0000"/>
                    </a:solidFill>
                    <a:latin typeface="Arial" charset="0"/>
                  </a:rPr>
                  <a:t>T-</a:t>
                </a:r>
              </a:p>
            </p:txBody>
          </p:sp>
          <p:sp>
            <p:nvSpPr>
              <p:cNvPr id="26645" name="Freeform 21"/>
              <p:cNvSpPr>
                <a:spLocks/>
              </p:cNvSpPr>
              <p:nvPr/>
            </p:nvSpPr>
            <p:spPr bwMode="auto">
              <a:xfrm>
                <a:off x="2176" y="2312"/>
                <a:ext cx="397" cy="124"/>
              </a:xfrm>
              <a:custGeom>
                <a:avLst/>
                <a:gdLst>
                  <a:gd name="T0" fmla="*/ 0 w 397"/>
                  <a:gd name="T1" fmla="*/ 116 h 124"/>
                  <a:gd name="T2" fmla="*/ 308 w 397"/>
                  <a:gd name="T3" fmla="*/ 120 h 124"/>
                  <a:gd name="T4" fmla="*/ 392 w 397"/>
                  <a:gd name="T5" fmla="*/ 116 h 124"/>
                  <a:gd name="T6" fmla="*/ 380 w 397"/>
                  <a:gd name="T7" fmla="*/ 108 h 124"/>
                  <a:gd name="T8" fmla="*/ 360 w 397"/>
                  <a:gd name="T9" fmla="*/ 92 h 124"/>
                  <a:gd name="T10" fmla="*/ 324 w 397"/>
                  <a:gd name="T11" fmla="*/ 60 h 124"/>
                  <a:gd name="T12" fmla="*/ 268 w 397"/>
                  <a:gd name="T13" fmla="*/ 24 h 124"/>
                  <a:gd name="T14" fmla="*/ 228 w 397"/>
                  <a:gd name="T15" fmla="*/ 12 h 124"/>
                  <a:gd name="T16" fmla="*/ 200 w 397"/>
                  <a:gd name="T17" fmla="*/ 4 h 124"/>
                  <a:gd name="T18" fmla="*/ 172 w 397"/>
                  <a:gd name="T19" fmla="*/ 8 h 124"/>
                  <a:gd name="T20" fmla="*/ 160 w 397"/>
                  <a:gd name="T21" fmla="*/ 4 h 124"/>
                  <a:gd name="T22" fmla="*/ 132 w 397"/>
                  <a:gd name="T23" fmla="*/ 16 h 124"/>
                  <a:gd name="T24" fmla="*/ 92 w 397"/>
                  <a:gd name="T25" fmla="*/ 36 h 124"/>
                  <a:gd name="T26" fmla="*/ 44 w 397"/>
                  <a:gd name="T27" fmla="*/ 72 h 124"/>
                  <a:gd name="T28" fmla="*/ 28 w 397"/>
                  <a:gd name="T29" fmla="*/ 92 h 124"/>
                  <a:gd name="T30" fmla="*/ 0 w 397"/>
                  <a:gd name="T31" fmla="*/ 116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97" h="124">
                    <a:moveTo>
                      <a:pt x="0" y="116"/>
                    </a:moveTo>
                    <a:cubicBezTo>
                      <a:pt x="101" y="124"/>
                      <a:pt x="206" y="117"/>
                      <a:pt x="308" y="120"/>
                    </a:cubicBezTo>
                    <a:cubicBezTo>
                      <a:pt x="336" y="119"/>
                      <a:pt x="364" y="121"/>
                      <a:pt x="392" y="116"/>
                    </a:cubicBezTo>
                    <a:cubicBezTo>
                      <a:pt x="397" y="115"/>
                      <a:pt x="383" y="111"/>
                      <a:pt x="380" y="108"/>
                    </a:cubicBezTo>
                    <a:cubicBezTo>
                      <a:pt x="362" y="90"/>
                      <a:pt x="383" y="100"/>
                      <a:pt x="360" y="92"/>
                    </a:cubicBezTo>
                    <a:cubicBezTo>
                      <a:pt x="356" y="80"/>
                      <a:pt x="337" y="64"/>
                      <a:pt x="324" y="60"/>
                    </a:cubicBezTo>
                    <a:cubicBezTo>
                      <a:pt x="312" y="42"/>
                      <a:pt x="290" y="28"/>
                      <a:pt x="268" y="24"/>
                    </a:cubicBezTo>
                    <a:cubicBezTo>
                      <a:pt x="248" y="16"/>
                      <a:pt x="239" y="15"/>
                      <a:pt x="228" y="12"/>
                    </a:cubicBezTo>
                    <a:cubicBezTo>
                      <a:pt x="217" y="9"/>
                      <a:pt x="209" y="5"/>
                      <a:pt x="200" y="4"/>
                    </a:cubicBezTo>
                    <a:cubicBezTo>
                      <a:pt x="188" y="0"/>
                      <a:pt x="184" y="12"/>
                      <a:pt x="172" y="8"/>
                    </a:cubicBezTo>
                    <a:cubicBezTo>
                      <a:pt x="168" y="7"/>
                      <a:pt x="160" y="4"/>
                      <a:pt x="160" y="4"/>
                    </a:cubicBezTo>
                    <a:cubicBezTo>
                      <a:pt x="152" y="4"/>
                      <a:pt x="142" y="12"/>
                      <a:pt x="132" y="16"/>
                    </a:cubicBezTo>
                    <a:cubicBezTo>
                      <a:pt x="121" y="21"/>
                      <a:pt x="107" y="27"/>
                      <a:pt x="92" y="36"/>
                    </a:cubicBezTo>
                    <a:cubicBezTo>
                      <a:pt x="79" y="56"/>
                      <a:pt x="64" y="59"/>
                      <a:pt x="44" y="72"/>
                    </a:cubicBezTo>
                    <a:cubicBezTo>
                      <a:pt x="39" y="80"/>
                      <a:pt x="36" y="87"/>
                      <a:pt x="28" y="92"/>
                    </a:cubicBezTo>
                    <a:cubicBezTo>
                      <a:pt x="2" y="110"/>
                      <a:pt x="8" y="99"/>
                      <a:pt x="0" y="116"/>
                    </a:cubicBezTo>
                    <a:close/>
                  </a:path>
                </a:pathLst>
              </a:custGeom>
              <a:solidFill>
                <a:srgbClr val="FF0000">
                  <a:alpha val="50000"/>
                </a:srgbClr>
              </a:solidFill>
              <a:ln w="12700" cap="flat" cmpd="sng">
                <a:solidFill>
                  <a:srgbClr val="FF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grpSp>
          <p:nvGrpSpPr>
            <p:cNvPr id="26646" name="Group 22"/>
            <p:cNvGrpSpPr>
              <a:grpSpLocks/>
            </p:cNvGrpSpPr>
            <p:nvPr/>
          </p:nvGrpSpPr>
          <p:grpSpPr bwMode="auto">
            <a:xfrm>
              <a:off x="2635252" y="3883028"/>
              <a:ext cx="769938" cy="665163"/>
              <a:chOff x="1660" y="2446"/>
              <a:chExt cx="485" cy="419"/>
            </a:xfrm>
          </p:grpSpPr>
          <p:sp>
            <p:nvSpPr>
              <p:cNvPr id="26647" name="Text Box 23"/>
              <p:cNvSpPr txBox="1">
                <a:spLocks noChangeArrowheads="1"/>
              </p:cNvSpPr>
              <p:nvPr/>
            </p:nvSpPr>
            <p:spPr bwMode="auto">
              <a:xfrm>
                <a:off x="1838" y="2615"/>
                <a:ext cx="30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fontAlgn="base">
                  <a:spcBef>
                    <a:spcPct val="0"/>
                  </a:spcBef>
                  <a:spcAft>
                    <a:spcPct val="0"/>
                  </a:spcAft>
                  <a:defRPr sz="2400">
                    <a:solidFill>
                      <a:schemeClr val="tx1"/>
                    </a:solidFill>
                    <a:latin typeface="Times New Roman" pitchFamily="18" charset="0"/>
                  </a:defRPr>
                </a:lvl6pPr>
                <a:lvl7pPr marL="3200400" defTabSz="762000" fontAlgn="base">
                  <a:spcBef>
                    <a:spcPct val="0"/>
                  </a:spcBef>
                  <a:spcAft>
                    <a:spcPct val="0"/>
                  </a:spcAft>
                  <a:defRPr sz="2400">
                    <a:solidFill>
                      <a:schemeClr val="tx1"/>
                    </a:solidFill>
                    <a:latin typeface="Times New Roman" pitchFamily="18" charset="0"/>
                  </a:defRPr>
                </a:lvl7pPr>
                <a:lvl8pPr marL="3657600" defTabSz="762000" fontAlgn="base">
                  <a:spcBef>
                    <a:spcPct val="0"/>
                  </a:spcBef>
                  <a:spcAft>
                    <a:spcPct val="0"/>
                  </a:spcAft>
                  <a:defRPr sz="2400">
                    <a:solidFill>
                      <a:schemeClr val="tx1"/>
                    </a:solidFill>
                    <a:latin typeface="Times New Roman" pitchFamily="18" charset="0"/>
                  </a:defRPr>
                </a:lvl8pPr>
                <a:lvl9pPr marL="4114800" defTabSz="762000" fontAlgn="base">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fr-FR" sz="2000" dirty="0">
                    <a:solidFill>
                      <a:schemeClr val="accent1"/>
                    </a:solidFill>
                    <a:latin typeface="Arial" charset="0"/>
                  </a:rPr>
                  <a:t>T+</a:t>
                </a:r>
              </a:p>
            </p:txBody>
          </p:sp>
          <p:sp>
            <p:nvSpPr>
              <p:cNvPr id="26648" name="Freeform 24"/>
              <p:cNvSpPr>
                <a:spLocks/>
              </p:cNvSpPr>
              <p:nvPr/>
            </p:nvSpPr>
            <p:spPr bwMode="auto">
              <a:xfrm>
                <a:off x="1660" y="2446"/>
                <a:ext cx="444" cy="174"/>
              </a:xfrm>
              <a:custGeom>
                <a:avLst/>
                <a:gdLst>
                  <a:gd name="T0" fmla="*/ 0 w 444"/>
                  <a:gd name="T1" fmla="*/ 2 h 174"/>
                  <a:gd name="T2" fmla="*/ 48 w 444"/>
                  <a:gd name="T3" fmla="*/ 6 h 174"/>
                  <a:gd name="T4" fmla="*/ 236 w 444"/>
                  <a:gd name="T5" fmla="*/ 2 h 174"/>
                  <a:gd name="T6" fmla="*/ 444 w 444"/>
                  <a:gd name="T7" fmla="*/ 6 h 174"/>
                  <a:gd name="T8" fmla="*/ 412 w 444"/>
                  <a:gd name="T9" fmla="*/ 46 h 174"/>
                  <a:gd name="T10" fmla="*/ 388 w 444"/>
                  <a:gd name="T11" fmla="*/ 62 h 174"/>
                  <a:gd name="T12" fmla="*/ 360 w 444"/>
                  <a:gd name="T13" fmla="*/ 90 h 174"/>
                  <a:gd name="T14" fmla="*/ 340 w 444"/>
                  <a:gd name="T15" fmla="*/ 110 h 174"/>
                  <a:gd name="T16" fmla="*/ 288 w 444"/>
                  <a:gd name="T17" fmla="*/ 146 h 174"/>
                  <a:gd name="T18" fmla="*/ 244 w 444"/>
                  <a:gd name="T19" fmla="*/ 166 h 174"/>
                  <a:gd name="T20" fmla="*/ 160 w 444"/>
                  <a:gd name="T21" fmla="*/ 162 h 174"/>
                  <a:gd name="T22" fmla="*/ 96 w 444"/>
                  <a:gd name="T23" fmla="*/ 138 h 174"/>
                  <a:gd name="T24" fmla="*/ 60 w 444"/>
                  <a:gd name="T25" fmla="*/ 118 h 174"/>
                  <a:gd name="T26" fmla="*/ 0 w 444"/>
                  <a:gd name="T27" fmla="*/ 2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44" h="174">
                    <a:moveTo>
                      <a:pt x="0" y="2"/>
                    </a:moveTo>
                    <a:cubicBezTo>
                      <a:pt x="14" y="5"/>
                      <a:pt x="48" y="2"/>
                      <a:pt x="48" y="6"/>
                    </a:cubicBezTo>
                    <a:cubicBezTo>
                      <a:pt x="114" y="3"/>
                      <a:pt x="170" y="5"/>
                      <a:pt x="236" y="2"/>
                    </a:cubicBezTo>
                    <a:cubicBezTo>
                      <a:pt x="303" y="5"/>
                      <a:pt x="377" y="0"/>
                      <a:pt x="444" y="6"/>
                    </a:cubicBezTo>
                    <a:cubicBezTo>
                      <a:pt x="429" y="16"/>
                      <a:pt x="425" y="35"/>
                      <a:pt x="412" y="46"/>
                    </a:cubicBezTo>
                    <a:cubicBezTo>
                      <a:pt x="405" y="52"/>
                      <a:pt x="388" y="62"/>
                      <a:pt x="388" y="62"/>
                    </a:cubicBezTo>
                    <a:cubicBezTo>
                      <a:pt x="375" y="82"/>
                      <a:pt x="388" y="71"/>
                      <a:pt x="360" y="90"/>
                    </a:cubicBezTo>
                    <a:cubicBezTo>
                      <a:pt x="356" y="93"/>
                      <a:pt x="340" y="110"/>
                      <a:pt x="340" y="110"/>
                    </a:cubicBezTo>
                    <a:cubicBezTo>
                      <a:pt x="328" y="119"/>
                      <a:pt x="304" y="137"/>
                      <a:pt x="288" y="146"/>
                    </a:cubicBezTo>
                    <a:cubicBezTo>
                      <a:pt x="272" y="155"/>
                      <a:pt x="265" y="163"/>
                      <a:pt x="244" y="166"/>
                    </a:cubicBezTo>
                    <a:cubicBezTo>
                      <a:pt x="216" y="174"/>
                      <a:pt x="185" y="167"/>
                      <a:pt x="160" y="162"/>
                    </a:cubicBezTo>
                    <a:cubicBezTo>
                      <a:pt x="135" y="157"/>
                      <a:pt x="113" y="145"/>
                      <a:pt x="96" y="138"/>
                    </a:cubicBezTo>
                    <a:cubicBezTo>
                      <a:pt x="82" y="137"/>
                      <a:pt x="60" y="118"/>
                      <a:pt x="60" y="118"/>
                    </a:cubicBezTo>
                    <a:cubicBezTo>
                      <a:pt x="36" y="82"/>
                      <a:pt x="19" y="40"/>
                      <a:pt x="0" y="2"/>
                    </a:cubicBezTo>
                    <a:close/>
                  </a:path>
                </a:pathLst>
              </a:custGeom>
              <a:solidFill>
                <a:srgbClr val="00FF00">
                  <a:alpha val="50000"/>
                </a:srgbClr>
              </a:solidFill>
              <a:ln w="12700" cap="flat" cmpd="sng">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grpSp>
          <p:nvGrpSpPr>
            <p:cNvPr id="26649" name="Group 25"/>
            <p:cNvGrpSpPr>
              <a:grpSpLocks/>
            </p:cNvGrpSpPr>
            <p:nvPr/>
          </p:nvGrpSpPr>
          <p:grpSpPr bwMode="auto">
            <a:xfrm>
              <a:off x="4146550" y="3881438"/>
              <a:ext cx="730250" cy="447675"/>
              <a:chOff x="2612" y="2445"/>
              <a:chExt cx="460" cy="282"/>
            </a:xfrm>
          </p:grpSpPr>
          <p:sp>
            <p:nvSpPr>
              <p:cNvPr id="26650" name="Text Box 26"/>
              <p:cNvSpPr txBox="1">
                <a:spLocks noChangeArrowheads="1"/>
              </p:cNvSpPr>
              <p:nvPr/>
            </p:nvSpPr>
            <p:spPr bwMode="auto">
              <a:xfrm>
                <a:off x="2765" y="2477"/>
                <a:ext cx="30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fontAlgn="base">
                  <a:spcBef>
                    <a:spcPct val="0"/>
                  </a:spcBef>
                  <a:spcAft>
                    <a:spcPct val="0"/>
                  </a:spcAft>
                  <a:defRPr sz="2400">
                    <a:solidFill>
                      <a:schemeClr val="tx1"/>
                    </a:solidFill>
                    <a:latin typeface="Times New Roman" pitchFamily="18" charset="0"/>
                  </a:defRPr>
                </a:lvl6pPr>
                <a:lvl7pPr marL="3200400" defTabSz="762000" fontAlgn="base">
                  <a:spcBef>
                    <a:spcPct val="0"/>
                  </a:spcBef>
                  <a:spcAft>
                    <a:spcPct val="0"/>
                  </a:spcAft>
                  <a:defRPr sz="2400">
                    <a:solidFill>
                      <a:schemeClr val="tx1"/>
                    </a:solidFill>
                    <a:latin typeface="Times New Roman" pitchFamily="18" charset="0"/>
                  </a:defRPr>
                </a:lvl7pPr>
                <a:lvl8pPr marL="3657600" defTabSz="762000" fontAlgn="base">
                  <a:spcBef>
                    <a:spcPct val="0"/>
                  </a:spcBef>
                  <a:spcAft>
                    <a:spcPct val="0"/>
                  </a:spcAft>
                  <a:defRPr sz="2400">
                    <a:solidFill>
                      <a:schemeClr val="tx1"/>
                    </a:solidFill>
                    <a:latin typeface="Times New Roman" pitchFamily="18" charset="0"/>
                  </a:defRPr>
                </a:lvl8pPr>
                <a:lvl9pPr marL="4114800" defTabSz="762000" fontAlgn="base">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fr-FR" sz="2000" dirty="0">
                    <a:solidFill>
                      <a:schemeClr val="accent1"/>
                    </a:solidFill>
                    <a:latin typeface="Arial" charset="0"/>
                  </a:rPr>
                  <a:t>T+</a:t>
                </a:r>
              </a:p>
            </p:txBody>
          </p:sp>
          <p:sp>
            <p:nvSpPr>
              <p:cNvPr id="26651" name="Freeform 27"/>
              <p:cNvSpPr>
                <a:spLocks/>
              </p:cNvSpPr>
              <p:nvPr/>
            </p:nvSpPr>
            <p:spPr bwMode="auto">
              <a:xfrm>
                <a:off x="2612" y="2445"/>
                <a:ext cx="305" cy="63"/>
              </a:xfrm>
              <a:custGeom>
                <a:avLst/>
                <a:gdLst>
                  <a:gd name="T0" fmla="*/ 0 w 305"/>
                  <a:gd name="T1" fmla="*/ 3 h 63"/>
                  <a:gd name="T2" fmla="*/ 236 w 305"/>
                  <a:gd name="T3" fmla="*/ 3 h 63"/>
                  <a:gd name="T4" fmla="*/ 304 w 305"/>
                  <a:gd name="T5" fmla="*/ 7 h 63"/>
                  <a:gd name="T6" fmla="*/ 252 w 305"/>
                  <a:gd name="T7" fmla="*/ 39 h 63"/>
                  <a:gd name="T8" fmla="*/ 208 w 305"/>
                  <a:gd name="T9" fmla="*/ 55 h 63"/>
                  <a:gd name="T10" fmla="*/ 180 w 305"/>
                  <a:gd name="T11" fmla="*/ 63 h 63"/>
                  <a:gd name="T12" fmla="*/ 152 w 305"/>
                  <a:gd name="T13" fmla="*/ 55 h 63"/>
                  <a:gd name="T14" fmla="*/ 60 w 305"/>
                  <a:gd name="T15" fmla="*/ 43 h 63"/>
                  <a:gd name="T16" fmla="*/ 24 w 305"/>
                  <a:gd name="T17" fmla="*/ 31 h 63"/>
                  <a:gd name="T18" fmla="*/ 12 w 305"/>
                  <a:gd name="T19" fmla="*/ 27 h 63"/>
                  <a:gd name="T20" fmla="*/ 0 w 305"/>
                  <a:gd name="T21" fmla="*/ 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63">
                    <a:moveTo>
                      <a:pt x="0" y="3"/>
                    </a:moveTo>
                    <a:cubicBezTo>
                      <a:pt x="36" y="0"/>
                      <a:pt x="185" y="2"/>
                      <a:pt x="236" y="3"/>
                    </a:cubicBezTo>
                    <a:cubicBezTo>
                      <a:pt x="287" y="4"/>
                      <a:pt x="301" y="1"/>
                      <a:pt x="304" y="7"/>
                    </a:cubicBezTo>
                    <a:cubicBezTo>
                      <a:pt x="305" y="12"/>
                      <a:pt x="268" y="32"/>
                      <a:pt x="252" y="39"/>
                    </a:cubicBezTo>
                    <a:cubicBezTo>
                      <a:pt x="236" y="47"/>
                      <a:pt x="220" y="51"/>
                      <a:pt x="208" y="55"/>
                    </a:cubicBezTo>
                    <a:cubicBezTo>
                      <a:pt x="196" y="59"/>
                      <a:pt x="189" y="63"/>
                      <a:pt x="180" y="63"/>
                    </a:cubicBezTo>
                    <a:cubicBezTo>
                      <a:pt x="171" y="63"/>
                      <a:pt x="172" y="58"/>
                      <a:pt x="152" y="55"/>
                    </a:cubicBezTo>
                    <a:cubicBezTo>
                      <a:pt x="121" y="54"/>
                      <a:pt x="91" y="46"/>
                      <a:pt x="60" y="43"/>
                    </a:cubicBezTo>
                    <a:cubicBezTo>
                      <a:pt x="47" y="42"/>
                      <a:pt x="36" y="35"/>
                      <a:pt x="24" y="31"/>
                    </a:cubicBezTo>
                    <a:cubicBezTo>
                      <a:pt x="20" y="30"/>
                      <a:pt x="12" y="27"/>
                      <a:pt x="12" y="27"/>
                    </a:cubicBezTo>
                    <a:cubicBezTo>
                      <a:pt x="2" y="11"/>
                      <a:pt x="6" y="20"/>
                      <a:pt x="0" y="3"/>
                    </a:cubicBezTo>
                    <a:close/>
                  </a:path>
                </a:pathLst>
              </a:custGeom>
              <a:solidFill>
                <a:srgbClr val="00FF00">
                  <a:alpha val="50000"/>
                </a:srgbClr>
              </a:solidFill>
              <a:ln w="12700" cap="flat" cmpd="sng">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grpSp>
          <p:nvGrpSpPr>
            <p:cNvPr id="26652" name="Group 28"/>
            <p:cNvGrpSpPr>
              <a:grpSpLocks/>
            </p:cNvGrpSpPr>
            <p:nvPr/>
          </p:nvGrpSpPr>
          <p:grpSpPr bwMode="auto">
            <a:xfrm>
              <a:off x="6375400" y="3036888"/>
              <a:ext cx="1911350" cy="923925"/>
              <a:chOff x="4016" y="1913"/>
              <a:chExt cx="1204" cy="582"/>
            </a:xfrm>
          </p:grpSpPr>
          <p:grpSp>
            <p:nvGrpSpPr>
              <p:cNvPr id="26653" name="Group 29"/>
              <p:cNvGrpSpPr>
                <a:grpSpLocks/>
              </p:cNvGrpSpPr>
              <p:nvPr/>
            </p:nvGrpSpPr>
            <p:grpSpPr bwMode="auto">
              <a:xfrm>
                <a:off x="4016" y="1913"/>
                <a:ext cx="401" cy="252"/>
                <a:chOff x="4016" y="1913"/>
                <a:chExt cx="401" cy="252"/>
              </a:xfrm>
            </p:grpSpPr>
            <p:sp>
              <p:nvSpPr>
                <p:cNvPr id="26654" name="Freeform 30"/>
                <p:cNvSpPr>
                  <a:spLocks/>
                </p:cNvSpPr>
                <p:nvPr/>
              </p:nvSpPr>
              <p:spPr bwMode="auto">
                <a:xfrm>
                  <a:off x="4016" y="2132"/>
                  <a:ext cx="194" cy="33"/>
                </a:xfrm>
                <a:custGeom>
                  <a:avLst/>
                  <a:gdLst>
                    <a:gd name="T0" fmla="*/ 0 w 194"/>
                    <a:gd name="T1" fmla="*/ 24 h 33"/>
                    <a:gd name="T2" fmla="*/ 120 w 194"/>
                    <a:gd name="T3" fmla="*/ 28 h 33"/>
                    <a:gd name="T4" fmla="*/ 188 w 194"/>
                    <a:gd name="T5" fmla="*/ 28 h 33"/>
                    <a:gd name="T6" fmla="*/ 84 w 194"/>
                    <a:gd name="T7" fmla="*/ 0 h 33"/>
                    <a:gd name="T8" fmla="*/ 0 w 194"/>
                    <a:gd name="T9" fmla="*/ 24 h 33"/>
                  </a:gdLst>
                  <a:ahLst/>
                  <a:cxnLst>
                    <a:cxn ang="0">
                      <a:pos x="T0" y="T1"/>
                    </a:cxn>
                    <a:cxn ang="0">
                      <a:pos x="T2" y="T3"/>
                    </a:cxn>
                    <a:cxn ang="0">
                      <a:pos x="T4" y="T5"/>
                    </a:cxn>
                    <a:cxn ang="0">
                      <a:pos x="T6" y="T7"/>
                    </a:cxn>
                    <a:cxn ang="0">
                      <a:pos x="T8" y="T9"/>
                    </a:cxn>
                  </a:cxnLst>
                  <a:rect l="0" t="0" r="r" b="b"/>
                  <a:pathLst>
                    <a:path w="194" h="33">
                      <a:moveTo>
                        <a:pt x="0" y="24"/>
                      </a:moveTo>
                      <a:cubicBezTo>
                        <a:pt x="6" y="29"/>
                        <a:pt x="89" y="27"/>
                        <a:pt x="120" y="28"/>
                      </a:cubicBezTo>
                      <a:cubicBezTo>
                        <a:pt x="151" y="29"/>
                        <a:pt x="194" y="33"/>
                        <a:pt x="188" y="28"/>
                      </a:cubicBezTo>
                      <a:cubicBezTo>
                        <a:pt x="158" y="8"/>
                        <a:pt x="119" y="9"/>
                        <a:pt x="84" y="0"/>
                      </a:cubicBezTo>
                      <a:cubicBezTo>
                        <a:pt x="56" y="3"/>
                        <a:pt x="21" y="3"/>
                        <a:pt x="0" y="24"/>
                      </a:cubicBezTo>
                      <a:close/>
                    </a:path>
                  </a:pathLst>
                </a:custGeom>
                <a:solidFill>
                  <a:srgbClr val="FF0000">
                    <a:alpha val="50000"/>
                  </a:srgbClr>
                </a:solidFill>
                <a:ln w="12700" cap="flat"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6655" name="Text Box 31"/>
                <p:cNvSpPr txBox="1">
                  <a:spLocks noChangeArrowheads="1"/>
                </p:cNvSpPr>
                <p:nvPr/>
              </p:nvSpPr>
              <p:spPr bwMode="auto">
                <a:xfrm>
                  <a:off x="4150" y="1913"/>
                  <a:ext cx="26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fontAlgn="base">
                    <a:spcBef>
                      <a:spcPct val="0"/>
                    </a:spcBef>
                    <a:spcAft>
                      <a:spcPct val="0"/>
                    </a:spcAft>
                    <a:defRPr sz="2400">
                      <a:solidFill>
                        <a:schemeClr val="tx1"/>
                      </a:solidFill>
                      <a:latin typeface="Times New Roman" pitchFamily="18" charset="0"/>
                    </a:defRPr>
                  </a:lvl6pPr>
                  <a:lvl7pPr marL="3200400" defTabSz="762000" fontAlgn="base">
                    <a:spcBef>
                      <a:spcPct val="0"/>
                    </a:spcBef>
                    <a:spcAft>
                      <a:spcPct val="0"/>
                    </a:spcAft>
                    <a:defRPr sz="2400">
                      <a:solidFill>
                        <a:schemeClr val="tx1"/>
                      </a:solidFill>
                      <a:latin typeface="Times New Roman" pitchFamily="18" charset="0"/>
                    </a:defRPr>
                  </a:lvl7pPr>
                  <a:lvl8pPr marL="3657600" defTabSz="762000" fontAlgn="base">
                    <a:spcBef>
                      <a:spcPct val="0"/>
                    </a:spcBef>
                    <a:spcAft>
                      <a:spcPct val="0"/>
                    </a:spcAft>
                    <a:defRPr sz="2400">
                      <a:solidFill>
                        <a:schemeClr val="tx1"/>
                      </a:solidFill>
                      <a:latin typeface="Times New Roman" pitchFamily="18" charset="0"/>
                    </a:defRPr>
                  </a:lvl8pPr>
                  <a:lvl9pPr marL="4114800" defTabSz="762000" fontAlgn="base">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fr-FR" sz="2000" dirty="0">
                      <a:solidFill>
                        <a:srgbClr val="FF0000"/>
                      </a:solidFill>
                      <a:latin typeface="Arial" charset="0"/>
                    </a:rPr>
                    <a:t>T-</a:t>
                  </a:r>
                </a:p>
              </p:txBody>
            </p:sp>
          </p:grpSp>
          <p:grpSp>
            <p:nvGrpSpPr>
              <p:cNvPr id="26656" name="Group 32"/>
              <p:cNvGrpSpPr>
                <a:grpSpLocks/>
              </p:cNvGrpSpPr>
              <p:nvPr/>
            </p:nvGrpSpPr>
            <p:grpSpPr bwMode="auto">
              <a:xfrm>
                <a:off x="4279" y="2171"/>
                <a:ext cx="568" cy="324"/>
                <a:chOff x="4279" y="2171"/>
                <a:chExt cx="568" cy="324"/>
              </a:xfrm>
            </p:grpSpPr>
            <p:sp>
              <p:nvSpPr>
                <p:cNvPr id="26657" name="Freeform 33"/>
                <p:cNvSpPr>
                  <a:spLocks/>
                </p:cNvSpPr>
                <p:nvPr/>
              </p:nvSpPr>
              <p:spPr bwMode="auto">
                <a:xfrm>
                  <a:off x="4279" y="2171"/>
                  <a:ext cx="394" cy="129"/>
                </a:xfrm>
                <a:custGeom>
                  <a:avLst/>
                  <a:gdLst>
                    <a:gd name="T0" fmla="*/ 1 w 394"/>
                    <a:gd name="T1" fmla="*/ 7 h 131"/>
                    <a:gd name="T2" fmla="*/ 189 w 394"/>
                    <a:gd name="T3" fmla="*/ 11 h 131"/>
                    <a:gd name="T4" fmla="*/ 389 w 394"/>
                    <a:gd name="T5" fmla="*/ 11 h 131"/>
                    <a:gd name="T6" fmla="*/ 385 w 394"/>
                    <a:gd name="T7" fmla="*/ 27 h 131"/>
                    <a:gd name="T8" fmla="*/ 369 w 394"/>
                    <a:gd name="T9" fmla="*/ 51 h 131"/>
                    <a:gd name="T10" fmla="*/ 329 w 394"/>
                    <a:gd name="T11" fmla="*/ 87 h 131"/>
                    <a:gd name="T12" fmla="*/ 305 w 394"/>
                    <a:gd name="T13" fmla="*/ 103 h 131"/>
                    <a:gd name="T14" fmla="*/ 241 w 394"/>
                    <a:gd name="T15" fmla="*/ 131 h 131"/>
                    <a:gd name="T16" fmla="*/ 137 w 394"/>
                    <a:gd name="T17" fmla="*/ 111 h 131"/>
                    <a:gd name="T18" fmla="*/ 97 w 394"/>
                    <a:gd name="T19" fmla="*/ 99 h 131"/>
                    <a:gd name="T20" fmla="*/ 41 w 394"/>
                    <a:gd name="T21" fmla="*/ 55 h 131"/>
                    <a:gd name="T22" fmla="*/ 17 w 394"/>
                    <a:gd name="T23" fmla="*/ 39 h 131"/>
                    <a:gd name="T24" fmla="*/ 1 w 394"/>
                    <a:gd name="T25" fmla="*/ 7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4" h="131">
                      <a:moveTo>
                        <a:pt x="1" y="7"/>
                      </a:moveTo>
                      <a:cubicBezTo>
                        <a:pt x="65" y="2"/>
                        <a:pt x="125" y="8"/>
                        <a:pt x="189" y="11"/>
                      </a:cubicBezTo>
                      <a:cubicBezTo>
                        <a:pt x="260" y="6"/>
                        <a:pt x="309" y="0"/>
                        <a:pt x="389" y="11"/>
                      </a:cubicBezTo>
                      <a:cubicBezTo>
                        <a:pt x="394" y="12"/>
                        <a:pt x="387" y="22"/>
                        <a:pt x="385" y="27"/>
                      </a:cubicBezTo>
                      <a:cubicBezTo>
                        <a:pt x="381" y="36"/>
                        <a:pt x="374" y="43"/>
                        <a:pt x="369" y="51"/>
                      </a:cubicBezTo>
                      <a:cubicBezTo>
                        <a:pt x="355" y="73"/>
                        <a:pt x="351" y="75"/>
                        <a:pt x="329" y="87"/>
                      </a:cubicBezTo>
                      <a:cubicBezTo>
                        <a:pt x="321" y="92"/>
                        <a:pt x="305" y="103"/>
                        <a:pt x="305" y="103"/>
                      </a:cubicBezTo>
                      <a:cubicBezTo>
                        <a:pt x="291" y="124"/>
                        <a:pt x="264" y="126"/>
                        <a:pt x="241" y="131"/>
                      </a:cubicBezTo>
                      <a:cubicBezTo>
                        <a:pt x="205" y="127"/>
                        <a:pt x="172" y="118"/>
                        <a:pt x="137" y="111"/>
                      </a:cubicBezTo>
                      <a:cubicBezTo>
                        <a:pt x="123" y="108"/>
                        <a:pt x="97" y="99"/>
                        <a:pt x="97" y="99"/>
                      </a:cubicBezTo>
                      <a:cubicBezTo>
                        <a:pt x="85" y="81"/>
                        <a:pt x="59" y="67"/>
                        <a:pt x="41" y="55"/>
                      </a:cubicBezTo>
                      <a:cubicBezTo>
                        <a:pt x="33" y="50"/>
                        <a:pt x="17" y="39"/>
                        <a:pt x="17" y="39"/>
                      </a:cubicBezTo>
                      <a:cubicBezTo>
                        <a:pt x="0" y="13"/>
                        <a:pt x="1" y="25"/>
                        <a:pt x="1" y="7"/>
                      </a:cubicBezTo>
                      <a:close/>
                    </a:path>
                  </a:pathLst>
                </a:custGeom>
                <a:solidFill>
                  <a:srgbClr val="00FF00">
                    <a:alpha val="50000"/>
                  </a:srgbClr>
                </a:solidFill>
                <a:ln w="12700" cap="flat" cmpd="sng">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6658" name="Text Box 34"/>
                <p:cNvSpPr txBox="1">
                  <a:spLocks noChangeArrowheads="1"/>
                </p:cNvSpPr>
                <p:nvPr/>
              </p:nvSpPr>
              <p:spPr bwMode="auto">
                <a:xfrm>
                  <a:off x="4540" y="2245"/>
                  <a:ext cx="30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fontAlgn="base">
                    <a:spcBef>
                      <a:spcPct val="0"/>
                    </a:spcBef>
                    <a:spcAft>
                      <a:spcPct val="0"/>
                    </a:spcAft>
                    <a:defRPr sz="2400">
                      <a:solidFill>
                        <a:schemeClr val="tx1"/>
                      </a:solidFill>
                      <a:latin typeface="Times New Roman" pitchFamily="18" charset="0"/>
                    </a:defRPr>
                  </a:lvl6pPr>
                  <a:lvl7pPr marL="3200400" defTabSz="762000" fontAlgn="base">
                    <a:spcBef>
                      <a:spcPct val="0"/>
                    </a:spcBef>
                    <a:spcAft>
                      <a:spcPct val="0"/>
                    </a:spcAft>
                    <a:defRPr sz="2400">
                      <a:solidFill>
                        <a:schemeClr val="tx1"/>
                      </a:solidFill>
                      <a:latin typeface="Times New Roman" pitchFamily="18" charset="0"/>
                    </a:defRPr>
                  </a:lvl7pPr>
                  <a:lvl8pPr marL="3657600" defTabSz="762000" fontAlgn="base">
                    <a:spcBef>
                      <a:spcPct val="0"/>
                    </a:spcBef>
                    <a:spcAft>
                      <a:spcPct val="0"/>
                    </a:spcAft>
                    <a:defRPr sz="2400">
                      <a:solidFill>
                        <a:schemeClr val="tx1"/>
                      </a:solidFill>
                      <a:latin typeface="Times New Roman" pitchFamily="18" charset="0"/>
                    </a:defRPr>
                  </a:lvl8pPr>
                  <a:lvl9pPr marL="4114800" defTabSz="762000" fontAlgn="base">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fr-FR" sz="2000" dirty="0">
                      <a:solidFill>
                        <a:schemeClr val="accent1"/>
                      </a:solidFill>
                      <a:latin typeface="Arial" charset="0"/>
                    </a:rPr>
                    <a:t>T+</a:t>
                  </a:r>
                </a:p>
              </p:txBody>
            </p:sp>
          </p:grpSp>
          <p:grpSp>
            <p:nvGrpSpPr>
              <p:cNvPr id="26659" name="Group 35"/>
              <p:cNvGrpSpPr>
                <a:grpSpLocks/>
              </p:cNvGrpSpPr>
              <p:nvPr/>
            </p:nvGrpSpPr>
            <p:grpSpPr bwMode="auto">
              <a:xfrm>
                <a:off x="4712" y="1913"/>
                <a:ext cx="508" cy="250"/>
                <a:chOff x="4712" y="1913"/>
                <a:chExt cx="508" cy="250"/>
              </a:xfrm>
            </p:grpSpPr>
            <p:sp>
              <p:nvSpPr>
                <p:cNvPr id="26660" name="Freeform 36"/>
                <p:cNvSpPr>
                  <a:spLocks/>
                </p:cNvSpPr>
                <p:nvPr/>
              </p:nvSpPr>
              <p:spPr bwMode="auto">
                <a:xfrm>
                  <a:off x="4712" y="2036"/>
                  <a:ext cx="354" cy="126"/>
                </a:xfrm>
                <a:custGeom>
                  <a:avLst/>
                  <a:gdLst>
                    <a:gd name="T0" fmla="*/ 0 w 354"/>
                    <a:gd name="T1" fmla="*/ 112 h 126"/>
                    <a:gd name="T2" fmla="*/ 192 w 354"/>
                    <a:gd name="T3" fmla="*/ 120 h 126"/>
                    <a:gd name="T4" fmla="*/ 344 w 354"/>
                    <a:gd name="T5" fmla="*/ 112 h 126"/>
                    <a:gd name="T6" fmla="*/ 260 w 354"/>
                    <a:gd name="T7" fmla="*/ 40 h 126"/>
                    <a:gd name="T8" fmla="*/ 164 w 354"/>
                    <a:gd name="T9" fmla="*/ 12 h 126"/>
                    <a:gd name="T10" fmla="*/ 88 w 354"/>
                    <a:gd name="T11" fmla="*/ 32 h 126"/>
                    <a:gd name="T12" fmla="*/ 44 w 354"/>
                    <a:gd name="T13" fmla="*/ 60 h 126"/>
                    <a:gd name="T14" fmla="*/ 0 w 354"/>
                    <a:gd name="T15" fmla="*/ 112 h 1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4" h="126">
                      <a:moveTo>
                        <a:pt x="0" y="112"/>
                      </a:moveTo>
                      <a:cubicBezTo>
                        <a:pt x="10" y="126"/>
                        <a:pt x="135" y="119"/>
                        <a:pt x="192" y="120"/>
                      </a:cubicBezTo>
                      <a:cubicBezTo>
                        <a:pt x="249" y="120"/>
                        <a:pt x="333" y="125"/>
                        <a:pt x="344" y="112"/>
                      </a:cubicBezTo>
                      <a:cubicBezTo>
                        <a:pt x="354" y="100"/>
                        <a:pt x="290" y="57"/>
                        <a:pt x="260" y="40"/>
                      </a:cubicBezTo>
                      <a:cubicBezTo>
                        <a:pt x="230" y="23"/>
                        <a:pt x="193" y="13"/>
                        <a:pt x="164" y="12"/>
                      </a:cubicBezTo>
                      <a:cubicBezTo>
                        <a:pt x="119" y="0"/>
                        <a:pt x="108" y="24"/>
                        <a:pt x="88" y="32"/>
                      </a:cubicBezTo>
                      <a:cubicBezTo>
                        <a:pt x="68" y="40"/>
                        <a:pt x="59" y="47"/>
                        <a:pt x="44" y="60"/>
                      </a:cubicBezTo>
                      <a:cubicBezTo>
                        <a:pt x="29" y="73"/>
                        <a:pt x="9" y="101"/>
                        <a:pt x="0" y="112"/>
                      </a:cubicBezTo>
                      <a:close/>
                    </a:path>
                  </a:pathLst>
                </a:custGeom>
                <a:solidFill>
                  <a:srgbClr val="FF0000">
                    <a:alpha val="50000"/>
                  </a:srgbClr>
                </a:solidFill>
                <a:ln w="12700" cap="flat"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6661" name="Text Box 37"/>
                <p:cNvSpPr txBox="1">
                  <a:spLocks noChangeArrowheads="1"/>
                </p:cNvSpPr>
                <p:nvPr/>
              </p:nvSpPr>
              <p:spPr bwMode="auto">
                <a:xfrm>
                  <a:off x="4953" y="1913"/>
                  <a:ext cx="26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fontAlgn="base">
                    <a:spcBef>
                      <a:spcPct val="0"/>
                    </a:spcBef>
                    <a:spcAft>
                      <a:spcPct val="0"/>
                    </a:spcAft>
                    <a:defRPr sz="2400">
                      <a:solidFill>
                        <a:schemeClr val="tx1"/>
                      </a:solidFill>
                      <a:latin typeface="Times New Roman" pitchFamily="18" charset="0"/>
                    </a:defRPr>
                  </a:lvl6pPr>
                  <a:lvl7pPr marL="3200400" defTabSz="762000" fontAlgn="base">
                    <a:spcBef>
                      <a:spcPct val="0"/>
                    </a:spcBef>
                    <a:spcAft>
                      <a:spcPct val="0"/>
                    </a:spcAft>
                    <a:defRPr sz="2400">
                      <a:solidFill>
                        <a:schemeClr val="tx1"/>
                      </a:solidFill>
                      <a:latin typeface="Times New Roman" pitchFamily="18" charset="0"/>
                    </a:defRPr>
                  </a:lvl7pPr>
                  <a:lvl8pPr marL="3657600" defTabSz="762000" fontAlgn="base">
                    <a:spcBef>
                      <a:spcPct val="0"/>
                    </a:spcBef>
                    <a:spcAft>
                      <a:spcPct val="0"/>
                    </a:spcAft>
                    <a:defRPr sz="2400">
                      <a:solidFill>
                        <a:schemeClr val="tx1"/>
                      </a:solidFill>
                      <a:latin typeface="Times New Roman" pitchFamily="18" charset="0"/>
                    </a:defRPr>
                  </a:lvl8pPr>
                  <a:lvl9pPr marL="4114800" defTabSz="762000" fontAlgn="base">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fr-FR" sz="2000" dirty="0">
                      <a:solidFill>
                        <a:srgbClr val="FF0000"/>
                      </a:solidFill>
                      <a:latin typeface="Arial" charset="0"/>
                    </a:rPr>
                    <a:t>T-</a:t>
                  </a:r>
                </a:p>
              </p:txBody>
            </p:sp>
          </p:grpSp>
        </p:grpSp>
        <p:grpSp>
          <p:nvGrpSpPr>
            <p:cNvPr id="26662" name="Group 38"/>
            <p:cNvGrpSpPr>
              <a:grpSpLocks/>
            </p:cNvGrpSpPr>
            <p:nvPr/>
          </p:nvGrpSpPr>
          <p:grpSpPr bwMode="auto">
            <a:xfrm>
              <a:off x="1368425" y="3384550"/>
              <a:ext cx="7281863" cy="774700"/>
              <a:chOff x="862" y="2132"/>
              <a:chExt cx="4587" cy="488"/>
            </a:xfrm>
          </p:grpSpPr>
          <p:sp>
            <p:nvSpPr>
              <p:cNvPr id="26663" name="Line 39"/>
              <p:cNvSpPr>
                <a:spLocks noChangeShapeType="1"/>
              </p:cNvSpPr>
              <p:nvPr/>
            </p:nvSpPr>
            <p:spPr bwMode="auto">
              <a:xfrm flipV="1">
                <a:off x="862" y="2132"/>
                <a:ext cx="4587" cy="392"/>
              </a:xfrm>
              <a:prstGeom prst="line">
                <a:avLst/>
              </a:prstGeom>
              <a:noFill/>
              <a:ln w="5715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6664" name="Text Box 40"/>
              <p:cNvSpPr txBox="1">
                <a:spLocks noChangeArrowheads="1"/>
              </p:cNvSpPr>
              <p:nvPr/>
            </p:nvSpPr>
            <p:spPr bwMode="auto">
              <a:xfrm rot="-198087">
                <a:off x="1026" y="2408"/>
                <a:ext cx="170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fontAlgn="base">
                  <a:spcBef>
                    <a:spcPct val="0"/>
                  </a:spcBef>
                  <a:spcAft>
                    <a:spcPct val="0"/>
                  </a:spcAft>
                  <a:defRPr sz="2400">
                    <a:solidFill>
                      <a:schemeClr val="tx1"/>
                    </a:solidFill>
                    <a:latin typeface="Times New Roman" pitchFamily="18" charset="0"/>
                  </a:defRPr>
                </a:lvl6pPr>
                <a:lvl7pPr marL="3200400" defTabSz="762000" fontAlgn="base">
                  <a:spcBef>
                    <a:spcPct val="0"/>
                  </a:spcBef>
                  <a:spcAft>
                    <a:spcPct val="0"/>
                  </a:spcAft>
                  <a:defRPr sz="2400">
                    <a:solidFill>
                      <a:schemeClr val="tx1"/>
                    </a:solidFill>
                    <a:latin typeface="Times New Roman" pitchFamily="18" charset="0"/>
                  </a:defRPr>
                </a:lvl7pPr>
                <a:lvl8pPr marL="3657600" defTabSz="762000" fontAlgn="base">
                  <a:spcBef>
                    <a:spcPct val="0"/>
                  </a:spcBef>
                  <a:spcAft>
                    <a:spcPct val="0"/>
                  </a:spcAft>
                  <a:defRPr sz="2400">
                    <a:solidFill>
                      <a:schemeClr val="tx1"/>
                    </a:solidFill>
                    <a:latin typeface="Times New Roman" pitchFamily="18" charset="0"/>
                  </a:defRPr>
                </a:lvl8pPr>
                <a:lvl9pPr marL="4114800" defTabSz="762000" fontAlgn="base">
                  <a:spcBef>
                    <a:spcPct val="0"/>
                  </a:spcBef>
                  <a:spcAft>
                    <a:spcPct val="0"/>
                  </a:spcAft>
                  <a:defRPr sz="2400">
                    <a:solidFill>
                      <a:schemeClr val="tx1"/>
                    </a:solidFill>
                    <a:latin typeface="Times New Roman" pitchFamily="18" charset="0"/>
                  </a:defRPr>
                </a:lvl9pPr>
              </a:lstStyle>
              <a:p>
                <a:pPr eaLnBrk="0" fontAlgn="base" hangingPunct="0">
                  <a:spcBef>
                    <a:spcPct val="50000"/>
                  </a:spcBef>
                  <a:spcAft>
                    <a:spcPct val="0"/>
                  </a:spcAft>
                </a:pPr>
                <a:r>
                  <a:rPr lang="fr-FR" sz="1600" b="1" dirty="0">
                    <a:solidFill>
                      <a:srgbClr val="000000"/>
                    </a:solidFill>
                    <a:latin typeface="Arial" charset="0"/>
                  </a:rPr>
                  <a:t>Tendance de l’activité</a:t>
                </a:r>
              </a:p>
            </p:txBody>
          </p:sp>
        </p:grpSp>
        <p:grpSp>
          <p:nvGrpSpPr>
            <p:cNvPr id="26665" name="Group 41"/>
            <p:cNvGrpSpPr>
              <a:grpSpLocks/>
            </p:cNvGrpSpPr>
            <p:nvPr/>
          </p:nvGrpSpPr>
          <p:grpSpPr bwMode="auto">
            <a:xfrm>
              <a:off x="6069013" y="3436938"/>
              <a:ext cx="2179637" cy="563562"/>
              <a:chOff x="3823" y="2165"/>
              <a:chExt cx="1373" cy="355"/>
            </a:xfrm>
          </p:grpSpPr>
          <p:sp>
            <p:nvSpPr>
              <p:cNvPr id="26666" name="AutoShape 42"/>
              <p:cNvSpPr>
                <a:spLocks noChangeArrowheads="1"/>
              </p:cNvSpPr>
              <p:nvPr/>
            </p:nvSpPr>
            <p:spPr bwMode="auto">
              <a:xfrm rot="2421487" flipV="1">
                <a:off x="3896" y="2169"/>
                <a:ext cx="140" cy="351"/>
              </a:xfrm>
              <a:prstGeom prst="curvedLeftArrow">
                <a:avLst>
                  <a:gd name="adj1" fmla="val 37421"/>
                  <a:gd name="adj2" fmla="val 100286"/>
                  <a:gd name="adj3" fmla="val 33333"/>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sp>
            <p:nvSpPr>
              <p:cNvPr id="26667" name="Line 43"/>
              <p:cNvSpPr>
                <a:spLocks noChangeShapeType="1"/>
              </p:cNvSpPr>
              <p:nvPr/>
            </p:nvSpPr>
            <p:spPr bwMode="auto">
              <a:xfrm flipV="1">
                <a:off x="3823" y="2165"/>
                <a:ext cx="1373" cy="4"/>
              </a:xfrm>
              <a:prstGeom prst="line">
                <a:avLst/>
              </a:prstGeom>
              <a:noFill/>
              <a:ln w="38100">
                <a:solidFill>
                  <a:srgbClr val="114FF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grpSp>
          <p:nvGrpSpPr>
            <p:cNvPr id="26668" name="Group 44"/>
            <p:cNvGrpSpPr>
              <a:grpSpLocks/>
            </p:cNvGrpSpPr>
            <p:nvPr/>
          </p:nvGrpSpPr>
          <p:grpSpPr bwMode="auto">
            <a:xfrm>
              <a:off x="344488" y="3806825"/>
              <a:ext cx="6172200" cy="1035050"/>
              <a:chOff x="217" y="2398"/>
              <a:chExt cx="3888" cy="652"/>
            </a:xfrm>
          </p:grpSpPr>
          <p:grpSp>
            <p:nvGrpSpPr>
              <p:cNvPr id="26669" name="Group 45"/>
              <p:cNvGrpSpPr>
                <a:grpSpLocks/>
              </p:cNvGrpSpPr>
              <p:nvPr/>
            </p:nvGrpSpPr>
            <p:grpSpPr bwMode="auto">
              <a:xfrm>
                <a:off x="217" y="2398"/>
                <a:ext cx="3596" cy="652"/>
                <a:chOff x="217" y="2398"/>
                <a:chExt cx="3596" cy="652"/>
              </a:xfrm>
            </p:grpSpPr>
            <p:sp>
              <p:nvSpPr>
                <p:cNvPr id="26670" name="Text Box 46"/>
                <p:cNvSpPr txBox="1">
                  <a:spLocks noChangeArrowheads="1"/>
                </p:cNvSpPr>
                <p:nvPr/>
              </p:nvSpPr>
              <p:spPr bwMode="auto">
                <a:xfrm>
                  <a:off x="217" y="2398"/>
                  <a:ext cx="645" cy="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fontAlgn="base">
                    <a:spcBef>
                      <a:spcPct val="0"/>
                    </a:spcBef>
                    <a:spcAft>
                      <a:spcPct val="0"/>
                    </a:spcAft>
                    <a:defRPr sz="2400">
                      <a:solidFill>
                        <a:schemeClr val="tx1"/>
                      </a:solidFill>
                      <a:latin typeface="Times New Roman" pitchFamily="18" charset="0"/>
                    </a:defRPr>
                  </a:lvl6pPr>
                  <a:lvl7pPr marL="3200400" defTabSz="762000" fontAlgn="base">
                    <a:spcBef>
                      <a:spcPct val="0"/>
                    </a:spcBef>
                    <a:spcAft>
                      <a:spcPct val="0"/>
                    </a:spcAft>
                    <a:defRPr sz="2400">
                      <a:solidFill>
                        <a:schemeClr val="tx1"/>
                      </a:solidFill>
                      <a:latin typeface="Times New Roman" pitchFamily="18" charset="0"/>
                    </a:defRPr>
                  </a:lvl7pPr>
                  <a:lvl8pPr marL="3657600" defTabSz="762000" fontAlgn="base">
                    <a:spcBef>
                      <a:spcPct val="0"/>
                    </a:spcBef>
                    <a:spcAft>
                      <a:spcPct val="0"/>
                    </a:spcAft>
                    <a:defRPr sz="2400">
                      <a:solidFill>
                        <a:schemeClr val="tx1"/>
                      </a:solidFill>
                      <a:latin typeface="Times New Roman" pitchFamily="18" charset="0"/>
                    </a:defRPr>
                  </a:lvl8pPr>
                  <a:lvl9pPr marL="4114800" defTabSz="762000" fontAlgn="base">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fr-FR" sz="2000" b="1" dirty="0">
                      <a:solidFill>
                        <a:srgbClr val="114FFB"/>
                      </a:solidFill>
                      <a:latin typeface="Arial" charset="0"/>
                    </a:rPr>
                    <a:t>F.R.</a:t>
                  </a:r>
                </a:p>
                <a:p>
                  <a:pPr eaLnBrk="0" fontAlgn="base" hangingPunct="0">
                    <a:spcBef>
                      <a:spcPct val="0"/>
                    </a:spcBef>
                    <a:spcAft>
                      <a:spcPct val="0"/>
                    </a:spcAft>
                  </a:pPr>
                  <a:r>
                    <a:rPr lang="fr-FR" sz="1400" dirty="0">
                      <a:solidFill>
                        <a:srgbClr val="114FFB"/>
                      </a:solidFill>
                      <a:latin typeface="Arial" charset="0"/>
                    </a:rPr>
                    <a:t>Très stable / activité</a:t>
                  </a:r>
                </a:p>
              </p:txBody>
            </p:sp>
            <p:sp>
              <p:nvSpPr>
                <p:cNvPr id="26671" name="Line 47"/>
                <p:cNvSpPr>
                  <a:spLocks noChangeShapeType="1"/>
                </p:cNvSpPr>
                <p:nvPr/>
              </p:nvSpPr>
              <p:spPr bwMode="auto">
                <a:xfrm>
                  <a:off x="823" y="2441"/>
                  <a:ext cx="2990" cy="0"/>
                </a:xfrm>
                <a:prstGeom prst="line">
                  <a:avLst/>
                </a:prstGeom>
                <a:noFill/>
                <a:ln w="38100">
                  <a:solidFill>
                    <a:srgbClr val="114FF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sp>
            <p:nvSpPr>
              <p:cNvPr id="26672" name="Rectangle 48"/>
              <p:cNvSpPr>
                <a:spLocks noChangeArrowheads="1"/>
              </p:cNvSpPr>
              <p:nvPr/>
            </p:nvSpPr>
            <p:spPr bwMode="auto">
              <a:xfrm>
                <a:off x="3686" y="2428"/>
                <a:ext cx="41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fr-FR" sz="2000" b="1" dirty="0">
                    <a:solidFill>
                      <a:srgbClr val="114FFB"/>
                    </a:solidFill>
                    <a:latin typeface="Arial" charset="0"/>
                    <a:cs typeface="Arial" charset="0"/>
                  </a:rPr>
                  <a:t>FR1</a:t>
                </a:r>
              </a:p>
            </p:txBody>
          </p:sp>
        </p:grpSp>
        <p:sp>
          <p:nvSpPr>
            <p:cNvPr id="26673" name="Rectangle 49"/>
            <p:cNvSpPr>
              <a:spLocks noChangeArrowheads="1"/>
            </p:cNvSpPr>
            <p:nvPr/>
          </p:nvSpPr>
          <p:spPr bwMode="auto">
            <a:xfrm>
              <a:off x="5851525" y="3049588"/>
              <a:ext cx="665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fr-FR" sz="2000" b="1" dirty="0">
                  <a:solidFill>
                    <a:srgbClr val="114FFB"/>
                  </a:solidFill>
                  <a:latin typeface="Arial" charset="0"/>
                  <a:cs typeface="Arial" charset="0"/>
                </a:rPr>
                <a:t>FR2</a:t>
              </a:r>
            </a:p>
          </p:txBody>
        </p:sp>
        <p:grpSp>
          <p:nvGrpSpPr>
            <p:cNvPr id="26674" name="Group 50"/>
            <p:cNvGrpSpPr>
              <a:grpSpLocks/>
            </p:cNvGrpSpPr>
            <p:nvPr/>
          </p:nvGrpSpPr>
          <p:grpSpPr bwMode="auto">
            <a:xfrm>
              <a:off x="1335088" y="2857500"/>
              <a:ext cx="7713662" cy="1314450"/>
              <a:chOff x="841" y="1800"/>
              <a:chExt cx="4859" cy="828"/>
            </a:xfrm>
          </p:grpSpPr>
          <p:grpSp>
            <p:nvGrpSpPr>
              <p:cNvPr id="26675" name="Group 51"/>
              <p:cNvGrpSpPr>
                <a:grpSpLocks/>
              </p:cNvGrpSpPr>
              <p:nvPr/>
            </p:nvGrpSpPr>
            <p:grpSpPr bwMode="auto">
              <a:xfrm>
                <a:off x="841" y="1800"/>
                <a:ext cx="4379" cy="828"/>
                <a:chOff x="841" y="1800"/>
                <a:chExt cx="4379" cy="828"/>
              </a:xfrm>
            </p:grpSpPr>
            <p:sp>
              <p:nvSpPr>
                <p:cNvPr id="26676" name="Freeform 52"/>
                <p:cNvSpPr>
                  <a:spLocks/>
                </p:cNvSpPr>
                <p:nvPr/>
              </p:nvSpPr>
              <p:spPr bwMode="auto">
                <a:xfrm>
                  <a:off x="841" y="2036"/>
                  <a:ext cx="4379" cy="592"/>
                </a:xfrm>
                <a:custGeom>
                  <a:avLst/>
                  <a:gdLst>
                    <a:gd name="T0" fmla="*/ 192 w 4379"/>
                    <a:gd name="T1" fmla="*/ 515 h 592"/>
                    <a:gd name="T2" fmla="*/ 348 w 4379"/>
                    <a:gd name="T3" fmla="*/ 378 h 592"/>
                    <a:gd name="T4" fmla="*/ 384 w 4379"/>
                    <a:gd name="T5" fmla="*/ 332 h 592"/>
                    <a:gd name="T6" fmla="*/ 485 w 4379"/>
                    <a:gd name="T7" fmla="*/ 268 h 592"/>
                    <a:gd name="T8" fmla="*/ 567 w 4379"/>
                    <a:gd name="T9" fmla="*/ 256 h 592"/>
                    <a:gd name="T10" fmla="*/ 663 w 4379"/>
                    <a:gd name="T11" fmla="*/ 284 h 592"/>
                    <a:gd name="T12" fmla="*/ 711 w 4379"/>
                    <a:gd name="T13" fmla="*/ 316 h 592"/>
                    <a:gd name="T14" fmla="*/ 823 w 4379"/>
                    <a:gd name="T15" fmla="*/ 433 h 592"/>
                    <a:gd name="T16" fmla="*/ 1033 w 4379"/>
                    <a:gd name="T17" fmla="*/ 588 h 592"/>
                    <a:gd name="T18" fmla="*/ 1161 w 4379"/>
                    <a:gd name="T19" fmla="*/ 542 h 592"/>
                    <a:gd name="T20" fmla="*/ 1280 w 4379"/>
                    <a:gd name="T21" fmla="*/ 414 h 592"/>
                    <a:gd name="T22" fmla="*/ 1372 w 4379"/>
                    <a:gd name="T23" fmla="*/ 341 h 592"/>
                    <a:gd name="T24" fmla="*/ 1445 w 4379"/>
                    <a:gd name="T25" fmla="*/ 286 h 592"/>
                    <a:gd name="T26" fmla="*/ 1573 w 4379"/>
                    <a:gd name="T27" fmla="*/ 277 h 592"/>
                    <a:gd name="T28" fmla="*/ 1774 w 4379"/>
                    <a:gd name="T29" fmla="*/ 433 h 592"/>
                    <a:gd name="T30" fmla="*/ 1999 w 4379"/>
                    <a:gd name="T31" fmla="*/ 472 h 592"/>
                    <a:gd name="T32" fmla="*/ 2063 w 4379"/>
                    <a:gd name="T33" fmla="*/ 436 h 592"/>
                    <a:gd name="T34" fmla="*/ 2195 w 4379"/>
                    <a:gd name="T35" fmla="*/ 244 h 592"/>
                    <a:gd name="T36" fmla="*/ 2327 w 4379"/>
                    <a:gd name="T37" fmla="*/ 160 h 592"/>
                    <a:gd name="T38" fmla="*/ 2323 w 4379"/>
                    <a:gd name="T39" fmla="*/ 168 h 592"/>
                    <a:gd name="T40" fmla="*/ 2391 w 4379"/>
                    <a:gd name="T41" fmla="*/ 168 h 592"/>
                    <a:gd name="T42" fmla="*/ 2447 w 4379"/>
                    <a:gd name="T43" fmla="*/ 168 h 592"/>
                    <a:gd name="T44" fmla="*/ 2524 w 4379"/>
                    <a:gd name="T45" fmla="*/ 204 h 592"/>
                    <a:gd name="T46" fmla="*/ 2578 w 4379"/>
                    <a:gd name="T47" fmla="*/ 268 h 592"/>
                    <a:gd name="T48" fmla="*/ 2743 w 4379"/>
                    <a:gd name="T49" fmla="*/ 414 h 592"/>
                    <a:gd name="T50" fmla="*/ 2917 w 4379"/>
                    <a:gd name="T51" fmla="*/ 396 h 592"/>
                    <a:gd name="T52" fmla="*/ 2999 w 4379"/>
                    <a:gd name="T53" fmla="*/ 286 h 592"/>
                    <a:gd name="T54" fmla="*/ 3063 w 4379"/>
                    <a:gd name="T55" fmla="*/ 213 h 592"/>
                    <a:gd name="T56" fmla="*/ 3237 w 4379"/>
                    <a:gd name="T57" fmla="*/ 85 h 592"/>
                    <a:gd name="T58" fmla="*/ 3401 w 4379"/>
                    <a:gd name="T59" fmla="*/ 122 h 592"/>
                    <a:gd name="T60" fmla="*/ 3666 w 4379"/>
                    <a:gd name="T61" fmla="*/ 277 h 592"/>
                    <a:gd name="T62" fmla="*/ 3868 w 4379"/>
                    <a:gd name="T63" fmla="*/ 103 h 592"/>
                    <a:gd name="T64" fmla="*/ 4035 w 4379"/>
                    <a:gd name="T65" fmla="*/ 0 h 592"/>
                    <a:gd name="T66" fmla="*/ 4207 w 4379"/>
                    <a:gd name="T67" fmla="*/ 88 h 592"/>
                    <a:gd name="T68" fmla="*/ 4315 w 4379"/>
                    <a:gd name="T69" fmla="*/ 236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379" h="592">
                      <a:moveTo>
                        <a:pt x="0" y="542"/>
                      </a:moveTo>
                      <a:cubicBezTo>
                        <a:pt x="53" y="538"/>
                        <a:pt x="137" y="542"/>
                        <a:pt x="192" y="515"/>
                      </a:cubicBezTo>
                      <a:cubicBezTo>
                        <a:pt x="222" y="500"/>
                        <a:pt x="233" y="480"/>
                        <a:pt x="265" y="469"/>
                      </a:cubicBezTo>
                      <a:cubicBezTo>
                        <a:pt x="297" y="438"/>
                        <a:pt x="310" y="402"/>
                        <a:pt x="348" y="378"/>
                      </a:cubicBezTo>
                      <a:cubicBezTo>
                        <a:pt x="351" y="369"/>
                        <a:pt x="351" y="358"/>
                        <a:pt x="357" y="350"/>
                      </a:cubicBezTo>
                      <a:cubicBezTo>
                        <a:pt x="364" y="341"/>
                        <a:pt x="376" y="339"/>
                        <a:pt x="384" y="332"/>
                      </a:cubicBezTo>
                      <a:cubicBezTo>
                        <a:pt x="400" y="318"/>
                        <a:pt x="409" y="293"/>
                        <a:pt x="430" y="286"/>
                      </a:cubicBezTo>
                      <a:cubicBezTo>
                        <a:pt x="448" y="280"/>
                        <a:pt x="467" y="274"/>
                        <a:pt x="485" y="268"/>
                      </a:cubicBezTo>
                      <a:cubicBezTo>
                        <a:pt x="494" y="265"/>
                        <a:pt x="512" y="259"/>
                        <a:pt x="512" y="259"/>
                      </a:cubicBezTo>
                      <a:cubicBezTo>
                        <a:pt x="524" y="258"/>
                        <a:pt x="549" y="253"/>
                        <a:pt x="567" y="256"/>
                      </a:cubicBezTo>
                      <a:cubicBezTo>
                        <a:pt x="586" y="258"/>
                        <a:pt x="611" y="267"/>
                        <a:pt x="627" y="272"/>
                      </a:cubicBezTo>
                      <a:cubicBezTo>
                        <a:pt x="640" y="277"/>
                        <a:pt x="656" y="283"/>
                        <a:pt x="663" y="284"/>
                      </a:cubicBezTo>
                      <a:cubicBezTo>
                        <a:pt x="670" y="285"/>
                        <a:pt x="659" y="275"/>
                        <a:pt x="667" y="280"/>
                      </a:cubicBezTo>
                      <a:cubicBezTo>
                        <a:pt x="676" y="286"/>
                        <a:pt x="701" y="312"/>
                        <a:pt x="711" y="316"/>
                      </a:cubicBezTo>
                      <a:cubicBezTo>
                        <a:pt x="729" y="324"/>
                        <a:pt x="750" y="350"/>
                        <a:pt x="750" y="350"/>
                      </a:cubicBezTo>
                      <a:cubicBezTo>
                        <a:pt x="776" y="377"/>
                        <a:pt x="797" y="406"/>
                        <a:pt x="823" y="433"/>
                      </a:cubicBezTo>
                      <a:cubicBezTo>
                        <a:pt x="853" y="514"/>
                        <a:pt x="862" y="544"/>
                        <a:pt x="942" y="570"/>
                      </a:cubicBezTo>
                      <a:cubicBezTo>
                        <a:pt x="974" y="592"/>
                        <a:pt x="1006" y="590"/>
                        <a:pt x="1033" y="588"/>
                      </a:cubicBezTo>
                      <a:cubicBezTo>
                        <a:pt x="1060" y="588"/>
                        <a:pt x="1082" y="580"/>
                        <a:pt x="1103" y="572"/>
                      </a:cubicBezTo>
                      <a:cubicBezTo>
                        <a:pt x="1122" y="570"/>
                        <a:pt x="1161" y="542"/>
                        <a:pt x="1161" y="542"/>
                      </a:cubicBezTo>
                      <a:cubicBezTo>
                        <a:pt x="1191" y="513"/>
                        <a:pt x="1208" y="483"/>
                        <a:pt x="1244" y="460"/>
                      </a:cubicBezTo>
                      <a:cubicBezTo>
                        <a:pt x="1254" y="445"/>
                        <a:pt x="1265" y="425"/>
                        <a:pt x="1280" y="414"/>
                      </a:cubicBezTo>
                      <a:cubicBezTo>
                        <a:pt x="1298" y="401"/>
                        <a:pt x="1320" y="394"/>
                        <a:pt x="1335" y="378"/>
                      </a:cubicBezTo>
                      <a:cubicBezTo>
                        <a:pt x="1342" y="370"/>
                        <a:pt x="1363" y="347"/>
                        <a:pt x="1372" y="341"/>
                      </a:cubicBezTo>
                      <a:cubicBezTo>
                        <a:pt x="1389" y="328"/>
                        <a:pt x="1411" y="320"/>
                        <a:pt x="1426" y="305"/>
                      </a:cubicBezTo>
                      <a:cubicBezTo>
                        <a:pt x="1432" y="299"/>
                        <a:pt x="1437" y="290"/>
                        <a:pt x="1445" y="286"/>
                      </a:cubicBezTo>
                      <a:cubicBezTo>
                        <a:pt x="1462" y="277"/>
                        <a:pt x="1500" y="268"/>
                        <a:pt x="1500" y="268"/>
                      </a:cubicBezTo>
                      <a:cubicBezTo>
                        <a:pt x="1521" y="268"/>
                        <a:pt x="1547" y="269"/>
                        <a:pt x="1573" y="277"/>
                      </a:cubicBezTo>
                      <a:cubicBezTo>
                        <a:pt x="1599" y="285"/>
                        <a:pt x="1621" y="288"/>
                        <a:pt x="1655" y="314"/>
                      </a:cubicBezTo>
                      <a:cubicBezTo>
                        <a:pt x="1708" y="332"/>
                        <a:pt x="1733" y="399"/>
                        <a:pt x="1774" y="433"/>
                      </a:cubicBezTo>
                      <a:cubicBezTo>
                        <a:pt x="1810" y="463"/>
                        <a:pt x="1850" y="474"/>
                        <a:pt x="1895" y="480"/>
                      </a:cubicBezTo>
                      <a:cubicBezTo>
                        <a:pt x="1948" y="473"/>
                        <a:pt x="1951" y="496"/>
                        <a:pt x="1999" y="472"/>
                      </a:cubicBezTo>
                      <a:cubicBezTo>
                        <a:pt x="2022" y="466"/>
                        <a:pt x="2030" y="458"/>
                        <a:pt x="2039" y="452"/>
                      </a:cubicBezTo>
                      <a:cubicBezTo>
                        <a:pt x="2050" y="446"/>
                        <a:pt x="2055" y="441"/>
                        <a:pt x="2063" y="436"/>
                      </a:cubicBezTo>
                      <a:cubicBezTo>
                        <a:pt x="2072" y="433"/>
                        <a:pt x="2085" y="423"/>
                        <a:pt x="2085" y="423"/>
                      </a:cubicBezTo>
                      <a:cubicBezTo>
                        <a:pt x="2106" y="390"/>
                        <a:pt x="2161" y="286"/>
                        <a:pt x="2195" y="244"/>
                      </a:cubicBezTo>
                      <a:cubicBezTo>
                        <a:pt x="2229" y="202"/>
                        <a:pt x="2269" y="186"/>
                        <a:pt x="2291" y="172"/>
                      </a:cubicBezTo>
                      <a:cubicBezTo>
                        <a:pt x="2331" y="127"/>
                        <a:pt x="2317" y="163"/>
                        <a:pt x="2327" y="160"/>
                      </a:cubicBezTo>
                      <a:cubicBezTo>
                        <a:pt x="2337" y="157"/>
                        <a:pt x="2352" y="155"/>
                        <a:pt x="2351" y="156"/>
                      </a:cubicBezTo>
                      <a:cubicBezTo>
                        <a:pt x="2350" y="157"/>
                        <a:pt x="2316" y="168"/>
                        <a:pt x="2323" y="168"/>
                      </a:cubicBezTo>
                      <a:cubicBezTo>
                        <a:pt x="2330" y="168"/>
                        <a:pt x="2380" y="156"/>
                        <a:pt x="2391" y="156"/>
                      </a:cubicBezTo>
                      <a:cubicBezTo>
                        <a:pt x="2402" y="156"/>
                        <a:pt x="2380" y="167"/>
                        <a:pt x="2391" y="168"/>
                      </a:cubicBezTo>
                      <a:cubicBezTo>
                        <a:pt x="2402" y="169"/>
                        <a:pt x="2446" y="164"/>
                        <a:pt x="2455" y="164"/>
                      </a:cubicBezTo>
                      <a:cubicBezTo>
                        <a:pt x="2464" y="164"/>
                        <a:pt x="2440" y="165"/>
                        <a:pt x="2447" y="168"/>
                      </a:cubicBezTo>
                      <a:cubicBezTo>
                        <a:pt x="2454" y="171"/>
                        <a:pt x="2482" y="174"/>
                        <a:pt x="2495" y="180"/>
                      </a:cubicBezTo>
                      <a:cubicBezTo>
                        <a:pt x="2508" y="186"/>
                        <a:pt x="2512" y="194"/>
                        <a:pt x="2524" y="204"/>
                      </a:cubicBezTo>
                      <a:cubicBezTo>
                        <a:pt x="2539" y="214"/>
                        <a:pt x="2559" y="225"/>
                        <a:pt x="2569" y="241"/>
                      </a:cubicBezTo>
                      <a:cubicBezTo>
                        <a:pt x="2574" y="249"/>
                        <a:pt x="2573" y="260"/>
                        <a:pt x="2578" y="268"/>
                      </a:cubicBezTo>
                      <a:cubicBezTo>
                        <a:pt x="2587" y="283"/>
                        <a:pt x="2604" y="291"/>
                        <a:pt x="2615" y="305"/>
                      </a:cubicBezTo>
                      <a:cubicBezTo>
                        <a:pt x="2650" y="349"/>
                        <a:pt x="2688" y="396"/>
                        <a:pt x="2743" y="414"/>
                      </a:cubicBezTo>
                      <a:cubicBezTo>
                        <a:pt x="2778" y="432"/>
                        <a:pt x="2796" y="436"/>
                        <a:pt x="2825" y="433"/>
                      </a:cubicBezTo>
                      <a:cubicBezTo>
                        <a:pt x="2854" y="430"/>
                        <a:pt x="2893" y="413"/>
                        <a:pt x="2917" y="396"/>
                      </a:cubicBezTo>
                      <a:cubicBezTo>
                        <a:pt x="2935" y="382"/>
                        <a:pt x="2954" y="349"/>
                        <a:pt x="2972" y="332"/>
                      </a:cubicBezTo>
                      <a:cubicBezTo>
                        <a:pt x="2997" y="257"/>
                        <a:pt x="2962" y="349"/>
                        <a:pt x="2999" y="286"/>
                      </a:cubicBezTo>
                      <a:cubicBezTo>
                        <a:pt x="3004" y="278"/>
                        <a:pt x="3003" y="267"/>
                        <a:pt x="3008" y="259"/>
                      </a:cubicBezTo>
                      <a:cubicBezTo>
                        <a:pt x="3022" y="237"/>
                        <a:pt x="3042" y="227"/>
                        <a:pt x="3063" y="213"/>
                      </a:cubicBezTo>
                      <a:cubicBezTo>
                        <a:pt x="3084" y="182"/>
                        <a:pt x="3100" y="173"/>
                        <a:pt x="3127" y="149"/>
                      </a:cubicBezTo>
                      <a:cubicBezTo>
                        <a:pt x="3190" y="94"/>
                        <a:pt x="3159" y="104"/>
                        <a:pt x="3237" y="85"/>
                      </a:cubicBezTo>
                      <a:cubicBezTo>
                        <a:pt x="3263" y="89"/>
                        <a:pt x="3318" y="95"/>
                        <a:pt x="3346" y="103"/>
                      </a:cubicBezTo>
                      <a:cubicBezTo>
                        <a:pt x="3365" y="108"/>
                        <a:pt x="3401" y="122"/>
                        <a:pt x="3401" y="122"/>
                      </a:cubicBezTo>
                      <a:cubicBezTo>
                        <a:pt x="3449" y="169"/>
                        <a:pt x="3483" y="203"/>
                        <a:pt x="3538" y="241"/>
                      </a:cubicBezTo>
                      <a:cubicBezTo>
                        <a:pt x="3567" y="261"/>
                        <a:pt x="3630" y="270"/>
                        <a:pt x="3666" y="277"/>
                      </a:cubicBezTo>
                      <a:cubicBezTo>
                        <a:pt x="3744" y="264"/>
                        <a:pt x="3758" y="256"/>
                        <a:pt x="3813" y="204"/>
                      </a:cubicBezTo>
                      <a:cubicBezTo>
                        <a:pt x="3825" y="169"/>
                        <a:pt x="3842" y="129"/>
                        <a:pt x="3868" y="103"/>
                      </a:cubicBezTo>
                      <a:cubicBezTo>
                        <a:pt x="3881" y="65"/>
                        <a:pt x="3917" y="42"/>
                        <a:pt x="3950" y="21"/>
                      </a:cubicBezTo>
                      <a:cubicBezTo>
                        <a:pt x="3977" y="6"/>
                        <a:pt x="4003" y="0"/>
                        <a:pt x="4035" y="0"/>
                      </a:cubicBezTo>
                      <a:cubicBezTo>
                        <a:pt x="4067" y="0"/>
                        <a:pt x="4114" y="9"/>
                        <a:pt x="4143" y="24"/>
                      </a:cubicBezTo>
                      <a:cubicBezTo>
                        <a:pt x="4169" y="40"/>
                        <a:pt x="4184" y="68"/>
                        <a:pt x="4207" y="88"/>
                      </a:cubicBezTo>
                      <a:cubicBezTo>
                        <a:pt x="4251" y="140"/>
                        <a:pt x="4215" y="105"/>
                        <a:pt x="4252" y="149"/>
                      </a:cubicBezTo>
                      <a:cubicBezTo>
                        <a:pt x="4273" y="175"/>
                        <a:pt x="4294" y="210"/>
                        <a:pt x="4315" y="236"/>
                      </a:cubicBezTo>
                      <a:cubicBezTo>
                        <a:pt x="4331" y="256"/>
                        <a:pt x="4362" y="255"/>
                        <a:pt x="4379" y="272"/>
                      </a:cubicBezTo>
                    </a:path>
                  </a:pathLst>
                </a:custGeom>
                <a:noFill/>
                <a:ln w="3810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6677" name="Text Box 53"/>
                <p:cNvSpPr txBox="1">
                  <a:spLocks noChangeArrowheads="1"/>
                </p:cNvSpPr>
                <p:nvPr/>
              </p:nvSpPr>
              <p:spPr bwMode="auto">
                <a:xfrm>
                  <a:off x="862" y="1800"/>
                  <a:ext cx="1171"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fontAlgn="base">
                    <a:spcBef>
                      <a:spcPct val="0"/>
                    </a:spcBef>
                    <a:spcAft>
                      <a:spcPct val="0"/>
                    </a:spcAft>
                    <a:defRPr sz="2400">
                      <a:solidFill>
                        <a:schemeClr val="tx1"/>
                      </a:solidFill>
                      <a:latin typeface="Times New Roman" pitchFamily="18" charset="0"/>
                    </a:defRPr>
                  </a:lvl6pPr>
                  <a:lvl7pPr marL="3200400" defTabSz="762000" fontAlgn="base">
                    <a:spcBef>
                      <a:spcPct val="0"/>
                    </a:spcBef>
                    <a:spcAft>
                      <a:spcPct val="0"/>
                    </a:spcAft>
                    <a:defRPr sz="2400">
                      <a:solidFill>
                        <a:schemeClr val="tx1"/>
                      </a:solidFill>
                      <a:latin typeface="Times New Roman" pitchFamily="18" charset="0"/>
                    </a:defRPr>
                  </a:lvl7pPr>
                  <a:lvl8pPr marL="3657600" defTabSz="762000" fontAlgn="base">
                    <a:spcBef>
                      <a:spcPct val="0"/>
                    </a:spcBef>
                    <a:spcAft>
                      <a:spcPct val="0"/>
                    </a:spcAft>
                    <a:defRPr sz="2400">
                      <a:solidFill>
                        <a:schemeClr val="tx1"/>
                      </a:solidFill>
                      <a:latin typeface="Times New Roman" pitchFamily="18" charset="0"/>
                    </a:defRPr>
                  </a:lvl8pPr>
                  <a:lvl9pPr marL="4114800" defTabSz="762000" fontAlgn="base">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fr-FR" sz="2000" b="1" dirty="0">
                      <a:solidFill>
                        <a:srgbClr val="FF0000"/>
                      </a:solidFill>
                      <a:latin typeface="Arial" charset="0"/>
                    </a:rPr>
                    <a:t>BFR exploit.</a:t>
                  </a:r>
                </a:p>
                <a:p>
                  <a:pPr eaLnBrk="0" fontAlgn="base" hangingPunct="0">
                    <a:spcBef>
                      <a:spcPct val="0"/>
                    </a:spcBef>
                    <a:spcAft>
                      <a:spcPct val="0"/>
                    </a:spcAft>
                  </a:pPr>
                  <a:r>
                    <a:rPr lang="fr-FR" sz="1400" dirty="0">
                      <a:solidFill>
                        <a:srgbClr val="FF0000"/>
                      </a:solidFill>
                      <a:latin typeface="Arial" charset="0"/>
                    </a:rPr>
                    <a:t>Très fébriles / activité</a:t>
                  </a:r>
                </a:p>
              </p:txBody>
            </p:sp>
          </p:grpSp>
          <p:sp>
            <p:nvSpPr>
              <p:cNvPr id="26678" name="Rectangle 54"/>
              <p:cNvSpPr>
                <a:spLocks noChangeArrowheads="1"/>
              </p:cNvSpPr>
              <p:nvPr/>
            </p:nvSpPr>
            <p:spPr bwMode="auto">
              <a:xfrm>
                <a:off x="5196" y="2204"/>
                <a:ext cx="5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fr-FR" sz="2000" b="1" dirty="0">
                    <a:solidFill>
                      <a:srgbClr val="FF0000"/>
                    </a:solidFill>
                    <a:latin typeface="Arial" charset="0"/>
                    <a:cs typeface="Arial" charset="0"/>
                  </a:rPr>
                  <a:t>BFR</a:t>
                </a:r>
              </a:p>
            </p:txBody>
          </p:sp>
        </p:grpSp>
        <p:cxnSp>
          <p:nvCxnSpPr>
            <p:cNvPr id="3" name="Connecteur droit avec flèche 2"/>
            <p:cNvCxnSpPr/>
            <p:nvPr/>
          </p:nvCxnSpPr>
          <p:spPr>
            <a:xfrm>
              <a:off x="2221706" y="3806825"/>
              <a:ext cx="413544" cy="739173"/>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 name="Connecteur droit avec flèche 4"/>
            <p:cNvCxnSpPr/>
            <p:nvPr/>
          </p:nvCxnSpPr>
          <p:spPr>
            <a:xfrm>
              <a:off x="3769519" y="3795713"/>
              <a:ext cx="81756" cy="76041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flipH="1">
              <a:off x="5009356" y="3789363"/>
              <a:ext cx="131764" cy="76676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endCxn id="26642" idx="1"/>
            </p:cNvCxnSpPr>
            <p:nvPr/>
          </p:nvCxnSpPr>
          <p:spPr>
            <a:xfrm flipH="1">
              <a:off x="5324476" y="3036888"/>
              <a:ext cx="527051" cy="4460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9" name="Connecteur droit avec flèche 68"/>
            <p:cNvCxnSpPr/>
            <p:nvPr/>
          </p:nvCxnSpPr>
          <p:spPr>
            <a:xfrm flipH="1">
              <a:off x="7308304" y="3312304"/>
              <a:ext cx="452983" cy="134083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Forme libre 14"/>
            <p:cNvSpPr/>
            <p:nvPr/>
          </p:nvSpPr>
          <p:spPr>
            <a:xfrm>
              <a:off x="6516689" y="3597275"/>
              <a:ext cx="2396480" cy="1854729"/>
            </a:xfrm>
            <a:custGeom>
              <a:avLst/>
              <a:gdLst>
                <a:gd name="connsiteX0" fmla="*/ 1908699 w 2352049"/>
                <a:gd name="connsiteY0" fmla="*/ 1775534 h 1775534"/>
                <a:gd name="connsiteX1" fmla="*/ 2219417 w 2352049"/>
                <a:gd name="connsiteY1" fmla="*/ 887767 h 1775534"/>
                <a:gd name="connsiteX2" fmla="*/ 0 w 2352049"/>
                <a:gd name="connsiteY2" fmla="*/ 0 h 1775534"/>
              </a:gdLst>
              <a:ahLst/>
              <a:cxnLst>
                <a:cxn ang="0">
                  <a:pos x="connsiteX0" y="connsiteY0"/>
                </a:cxn>
                <a:cxn ang="0">
                  <a:pos x="connsiteX1" y="connsiteY1"/>
                </a:cxn>
                <a:cxn ang="0">
                  <a:pos x="connsiteX2" y="connsiteY2"/>
                </a:cxn>
              </a:cxnLst>
              <a:rect l="l" t="t" r="r" b="b"/>
              <a:pathLst>
                <a:path w="2352049" h="1775534">
                  <a:moveTo>
                    <a:pt x="1908699" y="1775534"/>
                  </a:moveTo>
                  <a:cubicBezTo>
                    <a:pt x="2223116" y="1479611"/>
                    <a:pt x="2537533" y="1183689"/>
                    <a:pt x="2219417" y="887767"/>
                  </a:cubicBezTo>
                  <a:cubicBezTo>
                    <a:pt x="1901301" y="591845"/>
                    <a:pt x="950650" y="295922"/>
                    <a:pt x="0" y="0"/>
                  </a:cubicBezTo>
                </a:path>
              </a:pathLst>
            </a:custGeom>
            <a:noFill/>
            <a:ln w="38100">
              <a:solidFill>
                <a:schemeClr val="accent2"/>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Tree>
    <p:extLst>
      <p:ext uri="{BB962C8B-B14F-4D97-AF65-F5344CB8AC3E}">
        <p14:creationId xmlns:p14="http://schemas.microsoft.com/office/powerpoint/2010/main" val="379953095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3"/>
          <p:cNvSpPr>
            <a:spLocks noChangeArrowheads="1"/>
          </p:cNvSpPr>
          <p:nvPr>
            <p:custDataLst>
              <p:tags r:id="rId1"/>
            </p:custDataLst>
          </p:nvPr>
        </p:nvSpPr>
        <p:spPr bwMode="auto">
          <a:xfrm>
            <a:off x="537295" y="1628800"/>
            <a:ext cx="8154626" cy="3798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just" defTabSz="762000" eaLnBrk="0" fontAlgn="base" hangingPunct="0">
              <a:spcBef>
                <a:spcPct val="50000"/>
              </a:spcBef>
              <a:spcAft>
                <a:spcPct val="0"/>
              </a:spcAft>
            </a:pPr>
            <a:r>
              <a:rPr lang="fr-FR" sz="2200" b="1" dirty="0">
                <a:solidFill>
                  <a:srgbClr val="000099"/>
                </a:solidFill>
                <a:latin typeface="Arial" charset="0"/>
              </a:rPr>
              <a:t>La gestion de trésorerie permet :</a:t>
            </a:r>
          </a:p>
          <a:p>
            <a:pPr defTabSz="762000" eaLnBrk="0" fontAlgn="base" hangingPunct="0">
              <a:spcBef>
                <a:spcPct val="50000"/>
              </a:spcBef>
              <a:spcAft>
                <a:spcPct val="0"/>
              </a:spcAft>
              <a:buClr>
                <a:srgbClr val="D93192"/>
              </a:buClr>
              <a:buSzPct val="150000"/>
            </a:pPr>
            <a:r>
              <a:rPr lang="fr-FR" sz="2000" b="1" dirty="0">
                <a:solidFill>
                  <a:srgbClr val="063DE8"/>
                </a:solidFill>
                <a:latin typeface="Arial" charset="0"/>
              </a:rPr>
              <a:t>- </a:t>
            </a:r>
            <a:r>
              <a:rPr lang="fr-FR" b="1" dirty="0">
                <a:solidFill>
                  <a:srgbClr val="008000"/>
                </a:solidFill>
                <a:latin typeface="Arial" charset="0"/>
              </a:rPr>
              <a:t>une visibilité de tout instant </a:t>
            </a:r>
            <a:r>
              <a:rPr lang="fr-FR" b="1" dirty="0">
                <a:solidFill>
                  <a:srgbClr val="000099"/>
                </a:solidFill>
                <a:latin typeface="Arial" charset="0"/>
              </a:rPr>
              <a:t>sur les flux d'encaissements et de décaissements à venir,</a:t>
            </a:r>
          </a:p>
          <a:p>
            <a:pPr defTabSz="762000" eaLnBrk="0" fontAlgn="base" hangingPunct="0">
              <a:spcBef>
                <a:spcPct val="50000"/>
              </a:spcBef>
              <a:spcAft>
                <a:spcPct val="0"/>
              </a:spcAft>
              <a:buClr>
                <a:srgbClr val="D93192"/>
              </a:buClr>
              <a:buSzPct val="150000"/>
            </a:pPr>
            <a:r>
              <a:rPr lang="fr-FR" b="1" dirty="0">
                <a:solidFill>
                  <a:srgbClr val="063DE8"/>
                </a:solidFill>
                <a:latin typeface="Arial" charset="0"/>
              </a:rPr>
              <a:t>- </a:t>
            </a:r>
            <a:r>
              <a:rPr lang="fr-FR" b="1" dirty="0">
                <a:solidFill>
                  <a:srgbClr val="008000"/>
                </a:solidFill>
                <a:latin typeface="Arial" charset="0"/>
              </a:rPr>
              <a:t>d'anticiper les difficultés dues aux décalages </a:t>
            </a:r>
            <a:r>
              <a:rPr lang="fr-FR" b="1" dirty="0">
                <a:solidFill>
                  <a:srgbClr val="000099"/>
                </a:solidFill>
                <a:latin typeface="Arial" charset="0"/>
              </a:rPr>
              <a:t>entre les entrées et les sorties (découverts, risques d'illiquidité et de cessation de paiements…), </a:t>
            </a:r>
          </a:p>
          <a:p>
            <a:pPr defTabSz="762000" eaLnBrk="0" fontAlgn="base" hangingPunct="0">
              <a:spcBef>
                <a:spcPct val="50000"/>
              </a:spcBef>
              <a:spcAft>
                <a:spcPct val="0"/>
              </a:spcAft>
              <a:buClr>
                <a:srgbClr val="D93192"/>
              </a:buClr>
              <a:buSzPct val="150000"/>
            </a:pPr>
            <a:r>
              <a:rPr lang="fr-FR" b="1" dirty="0">
                <a:solidFill>
                  <a:srgbClr val="000099"/>
                </a:solidFill>
                <a:latin typeface="Arial" charset="0"/>
              </a:rPr>
              <a:t>- d'identifier </a:t>
            </a:r>
            <a:r>
              <a:rPr lang="fr-FR" b="1" dirty="0">
                <a:solidFill>
                  <a:srgbClr val="008000"/>
                </a:solidFill>
                <a:latin typeface="Arial" charset="0"/>
              </a:rPr>
              <a:t>les surplus provisoires d'encaisse pouvant offrir des opportunités de placements </a:t>
            </a:r>
            <a:r>
              <a:rPr lang="fr-FR" b="1" dirty="0">
                <a:solidFill>
                  <a:srgbClr val="000099"/>
                </a:solidFill>
                <a:latin typeface="Arial" charset="0"/>
              </a:rPr>
              <a:t>et rapporter des produits financiers,</a:t>
            </a:r>
          </a:p>
          <a:p>
            <a:pPr defTabSz="762000" eaLnBrk="0" fontAlgn="base" hangingPunct="0">
              <a:spcBef>
                <a:spcPct val="50000"/>
              </a:spcBef>
              <a:spcAft>
                <a:spcPct val="0"/>
              </a:spcAft>
              <a:buClr>
                <a:srgbClr val="D93192"/>
              </a:buClr>
              <a:buSzPct val="150000"/>
            </a:pPr>
            <a:r>
              <a:rPr lang="fr-FR" b="1" dirty="0">
                <a:solidFill>
                  <a:srgbClr val="063DE8"/>
                </a:solidFill>
                <a:latin typeface="Arial" charset="0"/>
              </a:rPr>
              <a:t>- </a:t>
            </a:r>
            <a:r>
              <a:rPr lang="fr-FR" b="1" dirty="0">
                <a:solidFill>
                  <a:srgbClr val="008000"/>
                </a:solidFill>
                <a:latin typeface="Arial" charset="0"/>
              </a:rPr>
              <a:t>de détecter les effets de déséquilibres plus structurels </a:t>
            </a:r>
            <a:r>
              <a:rPr lang="fr-FR" dirty="0">
                <a:solidFill>
                  <a:srgbClr val="008000"/>
                </a:solidFill>
                <a:latin typeface="Arial" charset="0"/>
              </a:rPr>
              <a:t>(insuffisance de trésorerie face à l'augmentation de l'activité, augmentation des stocks, surcharge en immobilisations peu pertinentes pour le métier de l'entreprise...) </a:t>
            </a:r>
            <a:r>
              <a:rPr lang="fr-FR" b="1" dirty="0">
                <a:solidFill>
                  <a:srgbClr val="000099"/>
                </a:solidFill>
                <a:latin typeface="Arial" charset="0"/>
              </a:rPr>
              <a:t>sans attendre l'heure du bilan (ou de son dépôt !)</a:t>
            </a:r>
          </a:p>
        </p:txBody>
      </p:sp>
      <p:sp>
        <p:nvSpPr>
          <p:cNvPr id="5" name="Rectangle 4"/>
          <p:cNvSpPr/>
          <p:nvPr>
            <p:custDataLst>
              <p:tags r:id="rId2"/>
            </p:custDataLst>
          </p:nvPr>
        </p:nvSpPr>
        <p:spPr>
          <a:xfrm>
            <a:off x="6228184" y="620688"/>
            <a:ext cx="2610010" cy="40011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baseline="0" noProof="0" dirty="0">
                <a:ln>
                  <a:noFill/>
                </a:ln>
                <a:solidFill>
                  <a:srgbClr val="009900"/>
                </a:solidFill>
                <a:effectLst/>
                <a:uLnTx/>
                <a:uFillTx/>
                <a:latin typeface="Arial" charset="0"/>
                <a:cs typeface="Arial" charset="0"/>
              </a:rPr>
              <a:t>CONCLUSION n° 3 :</a:t>
            </a:r>
            <a:endParaRPr kumimoji="0" lang="fr-FR"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87319527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DDD0B0-3C35-4E0F-A13C-9F4AC5723EEA}"/>
              </a:ext>
            </a:extLst>
          </p:cNvPr>
          <p:cNvSpPr/>
          <p:nvPr>
            <p:custDataLst>
              <p:tags r:id="rId1"/>
            </p:custDataLst>
          </p:nvPr>
        </p:nvSpPr>
        <p:spPr>
          <a:xfrm>
            <a:off x="2483768" y="523255"/>
            <a:ext cx="6452407" cy="400110"/>
          </a:xfrm>
          <a:prstGeom prst="rect">
            <a:avLst/>
          </a:prstGeom>
        </p:spPr>
        <p:txBody>
          <a:bodyPr wrap="non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baseline="0" noProof="0" dirty="0">
                <a:ln>
                  <a:noFill/>
                </a:ln>
                <a:solidFill>
                  <a:srgbClr val="009900"/>
                </a:solidFill>
                <a:effectLst/>
                <a:uLnTx/>
                <a:uFillTx/>
                <a:latin typeface="Arial" charset="0"/>
                <a:cs typeface="Arial" charset="0"/>
              </a:rPr>
              <a:t>La formation du BFR dans le processus logistique</a:t>
            </a:r>
            <a:endParaRPr kumimoji="0" lang="fr-FR" sz="1800" b="0" i="0" u="none" strike="noStrike" kern="0" cap="none" spc="0" normalizeH="0" baseline="0" noProof="0" dirty="0">
              <a:ln>
                <a:noFill/>
              </a:ln>
              <a:solidFill>
                <a:sysClr val="windowText" lastClr="000000"/>
              </a:solidFill>
              <a:effectLst/>
              <a:uLnTx/>
              <a:uFillTx/>
            </a:endParaRPr>
          </a:p>
        </p:txBody>
      </p:sp>
      <p:cxnSp>
        <p:nvCxnSpPr>
          <p:cNvPr id="4" name="Connecteur droit 3">
            <a:extLst>
              <a:ext uri="{FF2B5EF4-FFF2-40B4-BE49-F238E27FC236}">
                <a16:creationId xmlns:a16="http://schemas.microsoft.com/office/drawing/2014/main" id="{997FFABA-0377-4ABA-87B3-3E1A429B6381}"/>
              </a:ext>
            </a:extLst>
          </p:cNvPr>
          <p:cNvCxnSpPr>
            <a:cxnSpLocks/>
            <a:endCxn id="7" idx="2"/>
          </p:cNvCxnSpPr>
          <p:nvPr/>
        </p:nvCxnSpPr>
        <p:spPr>
          <a:xfrm flipH="1" flipV="1">
            <a:off x="1063899" y="1755140"/>
            <a:ext cx="2" cy="1673860"/>
          </a:xfrm>
          <a:prstGeom prst="line">
            <a:avLst/>
          </a:prstGeom>
        </p:spPr>
        <p:style>
          <a:lnRef idx="1">
            <a:schemeClr val="dk1"/>
          </a:lnRef>
          <a:fillRef idx="0">
            <a:schemeClr val="dk1"/>
          </a:fillRef>
          <a:effectRef idx="0">
            <a:schemeClr val="dk1"/>
          </a:effectRef>
          <a:fontRef idx="minor">
            <a:schemeClr val="tx1"/>
          </a:fontRef>
        </p:style>
      </p:cxnSp>
      <p:cxnSp>
        <p:nvCxnSpPr>
          <p:cNvPr id="6" name="Connecteur droit 5">
            <a:extLst>
              <a:ext uri="{FF2B5EF4-FFF2-40B4-BE49-F238E27FC236}">
                <a16:creationId xmlns:a16="http://schemas.microsoft.com/office/drawing/2014/main" id="{1C86D9D7-456B-45F0-862B-7B7F203DAD92}"/>
              </a:ext>
            </a:extLst>
          </p:cNvPr>
          <p:cNvCxnSpPr>
            <a:cxnSpLocks/>
          </p:cNvCxnSpPr>
          <p:nvPr/>
        </p:nvCxnSpPr>
        <p:spPr>
          <a:xfrm flipV="1">
            <a:off x="1043608" y="1580926"/>
            <a:ext cx="6982213" cy="17636"/>
          </a:xfrm>
          <a:prstGeom prst="line">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7" name="Losange 6">
            <a:extLst>
              <a:ext uri="{FF2B5EF4-FFF2-40B4-BE49-F238E27FC236}">
                <a16:creationId xmlns:a16="http://schemas.microsoft.com/office/drawing/2014/main" id="{C9923E1C-D9AE-434F-A8B9-955A482DE9C3}"/>
              </a:ext>
            </a:extLst>
          </p:cNvPr>
          <p:cNvSpPr/>
          <p:nvPr/>
        </p:nvSpPr>
        <p:spPr>
          <a:xfrm>
            <a:off x="899592" y="1406713"/>
            <a:ext cx="328614" cy="348427"/>
          </a:xfrm>
          <a:prstGeom prst="diamond">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35CEBAC3-AFE2-47B2-96B8-E4C3CE142358}"/>
              </a:ext>
            </a:extLst>
          </p:cNvPr>
          <p:cNvSpPr txBox="1"/>
          <p:nvPr/>
        </p:nvSpPr>
        <p:spPr>
          <a:xfrm>
            <a:off x="616018" y="951111"/>
            <a:ext cx="971740" cy="461665"/>
          </a:xfrm>
          <a:prstGeom prst="rect">
            <a:avLst/>
          </a:prstGeom>
        </p:spPr>
        <p:txBody>
          <a:bodyPr wrap="none" rtlCol="0">
            <a:spAutoFit/>
          </a:bodyPr>
          <a:lstStyle/>
          <a:p>
            <a:pPr algn="ctr"/>
            <a:r>
              <a:rPr lang="fr-FR" sz="1200" b="1" kern="0" dirty="0">
                <a:latin typeface="Arial" panose="020B0604020202020204" pitchFamily="34" charset="0"/>
                <a:cs typeface="Arial" panose="020B0604020202020204" pitchFamily="34" charset="0"/>
              </a:rPr>
              <a:t>Réception </a:t>
            </a:r>
            <a:br>
              <a:rPr lang="fr-FR" sz="1200" b="1" kern="0" dirty="0">
                <a:latin typeface="Arial" panose="020B0604020202020204" pitchFamily="34" charset="0"/>
                <a:cs typeface="Arial" panose="020B0604020202020204" pitchFamily="34" charset="0"/>
              </a:rPr>
            </a:br>
            <a:r>
              <a:rPr lang="fr-FR" sz="1200" b="1" kern="0" dirty="0">
                <a:latin typeface="Arial" panose="020B0604020202020204" pitchFamily="34" charset="0"/>
                <a:cs typeface="Arial" panose="020B0604020202020204" pitchFamily="34" charset="0"/>
              </a:rPr>
              <a:t>MP</a:t>
            </a:r>
          </a:p>
        </p:txBody>
      </p:sp>
      <p:sp>
        <p:nvSpPr>
          <p:cNvPr id="9" name="ZoneTexte 8">
            <a:extLst>
              <a:ext uri="{FF2B5EF4-FFF2-40B4-BE49-F238E27FC236}">
                <a16:creationId xmlns:a16="http://schemas.microsoft.com/office/drawing/2014/main" id="{76246D82-46C8-4B2C-A78F-E05D7E4EF6AA}"/>
              </a:ext>
            </a:extLst>
          </p:cNvPr>
          <p:cNvSpPr txBox="1"/>
          <p:nvPr/>
        </p:nvSpPr>
        <p:spPr>
          <a:xfrm>
            <a:off x="2626584" y="951111"/>
            <a:ext cx="1116011" cy="461665"/>
          </a:xfrm>
          <a:prstGeom prst="rect">
            <a:avLst/>
          </a:prstGeom>
        </p:spPr>
        <p:txBody>
          <a:bodyPr wrap="none" rtlCol="0">
            <a:spAutoFit/>
          </a:bodyPr>
          <a:lstStyle/>
          <a:p>
            <a:pPr algn="ctr"/>
            <a:r>
              <a:rPr lang="fr-FR" sz="1200" b="1" kern="0" dirty="0">
                <a:latin typeface="Arial" panose="020B0604020202020204" pitchFamily="34" charset="0"/>
                <a:cs typeface="Arial" panose="020B0604020202020204" pitchFamily="34" charset="0"/>
              </a:rPr>
              <a:t>Paiement </a:t>
            </a:r>
            <a:br>
              <a:rPr lang="fr-FR" sz="1200" b="1" kern="0" dirty="0">
                <a:latin typeface="Arial" panose="020B0604020202020204" pitchFamily="34" charset="0"/>
                <a:cs typeface="Arial" panose="020B0604020202020204" pitchFamily="34" charset="0"/>
              </a:rPr>
            </a:br>
            <a:r>
              <a:rPr lang="fr-FR" sz="1200" b="1" kern="0" dirty="0">
                <a:latin typeface="Arial" panose="020B0604020202020204" pitchFamily="34" charset="0"/>
                <a:cs typeface="Arial" panose="020B0604020202020204" pitchFamily="34" charset="0"/>
              </a:rPr>
              <a:t>fournisseurs</a:t>
            </a:r>
          </a:p>
        </p:txBody>
      </p:sp>
      <p:sp>
        <p:nvSpPr>
          <p:cNvPr id="10" name="ZoneTexte 9">
            <a:extLst>
              <a:ext uri="{FF2B5EF4-FFF2-40B4-BE49-F238E27FC236}">
                <a16:creationId xmlns:a16="http://schemas.microsoft.com/office/drawing/2014/main" id="{D8A491B9-B64B-469B-8DB7-F9CB4C4128A2}"/>
              </a:ext>
            </a:extLst>
          </p:cNvPr>
          <p:cNvSpPr txBox="1"/>
          <p:nvPr/>
        </p:nvSpPr>
        <p:spPr>
          <a:xfrm>
            <a:off x="4764126" y="951111"/>
            <a:ext cx="1023101" cy="461665"/>
          </a:xfrm>
          <a:prstGeom prst="rect">
            <a:avLst/>
          </a:prstGeom>
        </p:spPr>
        <p:txBody>
          <a:bodyPr wrap="none" rtlCol="0">
            <a:spAutoFit/>
          </a:bodyPr>
          <a:lstStyle/>
          <a:p>
            <a:pPr algn="ctr"/>
            <a:r>
              <a:rPr lang="fr-FR" sz="1200" b="1" kern="0" dirty="0">
                <a:latin typeface="Arial" panose="020B0604020202020204" pitchFamily="34" charset="0"/>
                <a:cs typeface="Arial" panose="020B0604020202020204" pitchFamily="34" charset="0"/>
              </a:rPr>
              <a:t>Facturation</a:t>
            </a:r>
            <a:br>
              <a:rPr lang="fr-FR" sz="1200" b="1" kern="0" dirty="0">
                <a:latin typeface="Arial" panose="020B0604020202020204" pitchFamily="34" charset="0"/>
                <a:cs typeface="Arial" panose="020B0604020202020204" pitchFamily="34" charset="0"/>
              </a:rPr>
            </a:br>
            <a:r>
              <a:rPr lang="fr-FR" sz="1200" b="1" kern="0" dirty="0">
                <a:latin typeface="Arial" panose="020B0604020202020204" pitchFamily="34" charset="0"/>
                <a:cs typeface="Arial" panose="020B0604020202020204" pitchFamily="34" charset="0"/>
              </a:rPr>
              <a:t>PF</a:t>
            </a:r>
          </a:p>
        </p:txBody>
      </p:sp>
      <p:sp>
        <p:nvSpPr>
          <p:cNvPr id="11" name="ZoneTexte 10">
            <a:extLst>
              <a:ext uri="{FF2B5EF4-FFF2-40B4-BE49-F238E27FC236}">
                <a16:creationId xmlns:a16="http://schemas.microsoft.com/office/drawing/2014/main" id="{92CE0A93-AB6B-461B-AEB8-936A7766D90F}"/>
              </a:ext>
            </a:extLst>
          </p:cNvPr>
          <p:cNvSpPr txBox="1"/>
          <p:nvPr/>
        </p:nvSpPr>
        <p:spPr>
          <a:xfrm>
            <a:off x="6808758" y="951111"/>
            <a:ext cx="1217063" cy="461665"/>
          </a:xfrm>
          <a:prstGeom prst="rect">
            <a:avLst/>
          </a:prstGeom>
        </p:spPr>
        <p:txBody>
          <a:bodyPr wrap="none" rtlCol="0">
            <a:spAutoFit/>
          </a:bodyPr>
          <a:lstStyle/>
          <a:p>
            <a:pPr algn="ctr"/>
            <a:r>
              <a:rPr lang="fr-FR" sz="1200" b="1" kern="0" dirty="0">
                <a:latin typeface="Arial" panose="020B0604020202020204" pitchFamily="34" charset="0"/>
                <a:cs typeface="Arial" panose="020B0604020202020204" pitchFamily="34" charset="0"/>
              </a:rPr>
              <a:t>Encaissement</a:t>
            </a:r>
            <a:br>
              <a:rPr lang="fr-FR" sz="1200" b="1" kern="0" dirty="0">
                <a:latin typeface="Arial" panose="020B0604020202020204" pitchFamily="34" charset="0"/>
                <a:cs typeface="Arial" panose="020B0604020202020204" pitchFamily="34" charset="0"/>
              </a:rPr>
            </a:br>
            <a:r>
              <a:rPr lang="fr-FR" sz="1200" b="1" kern="0" dirty="0">
                <a:latin typeface="Arial" panose="020B0604020202020204" pitchFamily="34" charset="0"/>
                <a:cs typeface="Arial" panose="020B0604020202020204" pitchFamily="34" charset="0"/>
              </a:rPr>
              <a:t>facture PF</a:t>
            </a:r>
          </a:p>
        </p:txBody>
      </p:sp>
      <p:sp>
        <p:nvSpPr>
          <p:cNvPr id="12" name="Losange 11">
            <a:extLst>
              <a:ext uri="{FF2B5EF4-FFF2-40B4-BE49-F238E27FC236}">
                <a16:creationId xmlns:a16="http://schemas.microsoft.com/office/drawing/2014/main" id="{92A013DF-8A9E-4BA0-AAAB-5D9383FF1C17}"/>
              </a:ext>
            </a:extLst>
          </p:cNvPr>
          <p:cNvSpPr/>
          <p:nvPr/>
        </p:nvSpPr>
        <p:spPr>
          <a:xfrm>
            <a:off x="3005481" y="1406713"/>
            <a:ext cx="328614" cy="348427"/>
          </a:xfrm>
          <a:prstGeom prst="diamond">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Losange 12">
            <a:extLst>
              <a:ext uri="{FF2B5EF4-FFF2-40B4-BE49-F238E27FC236}">
                <a16:creationId xmlns:a16="http://schemas.microsoft.com/office/drawing/2014/main" id="{D6E78705-A8DB-47C9-8CEB-F0C7B747DBA9}"/>
              </a:ext>
            </a:extLst>
          </p:cNvPr>
          <p:cNvSpPr/>
          <p:nvPr/>
        </p:nvSpPr>
        <p:spPr>
          <a:xfrm>
            <a:off x="5111370" y="1406713"/>
            <a:ext cx="328614" cy="348427"/>
          </a:xfrm>
          <a:prstGeom prst="diamond">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Losange 13">
            <a:extLst>
              <a:ext uri="{FF2B5EF4-FFF2-40B4-BE49-F238E27FC236}">
                <a16:creationId xmlns:a16="http://schemas.microsoft.com/office/drawing/2014/main" id="{C3956B58-989C-4FE6-88CC-BAA3EBF6C291}"/>
              </a:ext>
            </a:extLst>
          </p:cNvPr>
          <p:cNvSpPr/>
          <p:nvPr/>
        </p:nvSpPr>
        <p:spPr>
          <a:xfrm>
            <a:off x="7217259" y="1406713"/>
            <a:ext cx="328614" cy="348427"/>
          </a:xfrm>
          <a:prstGeom prst="diamond">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a:extLst>
              <a:ext uri="{FF2B5EF4-FFF2-40B4-BE49-F238E27FC236}">
                <a16:creationId xmlns:a16="http://schemas.microsoft.com/office/drawing/2014/main" id="{446EA90A-CA0D-4B08-B244-2627CBD695E9}"/>
              </a:ext>
            </a:extLst>
          </p:cNvPr>
          <p:cNvSpPr/>
          <p:nvPr/>
        </p:nvSpPr>
        <p:spPr>
          <a:xfrm>
            <a:off x="1063899" y="1854606"/>
            <a:ext cx="2139949" cy="2617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Arial" panose="020B0604020202020204" pitchFamily="34" charset="0"/>
                <a:cs typeface="Arial" panose="020B0604020202020204" pitchFamily="34" charset="0"/>
              </a:rPr>
              <a:t>Crédit fournisseur</a:t>
            </a:r>
          </a:p>
        </p:txBody>
      </p:sp>
      <p:sp>
        <p:nvSpPr>
          <p:cNvPr id="19" name="Rectangle 18">
            <a:extLst>
              <a:ext uri="{FF2B5EF4-FFF2-40B4-BE49-F238E27FC236}">
                <a16:creationId xmlns:a16="http://schemas.microsoft.com/office/drawing/2014/main" id="{DE3207BB-DF09-4248-A4CE-25B98D800C91}"/>
              </a:ext>
            </a:extLst>
          </p:cNvPr>
          <p:cNvSpPr/>
          <p:nvPr/>
        </p:nvSpPr>
        <p:spPr>
          <a:xfrm>
            <a:off x="1063899" y="5919199"/>
            <a:ext cx="4176452" cy="26176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40AF4C95-627D-4CA2-9268-3C15B43BC966}"/>
              </a:ext>
            </a:extLst>
          </p:cNvPr>
          <p:cNvSpPr/>
          <p:nvPr/>
        </p:nvSpPr>
        <p:spPr>
          <a:xfrm>
            <a:off x="5220067" y="2663182"/>
            <a:ext cx="2139949" cy="26176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Arial" panose="020B0604020202020204" pitchFamily="34" charset="0"/>
                <a:cs typeface="Arial" panose="020B0604020202020204" pitchFamily="34" charset="0"/>
              </a:rPr>
              <a:t>Créances clients</a:t>
            </a:r>
          </a:p>
        </p:txBody>
      </p:sp>
      <p:sp>
        <p:nvSpPr>
          <p:cNvPr id="21" name="Rectangle 20">
            <a:extLst>
              <a:ext uri="{FF2B5EF4-FFF2-40B4-BE49-F238E27FC236}">
                <a16:creationId xmlns:a16="http://schemas.microsoft.com/office/drawing/2014/main" id="{41059E0A-B303-40AA-A47B-D4860EEF3E61}"/>
              </a:ext>
            </a:extLst>
          </p:cNvPr>
          <p:cNvSpPr/>
          <p:nvPr/>
        </p:nvSpPr>
        <p:spPr>
          <a:xfrm>
            <a:off x="3203848" y="3022672"/>
            <a:ext cx="4176455" cy="33432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Arial" panose="020B0604020202020204" pitchFamily="34" charset="0"/>
                <a:cs typeface="Arial" panose="020B0604020202020204" pitchFamily="34" charset="0"/>
              </a:rPr>
              <a:t>Besoin en fond de roulement</a:t>
            </a:r>
          </a:p>
        </p:txBody>
      </p:sp>
      <p:cxnSp>
        <p:nvCxnSpPr>
          <p:cNvPr id="23" name="Connecteur droit 22">
            <a:extLst>
              <a:ext uri="{FF2B5EF4-FFF2-40B4-BE49-F238E27FC236}">
                <a16:creationId xmlns:a16="http://schemas.microsoft.com/office/drawing/2014/main" id="{5DC29FB8-F316-4C1C-A024-AA1ABA264A84}"/>
              </a:ext>
            </a:extLst>
          </p:cNvPr>
          <p:cNvCxnSpPr>
            <a:cxnSpLocks/>
            <a:endCxn id="33" idx="2"/>
          </p:cNvCxnSpPr>
          <p:nvPr/>
        </p:nvCxnSpPr>
        <p:spPr>
          <a:xfrm flipH="1" flipV="1">
            <a:off x="1059441" y="4677270"/>
            <a:ext cx="4460" cy="1920082"/>
          </a:xfrm>
          <a:prstGeom prst="line">
            <a:avLst/>
          </a:prstGeom>
        </p:spPr>
        <p:style>
          <a:lnRef idx="1">
            <a:schemeClr val="dk1"/>
          </a:lnRef>
          <a:fillRef idx="0">
            <a:schemeClr val="dk1"/>
          </a:fillRef>
          <a:effectRef idx="0">
            <a:schemeClr val="dk1"/>
          </a:effectRef>
          <a:fontRef idx="minor">
            <a:schemeClr val="tx1"/>
          </a:fontRef>
        </p:style>
      </p:cxnSp>
      <p:cxnSp>
        <p:nvCxnSpPr>
          <p:cNvPr id="24" name="Connecteur droit 23">
            <a:extLst>
              <a:ext uri="{FF2B5EF4-FFF2-40B4-BE49-F238E27FC236}">
                <a16:creationId xmlns:a16="http://schemas.microsoft.com/office/drawing/2014/main" id="{7393C5A6-2B4F-406F-A21E-67E6FC4186EC}"/>
              </a:ext>
            </a:extLst>
          </p:cNvPr>
          <p:cNvCxnSpPr>
            <a:cxnSpLocks/>
          </p:cNvCxnSpPr>
          <p:nvPr/>
        </p:nvCxnSpPr>
        <p:spPr>
          <a:xfrm flipV="1">
            <a:off x="1043608" y="6189438"/>
            <a:ext cx="6982213" cy="17636"/>
          </a:xfrm>
          <a:prstGeom prst="line">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25" name="Rectangle 24">
            <a:extLst>
              <a:ext uri="{FF2B5EF4-FFF2-40B4-BE49-F238E27FC236}">
                <a16:creationId xmlns:a16="http://schemas.microsoft.com/office/drawing/2014/main" id="{A11B9D96-9865-4751-9EE5-F5BE73A89BCA}"/>
              </a:ext>
            </a:extLst>
          </p:cNvPr>
          <p:cNvSpPr/>
          <p:nvPr/>
        </p:nvSpPr>
        <p:spPr>
          <a:xfrm>
            <a:off x="1069486" y="6237312"/>
            <a:ext cx="2139949" cy="2617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a:latin typeface="Arial" panose="020B0604020202020204" pitchFamily="34" charset="0"/>
                <a:cs typeface="Arial" panose="020B0604020202020204" pitchFamily="34" charset="0"/>
              </a:rPr>
              <a:t>Crédit fournisseur</a:t>
            </a:r>
          </a:p>
        </p:txBody>
      </p:sp>
      <p:sp>
        <p:nvSpPr>
          <p:cNvPr id="27" name="Rectangle 26">
            <a:extLst>
              <a:ext uri="{FF2B5EF4-FFF2-40B4-BE49-F238E27FC236}">
                <a16:creationId xmlns:a16="http://schemas.microsoft.com/office/drawing/2014/main" id="{832103CE-BC49-4171-9547-F4F1E816F78D}"/>
              </a:ext>
            </a:extLst>
          </p:cNvPr>
          <p:cNvSpPr/>
          <p:nvPr/>
        </p:nvSpPr>
        <p:spPr>
          <a:xfrm>
            <a:off x="1060860" y="2231134"/>
            <a:ext cx="4176452" cy="26176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Arial" panose="020B0604020202020204" pitchFamily="34" charset="0"/>
                <a:cs typeface="Arial" panose="020B0604020202020204" pitchFamily="34" charset="0"/>
              </a:rPr>
              <a:t>En cours de fabrication</a:t>
            </a:r>
          </a:p>
        </p:txBody>
      </p:sp>
      <p:sp>
        <p:nvSpPr>
          <p:cNvPr id="29" name="Triangle rectangle 28">
            <a:extLst>
              <a:ext uri="{FF2B5EF4-FFF2-40B4-BE49-F238E27FC236}">
                <a16:creationId xmlns:a16="http://schemas.microsoft.com/office/drawing/2014/main" id="{290875B3-C7DB-4E0B-BE1E-FED09255849D}"/>
              </a:ext>
            </a:extLst>
          </p:cNvPr>
          <p:cNvSpPr/>
          <p:nvPr/>
        </p:nvSpPr>
        <p:spPr>
          <a:xfrm flipH="1">
            <a:off x="1060856" y="5190336"/>
            <a:ext cx="4176455" cy="728714"/>
          </a:xfrm>
          <a:prstGeom prst="r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29">
            <a:extLst>
              <a:ext uri="{FF2B5EF4-FFF2-40B4-BE49-F238E27FC236}">
                <a16:creationId xmlns:a16="http://schemas.microsoft.com/office/drawing/2014/main" id="{2F5CB82C-505F-459E-8909-12B0B22CCBB2}"/>
              </a:ext>
            </a:extLst>
          </p:cNvPr>
          <p:cNvSpPr/>
          <p:nvPr/>
        </p:nvSpPr>
        <p:spPr>
          <a:xfrm>
            <a:off x="5220072" y="4694906"/>
            <a:ext cx="2139949" cy="34240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Arial" panose="020B0604020202020204" pitchFamily="34" charset="0"/>
                <a:cs typeface="Arial" panose="020B0604020202020204" pitchFamily="34" charset="0"/>
              </a:rPr>
              <a:t>Créances clients</a:t>
            </a:r>
          </a:p>
        </p:txBody>
      </p:sp>
      <p:sp>
        <p:nvSpPr>
          <p:cNvPr id="31" name="ZoneTexte 30">
            <a:extLst>
              <a:ext uri="{FF2B5EF4-FFF2-40B4-BE49-F238E27FC236}">
                <a16:creationId xmlns:a16="http://schemas.microsoft.com/office/drawing/2014/main" id="{B3D41D87-6ECF-4452-A0B9-EB324D7CD344}"/>
              </a:ext>
            </a:extLst>
          </p:cNvPr>
          <p:cNvSpPr txBox="1"/>
          <p:nvPr/>
        </p:nvSpPr>
        <p:spPr>
          <a:xfrm>
            <a:off x="2937076" y="5610726"/>
            <a:ext cx="2282996" cy="338554"/>
          </a:xfrm>
          <a:prstGeom prst="rect">
            <a:avLst/>
          </a:prstGeom>
          <a:solidFill>
            <a:srgbClr val="00B0F0"/>
          </a:solidFill>
        </p:spPr>
        <p:txBody>
          <a:bodyPr wrap="none" rtlCol="0">
            <a:spAutoFit/>
          </a:bodyPr>
          <a:lstStyle/>
          <a:p>
            <a:pPr algn="r"/>
            <a:r>
              <a:rPr lang="fr-FR" sz="1600" kern="0" dirty="0">
                <a:solidFill>
                  <a:schemeClr val="bg1"/>
                </a:solidFill>
                <a:latin typeface="Arial" panose="020B0604020202020204" pitchFamily="34" charset="0"/>
                <a:cs typeface="Arial" panose="020B0604020202020204" pitchFamily="34" charset="0"/>
              </a:rPr>
              <a:t>En cours de fabrication</a:t>
            </a:r>
          </a:p>
        </p:txBody>
      </p:sp>
      <p:cxnSp>
        <p:nvCxnSpPr>
          <p:cNvPr id="32" name="Connecteur droit 31">
            <a:extLst>
              <a:ext uri="{FF2B5EF4-FFF2-40B4-BE49-F238E27FC236}">
                <a16:creationId xmlns:a16="http://schemas.microsoft.com/office/drawing/2014/main" id="{5AADA979-2999-4015-A867-8077033A828F}"/>
              </a:ext>
            </a:extLst>
          </p:cNvPr>
          <p:cNvCxnSpPr>
            <a:cxnSpLocks/>
          </p:cNvCxnSpPr>
          <p:nvPr/>
        </p:nvCxnSpPr>
        <p:spPr>
          <a:xfrm flipV="1">
            <a:off x="1039150" y="4503056"/>
            <a:ext cx="6982213" cy="17636"/>
          </a:xfrm>
          <a:prstGeom prst="line">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33" name="Losange 32">
            <a:extLst>
              <a:ext uri="{FF2B5EF4-FFF2-40B4-BE49-F238E27FC236}">
                <a16:creationId xmlns:a16="http://schemas.microsoft.com/office/drawing/2014/main" id="{98FA2E09-FB9C-45B9-ADEA-D42E8D4D2C65}"/>
              </a:ext>
            </a:extLst>
          </p:cNvPr>
          <p:cNvSpPr/>
          <p:nvPr/>
        </p:nvSpPr>
        <p:spPr>
          <a:xfrm>
            <a:off x="895134" y="4328843"/>
            <a:ext cx="328614" cy="348427"/>
          </a:xfrm>
          <a:prstGeom prst="diamond">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ZoneTexte 33">
            <a:extLst>
              <a:ext uri="{FF2B5EF4-FFF2-40B4-BE49-F238E27FC236}">
                <a16:creationId xmlns:a16="http://schemas.microsoft.com/office/drawing/2014/main" id="{54F6A6D8-9A1D-416A-9E13-F802329476CB}"/>
              </a:ext>
            </a:extLst>
          </p:cNvPr>
          <p:cNvSpPr txBox="1"/>
          <p:nvPr/>
        </p:nvSpPr>
        <p:spPr>
          <a:xfrm>
            <a:off x="611560" y="3873241"/>
            <a:ext cx="971740" cy="461665"/>
          </a:xfrm>
          <a:prstGeom prst="rect">
            <a:avLst/>
          </a:prstGeom>
        </p:spPr>
        <p:txBody>
          <a:bodyPr wrap="none" rtlCol="0">
            <a:spAutoFit/>
          </a:bodyPr>
          <a:lstStyle/>
          <a:p>
            <a:pPr algn="ctr"/>
            <a:r>
              <a:rPr lang="fr-FR" sz="1200" b="1" kern="0" dirty="0">
                <a:latin typeface="Arial" panose="020B0604020202020204" pitchFamily="34" charset="0"/>
                <a:cs typeface="Arial" panose="020B0604020202020204" pitchFamily="34" charset="0"/>
              </a:rPr>
              <a:t>Réception </a:t>
            </a:r>
            <a:br>
              <a:rPr lang="fr-FR" sz="1200" b="1" kern="0" dirty="0">
                <a:latin typeface="Arial" panose="020B0604020202020204" pitchFamily="34" charset="0"/>
                <a:cs typeface="Arial" panose="020B0604020202020204" pitchFamily="34" charset="0"/>
              </a:rPr>
            </a:br>
            <a:r>
              <a:rPr lang="fr-FR" sz="1200" b="1" kern="0" dirty="0">
                <a:latin typeface="Arial" panose="020B0604020202020204" pitchFamily="34" charset="0"/>
                <a:cs typeface="Arial" panose="020B0604020202020204" pitchFamily="34" charset="0"/>
              </a:rPr>
              <a:t>MP</a:t>
            </a:r>
          </a:p>
        </p:txBody>
      </p:sp>
      <p:sp>
        <p:nvSpPr>
          <p:cNvPr id="35" name="ZoneTexte 34">
            <a:extLst>
              <a:ext uri="{FF2B5EF4-FFF2-40B4-BE49-F238E27FC236}">
                <a16:creationId xmlns:a16="http://schemas.microsoft.com/office/drawing/2014/main" id="{95F33A8E-B85B-4C77-A764-E00D85F018AF}"/>
              </a:ext>
            </a:extLst>
          </p:cNvPr>
          <p:cNvSpPr txBox="1"/>
          <p:nvPr/>
        </p:nvSpPr>
        <p:spPr>
          <a:xfrm>
            <a:off x="2622126" y="3873241"/>
            <a:ext cx="1116011" cy="461665"/>
          </a:xfrm>
          <a:prstGeom prst="rect">
            <a:avLst/>
          </a:prstGeom>
        </p:spPr>
        <p:txBody>
          <a:bodyPr wrap="none" rtlCol="0">
            <a:spAutoFit/>
          </a:bodyPr>
          <a:lstStyle/>
          <a:p>
            <a:pPr algn="ctr"/>
            <a:r>
              <a:rPr lang="fr-FR" sz="1200" b="1" kern="0" dirty="0">
                <a:latin typeface="Arial" panose="020B0604020202020204" pitchFamily="34" charset="0"/>
                <a:cs typeface="Arial" panose="020B0604020202020204" pitchFamily="34" charset="0"/>
              </a:rPr>
              <a:t>Paiement </a:t>
            </a:r>
            <a:br>
              <a:rPr lang="fr-FR" sz="1200" b="1" kern="0" dirty="0">
                <a:latin typeface="Arial" panose="020B0604020202020204" pitchFamily="34" charset="0"/>
                <a:cs typeface="Arial" panose="020B0604020202020204" pitchFamily="34" charset="0"/>
              </a:rPr>
            </a:br>
            <a:r>
              <a:rPr lang="fr-FR" sz="1200" b="1" kern="0" dirty="0">
                <a:latin typeface="Arial" panose="020B0604020202020204" pitchFamily="34" charset="0"/>
                <a:cs typeface="Arial" panose="020B0604020202020204" pitchFamily="34" charset="0"/>
              </a:rPr>
              <a:t>fournisseurs</a:t>
            </a:r>
          </a:p>
        </p:txBody>
      </p:sp>
      <p:sp>
        <p:nvSpPr>
          <p:cNvPr id="36" name="ZoneTexte 35">
            <a:extLst>
              <a:ext uri="{FF2B5EF4-FFF2-40B4-BE49-F238E27FC236}">
                <a16:creationId xmlns:a16="http://schemas.microsoft.com/office/drawing/2014/main" id="{9F4850D7-36AB-42D0-9DFD-81F31B55B3E8}"/>
              </a:ext>
            </a:extLst>
          </p:cNvPr>
          <p:cNvSpPr txBox="1"/>
          <p:nvPr/>
        </p:nvSpPr>
        <p:spPr>
          <a:xfrm>
            <a:off x="4759668" y="3873241"/>
            <a:ext cx="1023101" cy="461665"/>
          </a:xfrm>
          <a:prstGeom prst="rect">
            <a:avLst/>
          </a:prstGeom>
        </p:spPr>
        <p:txBody>
          <a:bodyPr wrap="none" rtlCol="0">
            <a:spAutoFit/>
          </a:bodyPr>
          <a:lstStyle/>
          <a:p>
            <a:pPr algn="ctr"/>
            <a:r>
              <a:rPr lang="fr-FR" sz="1200" b="1" kern="0" dirty="0">
                <a:latin typeface="Arial" panose="020B0604020202020204" pitchFamily="34" charset="0"/>
                <a:cs typeface="Arial" panose="020B0604020202020204" pitchFamily="34" charset="0"/>
              </a:rPr>
              <a:t>Facturation</a:t>
            </a:r>
            <a:br>
              <a:rPr lang="fr-FR" sz="1200" b="1" kern="0" dirty="0">
                <a:latin typeface="Arial" panose="020B0604020202020204" pitchFamily="34" charset="0"/>
                <a:cs typeface="Arial" panose="020B0604020202020204" pitchFamily="34" charset="0"/>
              </a:rPr>
            </a:br>
            <a:r>
              <a:rPr lang="fr-FR" sz="1200" b="1" kern="0" dirty="0">
                <a:latin typeface="Arial" panose="020B0604020202020204" pitchFamily="34" charset="0"/>
                <a:cs typeface="Arial" panose="020B0604020202020204" pitchFamily="34" charset="0"/>
              </a:rPr>
              <a:t>PF</a:t>
            </a:r>
          </a:p>
        </p:txBody>
      </p:sp>
      <p:sp>
        <p:nvSpPr>
          <p:cNvPr id="37" name="ZoneTexte 36">
            <a:extLst>
              <a:ext uri="{FF2B5EF4-FFF2-40B4-BE49-F238E27FC236}">
                <a16:creationId xmlns:a16="http://schemas.microsoft.com/office/drawing/2014/main" id="{2D1F9817-3295-4465-A0FA-6795A2995024}"/>
              </a:ext>
            </a:extLst>
          </p:cNvPr>
          <p:cNvSpPr txBox="1"/>
          <p:nvPr/>
        </p:nvSpPr>
        <p:spPr>
          <a:xfrm>
            <a:off x="6804300" y="3873241"/>
            <a:ext cx="1217063" cy="461665"/>
          </a:xfrm>
          <a:prstGeom prst="rect">
            <a:avLst/>
          </a:prstGeom>
        </p:spPr>
        <p:txBody>
          <a:bodyPr wrap="none" rtlCol="0">
            <a:spAutoFit/>
          </a:bodyPr>
          <a:lstStyle/>
          <a:p>
            <a:pPr algn="ctr"/>
            <a:r>
              <a:rPr lang="fr-FR" sz="1200" b="1" kern="0" dirty="0">
                <a:latin typeface="Arial" panose="020B0604020202020204" pitchFamily="34" charset="0"/>
                <a:cs typeface="Arial" panose="020B0604020202020204" pitchFamily="34" charset="0"/>
              </a:rPr>
              <a:t>Encaissement</a:t>
            </a:r>
            <a:br>
              <a:rPr lang="fr-FR" sz="1200" b="1" kern="0" dirty="0">
                <a:latin typeface="Arial" panose="020B0604020202020204" pitchFamily="34" charset="0"/>
                <a:cs typeface="Arial" panose="020B0604020202020204" pitchFamily="34" charset="0"/>
              </a:rPr>
            </a:br>
            <a:r>
              <a:rPr lang="fr-FR" sz="1200" b="1" kern="0" dirty="0">
                <a:latin typeface="Arial" panose="020B0604020202020204" pitchFamily="34" charset="0"/>
                <a:cs typeface="Arial" panose="020B0604020202020204" pitchFamily="34" charset="0"/>
              </a:rPr>
              <a:t>facture PF</a:t>
            </a:r>
          </a:p>
        </p:txBody>
      </p:sp>
      <p:sp>
        <p:nvSpPr>
          <p:cNvPr id="38" name="Losange 37">
            <a:extLst>
              <a:ext uri="{FF2B5EF4-FFF2-40B4-BE49-F238E27FC236}">
                <a16:creationId xmlns:a16="http://schemas.microsoft.com/office/drawing/2014/main" id="{0EB59A78-F71A-4F69-A0C1-28EBF3DC4107}"/>
              </a:ext>
            </a:extLst>
          </p:cNvPr>
          <p:cNvSpPr/>
          <p:nvPr/>
        </p:nvSpPr>
        <p:spPr>
          <a:xfrm>
            <a:off x="3001023" y="4328843"/>
            <a:ext cx="328614" cy="348427"/>
          </a:xfrm>
          <a:prstGeom prst="diamond">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Losange 38">
            <a:extLst>
              <a:ext uri="{FF2B5EF4-FFF2-40B4-BE49-F238E27FC236}">
                <a16:creationId xmlns:a16="http://schemas.microsoft.com/office/drawing/2014/main" id="{3102D372-74FC-42A0-93D9-60B156397A8B}"/>
              </a:ext>
            </a:extLst>
          </p:cNvPr>
          <p:cNvSpPr/>
          <p:nvPr/>
        </p:nvSpPr>
        <p:spPr>
          <a:xfrm>
            <a:off x="5106912" y="4328843"/>
            <a:ext cx="328614" cy="348427"/>
          </a:xfrm>
          <a:prstGeom prst="diamond">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Losange 39">
            <a:extLst>
              <a:ext uri="{FF2B5EF4-FFF2-40B4-BE49-F238E27FC236}">
                <a16:creationId xmlns:a16="http://schemas.microsoft.com/office/drawing/2014/main" id="{295C069E-2753-46CB-9E30-284E3528808B}"/>
              </a:ext>
            </a:extLst>
          </p:cNvPr>
          <p:cNvSpPr/>
          <p:nvPr/>
        </p:nvSpPr>
        <p:spPr>
          <a:xfrm>
            <a:off x="7212801" y="4328843"/>
            <a:ext cx="328614" cy="348427"/>
          </a:xfrm>
          <a:prstGeom prst="diamond">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92448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7" name="Rectangle 1"/>
          <p:cNvSpPr>
            <a:spLocks noGrp="1" noChangeArrowheads="1"/>
          </p:cNvSpPr>
          <p:nvPr>
            <p:ph type="title" idx="4294967295"/>
            <p:custDataLst>
              <p:tags r:id="rId1"/>
            </p:custDataLst>
          </p:nvPr>
        </p:nvSpPr>
        <p:spPr>
          <a:xfrm>
            <a:off x="323528" y="557512"/>
            <a:ext cx="8352928" cy="495224"/>
          </a:xfrm>
        </p:spPr>
        <p:txBody>
          <a:bodyPr/>
          <a:lstStyle/>
          <a:p>
            <a:pPr algn="r" eaLnBrk="0" hangingPunct="0">
              <a:tabLst>
                <a:tab pos="3225800" algn="l"/>
              </a:tabLst>
            </a:pPr>
            <a:r>
              <a:rPr lang="fr-FR" sz="2400" b="1" dirty="0">
                <a:solidFill>
                  <a:srgbClr val="008000"/>
                </a:solidFill>
                <a:effectLst/>
                <a:latin typeface="Arial (Corps)"/>
              </a:rPr>
              <a:t>Contenu</a:t>
            </a:r>
          </a:p>
        </p:txBody>
      </p:sp>
      <p:sp>
        <p:nvSpPr>
          <p:cNvPr id="4098" name="Rectangle 2"/>
          <p:cNvSpPr>
            <a:spLocks noGrp="1" noChangeArrowheads="1"/>
          </p:cNvSpPr>
          <p:nvPr>
            <p:ph idx="4294967295"/>
            <p:custDataLst>
              <p:tags r:id="rId2"/>
            </p:custDataLst>
          </p:nvPr>
        </p:nvSpPr>
        <p:spPr>
          <a:xfrm>
            <a:off x="2403729" y="1408360"/>
            <a:ext cx="6428208" cy="5472608"/>
          </a:xfrm>
          <a:prstGeom prst="rect">
            <a:avLst/>
          </a:prstGeom>
        </p:spPr>
        <p:txBody>
          <a:bodyPr/>
          <a:lstStyle/>
          <a:p>
            <a:pPr marL="342900" indent="-342900">
              <a:spcAft>
                <a:spcPts val="600"/>
              </a:spcAft>
              <a:buFont typeface="Arial" panose="020B0604020202020204" pitchFamily="34" charset="0"/>
              <a:buChar char="•"/>
            </a:pPr>
            <a:r>
              <a:rPr lang="fr-FR" sz="1600" dirty="0">
                <a:sym typeface="Gill Sans Light" charset="0"/>
              </a:rPr>
              <a:t>Rappel sur les grandes masses des documents de synthèse </a:t>
            </a:r>
          </a:p>
          <a:p>
            <a:pPr marL="342900" indent="-342900">
              <a:spcAft>
                <a:spcPts val="600"/>
              </a:spcAft>
              <a:buFont typeface="Arial" panose="020B0604020202020204" pitchFamily="34" charset="0"/>
              <a:buChar char="•"/>
            </a:pPr>
            <a:r>
              <a:rPr lang="fr-FR" sz="1600" dirty="0">
                <a:sym typeface="Gill Sans Light" charset="0"/>
              </a:rPr>
              <a:t>Incidence sur la Trésorerie d'une augmentation des stocks.</a:t>
            </a:r>
          </a:p>
          <a:p>
            <a:pPr>
              <a:spcAft>
                <a:spcPts val="600"/>
              </a:spcAft>
              <a:buFont typeface="Arial" panose="020B0604020202020204" pitchFamily="34" charset="0"/>
              <a:buChar char="•"/>
            </a:pPr>
            <a:r>
              <a:rPr lang="fr-FR" sz="1600" dirty="0">
                <a:sym typeface="Gill Sans Light" charset="0"/>
              </a:rPr>
              <a:t>Impact de l'augmentation des stocks sur les charges financières et sur la rentabilité</a:t>
            </a:r>
          </a:p>
          <a:p>
            <a:pPr>
              <a:spcAft>
                <a:spcPts val="600"/>
              </a:spcAft>
              <a:buFont typeface="Arial" panose="020B0604020202020204" pitchFamily="34" charset="0"/>
              <a:buChar char="•"/>
            </a:pPr>
            <a:r>
              <a:rPr lang="fr-FR" sz="1600" dirty="0">
                <a:sym typeface="Gill Sans Light" charset="0"/>
              </a:rPr>
              <a:t>Comment les décalages de règlements de crédits clients augmentent les besoins financiers de l'exploitation</a:t>
            </a:r>
          </a:p>
          <a:p>
            <a:pPr>
              <a:spcAft>
                <a:spcPts val="600"/>
              </a:spcAft>
              <a:buFont typeface="Arial" panose="020B0604020202020204" pitchFamily="34" charset="0"/>
              <a:buChar char="•"/>
            </a:pPr>
            <a:r>
              <a:rPr lang="fr-FR" sz="1600" dirty="0">
                <a:sym typeface="Gill Sans Light" charset="0"/>
              </a:rPr>
              <a:t>Les crédits Fournisseurs viennent réduire le problème du décalages des règlements</a:t>
            </a:r>
          </a:p>
          <a:p>
            <a:pPr>
              <a:spcAft>
                <a:spcPts val="600"/>
              </a:spcAft>
              <a:buFont typeface="Arial" panose="020B0604020202020204" pitchFamily="34" charset="0"/>
              <a:buChar char="•"/>
            </a:pPr>
            <a:r>
              <a:rPr lang="fr-FR" sz="1600" dirty="0">
                <a:sym typeface="Gill Sans Light" charset="0"/>
              </a:rPr>
              <a:t>Les Besoins de Fonds de Roulement (BFR) et leur couverture par le Fonds de Roulement (FR) : impacts sur la situation de trésorerie</a:t>
            </a:r>
          </a:p>
          <a:p>
            <a:pPr>
              <a:spcAft>
                <a:spcPts val="600"/>
              </a:spcAft>
              <a:buFont typeface="Arial" panose="020B0604020202020204" pitchFamily="34" charset="0"/>
              <a:buChar char="•"/>
            </a:pPr>
            <a:r>
              <a:rPr lang="fr-FR" sz="1600" dirty="0">
                <a:sym typeface="Gill Sans Light" charset="0"/>
              </a:rPr>
              <a:t>La gestion de trésorerie comme indicateur et traqueur des déséquilibres financiers de l'entreprise</a:t>
            </a:r>
          </a:p>
          <a:p>
            <a:pPr>
              <a:spcAft>
                <a:spcPts val="600"/>
              </a:spcAft>
              <a:buFont typeface="Arial" panose="020B0604020202020204" pitchFamily="34" charset="0"/>
              <a:buChar char="•"/>
            </a:pPr>
            <a:r>
              <a:rPr lang="fr-FR" sz="1600" dirty="0">
                <a:sym typeface="Gill Sans Light" charset="0"/>
              </a:rPr>
              <a:t>La formation du BFR dans le </a:t>
            </a:r>
            <a:r>
              <a:rPr lang="fr-FR" sz="1600">
                <a:sym typeface="Gill Sans Light" charset="0"/>
              </a:rPr>
              <a:t>processus logistique</a:t>
            </a:r>
            <a:endParaRPr lang="fr-FR" sz="1600" dirty="0">
              <a:sym typeface="Gill Sans Light" charset="0"/>
            </a:endParaRPr>
          </a:p>
          <a:p>
            <a:pPr>
              <a:spcAft>
                <a:spcPts val="600"/>
              </a:spcAft>
              <a:buFont typeface="Arial" panose="020B0604020202020204" pitchFamily="34" charset="0"/>
              <a:buChar char="•"/>
            </a:pPr>
            <a:endParaRPr lang="fr-FR" sz="1600" dirty="0">
              <a:sym typeface="Gill Sans Light" charset="0"/>
            </a:endParaRPr>
          </a:p>
          <a:p>
            <a:pPr>
              <a:spcAft>
                <a:spcPts val="600"/>
              </a:spcAft>
              <a:buFont typeface="Arial" panose="020B0604020202020204" pitchFamily="34" charset="0"/>
              <a:buChar char="•"/>
            </a:pPr>
            <a:endParaRPr lang="fr-FR" sz="1600" dirty="0">
              <a:sym typeface="Gill Sans Light" charset="0"/>
            </a:endParaRPr>
          </a:p>
        </p:txBody>
      </p:sp>
      <p:grpSp>
        <p:nvGrpSpPr>
          <p:cNvPr id="2" name="Group 6"/>
          <p:cNvGrpSpPr/>
          <p:nvPr>
            <p:custDataLst>
              <p:tags r:id="rId3"/>
            </p:custDataLst>
          </p:nvPr>
        </p:nvGrpSpPr>
        <p:grpSpPr>
          <a:xfrm>
            <a:off x="251520" y="1988840"/>
            <a:ext cx="2222500" cy="3460800"/>
            <a:chOff x="1587500" y="2420889"/>
            <a:chExt cx="2222500" cy="3460800"/>
          </a:xfrm>
        </p:grpSpPr>
        <p:pic>
          <p:nvPicPr>
            <p:cNvPr id="8" name="Picture 7" descr="boy with board.jpg"/>
            <p:cNvPicPr>
              <a:picLocks noChangeAspect="1"/>
            </p:cNvPicPr>
            <p:nvPr/>
          </p:nvPicPr>
          <p:blipFill rotWithShape="1">
            <a:blip r:embed="rId6" cstate="print">
              <a:extLst>
                <a:ext uri="{28A0092B-C50C-407E-A947-70E740481C1C}">
                  <a14:useLocalDpi xmlns:a14="http://schemas.microsoft.com/office/drawing/2010/main"/>
                </a:ext>
              </a:extLst>
            </a:blip>
            <a:srcRect b="-851"/>
            <a:stretch/>
          </p:blipFill>
          <p:spPr>
            <a:xfrm>
              <a:off x="1587500" y="2420889"/>
              <a:ext cx="2222500" cy="3460800"/>
            </a:xfrm>
            <a:prstGeom prst="rect">
              <a:avLst/>
            </a:prstGeom>
          </p:spPr>
        </p:pic>
        <p:sp>
          <p:nvSpPr>
            <p:cNvPr id="9" name="TextBox 8"/>
            <p:cNvSpPr txBox="1"/>
            <p:nvPr/>
          </p:nvSpPr>
          <p:spPr>
            <a:xfrm rot="20581012">
              <a:off x="2150333" y="3653965"/>
              <a:ext cx="1026543" cy="763286"/>
            </a:xfrm>
            <a:prstGeom prst="rect">
              <a:avLst/>
            </a:prstGeom>
            <a:noFill/>
          </p:spPr>
          <p:txBody>
            <a:bodyPr wrap="none" rtlCol="0">
              <a:spAutoFit/>
            </a:bodyPr>
            <a:lstStyle/>
            <a:p>
              <a:pPr algn="ctr">
                <a:lnSpc>
                  <a:spcPct val="90000"/>
                </a:lnSpc>
              </a:pPr>
              <a:r>
                <a:rPr lang="en-US" dirty="0">
                  <a:solidFill>
                    <a:schemeClr val="bg1">
                      <a:lumMod val="50000"/>
                    </a:schemeClr>
                  </a:solidFill>
                  <a:latin typeface="Arial Narrow"/>
                  <a:cs typeface="Arial Narrow"/>
                </a:rPr>
                <a:t>Menu </a:t>
              </a:r>
            </a:p>
            <a:p>
              <a:pPr algn="ctr">
                <a:lnSpc>
                  <a:spcPct val="90000"/>
                </a:lnSpc>
              </a:pPr>
              <a:r>
                <a:rPr lang="en-US" dirty="0">
                  <a:solidFill>
                    <a:schemeClr val="bg1">
                      <a:lumMod val="50000"/>
                    </a:schemeClr>
                  </a:solidFill>
                  <a:latin typeface="Arial Narrow"/>
                  <a:cs typeface="Arial Narrow"/>
                </a:rPr>
                <a:t>du jour!</a:t>
              </a:r>
            </a:p>
          </p:txBody>
        </p:sp>
      </p:grpSp>
    </p:spTree>
    <p:extLst>
      <p:ext uri="{BB962C8B-B14F-4D97-AF65-F5344CB8AC3E}">
        <p14:creationId xmlns:p14="http://schemas.microsoft.com/office/powerpoint/2010/main" val="40789488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 name="Groupe 2"/>
          <p:cNvGrpSpPr/>
          <p:nvPr>
            <p:custDataLst>
              <p:tags r:id="rId1"/>
            </p:custDataLst>
          </p:nvPr>
        </p:nvGrpSpPr>
        <p:grpSpPr>
          <a:xfrm>
            <a:off x="395536" y="1161256"/>
            <a:ext cx="8670806" cy="4572000"/>
            <a:chOff x="482080" y="1345707"/>
            <a:chExt cx="8670806" cy="4572000"/>
          </a:xfrm>
        </p:grpSpPr>
        <p:grpSp>
          <p:nvGrpSpPr>
            <p:cNvPr id="3080" name="Group 8"/>
            <p:cNvGrpSpPr>
              <a:grpSpLocks/>
            </p:cNvGrpSpPr>
            <p:nvPr/>
          </p:nvGrpSpPr>
          <p:grpSpPr bwMode="auto">
            <a:xfrm>
              <a:off x="482080" y="1345707"/>
              <a:ext cx="3810000" cy="4572000"/>
              <a:chOff x="240" y="1008"/>
              <a:chExt cx="2304" cy="2496"/>
            </a:xfrm>
          </p:grpSpPr>
          <p:sp>
            <p:nvSpPr>
              <p:cNvPr id="3075" name="Line 3"/>
              <p:cNvSpPr>
                <a:spLocks noChangeShapeType="1"/>
              </p:cNvSpPr>
              <p:nvPr/>
            </p:nvSpPr>
            <p:spPr bwMode="auto">
              <a:xfrm>
                <a:off x="1392" y="1392"/>
                <a:ext cx="0" cy="211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3076" name="Line 4"/>
              <p:cNvSpPr>
                <a:spLocks noChangeShapeType="1"/>
              </p:cNvSpPr>
              <p:nvPr/>
            </p:nvSpPr>
            <p:spPr bwMode="auto">
              <a:xfrm>
                <a:off x="288" y="1392"/>
                <a:ext cx="216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3077" name="Text Box 5"/>
              <p:cNvSpPr txBox="1">
                <a:spLocks noChangeArrowheads="1"/>
              </p:cNvSpPr>
              <p:nvPr/>
            </p:nvSpPr>
            <p:spPr bwMode="auto">
              <a:xfrm>
                <a:off x="1056" y="1008"/>
                <a:ext cx="6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2400" dirty="0">
                    <a:solidFill>
                      <a:srgbClr val="000099"/>
                    </a:solidFill>
                    <a:latin typeface="Arial" charset="0"/>
                  </a:rPr>
                  <a:t>BILAN</a:t>
                </a:r>
              </a:p>
            </p:txBody>
          </p:sp>
          <p:sp>
            <p:nvSpPr>
              <p:cNvPr id="3078" name="Text Box 6"/>
              <p:cNvSpPr txBox="1">
                <a:spLocks noChangeArrowheads="1"/>
              </p:cNvSpPr>
              <p:nvPr/>
            </p:nvSpPr>
            <p:spPr bwMode="auto">
              <a:xfrm>
                <a:off x="240" y="1152"/>
                <a:ext cx="624"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fr-FR" b="1" dirty="0">
                    <a:solidFill>
                      <a:srgbClr val="000099"/>
                    </a:solidFill>
                    <a:latin typeface="Arial" charset="0"/>
                  </a:rPr>
                  <a:t>Actif</a:t>
                </a:r>
              </a:p>
            </p:txBody>
          </p:sp>
          <p:sp>
            <p:nvSpPr>
              <p:cNvPr id="3079" name="Text Box 7"/>
              <p:cNvSpPr txBox="1">
                <a:spLocks noChangeArrowheads="1"/>
              </p:cNvSpPr>
              <p:nvPr/>
            </p:nvSpPr>
            <p:spPr bwMode="auto">
              <a:xfrm>
                <a:off x="1920" y="1152"/>
                <a:ext cx="624"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fr-FR" b="1" dirty="0">
                    <a:solidFill>
                      <a:srgbClr val="000099"/>
                    </a:solidFill>
                    <a:latin typeface="Arial" charset="0"/>
                  </a:rPr>
                  <a:t>Passif</a:t>
                </a:r>
              </a:p>
            </p:txBody>
          </p:sp>
        </p:grpSp>
        <p:grpSp>
          <p:nvGrpSpPr>
            <p:cNvPr id="3087" name="Group 15"/>
            <p:cNvGrpSpPr>
              <a:grpSpLocks/>
            </p:cNvGrpSpPr>
            <p:nvPr/>
          </p:nvGrpSpPr>
          <p:grpSpPr bwMode="auto">
            <a:xfrm>
              <a:off x="5038086" y="1488912"/>
              <a:ext cx="3521075" cy="3657600"/>
              <a:chOff x="3168" y="1065"/>
              <a:chExt cx="2218" cy="2208"/>
            </a:xfrm>
          </p:grpSpPr>
          <p:sp>
            <p:nvSpPr>
              <p:cNvPr id="3082" name="Line 10"/>
              <p:cNvSpPr>
                <a:spLocks noChangeShapeType="1"/>
              </p:cNvSpPr>
              <p:nvPr/>
            </p:nvSpPr>
            <p:spPr bwMode="auto">
              <a:xfrm>
                <a:off x="4320" y="1545"/>
                <a:ext cx="0" cy="172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3083" name="Line 11"/>
              <p:cNvSpPr>
                <a:spLocks noChangeShapeType="1"/>
              </p:cNvSpPr>
              <p:nvPr/>
            </p:nvSpPr>
            <p:spPr bwMode="auto">
              <a:xfrm>
                <a:off x="3216" y="1545"/>
                <a:ext cx="216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3084" name="Text Box 12"/>
              <p:cNvSpPr txBox="1">
                <a:spLocks noChangeArrowheads="1"/>
              </p:cNvSpPr>
              <p:nvPr/>
            </p:nvSpPr>
            <p:spPr bwMode="auto">
              <a:xfrm>
                <a:off x="3350" y="1065"/>
                <a:ext cx="2036"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2400" dirty="0">
                    <a:solidFill>
                      <a:srgbClr val="000099"/>
                    </a:solidFill>
                    <a:latin typeface="Arial" charset="0"/>
                  </a:rPr>
                  <a:t>Compte de Résultat(*)</a:t>
                </a:r>
              </a:p>
            </p:txBody>
          </p:sp>
          <p:sp>
            <p:nvSpPr>
              <p:cNvPr id="3085" name="Text Box 13"/>
              <p:cNvSpPr txBox="1">
                <a:spLocks noChangeArrowheads="1"/>
              </p:cNvSpPr>
              <p:nvPr/>
            </p:nvSpPr>
            <p:spPr bwMode="auto">
              <a:xfrm>
                <a:off x="3168" y="1305"/>
                <a:ext cx="816"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fr-FR" b="1" dirty="0">
                    <a:solidFill>
                      <a:srgbClr val="000099"/>
                    </a:solidFill>
                    <a:latin typeface="Arial" charset="0"/>
                  </a:rPr>
                  <a:t>Charges</a:t>
                </a:r>
              </a:p>
            </p:txBody>
          </p:sp>
          <p:sp>
            <p:nvSpPr>
              <p:cNvPr id="3086" name="Text Box 14"/>
              <p:cNvSpPr txBox="1">
                <a:spLocks noChangeArrowheads="1"/>
              </p:cNvSpPr>
              <p:nvPr/>
            </p:nvSpPr>
            <p:spPr bwMode="auto">
              <a:xfrm>
                <a:off x="4656" y="1305"/>
                <a:ext cx="720"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fr-FR" b="1" dirty="0">
                    <a:solidFill>
                      <a:srgbClr val="000099"/>
                    </a:solidFill>
                    <a:latin typeface="Arial" charset="0"/>
                  </a:rPr>
                  <a:t>Produits</a:t>
                </a:r>
              </a:p>
            </p:txBody>
          </p:sp>
        </p:grpSp>
        <p:sp>
          <p:nvSpPr>
            <p:cNvPr id="3088" name="Rectangle 16"/>
            <p:cNvSpPr>
              <a:spLocks noChangeArrowheads="1"/>
            </p:cNvSpPr>
            <p:nvPr/>
          </p:nvSpPr>
          <p:spPr bwMode="auto">
            <a:xfrm>
              <a:off x="482080" y="2107707"/>
              <a:ext cx="1828800" cy="1219200"/>
            </a:xfrm>
            <a:prstGeom prst="rect">
              <a:avLst/>
            </a:prstGeom>
            <a:solidFill>
              <a:srgbClr val="99CCFF"/>
            </a:solidFill>
            <a:ln w="9525">
              <a:solidFill>
                <a:srgbClr val="66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400" dirty="0">
                  <a:solidFill>
                    <a:srgbClr val="000000"/>
                  </a:solidFill>
                  <a:latin typeface="Arial" charset="0"/>
                </a:rPr>
                <a:t>Actifs immob.</a:t>
              </a:r>
            </a:p>
            <a:p>
              <a:pPr algn="ctr" fontAlgn="base">
                <a:spcBef>
                  <a:spcPct val="0"/>
                </a:spcBef>
                <a:spcAft>
                  <a:spcPct val="0"/>
                </a:spcAft>
              </a:pPr>
              <a:r>
                <a:rPr lang="fr-FR" sz="1600" dirty="0">
                  <a:solidFill>
                    <a:srgbClr val="000000"/>
                  </a:solidFill>
                  <a:latin typeface="Arial" charset="0"/>
                </a:rPr>
                <a:t>(brevets, bât</a:t>
              </a:r>
              <a:r>
                <a:rPr lang="fr-FR" sz="1600" baseline="30000" dirty="0">
                  <a:solidFill>
                    <a:srgbClr val="000000"/>
                  </a:solidFill>
                  <a:latin typeface="Arial" charset="0"/>
                </a:rPr>
                <a:t>ents</a:t>
              </a:r>
              <a:r>
                <a:rPr lang="fr-FR" sz="1600" dirty="0">
                  <a:solidFill>
                    <a:srgbClr val="000000"/>
                  </a:solidFill>
                  <a:latin typeface="Arial" charset="0"/>
                </a:rPr>
                <a:t>,</a:t>
              </a:r>
            </a:p>
            <a:p>
              <a:pPr algn="ctr" fontAlgn="base">
                <a:spcBef>
                  <a:spcPct val="0"/>
                </a:spcBef>
                <a:spcAft>
                  <a:spcPct val="0"/>
                </a:spcAft>
              </a:pPr>
              <a:r>
                <a:rPr lang="fr-FR" sz="1600" dirty="0">
                  <a:solidFill>
                    <a:srgbClr val="000000"/>
                  </a:solidFill>
                  <a:latin typeface="Arial" charset="0"/>
                </a:rPr>
                <a:t>machines, outils,</a:t>
              </a:r>
            </a:p>
            <a:p>
              <a:pPr algn="ctr" fontAlgn="base">
                <a:spcBef>
                  <a:spcPct val="0"/>
                </a:spcBef>
                <a:spcAft>
                  <a:spcPct val="0"/>
                </a:spcAft>
              </a:pPr>
              <a:r>
                <a:rPr lang="fr-FR" sz="1600" dirty="0">
                  <a:solidFill>
                    <a:srgbClr val="000000"/>
                  </a:solidFill>
                  <a:latin typeface="Arial" charset="0"/>
                </a:rPr>
                <a:t>mobilier, …)</a:t>
              </a:r>
            </a:p>
          </p:txBody>
        </p:sp>
        <p:grpSp>
          <p:nvGrpSpPr>
            <p:cNvPr id="3095" name="Group 23"/>
            <p:cNvGrpSpPr>
              <a:grpSpLocks/>
            </p:cNvGrpSpPr>
            <p:nvPr/>
          </p:nvGrpSpPr>
          <p:grpSpPr bwMode="auto">
            <a:xfrm>
              <a:off x="482080" y="3403107"/>
              <a:ext cx="1828800" cy="1447800"/>
              <a:chOff x="240" y="2256"/>
              <a:chExt cx="1152" cy="912"/>
            </a:xfrm>
          </p:grpSpPr>
          <p:sp>
            <p:nvSpPr>
              <p:cNvPr id="3089" name="Rectangle 17"/>
              <p:cNvSpPr>
                <a:spLocks noChangeArrowheads="1"/>
              </p:cNvSpPr>
              <p:nvPr/>
            </p:nvSpPr>
            <p:spPr bwMode="auto">
              <a:xfrm>
                <a:off x="240" y="2256"/>
                <a:ext cx="1152" cy="432"/>
              </a:xfrm>
              <a:prstGeom prst="rect">
                <a:avLst/>
              </a:prstGeom>
              <a:solidFill>
                <a:srgbClr val="99CCFF"/>
              </a:solidFill>
              <a:ln w="9525">
                <a:solidFill>
                  <a:srgbClr val="66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400" dirty="0">
                    <a:solidFill>
                      <a:srgbClr val="000000"/>
                    </a:solidFill>
                    <a:latin typeface="Arial" charset="0"/>
                  </a:rPr>
                  <a:t>Stocks et </a:t>
                </a:r>
              </a:p>
              <a:p>
                <a:pPr algn="ctr" fontAlgn="base">
                  <a:spcBef>
                    <a:spcPct val="0"/>
                  </a:spcBef>
                  <a:spcAft>
                    <a:spcPct val="0"/>
                  </a:spcAft>
                </a:pPr>
                <a:r>
                  <a:rPr lang="fr-FR" sz="2400" dirty="0">
                    <a:solidFill>
                      <a:srgbClr val="000000"/>
                    </a:solidFill>
                    <a:latin typeface="Arial" charset="0"/>
                  </a:rPr>
                  <a:t>en-cours</a:t>
                </a:r>
              </a:p>
            </p:txBody>
          </p:sp>
          <p:sp>
            <p:nvSpPr>
              <p:cNvPr id="3090" name="Rectangle 18"/>
              <p:cNvSpPr>
                <a:spLocks noChangeArrowheads="1"/>
              </p:cNvSpPr>
              <p:nvPr/>
            </p:nvSpPr>
            <p:spPr bwMode="auto">
              <a:xfrm>
                <a:off x="240" y="2688"/>
                <a:ext cx="1152" cy="480"/>
              </a:xfrm>
              <a:prstGeom prst="rect">
                <a:avLst/>
              </a:prstGeom>
              <a:solidFill>
                <a:srgbClr val="99CCFF"/>
              </a:solidFill>
              <a:ln w="9525">
                <a:solidFill>
                  <a:srgbClr val="66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400" dirty="0">
                    <a:solidFill>
                      <a:srgbClr val="000000"/>
                    </a:solidFill>
                    <a:latin typeface="Arial" charset="0"/>
                  </a:rPr>
                  <a:t>Créances </a:t>
                </a:r>
              </a:p>
              <a:p>
                <a:pPr algn="ctr" fontAlgn="base">
                  <a:spcBef>
                    <a:spcPct val="0"/>
                  </a:spcBef>
                  <a:spcAft>
                    <a:spcPct val="0"/>
                  </a:spcAft>
                </a:pPr>
                <a:r>
                  <a:rPr lang="fr-FR" sz="2400" dirty="0">
                    <a:solidFill>
                      <a:srgbClr val="000000"/>
                    </a:solidFill>
                    <a:latin typeface="Arial" charset="0"/>
                  </a:rPr>
                  <a:t>clients</a:t>
                </a:r>
              </a:p>
            </p:txBody>
          </p:sp>
        </p:grpSp>
        <p:sp>
          <p:nvSpPr>
            <p:cNvPr id="3091" name="Rectangle 19"/>
            <p:cNvSpPr>
              <a:spLocks noChangeArrowheads="1"/>
            </p:cNvSpPr>
            <p:nvPr/>
          </p:nvSpPr>
          <p:spPr bwMode="auto">
            <a:xfrm>
              <a:off x="2463280" y="2107707"/>
              <a:ext cx="1828800" cy="1066800"/>
            </a:xfrm>
            <a:prstGeom prst="rect">
              <a:avLst/>
            </a:prstGeom>
            <a:solidFill>
              <a:srgbClr val="FF99CC"/>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sz="2400" dirty="0">
                  <a:solidFill>
                    <a:srgbClr val="000000"/>
                  </a:solidFill>
                  <a:latin typeface="Arial" charset="0"/>
                </a:rPr>
                <a:t>Cap. propres</a:t>
              </a:r>
            </a:p>
            <a:p>
              <a:pPr fontAlgn="base">
                <a:spcBef>
                  <a:spcPct val="0"/>
                </a:spcBef>
                <a:spcAft>
                  <a:spcPct val="0"/>
                </a:spcAft>
                <a:buFontTx/>
                <a:buChar char="-"/>
              </a:pPr>
              <a:r>
                <a:rPr lang="fr-FR" sz="1600" dirty="0">
                  <a:solidFill>
                    <a:srgbClr val="000000"/>
                  </a:solidFill>
                  <a:latin typeface="Arial" charset="0"/>
                </a:rPr>
                <a:t> Capital</a:t>
              </a:r>
            </a:p>
            <a:p>
              <a:pPr fontAlgn="base">
                <a:spcBef>
                  <a:spcPct val="0"/>
                </a:spcBef>
                <a:spcAft>
                  <a:spcPct val="0"/>
                </a:spcAft>
                <a:buFontTx/>
                <a:buChar char="-"/>
              </a:pPr>
              <a:r>
                <a:rPr lang="fr-FR" sz="1600" dirty="0">
                  <a:solidFill>
                    <a:srgbClr val="000000"/>
                  </a:solidFill>
                  <a:latin typeface="Arial" charset="0"/>
                </a:rPr>
                <a:t> Réserves</a:t>
              </a:r>
            </a:p>
            <a:p>
              <a:pPr fontAlgn="base">
                <a:spcBef>
                  <a:spcPct val="0"/>
                </a:spcBef>
                <a:spcAft>
                  <a:spcPct val="0"/>
                </a:spcAft>
                <a:buFontTx/>
                <a:buChar char="-"/>
              </a:pPr>
              <a:r>
                <a:rPr lang="fr-FR" sz="1600" dirty="0">
                  <a:solidFill>
                    <a:srgbClr val="000000"/>
                  </a:solidFill>
                  <a:latin typeface="Arial" charset="0"/>
                </a:rPr>
                <a:t> </a:t>
              </a:r>
              <a:r>
                <a:rPr lang="fr-FR" sz="1600" b="1" dirty="0">
                  <a:solidFill>
                    <a:srgbClr val="008000"/>
                  </a:solidFill>
                  <a:latin typeface="Arial" charset="0"/>
                </a:rPr>
                <a:t>Résultat</a:t>
              </a:r>
            </a:p>
          </p:txBody>
        </p:sp>
        <p:sp>
          <p:nvSpPr>
            <p:cNvPr id="3092" name="Rectangle 20"/>
            <p:cNvSpPr>
              <a:spLocks noChangeArrowheads="1"/>
            </p:cNvSpPr>
            <p:nvPr/>
          </p:nvSpPr>
          <p:spPr bwMode="auto">
            <a:xfrm>
              <a:off x="482080" y="4850907"/>
              <a:ext cx="1828800" cy="304800"/>
            </a:xfrm>
            <a:prstGeom prst="rect">
              <a:avLst/>
            </a:prstGeom>
            <a:solidFill>
              <a:srgbClr val="FFFF66"/>
            </a:soli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b="1" dirty="0">
                  <a:solidFill>
                    <a:srgbClr val="000000"/>
                  </a:solidFill>
                  <a:latin typeface="Arial" charset="0"/>
                </a:rPr>
                <a:t>Disponibilités</a:t>
              </a:r>
            </a:p>
          </p:txBody>
        </p:sp>
        <p:sp>
          <p:nvSpPr>
            <p:cNvPr id="3093" name="Rectangle 21"/>
            <p:cNvSpPr>
              <a:spLocks noChangeArrowheads="1"/>
            </p:cNvSpPr>
            <p:nvPr/>
          </p:nvSpPr>
          <p:spPr bwMode="auto">
            <a:xfrm>
              <a:off x="2463280" y="3174507"/>
              <a:ext cx="1828800" cy="990600"/>
            </a:xfrm>
            <a:prstGeom prst="rect">
              <a:avLst/>
            </a:prstGeom>
            <a:solidFill>
              <a:srgbClr val="FF99CC"/>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sz="2400" dirty="0">
                  <a:solidFill>
                    <a:srgbClr val="000000"/>
                  </a:solidFill>
                  <a:latin typeface="Arial" charset="0"/>
                </a:rPr>
                <a:t>Emprunts </a:t>
              </a:r>
            </a:p>
            <a:p>
              <a:pPr fontAlgn="base">
                <a:spcBef>
                  <a:spcPct val="0"/>
                </a:spcBef>
                <a:spcAft>
                  <a:spcPct val="0"/>
                </a:spcAft>
              </a:pPr>
              <a:r>
                <a:rPr lang="fr-FR" sz="2400" dirty="0">
                  <a:solidFill>
                    <a:srgbClr val="000000"/>
                  </a:solidFill>
                  <a:latin typeface="Arial" charset="0"/>
                </a:rPr>
                <a:t>financiers</a:t>
              </a:r>
            </a:p>
            <a:p>
              <a:pPr fontAlgn="base">
                <a:spcBef>
                  <a:spcPct val="0"/>
                </a:spcBef>
                <a:spcAft>
                  <a:spcPct val="0"/>
                </a:spcAft>
              </a:pPr>
              <a:r>
                <a:rPr lang="fr-FR" sz="1600" dirty="0">
                  <a:solidFill>
                    <a:srgbClr val="000000"/>
                  </a:solidFill>
                  <a:latin typeface="Arial" charset="0"/>
                </a:rPr>
                <a:t>(/ banques…)</a:t>
              </a:r>
            </a:p>
          </p:txBody>
        </p:sp>
        <p:sp>
          <p:nvSpPr>
            <p:cNvPr id="3094" name="Rectangle 22"/>
            <p:cNvSpPr>
              <a:spLocks noChangeArrowheads="1"/>
            </p:cNvSpPr>
            <p:nvPr/>
          </p:nvSpPr>
          <p:spPr bwMode="auto">
            <a:xfrm>
              <a:off x="2463280" y="4241307"/>
              <a:ext cx="1828800" cy="914400"/>
            </a:xfrm>
            <a:prstGeom prst="rect">
              <a:avLst/>
            </a:prstGeom>
            <a:solidFill>
              <a:srgbClr val="FF99CC"/>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sz="2400" dirty="0">
                  <a:solidFill>
                    <a:srgbClr val="000000"/>
                  </a:solidFill>
                  <a:latin typeface="Arial" charset="0"/>
                </a:rPr>
                <a:t>Dettes</a:t>
              </a:r>
            </a:p>
            <a:p>
              <a:pPr fontAlgn="base">
                <a:spcBef>
                  <a:spcPct val="0"/>
                </a:spcBef>
                <a:spcAft>
                  <a:spcPct val="0"/>
                </a:spcAft>
              </a:pPr>
              <a:r>
                <a:rPr lang="fr-FR" sz="2400" dirty="0">
                  <a:solidFill>
                    <a:srgbClr val="000000"/>
                  </a:solidFill>
                  <a:latin typeface="Arial" charset="0"/>
                </a:rPr>
                <a:t>d'exploitation</a:t>
              </a:r>
            </a:p>
            <a:p>
              <a:pPr fontAlgn="base">
                <a:spcBef>
                  <a:spcPct val="0"/>
                </a:spcBef>
                <a:spcAft>
                  <a:spcPct val="0"/>
                </a:spcAft>
              </a:pPr>
              <a:r>
                <a:rPr lang="fr-FR" sz="1600" dirty="0">
                  <a:solidFill>
                    <a:srgbClr val="000000"/>
                  </a:solidFill>
                  <a:latin typeface="Arial" charset="0"/>
                </a:rPr>
                <a:t>(/ fournisseurs…)</a:t>
              </a:r>
            </a:p>
          </p:txBody>
        </p:sp>
        <p:sp>
          <p:nvSpPr>
            <p:cNvPr id="3101" name="Rectangle 29"/>
            <p:cNvSpPr>
              <a:spLocks noChangeArrowheads="1"/>
            </p:cNvSpPr>
            <p:nvPr/>
          </p:nvSpPr>
          <p:spPr bwMode="auto">
            <a:xfrm>
              <a:off x="4953000" y="2508063"/>
              <a:ext cx="1828800" cy="1676400"/>
            </a:xfrm>
            <a:prstGeom prst="rect">
              <a:avLst/>
            </a:prstGeom>
            <a:solidFill>
              <a:srgbClr val="FF99CC"/>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sz="2400" dirty="0">
                  <a:solidFill>
                    <a:srgbClr val="000000"/>
                  </a:solidFill>
                  <a:latin typeface="Arial" charset="0"/>
                </a:rPr>
                <a:t>Ch. exploit.</a:t>
              </a:r>
            </a:p>
            <a:p>
              <a:pPr fontAlgn="base">
                <a:spcBef>
                  <a:spcPct val="0"/>
                </a:spcBef>
                <a:spcAft>
                  <a:spcPct val="0"/>
                </a:spcAft>
                <a:buFontTx/>
                <a:buChar char="-"/>
              </a:pPr>
              <a:r>
                <a:rPr lang="fr-FR" sz="1600" dirty="0">
                  <a:solidFill>
                    <a:srgbClr val="000000"/>
                  </a:solidFill>
                  <a:latin typeface="Arial" charset="0"/>
                </a:rPr>
                <a:t> MP et approv.</a:t>
              </a:r>
            </a:p>
            <a:p>
              <a:pPr fontAlgn="base">
                <a:spcBef>
                  <a:spcPct val="0"/>
                </a:spcBef>
                <a:spcAft>
                  <a:spcPct val="0"/>
                </a:spcAft>
                <a:buFontTx/>
                <a:buChar char="-"/>
              </a:pPr>
              <a:r>
                <a:rPr lang="fr-FR" sz="1600" dirty="0">
                  <a:solidFill>
                    <a:srgbClr val="000000"/>
                  </a:solidFill>
                  <a:latin typeface="Arial" charset="0"/>
                </a:rPr>
                <a:t> ch. externes</a:t>
              </a:r>
            </a:p>
            <a:p>
              <a:pPr fontAlgn="base">
                <a:spcBef>
                  <a:spcPct val="0"/>
                </a:spcBef>
                <a:spcAft>
                  <a:spcPct val="0"/>
                </a:spcAft>
                <a:buFontTx/>
                <a:buChar char="-"/>
              </a:pPr>
              <a:r>
                <a:rPr lang="fr-FR" sz="1600" dirty="0">
                  <a:solidFill>
                    <a:srgbClr val="000000"/>
                  </a:solidFill>
                  <a:latin typeface="Arial" charset="0"/>
                </a:rPr>
                <a:t> impôts et taxes</a:t>
              </a:r>
            </a:p>
            <a:p>
              <a:pPr fontAlgn="base">
                <a:spcBef>
                  <a:spcPct val="0"/>
                </a:spcBef>
                <a:spcAft>
                  <a:spcPct val="0"/>
                </a:spcAft>
                <a:buFontTx/>
                <a:buChar char="-"/>
              </a:pPr>
              <a:r>
                <a:rPr lang="fr-FR" sz="1600" dirty="0">
                  <a:solidFill>
                    <a:srgbClr val="000000"/>
                  </a:solidFill>
                  <a:latin typeface="Arial" charset="0"/>
                </a:rPr>
                <a:t> ch. salariales</a:t>
              </a:r>
            </a:p>
            <a:p>
              <a:pPr fontAlgn="base">
                <a:spcBef>
                  <a:spcPct val="0"/>
                </a:spcBef>
                <a:spcAft>
                  <a:spcPct val="0"/>
                </a:spcAft>
                <a:buFontTx/>
                <a:buChar char="-"/>
              </a:pPr>
              <a:r>
                <a:rPr lang="fr-FR" sz="1600" dirty="0">
                  <a:solidFill>
                    <a:srgbClr val="000000"/>
                  </a:solidFill>
                  <a:latin typeface="Arial" charset="0"/>
                </a:rPr>
                <a:t> dot. aux amort.</a:t>
              </a:r>
            </a:p>
          </p:txBody>
        </p:sp>
        <p:sp>
          <p:nvSpPr>
            <p:cNvPr id="3102" name="Rectangle 30"/>
            <p:cNvSpPr>
              <a:spLocks noChangeArrowheads="1"/>
            </p:cNvSpPr>
            <p:nvPr/>
          </p:nvSpPr>
          <p:spPr bwMode="auto">
            <a:xfrm>
              <a:off x="4953000" y="4184463"/>
              <a:ext cx="1828800" cy="533400"/>
            </a:xfrm>
            <a:prstGeom prst="rect">
              <a:avLst/>
            </a:prstGeom>
            <a:solidFill>
              <a:srgbClr val="FFCC00"/>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b="1" dirty="0">
                  <a:solidFill>
                    <a:srgbClr val="000000"/>
                  </a:solidFill>
                  <a:latin typeface="Arial" charset="0"/>
                </a:rPr>
                <a:t>Ch. financières</a:t>
              </a:r>
            </a:p>
            <a:p>
              <a:pPr algn="ctr" fontAlgn="base">
                <a:spcBef>
                  <a:spcPct val="0"/>
                </a:spcBef>
                <a:spcAft>
                  <a:spcPct val="0"/>
                </a:spcAft>
              </a:pPr>
              <a:r>
                <a:rPr lang="fr-FR" sz="1600" b="1" dirty="0">
                  <a:solidFill>
                    <a:srgbClr val="000000"/>
                  </a:solidFill>
                  <a:latin typeface="Arial" charset="0"/>
                </a:rPr>
                <a:t>(intérêts versés…)</a:t>
              </a:r>
            </a:p>
          </p:txBody>
        </p:sp>
        <p:sp>
          <p:nvSpPr>
            <p:cNvPr id="3103" name="Rectangle 31"/>
            <p:cNvSpPr>
              <a:spLocks noChangeArrowheads="1"/>
            </p:cNvSpPr>
            <p:nvPr/>
          </p:nvSpPr>
          <p:spPr bwMode="auto">
            <a:xfrm>
              <a:off x="4953993" y="4765780"/>
              <a:ext cx="1828800" cy="533400"/>
            </a:xfrm>
            <a:prstGeom prst="rect">
              <a:avLst/>
            </a:prstGeom>
            <a:solidFill>
              <a:srgbClr val="99FF66"/>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b="1" dirty="0">
                  <a:solidFill>
                    <a:srgbClr val="008000"/>
                  </a:solidFill>
                  <a:latin typeface="Arial" charset="0"/>
                </a:rPr>
                <a:t>Résultat</a:t>
              </a:r>
            </a:p>
            <a:p>
              <a:pPr algn="ctr" fontAlgn="base">
                <a:spcBef>
                  <a:spcPct val="0"/>
                </a:spcBef>
                <a:spcAft>
                  <a:spcPct val="0"/>
                </a:spcAft>
              </a:pPr>
              <a:r>
                <a:rPr lang="fr-FR" sz="2000" b="1" dirty="0">
                  <a:solidFill>
                    <a:srgbClr val="008000"/>
                  </a:solidFill>
                  <a:latin typeface="Arial" charset="0"/>
                </a:rPr>
                <a:t>bénéficiaire</a:t>
              </a:r>
              <a:endParaRPr lang="fr-FR" sz="1600" b="1" dirty="0">
                <a:solidFill>
                  <a:srgbClr val="008000"/>
                </a:solidFill>
                <a:latin typeface="Arial" charset="0"/>
              </a:endParaRPr>
            </a:p>
          </p:txBody>
        </p:sp>
        <p:grpSp>
          <p:nvGrpSpPr>
            <p:cNvPr id="3106" name="Group 34"/>
            <p:cNvGrpSpPr>
              <a:grpSpLocks/>
            </p:cNvGrpSpPr>
            <p:nvPr/>
          </p:nvGrpSpPr>
          <p:grpSpPr bwMode="auto">
            <a:xfrm>
              <a:off x="6943086" y="2328583"/>
              <a:ext cx="1828800" cy="2970318"/>
              <a:chOff x="4368" y="1597"/>
              <a:chExt cx="1152" cy="1776"/>
            </a:xfrm>
          </p:grpSpPr>
          <p:sp>
            <p:nvSpPr>
              <p:cNvPr id="3104" name="Rectangle 32"/>
              <p:cNvSpPr>
                <a:spLocks noChangeArrowheads="1"/>
              </p:cNvSpPr>
              <p:nvPr/>
            </p:nvSpPr>
            <p:spPr bwMode="auto">
              <a:xfrm>
                <a:off x="4368" y="1597"/>
                <a:ext cx="1152" cy="1488"/>
              </a:xfrm>
              <a:prstGeom prst="rect">
                <a:avLst/>
              </a:prstGeom>
              <a:solidFill>
                <a:srgbClr val="99CCFF"/>
              </a:solidFill>
              <a:ln w="9525">
                <a:solidFill>
                  <a:srgbClr val="66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sz="2400" dirty="0">
                    <a:solidFill>
                      <a:srgbClr val="000000"/>
                    </a:solidFill>
                    <a:latin typeface="Arial" charset="0"/>
                  </a:rPr>
                  <a:t>Prod. exploit.</a:t>
                </a:r>
              </a:p>
              <a:p>
                <a:pPr fontAlgn="base">
                  <a:spcBef>
                    <a:spcPct val="0"/>
                  </a:spcBef>
                  <a:spcAft>
                    <a:spcPct val="0"/>
                  </a:spcAft>
                  <a:buFontTx/>
                  <a:buChar char="-"/>
                </a:pPr>
                <a:r>
                  <a:rPr lang="fr-FR" sz="1600" dirty="0">
                    <a:solidFill>
                      <a:srgbClr val="000000"/>
                    </a:solidFill>
                    <a:latin typeface="Arial" charset="0"/>
                  </a:rPr>
                  <a:t> prod. vendue</a:t>
                </a:r>
              </a:p>
              <a:p>
                <a:pPr fontAlgn="base">
                  <a:spcBef>
                    <a:spcPct val="0"/>
                  </a:spcBef>
                  <a:spcAft>
                    <a:spcPct val="0"/>
                  </a:spcAft>
                  <a:buFontTx/>
                  <a:buChar char="-"/>
                </a:pPr>
                <a:r>
                  <a:rPr lang="fr-FR" sz="1600" dirty="0">
                    <a:solidFill>
                      <a:srgbClr val="000000"/>
                    </a:solidFill>
                    <a:latin typeface="Arial" charset="0"/>
                  </a:rPr>
                  <a:t> prod. stockée</a:t>
                </a:r>
              </a:p>
              <a:p>
                <a:pPr fontAlgn="base">
                  <a:spcBef>
                    <a:spcPct val="0"/>
                  </a:spcBef>
                  <a:spcAft>
                    <a:spcPct val="0"/>
                  </a:spcAft>
                  <a:buFontTx/>
                  <a:buChar char="-"/>
                </a:pPr>
                <a:r>
                  <a:rPr lang="fr-FR" sz="1600" dirty="0">
                    <a:solidFill>
                      <a:srgbClr val="000000"/>
                    </a:solidFill>
                    <a:latin typeface="Arial" charset="0"/>
                  </a:rPr>
                  <a:t> prod. Immob.</a:t>
                </a:r>
              </a:p>
            </p:txBody>
          </p:sp>
          <p:sp>
            <p:nvSpPr>
              <p:cNvPr id="3105" name="Rectangle 33"/>
              <p:cNvSpPr>
                <a:spLocks noChangeArrowheads="1"/>
              </p:cNvSpPr>
              <p:nvPr/>
            </p:nvSpPr>
            <p:spPr bwMode="auto">
              <a:xfrm>
                <a:off x="4368" y="3085"/>
                <a:ext cx="1152" cy="288"/>
              </a:xfrm>
              <a:prstGeom prst="rect">
                <a:avLst/>
              </a:prstGeom>
              <a:solidFill>
                <a:srgbClr val="99CCFF"/>
              </a:solidFill>
              <a:ln w="9525">
                <a:solidFill>
                  <a:srgbClr val="66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b="1" dirty="0">
                    <a:solidFill>
                      <a:srgbClr val="000000"/>
                    </a:solidFill>
                    <a:latin typeface="Arial" charset="0"/>
                  </a:rPr>
                  <a:t>Prod. financiers</a:t>
                </a:r>
                <a:endParaRPr lang="fr-FR" dirty="0">
                  <a:solidFill>
                    <a:srgbClr val="000000"/>
                  </a:solidFill>
                  <a:latin typeface="Arial" charset="0"/>
                </a:endParaRPr>
              </a:p>
            </p:txBody>
          </p:sp>
        </p:grpSp>
        <p:sp>
          <p:nvSpPr>
            <p:cNvPr id="3110" name="Text Box 38"/>
            <p:cNvSpPr txBox="1">
              <a:spLocks noChangeArrowheads="1"/>
            </p:cNvSpPr>
            <p:nvPr/>
          </p:nvSpPr>
          <p:spPr bwMode="auto">
            <a:xfrm>
              <a:off x="5022211" y="5300660"/>
              <a:ext cx="41306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fr-FR" sz="1600" dirty="0">
                  <a:solidFill>
                    <a:srgbClr val="000000"/>
                  </a:solidFill>
                  <a:latin typeface="Arial" charset="0"/>
                </a:rPr>
                <a:t>(*) Par simplification, on a volontairement fait abstraction des éléments exceptionnels</a:t>
              </a:r>
            </a:p>
          </p:txBody>
        </p:sp>
      </p:grpSp>
      <p:sp>
        <p:nvSpPr>
          <p:cNvPr id="2" name="Rectangle 1"/>
          <p:cNvSpPr/>
          <p:nvPr>
            <p:custDataLst>
              <p:tags r:id="rId2"/>
            </p:custDataLst>
          </p:nvPr>
        </p:nvSpPr>
        <p:spPr>
          <a:xfrm>
            <a:off x="231344" y="475086"/>
            <a:ext cx="8813220" cy="461665"/>
          </a:xfrm>
          <a:prstGeom prst="rect">
            <a:avLst/>
          </a:prstGeom>
        </p:spPr>
        <p:txBody>
          <a:bodyPr wrap="squar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fr-FR" sz="2400" b="1" i="0" u="none" strike="noStrike" kern="0" cap="none" spc="0" normalizeH="0" noProof="0" dirty="0">
                <a:ln>
                  <a:noFill/>
                </a:ln>
                <a:solidFill>
                  <a:srgbClr val="009900"/>
                </a:solidFill>
                <a:effectLst/>
                <a:uLnTx/>
                <a:uFillTx/>
                <a:latin typeface="Arial" charset="0"/>
                <a:cs typeface="Arial" charset="0"/>
              </a:rPr>
              <a:t>Rappel Bilan et Compte de résultat</a:t>
            </a:r>
            <a:endParaRPr kumimoji="0" lang="fr-FR" sz="2400" b="1" i="0" u="none" strike="noStrike" kern="0" cap="none" spc="0" normalizeH="0" baseline="0" noProof="0" dirty="0">
              <a:ln>
                <a:noFill/>
              </a:ln>
              <a:solidFill>
                <a:sysClr val="windowText" lastClr="000000"/>
              </a:solidFill>
              <a:effectLst/>
              <a:uLnTx/>
              <a:uFillTx/>
            </a:endParaRPr>
          </a:p>
        </p:txBody>
      </p:sp>
      <p:sp>
        <p:nvSpPr>
          <p:cNvPr id="4" name="Rectangle 3">
            <a:extLst>
              <a:ext uri="{FF2B5EF4-FFF2-40B4-BE49-F238E27FC236}">
                <a16:creationId xmlns:a16="http://schemas.microsoft.com/office/drawing/2014/main" id="{6BC3C523-FE40-44BE-BFF5-102043121476}"/>
              </a:ext>
            </a:extLst>
          </p:cNvPr>
          <p:cNvSpPr/>
          <p:nvPr/>
        </p:nvSpPr>
        <p:spPr>
          <a:xfrm>
            <a:off x="231344" y="5868605"/>
            <a:ext cx="9066342" cy="840230"/>
          </a:xfrm>
          <a:prstGeom prst="rect">
            <a:avLst/>
          </a:prstGeom>
        </p:spPr>
        <p:txBody>
          <a:bodyPr wrap="square">
            <a:spAutoFit/>
          </a:bodyPr>
          <a:lstStyle/>
          <a:p>
            <a:pPr eaLnBrk="0" fontAlgn="base" hangingPunct="0">
              <a:lnSpc>
                <a:spcPct val="90000"/>
              </a:lnSpc>
              <a:spcBef>
                <a:spcPct val="30000"/>
              </a:spcBef>
              <a:spcAft>
                <a:spcPct val="0"/>
              </a:spcAft>
              <a:buSzPct val="100000"/>
            </a:pPr>
            <a:r>
              <a:rPr lang="fr-FR" b="1" dirty="0">
                <a:solidFill>
                  <a:srgbClr val="000099"/>
                </a:solidFill>
                <a:latin typeface="Arial" panose="020B0604020202020204" pitchFamily="34" charset="0"/>
                <a:cs typeface="Arial" panose="020B0604020202020204" pitchFamily="34" charset="0"/>
              </a:rPr>
              <a:t>Que se passe-t-il si les stocks et les en-cours de production augmentent :</a:t>
            </a:r>
            <a:br>
              <a:rPr lang="fr-FR" b="1" dirty="0">
                <a:solidFill>
                  <a:srgbClr val="000099"/>
                </a:solidFill>
                <a:latin typeface="Arial" panose="020B0604020202020204" pitchFamily="34" charset="0"/>
                <a:cs typeface="Arial" panose="020B0604020202020204" pitchFamily="34" charset="0"/>
              </a:rPr>
            </a:br>
            <a:r>
              <a:rPr lang="fr-FR" b="1" dirty="0">
                <a:solidFill>
                  <a:srgbClr val="000099"/>
                </a:solidFill>
                <a:latin typeface="Arial" panose="020B0604020202020204" pitchFamily="34" charset="0"/>
                <a:cs typeface="Arial" panose="020B0604020202020204" pitchFamily="34" charset="0"/>
              </a:rPr>
              <a:t>     - de manière significative,</a:t>
            </a:r>
            <a:br>
              <a:rPr lang="fr-FR" b="1" dirty="0">
                <a:solidFill>
                  <a:srgbClr val="000099"/>
                </a:solidFill>
                <a:latin typeface="Arial" panose="020B0604020202020204" pitchFamily="34" charset="0"/>
                <a:cs typeface="Arial" panose="020B0604020202020204" pitchFamily="34" charset="0"/>
              </a:rPr>
            </a:br>
            <a:r>
              <a:rPr lang="fr-FR" b="1" dirty="0">
                <a:solidFill>
                  <a:srgbClr val="000099"/>
                </a:solidFill>
                <a:latin typeface="Arial" panose="020B0604020202020204" pitchFamily="34" charset="0"/>
                <a:cs typeface="Arial" panose="020B0604020202020204" pitchFamily="34" charset="0"/>
              </a:rPr>
              <a:t>     - et durablement ?</a:t>
            </a:r>
          </a:p>
        </p:txBody>
      </p:sp>
    </p:spTree>
    <p:extLst>
      <p:ext uri="{BB962C8B-B14F-4D97-AF65-F5344CB8AC3E}">
        <p14:creationId xmlns:p14="http://schemas.microsoft.com/office/powerpoint/2010/main" val="1343809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e 1"/>
          <p:cNvGrpSpPr/>
          <p:nvPr>
            <p:custDataLst>
              <p:tags r:id="rId1"/>
            </p:custDataLst>
          </p:nvPr>
        </p:nvGrpSpPr>
        <p:grpSpPr>
          <a:xfrm>
            <a:off x="152400" y="764704"/>
            <a:ext cx="8991600" cy="5518150"/>
            <a:chOff x="152400" y="1030089"/>
            <a:chExt cx="8991600" cy="5518150"/>
          </a:xfrm>
        </p:grpSpPr>
        <p:grpSp>
          <p:nvGrpSpPr>
            <p:cNvPr id="4099" name="Group 3"/>
            <p:cNvGrpSpPr>
              <a:grpSpLocks/>
            </p:cNvGrpSpPr>
            <p:nvPr/>
          </p:nvGrpSpPr>
          <p:grpSpPr bwMode="auto">
            <a:xfrm>
              <a:off x="381000" y="1030089"/>
              <a:ext cx="3810000" cy="4572000"/>
              <a:chOff x="240" y="1008"/>
              <a:chExt cx="2304" cy="2496"/>
            </a:xfrm>
          </p:grpSpPr>
          <p:sp>
            <p:nvSpPr>
              <p:cNvPr id="4100" name="Line 4"/>
              <p:cNvSpPr>
                <a:spLocks noChangeShapeType="1"/>
              </p:cNvSpPr>
              <p:nvPr/>
            </p:nvSpPr>
            <p:spPr bwMode="auto">
              <a:xfrm>
                <a:off x="1392" y="1392"/>
                <a:ext cx="0" cy="211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4101" name="Line 5"/>
              <p:cNvSpPr>
                <a:spLocks noChangeShapeType="1"/>
              </p:cNvSpPr>
              <p:nvPr/>
            </p:nvSpPr>
            <p:spPr bwMode="auto">
              <a:xfrm>
                <a:off x="288" y="1392"/>
                <a:ext cx="216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4102" name="Text Box 6"/>
              <p:cNvSpPr txBox="1">
                <a:spLocks noChangeArrowheads="1"/>
              </p:cNvSpPr>
              <p:nvPr/>
            </p:nvSpPr>
            <p:spPr bwMode="auto">
              <a:xfrm>
                <a:off x="1056" y="1008"/>
                <a:ext cx="6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2400" dirty="0">
                    <a:solidFill>
                      <a:srgbClr val="000099"/>
                    </a:solidFill>
                    <a:latin typeface="Arial" charset="0"/>
                  </a:rPr>
                  <a:t>BILAN</a:t>
                </a:r>
              </a:p>
            </p:txBody>
          </p:sp>
          <p:sp>
            <p:nvSpPr>
              <p:cNvPr id="4103" name="Text Box 7"/>
              <p:cNvSpPr txBox="1">
                <a:spLocks noChangeArrowheads="1"/>
              </p:cNvSpPr>
              <p:nvPr/>
            </p:nvSpPr>
            <p:spPr bwMode="auto">
              <a:xfrm>
                <a:off x="240" y="1152"/>
                <a:ext cx="624"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fr-FR" b="1" dirty="0">
                    <a:solidFill>
                      <a:srgbClr val="000099"/>
                    </a:solidFill>
                    <a:latin typeface="Arial" charset="0"/>
                  </a:rPr>
                  <a:t>Actif</a:t>
                </a:r>
              </a:p>
            </p:txBody>
          </p:sp>
          <p:sp>
            <p:nvSpPr>
              <p:cNvPr id="4104" name="Text Box 8"/>
              <p:cNvSpPr txBox="1">
                <a:spLocks noChangeArrowheads="1"/>
              </p:cNvSpPr>
              <p:nvPr/>
            </p:nvSpPr>
            <p:spPr bwMode="auto">
              <a:xfrm>
                <a:off x="1920" y="1152"/>
                <a:ext cx="624"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fr-FR" b="1" dirty="0">
                    <a:solidFill>
                      <a:srgbClr val="000099"/>
                    </a:solidFill>
                    <a:latin typeface="Arial" charset="0"/>
                  </a:rPr>
                  <a:t>Passif</a:t>
                </a:r>
              </a:p>
            </p:txBody>
          </p:sp>
        </p:grpSp>
        <p:sp>
          <p:nvSpPr>
            <p:cNvPr id="4111" name="Rectangle 15"/>
            <p:cNvSpPr>
              <a:spLocks noChangeArrowheads="1"/>
            </p:cNvSpPr>
            <p:nvPr/>
          </p:nvSpPr>
          <p:spPr bwMode="auto">
            <a:xfrm>
              <a:off x="381000" y="1792089"/>
              <a:ext cx="1828800" cy="1219200"/>
            </a:xfrm>
            <a:prstGeom prst="rect">
              <a:avLst/>
            </a:prstGeom>
            <a:solidFill>
              <a:srgbClr val="99CCFF"/>
            </a:solidFill>
            <a:ln w="9525">
              <a:solidFill>
                <a:srgbClr val="66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400" dirty="0">
                  <a:solidFill>
                    <a:srgbClr val="000000"/>
                  </a:solidFill>
                  <a:latin typeface="Arial" charset="0"/>
                </a:rPr>
                <a:t>Actifs immob.</a:t>
              </a:r>
            </a:p>
            <a:p>
              <a:pPr algn="ctr" fontAlgn="base">
                <a:spcBef>
                  <a:spcPct val="0"/>
                </a:spcBef>
                <a:spcAft>
                  <a:spcPct val="0"/>
                </a:spcAft>
              </a:pPr>
              <a:r>
                <a:rPr lang="fr-FR" sz="1600" dirty="0">
                  <a:solidFill>
                    <a:srgbClr val="000000"/>
                  </a:solidFill>
                  <a:latin typeface="Arial" charset="0"/>
                </a:rPr>
                <a:t>(brevets, bât</a:t>
              </a:r>
              <a:r>
                <a:rPr lang="fr-FR" sz="1600" baseline="30000" dirty="0">
                  <a:solidFill>
                    <a:srgbClr val="000000"/>
                  </a:solidFill>
                  <a:latin typeface="Arial" charset="0"/>
                </a:rPr>
                <a:t>ents</a:t>
              </a:r>
              <a:r>
                <a:rPr lang="fr-FR" sz="1600" dirty="0">
                  <a:solidFill>
                    <a:srgbClr val="000000"/>
                  </a:solidFill>
                  <a:latin typeface="Arial" charset="0"/>
                </a:rPr>
                <a:t>,</a:t>
              </a:r>
            </a:p>
            <a:p>
              <a:pPr algn="ctr" fontAlgn="base">
                <a:spcBef>
                  <a:spcPct val="0"/>
                </a:spcBef>
                <a:spcAft>
                  <a:spcPct val="0"/>
                </a:spcAft>
              </a:pPr>
              <a:r>
                <a:rPr lang="fr-FR" sz="1600" dirty="0">
                  <a:solidFill>
                    <a:srgbClr val="000000"/>
                  </a:solidFill>
                  <a:latin typeface="Arial" charset="0"/>
                </a:rPr>
                <a:t>machines, outils,</a:t>
              </a:r>
            </a:p>
            <a:p>
              <a:pPr algn="ctr" fontAlgn="base">
                <a:spcBef>
                  <a:spcPct val="0"/>
                </a:spcBef>
                <a:spcAft>
                  <a:spcPct val="0"/>
                </a:spcAft>
              </a:pPr>
              <a:r>
                <a:rPr lang="fr-FR" sz="1600" dirty="0">
                  <a:solidFill>
                    <a:srgbClr val="000000"/>
                  </a:solidFill>
                  <a:latin typeface="Arial" charset="0"/>
                </a:rPr>
                <a:t>mobilier, …)</a:t>
              </a:r>
            </a:p>
          </p:txBody>
        </p:sp>
        <p:grpSp>
          <p:nvGrpSpPr>
            <p:cNvPr id="4133" name="Group 37"/>
            <p:cNvGrpSpPr>
              <a:grpSpLocks/>
            </p:cNvGrpSpPr>
            <p:nvPr/>
          </p:nvGrpSpPr>
          <p:grpSpPr bwMode="auto">
            <a:xfrm>
              <a:off x="2362200" y="1792089"/>
              <a:ext cx="1828800" cy="3048000"/>
              <a:chOff x="1488" y="1440"/>
              <a:chExt cx="1152" cy="1920"/>
            </a:xfrm>
          </p:grpSpPr>
          <p:sp>
            <p:nvSpPr>
              <p:cNvPr id="4115" name="Rectangle 19"/>
              <p:cNvSpPr>
                <a:spLocks noChangeArrowheads="1"/>
              </p:cNvSpPr>
              <p:nvPr/>
            </p:nvSpPr>
            <p:spPr bwMode="auto">
              <a:xfrm>
                <a:off x="1488" y="1440"/>
                <a:ext cx="1152" cy="672"/>
              </a:xfrm>
              <a:prstGeom prst="rect">
                <a:avLst/>
              </a:prstGeom>
              <a:solidFill>
                <a:srgbClr val="FF99CC"/>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sz="2400" dirty="0">
                    <a:solidFill>
                      <a:srgbClr val="000000"/>
                    </a:solidFill>
                    <a:latin typeface="Arial" charset="0"/>
                  </a:rPr>
                  <a:t>Cap. propres</a:t>
                </a:r>
              </a:p>
              <a:p>
                <a:pPr fontAlgn="base">
                  <a:spcBef>
                    <a:spcPct val="0"/>
                  </a:spcBef>
                  <a:spcAft>
                    <a:spcPct val="0"/>
                  </a:spcAft>
                  <a:buFontTx/>
                  <a:buChar char="-"/>
                </a:pPr>
                <a:r>
                  <a:rPr lang="fr-FR" sz="1600" dirty="0">
                    <a:solidFill>
                      <a:srgbClr val="000000"/>
                    </a:solidFill>
                    <a:latin typeface="Arial" charset="0"/>
                  </a:rPr>
                  <a:t> Capital</a:t>
                </a:r>
              </a:p>
              <a:p>
                <a:pPr fontAlgn="base">
                  <a:spcBef>
                    <a:spcPct val="0"/>
                  </a:spcBef>
                  <a:spcAft>
                    <a:spcPct val="0"/>
                  </a:spcAft>
                  <a:buFontTx/>
                  <a:buChar char="-"/>
                </a:pPr>
                <a:r>
                  <a:rPr lang="fr-FR" sz="1600" dirty="0">
                    <a:solidFill>
                      <a:srgbClr val="000000"/>
                    </a:solidFill>
                    <a:latin typeface="Arial" charset="0"/>
                  </a:rPr>
                  <a:t> Réserves</a:t>
                </a:r>
              </a:p>
              <a:p>
                <a:pPr fontAlgn="base">
                  <a:spcBef>
                    <a:spcPct val="0"/>
                  </a:spcBef>
                  <a:spcAft>
                    <a:spcPct val="0"/>
                  </a:spcAft>
                  <a:buFontTx/>
                  <a:buChar char="-"/>
                </a:pPr>
                <a:r>
                  <a:rPr lang="fr-FR" sz="1600" dirty="0">
                    <a:solidFill>
                      <a:srgbClr val="000000"/>
                    </a:solidFill>
                    <a:latin typeface="Arial" charset="0"/>
                  </a:rPr>
                  <a:t> </a:t>
                </a:r>
                <a:r>
                  <a:rPr lang="fr-FR" sz="1600" b="1" dirty="0">
                    <a:solidFill>
                      <a:srgbClr val="008000"/>
                    </a:solidFill>
                    <a:latin typeface="Arial" charset="0"/>
                  </a:rPr>
                  <a:t>Résultat</a:t>
                </a:r>
              </a:p>
            </p:txBody>
          </p:sp>
          <p:sp>
            <p:nvSpPr>
              <p:cNvPr id="4117" name="Rectangle 21"/>
              <p:cNvSpPr>
                <a:spLocks noChangeArrowheads="1"/>
              </p:cNvSpPr>
              <p:nvPr/>
            </p:nvSpPr>
            <p:spPr bwMode="auto">
              <a:xfrm>
                <a:off x="1488" y="2112"/>
                <a:ext cx="1152" cy="624"/>
              </a:xfrm>
              <a:prstGeom prst="rect">
                <a:avLst/>
              </a:prstGeom>
              <a:solidFill>
                <a:srgbClr val="FF99CC"/>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sz="2400" dirty="0">
                    <a:solidFill>
                      <a:srgbClr val="000000"/>
                    </a:solidFill>
                    <a:latin typeface="Arial" charset="0"/>
                  </a:rPr>
                  <a:t>Emprunts </a:t>
                </a:r>
              </a:p>
              <a:p>
                <a:pPr fontAlgn="base">
                  <a:spcBef>
                    <a:spcPct val="0"/>
                  </a:spcBef>
                  <a:spcAft>
                    <a:spcPct val="0"/>
                  </a:spcAft>
                </a:pPr>
                <a:r>
                  <a:rPr lang="fr-FR" sz="2400" dirty="0">
                    <a:solidFill>
                      <a:srgbClr val="000000"/>
                    </a:solidFill>
                    <a:latin typeface="Arial" charset="0"/>
                  </a:rPr>
                  <a:t>financiers</a:t>
                </a:r>
              </a:p>
              <a:p>
                <a:pPr fontAlgn="base">
                  <a:spcBef>
                    <a:spcPct val="0"/>
                  </a:spcBef>
                  <a:spcAft>
                    <a:spcPct val="0"/>
                  </a:spcAft>
                </a:pPr>
                <a:r>
                  <a:rPr lang="fr-FR" sz="1600" dirty="0">
                    <a:solidFill>
                      <a:srgbClr val="000000"/>
                    </a:solidFill>
                    <a:latin typeface="Arial" charset="0"/>
                  </a:rPr>
                  <a:t>(/ banques…)</a:t>
                </a:r>
              </a:p>
            </p:txBody>
          </p:sp>
          <p:sp>
            <p:nvSpPr>
              <p:cNvPr id="4118" name="Rectangle 22"/>
              <p:cNvSpPr>
                <a:spLocks noChangeArrowheads="1"/>
              </p:cNvSpPr>
              <p:nvPr/>
            </p:nvSpPr>
            <p:spPr bwMode="auto">
              <a:xfrm>
                <a:off x="1488" y="2784"/>
                <a:ext cx="1152" cy="576"/>
              </a:xfrm>
              <a:prstGeom prst="rect">
                <a:avLst/>
              </a:prstGeom>
              <a:solidFill>
                <a:srgbClr val="FF99CC"/>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sz="2400" dirty="0">
                    <a:solidFill>
                      <a:srgbClr val="000000"/>
                    </a:solidFill>
                    <a:latin typeface="Arial" charset="0"/>
                  </a:rPr>
                  <a:t>Dettes</a:t>
                </a:r>
              </a:p>
              <a:p>
                <a:pPr fontAlgn="base">
                  <a:spcBef>
                    <a:spcPct val="0"/>
                  </a:spcBef>
                  <a:spcAft>
                    <a:spcPct val="0"/>
                  </a:spcAft>
                </a:pPr>
                <a:r>
                  <a:rPr lang="fr-FR" sz="2400" dirty="0">
                    <a:solidFill>
                      <a:srgbClr val="000000"/>
                    </a:solidFill>
                    <a:latin typeface="Arial" charset="0"/>
                  </a:rPr>
                  <a:t>d'exploitation</a:t>
                </a:r>
              </a:p>
              <a:p>
                <a:pPr fontAlgn="base">
                  <a:spcBef>
                    <a:spcPct val="0"/>
                  </a:spcBef>
                  <a:spcAft>
                    <a:spcPct val="0"/>
                  </a:spcAft>
                </a:pPr>
                <a:r>
                  <a:rPr lang="fr-FR" sz="1600" dirty="0">
                    <a:solidFill>
                      <a:srgbClr val="000000"/>
                    </a:solidFill>
                    <a:latin typeface="Arial" charset="0"/>
                  </a:rPr>
                  <a:t>(/ fournisseurs…)</a:t>
                </a:r>
              </a:p>
            </p:txBody>
          </p:sp>
        </p:grpSp>
        <p:grpSp>
          <p:nvGrpSpPr>
            <p:cNvPr id="4135" name="Group 39"/>
            <p:cNvGrpSpPr>
              <a:grpSpLocks/>
            </p:cNvGrpSpPr>
            <p:nvPr/>
          </p:nvGrpSpPr>
          <p:grpSpPr bwMode="auto">
            <a:xfrm>
              <a:off x="4953000" y="1792089"/>
              <a:ext cx="3810000" cy="3657600"/>
              <a:chOff x="3120" y="1392"/>
              <a:chExt cx="2400" cy="2304"/>
            </a:xfrm>
          </p:grpSpPr>
          <p:grpSp>
            <p:nvGrpSpPr>
              <p:cNvPr id="4105" name="Group 9"/>
              <p:cNvGrpSpPr>
                <a:grpSpLocks/>
              </p:cNvGrpSpPr>
              <p:nvPr/>
            </p:nvGrpSpPr>
            <p:grpSpPr bwMode="auto">
              <a:xfrm>
                <a:off x="3168" y="1392"/>
                <a:ext cx="2208" cy="2304"/>
                <a:chOff x="3168" y="1392"/>
                <a:chExt cx="2208" cy="2208"/>
              </a:xfrm>
            </p:grpSpPr>
            <p:sp>
              <p:nvSpPr>
                <p:cNvPr id="4106" name="Line 10"/>
                <p:cNvSpPr>
                  <a:spLocks noChangeShapeType="1"/>
                </p:cNvSpPr>
                <p:nvPr/>
              </p:nvSpPr>
              <p:spPr bwMode="auto">
                <a:xfrm>
                  <a:off x="4320" y="1872"/>
                  <a:ext cx="0" cy="172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4107" name="Line 11"/>
                <p:cNvSpPr>
                  <a:spLocks noChangeShapeType="1"/>
                </p:cNvSpPr>
                <p:nvPr/>
              </p:nvSpPr>
              <p:spPr bwMode="auto">
                <a:xfrm>
                  <a:off x="3216" y="1872"/>
                  <a:ext cx="216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4108" name="Text Box 12"/>
                <p:cNvSpPr txBox="1">
                  <a:spLocks noChangeArrowheads="1"/>
                </p:cNvSpPr>
                <p:nvPr/>
              </p:nvSpPr>
              <p:spPr bwMode="auto">
                <a:xfrm>
                  <a:off x="3504" y="1392"/>
                  <a:ext cx="1831"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2400" dirty="0">
                      <a:solidFill>
                        <a:srgbClr val="000099"/>
                      </a:solidFill>
                      <a:latin typeface="Arial" charset="0"/>
                    </a:rPr>
                    <a:t>Compte de Résultat</a:t>
                  </a:r>
                </a:p>
              </p:txBody>
            </p:sp>
            <p:sp>
              <p:nvSpPr>
                <p:cNvPr id="4109" name="Text Box 13"/>
                <p:cNvSpPr txBox="1">
                  <a:spLocks noChangeArrowheads="1"/>
                </p:cNvSpPr>
                <p:nvPr/>
              </p:nvSpPr>
              <p:spPr bwMode="auto">
                <a:xfrm>
                  <a:off x="3168" y="1632"/>
                  <a:ext cx="816"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fr-FR" b="1" dirty="0">
                      <a:solidFill>
                        <a:srgbClr val="000099"/>
                      </a:solidFill>
                      <a:latin typeface="Arial" charset="0"/>
                    </a:rPr>
                    <a:t>Charges</a:t>
                  </a:r>
                </a:p>
              </p:txBody>
            </p:sp>
            <p:sp>
              <p:nvSpPr>
                <p:cNvPr id="4110" name="Text Box 14"/>
                <p:cNvSpPr txBox="1">
                  <a:spLocks noChangeArrowheads="1"/>
                </p:cNvSpPr>
                <p:nvPr/>
              </p:nvSpPr>
              <p:spPr bwMode="auto">
                <a:xfrm>
                  <a:off x="4656" y="1632"/>
                  <a:ext cx="720"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fr-FR" b="1" dirty="0">
                      <a:solidFill>
                        <a:srgbClr val="000099"/>
                      </a:solidFill>
                      <a:latin typeface="Arial" charset="0"/>
                    </a:rPr>
                    <a:t>Produits</a:t>
                  </a:r>
                </a:p>
              </p:txBody>
            </p:sp>
          </p:grpSp>
          <p:sp>
            <p:nvSpPr>
              <p:cNvPr id="4123" name="Rectangle 27"/>
              <p:cNvSpPr>
                <a:spLocks noChangeArrowheads="1"/>
              </p:cNvSpPr>
              <p:nvPr/>
            </p:nvSpPr>
            <p:spPr bwMode="auto">
              <a:xfrm>
                <a:off x="3120" y="1920"/>
                <a:ext cx="1152" cy="1056"/>
              </a:xfrm>
              <a:prstGeom prst="rect">
                <a:avLst/>
              </a:prstGeom>
              <a:solidFill>
                <a:srgbClr val="FF99CC"/>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sz="2400" dirty="0">
                    <a:solidFill>
                      <a:srgbClr val="000000"/>
                    </a:solidFill>
                    <a:latin typeface="Arial" charset="0"/>
                  </a:rPr>
                  <a:t>Ch. exploit.</a:t>
                </a:r>
              </a:p>
              <a:p>
                <a:pPr fontAlgn="base">
                  <a:spcBef>
                    <a:spcPct val="0"/>
                  </a:spcBef>
                  <a:spcAft>
                    <a:spcPct val="0"/>
                  </a:spcAft>
                  <a:buFontTx/>
                  <a:buChar char="-"/>
                </a:pPr>
                <a:r>
                  <a:rPr lang="fr-FR" sz="1600" dirty="0">
                    <a:solidFill>
                      <a:srgbClr val="000000"/>
                    </a:solidFill>
                    <a:latin typeface="Arial" charset="0"/>
                  </a:rPr>
                  <a:t> MP et approv.</a:t>
                </a:r>
              </a:p>
              <a:p>
                <a:pPr fontAlgn="base">
                  <a:spcBef>
                    <a:spcPct val="0"/>
                  </a:spcBef>
                  <a:spcAft>
                    <a:spcPct val="0"/>
                  </a:spcAft>
                  <a:buFontTx/>
                  <a:buChar char="-"/>
                </a:pPr>
                <a:r>
                  <a:rPr lang="fr-FR" sz="1600" dirty="0">
                    <a:solidFill>
                      <a:srgbClr val="000000"/>
                    </a:solidFill>
                    <a:latin typeface="Arial" charset="0"/>
                  </a:rPr>
                  <a:t> ch. externes</a:t>
                </a:r>
              </a:p>
              <a:p>
                <a:pPr fontAlgn="base">
                  <a:spcBef>
                    <a:spcPct val="0"/>
                  </a:spcBef>
                  <a:spcAft>
                    <a:spcPct val="0"/>
                  </a:spcAft>
                  <a:buFontTx/>
                  <a:buChar char="-"/>
                </a:pPr>
                <a:r>
                  <a:rPr lang="fr-FR" sz="1600" dirty="0">
                    <a:solidFill>
                      <a:srgbClr val="000000"/>
                    </a:solidFill>
                    <a:latin typeface="Arial" charset="0"/>
                  </a:rPr>
                  <a:t> impôts et taxes</a:t>
                </a:r>
              </a:p>
              <a:p>
                <a:pPr fontAlgn="base">
                  <a:spcBef>
                    <a:spcPct val="0"/>
                  </a:spcBef>
                  <a:spcAft>
                    <a:spcPct val="0"/>
                  </a:spcAft>
                  <a:buFontTx/>
                  <a:buChar char="-"/>
                </a:pPr>
                <a:r>
                  <a:rPr lang="fr-FR" sz="1600" dirty="0">
                    <a:solidFill>
                      <a:srgbClr val="000000"/>
                    </a:solidFill>
                    <a:latin typeface="Arial" charset="0"/>
                  </a:rPr>
                  <a:t> ch. salariales</a:t>
                </a:r>
              </a:p>
              <a:p>
                <a:pPr fontAlgn="base">
                  <a:spcBef>
                    <a:spcPct val="0"/>
                  </a:spcBef>
                  <a:spcAft>
                    <a:spcPct val="0"/>
                  </a:spcAft>
                  <a:buFontTx/>
                  <a:buChar char="-"/>
                </a:pPr>
                <a:r>
                  <a:rPr lang="fr-FR" sz="1600" dirty="0">
                    <a:solidFill>
                      <a:srgbClr val="000000"/>
                    </a:solidFill>
                    <a:latin typeface="Arial" charset="0"/>
                  </a:rPr>
                  <a:t> dot. aux amort.</a:t>
                </a:r>
              </a:p>
            </p:txBody>
          </p:sp>
          <p:sp>
            <p:nvSpPr>
              <p:cNvPr id="4124" name="Rectangle 28"/>
              <p:cNvSpPr>
                <a:spLocks noChangeArrowheads="1"/>
              </p:cNvSpPr>
              <p:nvPr/>
            </p:nvSpPr>
            <p:spPr bwMode="auto">
              <a:xfrm>
                <a:off x="3120" y="2976"/>
                <a:ext cx="1152" cy="336"/>
              </a:xfrm>
              <a:prstGeom prst="rect">
                <a:avLst/>
              </a:prstGeom>
              <a:solidFill>
                <a:srgbClr val="FFCC00"/>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b="1" dirty="0">
                    <a:solidFill>
                      <a:srgbClr val="000000"/>
                    </a:solidFill>
                    <a:latin typeface="Arial" charset="0"/>
                  </a:rPr>
                  <a:t>Ch. financières</a:t>
                </a:r>
              </a:p>
              <a:p>
                <a:pPr algn="ctr" fontAlgn="base">
                  <a:spcBef>
                    <a:spcPct val="0"/>
                  </a:spcBef>
                  <a:spcAft>
                    <a:spcPct val="0"/>
                  </a:spcAft>
                </a:pPr>
                <a:r>
                  <a:rPr lang="fr-FR" sz="1600" b="1" dirty="0">
                    <a:solidFill>
                      <a:srgbClr val="000000"/>
                    </a:solidFill>
                    <a:latin typeface="Arial" charset="0"/>
                  </a:rPr>
                  <a:t>(intérêts versés…)</a:t>
                </a:r>
              </a:p>
            </p:txBody>
          </p:sp>
          <p:sp>
            <p:nvSpPr>
              <p:cNvPr id="4125" name="Rectangle 29"/>
              <p:cNvSpPr>
                <a:spLocks noChangeArrowheads="1"/>
              </p:cNvSpPr>
              <p:nvPr/>
            </p:nvSpPr>
            <p:spPr bwMode="auto">
              <a:xfrm>
                <a:off x="3120" y="3360"/>
                <a:ext cx="1152" cy="336"/>
              </a:xfrm>
              <a:prstGeom prst="rect">
                <a:avLst/>
              </a:prstGeom>
              <a:solidFill>
                <a:srgbClr val="99FF66"/>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b="1" dirty="0">
                    <a:solidFill>
                      <a:srgbClr val="008000"/>
                    </a:solidFill>
                    <a:latin typeface="Arial" charset="0"/>
                  </a:rPr>
                  <a:t>Résultat</a:t>
                </a:r>
              </a:p>
              <a:p>
                <a:pPr algn="ctr" fontAlgn="base">
                  <a:spcBef>
                    <a:spcPct val="0"/>
                  </a:spcBef>
                  <a:spcAft>
                    <a:spcPct val="0"/>
                  </a:spcAft>
                </a:pPr>
                <a:r>
                  <a:rPr lang="fr-FR" sz="2000" b="1" dirty="0">
                    <a:solidFill>
                      <a:srgbClr val="008000"/>
                    </a:solidFill>
                    <a:latin typeface="Arial" charset="0"/>
                  </a:rPr>
                  <a:t>bénéficiaire</a:t>
                </a:r>
                <a:endParaRPr lang="fr-FR" sz="1600" b="1" dirty="0">
                  <a:solidFill>
                    <a:srgbClr val="008000"/>
                  </a:solidFill>
                  <a:latin typeface="Arial" charset="0"/>
                </a:endParaRPr>
              </a:p>
            </p:txBody>
          </p:sp>
          <p:grpSp>
            <p:nvGrpSpPr>
              <p:cNvPr id="4126" name="Group 30"/>
              <p:cNvGrpSpPr>
                <a:grpSpLocks/>
              </p:cNvGrpSpPr>
              <p:nvPr/>
            </p:nvGrpSpPr>
            <p:grpSpPr bwMode="auto">
              <a:xfrm>
                <a:off x="4368" y="1920"/>
                <a:ext cx="1152" cy="1776"/>
                <a:chOff x="4368" y="1920"/>
                <a:chExt cx="1152" cy="1776"/>
              </a:xfrm>
            </p:grpSpPr>
            <p:sp>
              <p:nvSpPr>
                <p:cNvPr id="4127" name="Rectangle 31"/>
                <p:cNvSpPr>
                  <a:spLocks noChangeArrowheads="1"/>
                </p:cNvSpPr>
                <p:nvPr/>
              </p:nvSpPr>
              <p:spPr bwMode="auto">
                <a:xfrm>
                  <a:off x="4368" y="1920"/>
                  <a:ext cx="1152" cy="1488"/>
                </a:xfrm>
                <a:prstGeom prst="rect">
                  <a:avLst/>
                </a:prstGeom>
                <a:solidFill>
                  <a:srgbClr val="99CCFF"/>
                </a:solidFill>
                <a:ln w="9525">
                  <a:solidFill>
                    <a:srgbClr val="66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sz="2400" dirty="0">
                      <a:solidFill>
                        <a:srgbClr val="000000"/>
                      </a:solidFill>
                      <a:latin typeface="Arial" charset="0"/>
                    </a:rPr>
                    <a:t>Prod. exploit.</a:t>
                  </a:r>
                </a:p>
                <a:p>
                  <a:pPr fontAlgn="base">
                    <a:spcBef>
                      <a:spcPct val="0"/>
                    </a:spcBef>
                    <a:spcAft>
                      <a:spcPct val="0"/>
                    </a:spcAft>
                    <a:buFontTx/>
                    <a:buChar char="-"/>
                  </a:pPr>
                  <a:r>
                    <a:rPr lang="fr-FR" sz="1600" dirty="0">
                      <a:solidFill>
                        <a:srgbClr val="000000"/>
                      </a:solidFill>
                      <a:latin typeface="Arial" charset="0"/>
                    </a:rPr>
                    <a:t> prod. vendue</a:t>
                  </a:r>
                </a:p>
                <a:p>
                  <a:pPr fontAlgn="base">
                    <a:spcBef>
                      <a:spcPct val="0"/>
                    </a:spcBef>
                    <a:spcAft>
                      <a:spcPct val="0"/>
                    </a:spcAft>
                    <a:buFontTx/>
                    <a:buChar char="-"/>
                  </a:pPr>
                  <a:r>
                    <a:rPr lang="fr-FR" sz="1600" dirty="0">
                      <a:solidFill>
                        <a:srgbClr val="000000"/>
                      </a:solidFill>
                      <a:latin typeface="Arial" charset="0"/>
                    </a:rPr>
                    <a:t> prod. stockée</a:t>
                  </a:r>
                </a:p>
                <a:p>
                  <a:pPr fontAlgn="base">
                    <a:spcBef>
                      <a:spcPct val="0"/>
                    </a:spcBef>
                    <a:spcAft>
                      <a:spcPct val="0"/>
                    </a:spcAft>
                    <a:buFontTx/>
                    <a:buChar char="-"/>
                  </a:pPr>
                  <a:r>
                    <a:rPr lang="fr-FR" sz="1600" dirty="0">
                      <a:solidFill>
                        <a:srgbClr val="000000"/>
                      </a:solidFill>
                      <a:latin typeface="Arial" charset="0"/>
                    </a:rPr>
                    <a:t> prod. Immob.</a:t>
                  </a:r>
                </a:p>
              </p:txBody>
            </p:sp>
            <p:sp>
              <p:nvSpPr>
                <p:cNvPr id="4128" name="Rectangle 32"/>
                <p:cNvSpPr>
                  <a:spLocks noChangeArrowheads="1"/>
                </p:cNvSpPr>
                <p:nvPr/>
              </p:nvSpPr>
              <p:spPr bwMode="auto">
                <a:xfrm>
                  <a:off x="4368" y="3408"/>
                  <a:ext cx="1152" cy="288"/>
                </a:xfrm>
                <a:prstGeom prst="rect">
                  <a:avLst/>
                </a:prstGeom>
                <a:solidFill>
                  <a:srgbClr val="99CCFF"/>
                </a:solidFill>
                <a:ln w="9525">
                  <a:solidFill>
                    <a:srgbClr val="66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b="1" dirty="0">
                      <a:solidFill>
                        <a:srgbClr val="000000"/>
                      </a:solidFill>
                      <a:latin typeface="Arial" charset="0"/>
                    </a:rPr>
                    <a:t>Prod. financiers</a:t>
                  </a:r>
                  <a:endParaRPr lang="fr-FR" dirty="0">
                    <a:solidFill>
                      <a:srgbClr val="000000"/>
                    </a:solidFill>
                    <a:latin typeface="Arial" charset="0"/>
                  </a:endParaRPr>
                </a:p>
              </p:txBody>
            </p:sp>
          </p:grpSp>
        </p:grpSp>
        <p:sp>
          <p:nvSpPr>
            <p:cNvPr id="4143" name="Text Box 47"/>
            <p:cNvSpPr txBox="1">
              <a:spLocks noChangeArrowheads="1"/>
            </p:cNvSpPr>
            <p:nvPr/>
          </p:nvSpPr>
          <p:spPr bwMode="auto">
            <a:xfrm>
              <a:off x="152400" y="5602089"/>
              <a:ext cx="8991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fr-FR" b="1" dirty="0">
                  <a:solidFill>
                    <a:srgbClr val="FF3300"/>
                  </a:solidFill>
                  <a:latin typeface="Arial" charset="0"/>
                </a:rPr>
                <a:t>1er temps </a:t>
              </a:r>
              <a:r>
                <a:rPr lang="fr-FR" b="1" dirty="0">
                  <a:solidFill>
                    <a:srgbClr val="008000"/>
                  </a:solidFill>
                  <a:latin typeface="Arial" charset="0"/>
                </a:rPr>
                <a:t>: </a:t>
              </a:r>
              <a:r>
                <a:rPr lang="fr-FR" dirty="0">
                  <a:solidFill>
                    <a:srgbClr val="008000"/>
                  </a:solidFill>
                  <a:latin typeface="Arial" charset="0"/>
                </a:rPr>
                <a:t>l'augmentation des stocks provoque un assèchement de la trésorerie</a:t>
              </a:r>
            </a:p>
          </p:txBody>
        </p:sp>
        <p:grpSp>
          <p:nvGrpSpPr>
            <p:cNvPr id="4136" name="Group 40"/>
            <p:cNvGrpSpPr>
              <a:grpSpLocks/>
            </p:cNvGrpSpPr>
            <p:nvPr/>
          </p:nvGrpSpPr>
          <p:grpSpPr bwMode="auto">
            <a:xfrm>
              <a:off x="381000" y="3087489"/>
              <a:ext cx="1828800" cy="2514600"/>
              <a:chOff x="240" y="2256"/>
              <a:chExt cx="1152" cy="1584"/>
            </a:xfrm>
          </p:grpSpPr>
          <p:sp>
            <p:nvSpPr>
              <p:cNvPr id="4137" name="Rectangle 41"/>
              <p:cNvSpPr>
                <a:spLocks noChangeArrowheads="1"/>
              </p:cNvSpPr>
              <p:nvPr/>
            </p:nvSpPr>
            <p:spPr bwMode="auto">
              <a:xfrm>
                <a:off x="240" y="2256"/>
                <a:ext cx="1152" cy="1104"/>
              </a:xfrm>
              <a:prstGeom prst="rect">
                <a:avLst/>
              </a:prstGeom>
              <a:solidFill>
                <a:srgbClr val="99CCFF"/>
              </a:solidFill>
              <a:ln w="9525">
                <a:solidFill>
                  <a:srgbClr val="66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400" dirty="0">
                    <a:solidFill>
                      <a:srgbClr val="000000"/>
                    </a:solidFill>
                    <a:latin typeface="Arial" charset="0"/>
                  </a:rPr>
                  <a:t>Stocks et </a:t>
                </a:r>
              </a:p>
              <a:p>
                <a:pPr algn="ctr" fontAlgn="base">
                  <a:spcBef>
                    <a:spcPct val="0"/>
                  </a:spcBef>
                  <a:spcAft>
                    <a:spcPct val="0"/>
                  </a:spcAft>
                </a:pPr>
                <a:r>
                  <a:rPr lang="fr-FR" sz="2400" dirty="0">
                    <a:solidFill>
                      <a:srgbClr val="000000"/>
                    </a:solidFill>
                    <a:latin typeface="Arial" charset="0"/>
                  </a:rPr>
                  <a:t>en-cours</a:t>
                </a:r>
              </a:p>
            </p:txBody>
          </p:sp>
          <p:sp>
            <p:nvSpPr>
              <p:cNvPr id="4138" name="Rectangle 42"/>
              <p:cNvSpPr>
                <a:spLocks noChangeArrowheads="1"/>
              </p:cNvSpPr>
              <p:nvPr/>
            </p:nvSpPr>
            <p:spPr bwMode="auto">
              <a:xfrm>
                <a:off x="240" y="3360"/>
                <a:ext cx="1152" cy="480"/>
              </a:xfrm>
              <a:prstGeom prst="rect">
                <a:avLst/>
              </a:prstGeom>
              <a:solidFill>
                <a:srgbClr val="99CCFF"/>
              </a:solidFill>
              <a:ln w="9525">
                <a:solidFill>
                  <a:srgbClr val="66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400" dirty="0">
                    <a:solidFill>
                      <a:srgbClr val="000000"/>
                    </a:solidFill>
                    <a:latin typeface="Arial" charset="0"/>
                  </a:rPr>
                  <a:t>Créances </a:t>
                </a:r>
              </a:p>
              <a:p>
                <a:pPr algn="ctr" fontAlgn="base">
                  <a:spcBef>
                    <a:spcPct val="0"/>
                  </a:spcBef>
                  <a:spcAft>
                    <a:spcPct val="0"/>
                  </a:spcAft>
                </a:pPr>
                <a:r>
                  <a:rPr lang="fr-FR" sz="2400" dirty="0">
                    <a:solidFill>
                      <a:srgbClr val="000000"/>
                    </a:solidFill>
                    <a:latin typeface="Arial" charset="0"/>
                  </a:rPr>
                  <a:t>clients</a:t>
                </a:r>
              </a:p>
            </p:txBody>
          </p:sp>
        </p:grpSp>
        <p:sp>
          <p:nvSpPr>
            <p:cNvPr id="4145" name="Text Box 49"/>
            <p:cNvSpPr txBox="1">
              <a:spLocks noChangeArrowheads="1"/>
            </p:cNvSpPr>
            <p:nvPr/>
          </p:nvSpPr>
          <p:spPr bwMode="auto">
            <a:xfrm>
              <a:off x="152400" y="5906889"/>
              <a:ext cx="899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fr-FR" b="1" dirty="0">
                  <a:solidFill>
                    <a:srgbClr val="FF3300"/>
                  </a:solidFill>
                  <a:latin typeface="Arial" charset="0"/>
                </a:rPr>
                <a:t>2ème temps : </a:t>
              </a:r>
              <a:r>
                <a:rPr lang="fr-FR" dirty="0">
                  <a:solidFill>
                    <a:srgbClr val="008000"/>
                  </a:solidFill>
                  <a:latin typeface="Arial" charset="0"/>
                </a:rPr>
                <a:t>l'entreprise doit </a:t>
              </a:r>
              <a:r>
                <a:rPr lang="fr-FR" dirty="0">
                  <a:solidFill>
                    <a:srgbClr val="FF3300"/>
                  </a:solidFill>
                  <a:latin typeface="Arial" charset="0"/>
                </a:rPr>
                <a:t>trouver de nouvelles ressources </a:t>
              </a:r>
              <a:r>
                <a:rPr lang="fr-FR" dirty="0">
                  <a:solidFill>
                    <a:srgbClr val="008000"/>
                  </a:solidFill>
                  <a:latin typeface="Arial" charset="0"/>
                </a:rPr>
                <a:t>(nouveaux emprunts / banques ou découverts répétés)  pour financer son actif circulant !</a:t>
              </a:r>
            </a:p>
          </p:txBody>
        </p:sp>
        <p:sp>
          <p:nvSpPr>
            <p:cNvPr id="4150" name="Line 54"/>
            <p:cNvSpPr>
              <a:spLocks noChangeShapeType="1"/>
            </p:cNvSpPr>
            <p:nvPr/>
          </p:nvSpPr>
          <p:spPr bwMode="auto">
            <a:xfrm>
              <a:off x="533400" y="3849489"/>
              <a:ext cx="0" cy="990600"/>
            </a:xfrm>
            <a:prstGeom prst="line">
              <a:avLst/>
            </a:prstGeom>
            <a:noFill/>
            <a:ln w="762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nvGrpSpPr>
            <p:cNvPr id="4154" name="Group 58"/>
            <p:cNvGrpSpPr>
              <a:grpSpLocks/>
            </p:cNvGrpSpPr>
            <p:nvPr/>
          </p:nvGrpSpPr>
          <p:grpSpPr bwMode="auto">
            <a:xfrm>
              <a:off x="2362200" y="4916289"/>
              <a:ext cx="1981200" cy="685800"/>
              <a:chOff x="1488" y="3216"/>
              <a:chExt cx="1248" cy="432"/>
            </a:xfrm>
          </p:grpSpPr>
          <p:sp>
            <p:nvSpPr>
              <p:cNvPr id="4122" name="Rectangle 26"/>
              <p:cNvSpPr>
                <a:spLocks noChangeArrowheads="1"/>
              </p:cNvSpPr>
              <p:nvPr/>
            </p:nvSpPr>
            <p:spPr bwMode="auto">
              <a:xfrm>
                <a:off x="1488" y="3216"/>
                <a:ext cx="1152" cy="432"/>
              </a:xfrm>
              <a:prstGeom prst="rect">
                <a:avLst/>
              </a:prstGeom>
              <a:solidFill>
                <a:srgbClr val="FFCC00"/>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400" dirty="0">
                    <a:solidFill>
                      <a:srgbClr val="000000"/>
                    </a:solidFill>
                    <a:latin typeface="Arial" charset="0"/>
                  </a:rPr>
                  <a:t>Ressource ?</a:t>
                </a:r>
              </a:p>
              <a:p>
                <a:pPr algn="ctr" fontAlgn="base">
                  <a:spcBef>
                    <a:spcPct val="0"/>
                  </a:spcBef>
                  <a:spcAft>
                    <a:spcPct val="0"/>
                  </a:spcAft>
                </a:pPr>
                <a:r>
                  <a:rPr lang="fr-FR" sz="2400" dirty="0">
                    <a:solidFill>
                      <a:srgbClr val="000000"/>
                    </a:solidFill>
                    <a:latin typeface="Arial" charset="0"/>
                  </a:rPr>
                  <a:t>= + de dettes</a:t>
                </a:r>
              </a:p>
            </p:txBody>
          </p:sp>
          <p:sp>
            <p:nvSpPr>
              <p:cNvPr id="4153" name="Line 57"/>
              <p:cNvSpPr>
                <a:spLocks noChangeShapeType="1"/>
              </p:cNvSpPr>
              <p:nvPr/>
            </p:nvSpPr>
            <p:spPr bwMode="auto">
              <a:xfrm>
                <a:off x="2736" y="3216"/>
                <a:ext cx="0" cy="432"/>
              </a:xfrm>
              <a:prstGeom prst="line">
                <a:avLst/>
              </a:prstGeom>
              <a:noFill/>
              <a:ln w="381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grpSp>
      <p:sp>
        <p:nvSpPr>
          <p:cNvPr id="37" name="Rectangle 36"/>
          <p:cNvSpPr/>
          <p:nvPr>
            <p:custDataLst>
              <p:tags r:id="rId2"/>
            </p:custDataLst>
          </p:nvPr>
        </p:nvSpPr>
        <p:spPr>
          <a:xfrm>
            <a:off x="152400" y="322203"/>
            <a:ext cx="8890247" cy="400110"/>
          </a:xfrm>
          <a:prstGeom prst="rect">
            <a:avLst/>
          </a:prstGeom>
        </p:spPr>
        <p:txBody>
          <a:bodyPr wrap="squar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noProof="0" dirty="0">
                <a:ln>
                  <a:noFill/>
                </a:ln>
                <a:solidFill>
                  <a:srgbClr val="009900"/>
                </a:solidFill>
                <a:effectLst/>
                <a:uLnTx/>
                <a:uFillTx/>
                <a:latin typeface="Arial" charset="0"/>
                <a:cs typeface="Arial" charset="0"/>
              </a:rPr>
              <a:t>	</a:t>
            </a:r>
            <a:r>
              <a:rPr lang="fr-FR" sz="2000" b="1" kern="0" dirty="0">
                <a:solidFill>
                  <a:srgbClr val="009900"/>
                </a:solidFill>
                <a:latin typeface="Arial" charset="0"/>
                <a:cs typeface="Arial" charset="0"/>
              </a:rPr>
              <a:t>Le POIDS "financier" des stocks et des en-cours de production</a:t>
            </a:r>
          </a:p>
        </p:txBody>
      </p:sp>
      <p:sp>
        <p:nvSpPr>
          <p:cNvPr id="3" name="Rectangle 2">
            <a:extLst>
              <a:ext uri="{FF2B5EF4-FFF2-40B4-BE49-F238E27FC236}">
                <a16:creationId xmlns:a16="http://schemas.microsoft.com/office/drawing/2014/main" id="{4ED2356A-5379-4377-9687-C44015F6911F}"/>
              </a:ext>
            </a:extLst>
          </p:cNvPr>
          <p:cNvSpPr/>
          <p:nvPr/>
        </p:nvSpPr>
        <p:spPr>
          <a:xfrm>
            <a:off x="736948" y="6282854"/>
            <a:ext cx="8432104" cy="590931"/>
          </a:xfrm>
          <a:prstGeom prst="rect">
            <a:avLst/>
          </a:prstGeom>
        </p:spPr>
        <p:txBody>
          <a:bodyPr wrap="square">
            <a:spAutoFit/>
          </a:bodyPr>
          <a:lstStyle/>
          <a:p>
            <a:pPr eaLnBrk="0" fontAlgn="base" hangingPunct="0">
              <a:lnSpc>
                <a:spcPct val="90000"/>
              </a:lnSpc>
              <a:spcBef>
                <a:spcPct val="30000"/>
              </a:spcBef>
              <a:spcAft>
                <a:spcPct val="0"/>
              </a:spcAft>
              <a:buSzPct val="100000"/>
            </a:pPr>
            <a:r>
              <a:rPr lang="fr-FR" b="1" dirty="0">
                <a:solidFill>
                  <a:srgbClr val="000099"/>
                </a:solidFill>
                <a:latin typeface="Arial" panose="020B0604020202020204" pitchFamily="34" charset="0"/>
                <a:cs typeface="Arial" panose="020B0604020202020204" pitchFamily="34" charset="0"/>
              </a:rPr>
              <a:t>Et… quelle est l'incidence sur les CHARGES et le RESULTAT </a:t>
            </a:r>
            <a:br>
              <a:rPr lang="fr-FR" b="1" dirty="0">
                <a:solidFill>
                  <a:srgbClr val="000099"/>
                </a:solidFill>
                <a:latin typeface="Arial" panose="020B0604020202020204" pitchFamily="34" charset="0"/>
                <a:cs typeface="Arial" panose="020B0604020202020204" pitchFamily="34" charset="0"/>
              </a:rPr>
            </a:br>
            <a:r>
              <a:rPr lang="fr-FR" b="1" dirty="0">
                <a:solidFill>
                  <a:srgbClr val="000099"/>
                </a:solidFill>
                <a:latin typeface="Arial" panose="020B0604020202020204" pitchFamily="34" charset="0"/>
                <a:cs typeface="Arial" panose="020B0604020202020204" pitchFamily="34" charset="0"/>
              </a:rPr>
              <a:t>   de l'entreprise ?</a:t>
            </a:r>
          </a:p>
        </p:txBody>
      </p:sp>
    </p:spTree>
    <p:extLst>
      <p:ext uri="{BB962C8B-B14F-4D97-AF65-F5344CB8AC3E}">
        <p14:creationId xmlns:p14="http://schemas.microsoft.com/office/powerpoint/2010/main" val="2939597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e 1"/>
          <p:cNvGrpSpPr/>
          <p:nvPr>
            <p:custDataLst>
              <p:tags r:id="rId1"/>
            </p:custDataLst>
          </p:nvPr>
        </p:nvGrpSpPr>
        <p:grpSpPr>
          <a:xfrm>
            <a:off x="381000" y="1066800"/>
            <a:ext cx="8420100" cy="5661194"/>
            <a:chOff x="381000" y="1066800"/>
            <a:chExt cx="8420100" cy="5661194"/>
          </a:xfrm>
        </p:grpSpPr>
        <p:grpSp>
          <p:nvGrpSpPr>
            <p:cNvPr id="5156" name="Group 36"/>
            <p:cNvGrpSpPr>
              <a:grpSpLocks/>
            </p:cNvGrpSpPr>
            <p:nvPr/>
          </p:nvGrpSpPr>
          <p:grpSpPr bwMode="auto">
            <a:xfrm>
              <a:off x="381000" y="1066800"/>
              <a:ext cx="3810000" cy="4572000"/>
              <a:chOff x="240" y="960"/>
              <a:chExt cx="2400" cy="2880"/>
            </a:xfrm>
          </p:grpSpPr>
          <p:grpSp>
            <p:nvGrpSpPr>
              <p:cNvPr id="5123" name="Group 3"/>
              <p:cNvGrpSpPr>
                <a:grpSpLocks/>
              </p:cNvGrpSpPr>
              <p:nvPr/>
            </p:nvGrpSpPr>
            <p:grpSpPr bwMode="auto">
              <a:xfrm>
                <a:off x="240" y="960"/>
                <a:ext cx="2400" cy="2880"/>
                <a:chOff x="240" y="1008"/>
                <a:chExt cx="2304" cy="2496"/>
              </a:xfrm>
            </p:grpSpPr>
            <p:sp>
              <p:nvSpPr>
                <p:cNvPr id="5124" name="Line 4"/>
                <p:cNvSpPr>
                  <a:spLocks noChangeShapeType="1"/>
                </p:cNvSpPr>
                <p:nvPr/>
              </p:nvSpPr>
              <p:spPr bwMode="auto">
                <a:xfrm>
                  <a:off x="1392" y="1392"/>
                  <a:ext cx="0" cy="211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5125" name="Line 5"/>
                <p:cNvSpPr>
                  <a:spLocks noChangeShapeType="1"/>
                </p:cNvSpPr>
                <p:nvPr/>
              </p:nvSpPr>
              <p:spPr bwMode="auto">
                <a:xfrm>
                  <a:off x="288" y="1392"/>
                  <a:ext cx="216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5126" name="Text Box 6"/>
                <p:cNvSpPr txBox="1">
                  <a:spLocks noChangeArrowheads="1"/>
                </p:cNvSpPr>
                <p:nvPr/>
              </p:nvSpPr>
              <p:spPr bwMode="auto">
                <a:xfrm>
                  <a:off x="1056" y="1008"/>
                  <a:ext cx="6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2400" dirty="0">
                      <a:solidFill>
                        <a:srgbClr val="000000"/>
                      </a:solidFill>
                      <a:latin typeface="Arial" charset="0"/>
                    </a:rPr>
                    <a:t>BILAN</a:t>
                  </a:r>
                </a:p>
              </p:txBody>
            </p:sp>
            <p:sp>
              <p:nvSpPr>
                <p:cNvPr id="5127" name="Text Box 7"/>
                <p:cNvSpPr txBox="1">
                  <a:spLocks noChangeArrowheads="1"/>
                </p:cNvSpPr>
                <p:nvPr/>
              </p:nvSpPr>
              <p:spPr bwMode="auto">
                <a:xfrm>
                  <a:off x="240" y="1152"/>
                  <a:ext cx="624"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fr-FR" b="1" dirty="0">
                      <a:solidFill>
                        <a:srgbClr val="000000"/>
                      </a:solidFill>
                      <a:latin typeface="Arial" charset="0"/>
                    </a:rPr>
                    <a:t>Actif</a:t>
                  </a:r>
                </a:p>
              </p:txBody>
            </p:sp>
            <p:sp>
              <p:nvSpPr>
                <p:cNvPr id="5128" name="Text Box 8"/>
                <p:cNvSpPr txBox="1">
                  <a:spLocks noChangeArrowheads="1"/>
                </p:cNvSpPr>
                <p:nvPr/>
              </p:nvSpPr>
              <p:spPr bwMode="auto">
                <a:xfrm>
                  <a:off x="1920" y="1152"/>
                  <a:ext cx="624"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fr-FR" b="1" dirty="0">
                      <a:solidFill>
                        <a:srgbClr val="000000"/>
                      </a:solidFill>
                      <a:latin typeface="Arial" charset="0"/>
                    </a:rPr>
                    <a:t>Passif</a:t>
                  </a:r>
                </a:p>
              </p:txBody>
            </p:sp>
          </p:grpSp>
          <p:sp>
            <p:nvSpPr>
              <p:cNvPr id="5135" name="Rectangle 15"/>
              <p:cNvSpPr>
                <a:spLocks noChangeArrowheads="1"/>
              </p:cNvSpPr>
              <p:nvPr/>
            </p:nvSpPr>
            <p:spPr bwMode="auto">
              <a:xfrm>
                <a:off x="240" y="1440"/>
                <a:ext cx="1152" cy="768"/>
              </a:xfrm>
              <a:prstGeom prst="rect">
                <a:avLst/>
              </a:prstGeom>
              <a:solidFill>
                <a:srgbClr val="99CCFF"/>
              </a:solidFill>
              <a:ln w="9525">
                <a:solidFill>
                  <a:srgbClr val="66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400" dirty="0">
                    <a:solidFill>
                      <a:srgbClr val="000000"/>
                    </a:solidFill>
                    <a:latin typeface="Arial" charset="0"/>
                  </a:rPr>
                  <a:t>Actifs immob.</a:t>
                </a:r>
              </a:p>
              <a:p>
                <a:pPr algn="ctr" fontAlgn="base">
                  <a:spcBef>
                    <a:spcPct val="0"/>
                  </a:spcBef>
                  <a:spcAft>
                    <a:spcPct val="0"/>
                  </a:spcAft>
                </a:pPr>
                <a:r>
                  <a:rPr lang="fr-FR" sz="1600" dirty="0">
                    <a:solidFill>
                      <a:srgbClr val="000000"/>
                    </a:solidFill>
                    <a:latin typeface="Arial" charset="0"/>
                  </a:rPr>
                  <a:t>(brevets, bât</a:t>
                </a:r>
                <a:r>
                  <a:rPr lang="fr-FR" sz="1600" baseline="30000" dirty="0">
                    <a:solidFill>
                      <a:srgbClr val="000000"/>
                    </a:solidFill>
                    <a:latin typeface="Arial" charset="0"/>
                  </a:rPr>
                  <a:t>ents</a:t>
                </a:r>
                <a:r>
                  <a:rPr lang="fr-FR" sz="1600" dirty="0">
                    <a:solidFill>
                      <a:srgbClr val="000000"/>
                    </a:solidFill>
                    <a:latin typeface="Arial" charset="0"/>
                  </a:rPr>
                  <a:t>,</a:t>
                </a:r>
              </a:p>
              <a:p>
                <a:pPr algn="ctr" fontAlgn="base">
                  <a:spcBef>
                    <a:spcPct val="0"/>
                  </a:spcBef>
                  <a:spcAft>
                    <a:spcPct val="0"/>
                  </a:spcAft>
                </a:pPr>
                <a:r>
                  <a:rPr lang="fr-FR" sz="1600" dirty="0">
                    <a:solidFill>
                      <a:srgbClr val="000000"/>
                    </a:solidFill>
                    <a:latin typeface="Arial" charset="0"/>
                  </a:rPr>
                  <a:t>machines, outils,</a:t>
                </a:r>
              </a:p>
              <a:p>
                <a:pPr algn="ctr" fontAlgn="base">
                  <a:spcBef>
                    <a:spcPct val="0"/>
                  </a:spcBef>
                  <a:spcAft>
                    <a:spcPct val="0"/>
                  </a:spcAft>
                </a:pPr>
                <a:r>
                  <a:rPr lang="fr-FR" sz="1600" dirty="0">
                    <a:solidFill>
                      <a:srgbClr val="000000"/>
                    </a:solidFill>
                    <a:latin typeface="Arial" charset="0"/>
                  </a:rPr>
                  <a:t>mobilier, …)</a:t>
                </a:r>
              </a:p>
            </p:txBody>
          </p:sp>
          <p:sp>
            <p:nvSpPr>
              <p:cNvPr id="5139" name="Rectangle 19"/>
              <p:cNvSpPr>
                <a:spLocks noChangeArrowheads="1"/>
              </p:cNvSpPr>
              <p:nvPr/>
            </p:nvSpPr>
            <p:spPr bwMode="auto">
              <a:xfrm>
                <a:off x="1488" y="1440"/>
                <a:ext cx="1152" cy="672"/>
              </a:xfrm>
              <a:prstGeom prst="rect">
                <a:avLst/>
              </a:prstGeom>
              <a:solidFill>
                <a:srgbClr val="FF99CC"/>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sz="2400" dirty="0">
                    <a:solidFill>
                      <a:srgbClr val="000000"/>
                    </a:solidFill>
                    <a:latin typeface="Arial" charset="0"/>
                  </a:rPr>
                  <a:t>Cap. propres</a:t>
                </a:r>
              </a:p>
              <a:p>
                <a:pPr fontAlgn="base">
                  <a:spcBef>
                    <a:spcPct val="0"/>
                  </a:spcBef>
                  <a:spcAft>
                    <a:spcPct val="0"/>
                  </a:spcAft>
                  <a:buFontTx/>
                  <a:buChar char="-"/>
                </a:pPr>
                <a:r>
                  <a:rPr lang="fr-FR" sz="1600" dirty="0">
                    <a:solidFill>
                      <a:srgbClr val="000000"/>
                    </a:solidFill>
                    <a:latin typeface="Arial" charset="0"/>
                  </a:rPr>
                  <a:t> Capital</a:t>
                </a:r>
              </a:p>
              <a:p>
                <a:pPr fontAlgn="base">
                  <a:spcBef>
                    <a:spcPct val="0"/>
                  </a:spcBef>
                  <a:spcAft>
                    <a:spcPct val="0"/>
                  </a:spcAft>
                  <a:buFontTx/>
                  <a:buChar char="-"/>
                </a:pPr>
                <a:r>
                  <a:rPr lang="fr-FR" sz="1600" dirty="0">
                    <a:solidFill>
                      <a:srgbClr val="000000"/>
                    </a:solidFill>
                    <a:latin typeface="Arial" charset="0"/>
                  </a:rPr>
                  <a:t> Réserves</a:t>
                </a:r>
              </a:p>
              <a:p>
                <a:pPr fontAlgn="base">
                  <a:spcBef>
                    <a:spcPct val="0"/>
                  </a:spcBef>
                  <a:spcAft>
                    <a:spcPct val="0"/>
                  </a:spcAft>
                  <a:buFontTx/>
                  <a:buChar char="-"/>
                </a:pPr>
                <a:r>
                  <a:rPr lang="fr-FR" sz="1600" b="1" dirty="0">
                    <a:solidFill>
                      <a:srgbClr val="008000"/>
                    </a:solidFill>
                    <a:latin typeface="Arial" charset="0"/>
                  </a:rPr>
                  <a:t> Résultat</a:t>
                </a:r>
              </a:p>
            </p:txBody>
          </p:sp>
          <p:sp>
            <p:nvSpPr>
              <p:cNvPr id="5141" name="Rectangle 21"/>
              <p:cNvSpPr>
                <a:spLocks noChangeArrowheads="1"/>
              </p:cNvSpPr>
              <p:nvPr/>
            </p:nvSpPr>
            <p:spPr bwMode="auto">
              <a:xfrm>
                <a:off x="1488" y="2112"/>
                <a:ext cx="1152" cy="624"/>
              </a:xfrm>
              <a:prstGeom prst="rect">
                <a:avLst/>
              </a:prstGeom>
              <a:solidFill>
                <a:srgbClr val="FF99CC"/>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sz="2400" dirty="0">
                    <a:solidFill>
                      <a:srgbClr val="000000"/>
                    </a:solidFill>
                    <a:latin typeface="Arial" charset="0"/>
                  </a:rPr>
                  <a:t>Emprunts</a:t>
                </a:r>
              </a:p>
              <a:p>
                <a:pPr fontAlgn="base">
                  <a:spcBef>
                    <a:spcPct val="0"/>
                  </a:spcBef>
                  <a:spcAft>
                    <a:spcPct val="0"/>
                  </a:spcAft>
                </a:pPr>
                <a:r>
                  <a:rPr lang="fr-FR" sz="2400" dirty="0">
                    <a:solidFill>
                      <a:srgbClr val="000000"/>
                    </a:solidFill>
                    <a:latin typeface="Arial" charset="0"/>
                  </a:rPr>
                  <a:t>financiers</a:t>
                </a:r>
              </a:p>
              <a:p>
                <a:pPr fontAlgn="base">
                  <a:spcBef>
                    <a:spcPct val="0"/>
                  </a:spcBef>
                  <a:spcAft>
                    <a:spcPct val="0"/>
                  </a:spcAft>
                </a:pPr>
                <a:r>
                  <a:rPr lang="fr-FR" sz="1600" dirty="0">
                    <a:solidFill>
                      <a:srgbClr val="000000"/>
                    </a:solidFill>
                    <a:latin typeface="Arial" charset="0"/>
                  </a:rPr>
                  <a:t>(/ banques…)</a:t>
                </a:r>
              </a:p>
            </p:txBody>
          </p:sp>
          <p:sp>
            <p:nvSpPr>
              <p:cNvPr id="5142" name="Rectangle 22"/>
              <p:cNvSpPr>
                <a:spLocks noChangeArrowheads="1"/>
              </p:cNvSpPr>
              <p:nvPr/>
            </p:nvSpPr>
            <p:spPr bwMode="auto">
              <a:xfrm>
                <a:off x="1488" y="2784"/>
                <a:ext cx="1152" cy="576"/>
              </a:xfrm>
              <a:prstGeom prst="rect">
                <a:avLst/>
              </a:prstGeom>
              <a:solidFill>
                <a:srgbClr val="FF99CC"/>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sz="2400" dirty="0">
                    <a:solidFill>
                      <a:srgbClr val="000000"/>
                    </a:solidFill>
                    <a:latin typeface="Arial" charset="0"/>
                  </a:rPr>
                  <a:t>Dettes</a:t>
                </a:r>
              </a:p>
              <a:p>
                <a:pPr fontAlgn="base">
                  <a:spcBef>
                    <a:spcPct val="0"/>
                  </a:spcBef>
                  <a:spcAft>
                    <a:spcPct val="0"/>
                  </a:spcAft>
                </a:pPr>
                <a:r>
                  <a:rPr lang="fr-FR" sz="2400" dirty="0">
                    <a:solidFill>
                      <a:srgbClr val="000000"/>
                    </a:solidFill>
                    <a:latin typeface="Arial" charset="0"/>
                  </a:rPr>
                  <a:t>d'exploitation</a:t>
                </a:r>
              </a:p>
              <a:p>
                <a:pPr fontAlgn="base">
                  <a:spcBef>
                    <a:spcPct val="0"/>
                  </a:spcBef>
                  <a:spcAft>
                    <a:spcPct val="0"/>
                  </a:spcAft>
                </a:pPr>
                <a:r>
                  <a:rPr lang="fr-FR" sz="1600" dirty="0">
                    <a:solidFill>
                      <a:srgbClr val="000000"/>
                    </a:solidFill>
                    <a:latin typeface="Arial" charset="0"/>
                  </a:rPr>
                  <a:t>(/ fournisseurs…)</a:t>
                </a:r>
              </a:p>
            </p:txBody>
          </p:sp>
          <p:grpSp>
            <p:nvGrpSpPr>
              <p:cNvPr id="5143" name="Group 23"/>
              <p:cNvGrpSpPr>
                <a:grpSpLocks/>
              </p:cNvGrpSpPr>
              <p:nvPr/>
            </p:nvGrpSpPr>
            <p:grpSpPr bwMode="auto">
              <a:xfrm>
                <a:off x="240" y="2256"/>
                <a:ext cx="1152" cy="1584"/>
                <a:chOff x="240" y="2256"/>
                <a:chExt cx="1152" cy="1584"/>
              </a:xfrm>
            </p:grpSpPr>
            <p:sp>
              <p:nvSpPr>
                <p:cNvPr id="5144" name="Rectangle 24"/>
                <p:cNvSpPr>
                  <a:spLocks noChangeArrowheads="1"/>
                </p:cNvSpPr>
                <p:nvPr/>
              </p:nvSpPr>
              <p:spPr bwMode="auto">
                <a:xfrm>
                  <a:off x="240" y="2256"/>
                  <a:ext cx="1152" cy="1104"/>
                </a:xfrm>
                <a:prstGeom prst="rect">
                  <a:avLst/>
                </a:prstGeom>
                <a:solidFill>
                  <a:srgbClr val="99CCFF"/>
                </a:solidFill>
                <a:ln w="9525">
                  <a:solidFill>
                    <a:srgbClr val="66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400" dirty="0">
                      <a:solidFill>
                        <a:srgbClr val="000000"/>
                      </a:solidFill>
                      <a:latin typeface="Arial" charset="0"/>
                    </a:rPr>
                    <a:t>Stocks et </a:t>
                  </a:r>
                </a:p>
                <a:p>
                  <a:pPr algn="ctr" fontAlgn="base">
                    <a:spcBef>
                      <a:spcPct val="0"/>
                    </a:spcBef>
                    <a:spcAft>
                      <a:spcPct val="0"/>
                    </a:spcAft>
                  </a:pPr>
                  <a:r>
                    <a:rPr lang="fr-FR" sz="2400" dirty="0">
                      <a:solidFill>
                        <a:srgbClr val="000000"/>
                      </a:solidFill>
                      <a:latin typeface="Arial" charset="0"/>
                    </a:rPr>
                    <a:t>en-cours</a:t>
                  </a:r>
                </a:p>
              </p:txBody>
            </p:sp>
            <p:sp>
              <p:nvSpPr>
                <p:cNvPr id="5145" name="Rectangle 25"/>
                <p:cNvSpPr>
                  <a:spLocks noChangeArrowheads="1"/>
                </p:cNvSpPr>
                <p:nvPr/>
              </p:nvSpPr>
              <p:spPr bwMode="auto">
                <a:xfrm>
                  <a:off x="240" y="3360"/>
                  <a:ext cx="1152" cy="480"/>
                </a:xfrm>
                <a:prstGeom prst="rect">
                  <a:avLst/>
                </a:prstGeom>
                <a:solidFill>
                  <a:srgbClr val="99CCFF"/>
                </a:solidFill>
                <a:ln w="9525">
                  <a:solidFill>
                    <a:srgbClr val="66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400" dirty="0">
                      <a:solidFill>
                        <a:srgbClr val="000000"/>
                      </a:solidFill>
                      <a:latin typeface="Arial" charset="0"/>
                    </a:rPr>
                    <a:t>Créances </a:t>
                  </a:r>
                </a:p>
                <a:p>
                  <a:pPr algn="ctr" fontAlgn="base">
                    <a:spcBef>
                      <a:spcPct val="0"/>
                    </a:spcBef>
                    <a:spcAft>
                      <a:spcPct val="0"/>
                    </a:spcAft>
                  </a:pPr>
                  <a:r>
                    <a:rPr lang="fr-FR" sz="2400" dirty="0">
                      <a:solidFill>
                        <a:srgbClr val="000000"/>
                      </a:solidFill>
                      <a:latin typeface="Arial" charset="0"/>
                    </a:rPr>
                    <a:t>clients</a:t>
                  </a:r>
                </a:p>
              </p:txBody>
            </p:sp>
          </p:grpSp>
          <p:sp>
            <p:nvSpPr>
              <p:cNvPr id="5146" name="Rectangle 26"/>
              <p:cNvSpPr>
                <a:spLocks noChangeArrowheads="1"/>
              </p:cNvSpPr>
              <p:nvPr/>
            </p:nvSpPr>
            <p:spPr bwMode="auto">
              <a:xfrm>
                <a:off x="1488" y="3408"/>
                <a:ext cx="1152" cy="432"/>
              </a:xfrm>
              <a:prstGeom prst="rect">
                <a:avLst/>
              </a:prstGeom>
              <a:solidFill>
                <a:srgbClr val="FFCC00"/>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400" dirty="0">
                    <a:solidFill>
                      <a:srgbClr val="000000"/>
                    </a:solidFill>
                    <a:latin typeface="Arial" charset="0"/>
                  </a:rPr>
                  <a:t>+ de Dettes</a:t>
                </a:r>
              </a:p>
              <a:p>
                <a:pPr algn="ctr" fontAlgn="base">
                  <a:spcBef>
                    <a:spcPct val="0"/>
                  </a:spcBef>
                  <a:spcAft>
                    <a:spcPct val="0"/>
                  </a:spcAft>
                </a:pPr>
                <a:r>
                  <a:rPr lang="fr-FR" sz="2000" dirty="0">
                    <a:solidFill>
                      <a:srgbClr val="000000"/>
                    </a:solidFill>
                    <a:latin typeface="Arial" charset="0"/>
                    <a:sym typeface="Wingdings" panose="05000000000000000000" pitchFamily="2" charset="2"/>
                  </a:rPr>
                  <a:t>(</a:t>
                </a:r>
                <a:r>
                  <a:rPr lang="fr-FR" sz="2000" dirty="0">
                    <a:solidFill>
                      <a:srgbClr val="000000"/>
                    </a:solidFill>
                    <a:latin typeface="Arial" charset="0"/>
                  </a:rPr>
                  <a:t>+ d'intérêts)</a:t>
                </a:r>
                <a:endParaRPr lang="fr-FR" sz="2400" dirty="0">
                  <a:solidFill>
                    <a:srgbClr val="000000"/>
                  </a:solidFill>
                  <a:latin typeface="Arial" charset="0"/>
                </a:endParaRPr>
              </a:p>
            </p:txBody>
          </p:sp>
        </p:grpSp>
        <p:grpSp>
          <p:nvGrpSpPr>
            <p:cNvPr id="5157" name="Group 37"/>
            <p:cNvGrpSpPr>
              <a:grpSpLocks/>
            </p:cNvGrpSpPr>
            <p:nvPr/>
          </p:nvGrpSpPr>
          <p:grpSpPr bwMode="auto">
            <a:xfrm>
              <a:off x="4953000" y="1752600"/>
              <a:ext cx="3810000" cy="3657600"/>
              <a:chOff x="3120" y="1392"/>
              <a:chExt cx="2400" cy="2304"/>
            </a:xfrm>
          </p:grpSpPr>
          <p:grpSp>
            <p:nvGrpSpPr>
              <p:cNvPr id="5129" name="Group 9"/>
              <p:cNvGrpSpPr>
                <a:grpSpLocks/>
              </p:cNvGrpSpPr>
              <p:nvPr/>
            </p:nvGrpSpPr>
            <p:grpSpPr bwMode="auto">
              <a:xfrm>
                <a:off x="3168" y="1392"/>
                <a:ext cx="2208" cy="2304"/>
                <a:chOff x="3168" y="1392"/>
                <a:chExt cx="2208" cy="2208"/>
              </a:xfrm>
            </p:grpSpPr>
            <p:sp>
              <p:nvSpPr>
                <p:cNvPr id="5130" name="Line 10"/>
                <p:cNvSpPr>
                  <a:spLocks noChangeShapeType="1"/>
                </p:cNvSpPr>
                <p:nvPr/>
              </p:nvSpPr>
              <p:spPr bwMode="auto">
                <a:xfrm>
                  <a:off x="4320" y="1872"/>
                  <a:ext cx="0" cy="172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5131" name="Line 11"/>
                <p:cNvSpPr>
                  <a:spLocks noChangeShapeType="1"/>
                </p:cNvSpPr>
                <p:nvPr/>
              </p:nvSpPr>
              <p:spPr bwMode="auto">
                <a:xfrm>
                  <a:off x="3216" y="1872"/>
                  <a:ext cx="216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5132" name="Text Box 12"/>
                <p:cNvSpPr txBox="1">
                  <a:spLocks noChangeArrowheads="1"/>
                </p:cNvSpPr>
                <p:nvPr/>
              </p:nvSpPr>
              <p:spPr bwMode="auto">
                <a:xfrm>
                  <a:off x="3504" y="1392"/>
                  <a:ext cx="1547" cy="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2400" dirty="0">
                      <a:solidFill>
                        <a:srgbClr val="000000"/>
                      </a:solidFill>
                      <a:latin typeface="Arial" charset="0"/>
                    </a:rPr>
                    <a:t>Cpte de Résultat</a:t>
                  </a:r>
                </a:p>
              </p:txBody>
            </p:sp>
            <p:sp>
              <p:nvSpPr>
                <p:cNvPr id="5133" name="Text Box 13"/>
                <p:cNvSpPr txBox="1">
                  <a:spLocks noChangeArrowheads="1"/>
                </p:cNvSpPr>
                <p:nvPr/>
              </p:nvSpPr>
              <p:spPr bwMode="auto">
                <a:xfrm>
                  <a:off x="3168" y="1632"/>
                  <a:ext cx="816"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fr-FR" b="1" dirty="0">
                      <a:solidFill>
                        <a:srgbClr val="000000"/>
                      </a:solidFill>
                      <a:latin typeface="Arial" charset="0"/>
                    </a:rPr>
                    <a:t>Charges</a:t>
                  </a:r>
                </a:p>
              </p:txBody>
            </p:sp>
            <p:sp>
              <p:nvSpPr>
                <p:cNvPr id="5134" name="Text Box 14"/>
                <p:cNvSpPr txBox="1">
                  <a:spLocks noChangeArrowheads="1"/>
                </p:cNvSpPr>
                <p:nvPr/>
              </p:nvSpPr>
              <p:spPr bwMode="auto">
                <a:xfrm>
                  <a:off x="4656" y="1632"/>
                  <a:ext cx="720"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fr-FR" b="1" dirty="0">
                      <a:solidFill>
                        <a:srgbClr val="000000"/>
                      </a:solidFill>
                      <a:latin typeface="Arial" charset="0"/>
                    </a:rPr>
                    <a:t>Produits</a:t>
                  </a:r>
                </a:p>
              </p:txBody>
            </p:sp>
          </p:grpSp>
          <p:sp>
            <p:nvSpPr>
              <p:cNvPr id="5147" name="Rectangle 27"/>
              <p:cNvSpPr>
                <a:spLocks noChangeArrowheads="1"/>
              </p:cNvSpPr>
              <p:nvPr/>
            </p:nvSpPr>
            <p:spPr bwMode="auto">
              <a:xfrm>
                <a:off x="3120" y="1920"/>
                <a:ext cx="1152" cy="1056"/>
              </a:xfrm>
              <a:prstGeom prst="rect">
                <a:avLst/>
              </a:prstGeom>
              <a:solidFill>
                <a:srgbClr val="FF99CC"/>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sz="2400" dirty="0">
                    <a:solidFill>
                      <a:srgbClr val="000000"/>
                    </a:solidFill>
                    <a:latin typeface="Arial" charset="0"/>
                  </a:rPr>
                  <a:t>Ch. exploit.</a:t>
                </a:r>
              </a:p>
              <a:p>
                <a:pPr fontAlgn="base">
                  <a:spcBef>
                    <a:spcPct val="0"/>
                  </a:spcBef>
                  <a:spcAft>
                    <a:spcPct val="0"/>
                  </a:spcAft>
                  <a:buFontTx/>
                  <a:buChar char="-"/>
                </a:pPr>
                <a:r>
                  <a:rPr lang="fr-FR" sz="1600" dirty="0">
                    <a:solidFill>
                      <a:srgbClr val="000000"/>
                    </a:solidFill>
                    <a:latin typeface="Arial" charset="0"/>
                  </a:rPr>
                  <a:t> MP et approv.</a:t>
                </a:r>
              </a:p>
              <a:p>
                <a:pPr fontAlgn="base">
                  <a:spcBef>
                    <a:spcPct val="0"/>
                  </a:spcBef>
                  <a:spcAft>
                    <a:spcPct val="0"/>
                  </a:spcAft>
                  <a:buFontTx/>
                  <a:buChar char="-"/>
                </a:pPr>
                <a:r>
                  <a:rPr lang="fr-FR" sz="1600" dirty="0">
                    <a:solidFill>
                      <a:srgbClr val="000000"/>
                    </a:solidFill>
                    <a:latin typeface="Arial" charset="0"/>
                  </a:rPr>
                  <a:t> ch. externes</a:t>
                </a:r>
              </a:p>
              <a:p>
                <a:pPr fontAlgn="base">
                  <a:spcBef>
                    <a:spcPct val="0"/>
                  </a:spcBef>
                  <a:spcAft>
                    <a:spcPct val="0"/>
                  </a:spcAft>
                  <a:buFontTx/>
                  <a:buChar char="-"/>
                </a:pPr>
                <a:r>
                  <a:rPr lang="fr-FR" sz="1600" dirty="0">
                    <a:solidFill>
                      <a:srgbClr val="000000"/>
                    </a:solidFill>
                    <a:latin typeface="Arial" charset="0"/>
                  </a:rPr>
                  <a:t> impôts et taxes</a:t>
                </a:r>
              </a:p>
              <a:p>
                <a:pPr fontAlgn="base">
                  <a:spcBef>
                    <a:spcPct val="0"/>
                  </a:spcBef>
                  <a:spcAft>
                    <a:spcPct val="0"/>
                  </a:spcAft>
                  <a:buFontTx/>
                  <a:buChar char="-"/>
                </a:pPr>
                <a:r>
                  <a:rPr lang="fr-FR" sz="1600" dirty="0">
                    <a:solidFill>
                      <a:srgbClr val="000000"/>
                    </a:solidFill>
                    <a:latin typeface="Arial" charset="0"/>
                  </a:rPr>
                  <a:t> ch. Salariales</a:t>
                </a:r>
              </a:p>
              <a:p>
                <a:pPr fontAlgn="base">
                  <a:spcBef>
                    <a:spcPct val="0"/>
                  </a:spcBef>
                  <a:spcAft>
                    <a:spcPct val="0"/>
                  </a:spcAft>
                  <a:buFontTx/>
                  <a:buChar char="-"/>
                </a:pPr>
                <a:r>
                  <a:rPr lang="fr-FR" sz="1600" dirty="0">
                    <a:solidFill>
                      <a:srgbClr val="000000"/>
                    </a:solidFill>
                    <a:latin typeface="Arial" charset="0"/>
                  </a:rPr>
                  <a:t> dot. aux amort.</a:t>
                </a:r>
              </a:p>
            </p:txBody>
          </p:sp>
          <p:sp>
            <p:nvSpPr>
              <p:cNvPr id="5148" name="Rectangle 28"/>
              <p:cNvSpPr>
                <a:spLocks noChangeArrowheads="1"/>
              </p:cNvSpPr>
              <p:nvPr/>
            </p:nvSpPr>
            <p:spPr bwMode="auto">
              <a:xfrm>
                <a:off x="3120" y="2976"/>
                <a:ext cx="1152" cy="336"/>
              </a:xfrm>
              <a:prstGeom prst="rect">
                <a:avLst/>
              </a:prstGeom>
              <a:solidFill>
                <a:srgbClr val="FFCC00"/>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b="1" dirty="0">
                    <a:solidFill>
                      <a:srgbClr val="000000"/>
                    </a:solidFill>
                    <a:latin typeface="Arial" charset="0"/>
                  </a:rPr>
                  <a:t>Ch. financières</a:t>
                </a:r>
              </a:p>
              <a:p>
                <a:pPr algn="ctr" fontAlgn="base">
                  <a:spcBef>
                    <a:spcPct val="0"/>
                  </a:spcBef>
                  <a:spcAft>
                    <a:spcPct val="0"/>
                  </a:spcAft>
                </a:pPr>
                <a:r>
                  <a:rPr lang="fr-FR" sz="1600" b="1" dirty="0">
                    <a:solidFill>
                      <a:srgbClr val="000000"/>
                    </a:solidFill>
                    <a:latin typeface="Arial" charset="0"/>
                  </a:rPr>
                  <a:t>(intérêts versés…)</a:t>
                </a:r>
              </a:p>
            </p:txBody>
          </p:sp>
          <p:sp>
            <p:nvSpPr>
              <p:cNvPr id="5149" name="Rectangle 29"/>
              <p:cNvSpPr>
                <a:spLocks noChangeArrowheads="1"/>
              </p:cNvSpPr>
              <p:nvPr/>
            </p:nvSpPr>
            <p:spPr bwMode="auto">
              <a:xfrm>
                <a:off x="3120" y="3360"/>
                <a:ext cx="1152" cy="336"/>
              </a:xfrm>
              <a:prstGeom prst="rect">
                <a:avLst/>
              </a:prstGeom>
              <a:solidFill>
                <a:srgbClr val="99FF66"/>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b="1" dirty="0">
                    <a:solidFill>
                      <a:srgbClr val="000000"/>
                    </a:solidFill>
                    <a:latin typeface="Arial" charset="0"/>
                  </a:rPr>
                  <a:t>Résultat</a:t>
                </a:r>
              </a:p>
              <a:p>
                <a:pPr algn="ctr" fontAlgn="base">
                  <a:spcBef>
                    <a:spcPct val="0"/>
                  </a:spcBef>
                  <a:spcAft>
                    <a:spcPct val="0"/>
                  </a:spcAft>
                </a:pPr>
                <a:r>
                  <a:rPr lang="fr-FR" sz="2000" b="1" dirty="0">
                    <a:solidFill>
                      <a:srgbClr val="000000"/>
                    </a:solidFill>
                    <a:latin typeface="Arial" charset="0"/>
                  </a:rPr>
                  <a:t>bénéficiaire</a:t>
                </a:r>
                <a:endParaRPr lang="fr-FR" sz="1600" b="1" dirty="0">
                  <a:solidFill>
                    <a:srgbClr val="000000"/>
                  </a:solidFill>
                  <a:latin typeface="Arial" charset="0"/>
                </a:endParaRPr>
              </a:p>
            </p:txBody>
          </p:sp>
          <p:grpSp>
            <p:nvGrpSpPr>
              <p:cNvPr id="5150" name="Group 30"/>
              <p:cNvGrpSpPr>
                <a:grpSpLocks/>
              </p:cNvGrpSpPr>
              <p:nvPr/>
            </p:nvGrpSpPr>
            <p:grpSpPr bwMode="auto">
              <a:xfrm>
                <a:off x="4368" y="1920"/>
                <a:ext cx="1152" cy="1776"/>
                <a:chOff x="4368" y="1920"/>
                <a:chExt cx="1152" cy="1776"/>
              </a:xfrm>
            </p:grpSpPr>
            <p:sp>
              <p:nvSpPr>
                <p:cNvPr id="5151" name="Rectangle 31"/>
                <p:cNvSpPr>
                  <a:spLocks noChangeArrowheads="1"/>
                </p:cNvSpPr>
                <p:nvPr/>
              </p:nvSpPr>
              <p:spPr bwMode="auto">
                <a:xfrm>
                  <a:off x="4368" y="1920"/>
                  <a:ext cx="1152" cy="1488"/>
                </a:xfrm>
                <a:prstGeom prst="rect">
                  <a:avLst/>
                </a:prstGeom>
                <a:solidFill>
                  <a:srgbClr val="99CCFF"/>
                </a:solidFill>
                <a:ln w="9525">
                  <a:solidFill>
                    <a:srgbClr val="66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sz="2400" dirty="0">
                      <a:solidFill>
                        <a:srgbClr val="000000"/>
                      </a:solidFill>
                      <a:latin typeface="Arial" charset="0"/>
                    </a:rPr>
                    <a:t>Prod. exploit.</a:t>
                  </a:r>
                </a:p>
                <a:p>
                  <a:pPr fontAlgn="base">
                    <a:spcBef>
                      <a:spcPct val="0"/>
                    </a:spcBef>
                    <a:spcAft>
                      <a:spcPct val="0"/>
                    </a:spcAft>
                    <a:buFontTx/>
                    <a:buChar char="-"/>
                  </a:pPr>
                  <a:r>
                    <a:rPr lang="fr-FR" sz="1600" dirty="0">
                      <a:solidFill>
                        <a:srgbClr val="000000"/>
                      </a:solidFill>
                      <a:latin typeface="Arial" charset="0"/>
                    </a:rPr>
                    <a:t> prod. vendue</a:t>
                  </a:r>
                </a:p>
                <a:p>
                  <a:pPr fontAlgn="base">
                    <a:spcBef>
                      <a:spcPct val="0"/>
                    </a:spcBef>
                    <a:spcAft>
                      <a:spcPct val="0"/>
                    </a:spcAft>
                    <a:buFontTx/>
                    <a:buChar char="-"/>
                  </a:pPr>
                  <a:r>
                    <a:rPr lang="fr-FR" sz="1600" dirty="0">
                      <a:solidFill>
                        <a:srgbClr val="000000"/>
                      </a:solidFill>
                      <a:latin typeface="Arial" charset="0"/>
                    </a:rPr>
                    <a:t> prod. stockée</a:t>
                  </a:r>
                </a:p>
                <a:p>
                  <a:pPr fontAlgn="base">
                    <a:spcBef>
                      <a:spcPct val="0"/>
                    </a:spcBef>
                    <a:spcAft>
                      <a:spcPct val="0"/>
                    </a:spcAft>
                    <a:buFontTx/>
                    <a:buChar char="-"/>
                  </a:pPr>
                  <a:r>
                    <a:rPr lang="fr-FR" sz="1600" dirty="0">
                      <a:solidFill>
                        <a:srgbClr val="000000"/>
                      </a:solidFill>
                      <a:latin typeface="Arial" charset="0"/>
                    </a:rPr>
                    <a:t> prod. Immob.</a:t>
                  </a:r>
                </a:p>
              </p:txBody>
            </p:sp>
            <p:sp>
              <p:nvSpPr>
                <p:cNvPr id="5152" name="Rectangle 32"/>
                <p:cNvSpPr>
                  <a:spLocks noChangeArrowheads="1"/>
                </p:cNvSpPr>
                <p:nvPr/>
              </p:nvSpPr>
              <p:spPr bwMode="auto">
                <a:xfrm>
                  <a:off x="4368" y="3408"/>
                  <a:ext cx="1152" cy="288"/>
                </a:xfrm>
                <a:prstGeom prst="rect">
                  <a:avLst/>
                </a:prstGeom>
                <a:solidFill>
                  <a:srgbClr val="99CCFF"/>
                </a:solidFill>
                <a:ln w="9525">
                  <a:solidFill>
                    <a:srgbClr val="66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fr-FR" b="1" dirty="0">
                      <a:solidFill>
                        <a:srgbClr val="000000"/>
                      </a:solidFill>
                      <a:latin typeface="Arial" charset="0"/>
                    </a:rPr>
                    <a:t>Prod. financiers</a:t>
                  </a:r>
                  <a:endParaRPr lang="fr-FR" dirty="0">
                    <a:solidFill>
                      <a:srgbClr val="000000"/>
                    </a:solidFill>
                    <a:latin typeface="Arial" charset="0"/>
                  </a:endParaRPr>
                </a:p>
              </p:txBody>
            </p:sp>
          </p:grpSp>
        </p:grpSp>
        <p:sp>
          <p:nvSpPr>
            <p:cNvPr id="5162" name="Rectangle 42"/>
            <p:cNvSpPr>
              <a:spLocks noChangeArrowheads="1"/>
            </p:cNvSpPr>
            <p:nvPr/>
          </p:nvSpPr>
          <p:spPr bwMode="auto">
            <a:xfrm>
              <a:off x="4953000" y="4267200"/>
              <a:ext cx="1828800" cy="11430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grpSp>
          <p:nvGrpSpPr>
            <p:cNvPr id="5159" name="Group 39"/>
            <p:cNvGrpSpPr>
              <a:grpSpLocks/>
            </p:cNvGrpSpPr>
            <p:nvPr/>
          </p:nvGrpSpPr>
          <p:grpSpPr bwMode="auto">
            <a:xfrm>
              <a:off x="4800600" y="4267200"/>
              <a:ext cx="1981200" cy="1219200"/>
              <a:chOff x="3024" y="2976"/>
              <a:chExt cx="1248" cy="768"/>
            </a:xfrm>
          </p:grpSpPr>
          <p:sp>
            <p:nvSpPr>
              <p:cNvPr id="5153" name="Rectangle 33"/>
              <p:cNvSpPr>
                <a:spLocks noChangeArrowheads="1"/>
              </p:cNvSpPr>
              <p:nvPr/>
            </p:nvSpPr>
            <p:spPr bwMode="auto">
              <a:xfrm>
                <a:off x="3120" y="2976"/>
                <a:ext cx="1152" cy="720"/>
              </a:xfrm>
              <a:prstGeom prst="rect">
                <a:avLst/>
              </a:prstGeom>
              <a:solidFill>
                <a:srgbClr val="FFCC00"/>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b="1" dirty="0">
                    <a:solidFill>
                      <a:srgbClr val="000000"/>
                    </a:solidFill>
                    <a:latin typeface="Arial" charset="0"/>
                  </a:rPr>
                  <a:t>Ch. financières</a:t>
                </a:r>
              </a:p>
              <a:p>
                <a:pPr algn="ctr" fontAlgn="base">
                  <a:spcBef>
                    <a:spcPct val="0"/>
                  </a:spcBef>
                  <a:spcAft>
                    <a:spcPct val="0"/>
                  </a:spcAft>
                </a:pPr>
                <a:r>
                  <a:rPr lang="fr-FR" sz="1600" b="1" dirty="0">
                    <a:solidFill>
                      <a:srgbClr val="000000"/>
                    </a:solidFill>
                    <a:latin typeface="Arial" charset="0"/>
                  </a:rPr>
                  <a:t>(intérêts versés…)</a:t>
                </a:r>
              </a:p>
            </p:txBody>
          </p:sp>
          <p:sp>
            <p:nvSpPr>
              <p:cNvPr id="5158" name="Line 38"/>
              <p:cNvSpPr>
                <a:spLocks noChangeShapeType="1"/>
              </p:cNvSpPr>
              <p:nvPr/>
            </p:nvSpPr>
            <p:spPr bwMode="auto">
              <a:xfrm>
                <a:off x="3024" y="3312"/>
                <a:ext cx="0" cy="432"/>
              </a:xfrm>
              <a:prstGeom prst="line">
                <a:avLst/>
              </a:prstGeom>
              <a:noFill/>
              <a:ln w="5715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sp>
          <p:nvSpPr>
            <p:cNvPr id="5160" name="Text Box 40"/>
            <p:cNvSpPr txBox="1">
              <a:spLocks noChangeArrowheads="1"/>
            </p:cNvSpPr>
            <p:nvPr/>
          </p:nvSpPr>
          <p:spPr bwMode="auto">
            <a:xfrm>
              <a:off x="4283968" y="5527665"/>
              <a:ext cx="451713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0"/>
                </a:spcBef>
                <a:spcAft>
                  <a:spcPct val="0"/>
                </a:spcAft>
              </a:pPr>
              <a:r>
                <a:rPr lang="fr-FR" kern="0" dirty="0">
                  <a:solidFill>
                    <a:srgbClr val="009900"/>
                  </a:solidFill>
                  <a:latin typeface="Arial" charset="0"/>
                  <a:cs typeface="Arial" charset="0"/>
                </a:rPr>
                <a:t>La nouvelle dette ou le recours permanent au découvert bancaire provoque des charges financières supplémentaires et diminue d'autant le résultat</a:t>
              </a:r>
            </a:p>
          </p:txBody>
        </p:sp>
        <p:sp>
          <p:nvSpPr>
            <p:cNvPr id="5163" name="AutoShape 43"/>
            <p:cNvSpPr>
              <a:spLocks noChangeArrowheads="1"/>
            </p:cNvSpPr>
            <p:nvPr/>
          </p:nvSpPr>
          <p:spPr bwMode="auto">
            <a:xfrm rot="-635899">
              <a:off x="2971800" y="3587750"/>
              <a:ext cx="3124200" cy="1143000"/>
            </a:xfrm>
            <a:prstGeom prst="curvedDownArrow">
              <a:avLst>
                <a:gd name="adj1" fmla="val 31573"/>
                <a:gd name="adj2" fmla="val 92313"/>
                <a:gd name="adj3" fmla="val 57019"/>
              </a:avLst>
            </a:prstGeom>
            <a:solidFill>
              <a:srgbClr val="FFFF66"/>
            </a:solidFill>
            <a:ln w="38100">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grpSp>
      <p:sp>
        <p:nvSpPr>
          <p:cNvPr id="39" name="Rectangle 38"/>
          <p:cNvSpPr/>
          <p:nvPr>
            <p:custDataLst>
              <p:tags r:id="rId2"/>
            </p:custDataLst>
          </p:nvPr>
        </p:nvSpPr>
        <p:spPr>
          <a:xfrm>
            <a:off x="323528" y="379013"/>
            <a:ext cx="8640960" cy="707886"/>
          </a:xfrm>
          <a:prstGeom prst="rect">
            <a:avLst/>
          </a:prstGeom>
        </p:spPr>
        <p:txBody>
          <a:bodyPr wrap="squar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noProof="0" dirty="0">
                <a:ln>
                  <a:noFill/>
                </a:ln>
                <a:solidFill>
                  <a:srgbClr val="009900"/>
                </a:solidFill>
                <a:effectLst/>
                <a:uLnTx/>
                <a:uFillTx/>
                <a:latin typeface="Arial" charset="0"/>
                <a:cs typeface="Arial" charset="0"/>
              </a:rPr>
              <a:t>Exposé du problème...</a:t>
            </a:r>
          </a:p>
          <a:p>
            <a:pPr lvl="0" algn="r"/>
            <a:r>
              <a:rPr lang="fr-FR" sz="2000" b="1" kern="0" dirty="0">
                <a:solidFill>
                  <a:srgbClr val="009900"/>
                </a:solidFill>
                <a:latin typeface="Arial" charset="0"/>
                <a:cs typeface="Arial" charset="0"/>
              </a:rPr>
              <a:t>Le COÛT "financier" des stocks et des en-cours de production</a:t>
            </a:r>
          </a:p>
        </p:txBody>
      </p:sp>
    </p:spTree>
    <p:extLst>
      <p:ext uri="{BB962C8B-B14F-4D97-AF65-F5344CB8AC3E}">
        <p14:creationId xmlns:p14="http://schemas.microsoft.com/office/powerpoint/2010/main" val="4127475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Rectangle 237"/>
          <p:cNvSpPr/>
          <p:nvPr>
            <p:custDataLst>
              <p:tags r:id="rId1"/>
            </p:custDataLst>
          </p:nvPr>
        </p:nvSpPr>
        <p:spPr>
          <a:xfrm>
            <a:off x="254330" y="390483"/>
            <a:ext cx="8797589" cy="707886"/>
          </a:xfrm>
          <a:prstGeom prst="rect">
            <a:avLst/>
          </a:prstGeom>
        </p:spPr>
        <p:txBody>
          <a:bodyPr wrap="squar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lang="fr-FR" sz="2000" b="1" kern="0" dirty="0">
                <a:solidFill>
                  <a:srgbClr val="009900"/>
                </a:solidFill>
                <a:latin typeface="Arial" charset="0"/>
                <a:cs typeface="Arial" charset="0"/>
              </a:rPr>
              <a:t>Le problème des décalages temporels des flux de règlement :  </a:t>
            </a:r>
          </a:p>
          <a:p>
            <a:pPr marL="0" marR="0" lvl="0" indent="0" algn="r" defTabSz="914400" eaLnBrk="1" fontAlgn="auto" latinLnBrk="0" hangingPunct="1">
              <a:lnSpc>
                <a:spcPct val="100000"/>
              </a:lnSpc>
              <a:spcBef>
                <a:spcPts val="0"/>
              </a:spcBef>
              <a:spcAft>
                <a:spcPts val="0"/>
              </a:spcAft>
              <a:buClrTx/>
              <a:buSzTx/>
              <a:buFontTx/>
              <a:buNone/>
              <a:tabLst/>
              <a:defRPr/>
            </a:pPr>
            <a:r>
              <a:rPr lang="fr-FR" sz="2000" b="1" kern="0" dirty="0">
                <a:solidFill>
                  <a:srgbClr val="009900"/>
                </a:solidFill>
                <a:latin typeface="Arial" charset="0"/>
                <a:cs typeface="Arial" charset="0"/>
              </a:rPr>
              <a:t>Impacts des règlements à crédit d'un client à 90 jours fin de mois…</a:t>
            </a:r>
          </a:p>
        </p:txBody>
      </p:sp>
      <p:grpSp>
        <p:nvGrpSpPr>
          <p:cNvPr id="13314" name="Group 2"/>
          <p:cNvGrpSpPr>
            <a:grpSpLocks/>
          </p:cNvGrpSpPr>
          <p:nvPr/>
        </p:nvGrpSpPr>
        <p:grpSpPr bwMode="auto">
          <a:xfrm>
            <a:off x="258483" y="2326031"/>
            <a:ext cx="2009775" cy="785813"/>
            <a:chOff x="193" y="884"/>
            <a:chExt cx="1266" cy="495"/>
          </a:xfrm>
        </p:grpSpPr>
        <p:sp>
          <p:nvSpPr>
            <p:cNvPr id="13315" name="Line 3"/>
            <p:cNvSpPr>
              <a:spLocks noChangeShapeType="1"/>
            </p:cNvSpPr>
            <p:nvPr/>
          </p:nvSpPr>
          <p:spPr bwMode="auto">
            <a:xfrm>
              <a:off x="203" y="1305"/>
              <a:ext cx="1256" cy="6"/>
            </a:xfrm>
            <a:prstGeom prst="line">
              <a:avLst/>
            </a:prstGeom>
            <a:noFill/>
            <a:ln w="38100">
              <a:solidFill>
                <a:schemeClr val="accent2"/>
              </a:solidFill>
              <a:round/>
              <a:headEnd/>
              <a:tailEnd type="stealth"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sp>
          <p:nvSpPr>
            <p:cNvPr id="13316" name="Line 4"/>
            <p:cNvSpPr>
              <a:spLocks noChangeShapeType="1"/>
            </p:cNvSpPr>
            <p:nvPr/>
          </p:nvSpPr>
          <p:spPr bwMode="auto">
            <a:xfrm>
              <a:off x="193" y="1235"/>
              <a:ext cx="0" cy="144"/>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sp>
          <p:nvSpPr>
            <p:cNvPr id="13317" name="Text Box 5"/>
            <p:cNvSpPr txBox="1">
              <a:spLocks noChangeArrowheads="1"/>
            </p:cNvSpPr>
            <p:nvPr/>
          </p:nvSpPr>
          <p:spPr bwMode="auto">
            <a:xfrm>
              <a:off x="488" y="884"/>
              <a:ext cx="5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3333CC"/>
                  </a:solidFill>
                  <a:latin typeface="Arial" charset="0"/>
                </a:rPr>
                <a:t>Janvier</a:t>
              </a:r>
            </a:p>
          </p:txBody>
        </p:sp>
      </p:grpSp>
      <p:grpSp>
        <p:nvGrpSpPr>
          <p:cNvPr id="13318" name="Group 6"/>
          <p:cNvGrpSpPr>
            <a:grpSpLocks/>
          </p:cNvGrpSpPr>
          <p:nvPr/>
        </p:nvGrpSpPr>
        <p:grpSpPr bwMode="auto">
          <a:xfrm>
            <a:off x="133070" y="2716556"/>
            <a:ext cx="936625" cy="1171575"/>
            <a:chOff x="114" y="1130"/>
            <a:chExt cx="590" cy="738"/>
          </a:xfrm>
        </p:grpSpPr>
        <p:sp>
          <p:nvSpPr>
            <p:cNvPr id="13319" name="Text Box 7"/>
            <p:cNvSpPr txBox="1">
              <a:spLocks noChangeArrowheads="1"/>
            </p:cNvSpPr>
            <p:nvPr/>
          </p:nvSpPr>
          <p:spPr bwMode="auto">
            <a:xfrm>
              <a:off x="140" y="1130"/>
              <a:ext cx="338"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100" dirty="0">
                  <a:solidFill>
                    <a:srgbClr val="3333CC"/>
                  </a:solidFill>
                  <a:latin typeface="Arial" charset="0"/>
                </a:rPr>
                <a:t>le 1er</a:t>
              </a:r>
            </a:p>
          </p:txBody>
        </p:sp>
        <p:grpSp>
          <p:nvGrpSpPr>
            <p:cNvPr id="13320" name="Group 8"/>
            <p:cNvGrpSpPr>
              <a:grpSpLocks/>
            </p:cNvGrpSpPr>
            <p:nvPr/>
          </p:nvGrpSpPr>
          <p:grpSpPr bwMode="auto">
            <a:xfrm>
              <a:off x="114" y="1315"/>
              <a:ext cx="590" cy="553"/>
              <a:chOff x="114" y="1315"/>
              <a:chExt cx="590" cy="553"/>
            </a:xfrm>
          </p:grpSpPr>
          <p:sp>
            <p:nvSpPr>
              <p:cNvPr id="13321" name="Line 9"/>
              <p:cNvSpPr>
                <a:spLocks noChangeShapeType="1"/>
              </p:cNvSpPr>
              <p:nvPr/>
            </p:nvSpPr>
            <p:spPr bwMode="auto">
              <a:xfrm flipH="1">
                <a:off x="218" y="1315"/>
                <a:ext cx="1" cy="31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sp>
            <p:nvSpPr>
              <p:cNvPr id="13322" name="Text Box 10"/>
              <p:cNvSpPr txBox="1">
                <a:spLocks noChangeArrowheads="1"/>
              </p:cNvSpPr>
              <p:nvPr/>
            </p:nvSpPr>
            <p:spPr bwMode="auto">
              <a:xfrm>
                <a:off x="114" y="1597"/>
                <a:ext cx="590"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54000">
                <a:spAutoFit/>
              </a:bodyPr>
              <a:lstStyle/>
              <a:p>
                <a:pPr algn="ctr" fontAlgn="base">
                  <a:spcBef>
                    <a:spcPct val="0"/>
                  </a:spcBef>
                  <a:spcAft>
                    <a:spcPct val="0"/>
                  </a:spcAft>
                </a:pPr>
                <a:r>
                  <a:rPr lang="fr-FR" sz="1100" dirty="0">
                    <a:solidFill>
                      <a:srgbClr val="3333CC"/>
                    </a:solidFill>
                    <a:latin typeface="Arial" charset="0"/>
                  </a:rPr>
                  <a:t>Livraison 1</a:t>
                </a:r>
              </a:p>
              <a:p>
                <a:pPr algn="ctr" fontAlgn="base">
                  <a:spcBef>
                    <a:spcPct val="0"/>
                  </a:spcBef>
                  <a:spcAft>
                    <a:spcPct val="0"/>
                  </a:spcAft>
                </a:pPr>
                <a:r>
                  <a:rPr lang="fr-FR" sz="1100" dirty="0">
                    <a:solidFill>
                      <a:srgbClr val="3333CC"/>
                    </a:solidFill>
                    <a:latin typeface="Arial" charset="0"/>
                  </a:rPr>
                  <a:t>= 1 000</a:t>
                </a:r>
              </a:p>
            </p:txBody>
          </p:sp>
        </p:grpSp>
      </p:grpSp>
      <p:grpSp>
        <p:nvGrpSpPr>
          <p:cNvPr id="13323" name="Group 11"/>
          <p:cNvGrpSpPr>
            <a:grpSpLocks/>
          </p:cNvGrpSpPr>
          <p:nvPr/>
        </p:nvGrpSpPr>
        <p:grpSpPr bwMode="auto">
          <a:xfrm>
            <a:off x="1282420" y="2714968"/>
            <a:ext cx="1784350" cy="2109821"/>
            <a:chOff x="856" y="1129"/>
            <a:chExt cx="1124" cy="1544"/>
          </a:xfrm>
        </p:grpSpPr>
        <p:grpSp>
          <p:nvGrpSpPr>
            <p:cNvPr id="13324" name="Group 12"/>
            <p:cNvGrpSpPr>
              <a:grpSpLocks/>
            </p:cNvGrpSpPr>
            <p:nvPr/>
          </p:nvGrpSpPr>
          <p:grpSpPr bwMode="auto">
            <a:xfrm>
              <a:off x="856" y="1323"/>
              <a:ext cx="1124" cy="1350"/>
              <a:chOff x="856" y="1323"/>
              <a:chExt cx="1124" cy="1350"/>
            </a:xfrm>
          </p:grpSpPr>
          <p:sp>
            <p:nvSpPr>
              <p:cNvPr id="13325" name="Line 13"/>
              <p:cNvSpPr>
                <a:spLocks noChangeShapeType="1"/>
              </p:cNvSpPr>
              <p:nvPr/>
            </p:nvSpPr>
            <p:spPr bwMode="auto">
              <a:xfrm flipH="1">
                <a:off x="1361" y="1323"/>
                <a:ext cx="1" cy="713"/>
              </a:xfrm>
              <a:prstGeom prst="line">
                <a:avLst/>
              </a:prstGeom>
              <a:noFill/>
              <a:ln w="2857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sp>
            <p:nvSpPr>
              <p:cNvPr id="13326" name="Text Box 14"/>
              <p:cNvSpPr txBox="1">
                <a:spLocks noChangeArrowheads="1"/>
              </p:cNvSpPr>
              <p:nvPr/>
            </p:nvSpPr>
            <p:spPr bwMode="auto">
              <a:xfrm>
                <a:off x="856" y="1992"/>
                <a:ext cx="1124" cy="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fr-FR" sz="1100" dirty="0">
                    <a:solidFill>
                      <a:srgbClr val="3333CC"/>
                    </a:solidFill>
                    <a:latin typeface="Arial" charset="0"/>
                  </a:rPr>
                  <a:t>Envoi facture janv.</a:t>
                </a:r>
              </a:p>
              <a:p>
                <a:pPr algn="ctr" fontAlgn="base">
                  <a:spcBef>
                    <a:spcPct val="0"/>
                  </a:spcBef>
                  <a:spcAft>
                    <a:spcPct val="0"/>
                  </a:spcAft>
                </a:pPr>
                <a:r>
                  <a:rPr lang="fr-FR" sz="1100" dirty="0">
                    <a:solidFill>
                      <a:srgbClr val="3333CC"/>
                    </a:solidFill>
                    <a:latin typeface="Arial" charset="0"/>
                  </a:rPr>
                  <a:t>= 2 000</a:t>
                </a:r>
              </a:p>
              <a:p>
                <a:pPr algn="ctr" fontAlgn="base">
                  <a:spcBef>
                    <a:spcPct val="0"/>
                  </a:spcBef>
                  <a:spcAft>
                    <a:spcPct val="0"/>
                  </a:spcAft>
                </a:pPr>
                <a:r>
                  <a:rPr lang="fr-FR" sz="1100" dirty="0">
                    <a:solidFill>
                      <a:srgbClr val="3333CC"/>
                    </a:solidFill>
                    <a:latin typeface="Arial" charset="0"/>
                  </a:rPr>
                  <a:t>À 90j fin de mois</a:t>
                </a:r>
              </a:p>
              <a:p>
                <a:pPr algn="ctr" fontAlgn="base">
                  <a:spcBef>
                    <a:spcPct val="0"/>
                  </a:spcBef>
                  <a:spcAft>
                    <a:spcPct val="0"/>
                  </a:spcAft>
                </a:pPr>
                <a:r>
                  <a:rPr lang="fr-FR" sz="1050" dirty="0">
                    <a:solidFill>
                      <a:srgbClr val="000000"/>
                    </a:solidFill>
                    <a:latin typeface="Arial" charset="0"/>
                  </a:rPr>
                  <a:t> (encaissement prévu disons : le </a:t>
                </a:r>
                <a:r>
                  <a:rPr lang="fr-FR" sz="1050" b="1" dirty="0">
                    <a:solidFill>
                      <a:srgbClr val="FF5050"/>
                    </a:solidFill>
                    <a:effectLst>
                      <a:outerShdw blurRad="38100" dist="38100" dir="2700000" algn="tl">
                        <a:srgbClr val="C0C0C0"/>
                      </a:outerShdw>
                    </a:effectLst>
                    <a:latin typeface="Arial" charset="0"/>
                  </a:rPr>
                  <a:t>30 avril</a:t>
                </a:r>
                <a:r>
                  <a:rPr lang="fr-FR" sz="1050" dirty="0">
                    <a:solidFill>
                      <a:srgbClr val="000000"/>
                    </a:solidFill>
                    <a:latin typeface="Arial" charset="0"/>
                  </a:rPr>
                  <a:t>)</a:t>
                </a:r>
                <a:r>
                  <a:rPr lang="fr-FR" sz="1100" dirty="0">
                    <a:solidFill>
                      <a:srgbClr val="000000"/>
                    </a:solidFill>
                    <a:latin typeface="Arial" charset="0"/>
                  </a:rPr>
                  <a:t> </a:t>
                </a:r>
              </a:p>
            </p:txBody>
          </p:sp>
        </p:grpSp>
        <p:sp>
          <p:nvSpPr>
            <p:cNvPr id="13327" name="Text Box 15"/>
            <p:cNvSpPr txBox="1">
              <a:spLocks noChangeArrowheads="1"/>
            </p:cNvSpPr>
            <p:nvPr/>
          </p:nvSpPr>
          <p:spPr bwMode="auto">
            <a:xfrm>
              <a:off x="1144" y="1129"/>
              <a:ext cx="309"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100" dirty="0">
                  <a:solidFill>
                    <a:srgbClr val="3333CC"/>
                  </a:solidFill>
                  <a:latin typeface="Arial" charset="0"/>
                </a:rPr>
                <a:t>le 30</a:t>
              </a:r>
            </a:p>
          </p:txBody>
        </p:sp>
      </p:grpSp>
      <p:sp>
        <p:nvSpPr>
          <p:cNvPr id="13328" name="Text Box 16"/>
          <p:cNvSpPr txBox="1">
            <a:spLocks noChangeArrowheads="1"/>
          </p:cNvSpPr>
          <p:nvPr/>
        </p:nvSpPr>
        <p:spPr bwMode="auto">
          <a:xfrm>
            <a:off x="66315" y="5213577"/>
            <a:ext cx="192232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000000"/>
                </a:solidFill>
                <a:latin typeface="Arial" charset="0"/>
              </a:rPr>
              <a:t>Créances Clients =</a:t>
            </a:r>
          </a:p>
        </p:txBody>
      </p:sp>
      <p:sp>
        <p:nvSpPr>
          <p:cNvPr id="13329" name="Text Box 17"/>
          <p:cNvSpPr txBox="1">
            <a:spLocks noChangeArrowheads="1"/>
          </p:cNvSpPr>
          <p:nvPr/>
        </p:nvSpPr>
        <p:spPr bwMode="auto">
          <a:xfrm>
            <a:off x="748835" y="5654585"/>
            <a:ext cx="119295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000000"/>
                </a:solidFill>
                <a:latin typeface="Arial" charset="0"/>
              </a:rPr>
              <a:t>Encaisse =</a:t>
            </a:r>
          </a:p>
        </p:txBody>
      </p:sp>
      <p:sp>
        <p:nvSpPr>
          <p:cNvPr id="13330" name="Text Box 18"/>
          <p:cNvSpPr txBox="1">
            <a:spLocks noChangeArrowheads="1"/>
          </p:cNvSpPr>
          <p:nvPr/>
        </p:nvSpPr>
        <p:spPr bwMode="auto">
          <a:xfrm>
            <a:off x="424376" y="4816555"/>
            <a:ext cx="14606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000000"/>
                </a:solidFill>
                <a:latin typeface="Arial" charset="0"/>
              </a:rPr>
              <a:t>Situation fin…</a:t>
            </a:r>
          </a:p>
        </p:txBody>
      </p:sp>
      <p:sp>
        <p:nvSpPr>
          <p:cNvPr id="13331" name="Text Box 19"/>
          <p:cNvSpPr txBox="1">
            <a:spLocks noChangeArrowheads="1"/>
          </p:cNvSpPr>
          <p:nvPr/>
        </p:nvSpPr>
        <p:spPr bwMode="auto">
          <a:xfrm>
            <a:off x="2390415" y="5260080"/>
            <a:ext cx="69762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3333CC"/>
                </a:solidFill>
                <a:latin typeface="Arial" charset="0"/>
              </a:rPr>
              <a:t>2 000</a:t>
            </a:r>
          </a:p>
        </p:txBody>
      </p:sp>
      <p:sp>
        <p:nvSpPr>
          <p:cNvPr id="13332" name="Text Box 20"/>
          <p:cNvSpPr txBox="1">
            <a:spLocks noChangeArrowheads="1"/>
          </p:cNvSpPr>
          <p:nvPr/>
        </p:nvSpPr>
        <p:spPr bwMode="auto">
          <a:xfrm>
            <a:off x="2781285" y="5641069"/>
            <a:ext cx="29848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3333CC"/>
                </a:solidFill>
                <a:latin typeface="Arial" charset="0"/>
              </a:rPr>
              <a:t>0</a:t>
            </a:r>
          </a:p>
        </p:txBody>
      </p:sp>
      <p:sp>
        <p:nvSpPr>
          <p:cNvPr id="13333" name="Text Box 21"/>
          <p:cNvSpPr txBox="1">
            <a:spLocks noChangeArrowheads="1"/>
          </p:cNvSpPr>
          <p:nvPr/>
        </p:nvSpPr>
        <p:spPr bwMode="auto">
          <a:xfrm>
            <a:off x="2201456" y="4811641"/>
            <a:ext cx="845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3333CC"/>
                </a:solidFill>
                <a:latin typeface="Arial" charset="0"/>
              </a:rPr>
              <a:t>Janvier</a:t>
            </a:r>
          </a:p>
        </p:txBody>
      </p:sp>
      <p:grpSp>
        <p:nvGrpSpPr>
          <p:cNvPr id="13334" name="Group 22"/>
          <p:cNvGrpSpPr>
            <a:grpSpLocks/>
          </p:cNvGrpSpPr>
          <p:nvPr/>
        </p:nvGrpSpPr>
        <p:grpSpPr bwMode="auto">
          <a:xfrm>
            <a:off x="3920052" y="4850101"/>
            <a:ext cx="842963" cy="1106488"/>
            <a:chOff x="2232" y="2971"/>
            <a:chExt cx="531" cy="697"/>
          </a:xfrm>
        </p:grpSpPr>
        <p:sp>
          <p:nvSpPr>
            <p:cNvPr id="13335" name="Text Box 23"/>
            <p:cNvSpPr txBox="1">
              <a:spLocks noChangeArrowheads="1"/>
            </p:cNvSpPr>
            <p:nvPr/>
          </p:nvSpPr>
          <p:spPr bwMode="auto">
            <a:xfrm>
              <a:off x="2324" y="3234"/>
              <a:ext cx="43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FF00FF"/>
                  </a:solidFill>
                  <a:latin typeface="Arial" charset="0"/>
                </a:rPr>
                <a:t>4 000</a:t>
              </a:r>
            </a:p>
          </p:txBody>
        </p:sp>
        <p:sp>
          <p:nvSpPr>
            <p:cNvPr id="13336" name="Text Box 24"/>
            <p:cNvSpPr txBox="1">
              <a:spLocks noChangeArrowheads="1"/>
            </p:cNvSpPr>
            <p:nvPr/>
          </p:nvSpPr>
          <p:spPr bwMode="auto">
            <a:xfrm>
              <a:off x="2575" y="3455"/>
              <a:ext cx="1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FF00FF"/>
                  </a:solidFill>
                  <a:latin typeface="Arial" charset="0"/>
                </a:rPr>
                <a:t>0</a:t>
              </a:r>
            </a:p>
          </p:txBody>
        </p:sp>
        <p:sp>
          <p:nvSpPr>
            <p:cNvPr id="13337" name="Text Box 25"/>
            <p:cNvSpPr txBox="1">
              <a:spLocks noChangeArrowheads="1"/>
            </p:cNvSpPr>
            <p:nvPr/>
          </p:nvSpPr>
          <p:spPr bwMode="auto">
            <a:xfrm>
              <a:off x="2232" y="2971"/>
              <a:ext cx="51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FF00FF"/>
                  </a:solidFill>
                  <a:latin typeface="Arial" charset="0"/>
                </a:rPr>
                <a:t>Février</a:t>
              </a:r>
            </a:p>
          </p:txBody>
        </p:sp>
      </p:grpSp>
      <p:grpSp>
        <p:nvGrpSpPr>
          <p:cNvPr id="13338" name="Group 26"/>
          <p:cNvGrpSpPr>
            <a:grpSpLocks/>
          </p:cNvGrpSpPr>
          <p:nvPr/>
        </p:nvGrpSpPr>
        <p:grpSpPr bwMode="auto">
          <a:xfrm>
            <a:off x="5775045" y="4877725"/>
            <a:ext cx="714376" cy="1126006"/>
            <a:chOff x="3214" y="2964"/>
            <a:chExt cx="450" cy="717"/>
          </a:xfrm>
        </p:grpSpPr>
        <p:sp>
          <p:nvSpPr>
            <p:cNvPr id="13339" name="Text Box 27"/>
            <p:cNvSpPr txBox="1">
              <a:spLocks noChangeArrowheads="1"/>
            </p:cNvSpPr>
            <p:nvPr/>
          </p:nvSpPr>
          <p:spPr bwMode="auto">
            <a:xfrm>
              <a:off x="3259" y="2964"/>
              <a:ext cx="40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FF9933"/>
                  </a:solidFill>
                  <a:latin typeface="Arial" charset="0"/>
                </a:rPr>
                <a:t>Mars</a:t>
              </a:r>
            </a:p>
          </p:txBody>
        </p:sp>
        <p:sp>
          <p:nvSpPr>
            <p:cNvPr id="13340" name="Text Box 28"/>
            <p:cNvSpPr txBox="1">
              <a:spLocks noChangeArrowheads="1"/>
            </p:cNvSpPr>
            <p:nvPr/>
          </p:nvSpPr>
          <p:spPr bwMode="auto">
            <a:xfrm>
              <a:off x="3214" y="3234"/>
              <a:ext cx="43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FF9933"/>
                  </a:solidFill>
                  <a:latin typeface="Arial" charset="0"/>
                </a:rPr>
                <a:t>6 000</a:t>
              </a:r>
            </a:p>
          </p:txBody>
        </p:sp>
        <p:sp>
          <p:nvSpPr>
            <p:cNvPr id="13341" name="Text Box 29"/>
            <p:cNvSpPr txBox="1">
              <a:spLocks noChangeArrowheads="1"/>
            </p:cNvSpPr>
            <p:nvPr/>
          </p:nvSpPr>
          <p:spPr bwMode="auto">
            <a:xfrm>
              <a:off x="3476" y="3468"/>
              <a:ext cx="1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FF9933"/>
                  </a:solidFill>
                  <a:latin typeface="Arial" charset="0"/>
                </a:rPr>
                <a:t>0</a:t>
              </a:r>
            </a:p>
          </p:txBody>
        </p:sp>
      </p:grpSp>
      <p:grpSp>
        <p:nvGrpSpPr>
          <p:cNvPr id="13342" name="Group 30"/>
          <p:cNvGrpSpPr>
            <a:grpSpLocks/>
          </p:cNvGrpSpPr>
          <p:nvPr/>
        </p:nvGrpSpPr>
        <p:grpSpPr bwMode="auto">
          <a:xfrm>
            <a:off x="7623683" y="4846720"/>
            <a:ext cx="812800" cy="1265238"/>
            <a:chOff x="4856" y="3055"/>
            <a:chExt cx="512" cy="797"/>
          </a:xfrm>
        </p:grpSpPr>
        <p:sp>
          <p:nvSpPr>
            <p:cNvPr id="13343" name="Rectangle 31"/>
            <p:cNvSpPr>
              <a:spLocks noChangeArrowheads="1"/>
            </p:cNvSpPr>
            <p:nvPr/>
          </p:nvSpPr>
          <p:spPr bwMode="auto">
            <a:xfrm>
              <a:off x="5180" y="3639"/>
              <a:ext cx="1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33CC33"/>
                  </a:solidFill>
                  <a:latin typeface="Arial" charset="0"/>
                </a:rPr>
                <a:t>0</a:t>
              </a:r>
            </a:p>
          </p:txBody>
        </p:sp>
        <p:sp>
          <p:nvSpPr>
            <p:cNvPr id="13344" name="Text Box 32"/>
            <p:cNvSpPr txBox="1">
              <a:spLocks noChangeArrowheads="1"/>
            </p:cNvSpPr>
            <p:nvPr/>
          </p:nvSpPr>
          <p:spPr bwMode="auto">
            <a:xfrm>
              <a:off x="4944" y="3055"/>
              <a:ext cx="36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33CC33"/>
                  </a:solidFill>
                  <a:latin typeface="Arial" charset="0"/>
                </a:rPr>
                <a:t>Avril</a:t>
              </a:r>
            </a:p>
          </p:txBody>
        </p:sp>
        <p:sp>
          <p:nvSpPr>
            <p:cNvPr id="13345" name="Text Box 33"/>
            <p:cNvSpPr txBox="1">
              <a:spLocks noChangeArrowheads="1"/>
            </p:cNvSpPr>
            <p:nvPr/>
          </p:nvSpPr>
          <p:spPr bwMode="auto">
            <a:xfrm>
              <a:off x="4856" y="3356"/>
              <a:ext cx="43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33CC33"/>
                  </a:solidFill>
                  <a:latin typeface="Arial" charset="0"/>
                </a:rPr>
                <a:t>8 000</a:t>
              </a:r>
            </a:p>
          </p:txBody>
        </p:sp>
      </p:grpSp>
      <p:sp>
        <p:nvSpPr>
          <p:cNvPr id="13346" name="Text Box 34"/>
          <p:cNvSpPr txBox="1">
            <a:spLocks noChangeArrowheads="1"/>
          </p:cNvSpPr>
          <p:nvPr/>
        </p:nvSpPr>
        <p:spPr bwMode="auto">
          <a:xfrm>
            <a:off x="7548961" y="5594131"/>
            <a:ext cx="1099981" cy="677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chemeClr val="accent2"/>
                </a:solidFill>
                <a:latin typeface="Arial" charset="0"/>
              </a:rPr>
              <a:t>+2 000</a:t>
            </a:r>
          </a:p>
          <a:p>
            <a:pPr fontAlgn="base">
              <a:spcBef>
                <a:spcPct val="0"/>
              </a:spcBef>
              <a:spcAft>
                <a:spcPct val="0"/>
              </a:spcAft>
            </a:pPr>
            <a:r>
              <a:rPr lang="fr-FR" sz="1050" i="1" dirty="0">
                <a:solidFill>
                  <a:srgbClr val="000000"/>
                </a:solidFill>
                <a:latin typeface="Arial" charset="0"/>
              </a:rPr>
              <a:t>(enfin ! Et si </a:t>
            </a:r>
          </a:p>
          <a:p>
            <a:pPr fontAlgn="base">
              <a:spcBef>
                <a:spcPct val="0"/>
              </a:spcBef>
              <a:spcAft>
                <a:spcPct val="0"/>
              </a:spcAft>
            </a:pPr>
            <a:r>
              <a:rPr lang="fr-FR" sz="1050" i="1" dirty="0">
                <a:solidFill>
                  <a:srgbClr val="000000"/>
                </a:solidFill>
                <a:latin typeface="Arial" charset="0"/>
              </a:rPr>
              <a:t>tout va bien…)</a:t>
            </a:r>
          </a:p>
        </p:txBody>
      </p:sp>
      <p:grpSp>
        <p:nvGrpSpPr>
          <p:cNvPr id="13347" name="Group 35"/>
          <p:cNvGrpSpPr>
            <a:grpSpLocks/>
          </p:cNvGrpSpPr>
          <p:nvPr/>
        </p:nvGrpSpPr>
        <p:grpSpPr bwMode="auto">
          <a:xfrm>
            <a:off x="1095095" y="2714969"/>
            <a:ext cx="946150" cy="1173163"/>
            <a:chOff x="720" y="1129"/>
            <a:chExt cx="590" cy="739"/>
          </a:xfrm>
        </p:grpSpPr>
        <p:sp>
          <p:nvSpPr>
            <p:cNvPr id="13348" name="Text Box 36"/>
            <p:cNvSpPr txBox="1">
              <a:spLocks noChangeArrowheads="1"/>
            </p:cNvSpPr>
            <p:nvPr/>
          </p:nvSpPr>
          <p:spPr bwMode="auto">
            <a:xfrm>
              <a:off x="746" y="1129"/>
              <a:ext cx="306"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100" dirty="0">
                  <a:solidFill>
                    <a:srgbClr val="3333CC"/>
                  </a:solidFill>
                  <a:latin typeface="Arial" charset="0"/>
                </a:rPr>
                <a:t>le 15</a:t>
              </a:r>
            </a:p>
          </p:txBody>
        </p:sp>
        <p:grpSp>
          <p:nvGrpSpPr>
            <p:cNvPr id="13349" name="Group 37"/>
            <p:cNvGrpSpPr>
              <a:grpSpLocks/>
            </p:cNvGrpSpPr>
            <p:nvPr/>
          </p:nvGrpSpPr>
          <p:grpSpPr bwMode="auto">
            <a:xfrm>
              <a:off x="720" y="1310"/>
              <a:ext cx="590" cy="558"/>
              <a:chOff x="720" y="1310"/>
              <a:chExt cx="590" cy="558"/>
            </a:xfrm>
          </p:grpSpPr>
          <p:sp>
            <p:nvSpPr>
              <p:cNvPr id="13350" name="Line 38"/>
              <p:cNvSpPr>
                <a:spLocks noChangeShapeType="1"/>
              </p:cNvSpPr>
              <p:nvPr/>
            </p:nvSpPr>
            <p:spPr bwMode="auto">
              <a:xfrm flipH="1">
                <a:off x="865" y="1310"/>
                <a:ext cx="1" cy="34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sp>
            <p:nvSpPr>
              <p:cNvPr id="13351" name="Text Box 39"/>
              <p:cNvSpPr txBox="1">
                <a:spLocks noChangeArrowheads="1"/>
              </p:cNvSpPr>
              <p:nvPr/>
            </p:nvSpPr>
            <p:spPr bwMode="auto">
              <a:xfrm>
                <a:off x="720" y="1597"/>
                <a:ext cx="590"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54000">
                <a:spAutoFit/>
              </a:bodyPr>
              <a:lstStyle/>
              <a:p>
                <a:pPr algn="ctr" fontAlgn="base">
                  <a:spcBef>
                    <a:spcPct val="0"/>
                  </a:spcBef>
                  <a:spcAft>
                    <a:spcPct val="0"/>
                  </a:spcAft>
                </a:pPr>
                <a:r>
                  <a:rPr lang="fr-FR" sz="1100" dirty="0">
                    <a:solidFill>
                      <a:srgbClr val="3333CC"/>
                    </a:solidFill>
                    <a:latin typeface="Arial" charset="0"/>
                  </a:rPr>
                  <a:t>Livraison 2</a:t>
                </a:r>
              </a:p>
              <a:p>
                <a:pPr algn="ctr" fontAlgn="base">
                  <a:spcBef>
                    <a:spcPct val="0"/>
                  </a:spcBef>
                  <a:spcAft>
                    <a:spcPct val="0"/>
                  </a:spcAft>
                </a:pPr>
                <a:r>
                  <a:rPr lang="fr-FR" sz="1100" dirty="0">
                    <a:solidFill>
                      <a:srgbClr val="3333CC"/>
                    </a:solidFill>
                    <a:latin typeface="Arial" charset="0"/>
                  </a:rPr>
                  <a:t>= 1 000</a:t>
                </a:r>
              </a:p>
            </p:txBody>
          </p:sp>
        </p:grpSp>
      </p:grpSp>
      <p:grpSp>
        <p:nvGrpSpPr>
          <p:cNvPr id="13352" name="Group 40"/>
          <p:cNvGrpSpPr>
            <a:grpSpLocks/>
          </p:cNvGrpSpPr>
          <p:nvPr/>
        </p:nvGrpSpPr>
        <p:grpSpPr bwMode="auto">
          <a:xfrm>
            <a:off x="2296833" y="2330792"/>
            <a:ext cx="2009775" cy="771525"/>
            <a:chOff x="1477" y="887"/>
            <a:chExt cx="1266" cy="486"/>
          </a:xfrm>
        </p:grpSpPr>
        <p:sp>
          <p:nvSpPr>
            <p:cNvPr id="13353" name="Text Box 41"/>
            <p:cNvSpPr txBox="1">
              <a:spLocks noChangeArrowheads="1"/>
            </p:cNvSpPr>
            <p:nvPr/>
          </p:nvSpPr>
          <p:spPr bwMode="auto">
            <a:xfrm>
              <a:off x="1788" y="887"/>
              <a:ext cx="51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FF00FF"/>
                  </a:solidFill>
                  <a:latin typeface="Arial" charset="0"/>
                </a:rPr>
                <a:t>Février</a:t>
              </a:r>
            </a:p>
          </p:txBody>
        </p:sp>
        <p:sp>
          <p:nvSpPr>
            <p:cNvPr id="13354" name="Line 42"/>
            <p:cNvSpPr>
              <a:spLocks noChangeShapeType="1"/>
            </p:cNvSpPr>
            <p:nvPr/>
          </p:nvSpPr>
          <p:spPr bwMode="auto">
            <a:xfrm>
              <a:off x="1487" y="1305"/>
              <a:ext cx="1256" cy="6"/>
            </a:xfrm>
            <a:prstGeom prst="line">
              <a:avLst/>
            </a:prstGeom>
            <a:noFill/>
            <a:ln w="38100">
              <a:solidFill>
                <a:srgbClr val="FF00FF"/>
              </a:solidFill>
              <a:round/>
              <a:headEnd/>
              <a:tailEnd type="stealth"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sp>
          <p:nvSpPr>
            <p:cNvPr id="13355" name="Line 43"/>
            <p:cNvSpPr>
              <a:spLocks noChangeShapeType="1"/>
            </p:cNvSpPr>
            <p:nvPr/>
          </p:nvSpPr>
          <p:spPr bwMode="auto">
            <a:xfrm>
              <a:off x="1477" y="1229"/>
              <a:ext cx="0" cy="144"/>
            </a:xfrm>
            <a:prstGeom prst="line">
              <a:avLst/>
            </a:prstGeom>
            <a:noFill/>
            <a:ln w="28575">
              <a:solidFill>
                <a:srgbClr val="FF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grpSp>
      <p:grpSp>
        <p:nvGrpSpPr>
          <p:cNvPr id="13356" name="Group 44"/>
          <p:cNvGrpSpPr>
            <a:grpSpLocks/>
          </p:cNvGrpSpPr>
          <p:nvPr/>
        </p:nvGrpSpPr>
        <p:grpSpPr bwMode="auto">
          <a:xfrm>
            <a:off x="2180945" y="2711794"/>
            <a:ext cx="936625" cy="1176338"/>
            <a:chOff x="1404" y="1127"/>
            <a:chExt cx="590" cy="741"/>
          </a:xfrm>
        </p:grpSpPr>
        <p:sp>
          <p:nvSpPr>
            <p:cNvPr id="13357" name="Text Box 45"/>
            <p:cNvSpPr txBox="1">
              <a:spLocks noChangeArrowheads="1"/>
            </p:cNvSpPr>
            <p:nvPr/>
          </p:nvSpPr>
          <p:spPr bwMode="auto">
            <a:xfrm>
              <a:off x="1446" y="1127"/>
              <a:ext cx="338"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100" dirty="0">
                  <a:solidFill>
                    <a:srgbClr val="FF00FF"/>
                  </a:solidFill>
                  <a:latin typeface="Arial" charset="0"/>
                </a:rPr>
                <a:t>le 1er</a:t>
              </a:r>
            </a:p>
          </p:txBody>
        </p:sp>
        <p:sp>
          <p:nvSpPr>
            <p:cNvPr id="13358" name="Line 46"/>
            <p:cNvSpPr>
              <a:spLocks noChangeShapeType="1"/>
            </p:cNvSpPr>
            <p:nvPr/>
          </p:nvSpPr>
          <p:spPr bwMode="auto">
            <a:xfrm flipH="1">
              <a:off x="1502" y="1315"/>
              <a:ext cx="1" cy="31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sp>
          <p:nvSpPr>
            <p:cNvPr id="13359" name="Text Box 47"/>
            <p:cNvSpPr txBox="1">
              <a:spLocks noChangeArrowheads="1"/>
            </p:cNvSpPr>
            <p:nvPr/>
          </p:nvSpPr>
          <p:spPr bwMode="auto">
            <a:xfrm>
              <a:off x="1404" y="1597"/>
              <a:ext cx="590"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54000">
              <a:spAutoFit/>
            </a:bodyPr>
            <a:lstStyle/>
            <a:p>
              <a:pPr algn="ctr" fontAlgn="base">
                <a:spcBef>
                  <a:spcPct val="0"/>
                </a:spcBef>
                <a:spcAft>
                  <a:spcPct val="0"/>
                </a:spcAft>
              </a:pPr>
              <a:r>
                <a:rPr lang="fr-FR" sz="1100" dirty="0">
                  <a:solidFill>
                    <a:srgbClr val="FF00FF"/>
                  </a:solidFill>
                  <a:latin typeface="Arial" charset="0"/>
                </a:rPr>
                <a:t>Livraison 3</a:t>
              </a:r>
            </a:p>
            <a:p>
              <a:pPr algn="ctr" fontAlgn="base">
                <a:spcBef>
                  <a:spcPct val="0"/>
                </a:spcBef>
                <a:spcAft>
                  <a:spcPct val="0"/>
                </a:spcAft>
              </a:pPr>
              <a:r>
                <a:rPr lang="fr-FR" sz="1100" dirty="0">
                  <a:solidFill>
                    <a:srgbClr val="FF00FF"/>
                  </a:solidFill>
                  <a:latin typeface="Arial" charset="0"/>
                </a:rPr>
                <a:t>= 1 000</a:t>
              </a:r>
            </a:p>
          </p:txBody>
        </p:sp>
      </p:grpSp>
      <p:grpSp>
        <p:nvGrpSpPr>
          <p:cNvPr id="13360" name="Group 48"/>
          <p:cNvGrpSpPr>
            <a:grpSpLocks/>
          </p:cNvGrpSpPr>
          <p:nvPr/>
        </p:nvGrpSpPr>
        <p:grpSpPr bwMode="auto">
          <a:xfrm>
            <a:off x="3330295" y="2714968"/>
            <a:ext cx="1784350" cy="2109821"/>
            <a:chOff x="2140" y="1129"/>
            <a:chExt cx="1124" cy="1544"/>
          </a:xfrm>
        </p:grpSpPr>
        <p:sp>
          <p:nvSpPr>
            <p:cNvPr id="13361" name="Line 49"/>
            <p:cNvSpPr>
              <a:spLocks noChangeShapeType="1"/>
            </p:cNvSpPr>
            <p:nvPr/>
          </p:nvSpPr>
          <p:spPr bwMode="auto">
            <a:xfrm flipH="1">
              <a:off x="2645" y="1323"/>
              <a:ext cx="1" cy="713"/>
            </a:xfrm>
            <a:prstGeom prst="line">
              <a:avLst/>
            </a:prstGeom>
            <a:noFill/>
            <a:ln w="2857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sp>
          <p:nvSpPr>
            <p:cNvPr id="13362" name="Text Box 50"/>
            <p:cNvSpPr txBox="1">
              <a:spLocks noChangeArrowheads="1"/>
            </p:cNvSpPr>
            <p:nvPr/>
          </p:nvSpPr>
          <p:spPr bwMode="auto">
            <a:xfrm>
              <a:off x="2140" y="1992"/>
              <a:ext cx="1124" cy="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fr-FR" sz="1100" dirty="0">
                  <a:solidFill>
                    <a:srgbClr val="FF00FF"/>
                  </a:solidFill>
                  <a:latin typeface="Arial" charset="0"/>
                </a:rPr>
                <a:t>Envoi facture fév.</a:t>
              </a:r>
            </a:p>
            <a:p>
              <a:pPr algn="ctr" fontAlgn="base">
                <a:spcBef>
                  <a:spcPct val="0"/>
                </a:spcBef>
                <a:spcAft>
                  <a:spcPct val="0"/>
                </a:spcAft>
              </a:pPr>
              <a:r>
                <a:rPr lang="fr-FR" sz="1100" dirty="0">
                  <a:solidFill>
                    <a:srgbClr val="FF00FF"/>
                  </a:solidFill>
                  <a:latin typeface="Arial" charset="0"/>
                </a:rPr>
                <a:t>= 2 000</a:t>
              </a:r>
            </a:p>
            <a:p>
              <a:pPr algn="ctr" fontAlgn="base">
                <a:spcBef>
                  <a:spcPct val="0"/>
                </a:spcBef>
                <a:spcAft>
                  <a:spcPct val="0"/>
                </a:spcAft>
              </a:pPr>
              <a:r>
                <a:rPr lang="fr-FR" sz="1100" dirty="0">
                  <a:solidFill>
                    <a:srgbClr val="FF00FF"/>
                  </a:solidFill>
                  <a:latin typeface="Arial" charset="0"/>
                </a:rPr>
                <a:t>À 90j fin de mois</a:t>
              </a:r>
            </a:p>
            <a:p>
              <a:pPr algn="ctr" fontAlgn="base">
                <a:spcBef>
                  <a:spcPct val="0"/>
                </a:spcBef>
                <a:spcAft>
                  <a:spcPct val="0"/>
                </a:spcAft>
              </a:pPr>
              <a:r>
                <a:rPr lang="fr-FR" sz="1050" dirty="0">
                  <a:solidFill>
                    <a:srgbClr val="000000"/>
                  </a:solidFill>
                  <a:latin typeface="Arial" charset="0"/>
                </a:rPr>
                <a:t> (encaissement prévu : </a:t>
              </a:r>
            </a:p>
            <a:p>
              <a:pPr algn="ctr" fontAlgn="base">
                <a:spcBef>
                  <a:spcPct val="0"/>
                </a:spcBef>
                <a:spcAft>
                  <a:spcPct val="0"/>
                </a:spcAft>
              </a:pPr>
              <a:r>
                <a:rPr lang="fr-FR" sz="1050" dirty="0">
                  <a:solidFill>
                    <a:srgbClr val="000000"/>
                  </a:solidFill>
                  <a:latin typeface="Arial" charset="0"/>
                </a:rPr>
                <a:t>le </a:t>
              </a:r>
              <a:r>
                <a:rPr lang="fr-FR" sz="1050" b="1" dirty="0">
                  <a:solidFill>
                    <a:srgbClr val="FF5050"/>
                  </a:solidFill>
                  <a:effectLst>
                    <a:outerShdw blurRad="38100" dist="38100" dir="2700000" algn="tl">
                      <a:srgbClr val="C0C0C0"/>
                    </a:outerShdw>
                  </a:effectLst>
                  <a:latin typeface="Arial" charset="0"/>
                </a:rPr>
                <a:t>30 mai</a:t>
              </a:r>
              <a:r>
                <a:rPr lang="fr-FR" sz="1050" dirty="0">
                  <a:solidFill>
                    <a:srgbClr val="000000"/>
                  </a:solidFill>
                  <a:latin typeface="Arial" charset="0"/>
                </a:rPr>
                <a:t>)</a:t>
              </a:r>
              <a:r>
                <a:rPr lang="fr-FR" sz="1100" dirty="0">
                  <a:solidFill>
                    <a:srgbClr val="000000"/>
                  </a:solidFill>
                  <a:latin typeface="Arial" charset="0"/>
                </a:rPr>
                <a:t> </a:t>
              </a:r>
            </a:p>
          </p:txBody>
        </p:sp>
        <p:sp>
          <p:nvSpPr>
            <p:cNvPr id="13363" name="Text Box 51"/>
            <p:cNvSpPr txBox="1">
              <a:spLocks noChangeArrowheads="1"/>
            </p:cNvSpPr>
            <p:nvPr/>
          </p:nvSpPr>
          <p:spPr bwMode="auto">
            <a:xfrm>
              <a:off x="2370" y="1129"/>
              <a:ext cx="309" cy="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100" dirty="0">
                  <a:solidFill>
                    <a:srgbClr val="FF00FF"/>
                  </a:solidFill>
                  <a:latin typeface="Arial" charset="0"/>
                </a:rPr>
                <a:t>le 30</a:t>
              </a:r>
            </a:p>
          </p:txBody>
        </p:sp>
      </p:grpSp>
      <p:grpSp>
        <p:nvGrpSpPr>
          <p:cNvPr id="13364" name="Group 52"/>
          <p:cNvGrpSpPr>
            <a:grpSpLocks/>
          </p:cNvGrpSpPr>
          <p:nvPr/>
        </p:nvGrpSpPr>
        <p:grpSpPr bwMode="auto">
          <a:xfrm>
            <a:off x="3029020" y="2726537"/>
            <a:ext cx="1107726" cy="1169126"/>
            <a:chOff x="1956" y="1140"/>
            <a:chExt cx="638" cy="733"/>
          </a:xfrm>
        </p:grpSpPr>
        <p:sp>
          <p:nvSpPr>
            <p:cNvPr id="13365" name="Text Box 53"/>
            <p:cNvSpPr txBox="1">
              <a:spLocks noChangeArrowheads="1"/>
            </p:cNvSpPr>
            <p:nvPr/>
          </p:nvSpPr>
          <p:spPr bwMode="auto">
            <a:xfrm>
              <a:off x="1956" y="1140"/>
              <a:ext cx="283" cy="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100" dirty="0">
                  <a:solidFill>
                    <a:srgbClr val="FF00FF"/>
                  </a:solidFill>
                  <a:latin typeface="Arial" charset="0"/>
                </a:rPr>
                <a:t>le 15</a:t>
              </a:r>
            </a:p>
          </p:txBody>
        </p:sp>
        <p:sp>
          <p:nvSpPr>
            <p:cNvPr id="13366" name="Line 54"/>
            <p:cNvSpPr>
              <a:spLocks noChangeShapeType="1"/>
            </p:cNvSpPr>
            <p:nvPr/>
          </p:nvSpPr>
          <p:spPr bwMode="auto">
            <a:xfrm flipH="1">
              <a:off x="2131" y="1310"/>
              <a:ext cx="1" cy="34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sp>
          <p:nvSpPr>
            <p:cNvPr id="13367" name="Text Box 55"/>
            <p:cNvSpPr txBox="1">
              <a:spLocks noChangeArrowheads="1"/>
            </p:cNvSpPr>
            <p:nvPr/>
          </p:nvSpPr>
          <p:spPr bwMode="auto">
            <a:xfrm>
              <a:off x="2004" y="1603"/>
              <a:ext cx="590"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54000">
              <a:spAutoFit/>
            </a:bodyPr>
            <a:lstStyle/>
            <a:p>
              <a:pPr algn="ctr" fontAlgn="base">
                <a:spcBef>
                  <a:spcPct val="0"/>
                </a:spcBef>
                <a:spcAft>
                  <a:spcPct val="0"/>
                </a:spcAft>
              </a:pPr>
              <a:r>
                <a:rPr lang="fr-FR" sz="1100" dirty="0">
                  <a:solidFill>
                    <a:srgbClr val="FF00FF"/>
                  </a:solidFill>
                  <a:latin typeface="Arial" charset="0"/>
                </a:rPr>
                <a:t>Livraison 4</a:t>
              </a:r>
            </a:p>
            <a:p>
              <a:pPr algn="ctr" fontAlgn="base">
                <a:spcBef>
                  <a:spcPct val="0"/>
                </a:spcBef>
                <a:spcAft>
                  <a:spcPct val="0"/>
                </a:spcAft>
              </a:pPr>
              <a:r>
                <a:rPr lang="fr-FR" sz="1100" dirty="0">
                  <a:solidFill>
                    <a:srgbClr val="FF00FF"/>
                  </a:solidFill>
                  <a:latin typeface="Arial" charset="0"/>
                </a:rPr>
                <a:t>= 1 000</a:t>
              </a:r>
            </a:p>
          </p:txBody>
        </p:sp>
      </p:grpSp>
      <p:grpSp>
        <p:nvGrpSpPr>
          <p:cNvPr id="13368" name="Group 56"/>
          <p:cNvGrpSpPr>
            <a:grpSpLocks/>
          </p:cNvGrpSpPr>
          <p:nvPr/>
        </p:nvGrpSpPr>
        <p:grpSpPr bwMode="auto">
          <a:xfrm>
            <a:off x="4354233" y="2331186"/>
            <a:ext cx="1997075" cy="780658"/>
            <a:chOff x="2773" y="922"/>
            <a:chExt cx="1266" cy="457"/>
          </a:xfrm>
        </p:grpSpPr>
        <p:sp>
          <p:nvSpPr>
            <p:cNvPr id="13369" name="Text Box 57"/>
            <p:cNvSpPr txBox="1">
              <a:spLocks noChangeArrowheads="1"/>
            </p:cNvSpPr>
            <p:nvPr/>
          </p:nvSpPr>
          <p:spPr bwMode="auto">
            <a:xfrm>
              <a:off x="3128" y="922"/>
              <a:ext cx="407" cy="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FF9933"/>
                  </a:solidFill>
                  <a:latin typeface="Arial" charset="0"/>
                </a:rPr>
                <a:t>Mars</a:t>
              </a:r>
            </a:p>
          </p:txBody>
        </p:sp>
        <p:sp>
          <p:nvSpPr>
            <p:cNvPr id="13370" name="Line 58"/>
            <p:cNvSpPr>
              <a:spLocks noChangeShapeType="1"/>
            </p:cNvSpPr>
            <p:nvPr/>
          </p:nvSpPr>
          <p:spPr bwMode="auto">
            <a:xfrm>
              <a:off x="2783" y="1311"/>
              <a:ext cx="1256" cy="6"/>
            </a:xfrm>
            <a:prstGeom prst="line">
              <a:avLst/>
            </a:prstGeom>
            <a:noFill/>
            <a:ln w="38100">
              <a:solidFill>
                <a:srgbClr val="FFC000"/>
              </a:solidFill>
              <a:round/>
              <a:headEnd/>
              <a:tailEnd type="stealth"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sp>
          <p:nvSpPr>
            <p:cNvPr id="13371" name="Line 59"/>
            <p:cNvSpPr>
              <a:spLocks noChangeShapeType="1"/>
            </p:cNvSpPr>
            <p:nvPr/>
          </p:nvSpPr>
          <p:spPr bwMode="auto">
            <a:xfrm>
              <a:off x="2773" y="1235"/>
              <a:ext cx="0" cy="144"/>
            </a:xfrm>
            <a:prstGeom prst="line">
              <a:avLst/>
            </a:prstGeom>
            <a:noFill/>
            <a:ln w="28575">
              <a:solidFill>
                <a:srgbClr val="FFC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grpSp>
      <p:grpSp>
        <p:nvGrpSpPr>
          <p:cNvPr id="13372" name="Group 60"/>
          <p:cNvGrpSpPr>
            <a:grpSpLocks/>
          </p:cNvGrpSpPr>
          <p:nvPr/>
        </p:nvGrpSpPr>
        <p:grpSpPr bwMode="auto">
          <a:xfrm>
            <a:off x="5116415" y="2734019"/>
            <a:ext cx="1020583" cy="1154113"/>
            <a:chOff x="3253" y="1141"/>
            <a:chExt cx="631" cy="727"/>
          </a:xfrm>
        </p:grpSpPr>
        <p:sp>
          <p:nvSpPr>
            <p:cNvPr id="13373" name="Text Box 61"/>
            <p:cNvSpPr txBox="1">
              <a:spLocks noChangeArrowheads="1"/>
            </p:cNvSpPr>
            <p:nvPr/>
          </p:nvSpPr>
          <p:spPr bwMode="auto">
            <a:xfrm>
              <a:off x="3253" y="1141"/>
              <a:ext cx="303"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100" dirty="0">
                  <a:solidFill>
                    <a:srgbClr val="FFC000"/>
                  </a:solidFill>
                  <a:latin typeface="Arial" charset="0"/>
                </a:rPr>
                <a:t>le 15</a:t>
              </a:r>
            </a:p>
          </p:txBody>
        </p:sp>
        <p:sp>
          <p:nvSpPr>
            <p:cNvPr id="13374" name="Line 62"/>
            <p:cNvSpPr>
              <a:spLocks noChangeShapeType="1"/>
            </p:cNvSpPr>
            <p:nvPr/>
          </p:nvSpPr>
          <p:spPr bwMode="auto">
            <a:xfrm flipH="1">
              <a:off x="3427" y="1316"/>
              <a:ext cx="1" cy="34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sp>
          <p:nvSpPr>
            <p:cNvPr id="13375" name="Text Box 63"/>
            <p:cNvSpPr txBox="1">
              <a:spLocks noChangeArrowheads="1"/>
            </p:cNvSpPr>
            <p:nvPr/>
          </p:nvSpPr>
          <p:spPr bwMode="auto">
            <a:xfrm>
              <a:off x="3294" y="1597"/>
              <a:ext cx="590"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54000">
              <a:spAutoFit/>
            </a:bodyPr>
            <a:lstStyle/>
            <a:p>
              <a:pPr algn="ctr" fontAlgn="base">
                <a:spcBef>
                  <a:spcPct val="0"/>
                </a:spcBef>
                <a:spcAft>
                  <a:spcPct val="0"/>
                </a:spcAft>
              </a:pPr>
              <a:r>
                <a:rPr lang="fr-FR" sz="1100" dirty="0">
                  <a:solidFill>
                    <a:srgbClr val="FF9933"/>
                  </a:solidFill>
                  <a:latin typeface="Arial" charset="0"/>
                </a:rPr>
                <a:t>Livraison 6</a:t>
              </a:r>
            </a:p>
            <a:p>
              <a:pPr algn="ctr" fontAlgn="base">
                <a:spcBef>
                  <a:spcPct val="0"/>
                </a:spcBef>
                <a:spcAft>
                  <a:spcPct val="0"/>
                </a:spcAft>
              </a:pPr>
              <a:r>
                <a:rPr lang="fr-FR" sz="1100" dirty="0">
                  <a:solidFill>
                    <a:srgbClr val="FF9933"/>
                  </a:solidFill>
                  <a:latin typeface="Arial" charset="0"/>
                </a:rPr>
                <a:t>= 1 000</a:t>
              </a:r>
            </a:p>
          </p:txBody>
        </p:sp>
      </p:grpSp>
      <p:grpSp>
        <p:nvGrpSpPr>
          <p:cNvPr id="13376" name="Group 64"/>
          <p:cNvGrpSpPr>
            <a:grpSpLocks/>
          </p:cNvGrpSpPr>
          <p:nvPr/>
        </p:nvGrpSpPr>
        <p:grpSpPr bwMode="auto">
          <a:xfrm>
            <a:off x="5311495" y="2734019"/>
            <a:ext cx="1784350" cy="2095612"/>
            <a:chOff x="3394" y="1141"/>
            <a:chExt cx="1124" cy="1542"/>
          </a:xfrm>
        </p:grpSpPr>
        <p:sp>
          <p:nvSpPr>
            <p:cNvPr id="13377" name="Line 65"/>
            <p:cNvSpPr>
              <a:spLocks noChangeShapeType="1"/>
            </p:cNvSpPr>
            <p:nvPr/>
          </p:nvSpPr>
          <p:spPr bwMode="auto">
            <a:xfrm flipH="1">
              <a:off x="3941" y="1329"/>
              <a:ext cx="1" cy="713"/>
            </a:xfrm>
            <a:prstGeom prst="line">
              <a:avLst/>
            </a:prstGeom>
            <a:noFill/>
            <a:ln w="2857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sp>
          <p:nvSpPr>
            <p:cNvPr id="13378" name="Text Box 66"/>
            <p:cNvSpPr txBox="1">
              <a:spLocks noChangeArrowheads="1"/>
            </p:cNvSpPr>
            <p:nvPr/>
          </p:nvSpPr>
          <p:spPr bwMode="auto">
            <a:xfrm>
              <a:off x="3686" y="1141"/>
              <a:ext cx="30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100" dirty="0">
                  <a:solidFill>
                    <a:srgbClr val="FF9933"/>
                  </a:solidFill>
                  <a:latin typeface="Arial" charset="0"/>
                </a:rPr>
                <a:t>le 30</a:t>
              </a:r>
            </a:p>
          </p:txBody>
        </p:sp>
        <p:sp>
          <p:nvSpPr>
            <p:cNvPr id="13379" name="Text Box 67"/>
            <p:cNvSpPr txBox="1">
              <a:spLocks noChangeArrowheads="1"/>
            </p:cNvSpPr>
            <p:nvPr/>
          </p:nvSpPr>
          <p:spPr bwMode="auto">
            <a:xfrm>
              <a:off x="3394" y="1998"/>
              <a:ext cx="1124" cy="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fr-FR" sz="1100" dirty="0">
                  <a:solidFill>
                    <a:srgbClr val="FF9933"/>
                  </a:solidFill>
                  <a:latin typeface="Arial" charset="0"/>
                </a:rPr>
                <a:t>Envoi facture mars</a:t>
              </a:r>
            </a:p>
            <a:p>
              <a:pPr algn="ctr" fontAlgn="base">
                <a:spcBef>
                  <a:spcPct val="0"/>
                </a:spcBef>
                <a:spcAft>
                  <a:spcPct val="0"/>
                </a:spcAft>
              </a:pPr>
              <a:r>
                <a:rPr lang="fr-FR" sz="1100" dirty="0">
                  <a:solidFill>
                    <a:srgbClr val="FF9933"/>
                  </a:solidFill>
                  <a:latin typeface="Arial" charset="0"/>
                </a:rPr>
                <a:t>= 2 000</a:t>
              </a:r>
            </a:p>
            <a:p>
              <a:pPr algn="ctr" fontAlgn="base">
                <a:spcBef>
                  <a:spcPct val="0"/>
                </a:spcBef>
                <a:spcAft>
                  <a:spcPct val="0"/>
                </a:spcAft>
              </a:pPr>
              <a:r>
                <a:rPr lang="fr-FR" sz="1100" dirty="0">
                  <a:solidFill>
                    <a:srgbClr val="FF9933"/>
                  </a:solidFill>
                  <a:latin typeface="Arial" charset="0"/>
                </a:rPr>
                <a:t>À 90j fin de mois</a:t>
              </a:r>
            </a:p>
            <a:p>
              <a:pPr algn="ctr" fontAlgn="base">
                <a:spcBef>
                  <a:spcPct val="0"/>
                </a:spcBef>
                <a:spcAft>
                  <a:spcPct val="0"/>
                </a:spcAft>
              </a:pPr>
              <a:r>
                <a:rPr lang="fr-FR" sz="1050" dirty="0">
                  <a:solidFill>
                    <a:srgbClr val="000000"/>
                  </a:solidFill>
                  <a:latin typeface="Arial" charset="0"/>
                </a:rPr>
                <a:t> (encaissement prévu : </a:t>
              </a:r>
            </a:p>
            <a:p>
              <a:pPr algn="ctr" fontAlgn="base">
                <a:spcBef>
                  <a:spcPct val="0"/>
                </a:spcBef>
                <a:spcAft>
                  <a:spcPct val="0"/>
                </a:spcAft>
              </a:pPr>
              <a:r>
                <a:rPr lang="fr-FR" sz="1050" dirty="0">
                  <a:solidFill>
                    <a:srgbClr val="000000"/>
                  </a:solidFill>
                  <a:latin typeface="Arial" charset="0"/>
                </a:rPr>
                <a:t>le </a:t>
              </a:r>
              <a:r>
                <a:rPr lang="fr-FR" sz="1050" b="1" dirty="0">
                  <a:solidFill>
                    <a:srgbClr val="FF5050"/>
                  </a:solidFill>
                  <a:effectLst>
                    <a:outerShdw blurRad="38100" dist="38100" dir="2700000" algn="tl">
                      <a:srgbClr val="C0C0C0"/>
                    </a:outerShdw>
                  </a:effectLst>
                  <a:latin typeface="Arial" charset="0"/>
                </a:rPr>
                <a:t>30 juin</a:t>
              </a:r>
              <a:r>
                <a:rPr lang="fr-FR" sz="1050" dirty="0">
                  <a:solidFill>
                    <a:srgbClr val="000000"/>
                  </a:solidFill>
                  <a:latin typeface="Arial" charset="0"/>
                </a:rPr>
                <a:t>)</a:t>
              </a:r>
              <a:r>
                <a:rPr lang="fr-FR" sz="1100" dirty="0">
                  <a:solidFill>
                    <a:srgbClr val="000000"/>
                  </a:solidFill>
                  <a:latin typeface="Arial" charset="0"/>
                </a:rPr>
                <a:t> </a:t>
              </a:r>
            </a:p>
          </p:txBody>
        </p:sp>
      </p:grpSp>
      <p:grpSp>
        <p:nvGrpSpPr>
          <p:cNvPr id="13380" name="Group 68"/>
          <p:cNvGrpSpPr>
            <a:grpSpLocks/>
          </p:cNvGrpSpPr>
          <p:nvPr/>
        </p:nvGrpSpPr>
        <p:grpSpPr bwMode="auto">
          <a:xfrm>
            <a:off x="4247870" y="2716556"/>
            <a:ext cx="936625" cy="1171575"/>
            <a:chOff x="2706" y="1130"/>
            <a:chExt cx="590" cy="738"/>
          </a:xfrm>
        </p:grpSpPr>
        <p:sp>
          <p:nvSpPr>
            <p:cNvPr id="13381" name="Text Box 69"/>
            <p:cNvSpPr txBox="1">
              <a:spLocks noChangeArrowheads="1"/>
            </p:cNvSpPr>
            <p:nvPr/>
          </p:nvSpPr>
          <p:spPr bwMode="auto">
            <a:xfrm>
              <a:off x="2740" y="1130"/>
              <a:ext cx="338"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100" dirty="0">
                  <a:solidFill>
                    <a:srgbClr val="FF9933"/>
                  </a:solidFill>
                  <a:latin typeface="Arial" charset="0"/>
                </a:rPr>
                <a:t>le 1er</a:t>
              </a:r>
            </a:p>
          </p:txBody>
        </p:sp>
        <p:sp>
          <p:nvSpPr>
            <p:cNvPr id="13382" name="Text Box 70"/>
            <p:cNvSpPr txBox="1">
              <a:spLocks noChangeArrowheads="1"/>
            </p:cNvSpPr>
            <p:nvPr/>
          </p:nvSpPr>
          <p:spPr bwMode="auto">
            <a:xfrm>
              <a:off x="2706" y="1597"/>
              <a:ext cx="590"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54000">
              <a:spAutoFit/>
            </a:bodyPr>
            <a:lstStyle/>
            <a:p>
              <a:pPr algn="ctr" fontAlgn="base">
                <a:spcBef>
                  <a:spcPct val="0"/>
                </a:spcBef>
                <a:spcAft>
                  <a:spcPct val="0"/>
                </a:spcAft>
              </a:pPr>
              <a:r>
                <a:rPr lang="fr-FR" sz="1100" dirty="0">
                  <a:solidFill>
                    <a:srgbClr val="FF9933"/>
                  </a:solidFill>
                  <a:latin typeface="Arial" charset="0"/>
                </a:rPr>
                <a:t>Livraison 5</a:t>
              </a:r>
            </a:p>
            <a:p>
              <a:pPr algn="ctr" fontAlgn="base">
                <a:spcBef>
                  <a:spcPct val="0"/>
                </a:spcBef>
                <a:spcAft>
                  <a:spcPct val="0"/>
                </a:spcAft>
              </a:pPr>
              <a:r>
                <a:rPr lang="fr-FR" sz="1100" dirty="0">
                  <a:solidFill>
                    <a:srgbClr val="FF9933"/>
                  </a:solidFill>
                  <a:latin typeface="Arial" charset="0"/>
                </a:rPr>
                <a:t>= 1 000</a:t>
              </a:r>
            </a:p>
          </p:txBody>
        </p:sp>
        <p:sp>
          <p:nvSpPr>
            <p:cNvPr id="13383" name="Line 71"/>
            <p:cNvSpPr>
              <a:spLocks noChangeShapeType="1"/>
            </p:cNvSpPr>
            <p:nvPr/>
          </p:nvSpPr>
          <p:spPr bwMode="auto">
            <a:xfrm>
              <a:off x="2810" y="1310"/>
              <a:ext cx="1" cy="3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grpSp>
      <p:grpSp>
        <p:nvGrpSpPr>
          <p:cNvPr id="13384" name="Group 72"/>
          <p:cNvGrpSpPr>
            <a:grpSpLocks/>
          </p:cNvGrpSpPr>
          <p:nvPr/>
        </p:nvGrpSpPr>
        <p:grpSpPr bwMode="auto">
          <a:xfrm>
            <a:off x="6390995" y="2441918"/>
            <a:ext cx="2022475" cy="679450"/>
            <a:chOff x="4040" y="1265"/>
            <a:chExt cx="1274" cy="428"/>
          </a:xfrm>
        </p:grpSpPr>
        <p:grpSp>
          <p:nvGrpSpPr>
            <p:cNvPr id="13385" name="Group 73"/>
            <p:cNvGrpSpPr>
              <a:grpSpLocks/>
            </p:cNvGrpSpPr>
            <p:nvPr/>
          </p:nvGrpSpPr>
          <p:grpSpPr bwMode="auto">
            <a:xfrm>
              <a:off x="4058" y="1265"/>
              <a:ext cx="1256" cy="360"/>
              <a:chOff x="4058" y="1265"/>
              <a:chExt cx="1256" cy="360"/>
            </a:xfrm>
          </p:grpSpPr>
          <p:sp>
            <p:nvSpPr>
              <p:cNvPr id="13386" name="Text Box 74"/>
              <p:cNvSpPr txBox="1">
                <a:spLocks noChangeArrowheads="1"/>
              </p:cNvSpPr>
              <p:nvPr/>
            </p:nvSpPr>
            <p:spPr bwMode="auto">
              <a:xfrm>
                <a:off x="4399" y="1265"/>
                <a:ext cx="36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CC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33CC33"/>
                    </a:solidFill>
                    <a:latin typeface="Arial" charset="0"/>
                  </a:rPr>
                  <a:t>Avril</a:t>
                </a:r>
              </a:p>
            </p:txBody>
          </p:sp>
          <p:sp>
            <p:nvSpPr>
              <p:cNvPr id="13387" name="Line 75"/>
              <p:cNvSpPr>
                <a:spLocks noChangeShapeType="1"/>
              </p:cNvSpPr>
              <p:nvPr/>
            </p:nvSpPr>
            <p:spPr bwMode="auto">
              <a:xfrm flipV="1">
                <a:off x="4058" y="1623"/>
                <a:ext cx="1256" cy="2"/>
              </a:xfrm>
              <a:prstGeom prst="line">
                <a:avLst/>
              </a:prstGeom>
              <a:noFill/>
              <a:ln w="38100">
                <a:solidFill>
                  <a:srgbClr val="33CC33"/>
                </a:solidFill>
                <a:round/>
                <a:headEnd/>
                <a:tailEnd type="stealth"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grpSp>
        <p:sp>
          <p:nvSpPr>
            <p:cNvPr id="13388" name="Line 76"/>
            <p:cNvSpPr>
              <a:spLocks noChangeShapeType="1"/>
            </p:cNvSpPr>
            <p:nvPr/>
          </p:nvSpPr>
          <p:spPr bwMode="auto">
            <a:xfrm>
              <a:off x="4040" y="1549"/>
              <a:ext cx="0" cy="144"/>
            </a:xfrm>
            <a:prstGeom prst="line">
              <a:avLst/>
            </a:prstGeom>
            <a:noFill/>
            <a:ln w="2857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grpSp>
      <p:grpSp>
        <p:nvGrpSpPr>
          <p:cNvPr id="13389" name="Group 77"/>
          <p:cNvGrpSpPr>
            <a:grpSpLocks/>
          </p:cNvGrpSpPr>
          <p:nvPr/>
        </p:nvGrpSpPr>
        <p:grpSpPr bwMode="auto">
          <a:xfrm>
            <a:off x="6286220" y="2761006"/>
            <a:ext cx="936625" cy="1136650"/>
            <a:chOff x="2706" y="1152"/>
            <a:chExt cx="590" cy="716"/>
          </a:xfrm>
        </p:grpSpPr>
        <p:sp>
          <p:nvSpPr>
            <p:cNvPr id="13390" name="Text Box 78"/>
            <p:cNvSpPr txBox="1">
              <a:spLocks noChangeArrowheads="1"/>
            </p:cNvSpPr>
            <p:nvPr/>
          </p:nvSpPr>
          <p:spPr bwMode="auto">
            <a:xfrm>
              <a:off x="2747" y="1152"/>
              <a:ext cx="338"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100" dirty="0">
                  <a:solidFill>
                    <a:srgbClr val="33CC33"/>
                  </a:solidFill>
                  <a:latin typeface="Arial" charset="0"/>
                </a:rPr>
                <a:t>le 1er</a:t>
              </a:r>
            </a:p>
          </p:txBody>
        </p:sp>
        <p:sp>
          <p:nvSpPr>
            <p:cNvPr id="13391" name="Text Box 79"/>
            <p:cNvSpPr txBox="1">
              <a:spLocks noChangeArrowheads="1"/>
            </p:cNvSpPr>
            <p:nvPr/>
          </p:nvSpPr>
          <p:spPr bwMode="auto">
            <a:xfrm>
              <a:off x="2706" y="1597"/>
              <a:ext cx="590"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54000">
              <a:spAutoFit/>
            </a:bodyPr>
            <a:lstStyle/>
            <a:p>
              <a:pPr algn="ctr" fontAlgn="base">
                <a:spcBef>
                  <a:spcPct val="0"/>
                </a:spcBef>
                <a:spcAft>
                  <a:spcPct val="0"/>
                </a:spcAft>
              </a:pPr>
              <a:r>
                <a:rPr lang="fr-FR" sz="1100" dirty="0">
                  <a:solidFill>
                    <a:srgbClr val="33CC33"/>
                  </a:solidFill>
                  <a:latin typeface="Arial" charset="0"/>
                </a:rPr>
                <a:t>Livraison 7</a:t>
              </a:r>
            </a:p>
            <a:p>
              <a:pPr algn="ctr" fontAlgn="base">
                <a:spcBef>
                  <a:spcPct val="0"/>
                </a:spcBef>
                <a:spcAft>
                  <a:spcPct val="0"/>
                </a:spcAft>
              </a:pPr>
              <a:r>
                <a:rPr lang="fr-FR" sz="1100" dirty="0">
                  <a:solidFill>
                    <a:srgbClr val="33CC33"/>
                  </a:solidFill>
                  <a:latin typeface="Arial" charset="0"/>
                </a:rPr>
                <a:t>= 1 000</a:t>
              </a:r>
            </a:p>
          </p:txBody>
        </p:sp>
        <p:sp>
          <p:nvSpPr>
            <p:cNvPr id="13392" name="Line 80"/>
            <p:cNvSpPr>
              <a:spLocks noChangeShapeType="1"/>
            </p:cNvSpPr>
            <p:nvPr/>
          </p:nvSpPr>
          <p:spPr bwMode="auto">
            <a:xfrm>
              <a:off x="2810" y="1310"/>
              <a:ext cx="1" cy="3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grpSp>
      <p:grpSp>
        <p:nvGrpSpPr>
          <p:cNvPr id="13393" name="Group 81"/>
          <p:cNvGrpSpPr>
            <a:grpSpLocks/>
          </p:cNvGrpSpPr>
          <p:nvPr/>
        </p:nvGrpSpPr>
        <p:grpSpPr bwMode="auto">
          <a:xfrm>
            <a:off x="7161232" y="2751481"/>
            <a:ext cx="1014113" cy="1155700"/>
            <a:chOff x="3257" y="1140"/>
            <a:chExt cx="627" cy="728"/>
          </a:xfrm>
        </p:grpSpPr>
        <p:sp>
          <p:nvSpPr>
            <p:cNvPr id="13394" name="Text Box 82"/>
            <p:cNvSpPr txBox="1">
              <a:spLocks noChangeArrowheads="1"/>
            </p:cNvSpPr>
            <p:nvPr/>
          </p:nvSpPr>
          <p:spPr bwMode="auto">
            <a:xfrm>
              <a:off x="3257" y="1140"/>
              <a:ext cx="303"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100" dirty="0">
                  <a:solidFill>
                    <a:srgbClr val="33CC33"/>
                  </a:solidFill>
                  <a:latin typeface="Arial" charset="0"/>
                </a:rPr>
                <a:t>le 15</a:t>
              </a:r>
            </a:p>
          </p:txBody>
        </p:sp>
        <p:sp>
          <p:nvSpPr>
            <p:cNvPr id="13395" name="Line 83"/>
            <p:cNvSpPr>
              <a:spLocks noChangeShapeType="1"/>
            </p:cNvSpPr>
            <p:nvPr/>
          </p:nvSpPr>
          <p:spPr bwMode="auto">
            <a:xfrm flipH="1">
              <a:off x="3427" y="1316"/>
              <a:ext cx="1" cy="34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sp>
          <p:nvSpPr>
            <p:cNvPr id="13396" name="Text Box 84"/>
            <p:cNvSpPr txBox="1">
              <a:spLocks noChangeArrowheads="1"/>
            </p:cNvSpPr>
            <p:nvPr/>
          </p:nvSpPr>
          <p:spPr bwMode="auto">
            <a:xfrm>
              <a:off x="3294" y="1597"/>
              <a:ext cx="590"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54000">
              <a:spAutoFit/>
            </a:bodyPr>
            <a:lstStyle/>
            <a:p>
              <a:pPr algn="ctr" fontAlgn="base">
                <a:spcBef>
                  <a:spcPct val="0"/>
                </a:spcBef>
                <a:spcAft>
                  <a:spcPct val="0"/>
                </a:spcAft>
              </a:pPr>
              <a:r>
                <a:rPr lang="fr-FR" sz="1100" dirty="0">
                  <a:solidFill>
                    <a:srgbClr val="33CC33"/>
                  </a:solidFill>
                  <a:latin typeface="Arial" charset="0"/>
                </a:rPr>
                <a:t>Livraison 8</a:t>
              </a:r>
            </a:p>
            <a:p>
              <a:pPr algn="ctr" fontAlgn="base">
                <a:spcBef>
                  <a:spcPct val="0"/>
                </a:spcBef>
                <a:spcAft>
                  <a:spcPct val="0"/>
                </a:spcAft>
              </a:pPr>
              <a:r>
                <a:rPr lang="fr-FR" sz="1100" dirty="0">
                  <a:solidFill>
                    <a:srgbClr val="33CC33"/>
                  </a:solidFill>
                  <a:latin typeface="Arial" charset="0"/>
                </a:rPr>
                <a:t>= 1 000</a:t>
              </a:r>
            </a:p>
          </p:txBody>
        </p:sp>
      </p:grpSp>
      <p:grpSp>
        <p:nvGrpSpPr>
          <p:cNvPr id="13397" name="Group 85"/>
          <p:cNvGrpSpPr>
            <a:grpSpLocks/>
          </p:cNvGrpSpPr>
          <p:nvPr/>
        </p:nvGrpSpPr>
        <p:grpSpPr bwMode="auto">
          <a:xfrm>
            <a:off x="7249091" y="2768944"/>
            <a:ext cx="1828800" cy="2066670"/>
            <a:chOff x="4608" y="1471"/>
            <a:chExt cx="1040" cy="1531"/>
          </a:xfrm>
        </p:grpSpPr>
        <p:sp>
          <p:nvSpPr>
            <p:cNvPr id="13398" name="Text Box 86"/>
            <p:cNvSpPr txBox="1">
              <a:spLocks noChangeArrowheads="1"/>
            </p:cNvSpPr>
            <p:nvPr/>
          </p:nvSpPr>
          <p:spPr bwMode="auto">
            <a:xfrm>
              <a:off x="4898" y="1471"/>
              <a:ext cx="301"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100" dirty="0">
                  <a:solidFill>
                    <a:srgbClr val="33CC33"/>
                  </a:solidFill>
                  <a:latin typeface="Arial" charset="0"/>
                </a:rPr>
                <a:t> le 30</a:t>
              </a:r>
            </a:p>
          </p:txBody>
        </p:sp>
        <p:grpSp>
          <p:nvGrpSpPr>
            <p:cNvPr id="13399" name="Group 87"/>
            <p:cNvGrpSpPr>
              <a:grpSpLocks/>
            </p:cNvGrpSpPr>
            <p:nvPr/>
          </p:nvGrpSpPr>
          <p:grpSpPr bwMode="auto">
            <a:xfrm>
              <a:off x="4608" y="1637"/>
              <a:ext cx="1040" cy="1365"/>
              <a:chOff x="4608" y="1637"/>
              <a:chExt cx="1040" cy="1365"/>
            </a:xfrm>
          </p:grpSpPr>
          <p:sp>
            <p:nvSpPr>
              <p:cNvPr id="13400" name="Line 88"/>
              <p:cNvSpPr>
                <a:spLocks noChangeShapeType="1"/>
              </p:cNvSpPr>
              <p:nvPr/>
            </p:nvSpPr>
            <p:spPr bwMode="auto">
              <a:xfrm flipH="1">
                <a:off x="5144" y="1637"/>
                <a:ext cx="1" cy="713"/>
              </a:xfrm>
              <a:prstGeom prst="line">
                <a:avLst/>
              </a:prstGeom>
              <a:noFill/>
              <a:ln w="2857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sp>
            <p:nvSpPr>
              <p:cNvPr id="13401" name="Text Box 89"/>
              <p:cNvSpPr txBox="1">
                <a:spLocks noChangeArrowheads="1"/>
              </p:cNvSpPr>
              <p:nvPr/>
            </p:nvSpPr>
            <p:spPr bwMode="auto">
              <a:xfrm>
                <a:off x="4608" y="2312"/>
                <a:ext cx="1040" cy="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fr-FR" sz="1100" dirty="0">
                    <a:solidFill>
                      <a:srgbClr val="33CC33"/>
                    </a:solidFill>
                    <a:latin typeface="Arial" charset="0"/>
                  </a:rPr>
                  <a:t>Envoi facture avril</a:t>
                </a:r>
              </a:p>
              <a:p>
                <a:pPr algn="ctr" fontAlgn="base">
                  <a:spcBef>
                    <a:spcPct val="0"/>
                  </a:spcBef>
                  <a:spcAft>
                    <a:spcPct val="0"/>
                  </a:spcAft>
                </a:pPr>
                <a:r>
                  <a:rPr lang="fr-FR" sz="1100" dirty="0">
                    <a:solidFill>
                      <a:srgbClr val="33CC33"/>
                    </a:solidFill>
                    <a:latin typeface="Arial" charset="0"/>
                  </a:rPr>
                  <a:t>= 2 000</a:t>
                </a:r>
              </a:p>
              <a:p>
                <a:pPr algn="ctr" fontAlgn="base">
                  <a:spcBef>
                    <a:spcPct val="0"/>
                  </a:spcBef>
                  <a:spcAft>
                    <a:spcPct val="0"/>
                  </a:spcAft>
                </a:pPr>
                <a:r>
                  <a:rPr lang="fr-FR" sz="1100" dirty="0">
                    <a:solidFill>
                      <a:srgbClr val="33CC33"/>
                    </a:solidFill>
                    <a:latin typeface="Arial" charset="0"/>
                  </a:rPr>
                  <a:t>À 90j fin de mois</a:t>
                </a:r>
              </a:p>
              <a:p>
                <a:pPr algn="ctr" fontAlgn="base">
                  <a:spcBef>
                    <a:spcPct val="0"/>
                  </a:spcBef>
                  <a:spcAft>
                    <a:spcPct val="0"/>
                  </a:spcAft>
                </a:pPr>
                <a:r>
                  <a:rPr lang="fr-FR" sz="1050" dirty="0">
                    <a:solidFill>
                      <a:srgbClr val="000000"/>
                    </a:solidFill>
                    <a:latin typeface="Arial" charset="0"/>
                  </a:rPr>
                  <a:t> (encaissement prévu : </a:t>
                </a:r>
              </a:p>
              <a:p>
                <a:pPr algn="ctr" fontAlgn="base">
                  <a:spcBef>
                    <a:spcPct val="0"/>
                  </a:spcBef>
                  <a:spcAft>
                    <a:spcPct val="0"/>
                  </a:spcAft>
                </a:pPr>
                <a:r>
                  <a:rPr lang="fr-FR" sz="1050" dirty="0">
                    <a:solidFill>
                      <a:srgbClr val="000000"/>
                    </a:solidFill>
                    <a:latin typeface="Arial" charset="0"/>
                  </a:rPr>
                  <a:t>le </a:t>
                </a:r>
                <a:r>
                  <a:rPr lang="fr-FR" sz="1050" b="1" dirty="0">
                    <a:solidFill>
                      <a:srgbClr val="FF5050"/>
                    </a:solidFill>
                    <a:effectLst>
                      <a:outerShdw blurRad="38100" dist="38100" dir="2700000" algn="tl">
                        <a:srgbClr val="C0C0C0"/>
                      </a:outerShdw>
                    </a:effectLst>
                    <a:latin typeface="Arial" charset="0"/>
                  </a:rPr>
                  <a:t>30 juillet</a:t>
                </a:r>
                <a:r>
                  <a:rPr lang="fr-FR" sz="1050" dirty="0">
                    <a:solidFill>
                      <a:srgbClr val="000000"/>
                    </a:solidFill>
                    <a:latin typeface="Arial" charset="0"/>
                  </a:rPr>
                  <a:t>)</a:t>
                </a:r>
                <a:r>
                  <a:rPr lang="fr-FR" sz="1100" dirty="0">
                    <a:solidFill>
                      <a:srgbClr val="000000"/>
                    </a:solidFill>
                    <a:latin typeface="Arial" charset="0"/>
                  </a:rPr>
                  <a:t> </a:t>
                </a:r>
              </a:p>
            </p:txBody>
          </p:sp>
        </p:grpSp>
      </p:grpSp>
      <p:grpSp>
        <p:nvGrpSpPr>
          <p:cNvPr id="13402" name="Group 90"/>
          <p:cNvGrpSpPr>
            <a:grpSpLocks/>
          </p:cNvGrpSpPr>
          <p:nvPr/>
        </p:nvGrpSpPr>
        <p:grpSpPr bwMode="auto">
          <a:xfrm>
            <a:off x="7251296" y="1481546"/>
            <a:ext cx="1794164" cy="1489783"/>
            <a:chOff x="4827" y="282"/>
            <a:chExt cx="814" cy="1098"/>
          </a:xfrm>
        </p:grpSpPr>
        <p:sp>
          <p:nvSpPr>
            <p:cNvPr id="13403" name="Line 91"/>
            <p:cNvSpPr>
              <a:spLocks noChangeShapeType="1"/>
            </p:cNvSpPr>
            <p:nvPr/>
          </p:nvSpPr>
          <p:spPr bwMode="auto">
            <a:xfrm flipH="1" flipV="1">
              <a:off x="5251" y="881"/>
              <a:ext cx="5" cy="499"/>
            </a:xfrm>
            <a:prstGeom prst="line">
              <a:avLst/>
            </a:prstGeom>
            <a:noFill/>
            <a:ln w="38100">
              <a:solidFill>
                <a:schemeClr val="accent2"/>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13404" name="Rectangle 92"/>
            <p:cNvSpPr>
              <a:spLocks noChangeArrowheads="1"/>
            </p:cNvSpPr>
            <p:nvPr/>
          </p:nvSpPr>
          <p:spPr bwMode="auto">
            <a:xfrm>
              <a:off x="4827" y="282"/>
              <a:ext cx="814" cy="6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pPr>
              <a:r>
                <a:rPr lang="fr-FR" sz="1100" dirty="0">
                  <a:solidFill>
                    <a:srgbClr val="33CC33"/>
                  </a:solidFill>
                  <a:latin typeface="Arial" charset="0"/>
                </a:rPr>
                <a:t>Encaissement (en principe, si tout va bien) </a:t>
              </a:r>
              <a:r>
                <a:rPr lang="fr-FR" sz="1100" dirty="0">
                  <a:solidFill>
                    <a:schemeClr val="accent2"/>
                  </a:solidFill>
                  <a:latin typeface="Arial" charset="0"/>
                </a:rPr>
                <a:t>le 30 avril de </a:t>
              </a:r>
              <a:r>
                <a:rPr lang="fr-FR" sz="1100" b="1" dirty="0">
                  <a:solidFill>
                    <a:schemeClr val="accent2"/>
                  </a:solidFill>
                  <a:latin typeface="Arial" charset="0"/>
                </a:rPr>
                <a:t>2 000</a:t>
              </a:r>
              <a:r>
                <a:rPr lang="fr-FR" sz="1050" b="1" dirty="0">
                  <a:solidFill>
                    <a:schemeClr val="accent2"/>
                  </a:solidFill>
                  <a:latin typeface="Arial" charset="0"/>
                </a:rPr>
                <a:t> </a:t>
              </a:r>
              <a:r>
                <a:rPr lang="fr-FR" sz="1050" dirty="0">
                  <a:solidFill>
                    <a:srgbClr val="000000"/>
                  </a:solidFill>
                  <a:latin typeface="Arial" charset="0"/>
                </a:rPr>
                <a:t>(règlement de la </a:t>
              </a:r>
              <a:r>
                <a:rPr lang="fr-FR" sz="1050" b="1" dirty="0">
                  <a:solidFill>
                    <a:srgbClr val="3333CC"/>
                  </a:solidFill>
                  <a:latin typeface="Arial" charset="0"/>
                </a:rPr>
                <a:t>facture de janvier</a:t>
              </a:r>
              <a:r>
                <a:rPr lang="fr-FR" sz="1050" dirty="0">
                  <a:solidFill>
                    <a:srgbClr val="000000"/>
                  </a:solidFill>
                  <a:latin typeface="Arial" charset="0"/>
                </a:rPr>
                <a:t>)</a:t>
              </a:r>
            </a:p>
          </p:txBody>
        </p:sp>
      </p:grpSp>
      <p:sp>
        <p:nvSpPr>
          <p:cNvPr id="13432" name="Line 120"/>
          <p:cNvSpPr>
            <a:spLocks noChangeShapeType="1"/>
          </p:cNvSpPr>
          <p:nvPr/>
        </p:nvSpPr>
        <p:spPr bwMode="auto">
          <a:xfrm>
            <a:off x="7714890" y="5320405"/>
            <a:ext cx="647700" cy="2762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sp>
        <p:nvSpPr>
          <p:cNvPr id="13433" name="Line 121"/>
          <p:cNvSpPr>
            <a:spLocks noChangeShapeType="1"/>
          </p:cNvSpPr>
          <p:nvPr/>
        </p:nvSpPr>
        <p:spPr bwMode="auto">
          <a:xfrm flipH="1">
            <a:off x="7705365" y="5329930"/>
            <a:ext cx="561975" cy="2571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dirty="0">
              <a:solidFill>
                <a:srgbClr val="000000"/>
              </a:solidFill>
            </a:endParaRPr>
          </a:p>
        </p:txBody>
      </p:sp>
      <p:sp>
        <p:nvSpPr>
          <p:cNvPr id="13434" name="Rectangle 122"/>
          <p:cNvSpPr>
            <a:spLocks noChangeArrowheads="1"/>
          </p:cNvSpPr>
          <p:nvPr/>
        </p:nvSpPr>
        <p:spPr bwMode="auto">
          <a:xfrm>
            <a:off x="8446373" y="5448966"/>
            <a:ext cx="69762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dirty="0">
                <a:solidFill>
                  <a:srgbClr val="008000"/>
                </a:solidFill>
                <a:latin typeface="Arial" charset="0"/>
              </a:rPr>
              <a:t>6 000</a:t>
            </a:r>
          </a:p>
        </p:txBody>
      </p:sp>
      <p:sp>
        <p:nvSpPr>
          <p:cNvPr id="13458" name="Text Box 146"/>
          <p:cNvSpPr txBox="1">
            <a:spLocks noChangeArrowheads="1"/>
          </p:cNvSpPr>
          <p:nvPr/>
        </p:nvSpPr>
        <p:spPr bwMode="auto">
          <a:xfrm>
            <a:off x="298170" y="1010559"/>
            <a:ext cx="6820906" cy="1246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0"/>
              </a:spcBef>
              <a:spcAft>
                <a:spcPct val="0"/>
              </a:spcAft>
            </a:pPr>
            <a:r>
              <a:rPr lang="fr-FR" sz="1500" i="1" dirty="0">
                <a:solidFill>
                  <a:srgbClr val="000099"/>
                </a:solidFill>
                <a:latin typeface="Arial" panose="020B0604020202020204" pitchFamily="34" charset="0"/>
                <a:cs typeface="Arial" panose="020B0604020202020204" pitchFamily="34" charset="0"/>
              </a:rPr>
              <a:t>L'année avait très bien commencé par un contrat avec un bon client pour  la fourniture de composants pendant 12 mois aux conditions suivantes :</a:t>
            </a:r>
          </a:p>
          <a:p>
            <a:pPr fontAlgn="base">
              <a:spcBef>
                <a:spcPct val="0"/>
              </a:spcBef>
              <a:spcAft>
                <a:spcPct val="0"/>
              </a:spcAft>
            </a:pPr>
            <a:r>
              <a:rPr lang="fr-FR" sz="1500" i="1" dirty="0">
                <a:solidFill>
                  <a:srgbClr val="000099"/>
                </a:solidFill>
                <a:latin typeface="Arial" panose="020B0604020202020204" pitchFamily="34" charset="0"/>
                <a:cs typeface="Arial" panose="020B0604020202020204" pitchFamily="34" charset="0"/>
              </a:rPr>
              <a:t>  - 2 livraisons par mois, le 1er et le 15, d'un montant unitaire de 1 000 ;  </a:t>
            </a:r>
          </a:p>
          <a:p>
            <a:pPr fontAlgn="base">
              <a:spcBef>
                <a:spcPct val="0"/>
              </a:spcBef>
              <a:spcAft>
                <a:spcPct val="0"/>
              </a:spcAft>
            </a:pPr>
            <a:r>
              <a:rPr lang="fr-FR" sz="1500" i="1" dirty="0">
                <a:solidFill>
                  <a:srgbClr val="000099"/>
                </a:solidFill>
                <a:latin typeface="Arial" panose="020B0604020202020204" pitchFamily="34" charset="0"/>
                <a:cs typeface="Arial" panose="020B0604020202020204" pitchFamily="34" charset="0"/>
              </a:rPr>
              <a:t>  - facturées le 30, échéance d'encaissement à "90 jours, fin de mois".</a:t>
            </a:r>
          </a:p>
          <a:p>
            <a:pPr fontAlgn="base">
              <a:spcBef>
                <a:spcPct val="0"/>
              </a:spcBef>
              <a:spcAft>
                <a:spcPct val="0"/>
              </a:spcAft>
            </a:pPr>
            <a:r>
              <a:rPr lang="fr-FR" sz="1500" b="1" i="1" dirty="0">
                <a:solidFill>
                  <a:srgbClr val="FF3300"/>
                </a:solidFill>
                <a:latin typeface="Arial" panose="020B0604020202020204" pitchFamily="34" charset="0"/>
                <a:cs typeface="Arial" panose="020B0604020202020204" pitchFamily="34" charset="0"/>
              </a:rPr>
              <a:t>Mais, dès fin janvier, les choses commençaient à se compliquer…</a:t>
            </a:r>
          </a:p>
        </p:txBody>
      </p:sp>
      <p:sp>
        <p:nvSpPr>
          <p:cNvPr id="2" name="Rectangle 1"/>
          <p:cNvSpPr/>
          <p:nvPr/>
        </p:nvSpPr>
        <p:spPr>
          <a:xfrm>
            <a:off x="5462105" y="6166140"/>
            <a:ext cx="3364614" cy="646331"/>
          </a:xfrm>
          <a:prstGeom prst="rect">
            <a:avLst/>
          </a:prstGeom>
        </p:spPr>
        <p:txBody>
          <a:bodyPr wrap="square">
            <a:spAutoFit/>
          </a:bodyPr>
          <a:lstStyle/>
          <a:p>
            <a:r>
              <a:rPr lang="fr-FR" sz="1200" kern="0" dirty="0">
                <a:solidFill>
                  <a:srgbClr val="009900"/>
                </a:solidFill>
                <a:latin typeface="Arial" charset="0"/>
                <a:cs typeface="Arial" charset="0"/>
              </a:rPr>
              <a:t>A partir de fin avril, l'encours de créances que devra ce client restera stable en permanence  à… 6 000 (+ les autres clients) !</a:t>
            </a:r>
            <a:endParaRPr lang="fr-FR" sz="1200" dirty="0"/>
          </a:p>
        </p:txBody>
      </p:sp>
      <p:sp>
        <p:nvSpPr>
          <p:cNvPr id="3" name="Forme libre 2"/>
          <p:cNvSpPr/>
          <p:nvPr/>
        </p:nvSpPr>
        <p:spPr>
          <a:xfrm>
            <a:off x="8196869" y="2195193"/>
            <a:ext cx="782539" cy="3474034"/>
          </a:xfrm>
          <a:custGeom>
            <a:avLst/>
            <a:gdLst>
              <a:gd name="connsiteX0" fmla="*/ 457200 w 671390"/>
              <a:gd name="connsiteY0" fmla="*/ 0 h 3264408"/>
              <a:gd name="connsiteX1" fmla="*/ 649224 w 671390"/>
              <a:gd name="connsiteY1" fmla="*/ 1810512 h 3264408"/>
              <a:gd name="connsiteX2" fmla="*/ 0 w 671390"/>
              <a:gd name="connsiteY2" fmla="*/ 3264408 h 3264408"/>
            </a:gdLst>
            <a:ahLst/>
            <a:cxnLst>
              <a:cxn ang="0">
                <a:pos x="connsiteX0" y="connsiteY0"/>
              </a:cxn>
              <a:cxn ang="0">
                <a:pos x="connsiteX1" y="connsiteY1"/>
              </a:cxn>
              <a:cxn ang="0">
                <a:pos x="connsiteX2" y="connsiteY2"/>
              </a:cxn>
            </a:cxnLst>
            <a:rect l="l" t="t" r="r" b="b"/>
            <a:pathLst>
              <a:path w="671390" h="3264408">
                <a:moveTo>
                  <a:pt x="457200" y="0"/>
                </a:moveTo>
                <a:cubicBezTo>
                  <a:pt x="591312" y="633222"/>
                  <a:pt x="725424" y="1266444"/>
                  <a:pt x="649224" y="1810512"/>
                </a:cubicBezTo>
                <a:cubicBezTo>
                  <a:pt x="573024" y="2354580"/>
                  <a:pt x="286512" y="2809494"/>
                  <a:pt x="0" y="3264408"/>
                </a:cubicBezTo>
              </a:path>
            </a:pathLst>
          </a:custGeom>
          <a:noFill/>
          <a:ln w="19050">
            <a:solidFill>
              <a:schemeClr val="accent2"/>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Accolade fermante 3"/>
          <p:cNvSpPr/>
          <p:nvPr/>
        </p:nvSpPr>
        <p:spPr>
          <a:xfrm>
            <a:off x="8362590" y="5383095"/>
            <a:ext cx="147684" cy="419873"/>
          </a:xfrm>
          <a:prstGeom prst="rightBrace">
            <a:avLst/>
          </a:prstGeom>
          <a:ln w="22225">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6" name="Rectangle 5">
            <a:extLst>
              <a:ext uri="{FF2B5EF4-FFF2-40B4-BE49-F238E27FC236}">
                <a16:creationId xmlns:a16="http://schemas.microsoft.com/office/drawing/2014/main" id="{55DD14CE-D2F9-41E3-BA45-946FB968AF18}"/>
              </a:ext>
            </a:extLst>
          </p:cNvPr>
          <p:cNvSpPr/>
          <p:nvPr/>
        </p:nvSpPr>
        <p:spPr>
          <a:xfrm>
            <a:off x="1044295" y="6027618"/>
            <a:ext cx="4572000" cy="830997"/>
          </a:xfrm>
          <a:prstGeom prst="rect">
            <a:avLst/>
          </a:prstGeom>
        </p:spPr>
        <p:txBody>
          <a:bodyPr>
            <a:spAutoFit/>
          </a:bodyPr>
          <a:lstStyle/>
          <a:p>
            <a:pPr fontAlgn="base">
              <a:spcBef>
                <a:spcPct val="0"/>
              </a:spcBef>
              <a:spcAft>
                <a:spcPct val="0"/>
              </a:spcAft>
            </a:pPr>
            <a:r>
              <a:rPr lang="fr-FR" sz="1200" b="1" i="1" dirty="0">
                <a:solidFill>
                  <a:srgbClr val="000000"/>
                </a:solidFill>
                <a:latin typeface="Arial" charset="0"/>
              </a:rPr>
              <a:t>Comment payer :</a:t>
            </a:r>
          </a:p>
          <a:p>
            <a:pPr fontAlgn="base">
              <a:spcBef>
                <a:spcPct val="0"/>
              </a:spcBef>
              <a:spcAft>
                <a:spcPct val="0"/>
              </a:spcAft>
              <a:buFontTx/>
              <a:buChar char="-"/>
            </a:pPr>
            <a:r>
              <a:rPr lang="fr-FR" sz="1200" b="1" i="1" dirty="0">
                <a:solidFill>
                  <a:srgbClr val="000000"/>
                </a:solidFill>
                <a:latin typeface="Arial" charset="0"/>
              </a:rPr>
              <a:t> mes fournisseurs ? </a:t>
            </a:r>
          </a:p>
          <a:p>
            <a:pPr fontAlgn="base">
              <a:spcBef>
                <a:spcPct val="0"/>
              </a:spcBef>
              <a:spcAft>
                <a:spcPct val="0"/>
              </a:spcAft>
              <a:buFontTx/>
              <a:buChar char="-"/>
            </a:pPr>
            <a:r>
              <a:rPr lang="fr-FR" sz="1200" b="1" i="1" dirty="0">
                <a:solidFill>
                  <a:srgbClr val="000000"/>
                </a:solidFill>
                <a:latin typeface="Arial" charset="0"/>
              </a:rPr>
              <a:t> mes salariés ?</a:t>
            </a:r>
          </a:p>
          <a:p>
            <a:pPr fontAlgn="base">
              <a:spcBef>
                <a:spcPct val="0"/>
              </a:spcBef>
              <a:spcAft>
                <a:spcPct val="0"/>
              </a:spcAft>
              <a:buFontTx/>
              <a:buChar char="-"/>
            </a:pPr>
            <a:r>
              <a:rPr lang="fr-FR" sz="1200" b="1" i="1" dirty="0">
                <a:solidFill>
                  <a:srgbClr val="000000"/>
                </a:solidFill>
                <a:latin typeface="Arial" charset="0"/>
              </a:rPr>
              <a:t> toutes mes charges ?</a:t>
            </a:r>
          </a:p>
        </p:txBody>
      </p:sp>
    </p:spTree>
    <p:extLst>
      <p:ext uri="{BB962C8B-B14F-4D97-AF65-F5344CB8AC3E}">
        <p14:creationId xmlns:p14="http://schemas.microsoft.com/office/powerpoint/2010/main" val="764562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custDataLst>
              <p:tags r:id="rId1"/>
            </p:custDataLst>
          </p:nvPr>
        </p:nvGrpSpPr>
        <p:grpSpPr>
          <a:xfrm>
            <a:off x="-4763" y="909638"/>
            <a:ext cx="9104313" cy="5897100"/>
            <a:chOff x="-4763" y="909638"/>
            <a:chExt cx="9104313" cy="5897100"/>
          </a:xfrm>
        </p:grpSpPr>
        <p:grpSp>
          <p:nvGrpSpPr>
            <p:cNvPr id="14339" name="Group 3"/>
            <p:cNvGrpSpPr>
              <a:grpSpLocks/>
            </p:cNvGrpSpPr>
            <p:nvPr/>
          </p:nvGrpSpPr>
          <p:grpSpPr bwMode="auto">
            <a:xfrm>
              <a:off x="-4763" y="909638"/>
              <a:ext cx="2092326" cy="1770062"/>
              <a:chOff x="-3" y="573"/>
              <a:chExt cx="1318" cy="1115"/>
            </a:xfrm>
          </p:grpSpPr>
          <p:sp>
            <p:nvSpPr>
              <p:cNvPr id="14340" name="Rectangle 4"/>
              <p:cNvSpPr>
                <a:spLocks noChangeArrowheads="1"/>
              </p:cNvSpPr>
              <p:nvPr/>
            </p:nvSpPr>
            <p:spPr bwMode="auto">
              <a:xfrm>
                <a:off x="650" y="804"/>
                <a:ext cx="512" cy="467"/>
              </a:xfrm>
              <a:prstGeom prst="rect">
                <a:avLst/>
              </a:prstGeom>
              <a:solidFill>
                <a:srgbClr val="FFCC66"/>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C.P.</a:t>
                </a:r>
              </a:p>
            </p:txBody>
          </p:sp>
          <p:sp>
            <p:nvSpPr>
              <p:cNvPr id="14341" name="Rectangle 5"/>
              <p:cNvSpPr>
                <a:spLocks noChangeArrowheads="1"/>
              </p:cNvSpPr>
              <p:nvPr/>
            </p:nvSpPr>
            <p:spPr bwMode="auto">
              <a:xfrm>
                <a:off x="650" y="1288"/>
                <a:ext cx="512" cy="315"/>
              </a:xfrm>
              <a:prstGeom prst="rect">
                <a:avLst/>
              </a:prstGeom>
              <a:solidFill>
                <a:srgbClr val="FFFF99"/>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b"/>
              <a:lstStyle/>
              <a:p>
                <a:pPr algn="ctr" fontAlgn="base">
                  <a:spcBef>
                    <a:spcPct val="0"/>
                  </a:spcBef>
                  <a:spcAft>
                    <a:spcPct val="0"/>
                  </a:spcAft>
                </a:pPr>
                <a:r>
                  <a:rPr lang="fr-FR" sz="1500" dirty="0">
                    <a:solidFill>
                      <a:srgbClr val="000000"/>
                    </a:solidFill>
                    <a:latin typeface="Arial" charset="0"/>
                  </a:rPr>
                  <a:t>Emprunts</a:t>
                </a:r>
              </a:p>
              <a:p>
                <a:pPr algn="ctr" fontAlgn="base">
                  <a:spcBef>
                    <a:spcPct val="0"/>
                  </a:spcBef>
                  <a:spcAft>
                    <a:spcPct val="0"/>
                  </a:spcAft>
                </a:pPr>
                <a:r>
                  <a:rPr lang="fr-FR" sz="900" dirty="0">
                    <a:solidFill>
                      <a:srgbClr val="000000"/>
                    </a:solidFill>
                    <a:latin typeface="Arial" charset="0"/>
                  </a:rPr>
                  <a:t>(en partie </a:t>
                </a:r>
              </a:p>
              <a:p>
                <a:pPr algn="ctr" fontAlgn="base">
                  <a:spcBef>
                    <a:spcPct val="0"/>
                  </a:spcBef>
                  <a:spcAft>
                    <a:spcPct val="0"/>
                  </a:spcAft>
                </a:pPr>
                <a:r>
                  <a:rPr lang="fr-FR" sz="900" dirty="0">
                    <a:solidFill>
                      <a:srgbClr val="000000"/>
                    </a:solidFill>
                    <a:latin typeface="Arial" charset="0"/>
                  </a:rPr>
                  <a:t>pour les stocks)</a:t>
                </a:r>
              </a:p>
            </p:txBody>
          </p:sp>
          <p:sp>
            <p:nvSpPr>
              <p:cNvPr id="14342" name="Rectangle 6"/>
              <p:cNvSpPr>
                <a:spLocks noChangeArrowheads="1"/>
              </p:cNvSpPr>
              <p:nvPr/>
            </p:nvSpPr>
            <p:spPr bwMode="auto">
              <a:xfrm>
                <a:off x="81" y="804"/>
                <a:ext cx="511" cy="578"/>
              </a:xfrm>
              <a:prstGeom prst="rect">
                <a:avLst/>
              </a:prstGeom>
              <a:solidFill>
                <a:schemeClr val="hlink"/>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Immo.</a:t>
                </a:r>
              </a:p>
            </p:txBody>
          </p:sp>
          <p:sp>
            <p:nvSpPr>
              <p:cNvPr id="14343" name="Rectangle 7"/>
              <p:cNvSpPr>
                <a:spLocks noChangeArrowheads="1"/>
              </p:cNvSpPr>
              <p:nvPr/>
            </p:nvSpPr>
            <p:spPr bwMode="auto">
              <a:xfrm>
                <a:off x="81" y="1399"/>
                <a:ext cx="511" cy="204"/>
              </a:xfrm>
              <a:prstGeom prst="rect">
                <a:avLst/>
              </a:prstGeom>
              <a:solidFill>
                <a:srgbClr val="00FFCC"/>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Stocks</a:t>
                </a:r>
              </a:p>
            </p:txBody>
          </p:sp>
          <p:sp>
            <p:nvSpPr>
              <p:cNvPr id="14344" name="Line 8"/>
              <p:cNvSpPr>
                <a:spLocks noChangeShapeType="1"/>
              </p:cNvSpPr>
              <p:nvPr/>
            </p:nvSpPr>
            <p:spPr bwMode="auto">
              <a:xfrm>
                <a:off x="81" y="770"/>
                <a:ext cx="1097" cy="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14345" name="Line 9"/>
              <p:cNvSpPr>
                <a:spLocks noChangeShapeType="1"/>
              </p:cNvSpPr>
              <p:nvPr/>
            </p:nvSpPr>
            <p:spPr bwMode="auto">
              <a:xfrm>
                <a:off x="625" y="778"/>
                <a:ext cx="0" cy="91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14346" name="Text Box 10"/>
              <p:cNvSpPr txBox="1">
                <a:spLocks noChangeArrowheads="1"/>
              </p:cNvSpPr>
              <p:nvPr/>
            </p:nvSpPr>
            <p:spPr bwMode="auto">
              <a:xfrm>
                <a:off x="-3" y="573"/>
                <a:ext cx="131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fr-FR" sz="1400" b="1" dirty="0">
                    <a:solidFill>
                      <a:srgbClr val="000000"/>
                    </a:solidFill>
                    <a:latin typeface="Arial" charset="0"/>
                  </a:rPr>
                  <a:t>Situation début janvier</a:t>
                </a:r>
              </a:p>
            </p:txBody>
          </p:sp>
        </p:grpSp>
        <p:grpSp>
          <p:nvGrpSpPr>
            <p:cNvPr id="14347" name="Group 11"/>
            <p:cNvGrpSpPr>
              <a:grpSpLocks/>
            </p:cNvGrpSpPr>
            <p:nvPr/>
          </p:nvGrpSpPr>
          <p:grpSpPr bwMode="auto">
            <a:xfrm>
              <a:off x="241300" y="1433513"/>
              <a:ext cx="3543300" cy="1827212"/>
              <a:chOff x="536" y="1063"/>
              <a:chExt cx="2232" cy="1169"/>
            </a:xfrm>
          </p:grpSpPr>
          <p:sp>
            <p:nvSpPr>
              <p:cNvPr id="14348" name="Rectangle 12"/>
              <p:cNvSpPr>
                <a:spLocks noChangeArrowheads="1"/>
              </p:cNvSpPr>
              <p:nvPr/>
            </p:nvSpPr>
            <p:spPr bwMode="auto">
              <a:xfrm>
                <a:off x="2184" y="1280"/>
                <a:ext cx="496" cy="440"/>
              </a:xfrm>
              <a:prstGeom prst="rect">
                <a:avLst/>
              </a:prstGeom>
              <a:solidFill>
                <a:srgbClr val="FFCC66"/>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C.P.</a:t>
                </a:r>
              </a:p>
            </p:txBody>
          </p:sp>
          <p:sp>
            <p:nvSpPr>
              <p:cNvPr id="14349" name="Rectangle 13"/>
              <p:cNvSpPr>
                <a:spLocks noChangeArrowheads="1"/>
              </p:cNvSpPr>
              <p:nvPr/>
            </p:nvSpPr>
            <p:spPr bwMode="auto">
              <a:xfrm>
                <a:off x="2184" y="1736"/>
                <a:ext cx="496" cy="304"/>
              </a:xfrm>
              <a:prstGeom prst="rect">
                <a:avLst/>
              </a:prstGeom>
              <a:solidFill>
                <a:srgbClr val="FFFF99"/>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1500" dirty="0">
                    <a:solidFill>
                      <a:srgbClr val="000000"/>
                    </a:solidFill>
                    <a:latin typeface="Arial" charset="0"/>
                  </a:rPr>
                  <a:t>Emprunts</a:t>
                </a:r>
              </a:p>
            </p:txBody>
          </p:sp>
          <p:sp>
            <p:nvSpPr>
              <p:cNvPr id="14350" name="Rectangle 14"/>
              <p:cNvSpPr>
                <a:spLocks noChangeArrowheads="1"/>
              </p:cNvSpPr>
              <p:nvPr/>
            </p:nvSpPr>
            <p:spPr bwMode="auto">
              <a:xfrm>
                <a:off x="1632" y="1280"/>
                <a:ext cx="496" cy="544"/>
              </a:xfrm>
              <a:prstGeom prst="rect">
                <a:avLst/>
              </a:prstGeom>
              <a:solidFill>
                <a:schemeClr val="hlink"/>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Immo.</a:t>
                </a:r>
              </a:p>
            </p:txBody>
          </p:sp>
          <p:sp>
            <p:nvSpPr>
              <p:cNvPr id="14351" name="Rectangle 15"/>
              <p:cNvSpPr>
                <a:spLocks noChangeArrowheads="1"/>
              </p:cNvSpPr>
              <p:nvPr/>
            </p:nvSpPr>
            <p:spPr bwMode="auto">
              <a:xfrm>
                <a:off x="1632" y="1840"/>
                <a:ext cx="496" cy="192"/>
              </a:xfrm>
              <a:prstGeom prst="rect">
                <a:avLst/>
              </a:prstGeom>
              <a:solidFill>
                <a:srgbClr val="00FFCC"/>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Stocks</a:t>
                </a:r>
              </a:p>
            </p:txBody>
          </p:sp>
          <p:sp>
            <p:nvSpPr>
              <p:cNvPr id="14352" name="Line 16"/>
              <p:cNvSpPr>
                <a:spLocks noChangeShapeType="1"/>
              </p:cNvSpPr>
              <p:nvPr/>
            </p:nvSpPr>
            <p:spPr bwMode="auto">
              <a:xfrm>
                <a:off x="1632" y="1248"/>
                <a:ext cx="1064" cy="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14353" name="Line 17"/>
              <p:cNvSpPr>
                <a:spLocks noChangeShapeType="1"/>
              </p:cNvSpPr>
              <p:nvPr/>
            </p:nvSpPr>
            <p:spPr bwMode="auto">
              <a:xfrm>
                <a:off x="2160" y="1256"/>
                <a:ext cx="0" cy="9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14354" name="Text Box 18"/>
              <p:cNvSpPr txBox="1">
                <a:spLocks noChangeArrowheads="1"/>
              </p:cNvSpPr>
              <p:nvPr/>
            </p:nvSpPr>
            <p:spPr bwMode="auto">
              <a:xfrm>
                <a:off x="1617" y="1063"/>
                <a:ext cx="1151" cy="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fr-FR" sz="1400" b="1" dirty="0">
                    <a:solidFill>
                      <a:srgbClr val="000000"/>
                    </a:solidFill>
                    <a:latin typeface="Arial" charset="0"/>
                  </a:rPr>
                  <a:t>Situation </a:t>
                </a:r>
                <a:r>
                  <a:rPr lang="fr-FR" sz="1400" b="1" dirty="0">
                    <a:solidFill>
                      <a:srgbClr val="3333CC"/>
                    </a:solidFill>
                    <a:latin typeface="Arial" charset="0"/>
                  </a:rPr>
                  <a:t>fin janvier</a:t>
                </a:r>
              </a:p>
            </p:txBody>
          </p:sp>
          <p:sp>
            <p:nvSpPr>
              <p:cNvPr id="14355" name="Rectangle 19"/>
              <p:cNvSpPr>
                <a:spLocks noChangeArrowheads="1"/>
              </p:cNvSpPr>
              <p:nvPr/>
            </p:nvSpPr>
            <p:spPr bwMode="auto">
              <a:xfrm>
                <a:off x="1632" y="2048"/>
                <a:ext cx="496" cy="176"/>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FFFFFF"/>
                    </a:solidFill>
                    <a:latin typeface="Arial" charset="0"/>
                  </a:rPr>
                  <a:t>Clients</a:t>
                </a:r>
              </a:p>
            </p:txBody>
          </p:sp>
          <p:sp>
            <p:nvSpPr>
              <p:cNvPr id="14356" name="Rectangle 20"/>
              <p:cNvSpPr>
                <a:spLocks noChangeArrowheads="1"/>
              </p:cNvSpPr>
              <p:nvPr/>
            </p:nvSpPr>
            <p:spPr bwMode="auto">
              <a:xfrm>
                <a:off x="2184" y="2050"/>
                <a:ext cx="496" cy="182"/>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a:t>
                </a:r>
              </a:p>
            </p:txBody>
          </p:sp>
          <p:grpSp>
            <p:nvGrpSpPr>
              <p:cNvPr id="14357" name="Group 21"/>
              <p:cNvGrpSpPr>
                <a:grpSpLocks/>
              </p:cNvGrpSpPr>
              <p:nvPr/>
            </p:nvGrpSpPr>
            <p:grpSpPr bwMode="auto">
              <a:xfrm>
                <a:off x="536" y="2035"/>
                <a:ext cx="1054" cy="195"/>
                <a:chOff x="536" y="2035"/>
                <a:chExt cx="1054" cy="195"/>
              </a:xfrm>
            </p:grpSpPr>
            <p:sp>
              <p:nvSpPr>
                <p:cNvPr id="14358" name="AutoShape 22"/>
                <p:cNvSpPr>
                  <a:spLocks/>
                </p:cNvSpPr>
                <p:nvPr/>
              </p:nvSpPr>
              <p:spPr bwMode="auto">
                <a:xfrm>
                  <a:off x="1534" y="2058"/>
                  <a:ext cx="56" cy="168"/>
                </a:xfrm>
                <a:prstGeom prst="leftBrace">
                  <a:avLst>
                    <a:gd name="adj1" fmla="val 25000"/>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sp>
              <p:nvSpPr>
                <p:cNvPr id="14359" name="Text Box 23"/>
                <p:cNvSpPr txBox="1">
                  <a:spLocks noChangeArrowheads="1"/>
                </p:cNvSpPr>
                <p:nvPr/>
              </p:nvSpPr>
              <p:spPr bwMode="auto">
                <a:xfrm>
                  <a:off x="536" y="2035"/>
                  <a:ext cx="1053" cy="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400" dirty="0">
                      <a:solidFill>
                        <a:srgbClr val="000000"/>
                      </a:solidFill>
                      <a:latin typeface="Arial" charset="0"/>
                    </a:rPr>
                    <a:t>Créance de janvier</a:t>
                  </a:r>
                </a:p>
              </p:txBody>
            </p:sp>
          </p:grpSp>
        </p:grpSp>
        <p:grpSp>
          <p:nvGrpSpPr>
            <p:cNvPr id="14360" name="Group 24"/>
            <p:cNvGrpSpPr>
              <a:grpSpLocks/>
            </p:cNvGrpSpPr>
            <p:nvPr/>
          </p:nvGrpSpPr>
          <p:grpSpPr bwMode="auto">
            <a:xfrm>
              <a:off x="2003425" y="1935163"/>
              <a:ext cx="3640138" cy="2147887"/>
              <a:chOff x="1262" y="1219"/>
              <a:chExt cx="2293" cy="1353"/>
            </a:xfrm>
          </p:grpSpPr>
          <p:sp>
            <p:nvSpPr>
              <p:cNvPr id="14361" name="Rectangle 25"/>
              <p:cNvSpPr>
                <a:spLocks noChangeArrowheads="1"/>
              </p:cNvSpPr>
              <p:nvPr/>
            </p:nvSpPr>
            <p:spPr bwMode="auto">
              <a:xfrm>
                <a:off x="2980" y="1436"/>
                <a:ext cx="491" cy="440"/>
              </a:xfrm>
              <a:prstGeom prst="rect">
                <a:avLst/>
              </a:prstGeom>
              <a:solidFill>
                <a:srgbClr val="FFCC66"/>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C.P.</a:t>
                </a:r>
              </a:p>
            </p:txBody>
          </p:sp>
          <p:sp>
            <p:nvSpPr>
              <p:cNvPr id="14362" name="Rectangle 26"/>
              <p:cNvSpPr>
                <a:spLocks noChangeArrowheads="1"/>
              </p:cNvSpPr>
              <p:nvPr/>
            </p:nvSpPr>
            <p:spPr bwMode="auto">
              <a:xfrm>
                <a:off x="2980" y="1892"/>
                <a:ext cx="491" cy="304"/>
              </a:xfrm>
              <a:prstGeom prst="rect">
                <a:avLst/>
              </a:prstGeom>
              <a:solidFill>
                <a:srgbClr val="FFFF99"/>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1500" dirty="0">
                    <a:solidFill>
                      <a:srgbClr val="000000"/>
                    </a:solidFill>
                    <a:latin typeface="Arial" charset="0"/>
                  </a:rPr>
                  <a:t>Emprunts</a:t>
                </a:r>
                <a:endParaRPr lang="fr-FR" sz="2000" dirty="0">
                  <a:solidFill>
                    <a:srgbClr val="000000"/>
                  </a:solidFill>
                  <a:latin typeface="Arial" charset="0"/>
                </a:endParaRPr>
              </a:p>
            </p:txBody>
          </p:sp>
          <p:sp>
            <p:nvSpPr>
              <p:cNvPr id="14363" name="Rectangle 27"/>
              <p:cNvSpPr>
                <a:spLocks noChangeArrowheads="1"/>
              </p:cNvSpPr>
              <p:nvPr/>
            </p:nvSpPr>
            <p:spPr bwMode="auto">
              <a:xfrm>
                <a:off x="2434" y="1436"/>
                <a:ext cx="491" cy="544"/>
              </a:xfrm>
              <a:prstGeom prst="rect">
                <a:avLst/>
              </a:prstGeom>
              <a:solidFill>
                <a:schemeClr val="hlink"/>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Immo.</a:t>
                </a:r>
              </a:p>
            </p:txBody>
          </p:sp>
          <p:sp>
            <p:nvSpPr>
              <p:cNvPr id="14364" name="Rectangle 28"/>
              <p:cNvSpPr>
                <a:spLocks noChangeArrowheads="1"/>
              </p:cNvSpPr>
              <p:nvPr/>
            </p:nvSpPr>
            <p:spPr bwMode="auto">
              <a:xfrm>
                <a:off x="2434" y="1996"/>
                <a:ext cx="491" cy="192"/>
              </a:xfrm>
              <a:prstGeom prst="rect">
                <a:avLst/>
              </a:prstGeom>
              <a:solidFill>
                <a:srgbClr val="00FFCC"/>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Stocks</a:t>
                </a:r>
              </a:p>
            </p:txBody>
          </p:sp>
          <p:sp>
            <p:nvSpPr>
              <p:cNvPr id="14365" name="Line 29"/>
              <p:cNvSpPr>
                <a:spLocks noChangeShapeType="1"/>
              </p:cNvSpPr>
              <p:nvPr/>
            </p:nvSpPr>
            <p:spPr bwMode="auto">
              <a:xfrm>
                <a:off x="2434" y="1404"/>
                <a:ext cx="1053" cy="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14366" name="Line 30"/>
              <p:cNvSpPr>
                <a:spLocks noChangeShapeType="1"/>
              </p:cNvSpPr>
              <p:nvPr/>
            </p:nvSpPr>
            <p:spPr bwMode="auto">
              <a:xfrm>
                <a:off x="2956" y="1412"/>
                <a:ext cx="4" cy="116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14367" name="Text Box 31"/>
              <p:cNvSpPr txBox="1">
                <a:spLocks noChangeArrowheads="1"/>
              </p:cNvSpPr>
              <p:nvPr/>
            </p:nvSpPr>
            <p:spPr bwMode="auto">
              <a:xfrm>
                <a:off x="2422" y="1219"/>
                <a:ext cx="113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fr-FR" sz="1400" b="1" dirty="0">
                    <a:solidFill>
                      <a:srgbClr val="000000"/>
                    </a:solidFill>
                    <a:latin typeface="Arial" charset="0"/>
                  </a:rPr>
                  <a:t>Situation </a:t>
                </a:r>
                <a:r>
                  <a:rPr lang="fr-FR" sz="1400" b="1" dirty="0">
                    <a:solidFill>
                      <a:srgbClr val="FF00FF"/>
                    </a:solidFill>
                    <a:latin typeface="Arial" charset="0"/>
                  </a:rPr>
                  <a:t>fin février</a:t>
                </a:r>
              </a:p>
            </p:txBody>
          </p:sp>
          <p:sp>
            <p:nvSpPr>
              <p:cNvPr id="14368" name="Rectangle 32"/>
              <p:cNvSpPr>
                <a:spLocks noChangeArrowheads="1"/>
              </p:cNvSpPr>
              <p:nvPr/>
            </p:nvSpPr>
            <p:spPr bwMode="auto">
              <a:xfrm>
                <a:off x="2432" y="2382"/>
                <a:ext cx="491" cy="176"/>
              </a:xfrm>
              <a:prstGeom prst="rect">
                <a:avLst/>
              </a:prstGeom>
              <a:solidFill>
                <a:srgbClr val="FFCCFF"/>
              </a:solidFill>
              <a:ln w="9525">
                <a:solidFill>
                  <a:srgbClr val="FF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FF00FF"/>
                    </a:solidFill>
                    <a:latin typeface="Arial" charset="0"/>
                  </a:rPr>
                  <a:t>Clients</a:t>
                </a:r>
              </a:p>
            </p:txBody>
          </p:sp>
          <p:sp>
            <p:nvSpPr>
              <p:cNvPr id="14369" name="Rectangle 33"/>
              <p:cNvSpPr>
                <a:spLocks noChangeArrowheads="1"/>
              </p:cNvSpPr>
              <p:nvPr/>
            </p:nvSpPr>
            <p:spPr bwMode="auto">
              <a:xfrm>
                <a:off x="2980" y="2212"/>
                <a:ext cx="491" cy="344"/>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a:t>
                </a:r>
              </a:p>
            </p:txBody>
          </p:sp>
          <p:sp>
            <p:nvSpPr>
              <p:cNvPr id="14370" name="Rectangle 34"/>
              <p:cNvSpPr>
                <a:spLocks noChangeArrowheads="1"/>
              </p:cNvSpPr>
              <p:nvPr/>
            </p:nvSpPr>
            <p:spPr bwMode="auto">
              <a:xfrm>
                <a:off x="2434" y="2204"/>
                <a:ext cx="491" cy="176"/>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FFFFFF"/>
                    </a:solidFill>
                    <a:latin typeface="Arial" charset="0"/>
                  </a:rPr>
                  <a:t>Clients</a:t>
                </a:r>
              </a:p>
            </p:txBody>
          </p:sp>
          <p:grpSp>
            <p:nvGrpSpPr>
              <p:cNvPr id="14371" name="Group 35"/>
              <p:cNvGrpSpPr>
                <a:grpSpLocks/>
              </p:cNvGrpSpPr>
              <p:nvPr/>
            </p:nvGrpSpPr>
            <p:grpSpPr bwMode="auto">
              <a:xfrm>
                <a:off x="1262" y="2370"/>
                <a:ext cx="1134" cy="192"/>
                <a:chOff x="536" y="2035"/>
                <a:chExt cx="1054" cy="192"/>
              </a:xfrm>
            </p:grpSpPr>
            <p:sp>
              <p:nvSpPr>
                <p:cNvPr id="14372" name="AutoShape 36"/>
                <p:cNvSpPr>
                  <a:spLocks/>
                </p:cNvSpPr>
                <p:nvPr/>
              </p:nvSpPr>
              <p:spPr bwMode="auto">
                <a:xfrm>
                  <a:off x="1534" y="2058"/>
                  <a:ext cx="56" cy="168"/>
                </a:xfrm>
                <a:prstGeom prst="leftBrace">
                  <a:avLst>
                    <a:gd name="adj1" fmla="val 25000"/>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sp>
              <p:nvSpPr>
                <p:cNvPr id="14373" name="Text Box 37"/>
                <p:cNvSpPr txBox="1">
                  <a:spLocks noChangeArrowheads="1"/>
                </p:cNvSpPr>
                <p:nvPr/>
              </p:nvSpPr>
              <p:spPr bwMode="auto">
                <a:xfrm>
                  <a:off x="536" y="2035"/>
                  <a:ext cx="105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400" dirty="0">
                      <a:solidFill>
                        <a:srgbClr val="000000"/>
                      </a:solidFill>
                      <a:latin typeface="Arial" charset="0"/>
                    </a:rPr>
                    <a:t>+ Créance de février</a:t>
                  </a:r>
                </a:p>
              </p:txBody>
            </p:sp>
          </p:grpSp>
        </p:grpSp>
        <p:grpSp>
          <p:nvGrpSpPr>
            <p:cNvPr id="14374" name="Group 38"/>
            <p:cNvGrpSpPr>
              <a:grpSpLocks/>
            </p:cNvGrpSpPr>
            <p:nvPr/>
          </p:nvGrpSpPr>
          <p:grpSpPr bwMode="auto">
            <a:xfrm>
              <a:off x="3879850" y="2554288"/>
              <a:ext cx="3509963" cy="2451100"/>
              <a:chOff x="2444" y="1609"/>
              <a:chExt cx="2211" cy="1544"/>
            </a:xfrm>
          </p:grpSpPr>
          <p:sp>
            <p:nvSpPr>
              <p:cNvPr id="14375" name="Rectangle 39"/>
              <p:cNvSpPr>
                <a:spLocks noChangeArrowheads="1"/>
              </p:cNvSpPr>
              <p:nvPr/>
            </p:nvSpPr>
            <p:spPr bwMode="auto">
              <a:xfrm>
                <a:off x="4120" y="1832"/>
                <a:ext cx="496" cy="440"/>
              </a:xfrm>
              <a:prstGeom prst="rect">
                <a:avLst/>
              </a:prstGeom>
              <a:solidFill>
                <a:srgbClr val="FFCC66"/>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C.P.</a:t>
                </a:r>
              </a:p>
            </p:txBody>
          </p:sp>
          <p:sp>
            <p:nvSpPr>
              <p:cNvPr id="14376" name="Rectangle 40"/>
              <p:cNvSpPr>
                <a:spLocks noChangeArrowheads="1"/>
              </p:cNvSpPr>
              <p:nvPr/>
            </p:nvSpPr>
            <p:spPr bwMode="auto">
              <a:xfrm>
                <a:off x="4120" y="2288"/>
                <a:ext cx="496" cy="304"/>
              </a:xfrm>
              <a:prstGeom prst="rect">
                <a:avLst/>
              </a:prstGeom>
              <a:solidFill>
                <a:srgbClr val="FFFF99"/>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1500" dirty="0">
                    <a:solidFill>
                      <a:srgbClr val="000000"/>
                    </a:solidFill>
                    <a:latin typeface="Arial" charset="0"/>
                  </a:rPr>
                  <a:t>Emprunts</a:t>
                </a:r>
                <a:endParaRPr lang="fr-FR" sz="2000" dirty="0">
                  <a:solidFill>
                    <a:srgbClr val="000000"/>
                  </a:solidFill>
                  <a:latin typeface="Arial" charset="0"/>
                </a:endParaRPr>
              </a:p>
            </p:txBody>
          </p:sp>
          <p:sp>
            <p:nvSpPr>
              <p:cNvPr id="14377" name="Rectangle 41"/>
              <p:cNvSpPr>
                <a:spLocks noChangeArrowheads="1"/>
              </p:cNvSpPr>
              <p:nvPr/>
            </p:nvSpPr>
            <p:spPr bwMode="auto">
              <a:xfrm>
                <a:off x="3568" y="1832"/>
                <a:ext cx="496" cy="544"/>
              </a:xfrm>
              <a:prstGeom prst="rect">
                <a:avLst/>
              </a:prstGeom>
              <a:solidFill>
                <a:schemeClr val="hlink"/>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Immo.</a:t>
                </a:r>
              </a:p>
            </p:txBody>
          </p:sp>
          <p:sp>
            <p:nvSpPr>
              <p:cNvPr id="14378" name="Rectangle 42"/>
              <p:cNvSpPr>
                <a:spLocks noChangeArrowheads="1"/>
              </p:cNvSpPr>
              <p:nvPr/>
            </p:nvSpPr>
            <p:spPr bwMode="auto">
              <a:xfrm>
                <a:off x="3568" y="2392"/>
                <a:ext cx="496" cy="192"/>
              </a:xfrm>
              <a:prstGeom prst="rect">
                <a:avLst/>
              </a:prstGeom>
              <a:solidFill>
                <a:srgbClr val="00FFCC"/>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Stocks</a:t>
                </a:r>
              </a:p>
            </p:txBody>
          </p:sp>
          <p:sp>
            <p:nvSpPr>
              <p:cNvPr id="14379" name="Line 43"/>
              <p:cNvSpPr>
                <a:spLocks noChangeShapeType="1"/>
              </p:cNvSpPr>
              <p:nvPr/>
            </p:nvSpPr>
            <p:spPr bwMode="auto">
              <a:xfrm>
                <a:off x="3568" y="1800"/>
                <a:ext cx="106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14380" name="Line 44"/>
              <p:cNvSpPr>
                <a:spLocks noChangeShapeType="1"/>
              </p:cNvSpPr>
              <p:nvPr/>
            </p:nvSpPr>
            <p:spPr bwMode="auto">
              <a:xfrm>
                <a:off x="4096" y="1808"/>
                <a:ext cx="0" cy="133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14381" name="Text Box 45"/>
              <p:cNvSpPr txBox="1">
                <a:spLocks noChangeArrowheads="1"/>
              </p:cNvSpPr>
              <p:nvPr/>
            </p:nvSpPr>
            <p:spPr bwMode="auto">
              <a:xfrm>
                <a:off x="3596" y="1609"/>
                <a:ext cx="105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fr-FR" sz="1400" b="1" dirty="0">
                    <a:solidFill>
                      <a:srgbClr val="000000"/>
                    </a:solidFill>
                    <a:latin typeface="Arial" charset="0"/>
                  </a:rPr>
                  <a:t>Situation </a:t>
                </a:r>
                <a:r>
                  <a:rPr lang="fr-FR" sz="1400" b="1" dirty="0">
                    <a:solidFill>
                      <a:srgbClr val="FF9933"/>
                    </a:solidFill>
                    <a:latin typeface="Arial" charset="0"/>
                  </a:rPr>
                  <a:t>fin mars</a:t>
                </a:r>
              </a:p>
            </p:txBody>
          </p:sp>
          <p:sp>
            <p:nvSpPr>
              <p:cNvPr id="14382" name="Rectangle 46"/>
              <p:cNvSpPr>
                <a:spLocks noChangeArrowheads="1"/>
              </p:cNvSpPr>
              <p:nvPr/>
            </p:nvSpPr>
            <p:spPr bwMode="auto">
              <a:xfrm>
                <a:off x="3566" y="2778"/>
                <a:ext cx="496" cy="176"/>
              </a:xfrm>
              <a:prstGeom prst="rect">
                <a:avLst/>
              </a:prstGeom>
              <a:solidFill>
                <a:srgbClr val="FFCCFF"/>
              </a:solidFill>
              <a:ln w="9525">
                <a:solidFill>
                  <a:srgbClr val="FF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FF00FF"/>
                    </a:solidFill>
                    <a:latin typeface="Arial" charset="0"/>
                  </a:rPr>
                  <a:t>Clients</a:t>
                </a:r>
              </a:p>
            </p:txBody>
          </p:sp>
          <p:sp>
            <p:nvSpPr>
              <p:cNvPr id="14383" name="Rectangle 47"/>
              <p:cNvSpPr>
                <a:spLocks noChangeArrowheads="1"/>
              </p:cNvSpPr>
              <p:nvPr/>
            </p:nvSpPr>
            <p:spPr bwMode="auto">
              <a:xfrm>
                <a:off x="4120" y="2608"/>
                <a:ext cx="496" cy="512"/>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a:t>
                </a:r>
              </a:p>
            </p:txBody>
          </p:sp>
          <p:sp>
            <p:nvSpPr>
              <p:cNvPr id="14384" name="Rectangle 48"/>
              <p:cNvSpPr>
                <a:spLocks noChangeArrowheads="1"/>
              </p:cNvSpPr>
              <p:nvPr/>
            </p:nvSpPr>
            <p:spPr bwMode="auto">
              <a:xfrm>
                <a:off x="3568" y="2600"/>
                <a:ext cx="496" cy="176"/>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FFFFFF"/>
                    </a:solidFill>
                    <a:latin typeface="Arial" charset="0"/>
                  </a:rPr>
                  <a:t>Clients</a:t>
                </a:r>
              </a:p>
            </p:txBody>
          </p:sp>
          <p:grpSp>
            <p:nvGrpSpPr>
              <p:cNvPr id="14385" name="Group 49"/>
              <p:cNvGrpSpPr>
                <a:grpSpLocks/>
              </p:cNvGrpSpPr>
              <p:nvPr/>
            </p:nvGrpSpPr>
            <p:grpSpPr bwMode="auto">
              <a:xfrm>
                <a:off x="2444" y="2961"/>
                <a:ext cx="1104" cy="192"/>
                <a:chOff x="536" y="2035"/>
                <a:chExt cx="1054" cy="192"/>
              </a:xfrm>
            </p:grpSpPr>
            <p:sp>
              <p:nvSpPr>
                <p:cNvPr id="14386" name="AutoShape 50"/>
                <p:cNvSpPr>
                  <a:spLocks/>
                </p:cNvSpPr>
                <p:nvPr/>
              </p:nvSpPr>
              <p:spPr bwMode="auto">
                <a:xfrm>
                  <a:off x="1534" y="2058"/>
                  <a:ext cx="56" cy="168"/>
                </a:xfrm>
                <a:prstGeom prst="leftBrace">
                  <a:avLst>
                    <a:gd name="adj1" fmla="val 25000"/>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sp>
              <p:nvSpPr>
                <p:cNvPr id="14387" name="Text Box 51"/>
                <p:cNvSpPr txBox="1">
                  <a:spLocks noChangeArrowheads="1"/>
                </p:cNvSpPr>
                <p:nvPr/>
              </p:nvSpPr>
              <p:spPr bwMode="auto">
                <a:xfrm>
                  <a:off x="536" y="2035"/>
                  <a:ext cx="102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400" dirty="0">
                      <a:solidFill>
                        <a:srgbClr val="000000"/>
                      </a:solidFill>
                      <a:latin typeface="Arial" charset="0"/>
                    </a:rPr>
                    <a:t>+ Créance de mars</a:t>
                  </a:r>
                </a:p>
              </p:txBody>
            </p:sp>
          </p:grpSp>
          <p:sp>
            <p:nvSpPr>
              <p:cNvPr id="14388" name="Rectangle 52"/>
              <p:cNvSpPr>
                <a:spLocks noChangeArrowheads="1"/>
              </p:cNvSpPr>
              <p:nvPr/>
            </p:nvSpPr>
            <p:spPr bwMode="auto">
              <a:xfrm>
                <a:off x="3572" y="2958"/>
                <a:ext cx="496" cy="176"/>
              </a:xfrm>
              <a:prstGeom prst="rect">
                <a:avLst/>
              </a:prstGeom>
              <a:solidFill>
                <a:srgbClr val="FFC000"/>
              </a:solidFill>
              <a:ln w="9525">
                <a:solidFill>
                  <a:srgbClr val="FFC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Clients</a:t>
                </a:r>
              </a:p>
            </p:txBody>
          </p:sp>
        </p:grpSp>
        <p:grpSp>
          <p:nvGrpSpPr>
            <p:cNvPr id="14389" name="Group 53"/>
            <p:cNvGrpSpPr>
              <a:grpSpLocks/>
            </p:cNvGrpSpPr>
            <p:nvPr/>
          </p:nvGrpSpPr>
          <p:grpSpPr bwMode="auto">
            <a:xfrm>
              <a:off x="4854575" y="5473700"/>
              <a:ext cx="2536825" cy="838200"/>
              <a:chOff x="3058" y="3448"/>
              <a:chExt cx="1598" cy="528"/>
            </a:xfrm>
          </p:grpSpPr>
          <p:sp>
            <p:nvSpPr>
              <p:cNvPr id="14390" name="AutoShape 54"/>
              <p:cNvSpPr>
                <a:spLocks/>
              </p:cNvSpPr>
              <p:nvPr/>
            </p:nvSpPr>
            <p:spPr bwMode="auto">
              <a:xfrm>
                <a:off x="4512" y="3448"/>
                <a:ext cx="144" cy="528"/>
              </a:xfrm>
              <a:prstGeom prst="leftBrace">
                <a:avLst>
                  <a:gd name="adj1" fmla="val 30556"/>
                  <a:gd name="adj2" fmla="val 50000"/>
                </a:avLst>
              </a:pr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sp>
            <p:nvSpPr>
              <p:cNvPr id="14391" name="Rectangle 55"/>
              <p:cNvSpPr>
                <a:spLocks noChangeArrowheads="1"/>
              </p:cNvSpPr>
              <p:nvPr/>
            </p:nvSpPr>
            <p:spPr bwMode="auto">
              <a:xfrm>
                <a:off x="3058" y="3596"/>
                <a:ext cx="1437" cy="2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b="1" dirty="0">
                    <a:solidFill>
                      <a:srgbClr val="FF3300"/>
                    </a:solidFill>
                    <a:latin typeface="Arial" charset="0"/>
                  </a:rPr>
                  <a:t>+ les créances clients</a:t>
                </a:r>
              </a:p>
            </p:txBody>
          </p:sp>
        </p:grpSp>
        <p:grpSp>
          <p:nvGrpSpPr>
            <p:cNvPr id="14392" name="Group 56"/>
            <p:cNvGrpSpPr>
              <a:grpSpLocks/>
            </p:cNvGrpSpPr>
            <p:nvPr/>
          </p:nvGrpSpPr>
          <p:grpSpPr bwMode="auto">
            <a:xfrm>
              <a:off x="4841875" y="5118100"/>
              <a:ext cx="2549525" cy="368300"/>
              <a:chOff x="3050" y="3224"/>
              <a:chExt cx="1606" cy="232"/>
            </a:xfrm>
          </p:grpSpPr>
          <p:sp>
            <p:nvSpPr>
              <p:cNvPr id="14393" name="AutoShape 57"/>
              <p:cNvSpPr>
                <a:spLocks/>
              </p:cNvSpPr>
              <p:nvPr/>
            </p:nvSpPr>
            <p:spPr bwMode="auto">
              <a:xfrm>
                <a:off x="4512" y="3224"/>
                <a:ext cx="144" cy="216"/>
              </a:xfrm>
              <a:prstGeom prst="leftBrace">
                <a:avLst>
                  <a:gd name="adj1" fmla="val 12500"/>
                  <a:gd name="adj2" fmla="val 53847"/>
                </a:avLst>
              </a:pr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sp>
            <p:nvSpPr>
              <p:cNvPr id="14394" name="Rectangle 58"/>
              <p:cNvSpPr>
                <a:spLocks noChangeArrowheads="1"/>
              </p:cNvSpPr>
              <p:nvPr/>
            </p:nvSpPr>
            <p:spPr bwMode="auto">
              <a:xfrm>
                <a:off x="3050" y="3244"/>
                <a:ext cx="146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b="1" dirty="0">
                    <a:solidFill>
                      <a:srgbClr val="FF3300"/>
                    </a:solidFill>
                    <a:latin typeface="Arial" charset="0"/>
                  </a:rPr>
                  <a:t>les stocks et en-cours</a:t>
                </a:r>
              </a:p>
            </p:txBody>
          </p:sp>
        </p:grpSp>
        <p:grpSp>
          <p:nvGrpSpPr>
            <p:cNvPr id="14395" name="Group 59"/>
            <p:cNvGrpSpPr>
              <a:grpSpLocks/>
            </p:cNvGrpSpPr>
            <p:nvPr/>
          </p:nvGrpSpPr>
          <p:grpSpPr bwMode="auto">
            <a:xfrm>
              <a:off x="1093786" y="5105402"/>
              <a:ext cx="3760789" cy="1109663"/>
              <a:chOff x="689" y="3216"/>
              <a:chExt cx="2343" cy="699"/>
            </a:xfrm>
          </p:grpSpPr>
          <p:sp>
            <p:nvSpPr>
              <p:cNvPr id="14396" name="Text Box 60"/>
              <p:cNvSpPr txBox="1">
                <a:spLocks noChangeArrowheads="1"/>
              </p:cNvSpPr>
              <p:nvPr/>
            </p:nvSpPr>
            <p:spPr bwMode="auto">
              <a:xfrm>
                <a:off x="689" y="3236"/>
                <a:ext cx="2215" cy="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fontAlgn="base">
                  <a:spcBef>
                    <a:spcPct val="0"/>
                  </a:spcBef>
                  <a:spcAft>
                    <a:spcPct val="0"/>
                  </a:spcAft>
                </a:pPr>
                <a:r>
                  <a:rPr lang="fr-FR" dirty="0">
                    <a:solidFill>
                      <a:srgbClr val="FF3300"/>
                    </a:solidFill>
                    <a:latin typeface="Arial" panose="020B0604020202020204" pitchFamily="34" charset="0"/>
                    <a:cs typeface="Arial" panose="020B0604020202020204" pitchFamily="34" charset="0"/>
                  </a:rPr>
                  <a:t>Besoins bruts de financement</a:t>
                </a:r>
              </a:p>
              <a:p>
                <a:pPr algn="r" fontAlgn="base">
                  <a:spcBef>
                    <a:spcPct val="0"/>
                  </a:spcBef>
                  <a:spcAft>
                    <a:spcPct val="0"/>
                  </a:spcAft>
                </a:pPr>
                <a:r>
                  <a:rPr lang="fr-FR" dirty="0">
                    <a:solidFill>
                      <a:srgbClr val="FF3300"/>
                    </a:solidFill>
                    <a:latin typeface="Arial" panose="020B0604020202020204" pitchFamily="34" charset="0"/>
                    <a:cs typeface="Arial" panose="020B0604020202020204" pitchFamily="34" charset="0"/>
                  </a:rPr>
                  <a:t>de l'exploitation</a:t>
                </a:r>
              </a:p>
              <a:p>
                <a:pPr algn="r" fontAlgn="base">
                  <a:spcBef>
                    <a:spcPct val="0"/>
                  </a:spcBef>
                  <a:spcAft>
                    <a:spcPct val="0"/>
                  </a:spcAft>
                </a:pPr>
                <a:r>
                  <a:rPr lang="fr-FR" sz="1400" dirty="0">
                    <a:solidFill>
                      <a:srgbClr val="FF3300"/>
                    </a:solidFill>
                    <a:latin typeface="Arial" panose="020B0604020202020204" pitchFamily="34" charset="0"/>
                    <a:cs typeface="Arial" panose="020B0604020202020204" pitchFamily="34" charset="0"/>
                  </a:rPr>
                  <a:t>(renouvelés en permanence et croissants </a:t>
                </a:r>
              </a:p>
              <a:p>
                <a:pPr algn="r" fontAlgn="base">
                  <a:spcBef>
                    <a:spcPct val="0"/>
                  </a:spcBef>
                  <a:spcAft>
                    <a:spcPct val="0"/>
                  </a:spcAft>
                </a:pPr>
                <a:r>
                  <a:rPr lang="fr-FR" sz="1400" dirty="0">
                    <a:solidFill>
                      <a:srgbClr val="FF3300"/>
                    </a:solidFill>
                    <a:latin typeface="Arial" panose="020B0604020202020204" pitchFamily="34" charset="0"/>
                    <a:cs typeface="Arial" panose="020B0604020202020204" pitchFamily="34" charset="0"/>
                  </a:rPr>
                  <a:t>avec l'activité)</a:t>
                </a:r>
                <a:endParaRPr lang="fr-FR" dirty="0">
                  <a:solidFill>
                    <a:srgbClr val="FF3300"/>
                  </a:solidFill>
                  <a:latin typeface="Arial" panose="020B0604020202020204" pitchFamily="34" charset="0"/>
                  <a:cs typeface="Arial" panose="020B0604020202020204" pitchFamily="34" charset="0"/>
                </a:endParaRPr>
              </a:p>
            </p:txBody>
          </p:sp>
          <p:sp>
            <p:nvSpPr>
              <p:cNvPr id="14397" name="AutoShape 61"/>
              <p:cNvSpPr>
                <a:spLocks/>
              </p:cNvSpPr>
              <p:nvPr/>
            </p:nvSpPr>
            <p:spPr bwMode="auto">
              <a:xfrm>
                <a:off x="2904" y="3216"/>
                <a:ext cx="128" cy="674"/>
              </a:xfrm>
              <a:prstGeom prst="leftBrace">
                <a:avLst>
                  <a:gd name="adj1" fmla="val 47396"/>
                  <a:gd name="adj2" fmla="val 50000"/>
                </a:avLst>
              </a:pr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000" dirty="0">
                  <a:solidFill>
                    <a:srgbClr val="FF3300"/>
                  </a:solidFill>
                  <a:latin typeface="Arial" panose="020B0604020202020204" pitchFamily="34" charset="0"/>
                  <a:cs typeface="Arial" panose="020B0604020202020204" pitchFamily="34" charset="0"/>
                </a:endParaRPr>
              </a:p>
            </p:txBody>
          </p:sp>
        </p:grpSp>
        <p:grpSp>
          <p:nvGrpSpPr>
            <p:cNvPr id="14398" name="Group 62"/>
            <p:cNvGrpSpPr>
              <a:grpSpLocks/>
            </p:cNvGrpSpPr>
            <p:nvPr/>
          </p:nvGrpSpPr>
          <p:grpSpPr bwMode="auto">
            <a:xfrm>
              <a:off x="7391400" y="3898900"/>
              <a:ext cx="1708150" cy="2439988"/>
              <a:chOff x="4684" y="2456"/>
              <a:chExt cx="1076" cy="1537"/>
            </a:xfrm>
          </p:grpSpPr>
          <p:sp>
            <p:nvSpPr>
              <p:cNvPr id="14399" name="Text Box 63"/>
              <p:cNvSpPr txBox="1">
                <a:spLocks noChangeArrowheads="1"/>
              </p:cNvSpPr>
              <p:nvPr/>
            </p:nvSpPr>
            <p:spPr bwMode="auto">
              <a:xfrm>
                <a:off x="4715" y="2456"/>
                <a:ext cx="102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fr-FR" sz="1400" b="1" dirty="0">
                    <a:solidFill>
                      <a:srgbClr val="000000"/>
                    </a:solidFill>
                    <a:latin typeface="Arial" charset="0"/>
                  </a:rPr>
                  <a:t>Situation </a:t>
                </a:r>
                <a:r>
                  <a:rPr lang="fr-FR" sz="1400" b="1" dirty="0">
                    <a:solidFill>
                      <a:srgbClr val="33CC33"/>
                    </a:solidFill>
                    <a:latin typeface="Arial" charset="0"/>
                  </a:rPr>
                  <a:t>fin avril</a:t>
                </a:r>
              </a:p>
            </p:txBody>
          </p:sp>
          <p:sp>
            <p:nvSpPr>
              <p:cNvPr id="14400" name="Rectangle 64"/>
              <p:cNvSpPr>
                <a:spLocks noChangeArrowheads="1"/>
              </p:cNvSpPr>
              <p:nvPr/>
            </p:nvSpPr>
            <p:spPr bwMode="auto">
              <a:xfrm>
                <a:off x="5242" y="2672"/>
                <a:ext cx="502" cy="439"/>
              </a:xfrm>
              <a:prstGeom prst="rect">
                <a:avLst/>
              </a:prstGeom>
              <a:solidFill>
                <a:srgbClr val="FFCC66"/>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C.P.</a:t>
                </a:r>
              </a:p>
            </p:txBody>
          </p:sp>
          <p:sp>
            <p:nvSpPr>
              <p:cNvPr id="14401" name="Rectangle 65"/>
              <p:cNvSpPr>
                <a:spLocks noChangeArrowheads="1"/>
              </p:cNvSpPr>
              <p:nvPr/>
            </p:nvSpPr>
            <p:spPr bwMode="auto">
              <a:xfrm>
                <a:off x="5242" y="3127"/>
                <a:ext cx="502" cy="303"/>
              </a:xfrm>
              <a:prstGeom prst="rect">
                <a:avLst/>
              </a:prstGeom>
              <a:solidFill>
                <a:srgbClr val="FFFF99"/>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1500" dirty="0">
                    <a:solidFill>
                      <a:srgbClr val="000000"/>
                    </a:solidFill>
                    <a:latin typeface="Arial" charset="0"/>
                  </a:rPr>
                  <a:t>Emprunts</a:t>
                </a:r>
                <a:endParaRPr lang="fr-FR" sz="2000" dirty="0">
                  <a:solidFill>
                    <a:srgbClr val="000000"/>
                  </a:solidFill>
                  <a:latin typeface="Arial" charset="0"/>
                </a:endParaRPr>
              </a:p>
            </p:txBody>
          </p:sp>
          <p:sp>
            <p:nvSpPr>
              <p:cNvPr id="14402" name="Rectangle 66"/>
              <p:cNvSpPr>
                <a:spLocks noChangeArrowheads="1"/>
              </p:cNvSpPr>
              <p:nvPr/>
            </p:nvSpPr>
            <p:spPr bwMode="auto">
              <a:xfrm>
                <a:off x="4684" y="2672"/>
                <a:ext cx="502" cy="542"/>
              </a:xfrm>
              <a:prstGeom prst="rect">
                <a:avLst/>
              </a:prstGeom>
              <a:solidFill>
                <a:schemeClr val="hlink"/>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Immo.</a:t>
                </a:r>
              </a:p>
            </p:txBody>
          </p:sp>
          <p:sp>
            <p:nvSpPr>
              <p:cNvPr id="14403" name="Rectangle 67"/>
              <p:cNvSpPr>
                <a:spLocks noChangeArrowheads="1"/>
              </p:cNvSpPr>
              <p:nvPr/>
            </p:nvSpPr>
            <p:spPr bwMode="auto">
              <a:xfrm>
                <a:off x="4684" y="3230"/>
                <a:ext cx="502" cy="192"/>
              </a:xfrm>
              <a:prstGeom prst="rect">
                <a:avLst/>
              </a:prstGeom>
              <a:solidFill>
                <a:srgbClr val="00FFCC"/>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Stocks</a:t>
                </a:r>
              </a:p>
            </p:txBody>
          </p:sp>
          <p:sp>
            <p:nvSpPr>
              <p:cNvPr id="14404" name="Line 68"/>
              <p:cNvSpPr>
                <a:spLocks noChangeShapeType="1"/>
              </p:cNvSpPr>
              <p:nvPr/>
            </p:nvSpPr>
            <p:spPr bwMode="auto">
              <a:xfrm>
                <a:off x="4684" y="2640"/>
                <a:ext cx="107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14405" name="Line 69"/>
              <p:cNvSpPr>
                <a:spLocks noChangeShapeType="1"/>
              </p:cNvSpPr>
              <p:nvPr/>
            </p:nvSpPr>
            <p:spPr bwMode="auto">
              <a:xfrm>
                <a:off x="5218" y="2648"/>
                <a:ext cx="4" cy="13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14406" name="Rectangle 70"/>
              <p:cNvSpPr>
                <a:spLocks noChangeArrowheads="1"/>
              </p:cNvSpPr>
              <p:nvPr/>
            </p:nvSpPr>
            <p:spPr bwMode="auto">
              <a:xfrm>
                <a:off x="4690" y="3448"/>
                <a:ext cx="502" cy="175"/>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FF00FF"/>
                    </a:solidFill>
                    <a:latin typeface="Arial" charset="0"/>
                  </a:rPr>
                  <a:t>Clients</a:t>
                </a:r>
              </a:p>
            </p:txBody>
          </p:sp>
          <p:sp>
            <p:nvSpPr>
              <p:cNvPr id="14407" name="Rectangle 71"/>
              <p:cNvSpPr>
                <a:spLocks noChangeArrowheads="1"/>
              </p:cNvSpPr>
              <p:nvPr/>
            </p:nvSpPr>
            <p:spPr bwMode="auto">
              <a:xfrm>
                <a:off x="5242" y="3446"/>
                <a:ext cx="502" cy="532"/>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a:t>
                </a:r>
                <a:endParaRPr lang="fr-FR" sz="1000" dirty="0">
                  <a:solidFill>
                    <a:srgbClr val="000000"/>
                  </a:solidFill>
                  <a:latin typeface="Arial" charset="0"/>
                </a:endParaRPr>
              </a:p>
              <a:p>
                <a:pPr algn="ctr" fontAlgn="base">
                  <a:spcBef>
                    <a:spcPct val="0"/>
                  </a:spcBef>
                  <a:spcAft>
                    <a:spcPct val="0"/>
                  </a:spcAft>
                </a:pPr>
                <a:r>
                  <a:rPr lang="fr-FR" sz="1000" dirty="0">
                    <a:solidFill>
                      <a:srgbClr val="000000"/>
                    </a:solidFill>
                    <a:latin typeface="Arial" charset="0"/>
                  </a:rPr>
                  <a:t>Besoin de</a:t>
                </a:r>
              </a:p>
              <a:p>
                <a:pPr algn="ctr" fontAlgn="base">
                  <a:spcBef>
                    <a:spcPct val="0"/>
                  </a:spcBef>
                  <a:spcAft>
                    <a:spcPct val="0"/>
                  </a:spcAft>
                </a:pPr>
                <a:r>
                  <a:rPr lang="fr-FR" sz="1000" dirty="0">
                    <a:solidFill>
                      <a:srgbClr val="000000"/>
                    </a:solidFill>
                    <a:latin typeface="Arial" charset="0"/>
                  </a:rPr>
                  <a:t>Financement</a:t>
                </a:r>
              </a:p>
              <a:p>
                <a:pPr algn="ctr" fontAlgn="base">
                  <a:spcBef>
                    <a:spcPct val="0"/>
                  </a:spcBef>
                  <a:spcAft>
                    <a:spcPct val="0"/>
                  </a:spcAft>
                </a:pPr>
                <a:r>
                  <a:rPr lang="fr-FR" sz="1000" dirty="0">
                    <a:solidFill>
                      <a:srgbClr val="000000"/>
                    </a:solidFill>
                    <a:latin typeface="Arial" charset="0"/>
                    <a:sym typeface="Wingdings" panose="05000000000000000000" pitchFamily="2" charset="2"/>
                  </a:rPr>
                  <a:t></a:t>
                </a:r>
                <a:r>
                  <a:rPr lang="fr-FR" sz="1000" dirty="0">
                    <a:solidFill>
                      <a:srgbClr val="000000"/>
                    </a:solidFill>
                    <a:latin typeface="Arial" charset="0"/>
                  </a:rPr>
                  <a:t> + de dettes</a:t>
                </a:r>
              </a:p>
            </p:txBody>
          </p:sp>
          <p:sp>
            <p:nvSpPr>
              <p:cNvPr id="14408" name="Rectangle 72"/>
              <p:cNvSpPr>
                <a:spLocks noChangeArrowheads="1"/>
              </p:cNvSpPr>
              <p:nvPr/>
            </p:nvSpPr>
            <p:spPr bwMode="auto">
              <a:xfrm>
                <a:off x="4690" y="3802"/>
                <a:ext cx="502" cy="17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Clients</a:t>
                </a:r>
              </a:p>
            </p:txBody>
          </p:sp>
          <p:sp>
            <p:nvSpPr>
              <p:cNvPr id="14409" name="Rectangle 73"/>
              <p:cNvSpPr>
                <a:spLocks noChangeArrowheads="1"/>
              </p:cNvSpPr>
              <p:nvPr/>
            </p:nvSpPr>
            <p:spPr bwMode="auto">
              <a:xfrm>
                <a:off x="4690" y="3627"/>
                <a:ext cx="502" cy="175"/>
              </a:xfrm>
              <a:prstGeom prst="rect">
                <a:avLst/>
              </a:prstGeom>
              <a:solidFill>
                <a:srgbClr val="FFC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000000"/>
                    </a:solidFill>
                    <a:latin typeface="Arial" charset="0"/>
                  </a:rPr>
                  <a:t>Clients</a:t>
                </a:r>
              </a:p>
            </p:txBody>
          </p:sp>
        </p:grpSp>
        <p:sp>
          <p:nvSpPr>
            <p:cNvPr id="14411" name="Rectangle 75"/>
            <p:cNvSpPr>
              <a:spLocks noChangeArrowheads="1"/>
            </p:cNvSpPr>
            <p:nvPr/>
          </p:nvSpPr>
          <p:spPr bwMode="auto">
            <a:xfrm>
              <a:off x="161988" y="6160407"/>
              <a:ext cx="719931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0"/>
                </a:spcBef>
                <a:spcAft>
                  <a:spcPct val="0"/>
                </a:spcAft>
              </a:pPr>
              <a:r>
                <a:rPr lang="fr-FR" sz="1200" i="1" dirty="0">
                  <a:solidFill>
                    <a:srgbClr val="000000"/>
                  </a:solidFill>
                  <a:latin typeface="Arial" charset="0"/>
                </a:rPr>
                <a:t>Les encours de créances clients se comportent, du point de vue de l'équilibre financier, comme les stocks. Ce sont des stocks qui sont partis chez les clients mais, tant que ce n'est pas payé, c'est de l'argent toujours "cristallisé" dans des stocks qui sont maintenant "dehors" qu'il faut continuer à financer</a:t>
              </a:r>
            </a:p>
          </p:txBody>
        </p:sp>
        <p:sp>
          <p:nvSpPr>
            <p:cNvPr id="14466" name="Text Box 130"/>
            <p:cNvSpPr txBox="1">
              <a:spLocks noChangeArrowheads="1"/>
            </p:cNvSpPr>
            <p:nvPr/>
          </p:nvSpPr>
          <p:spPr bwMode="auto">
            <a:xfrm>
              <a:off x="0" y="2601913"/>
              <a:ext cx="19542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400" dirty="0">
                  <a:solidFill>
                    <a:srgbClr val="000000"/>
                  </a:solidFill>
                  <a:latin typeface="Arial" charset="0"/>
                </a:rPr>
                <a:t>Emplois = Ressources</a:t>
              </a:r>
            </a:p>
          </p:txBody>
        </p:sp>
      </p:grpSp>
      <p:sp>
        <p:nvSpPr>
          <p:cNvPr id="154" name="Rectangle 153"/>
          <p:cNvSpPr/>
          <p:nvPr>
            <p:custDataLst>
              <p:tags r:id="rId2"/>
            </p:custDataLst>
          </p:nvPr>
        </p:nvSpPr>
        <p:spPr>
          <a:xfrm>
            <a:off x="-4763" y="264342"/>
            <a:ext cx="9104313" cy="707886"/>
          </a:xfrm>
          <a:prstGeom prst="rect">
            <a:avLst/>
          </a:prstGeom>
        </p:spPr>
        <p:txBody>
          <a:bodyPr wrap="squar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noProof="0" dirty="0">
                <a:ln>
                  <a:noFill/>
                </a:ln>
                <a:solidFill>
                  <a:srgbClr val="009900"/>
                </a:solidFill>
                <a:effectLst/>
                <a:uLnTx/>
                <a:uFillTx/>
                <a:latin typeface="Arial" charset="0"/>
                <a:cs typeface="Arial" charset="0"/>
              </a:rPr>
              <a:t>Exposé du problème...</a:t>
            </a:r>
          </a:p>
          <a:p>
            <a:pPr lvl="0" algn="r"/>
            <a:r>
              <a:rPr lang="fr-FR" sz="2000" b="1" kern="0" dirty="0">
                <a:solidFill>
                  <a:srgbClr val="009900"/>
                </a:solidFill>
                <a:latin typeface="Arial" charset="0"/>
                <a:cs typeface="Arial" charset="0"/>
              </a:rPr>
              <a:t>Conséquences du crédit accordé aux clients sur les masses du bilan</a:t>
            </a:r>
          </a:p>
        </p:txBody>
      </p:sp>
    </p:spTree>
    <p:extLst>
      <p:ext uri="{BB962C8B-B14F-4D97-AF65-F5344CB8AC3E}">
        <p14:creationId xmlns:p14="http://schemas.microsoft.com/office/powerpoint/2010/main" val="2138906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Rectangle 153"/>
          <p:cNvSpPr/>
          <p:nvPr>
            <p:custDataLst>
              <p:tags r:id="rId1"/>
            </p:custDataLst>
          </p:nvPr>
        </p:nvSpPr>
        <p:spPr>
          <a:xfrm>
            <a:off x="219614" y="481080"/>
            <a:ext cx="8884459" cy="461665"/>
          </a:xfrm>
          <a:prstGeom prst="rect">
            <a:avLst/>
          </a:prstGeom>
        </p:spPr>
        <p:txBody>
          <a:bodyPr wrap="squar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fr-FR" sz="2400" b="1" i="0" u="none" strike="noStrike" kern="0" cap="none" spc="0" normalizeH="0" noProof="0" dirty="0">
                <a:ln>
                  <a:noFill/>
                </a:ln>
                <a:solidFill>
                  <a:srgbClr val="009900"/>
                </a:solidFill>
                <a:effectLst/>
                <a:uLnTx/>
                <a:uFillTx/>
                <a:latin typeface="Arial" charset="0"/>
                <a:cs typeface="Arial" charset="0"/>
              </a:rPr>
              <a:t>Un peu d'aide grâce aux fournisseurs…</a:t>
            </a:r>
          </a:p>
        </p:txBody>
      </p:sp>
      <p:grpSp>
        <p:nvGrpSpPr>
          <p:cNvPr id="2" name="Groupe 1"/>
          <p:cNvGrpSpPr/>
          <p:nvPr>
            <p:custDataLst>
              <p:tags r:id="rId2"/>
            </p:custDataLst>
          </p:nvPr>
        </p:nvGrpSpPr>
        <p:grpSpPr>
          <a:xfrm>
            <a:off x="128763" y="1412776"/>
            <a:ext cx="8847053" cy="5320328"/>
            <a:chOff x="128763" y="1320433"/>
            <a:chExt cx="8847053" cy="5412451"/>
          </a:xfrm>
        </p:grpSpPr>
        <p:sp>
          <p:nvSpPr>
            <p:cNvPr id="77" name="AutoShape 2"/>
            <p:cNvSpPr>
              <a:spLocks/>
            </p:cNvSpPr>
            <p:nvPr/>
          </p:nvSpPr>
          <p:spPr bwMode="auto">
            <a:xfrm>
              <a:off x="3449813" y="3187333"/>
              <a:ext cx="228600" cy="838200"/>
            </a:xfrm>
            <a:prstGeom prst="leftBrace">
              <a:avLst>
                <a:gd name="adj1" fmla="val 30556"/>
                <a:gd name="adj2" fmla="val 50000"/>
              </a:avLst>
            </a:prstGeom>
            <a:noFill/>
            <a:ln w="2857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sp>
          <p:nvSpPr>
            <p:cNvPr id="78" name="Rectangle 3"/>
            <p:cNvSpPr>
              <a:spLocks noChangeArrowheads="1"/>
            </p:cNvSpPr>
            <p:nvPr/>
          </p:nvSpPr>
          <p:spPr bwMode="auto">
            <a:xfrm>
              <a:off x="2081388" y="3271471"/>
              <a:ext cx="1592103" cy="751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400" b="1" dirty="0">
                  <a:solidFill>
                    <a:srgbClr val="FF3300"/>
                  </a:solidFill>
                  <a:latin typeface="Arial" charset="0"/>
                </a:rPr>
                <a:t>+ les Créances </a:t>
              </a:r>
            </a:p>
            <a:p>
              <a:pPr fontAlgn="base">
                <a:spcBef>
                  <a:spcPct val="0"/>
                </a:spcBef>
                <a:spcAft>
                  <a:spcPct val="0"/>
                </a:spcAft>
              </a:pPr>
              <a:r>
                <a:rPr lang="fr-FR" sz="1400" b="1" dirty="0">
                  <a:solidFill>
                    <a:srgbClr val="FF3300"/>
                  </a:solidFill>
                  <a:latin typeface="Arial" charset="0"/>
                </a:rPr>
                <a:t>       Clients </a:t>
              </a:r>
            </a:p>
            <a:p>
              <a:pPr fontAlgn="base">
                <a:spcBef>
                  <a:spcPct val="0"/>
                </a:spcBef>
                <a:spcAft>
                  <a:spcPct val="0"/>
                </a:spcAft>
              </a:pPr>
              <a:r>
                <a:rPr lang="fr-FR" sz="1400" b="1" dirty="0">
                  <a:solidFill>
                    <a:srgbClr val="FF3300"/>
                  </a:solidFill>
                  <a:latin typeface="Arial" charset="0"/>
                </a:rPr>
                <a:t>     (ici </a:t>
              </a:r>
              <a:r>
                <a:rPr lang="fr-FR" sz="1400" b="1" u="sng" dirty="0">
                  <a:solidFill>
                    <a:srgbClr val="FF3300"/>
                  </a:solidFill>
                  <a:latin typeface="Arial" charset="0"/>
                </a:rPr>
                <a:t>~</a:t>
              </a:r>
              <a:r>
                <a:rPr lang="fr-FR" sz="1400" b="1" dirty="0">
                  <a:solidFill>
                    <a:srgbClr val="FF3300"/>
                  </a:solidFill>
                  <a:latin typeface="Arial" charset="0"/>
                </a:rPr>
                <a:t> 3 mois)*</a:t>
              </a:r>
            </a:p>
          </p:txBody>
        </p:sp>
        <p:sp>
          <p:nvSpPr>
            <p:cNvPr id="79" name="AutoShape 4"/>
            <p:cNvSpPr>
              <a:spLocks/>
            </p:cNvSpPr>
            <p:nvPr/>
          </p:nvSpPr>
          <p:spPr bwMode="auto">
            <a:xfrm>
              <a:off x="3449813" y="2831733"/>
              <a:ext cx="228600" cy="342900"/>
            </a:xfrm>
            <a:prstGeom prst="leftBrace">
              <a:avLst>
                <a:gd name="adj1" fmla="val 12500"/>
                <a:gd name="adj2" fmla="val 53847"/>
              </a:avLst>
            </a:prstGeom>
            <a:noFill/>
            <a:ln w="2857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sp>
          <p:nvSpPr>
            <p:cNvPr id="80" name="Rectangle 5"/>
            <p:cNvSpPr>
              <a:spLocks noChangeArrowheads="1"/>
            </p:cNvSpPr>
            <p:nvPr/>
          </p:nvSpPr>
          <p:spPr bwMode="auto">
            <a:xfrm>
              <a:off x="2195688" y="2801571"/>
              <a:ext cx="1181734" cy="563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400" b="1" dirty="0">
                  <a:solidFill>
                    <a:srgbClr val="FF0000"/>
                  </a:solidFill>
                  <a:latin typeface="Arial" charset="0"/>
                </a:rPr>
                <a:t>les </a:t>
              </a:r>
              <a:r>
                <a:rPr lang="fr-FR" sz="1600" b="1" dirty="0">
                  <a:solidFill>
                    <a:srgbClr val="FF3300"/>
                  </a:solidFill>
                  <a:latin typeface="Arial" charset="0"/>
                </a:rPr>
                <a:t>stocks</a:t>
              </a:r>
              <a:r>
                <a:rPr lang="fr-FR" sz="1400" b="1" dirty="0">
                  <a:solidFill>
                    <a:srgbClr val="FF0000"/>
                  </a:solidFill>
                  <a:latin typeface="Arial" charset="0"/>
                </a:rPr>
                <a:t> </a:t>
              </a:r>
            </a:p>
            <a:p>
              <a:pPr fontAlgn="base">
                <a:spcBef>
                  <a:spcPct val="0"/>
                </a:spcBef>
                <a:spcAft>
                  <a:spcPct val="0"/>
                </a:spcAft>
              </a:pPr>
              <a:r>
                <a:rPr lang="fr-FR" sz="1400" b="1" dirty="0">
                  <a:solidFill>
                    <a:srgbClr val="FF0000"/>
                  </a:solidFill>
                  <a:latin typeface="Arial" charset="0"/>
                </a:rPr>
                <a:t>et en-cours</a:t>
              </a:r>
            </a:p>
          </p:txBody>
        </p:sp>
        <p:sp>
          <p:nvSpPr>
            <p:cNvPr id="81" name="Text Box 6"/>
            <p:cNvSpPr txBox="1">
              <a:spLocks noChangeArrowheads="1"/>
            </p:cNvSpPr>
            <p:nvPr/>
          </p:nvSpPr>
          <p:spPr bwMode="auto">
            <a:xfrm>
              <a:off x="128763" y="2880946"/>
              <a:ext cx="1962150" cy="1095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fr-FR" sz="1600" b="1" dirty="0">
                  <a:solidFill>
                    <a:srgbClr val="FF3300"/>
                  </a:solidFill>
                  <a:latin typeface="Arial" charset="0"/>
                </a:rPr>
                <a:t>Des </a:t>
              </a:r>
              <a:r>
                <a:rPr lang="fr-FR" sz="1600" b="1" u="sng" dirty="0">
                  <a:solidFill>
                    <a:srgbClr val="FF3300"/>
                  </a:solidFill>
                  <a:latin typeface="Arial" charset="0"/>
                </a:rPr>
                <a:t>Besoins</a:t>
              </a:r>
              <a:r>
                <a:rPr lang="fr-FR" sz="1600" b="1" dirty="0">
                  <a:solidFill>
                    <a:srgbClr val="FF3300"/>
                  </a:solidFill>
                  <a:latin typeface="Arial" charset="0"/>
                </a:rPr>
                <a:t> </a:t>
              </a:r>
              <a:r>
                <a:rPr lang="fr-FR" sz="1600" b="1" u="sng" dirty="0">
                  <a:solidFill>
                    <a:srgbClr val="FF3300"/>
                  </a:solidFill>
                  <a:latin typeface="Arial" charset="0"/>
                </a:rPr>
                <a:t>bruts</a:t>
              </a:r>
              <a:r>
                <a:rPr lang="fr-FR" sz="1600" b="1" dirty="0">
                  <a:solidFill>
                    <a:srgbClr val="FF3300"/>
                  </a:solidFill>
                  <a:latin typeface="Arial" charset="0"/>
                </a:rPr>
                <a:t> </a:t>
              </a:r>
            </a:p>
            <a:p>
              <a:pPr algn="ctr" fontAlgn="base">
                <a:spcBef>
                  <a:spcPct val="0"/>
                </a:spcBef>
                <a:spcAft>
                  <a:spcPct val="0"/>
                </a:spcAft>
              </a:pPr>
              <a:r>
                <a:rPr lang="fr-FR" sz="1600" b="1" dirty="0">
                  <a:solidFill>
                    <a:srgbClr val="FF3300"/>
                  </a:solidFill>
                  <a:latin typeface="Arial" charset="0"/>
                </a:rPr>
                <a:t>de financement</a:t>
              </a:r>
            </a:p>
            <a:p>
              <a:pPr algn="ctr" fontAlgn="base">
                <a:spcBef>
                  <a:spcPct val="0"/>
                </a:spcBef>
                <a:spcAft>
                  <a:spcPct val="0"/>
                </a:spcAft>
              </a:pPr>
              <a:r>
                <a:rPr lang="fr-FR" sz="1600" b="1" u="sng" dirty="0">
                  <a:solidFill>
                    <a:srgbClr val="FF3300"/>
                  </a:solidFill>
                  <a:latin typeface="Arial" charset="0"/>
                </a:rPr>
                <a:t>de l'exploitation</a:t>
              </a:r>
              <a:r>
                <a:rPr lang="fr-FR" sz="1600" b="1" dirty="0">
                  <a:solidFill>
                    <a:srgbClr val="FF3300"/>
                  </a:solidFill>
                  <a:latin typeface="Arial" charset="0"/>
                </a:rPr>
                <a:t>...</a:t>
              </a:r>
            </a:p>
          </p:txBody>
        </p:sp>
        <p:sp>
          <p:nvSpPr>
            <p:cNvPr id="82" name="AutoShape 7"/>
            <p:cNvSpPr>
              <a:spLocks/>
            </p:cNvSpPr>
            <p:nvPr/>
          </p:nvSpPr>
          <p:spPr bwMode="auto">
            <a:xfrm>
              <a:off x="2002013" y="2755533"/>
              <a:ext cx="203200" cy="1155700"/>
            </a:xfrm>
            <a:prstGeom prst="leftBrace">
              <a:avLst>
                <a:gd name="adj1" fmla="val 47396"/>
                <a:gd name="adj2" fmla="val 50000"/>
              </a:avLst>
            </a:prstGeom>
            <a:noFill/>
            <a:ln w="2857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sp>
          <p:nvSpPr>
            <p:cNvPr id="83" name="Rectangle 8"/>
            <p:cNvSpPr>
              <a:spLocks noChangeArrowheads="1"/>
            </p:cNvSpPr>
            <p:nvPr/>
          </p:nvSpPr>
          <p:spPr bwMode="auto">
            <a:xfrm>
              <a:off x="3786363" y="2841258"/>
              <a:ext cx="1038225" cy="304800"/>
            </a:xfrm>
            <a:prstGeom prst="rect">
              <a:avLst/>
            </a:prstGeom>
            <a:solidFill>
              <a:srgbClr val="00FFCC"/>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FF0000"/>
                  </a:solidFill>
                  <a:latin typeface="Arial" charset="0"/>
                </a:rPr>
                <a:t>Stocks</a:t>
              </a:r>
            </a:p>
          </p:txBody>
        </p:sp>
        <p:grpSp>
          <p:nvGrpSpPr>
            <p:cNvPr id="84" name="Group 9"/>
            <p:cNvGrpSpPr>
              <a:grpSpLocks/>
            </p:cNvGrpSpPr>
            <p:nvPr/>
          </p:nvGrpSpPr>
          <p:grpSpPr bwMode="auto">
            <a:xfrm>
              <a:off x="3735563" y="1320433"/>
              <a:ext cx="2263775" cy="2741613"/>
              <a:chOff x="2372" y="1224"/>
              <a:chExt cx="1426" cy="1727"/>
            </a:xfrm>
          </p:grpSpPr>
          <p:sp>
            <p:nvSpPr>
              <p:cNvPr id="85" name="Text Box 10"/>
              <p:cNvSpPr txBox="1">
                <a:spLocks noChangeArrowheads="1"/>
              </p:cNvSpPr>
              <p:nvPr/>
            </p:nvSpPr>
            <p:spPr bwMode="auto">
              <a:xfrm>
                <a:off x="2888" y="1224"/>
                <a:ext cx="432"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fr-FR" sz="1600" b="1" dirty="0">
                    <a:solidFill>
                      <a:srgbClr val="000000"/>
                    </a:solidFill>
                    <a:latin typeface="Arial" charset="0"/>
                  </a:rPr>
                  <a:t>Bilan</a:t>
                </a:r>
                <a:endParaRPr lang="fr-FR" sz="1600" b="1" dirty="0">
                  <a:solidFill>
                    <a:srgbClr val="33CC33"/>
                  </a:solidFill>
                  <a:latin typeface="Arial" charset="0"/>
                </a:endParaRPr>
              </a:p>
            </p:txBody>
          </p:sp>
          <p:sp>
            <p:nvSpPr>
              <p:cNvPr id="86" name="Rectangle 11"/>
              <p:cNvSpPr>
                <a:spLocks noChangeArrowheads="1"/>
              </p:cNvSpPr>
              <p:nvPr/>
            </p:nvSpPr>
            <p:spPr bwMode="auto">
              <a:xfrm>
                <a:off x="3106" y="1480"/>
                <a:ext cx="654" cy="359"/>
              </a:xfrm>
              <a:prstGeom prst="rect">
                <a:avLst/>
              </a:prstGeom>
              <a:solidFill>
                <a:srgbClr val="FFCC66"/>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1600" b="1" dirty="0">
                    <a:solidFill>
                      <a:schemeClr val="accent2"/>
                    </a:solidFill>
                    <a:latin typeface="Arial" charset="0"/>
                  </a:rPr>
                  <a:t>Cap.</a:t>
                </a:r>
                <a:r>
                  <a:rPr lang="fr-FR" sz="1600" b="1" dirty="0">
                    <a:solidFill>
                      <a:srgbClr val="000000"/>
                    </a:solidFill>
                    <a:latin typeface="Arial" charset="0"/>
                  </a:rPr>
                  <a:t> </a:t>
                </a:r>
              </a:p>
              <a:p>
                <a:pPr algn="ctr" fontAlgn="base">
                  <a:spcBef>
                    <a:spcPct val="0"/>
                  </a:spcBef>
                  <a:spcAft>
                    <a:spcPct val="0"/>
                  </a:spcAft>
                </a:pPr>
                <a:r>
                  <a:rPr lang="fr-FR" sz="1600" b="1" dirty="0">
                    <a:solidFill>
                      <a:schemeClr val="accent2"/>
                    </a:solidFill>
                    <a:latin typeface="Arial" charset="0"/>
                  </a:rPr>
                  <a:t>Propres</a:t>
                </a:r>
              </a:p>
            </p:txBody>
          </p:sp>
          <p:sp>
            <p:nvSpPr>
              <p:cNvPr id="87" name="Rectangle 12"/>
              <p:cNvSpPr>
                <a:spLocks noChangeArrowheads="1"/>
              </p:cNvSpPr>
              <p:nvPr/>
            </p:nvSpPr>
            <p:spPr bwMode="auto">
              <a:xfrm>
                <a:off x="3106" y="1855"/>
                <a:ext cx="654" cy="295"/>
              </a:xfrm>
              <a:prstGeom prst="rect">
                <a:avLst/>
              </a:prstGeom>
              <a:solidFill>
                <a:srgbClr val="FFFF99"/>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1400" b="1" dirty="0">
                    <a:solidFill>
                      <a:schemeClr val="accent2"/>
                    </a:solidFill>
                    <a:latin typeface="Arial" charset="0"/>
                  </a:rPr>
                  <a:t>Emprunts</a:t>
                </a:r>
              </a:p>
              <a:p>
                <a:pPr algn="ctr" fontAlgn="base">
                  <a:spcBef>
                    <a:spcPct val="0"/>
                  </a:spcBef>
                  <a:spcAft>
                    <a:spcPct val="0"/>
                  </a:spcAft>
                </a:pPr>
                <a:r>
                  <a:rPr lang="fr-FR" sz="1400" b="1" dirty="0">
                    <a:solidFill>
                      <a:schemeClr val="accent2"/>
                    </a:solidFill>
                    <a:latin typeface="Arial" charset="0"/>
                  </a:rPr>
                  <a:t>financiers</a:t>
                </a:r>
              </a:p>
            </p:txBody>
          </p:sp>
          <p:sp>
            <p:nvSpPr>
              <p:cNvPr id="88" name="Rectangle 13"/>
              <p:cNvSpPr>
                <a:spLocks noChangeArrowheads="1"/>
              </p:cNvSpPr>
              <p:nvPr/>
            </p:nvSpPr>
            <p:spPr bwMode="auto">
              <a:xfrm>
                <a:off x="2396" y="1480"/>
                <a:ext cx="654" cy="670"/>
              </a:xfrm>
              <a:prstGeom prst="rect">
                <a:avLst/>
              </a:prstGeom>
              <a:solidFill>
                <a:schemeClr val="hlink"/>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FF0000"/>
                    </a:solidFill>
                    <a:latin typeface="Arial" charset="0"/>
                  </a:rPr>
                  <a:t>Immob.</a:t>
                </a:r>
              </a:p>
            </p:txBody>
          </p:sp>
          <p:sp>
            <p:nvSpPr>
              <p:cNvPr id="89" name="Line 14"/>
              <p:cNvSpPr>
                <a:spLocks noChangeShapeType="1"/>
              </p:cNvSpPr>
              <p:nvPr/>
            </p:nvSpPr>
            <p:spPr bwMode="auto">
              <a:xfrm>
                <a:off x="2372" y="1424"/>
                <a:ext cx="1426" cy="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90" name="Line 15"/>
              <p:cNvSpPr>
                <a:spLocks noChangeShapeType="1"/>
              </p:cNvSpPr>
              <p:nvPr/>
            </p:nvSpPr>
            <p:spPr bwMode="auto">
              <a:xfrm>
                <a:off x="3082" y="1424"/>
                <a:ext cx="0" cy="152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sp>
          <p:nvSpPr>
            <p:cNvPr id="91" name="Rectangle 16"/>
            <p:cNvSpPr>
              <a:spLocks noChangeArrowheads="1"/>
            </p:cNvSpPr>
            <p:nvPr/>
          </p:nvSpPr>
          <p:spPr bwMode="auto">
            <a:xfrm>
              <a:off x="3783188" y="3174633"/>
              <a:ext cx="1038225" cy="277813"/>
            </a:xfrm>
            <a:prstGeom prst="rect">
              <a:avLst/>
            </a:prstGeom>
            <a:solidFill>
              <a:srgbClr val="FFCCFF"/>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FF0000"/>
                  </a:solidFill>
                  <a:latin typeface="Arial" charset="0"/>
                </a:rPr>
                <a:t>Clients</a:t>
              </a:r>
            </a:p>
          </p:txBody>
        </p:sp>
        <p:sp>
          <p:nvSpPr>
            <p:cNvPr id="92" name="Rectangle 17"/>
            <p:cNvSpPr>
              <a:spLocks noChangeArrowheads="1"/>
            </p:cNvSpPr>
            <p:nvPr/>
          </p:nvSpPr>
          <p:spPr bwMode="auto">
            <a:xfrm>
              <a:off x="4900788" y="2841258"/>
              <a:ext cx="1038225" cy="633413"/>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800" b="1" dirty="0">
                  <a:solidFill>
                    <a:srgbClr val="FF00FF"/>
                  </a:solidFill>
                  <a:latin typeface="Arial" charset="0"/>
                </a:rPr>
                <a:t>?</a:t>
              </a:r>
              <a:endParaRPr lang="fr-FR" b="1" dirty="0">
                <a:solidFill>
                  <a:srgbClr val="FF00FF"/>
                </a:solidFill>
                <a:latin typeface="Arial" charset="0"/>
              </a:endParaRPr>
            </a:p>
            <a:p>
              <a:pPr algn="ctr" fontAlgn="base">
                <a:spcBef>
                  <a:spcPct val="0"/>
                </a:spcBef>
                <a:spcAft>
                  <a:spcPct val="0"/>
                </a:spcAft>
              </a:pPr>
              <a:r>
                <a:rPr lang="fr-FR" sz="1600" b="1" dirty="0">
                  <a:solidFill>
                    <a:srgbClr val="FF00FF"/>
                  </a:solidFill>
                  <a:latin typeface="Arial" charset="0"/>
                </a:rPr>
                <a:t>(BFR)</a:t>
              </a:r>
              <a:endParaRPr lang="fr-FR" sz="2000" b="1" dirty="0">
                <a:solidFill>
                  <a:srgbClr val="FF00FF"/>
                </a:solidFill>
                <a:latin typeface="Arial" charset="0"/>
              </a:endParaRPr>
            </a:p>
          </p:txBody>
        </p:sp>
        <p:sp>
          <p:nvSpPr>
            <p:cNvPr id="93" name="Rectangle 18"/>
            <p:cNvSpPr>
              <a:spLocks noChangeArrowheads="1"/>
            </p:cNvSpPr>
            <p:nvPr/>
          </p:nvSpPr>
          <p:spPr bwMode="auto">
            <a:xfrm>
              <a:off x="3783188" y="3749308"/>
              <a:ext cx="1038225" cy="279400"/>
            </a:xfrm>
            <a:prstGeom prst="rect">
              <a:avLst/>
            </a:prstGeom>
            <a:solidFill>
              <a:srgbClr val="33CC33"/>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FF0000"/>
                  </a:solidFill>
                  <a:latin typeface="Arial" charset="0"/>
                </a:rPr>
                <a:t>Clients</a:t>
              </a:r>
            </a:p>
          </p:txBody>
        </p:sp>
        <p:sp>
          <p:nvSpPr>
            <p:cNvPr id="94" name="Rectangle 19"/>
            <p:cNvSpPr>
              <a:spLocks noChangeArrowheads="1"/>
            </p:cNvSpPr>
            <p:nvPr/>
          </p:nvSpPr>
          <p:spPr bwMode="auto">
            <a:xfrm>
              <a:off x="3783188" y="3458796"/>
              <a:ext cx="1038225" cy="277812"/>
            </a:xfrm>
            <a:prstGeom prst="rect">
              <a:avLst/>
            </a:prstGeom>
            <a:solidFill>
              <a:srgbClr val="FFC000"/>
            </a:solidFill>
            <a:ln w="9525">
              <a:solidFill>
                <a:srgbClr val="993366"/>
              </a:solidFill>
              <a:miter lim="800000"/>
              <a:headEnd/>
              <a:tailEnd/>
            </a:ln>
            <a:effectLst/>
          </p:spPr>
          <p:txBody>
            <a:bodyPr wrap="none" anchor="ctr"/>
            <a:lstStyle/>
            <a:p>
              <a:pPr algn="ctr" fontAlgn="base">
                <a:spcBef>
                  <a:spcPct val="0"/>
                </a:spcBef>
                <a:spcAft>
                  <a:spcPct val="0"/>
                </a:spcAft>
              </a:pPr>
              <a:r>
                <a:rPr lang="fr-FR" sz="2000" dirty="0">
                  <a:solidFill>
                    <a:srgbClr val="FF0000"/>
                  </a:solidFill>
                  <a:latin typeface="Arial" charset="0"/>
                </a:rPr>
                <a:t>Clients</a:t>
              </a:r>
            </a:p>
          </p:txBody>
        </p:sp>
        <p:sp>
          <p:nvSpPr>
            <p:cNvPr id="95" name="Rectangle 20"/>
            <p:cNvSpPr>
              <a:spLocks noChangeArrowheads="1"/>
            </p:cNvSpPr>
            <p:nvPr/>
          </p:nvSpPr>
          <p:spPr bwMode="auto">
            <a:xfrm>
              <a:off x="4900788" y="3492133"/>
              <a:ext cx="1038225" cy="165100"/>
            </a:xfrm>
            <a:prstGeom prst="rect">
              <a:avLst/>
            </a:prstGeom>
            <a:solidFill>
              <a:srgbClr val="FFCCFF"/>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1200" b="1" dirty="0">
                  <a:solidFill>
                    <a:schemeClr val="accent2"/>
                  </a:solidFill>
                  <a:latin typeface="Arial" charset="0"/>
                </a:rPr>
                <a:t>Fournisseurs</a:t>
              </a:r>
            </a:p>
          </p:txBody>
        </p:sp>
        <p:sp>
          <p:nvSpPr>
            <p:cNvPr id="96" name="Rectangle 21"/>
            <p:cNvSpPr>
              <a:spLocks noChangeArrowheads="1"/>
            </p:cNvSpPr>
            <p:nvPr/>
          </p:nvSpPr>
          <p:spPr bwMode="auto">
            <a:xfrm>
              <a:off x="4900788" y="3850908"/>
              <a:ext cx="1038225" cy="165100"/>
            </a:xfrm>
            <a:prstGeom prst="rect">
              <a:avLst/>
            </a:prstGeom>
            <a:solidFill>
              <a:srgbClr val="33CC33"/>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1200" b="1" dirty="0">
                  <a:solidFill>
                    <a:schemeClr val="accent2"/>
                  </a:solidFill>
                  <a:latin typeface="Arial" charset="0"/>
                </a:rPr>
                <a:t>Fournisseurs</a:t>
              </a:r>
            </a:p>
          </p:txBody>
        </p:sp>
        <p:sp>
          <p:nvSpPr>
            <p:cNvPr id="97" name="Rectangle 22"/>
            <p:cNvSpPr>
              <a:spLocks noChangeArrowheads="1"/>
            </p:cNvSpPr>
            <p:nvPr/>
          </p:nvSpPr>
          <p:spPr bwMode="auto">
            <a:xfrm>
              <a:off x="4900788" y="3674696"/>
              <a:ext cx="1038225" cy="165100"/>
            </a:xfrm>
            <a:prstGeom prst="rect">
              <a:avLst/>
            </a:prstGeom>
            <a:solidFill>
              <a:srgbClr val="FFC000"/>
            </a:solidFill>
            <a:ln w="9525">
              <a:solidFill>
                <a:srgbClr val="993366"/>
              </a:solidFill>
              <a:miter lim="800000"/>
              <a:headEnd/>
              <a:tailEnd/>
            </a:ln>
            <a:effectLst/>
          </p:spPr>
          <p:txBody>
            <a:bodyPr wrap="none" anchor="ctr"/>
            <a:lstStyle/>
            <a:p>
              <a:pPr algn="ctr" fontAlgn="base">
                <a:spcBef>
                  <a:spcPct val="0"/>
                </a:spcBef>
                <a:spcAft>
                  <a:spcPct val="0"/>
                </a:spcAft>
              </a:pPr>
              <a:r>
                <a:rPr lang="fr-FR" sz="1200" b="1" dirty="0">
                  <a:solidFill>
                    <a:schemeClr val="accent2"/>
                  </a:solidFill>
                  <a:latin typeface="Arial" charset="0"/>
                </a:rPr>
                <a:t>Fournisseurs</a:t>
              </a:r>
            </a:p>
          </p:txBody>
        </p:sp>
        <p:sp>
          <p:nvSpPr>
            <p:cNvPr id="98" name="ZoneTexte 97"/>
            <p:cNvSpPr txBox="1">
              <a:spLocks noChangeArrowheads="1"/>
            </p:cNvSpPr>
            <p:nvPr/>
          </p:nvSpPr>
          <p:spPr bwMode="auto">
            <a:xfrm>
              <a:off x="240076" y="4760318"/>
              <a:ext cx="5698937" cy="1972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fontAlgn="base" hangingPunct="1">
                <a:spcBef>
                  <a:spcPct val="0"/>
                </a:spcBef>
                <a:spcAft>
                  <a:spcPct val="0"/>
                </a:spcAft>
              </a:pPr>
              <a:r>
                <a:rPr lang="fr-FR" sz="1200" dirty="0">
                  <a:solidFill>
                    <a:srgbClr val="008000"/>
                  </a:solidFill>
                  <a:latin typeface="Arial" panose="020B0604020202020204" pitchFamily="34" charset="0"/>
                  <a:cs typeface="Arial" panose="020B0604020202020204" pitchFamily="34" charset="0"/>
                </a:rPr>
                <a:t>(*) NB : En France, depuis la Loi de Modernisation de l’Economie (LMD) de 2009, les entreprises françaises devaient revenir à un délai maxi de 45 jours en 2010-2011… Mais le principe des besoins de trésorerie dus aux décalages reste vrai en moindre mesure cependant. Et 45 jours… ça mettra du temps à se faire partout ! (voir bilan de la LMD sur ce thème sur internet...)</a:t>
              </a:r>
            </a:p>
            <a:p>
              <a:pPr algn="just" eaLnBrk="1" fontAlgn="base" hangingPunct="1">
                <a:spcBef>
                  <a:spcPct val="0"/>
                </a:spcBef>
                <a:spcAft>
                  <a:spcPct val="0"/>
                </a:spcAft>
              </a:pPr>
              <a:r>
                <a:rPr lang="fr-FR" sz="1200" dirty="0">
                  <a:solidFill>
                    <a:srgbClr val="008000"/>
                  </a:solidFill>
                  <a:latin typeface="Arial" panose="020B0604020202020204" pitchFamily="34" charset="0"/>
                  <a:cs typeface="Arial" panose="020B0604020202020204" pitchFamily="34" charset="0"/>
                </a:rPr>
                <a:t>Mais les choses avancent plus ou moins suivant les secteurs d'activité, leurs habitudes très anciennes, l'influence des pratiques d'autres pays aux délais plus courts depuis longtemps et parfois depuis toujours (Asie, pays Anglo-Saxons et du Nord de l'Europe…), les latins, surtout les plus au Sud, demeurent toujours plus lents !</a:t>
              </a:r>
            </a:p>
          </p:txBody>
        </p:sp>
        <p:sp>
          <p:nvSpPr>
            <p:cNvPr id="99" name="Text Box 6"/>
            <p:cNvSpPr txBox="1">
              <a:spLocks noChangeArrowheads="1"/>
            </p:cNvSpPr>
            <p:nvPr/>
          </p:nvSpPr>
          <p:spPr bwMode="auto">
            <a:xfrm>
              <a:off x="6227938" y="3643049"/>
              <a:ext cx="1962150" cy="2097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fr-FR" sz="1600" b="1" dirty="0">
                  <a:solidFill>
                    <a:schemeClr val="accent2"/>
                  </a:solidFill>
                  <a:latin typeface="Arial" charset="0"/>
                </a:rPr>
                <a:t>Des </a:t>
              </a:r>
              <a:r>
                <a:rPr lang="fr-FR" sz="1600" b="1" u="sng" dirty="0">
                  <a:solidFill>
                    <a:schemeClr val="accent2"/>
                  </a:solidFill>
                  <a:latin typeface="Arial" charset="0"/>
                </a:rPr>
                <a:t>Ressources</a:t>
              </a:r>
              <a:r>
                <a:rPr lang="fr-FR" sz="1600" b="1" dirty="0">
                  <a:solidFill>
                    <a:schemeClr val="accent2"/>
                  </a:solidFill>
                  <a:latin typeface="Arial" charset="0"/>
                </a:rPr>
                <a:t> de financement</a:t>
              </a:r>
            </a:p>
            <a:p>
              <a:pPr algn="ctr" fontAlgn="base">
                <a:spcBef>
                  <a:spcPct val="0"/>
                </a:spcBef>
                <a:spcAft>
                  <a:spcPct val="0"/>
                </a:spcAft>
              </a:pPr>
              <a:r>
                <a:rPr lang="fr-FR" sz="1600" b="1" u="sng" dirty="0">
                  <a:solidFill>
                    <a:schemeClr val="accent2"/>
                  </a:solidFill>
                  <a:latin typeface="Arial" charset="0"/>
                </a:rPr>
                <a:t>de l'exploitation </a:t>
              </a:r>
              <a:r>
                <a:rPr lang="fr-FR" sz="1600" b="1" dirty="0">
                  <a:solidFill>
                    <a:schemeClr val="accent2"/>
                  </a:solidFill>
                  <a:latin typeface="Arial" charset="0"/>
                </a:rPr>
                <a:t>grâce au crédit qu'accorderont (éventuellement) ses fournisseurs à l'entreprise...</a:t>
              </a:r>
            </a:p>
          </p:txBody>
        </p:sp>
        <p:sp>
          <p:nvSpPr>
            <p:cNvPr id="100" name="AutoShape 2"/>
            <p:cNvSpPr>
              <a:spLocks/>
            </p:cNvSpPr>
            <p:nvPr/>
          </p:nvSpPr>
          <p:spPr bwMode="auto">
            <a:xfrm flipH="1">
              <a:off x="5990911" y="3465146"/>
              <a:ext cx="228600" cy="550862"/>
            </a:xfrm>
            <a:prstGeom prst="leftBrace">
              <a:avLst>
                <a:gd name="adj1" fmla="val 30556"/>
                <a:gd name="adj2" fmla="val 50000"/>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sp>
          <p:nvSpPr>
            <p:cNvPr id="101" name="AutoShape 25"/>
            <p:cNvSpPr>
              <a:spLocks/>
            </p:cNvSpPr>
            <p:nvPr/>
          </p:nvSpPr>
          <p:spPr bwMode="auto">
            <a:xfrm flipH="1">
              <a:off x="5999338" y="2839671"/>
              <a:ext cx="228600" cy="635000"/>
            </a:xfrm>
            <a:prstGeom prst="leftBrace">
              <a:avLst>
                <a:gd name="adj1" fmla="val 23148"/>
                <a:gd name="adj2" fmla="val 50000"/>
              </a:avLst>
            </a:prstGeom>
            <a:noFill/>
            <a:ln w="28575">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sp>
          <p:nvSpPr>
            <p:cNvPr id="102" name="Text Box 26"/>
            <p:cNvSpPr txBox="1">
              <a:spLocks noChangeArrowheads="1"/>
            </p:cNvSpPr>
            <p:nvPr/>
          </p:nvSpPr>
          <p:spPr bwMode="auto">
            <a:xfrm>
              <a:off x="5980950" y="2478405"/>
              <a:ext cx="2994866" cy="122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fr-FR" sz="1600" b="1" dirty="0">
                  <a:solidFill>
                    <a:srgbClr val="FF00FF"/>
                  </a:solidFill>
                  <a:latin typeface="Arial" charset="0"/>
                </a:rPr>
                <a:t>Le manque de ressources = </a:t>
              </a:r>
            </a:p>
            <a:p>
              <a:pPr algn="ctr" fontAlgn="base">
                <a:spcBef>
                  <a:spcPct val="0"/>
                </a:spcBef>
                <a:spcAft>
                  <a:spcPct val="0"/>
                </a:spcAft>
              </a:pPr>
              <a:r>
                <a:rPr lang="fr-FR" sz="1600" b="1" dirty="0">
                  <a:solidFill>
                    <a:srgbClr val="FF00FF"/>
                  </a:solidFill>
                  <a:latin typeface="Arial" charset="0"/>
                </a:rPr>
                <a:t>BFR = "BESOIN en</a:t>
              </a:r>
            </a:p>
            <a:p>
              <a:pPr algn="ctr" fontAlgn="base">
                <a:spcBef>
                  <a:spcPct val="0"/>
                </a:spcBef>
                <a:spcAft>
                  <a:spcPct val="0"/>
                </a:spcAft>
              </a:pPr>
              <a:r>
                <a:rPr lang="fr-FR" sz="1600" b="1" dirty="0">
                  <a:solidFill>
                    <a:srgbClr val="FF00FF"/>
                  </a:solidFill>
                  <a:latin typeface="Arial" charset="0"/>
                </a:rPr>
                <a:t>Fonds de Roulement" </a:t>
              </a:r>
            </a:p>
            <a:p>
              <a:pPr algn="ctr" fontAlgn="base">
                <a:spcBef>
                  <a:spcPct val="0"/>
                </a:spcBef>
                <a:spcAft>
                  <a:spcPct val="0"/>
                </a:spcAft>
              </a:pPr>
              <a:r>
                <a:rPr lang="fr-FR" sz="1200" b="1" dirty="0">
                  <a:solidFill>
                    <a:srgbClr val="FF00FF"/>
                  </a:solidFill>
                  <a:latin typeface="Arial" charset="0"/>
                </a:rPr>
                <a:t>(BFR =</a:t>
              </a:r>
              <a:r>
                <a:rPr lang="fr-FR" sz="1200" b="1" dirty="0">
                  <a:solidFill>
                    <a:srgbClr val="FF3300"/>
                  </a:solidFill>
                  <a:latin typeface="Arial" charset="0"/>
                </a:rPr>
                <a:t> Stocks + Crédit Clients </a:t>
              </a:r>
            </a:p>
            <a:p>
              <a:pPr algn="ctr" fontAlgn="base">
                <a:spcBef>
                  <a:spcPct val="0"/>
                </a:spcBef>
                <a:spcAft>
                  <a:spcPct val="0"/>
                </a:spcAft>
              </a:pPr>
              <a:r>
                <a:rPr lang="fr-FR" sz="1200" b="1" dirty="0">
                  <a:solidFill>
                    <a:srgbClr val="FF3300"/>
                  </a:solidFill>
                  <a:latin typeface="Arial" charset="0"/>
                </a:rPr>
                <a:t>          – </a:t>
              </a:r>
              <a:r>
                <a:rPr lang="fr-FR" sz="1200" b="1" dirty="0">
                  <a:solidFill>
                    <a:schemeClr val="accent2"/>
                  </a:solidFill>
                  <a:latin typeface="Arial" charset="0"/>
                </a:rPr>
                <a:t>Crédit Fourniss.</a:t>
              </a:r>
              <a:r>
                <a:rPr lang="fr-FR" sz="1200" b="1" dirty="0">
                  <a:solidFill>
                    <a:srgbClr val="FF3300"/>
                  </a:solidFill>
                  <a:latin typeface="Arial" charset="0"/>
                </a:rPr>
                <a:t>)</a:t>
              </a:r>
            </a:p>
          </p:txBody>
        </p:sp>
      </p:grpSp>
    </p:spTree>
    <p:extLst>
      <p:ext uri="{BB962C8B-B14F-4D97-AF65-F5344CB8AC3E}">
        <p14:creationId xmlns:p14="http://schemas.microsoft.com/office/powerpoint/2010/main" val="3915478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p:cNvSpPr>
          <p:nvPr>
            <p:custDataLst>
              <p:tags r:id="rId1"/>
            </p:custDataLst>
          </p:nvPr>
        </p:nvSpPr>
        <p:spPr bwMode="auto">
          <a:xfrm>
            <a:off x="3083668" y="3743276"/>
            <a:ext cx="228600" cy="838200"/>
          </a:xfrm>
          <a:prstGeom prst="leftBrace">
            <a:avLst>
              <a:gd name="adj1" fmla="val 30556"/>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sp>
        <p:nvSpPr>
          <p:cNvPr id="24579" name="Rectangle 3"/>
          <p:cNvSpPr>
            <a:spLocks noChangeArrowheads="1"/>
          </p:cNvSpPr>
          <p:nvPr>
            <p:custDataLst>
              <p:tags r:id="rId2"/>
            </p:custDataLst>
          </p:nvPr>
        </p:nvSpPr>
        <p:spPr bwMode="auto">
          <a:xfrm>
            <a:off x="1829543" y="3817770"/>
            <a:ext cx="1423788"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b="1" dirty="0">
                <a:solidFill>
                  <a:srgbClr val="000000"/>
                </a:solidFill>
                <a:latin typeface="Arial" charset="0"/>
              </a:rPr>
              <a:t>+</a:t>
            </a:r>
            <a:r>
              <a:rPr lang="fr-FR" sz="1400" b="1" dirty="0">
                <a:solidFill>
                  <a:srgbClr val="000000"/>
                </a:solidFill>
                <a:latin typeface="Arial" charset="0"/>
              </a:rPr>
              <a:t> </a:t>
            </a:r>
            <a:r>
              <a:rPr lang="fr-FR" sz="1400" b="1" dirty="0">
                <a:solidFill>
                  <a:srgbClr val="FF3300"/>
                </a:solidFill>
                <a:latin typeface="Arial" charset="0"/>
              </a:rPr>
              <a:t>Créances </a:t>
            </a:r>
          </a:p>
          <a:p>
            <a:pPr fontAlgn="base">
              <a:spcBef>
                <a:spcPct val="0"/>
              </a:spcBef>
              <a:spcAft>
                <a:spcPct val="0"/>
              </a:spcAft>
            </a:pPr>
            <a:r>
              <a:rPr lang="fr-FR" sz="1400" b="1" dirty="0">
                <a:solidFill>
                  <a:srgbClr val="FF3300"/>
                </a:solidFill>
                <a:latin typeface="Arial" charset="0"/>
              </a:rPr>
              <a:t>       Clients </a:t>
            </a:r>
          </a:p>
          <a:p>
            <a:pPr fontAlgn="base">
              <a:spcBef>
                <a:spcPct val="0"/>
              </a:spcBef>
              <a:spcAft>
                <a:spcPct val="0"/>
              </a:spcAft>
            </a:pPr>
            <a:r>
              <a:rPr lang="fr-FR" sz="1400" b="1" dirty="0">
                <a:solidFill>
                  <a:srgbClr val="FF3300"/>
                </a:solidFill>
                <a:latin typeface="Arial" charset="0"/>
              </a:rPr>
              <a:t>   </a:t>
            </a:r>
            <a:r>
              <a:rPr lang="fr-FR" sz="1400" dirty="0">
                <a:solidFill>
                  <a:srgbClr val="FF3300"/>
                </a:solidFill>
                <a:latin typeface="Arial" charset="0"/>
              </a:rPr>
              <a:t>(ici </a:t>
            </a:r>
            <a:r>
              <a:rPr lang="fr-FR" sz="1400" u="sng" dirty="0">
                <a:solidFill>
                  <a:srgbClr val="FF3300"/>
                </a:solidFill>
                <a:latin typeface="Arial" charset="0"/>
              </a:rPr>
              <a:t>~</a:t>
            </a:r>
            <a:r>
              <a:rPr lang="fr-FR" sz="1400" dirty="0">
                <a:solidFill>
                  <a:srgbClr val="FF3300"/>
                </a:solidFill>
                <a:latin typeface="Arial" charset="0"/>
              </a:rPr>
              <a:t> 3 mois)*</a:t>
            </a:r>
          </a:p>
        </p:txBody>
      </p:sp>
      <p:sp>
        <p:nvSpPr>
          <p:cNvPr id="24580" name="AutoShape 4"/>
          <p:cNvSpPr>
            <a:spLocks/>
          </p:cNvSpPr>
          <p:nvPr>
            <p:custDataLst>
              <p:tags r:id="rId3"/>
            </p:custDataLst>
          </p:nvPr>
        </p:nvSpPr>
        <p:spPr bwMode="auto">
          <a:xfrm>
            <a:off x="3083668" y="3387676"/>
            <a:ext cx="228600" cy="342900"/>
          </a:xfrm>
          <a:prstGeom prst="leftBrace">
            <a:avLst>
              <a:gd name="adj1" fmla="val 12500"/>
              <a:gd name="adj2" fmla="val 53847"/>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sp>
        <p:nvSpPr>
          <p:cNvPr id="24581" name="Rectangle 5"/>
          <p:cNvSpPr>
            <a:spLocks noChangeArrowheads="1"/>
          </p:cNvSpPr>
          <p:nvPr>
            <p:custDataLst>
              <p:tags r:id="rId4"/>
            </p:custDataLst>
          </p:nvPr>
        </p:nvSpPr>
        <p:spPr bwMode="auto">
          <a:xfrm>
            <a:off x="1935467" y="3331788"/>
            <a:ext cx="118173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1600" b="1" dirty="0">
                <a:solidFill>
                  <a:srgbClr val="FF3300"/>
                </a:solidFill>
                <a:latin typeface="Arial" charset="0"/>
              </a:rPr>
              <a:t>stocks</a:t>
            </a:r>
            <a:r>
              <a:rPr lang="fr-FR" sz="1400" b="1" dirty="0">
                <a:solidFill>
                  <a:srgbClr val="FF3300"/>
                </a:solidFill>
                <a:latin typeface="Arial" charset="0"/>
              </a:rPr>
              <a:t> </a:t>
            </a:r>
          </a:p>
          <a:p>
            <a:pPr fontAlgn="base">
              <a:spcBef>
                <a:spcPct val="0"/>
              </a:spcBef>
              <a:spcAft>
                <a:spcPct val="0"/>
              </a:spcAft>
            </a:pPr>
            <a:r>
              <a:rPr lang="fr-FR" sz="1400" b="1" dirty="0">
                <a:solidFill>
                  <a:srgbClr val="FF3300"/>
                </a:solidFill>
                <a:latin typeface="Arial" charset="0"/>
              </a:rPr>
              <a:t>et en-cours</a:t>
            </a:r>
          </a:p>
        </p:txBody>
      </p:sp>
      <p:sp>
        <p:nvSpPr>
          <p:cNvPr id="24582" name="Text Box 6"/>
          <p:cNvSpPr txBox="1">
            <a:spLocks noChangeArrowheads="1"/>
          </p:cNvSpPr>
          <p:nvPr>
            <p:custDataLst>
              <p:tags r:id="rId5"/>
            </p:custDataLst>
          </p:nvPr>
        </p:nvSpPr>
        <p:spPr bwMode="auto">
          <a:xfrm>
            <a:off x="0" y="3469780"/>
            <a:ext cx="19621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fr-FR" sz="1600" b="1" dirty="0">
                <a:solidFill>
                  <a:srgbClr val="FF3300"/>
                </a:solidFill>
                <a:latin typeface="Arial" charset="0"/>
              </a:rPr>
              <a:t>Des besoins bruts </a:t>
            </a:r>
          </a:p>
          <a:p>
            <a:pPr algn="ctr" fontAlgn="base">
              <a:spcBef>
                <a:spcPct val="0"/>
              </a:spcBef>
              <a:spcAft>
                <a:spcPct val="0"/>
              </a:spcAft>
            </a:pPr>
            <a:r>
              <a:rPr lang="fr-FR" sz="1600" b="1" dirty="0">
                <a:solidFill>
                  <a:srgbClr val="FF3300"/>
                </a:solidFill>
                <a:latin typeface="Arial" charset="0"/>
              </a:rPr>
              <a:t>de financement</a:t>
            </a:r>
          </a:p>
          <a:p>
            <a:pPr algn="ctr" fontAlgn="base">
              <a:spcBef>
                <a:spcPct val="0"/>
              </a:spcBef>
              <a:spcAft>
                <a:spcPct val="0"/>
              </a:spcAft>
            </a:pPr>
            <a:r>
              <a:rPr lang="fr-FR" sz="1600" b="1" dirty="0">
                <a:solidFill>
                  <a:srgbClr val="FF3300"/>
                </a:solidFill>
                <a:latin typeface="Arial" charset="0"/>
              </a:rPr>
              <a:t>de l'exploitation...</a:t>
            </a:r>
          </a:p>
        </p:txBody>
      </p:sp>
      <p:sp>
        <p:nvSpPr>
          <p:cNvPr id="24583" name="AutoShape 7"/>
          <p:cNvSpPr>
            <a:spLocks/>
          </p:cNvSpPr>
          <p:nvPr>
            <p:custDataLst>
              <p:tags r:id="rId6"/>
            </p:custDataLst>
          </p:nvPr>
        </p:nvSpPr>
        <p:spPr bwMode="auto">
          <a:xfrm>
            <a:off x="1815795" y="3364397"/>
            <a:ext cx="203200" cy="1155700"/>
          </a:xfrm>
          <a:prstGeom prst="leftBrace">
            <a:avLst>
              <a:gd name="adj1" fmla="val 47396"/>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sp>
        <p:nvSpPr>
          <p:cNvPr id="24584" name="Rectangle 8"/>
          <p:cNvSpPr>
            <a:spLocks noChangeArrowheads="1"/>
          </p:cNvSpPr>
          <p:nvPr>
            <p:custDataLst>
              <p:tags r:id="rId7"/>
            </p:custDataLst>
          </p:nvPr>
        </p:nvSpPr>
        <p:spPr bwMode="auto">
          <a:xfrm>
            <a:off x="3420218" y="3397201"/>
            <a:ext cx="1038225" cy="304800"/>
          </a:xfrm>
          <a:prstGeom prst="rect">
            <a:avLst/>
          </a:prstGeom>
          <a:solidFill>
            <a:srgbClr val="00FFCC"/>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FF0000"/>
                </a:solidFill>
                <a:latin typeface="Arial" charset="0"/>
              </a:rPr>
              <a:t>Stocks</a:t>
            </a:r>
          </a:p>
        </p:txBody>
      </p:sp>
      <p:grpSp>
        <p:nvGrpSpPr>
          <p:cNvPr id="24585" name="Group 9"/>
          <p:cNvGrpSpPr>
            <a:grpSpLocks/>
          </p:cNvGrpSpPr>
          <p:nvPr>
            <p:custDataLst>
              <p:tags r:id="rId8"/>
            </p:custDataLst>
          </p:nvPr>
        </p:nvGrpSpPr>
        <p:grpSpPr bwMode="auto">
          <a:xfrm>
            <a:off x="3369418" y="1876376"/>
            <a:ext cx="2263775" cy="2741613"/>
            <a:chOff x="2372" y="1224"/>
            <a:chExt cx="1426" cy="1727"/>
          </a:xfrm>
        </p:grpSpPr>
        <p:sp>
          <p:nvSpPr>
            <p:cNvPr id="24586" name="Text Box 10"/>
            <p:cNvSpPr txBox="1">
              <a:spLocks noChangeArrowheads="1"/>
            </p:cNvSpPr>
            <p:nvPr/>
          </p:nvSpPr>
          <p:spPr bwMode="auto">
            <a:xfrm>
              <a:off x="2910" y="1224"/>
              <a:ext cx="38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fr-FR" sz="1400" b="1" dirty="0">
                  <a:solidFill>
                    <a:srgbClr val="000000"/>
                  </a:solidFill>
                  <a:latin typeface="Arial" charset="0"/>
                </a:rPr>
                <a:t>Bilan</a:t>
              </a:r>
              <a:endParaRPr lang="fr-FR" sz="1400" b="1" dirty="0">
                <a:solidFill>
                  <a:srgbClr val="33CC33"/>
                </a:solidFill>
                <a:latin typeface="Arial" charset="0"/>
              </a:endParaRPr>
            </a:p>
          </p:txBody>
        </p:sp>
        <p:sp>
          <p:nvSpPr>
            <p:cNvPr id="24587" name="Rectangle 11"/>
            <p:cNvSpPr>
              <a:spLocks noChangeArrowheads="1"/>
            </p:cNvSpPr>
            <p:nvPr/>
          </p:nvSpPr>
          <p:spPr bwMode="auto">
            <a:xfrm>
              <a:off x="3106" y="1480"/>
              <a:ext cx="654" cy="359"/>
            </a:xfrm>
            <a:prstGeom prst="rect">
              <a:avLst/>
            </a:prstGeom>
            <a:solidFill>
              <a:srgbClr val="FFCC66"/>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1600" b="1" dirty="0">
                  <a:solidFill>
                    <a:schemeClr val="accent2"/>
                  </a:solidFill>
                  <a:latin typeface="Arial" charset="0"/>
                </a:rPr>
                <a:t>Cap. </a:t>
              </a:r>
            </a:p>
            <a:p>
              <a:pPr algn="ctr" fontAlgn="base">
                <a:spcBef>
                  <a:spcPct val="0"/>
                </a:spcBef>
                <a:spcAft>
                  <a:spcPct val="0"/>
                </a:spcAft>
              </a:pPr>
              <a:r>
                <a:rPr lang="fr-FR" sz="1600" b="1" dirty="0">
                  <a:solidFill>
                    <a:schemeClr val="accent2"/>
                  </a:solidFill>
                  <a:latin typeface="Arial" charset="0"/>
                </a:rPr>
                <a:t>Propres</a:t>
              </a:r>
            </a:p>
          </p:txBody>
        </p:sp>
        <p:sp>
          <p:nvSpPr>
            <p:cNvPr id="24588" name="Rectangle 12"/>
            <p:cNvSpPr>
              <a:spLocks noChangeArrowheads="1"/>
            </p:cNvSpPr>
            <p:nvPr/>
          </p:nvSpPr>
          <p:spPr bwMode="auto">
            <a:xfrm>
              <a:off x="3106" y="1855"/>
              <a:ext cx="654" cy="295"/>
            </a:xfrm>
            <a:prstGeom prst="rect">
              <a:avLst/>
            </a:prstGeom>
            <a:solidFill>
              <a:srgbClr val="FFFF99"/>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1400" b="1" dirty="0">
                  <a:solidFill>
                    <a:schemeClr val="accent2"/>
                  </a:solidFill>
                  <a:latin typeface="Arial" charset="0"/>
                </a:rPr>
                <a:t>Emprunts</a:t>
              </a:r>
            </a:p>
            <a:p>
              <a:pPr algn="ctr" fontAlgn="base">
                <a:spcBef>
                  <a:spcPct val="0"/>
                </a:spcBef>
                <a:spcAft>
                  <a:spcPct val="0"/>
                </a:spcAft>
              </a:pPr>
              <a:r>
                <a:rPr lang="fr-FR" sz="1400" b="1" dirty="0">
                  <a:solidFill>
                    <a:schemeClr val="accent2"/>
                  </a:solidFill>
                  <a:latin typeface="Arial" charset="0"/>
                </a:rPr>
                <a:t>financiers</a:t>
              </a:r>
            </a:p>
          </p:txBody>
        </p:sp>
        <p:sp>
          <p:nvSpPr>
            <p:cNvPr id="24589" name="Rectangle 13"/>
            <p:cNvSpPr>
              <a:spLocks noChangeArrowheads="1"/>
            </p:cNvSpPr>
            <p:nvPr/>
          </p:nvSpPr>
          <p:spPr bwMode="auto">
            <a:xfrm>
              <a:off x="2396" y="1480"/>
              <a:ext cx="654" cy="670"/>
            </a:xfrm>
            <a:prstGeom prst="rect">
              <a:avLst/>
            </a:prstGeom>
            <a:solidFill>
              <a:schemeClr val="hlink"/>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FF0000"/>
                  </a:solidFill>
                  <a:latin typeface="Arial" charset="0"/>
                </a:rPr>
                <a:t>Immob.</a:t>
              </a:r>
            </a:p>
          </p:txBody>
        </p:sp>
        <p:sp>
          <p:nvSpPr>
            <p:cNvPr id="24590" name="Line 14"/>
            <p:cNvSpPr>
              <a:spLocks noChangeShapeType="1"/>
            </p:cNvSpPr>
            <p:nvPr/>
          </p:nvSpPr>
          <p:spPr bwMode="auto">
            <a:xfrm>
              <a:off x="2372" y="1424"/>
              <a:ext cx="1426" cy="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4591" name="Line 15"/>
            <p:cNvSpPr>
              <a:spLocks noChangeShapeType="1"/>
            </p:cNvSpPr>
            <p:nvPr/>
          </p:nvSpPr>
          <p:spPr bwMode="auto">
            <a:xfrm>
              <a:off x="3082" y="1424"/>
              <a:ext cx="0" cy="152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grpSp>
      <p:sp>
        <p:nvSpPr>
          <p:cNvPr id="24592" name="Rectangle 16"/>
          <p:cNvSpPr>
            <a:spLocks noChangeArrowheads="1"/>
          </p:cNvSpPr>
          <p:nvPr>
            <p:custDataLst>
              <p:tags r:id="rId9"/>
            </p:custDataLst>
          </p:nvPr>
        </p:nvSpPr>
        <p:spPr bwMode="auto">
          <a:xfrm>
            <a:off x="3417043" y="3730576"/>
            <a:ext cx="1038225" cy="277813"/>
          </a:xfrm>
          <a:prstGeom prst="rect">
            <a:avLst/>
          </a:prstGeom>
          <a:solidFill>
            <a:srgbClr val="FFCCFF"/>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FF0000"/>
                </a:solidFill>
                <a:latin typeface="Arial" charset="0"/>
              </a:rPr>
              <a:t>Clients</a:t>
            </a:r>
          </a:p>
        </p:txBody>
      </p:sp>
      <p:sp>
        <p:nvSpPr>
          <p:cNvPr id="24593" name="Rectangle 17"/>
          <p:cNvSpPr>
            <a:spLocks noChangeArrowheads="1"/>
          </p:cNvSpPr>
          <p:nvPr>
            <p:custDataLst>
              <p:tags r:id="rId10"/>
            </p:custDataLst>
          </p:nvPr>
        </p:nvSpPr>
        <p:spPr bwMode="auto">
          <a:xfrm>
            <a:off x="4534643" y="3397201"/>
            <a:ext cx="1038225" cy="633413"/>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800" b="1" dirty="0">
                <a:solidFill>
                  <a:srgbClr val="FF00FF"/>
                </a:solidFill>
                <a:latin typeface="Arial" charset="0"/>
              </a:rPr>
              <a:t>?</a:t>
            </a:r>
            <a:endParaRPr lang="fr-FR" b="1" dirty="0">
              <a:solidFill>
                <a:srgbClr val="FF00FF"/>
              </a:solidFill>
              <a:latin typeface="Arial" charset="0"/>
            </a:endParaRPr>
          </a:p>
          <a:p>
            <a:pPr algn="ctr" fontAlgn="base">
              <a:spcBef>
                <a:spcPct val="0"/>
              </a:spcBef>
              <a:spcAft>
                <a:spcPct val="0"/>
              </a:spcAft>
            </a:pPr>
            <a:r>
              <a:rPr lang="fr-FR" sz="1600" b="1" dirty="0">
                <a:solidFill>
                  <a:srgbClr val="FF00FF"/>
                </a:solidFill>
                <a:latin typeface="Arial" charset="0"/>
              </a:rPr>
              <a:t>(BFR)</a:t>
            </a:r>
            <a:endParaRPr lang="fr-FR" sz="2000" b="1" dirty="0">
              <a:solidFill>
                <a:srgbClr val="FF00FF"/>
              </a:solidFill>
              <a:latin typeface="Arial" charset="0"/>
            </a:endParaRPr>
          </a:p>
        </p:txBody>
      </p:sp>
      <p:sp>
        <p:nvSpPr>
          <p:cNvPr id="24594" name="Rectangle 18"/>
          <p:cNvSpPr>
            <a:spLocks noChangeArrowheads="1"/>
          </p:cNvSpPr>
          <p:nvPr>
            <p:custDataLst>
              <p:tags r:id="rId11"/>
            </p:custDataLst>
          </p:nvPr>
        </p:nvSpPr>
        <p:spPr bwMode="auto">
          <a:xfrm>
            <a:off x="3417043" y="4305251"/>
            <a:ext cx="1038225" cy="279400"/>
          </a:xfrm>
          <a:prstGeom prst="rect">
            <a:avLst/>
          </a:prstGeom>
          <a:solidFill>
            <a:srgbClr val="33CC33"/>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2000" dirty="0">
                <a:solidFill>
                  <a:srgbClr val="FF0000"/>
                </a:solidFill>
                <a:latin typeface="Arial" charset="0"/>
              </a:rPr>
              <a:t>Clients</a:t>
            </a:r>
          </a:p>
        </p:txBody>
      </p:sp>
      <p:sp>
        <p:nvSpPr>
          <p:cNvPr id="24595" name="Rectangle 19"/>
          <p:cNvSpPr>
            <a:spLocks noChangeArrowheads="1"/>
          </p:cNvSpPr>
          <p:nvPr>
            <p:custDataLst>
              <p:tags r:id="rId12"/>
            </p:custDataLst>
          </p:nvPr>
        </p:nvSpPr>
        <p:spPr bwMode="auto">
          <a:xfrm>
            <a:off x="3417043" y="4014739"/>
            <a:ext cx="1038225" cy="277812"/>
          </a:xfrm>
          <a:prstGeom prst="rect">
            <a:avLst/>
          </a:prstGeom>
          <a:solidFill>
            <a:srgbClr val="FFC000"/>
          </a:solidFill>
          <a:ln w="9525">
            <a:solidFill>
              <a:srgbClr val="993366"/>
            </a:solidFill>
            <a:miter lim="800000"/>
            <a:headEnd/>
            <a:tailEnd/>
          </a:ln>
          <a:effectLst/>
        </p:spPr>
        <p:txBody>
          <a:bodyPr wrap="none" anchor="ctr"/>
          <a:lstStyle/>
          <a:p>
            <a:pPr algn="ctr" fontAlgn="base">
              <a:spcBef>
                <a:spcPct val="0"/>
              </a:spcBef>
              <a:spcAft>
                <a:spcPct val="0"/>
              </a:spcAft>
            </a:pPr>
            <a:r>
              <a:rPr lang="fr-FR" sz="2000" dirty="0">
                <a:solidFill>
                  <a:srgbClr val="FF0000"/>
                </a:solidFill>
                <a:latin typeface="Arial" charset="0"/>
              </a:rPr>
              <a:t>Clients</a:t>
            </a:r>
          </a:p>
        </p:txBody>
      </p:sp>
      <p:sp>
        <p:nvSpPr>
          <p:cNvPr id="24596" name="Rectangle 20"/>
          <p:cNvSpPr>
            <a:spLocks noChangeArrowheads="1"/>
          </p:cNvSpPr>
          <p:nvPr>
            <p:custDataLst>
              <p:tags r:id="rId13"/>
            </p:custDataLst>
          </p:nvPr>
        </p:nvSpPr>
        <p:spPr bwMode="auto">
          <a:xfrm>
            <a:off x="4534643" y="4048076"/>
            <a:ext cx="1038225" cy="165100"/>
          </a:xfrm>
          <a:prstGeom prst="rect">
            <a:avLst/>
          </a:prstGeom>
          <a:solidFill>
            <a:srgbClr val="FFCCFF"/>
          </a:solidFill>
          <a:ln w="9525">
            <a:solidFill>
              <a:srgbClr val="FF7C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1200" b="1" dirty="0">
                <a:solidFill>
                  <a:schemeClr val="accent2"/>
                </a:solidFill>
                <a:latin typeface="Arial" charset="0"/>
              </a:rPr>
              <a:t>Fournisseurs</a:t>
            </a:r>
          </a:p>
        </p:txBody>
      </p:sp>
      <p:sp>
        <p:nvSpPr>
          <p:cNvPr id="24597" name="Rectangle 21"/>
          <p:cNvSpPr>
            <a:spLocks noChangeArrowheads="1"/>
          </p:cNvSpPr>
          <p:nvPr>
            <p:custDataLst>
              <p:tags r:id="rId14"/>
            </p:custDataLst>
          </p:nvPr>
        </p:nvSpPr>
        <p:spPr bwMode="auto">
          <a:xfrm>
            <a:off x="4534643" y="4406851"/>
            <a:ext cx="1038225" cy="165100"/>
          </a:xfrm>
          <a:prstGeom prst="rect">
            <a:avLst/>
          </a:prstGeom>
          <a:solidFill>
            <a:srgbClr val="33CC33"/>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fr-FR" sz="1200" b="1" dirty="0">
                <a:solidFill>
                  <a:schemeClr val="accent2"/>
                </a:solidFill>
                <a:latin typeface="Arial" charset="0"/>
              </a:rPr>
              <a:t>Fournisseurs</a:t>
            </a:r>
          </a:p>
        </p:txBody>
      </p:sp>
      <p:sp>
        <p:nvSpPr>
          <p:cNvPr id="24598" name="Rectangle 22"/>
          <p:cNvSpPr>
            <a:spLocks noChangeArrowheads="1"/>
          </p:cNvSpPr>
          <p:nvPr>
            <p:custDataLst>
              <p:tags r:id="rId15"/>
            </p:custDataLst>
          </p:nvPr>
        </p:nvSpPr>
        <p:spPr bwMode="auto">
          <a:xfrm>
            <a:off x="4534643" y="4230639"/>
            <a:ext cx="1038225" cy="165100"/>
          </a:xfrm>
          <a:prstGeom prst="rect">
            <a:avLst/>
          </a:prstGeom>
          <a:solidFill>
            <a:srgbClr val="FFC000"/>
          </a:solidFill>
          <a:ln w="9525">
            <a:solidFill>
              <a:srgbClr val="993366"/>
            </a:solidFill>
            <a:miter lim="800000"/>
            <a:headEnd/>
            <a:tailEnd/>
          </a:ln>
          <a:effectLst/>
        </p:spPr>
        <p:txBody>
          <a:bodyPr wrap="none" anchor="ctr"/>
          <a:lstStyle/>
          <a:p>
            <a:pPr algn="ctr" fontAlgn="base">
              <a:spcBef>
                <a:spcPct val="0"/>
              </a:spcBef>
              <a:spcAft>
                <a:spcPct val="0"/>
              </a:spcAft>
            </a:pPr>
            <a:r>
              <a:rPr lang="fr-FR" sz="1200" b="1" dirty="0">
                <a:solidFill>
                  <a:schemeClr val="accent2"/>
                </a:solidFill>
                <a:latin typeface="Arial" charset="0"/>
              </a:rPr>
              <a:t>Fournisseurs</a:t>
            </a:r>
          </a:p>
        </p:txBody>
      </p:sp>
      <p:sp>
        <p:nvSpPr>
          <p:cNvPr id="24599" name="Text Box 23"/>
          <p:cNvSpPr txBox="1">
            <a:spLocks noChangeArrowheads="1"/>
          </p:cNvSpPr>
          <p:nvPr>
            <p:custDataLst>
              <p:tags r:id="rId16"/>
            </p:custDataLst>
          </p:nvPr>
        </p:nvSpPr>
        <p:spPr bwMode="auto">
          <a:xfrm>
            <a:off x="5608883" y="4126013"/>
            <a:ext cx="2845122"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fr-FR" sz="1600" b="1" dirty="0">
                <a:solidFill>
                  <a:srgbClr val="3333CC"/>
                </a:solidFill>
                <a:latin typeface="Arial" charset="0"/>
              </a:rPr>
              <a:t>..et des ressources</a:t>
            </a:r>
          </a:p>
          <a:p>
            <a:pPr algn="ctr" fontAlgn="base">
              <a:spcBef>
                <a:spcPct val="0"/>
              </a:spcBef>
              <a:spcAft>
                <a:spcPct val="0"/>
              </a:spcAft>
            </a:pPr>
            <a:r>
              <a:rPr lang="fr-FR" sz="1600" b="1" dirty="0">
                <a:solidFill>
                  <a:srgbClr val="3333CC"/>
                </a:solidFill>
                <a:latin typeface="Arial" charset="0"/>
              </a:rPr>
              <a:t>de financement</a:t>
            </a:r>
          </a:p>
          <a:p>
            <a:pPr algn="ctr" fontAlgn="base">
              <a:spcBef>
                <a:spcPct val="0"/>
              </a:spcBef>
              <a:spcAft>
                <a:spcPct val="0"/>
              </a:spcAft>
            </a:pPr>
            <a:r>
              <a:rPr lang="fr-FR" sz="1600" b="1" dirty="0">
                <a:solidFill>
                  <a:srgbClr val="3333CC"/>
                </a:solidFill>
                <a:latin typeface="Arial" charset="0"/>
              </a:rPr>
              <a:t>de l'exploitation</a:t>
            </a:r>
          </a:p>
          <a:p>
            <a:pPr algn="ctr" fontAlgn="base">
              <a:spcBef>
                <a:spcPct val="0"/>
              </a:spcBef>
              <a:spcAft>
                <a:spcPct val="0"/>
              </a:spcAft>
            </a:pPr>
            <a:r>
              <a:rPr lang="fr-FR" sz="1400" b="1" dirty="0">
                <a:solidFill>
                  <a:srgbClr val="3333CC"/>
                </a:solidFill>
                <a:latin typeface="Arial" charset="0"/>
              </a:rPr>
              <a:t>= Dettes Fournisseurs </a:t>
            </a:r>
          </a:p>
          <a:p>
            <a:pPr algn="ctr" fontAlgn="base">
              <a:spcBef>
                <a:spcPct val="0"/>
              </a:spcBef>
              <a:spcAft>
                <a:spcPct val="0"/>
              </a:spcAft>
            </a:pPr>
            <a:r>
              <a:rPr lang="fr-FR" sz="1400" b="1" dirty="0">
                <a:solidFill>
                  <a:srgbClr val="3333CC"/>
                </a:solidFill>
                <a:latin typeface="Arial" charset="0"/>
              </a:rPr>
              <a:t>(par exemple à </a:t>
            </a:r>
            <a:r>
              <a:rPr lang="fr-FR" sz="1400" b="1" u="sng" dirty="0">
                <a:solidFill>
                  <a:srgbClr val="3333CC"/>
                </a:solidFill>
                <a:latin typeface="Arial" charset="0"/>
              </a:rPr>
              <a:t>~</a:t>
            </a:r>
            <a:r>
              <a:rPr lang="fr-FR" sz="1400" b="1" dirty="0">
                <a:solidFill>
                  <a:srgbClr val="3333CC"/>
                </a:solidFill>
                <a:latin typeface="Arial" charset="0"/>
              </a:rPr>
              <a:t> 3 mois aussi)</a:t>
            </a:r>
          </a:p>
        </p:txBody>
      </p:sp>
      <p:sp>
        <p:nvSpPr>
          <p:cNvPr id="24600" name="AutoShape 24"/>
          <p:cNvSpPr>
            <a:spLocks/>
          </p:cNvSpPr>
          <p:nvPr>
            <p:custDataLst>
              <p:tags r:id="rId17"/>
            </p:custDataLst>
          </p:nvPr>
        </p:nvSpPr>
        <p:spPr bwMode="auto">
          <a:xfrm flipH="1">
            <a:off x="5636368" y="4060776"/>
            <a:ext cx="215900" cy="533400"/>
          </a:xfrm>
          <a:prstGeom prst="leftBrace">
            <a:avLst>
              <a:gd name="adj1" fmla="val 20588"/>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sp>
        <p:nvSpPr>
          <p:cNvPr id="24601" name="AutoShape 25"/>
          <p:cNvSpPr>
            <a:spLocks/>
          </p:cNvSpPr>
          <p:nvPr>
            <p:custDataLst>
              <p:tags r:id="rId18"/>
            </p:custDataLst>
          </p:nvPr>
        </p:nvSpPr>
        <p:spPr bwMode="auto">
          <a:xfrm flipH="1">
            <a:off x="5623668" y="3387676"/>
            <a:ext cx="228600" cy="635000"/>
          </a:xfrm>
          <a:prstGeom prst="leftBrace">
            <a:avLst>
              <a:gd name="adj1" fmla="val 23148"/>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fr-FR" sz="2400" dirty="0">
              <a:solidFill>
                <a:srgbClr val="000000"/>
              </a:solidFill>
            </a:endParaRPr>
          </a:p>
        </p:txBody>
      </p:sp>
      <p:sp>
        <p:nvSpPr>
          <p:cNvPr id="24602" name="Text Box 26"/>
          <p:cNvSpPr txBox="1">
            <a:spLocks noChangeArrowheads="1"/>
          </p:cNvSpPr>
          <p:nvPr>
            <p:custDataLst>
              <p:tags r:id="rId19"/>
            </p:custDataLst>
          </p:nvPr>
        </p:nvSpPr>
        <p:spPr bwMode="auto">
          <a:xfrm>
            <a:off x="5636368" y="3229779"/>
            <a:ext cx="359479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fr-FR" sz="1600" b="1" dirty="0">
                <a:solidFill>
                  <a:srgbClr val="FF00FF"/>
                </a:solidFill>
                <a:latin typeface="Arial" charset="0"/>
              </a:rPr>
              <a:t>... BESOIN en</a:t>
            </a:r>
          </a:p>
          <a:p>
            <a:pPr algn="ctr" fontAlgn="base">
              <a:spcBef>
                <a:spcPct val="0"/>
              </a:spcBef>
              <a:spcAft>
                <a:spcPct val="0"/>
              </a:spcAft>
            </a:pPr>
            <a:r>
              <a:rPr lang="fr-FR" sz="1600" b="1" dirty="0">
                <a:solidFill>
                  <a:srgbClr val="FF00FF"/>
                </a:solidFill>
                <a:latin typeface="Arial" charset="0"/>
              </a:rPr>
              <a:t>Fonds de Roulement (BFR </a:t>
            </a:r>
            <a:r>
              <a:rPr lang="fr-FR" sz="1600" b="1" dirty="0">
                <a:solidFill>
                  <a:srgbClr val="FF3300"/>
                </a:solidFill>
                <a:latin typeface="Arial" charset="0"/>
              </a:rPr>
              <a:t>= Stocks + Clients </a:t>
            </a:r>
            <a:r>
              <a:rPr lang="fr-FR" sz="1600" b="1" dirty="0">
                <a:solidFill>
                  <a:schemeClr val="accent2"/>
                </a:solidFill>
                <a:latin typeface="Arial" charset="0"/>
              </a:rPr>
              <a:t>– Fournisseurs)</a:t>
            </a:r>
          </a:p>
        </p:txBody>
      </p:sp>
      <p:sp>
        <p:nvSpPr>
          <p:cNvPr id="24603" name="Text Box 27"/>
          <p:cNvSpPr txBox="1">
            <a:spLocks noChangeArrowheads="1"/>
          </p:cNvSpPr>
          <p:nvPr>
            <p:custDataLst>
              <p:tags r:id="rId20"/>
            </p:custDataLst>
          </p:nvPr>
        </p:nvSpPr>
        <p:spPr bwMode="auto">
          <a:xfrm>
            <a:off x="5608883" y="1662158"/>
            <a:ext cx="3405685" cy="156966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fr-FR" sz="1600" b="1" dirty="0">
                <a:solidFill>
                  <a:srgbClr val="3333CC"/>
                </a:solidFill>
                <a:latin typeface="Arial" charset="0"/>
              </a:rPr>
              <a:t>Nécessité d'un surplus des Cap. propres + emprunts financiers sur </a:t>
            </a:r>
            <a:r>
              <a:rPr lang="fr-FR" sz="1600" b="1" dirty="0">
                <a:solidFill>
                  <a:srgbClr val="FF0000"/>
                </a:solidFill>
                <a:latin typeface="Arial" charset="0"/>
              </a:rPr>
              <a:t>les Immobilisations</a:t>
            </a:r>
          </a:p>
          <a:p>
            <a:pPr algn="ctr" fontAlgn="base">
              <a:spcBef>
                <a:spcPct val="0"/>
              </a:spcBef>
              <a:spcAft>
                <a:spcPct val="0"/>
              </a:spcAft>
            </a:pPr>
            <a:r>
              <a:rPr lang="fr-FR" sz="1600" b="1" dirty="0">
                <a:solidFill>
                  <a:srgbClr val="3333CC"/>
                </a:solidFill>
                <a:latin typeface="Arial" charset="0"/>
              </a:rPr>
              <a:t>ou Fonds de Roulement </a:t>
            </a:r>
          </a:p>
          <a:p>
            <a:pPr algn="ctr" fontAlgn="base">
              <a:spcBef>
                <a:spcPct val="0"/>
              </a:spcBef>
              <a:spcAft>
                <a:spcPct val="0"/>
              </a:spcAft>
            </a:pPr>
            <a:r>
              <a:rPr lang="fr-FR" sz="1600" b="1" dirty="0">
                <a:solidFill>
                  <a:srgbClr val="3333CC"/>
                </a:solidFill>
                <a:latin typeface="Arial" charset="0"/>
              </a:rPr>
              <a:t>(FR = CP + Emprunts </a:t>
            </a:r>
            <a:r>
              <a:rPr lang="fr-FR" sz="1600" b="1" dirty="0">
                <a:solidFill>
                  <a:srgbClr val="FF0000"/>
                </a:solidFill>
                <a:latin typeface="Arial" charset="0"/>
              </a:rPr>
              <a:t>– Immob.</a:t>
            </a:r>
            <a:r>
              <a:rPr lang="fr-FR" sz="1600" b="1" dirty="0">
                <a:solidFill>
                  <a:srgbClr val="3333CC"/>
                </a:solidFill>
                <a:latin typeface="Arial" charset="0"/>
              </a:rPr>
              <a:t>)</a:t>
            </a:r>
          </a:p>
          <a:p>
            <a:pPr algn="ctr" fontAlgn="base">
              <a:spcBef>
                <a:spcPct val="0"/>
              </a:spcBef>
              <a:spcAft>
                <a:spcPct val="0"/>
              </a:spcAft>
            </a:pPr>
            <a:r>
              <a:rPr lang="fr-FR" sz="1600" b="1" dirty="0">
                <a:solidFill>
                  <a:srgbClr val="3333CC"/>
                </a:solidFill>
                <a:latin typeface="Arial" charset="0"/>
              </a:rPr>
              <a:t>Afin de couvrir le…</a:t>
            </a:r>
          </a:p>
        </p:txBody>
      </p:sp>
      <p:sp>
        <p:nvSpPr>
          <p:cNvPr id="24606" name="Line 30"/>
          <p:cNvSpPr>
            <a:spLocks noChangeShapeType="1"/>
          </p:cNvSpPr>
          <p:nvPr>
            <p:custDataLst>
              <p:tags r:id="rId21"/>
            </p:custDataLst>
          </p:nvPr>
        </p:nvSpPr>
        <p:spPr bwMode="auto">
          <a:xfrm>
            <a:off x="5508104" y="3011178"/>
            <a:ext cx="0" cy="706437"/>
          </a:xfrm>
          <a:prstGeom prst="line">
            <a:avLst/>
          </a:prstGeom>
          <a:noFill/>
          <a:ln w="762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400" dirty="0">
              <a:solidFill>
                <a:srgbClr val="000000"/>
              </a:solidFill>
            </a:endParaRPr>
          </a:p>
        </p:txBody>
      </p:sp>
      <p:sp>
        <p:nvSpPr>
          <p:cNvPr id="24607" name="Text Box 31"/>
          <p:cNvSpPr txBox="1">
            <a:spLocks noChangeArrowheads="1"/>
          </p:cNvSpPr>
          <p:nvPr>
            <p:custDataLst>
              <p:tags r:id="rId22"/>
            </p:custDataLst>
          </p:nvPr>
        </p:nvSpPr>
        <p:spPr bwMode="auto">
          <a:xfrm>
            <a:off x="127574" y="5364034"/>
            <a:ext cx="888885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0"/>
              </a:spcBef>
              <a:spcAft>
                <a:spcPct val="0"/>
              </a:spcAft>
            </a:pPr>
            <a:r>
              <a:rPr lang="fr-FR" dirty="0">
                <a:solidFill>
                  <a:srgbClr val="3333CC"/>
                </a:solidFill>
                <a:latin typeface="Arial" charset="0"/>
              </a:rPr>
              <a:t>Incidence instantanée de l'ajustement du FR au BFR : La situation de la trésorerie</a:t>
            </a:r>
          </a:p>
          <a:p>
            <a:pPr fontAlgn="base">
              <a:spcBef>
                <a:spcPct val="0"/>
              </a:spcBef>
              <a:spcAft>
                <a:spcPct val="0"/>
              </a:spcAft>
            </a:pPr>
            <a:r>
              <a:rPr lang="fr-FR" dirty="0">
                <a:solidFill>
                  <a:srgbClr val="3333CC"/>
                </a:solidFill>
                <a:latin typeface="Arial" charset="0"/>
              </a:rPr>
              <a:t>  - si FR </a:t>
            </a:r>
            <a:r>
              <a:rPr lang="fr-FR" b="1" dirty="0">
                <a:latin typeface="Arial" charset="0"/>
              </a:rPr>
              <a:t>=</a:t>
            </a:r>
            <a:r>
              <a:rPr lang="fr-FR" dirty="0">
                <a:solidFill>
                  <a:srgbClr val="3333CC"/>
                </a:solidFill>
                <a:latin typeface="Arial" charset="0"/>
              </a:rPr>
              <a:t> </a:t>
            </a:r>
            <a:r>
              <a:rPr lang="fr-FR" dirty="0">
                <a:solidFill>
                  <a:srgbClr val="FF00FF"/>
                </a:solidFill>
                <a:latin typeface="Arial" charset="0"/>
              </a:rPr>
              <a:t>BFR</a:t>
            </a:r>
            <a:r>
              <a:rPr lang="fr-FR" dirty="0">
                <a:solidFill>
                  <a:srgbClr val="3333CC"/>
                </a:solidFill>
                <a:latin typeface="Arial" charset="0"/>
              </a:rPr>
              <a:t> </a:t>
            </a:r>
            <a:r>
              <a:rPr lang="fr-FR" dirty="0">
                <a:solidFill>
                  <a:srgbClr val="3333CC"/>
                </a:solidFill>
                <a:latin typeface="Arial" charset="0"/>
                <a:sym typeface="Wingdings" pitchFamily="2" charset="2"/>
              </a:rPr>
              <a:t> TRESORERIE NETTE = 0</a:t>
            </a:r>
            <a:r>
              <a:rPr lang="fr-FR" dirty="0">
                <a:solidFill>
                  <a:srgbClr val="3333CC"/>
                </a:solidFill>
                <a:latin typeface="Arial" charset="0"/>
              </a:rPr>
              <a:t> </a:t>
            </a:r>
          </a:p>
          <a:p>
            <a:pPr fontAlgn="base">
              <a:spcBef>
                <a:spcPct val="0"/>
              </a:spcBef>
              <a:spcAft>
                <a:spcPct val="0"/>
              </a:spcAft>
            </a:pPr>
            <a:r>
              <a:rPr lang="fr-FR" dirty="0">
                <a:solidFill>
                  <a:srgbClr val="3333CC"/>
                </a:solidFill>
                <a:latin typeface="Arial" charset="0"/>
              </a:rPr>
              <a:t>  - si </a:t>
            </a:r>
            <a:r>
              <a:rPr lang="fr-FR" dirty="0">
                <a:solidFill>
                  <a:schemeClr val="accent2"/>
                </a:solidFill>
                <a:latin typeface="Arial" charset="0"/>
              </a:rPr>
              <a:t>FR</a:t>
            </a:r>
            <a:r>
              <a:rPr lang="fr-FR" dirty="0">
                <a:solidFill>
                  <a:srgbClr val="009900"/>
                </a:solidFill>
                <a:latin typeface="Arial" charset="0"/>
              </a:rPr>
              <a:t> </a:t>
            </a:r>
            <a:r>
              <a:rPr lang="fr-FR" b="1" dirty="0">
                <a:latin typeface="Arial" charset="0"/>
              </a:rPr>
              <a:t>&gt;</a:t>
            </a:r>
            <a:r>
              <a:rPr lang="fr-FR" dirty="0">
                <a:solidFill>
                  <a:srgbClr val="009900"/>
                </a:solidFill>
                <a:latin typeface="Arial" charset="0"/>
              </a:rPr>
              <a:t> </a:t>
            </a:r>
            <a:r>
              <a:rPr lang="fr-FR" dirty="0">
                <a:solidFill>
                  <a:srgbClr val="FF00FF"/>
                </a:solidFill>
                <a:latin typeface="Arial" charset="0"/>
              </a:rPr>
              <a:t>BFR</a:t>
            </a:r>
            <a:r>
              <a:rPr lang="fr-FR" dirty="0">
                <a:solidFill>
                  <a:srgbClr val="3333CC"/>
                </a:solidFill>
                <a:latin typeface="Arial" charset="0"/>
              </a:rPr>
              <a:t> </a:t>
            </a:r>
            <a:r>
              <a:rPr lang="fr-FR" dirty="0">
                <a:solidFill>
                  <a:srgbClr val="3333CC"/>
                </a:solidFill>
                <a:latin typeface="Arial" charset="0"/>
                <a:sym typeface="Wingdings" pitchFamily="2" charset="2"/>
              </a:rPr>
              <a:t> TRESORERIE NETTE </a:t>
            </a:r>
            <a:r>
              <a:rPr lang="fr-FR" dirty="0">
                <a:solidFill>
                  <a:srgbClr val="009900"/>
                </a:solidFill>
                <a:latin typeface="Arial" charset="0"/>
                <a:sym typeface="Wingdings" pitchFamily="2" charset="2"/>
              </a:rPr>
              <a:t>POSITIVE</a:t>
            </a:r>
            <a:r>
              <a:rPr lang="fr-FR" dirty="0">
                <a:solidFill>
                  <a:srgbClr val="3333CC"/>
                </a:solidFill>
                <a:latin typeface="Arial" charset="0"/>
                <a:sym typeface="Wingdings" pitchFamily="2" charset="2"/>
              </a:rPr>
              <a:t> (Disponibilités en +)</a:t>
            </a:r>
          </a:p>
          <a:p>
            <a:pPr fontAlgn="base">
              <a:spcBef>
                <a:spcPct val="0"/>
              </a:spcBef>
              <a:spcAft>
                <a:spcPct val="0"/>
              </a:spcAft>
            </a:pPr>
            <a:r>
              <a:rPr lang="fr-FR" dirty="0">
                <a:solidFill>
                  <a:srgbClr val="3333CC"/>
                </a:solidFill>
                <a:latin typeface="Arial" charset="0"/>
                <a:sym typeface="Wingdings" pitchFamily="2" charset="2"/>
              </a:rPr>
              <a:t>  - si </a:t>
            </a:r>
            <a:r>
              <a:rPr lang="fr-FR" dirty="0">
                <a:solidFill>
                  <a:schemeClr val="accent2"/>
                </a:solidFill>
                <a:latin typeface="Arial" charset="0"/>
                <a:sym typeface="Wingdings" pitchFamily="2" charset="2"/>
              </a:rPr>
              <a:t>FR</a:t>
            </a:r>
            <a:r>
              <a:rPr lang="fr-FR" dirty="0">
                <a:solidFill>
                  <a:srgbClr val="FF3300"/>
                </a:solidFill>
                <a:latin typeface="Arial" charset="0"/>
                <a:sym typeface="Wingdings" pitchFamily="2" charset="2"/>
              </a:rPr>
              <a:t> </a:t>
            </a:r>
            <a:r>
              <a:rPr lang="fr-FR" b="1" dirty="0">
                <a:latin typeface="Arial" charset="0"/>
                <a:sym typeface="Wingdings" pitchFamily="2" charset="2"/>
              </a:rPr>
              <a:t>&lt;</a:t>
            </a:r>
            <a:r>
              <a:rPr lang="fr-FR" dirty="0">
                <a:solidFill>
                  <a:srgbClr val="FF3300"/>
                </a:solidFill>
                <a:latin typeface="Arial" charset="0"/>
                <a:sym typeface="Wingdings" pitchFamily="2" charset="2"/>
              </a:rPr>
              <a:t> </a:t>
            </a:r>
            <a:r>
              <a:rPr lang="fr-FR" dirty="0">
                <a:solidFill>
                  <a:srgbClr val="FF00FF"/>
                </a:solidFill>
                <a:latin typeface="Arial" charset="0"/>
                <a:sym typeface="Wingdings" pitchFamily="2" charset="2"/>
              </a:rPr>
              <a:t>BFR</a:t>
            </a:r>
            <a:r>
              <a:rPr lang="fr-FR" dirty="0">
                <a:solidFill>
                  <a:srgbClr val="3333CC"/>
                </a:solidFill>
                <a:latin typeface="Arial" charset="0"/>
                <a:sym typeface="Wingdings" pitchFamily="2" charset="2"/>
              </a:rPr>
              <a:t>  TRESORERIE NETTE </a:t>
            </a:r>
            <a:r>
              <a:rPr lang="fr-FR" dirty="0">
                <a:solidFill>
                  <a:srgbClr val="FF3300"/>
                </a:solidFill>
                <a:latin typeface="Arial" charset="0"/>
                <a:sym typeface="Wingdings" pitchFamily="2" charset="2"/>
              </a:rPr>
              <a:t>NEGATIVE</a:t>
            </a:r>
            <a:r>
              <a:rPr lang="fr-FR" dirty="0">
                <a:solidFill>
                  <a:srgbClr val="3333CC"/>
                </a:solidFill>
                <a:latin typeface="Arial" charset="0"/>
                <a:sym typeface="Wingdings" pitchFamily="2" charset="2"/>
              </a:rPr>
              <a:t> </a:t>
            </a:r>
            <a:r>
              <a:rPr lang="fr-FR" sz="1600" dirty="0">
                <a:solidFill>
                  <a:srgbClr val="3333CC"/>
                </a:solidFill>
                <a:latin typeface="Arial" charset="0"/>
                <a:sym typeface="Wingdings" pitchFamily="2" charset="2"/>
              </a:rPr>
              <a:t>(Découverts, risque d’illiquidité…)</a:t>
            </a:r>
            <a:endParaRPr lang="fr-FR" dirty="0">
              <a:solidFill>
                <a:srgbClr val="3333CC"/>
              </a:solidFill>
              <a:latin typeface="Arial" charset="0"/>
            </a:endParaRPr>
          </a:p>
        </p:txBody>
      </p:sp>
      <p:sp>
        <p:nvSpPr>
          <p:cNvPr id="33" name="Rectangle 32"/>
          <p:cNvSpPr/>
          <p:nvPr>
            <p:custDataLst>
              <p:tags r:id="rId23"/>
            </p:custDataLst>
          </p:nvPr>
        </p:nvSpPr>
        <p:spPr>
          <a:xfrm>
            <a:off x="300052" y="471275"/>
            <a:ext cx="8543896" cy="123110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2000" b="1" i="0" u="none" strike="noStrike" kern="0" cap="none" spc="0" normalizeH="0" noProof="0" dirty="0">
                <a:ln>
                  <a:noFill/>
                </a:ln>
                <a:solidFill>
                  <a:srgbClr val="009900"/>
                </a:solidFill>
                <a:effectLst/>
                <a:uLnTx/>
                <a:uFillTx/>
                <a:latin typeface="Arial" charset="0"/>
                <a:cs typeface="Arial" charset="0"/>
              </a:rPr>
              <a:t>SYNTHESE : </a:t>
            </a:r>
            <a:r>
              <a:rPr lang="fr-FR" dirty="0">
                <a:solidFill>
                  <a:srgbClr val="008000"/>
                </a:solidFill>
                <a:latin typeface="Arial" charset="0"/>
              </a:rPr>
              <a:t>les problèmes financiers de l'exploitation (</a:t>
            </a:r>
            <a:r>
              <a:rPr lang="fr-FR" b="1" dirty="0">
                <a:solidFill>
                  <a:srgbClr val="008000"/>
                </a:solidFill>
                <a:latin typeface="Arial" charset="0"/>
              </a:rPr>
              <a:t>bas du bilan</a:t>
            </a:r>
            <a:r>
              <a:rPr lang="fr-FR" dirty="0">
                <a:solidFill>
                  <a:srgbClr val="008000"/>
                </a:solidFill>
                <a:latin typeface="Arial" charset="0"/>
              </a:rPr>
              <a:t>) ou </a:t>
            </a:r>
          </a:p>
          <a:p>
            <a:pPr algn="ctr" fontAlgn="base">
              <a:spcBef>
                <a:spcPct val="0"/>
              </a:spcBef>
              <a:spcAft>
                <a:spcPct val="0"/>
              </a:spcAft>
            </a:pPr>
            <a:r>
              <a:rPr lang="fr-FR" dirty="0">
                <a:solidFill>
                  <a:srgbClr val="3333CC"/>
                </a:solidFill>
                <a:effectLst>
                  <a:outerShdw blurRad="38100" dist="38100" dir="2700000" algn="tl">
                    <a:srgbClr val="C0C0C0"/>
                  </a:outerShdw>
                </a:effectLst>
                <a:latin typeface="Arial" charset="0"/>
              </a:rPr>
              <a:t>B</a:t>
            </a:r>
            <a:r>
              <a:rPr lang="fr-FR" dirty="0">
                <a:solidFill>
                  <a:srgbClr val="FF3300"/>
                </a:solidFill>
                <a:latin typeface="Arial" charset="0"/>
              </a:rPr>
              <a:t>esoin</a:t>
            </a:r>
            <a:r>
              <a:rPr lang="fr-FR" dirty="0">
                <a:solidFill>
                  <a:srgbClr val="3333CC"/>
                </a:solidFill>
                <a:latin typeface="Arial" charset="0"/>
              </a:rPr>
              <a:t> en </a:t>
            </a:r>
            <a:r>
              <a:rPr lang="fr-FR" dirty="0">
                <a:solidFill>
                  <a:srgbClr val="3333CC"/>
                </a:solidFill>
                <a:effectLst>
                  <a:outerShdw blurRad="38100" dist="38100" dir="2700000" algn="tl">
                    <a:srgbClr val="C0C0C0"/>
                  </a:outerShdw>
                </a:effectLst>
                <a:latin typeface="Arial" charset="0"/>
              </a:rPr>
              <a:t>F</a:t>
            </a:r>
            <a:r>
              <a:rPr lang="fr-FR" dirty="0">
                <a:solidFill>
                  <a:srgbClr val="FF3300"/>
                </a:solidFill>
                <a:latin typeface="Arial" charset="0"/>
              </a:rPr>
              <a:t>onds</a:t>
            </a:r>
            <a:r>
              <a:rPr lang="fr-FR" dirty="0">
                <a:solidFill>
                  <a:srgbClr val="3333CC"/>
                </a:solidFill>
                <a:latin typeface="Arial" charset="0"/>
              </a:rPr>
              <a:t> de </a:t>
            </a:r>
            <a:r>
              <a:rPr lang="fr-FR" dirty="0">
                <a:solidFill>
                  <a:srgbClr val="3333CC"/>
                </a:solidFill>
                <a:effectLst>
                  <a:outerShdw blurRad="38100" dist="38100" dir="2700000" algn="tl">
                    <a:srgbClr val="C0C0C0"/>
                  </a:outerShdw>
                </a:effectLst>
                <a:latin typeface="Arial" charset="0"/>
              </a:rPr>
              <a:t>R</a:t>
            </a:r>
            <a:r>
              <a:rPr lang="fr-FR" dirty="0">
                <a:solidFill>
                  <a:srgbClr val="FF3300"/>
                </a:solidFill>
                <a:latin typeface="Arial" charset="0"/>
              </a:rPr>
              <a:t>oulement</a:t>
            </a:r>
            <a:r>
              <a:rPr lang="fr-FR" dirty="0">
                <a:solidFill>
                  <a:srgbClr val="3333CC"/>
                </a:solidFill>
                <a:latin typeface="Arial" charset="0"/>
              </a:rPr>
              <a:t> (</a:t>
            </a:r>
            <a:r>
              <a:rPr lang="fr-FR" dirty="0">
                <a:solidFill>
                  <a:srgbClr val="FF0000"/>
                </a:solidFill>
                <a:latin typeface="Arial" charset="0"/>
              </a:rPr>
              <a:t>Stocks + Créances Clients </a:t>
            </a:r>
            <a:r>
              <a:rPr lang="fr-FR" dirty="0">
                <a:solidFill>
                  <a:srgbClr val="3333CC"/>
                </a:solidFill>
                <a:latin typeface="Arial" charset="0"/>
              </a:rPr>
              <a:t>– Dettes Fourn.) </a:t>
            </a:r>
          </a:p>
          <a:p>
            <a:pPr algn="ctr" fontAlgn="base">
              <a:spcBef>
                <a:spcPct val="0"/>
              </a:spcBef>
              <a:spcAft>
                <a:spcPct val="0"/>
              </a:spcAft>
            </a:pPr>
            <a:r>
              <a:rPr lang="fr-FR" dirty="0">
                <a:solidFill>
                  <a:srgbClr val="008000"/>
                </a:solidFill>
                <a:latin typeface="Arial" charset="0"/>
              </a:rPr>
              <a:t>et sa couverture par le</a:t>
            </a:r>
            <a:r>
              <a:rPr lang="fr-FR" dirty="0">
                <a:solidFill>
                  <a:srgbClr val="3333CC"/>
                </a:solidFill>
                <a:latin typeface="Arial" charset="0"/>
              </a:rPr>
              <a:t> </a:t>
            </a:r>
            <a:r>
              <a:rPr lang="fr-FR" dirty="0">
                <a:solidFill>
                  <a:srgbClr val="FF3300"/>
                </a:solidFill>
                <a:effectLst>
                  <a:outerShdw blurRad="38100" dist="38100" dir="2700000" algn="tl">
                    <a:srgbClr val="C0C0C0"/>
                  </a:outerShdw>
                </a:effectLst>
                <a:latin typeface="Arial" charset="0"/>
              </a:rPr>
              <a:t>F</a:t>
            </a:r>
            <a:r>
              <a:rPr lang="fr-FR" dirty="0">
                <a:solidFill>
                  <a:srgbClr val="3333CC"/>
                </a:solidFill>
                <a:latin typeface="Arial" charset="0"/>
              </a:rPr>
              <a:t>onds de </a:t>
            </a:r>
            <a:r>
              <a:rPr lang="fr-FR" dirty="0">
                <a:solidFill>
                  <a:srgbClr val="FF3300"/>
                </a:solidFill>
                <a:effectLst>
                  <a:outerShdw blurRad="38100" dist="38100" dir="2700000" algn="tl">
                    <a:srgbClr val="C0C0C0"/>
                  </a:outerShdw>
                </a:effectLst>
                <a:latin typeface="Arial" charset="0"/>
              </a:rPr>
              <a:t>R</a:t>
            </a:r>
            <a:r>
              <a:rPr lang="fr-FR" dirty="0">
                <a:solidFill>
                  <a:srgbClr val="3333CC"/>
                </a:solidFill>
                <a:latin typeface="Arial" charset="0"/>
              </a:rPr>
              <a:t>oulement </a:t>
            </a:r>
            <a:r>
              <a:rPr lang="fr-FR" dirty="0">
                <a:solidFill>
                  <a:srgbClr val="008000"/>
                </a:solidFill>
                <a:latin typeface="Arial" charset="0"/>
              </a:rPr>
              <a:t>(</a:t>
            </a:r>
            <a:r>
              <a:rPr lang="fr-FR" dirty="0">
                <a:solidFill>
                  <a:schemeClr val="accent2"/>
                </a:solidFill>
                <a:latin typeface="Arial" charset="0"/>
              </a:rPr>
              <a:t>Cap. Propres + Emprunts Financiers </a:t>
            </a:r>
            <a:r>
              <a:rPr lang="fr-FR" dirty="0">
                <a:solidFill>
                  <a:srgbClr val="008000"/>
                </a:solidFill>
                <a:latin typeface="Arial" charset="0"/>
              </a:rPr>
              <a:t>–  </a:t>
            </a:r>
            <a:r>
              <a:rPr lang="fr-FR" dirty="0">
                <a:solidFill>
                  <a:srgbClr val="FF0000"/>
                </a:solidFill>
                <a:latin typeface="Arial" charset="0"/>
              </a:rPr>
              <a:t>Capitaux investis dans les Immobilisations</a:t>
            </a:r>
            <a:r>
              <a:rPr lang="fr-FR" dirty="0">
                <a:solidFill>
                  <a:srgbClr val="008000"/>
                </a:solidFill>
                <a:latin typeface="Arial" charset="0"/>
              </a:rPr>
              <a:t>)</a:t>
            </a:r>
          </a:p>
        </p:txBody>
      </p:sp>
      <p:sp>
        <p:nvSpPr>
          <p:cNvPr id="2" name="Rectangle 1"/>
          <p:cNvSpPr/>
          <p:nvPr>
            <p:custDataLst>
              <p:tags r:id="rId24"/>
            </p:custDataLst>
          </p:nvPr>
        </p:nvSpPr>
        <p:spPr>
          <a:xfrm>
            <a:off x="3398514" y="4667373"/>
            <a:ext cx="2174354" cy="179163"/>
          </a:xfrm>
          <a:prstGeom prst="rect">
            <a:avLst/>
          </a:prstGeom>
          <a:solidFill>
            <a:srgbClr val="FFFF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latin typeface="Arial" panose="020B0604020202020204" pitchFamily="34" charset="0"/>
                <a:cs typeface="Arial" panose="020B0604020202020204" pitchFamily="34" charset="0"/>
                <a:sym typeface="Wingdings" panose="05000000000000000000" pitchFamily="2" charset="2"/>
              </a:rPr>
              <a:t>+ ?</a:t>
            </a:r>
            <a:r>
              <a:rPr lang="fr-FR" sz="1200" b="1" dirty="0">
                <a:solidFill>
                  <a:schemeClr val="tx1"/>
                </a:solidFill>
                <a:latin typeface="Arial" panose="020B0604020202020204" pitchFamily="34" charset="0"/>
                <a:cs typeface="Arial" panose="020B0604020202020204" pitchFamily="34" charset="0"/>
              </a:rPr>
              <a:t>Trésorerie nette</a:t>
            </a:r>
            <a:r>
              <a:rPr lang="fr-FR" sz="1400" dirty="0">
                <a:solidFill>
                  <a:schemeClr val="tx1"/>
                </a:solidFill>
                <a:latin typeface="Arial" panose="020B0604020202020204" pitchFamily="34" charset="0"/>
                <a:cs typeface="Arial" panose="020B0604020202020204" pitchFamily="34" charset="0"/>
                <a:sym typeface="Wingdings" panose="05000000000000000000" pitchFamily="2" charset="2"/>
              </a:rPr>
              <a:t>? -</a:t>
            </a:r>
            <a:endParaRPr lang="fr-FR" sz="1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76060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4"/>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20.xml><?xml version="1.0" encoding="utf-8"?>
<p:tagLst xmlns:a="http://schemas.openxmlformats.org/drawingml/2006/main" xmlns:r="http://schemas.openxmlformats.org/officeDocument/2006/relationships" xmlns:p="http://schemas.openxmlformats.org/presentationml/2006/main">
  <p:tag name="NUM" val="5"/>
</p:tagLst>
</file>

<file path=ppt/tags/tag21.xml><?xml version="1.0" encoding="utf-8"?>
<p:tagLst xmlns:a="http://schemas.openxmlformats.org/drawingml/2006/main" xmlns:r="http://schemas.openxmlformats.org/officeDocument/2006/relationships" xmlns:p="http://schemas.openxmlformats.org/presentationml/2006/main">
  <p:tag name="NUM" val="6"/>
</p:tagLst>
</file>

<file path=ppt/tags/tag22.xml><?xml version="1.0" encoding="utf-8"?>
<p:tagLst xmlns:a="http://schemas.openxmlformats.org/drawingml/2006/main" xmlns:r="http://schemas.openxmlformats.org/officeDocument/2006/relationships" xmlns:p="http://schemas.openxmlformats.org/presentationml/2006/main">
  <p:tag name="NUM" val="7"/>
</p:tagLst>
</file>

<file path=ppt/tags/tag23.xml><?xml version="1.0" encoding="utf-8"?>
<p:tagLst xmlns:a="http://schemas.openxmlformats.org/drawingml/2006/main" xmlns:r="http://schemas.openxmlformats.org/officeDocument/2006/relationships" xmlns:p="http://schemas.openxmlformats.org/presentationml/2006/main">
  <p:tag name="NUM" val="8"/>
</p:tagLst>
</file>

<file path=ppt/tags/tag24.xml><?xml version="1.0" encoding="utf-8"?>
<p:tagLst xmlns:a="http://schemas.openxmlformats.org/drawingml/2006/main" xmlns:r="http://schemas.openxmlformats.org/officeDocument/2006/relationships" xmlns:p="http://schemas.openxmlformats.org/presentationml/2006/main">
  <p:tag name="NUM" val="9"/>
</p:tagLst>
</file>

<file path=ppt/tags/tag25.xml><?xml version="1.0" encoding="utf-8"?>
<p:tagLst xmlns:a="http://schemas.openxmlformats.org/drawingml/2006/main" xmlns:r="http://schemas.openxmlformats.org/officeDocument/2006/relationships" xmlns:p="http://schemas.openxmlformats.org/presentationml/2006/main">
  <p:tag name="NUM" val="10"/>
</p:tagLst>
</file>

<file path=ppt/tags/tag26.xml><?xml version="1.0" encoding="utf-8"?>
<p:tagLst xmlns:a="http://schemas.openxmlformats.org/drawingml/2006/main" xmlns:r="http://schemas.openxmlformats.org/officeDocument/2006/relationships" xmlns:p="http://schemas.openxmlformats.org/presentationml/2006/main">
  <p:tag name="NUM" val="11"/>
</p:tagLst>
</file>

<file path=ppt/tags/tag27.xml><?xml version="1.0" encoding="utf-8"?>
<p:tagLst xmlns:a="http://schemas.openxmlformats.org/drawingml/2006/main" xmlns:r="http://schemas.openxmlformats.org/officeDocument/2006/relationships" xmlns:p="http://schemas.openxmlformats.org/presentationml/2006/main">
  <p:tag name="NUM" val="12"/>
</p:tagLst>
</file>

<file path=ppt/tags/tag28.xml><?xml version="1.0" encoding="utf-8"?>
<p:tagLst xmlns:a="http://schemas.openxmlformats.org/drawingml/2006/main" xmlns:r="http://schemas.openxmlformats.org/officeDocument/2006/relationships" xmlns:p="http://schemas.openxmlformats.org/presentationml/2006/main">
  <p:tag name="NUM" val="13"/>
</p:tagLst>
</file>

<file path=ppt/tags/tag29.xml><?xml version="1.0" encoding="utf-8"?>
<p:tagLst xmlns:a="http://schemas.openxmlformats.org/drawingml/2006/main" xmlns:r="http://schemas.openxmlformats.org/officeDocument/2006/relationships" xmlns:p="http://schemas.openxmlformats.org/presentationml/2006/main">
  <p:tag name="NUM" val="14"/>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30.xml><?xml version="1.0" encoding="utf-8"?>
<p:tagLst xmlns:a="http://schemas.openxmlformats.org/drawingml/2006/main" xmlns:r="http://schemas.openxmlformats.org/officeDocument/2006/relationships" xmlns:p="http://schemas.openxmlformats.org/presentationml/2006/main">
  <p:tag name="NUM" val="15"/>
</p:tagLst>
</file>

<file path=ppt/tags/tag31.xml><?xml version="1.0" encoding="utf-8"?>
<p:tagLst xmlns:a="http://schemas.openxmlformats.org/drawingml/2006/main" xmlns:r="http://schemas.openxmlformats.org/officeDocument/2006/relationships" xmlns:p="http://schemas.openxmlformats.org/presentationml/2006/main">
  <p:tag name="NUM" val="16"/>
</p:tagLst>
</file>

<file path=ppt/tags/tag32.xml><?xml version="1.0" encoding="utf-8"?>
<p:tagLst xmlns:a="http://schemas.openxmlformats.org/drawingml/2006/main" xmlns:r="http://schemas.openxmlformats.org/officeDocument/2006/relationships" xmlns:p="http://schemas.openxmlformats.org/presentationml/2006/main">
  <p:tag name="NUM" val="17"/>
</p:tagLst>
</file>

<file path=ppt/tags/tag33.xml><?xml version="1.0" encoding="utf-8"?>
<p:tagLst xmlns:a="http://schemas.openxmlformats.org/drawingml/2006/main" xmlns:r="http://schemas.openxmlformats.org/officeDocument/2006/relationships" xmlns:p="http://schemas.openxmlformats.org/presentationml/2006/main">
  <p:tag name="NUM" val="18"/>
</p:tagLst>
</file>

<file path=ppt/tags/tag34.xml><?xml version="1.0" encoding="utf-8"?>
<p:tagLst xmlns:a="http://schemas.openxmlformats.org/drawingml/2006/main" xmlns:r="http://schemas.openxmlformats.org/officeDocument/2006/relationships" xmlns:p="http://schemas.openxmlformats.org/presentationml/2006/main">
  <p:tag name="NUM" val="19"/>
</p:tagLst>
</file>

<file path=ppt/tags/tag35.xml><?xml version="1.0" encoding="utf-8"?>
<p:tagLst xmlns:a="http://schemas.openxmlformats.org/drawingml/2006/main" xmlns:r="http://schemas.openxmlformats.org/officeDocument/2006/relationships" xmlns:p="http://schemas.openxmlformats.org/presentationml/2006/main">
  <p:tag name="NUM" val="20"/>
</p:tagLst>
</file>

<file path=ppt/tags/tag36.xml><?xml version="1.0" encoding="utf-8"?>
<p:tagLst xmlns:a="http://schemas.openxmlformats.org/drawingml/2006/main" xmlns:r="http://schemas.openxmlformats.org/officeDocument/2006/relationships" xmlns:p="http://schemas.openxmlformats.org/presentationml/2006/main">
  <p:tag name="NUM" val="21"/>
</p:tagLst>
</file>

<file path=ppt/tags/tag37.xml><?xml version="1.0" encoding="utf-8"?>
<p:tagLst xmlns:a="http://schemas.openxmlformats.org/drawingml/2006/main" xmlns:r="http://schemas.openxmlformats.org/officeDocument/2006/relationships" xmlns:p="http://schemas.openxmlformats.org/presentationml/2006/main">
  <p:tag name="NUM" val="22"/>
</p:tagLst>
</file>

<file path=ppt/tags/tag38.xml><?xml version="1.0" encoding="utf-8"?>
<p:tagLst xmlns:a="http://schemas.openxmlformats.org/drawingml/2006/main" xmlns:r="http://schemas.openxmlformats.org/officeDocument/2006/relationships" xmlns:p="http://schemas.openxmlformats.org/presentationml/2006/main">
  <p:tag name="NUM" val="23"/>
</p:tagLst>
</file>

<file path=ppt/tags/tag39.xml><?xml version="1.0" encoding="utf-8"?>
<p:tagLst xmlns:a="http://schemas.openxmlformats.org/drawingml/2006/main" xmlns:r="http://schemas.openxmlformats.org/officeDocument/2006/relationships" xmlns:p="http://schemas.openxmlformats.org/presentationml/2006/main">
  <p:tag name="NUM" val="24"/>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3"/>
</p:tagLst>
</file>

<file path=ppt/tags/tag45.xml><?xml version="1.0" encoding="utf-8"?>
<p:tagLst xmlns:a="http://schemas.openxmlformats.org/drawingml/2006/main" xmlns:r="http://schemas.openxmlformats.org/officeDocument/2006/relationships" xmlns:p="http://schemas.openxmlformats.org/presentationml/2006/main">
  <p:tag name="NUM" val="4"/>
</p:tagLst>
</file>

<file path=ppt/tags/tag46.xml><?xml version="1.0" encoding="utf-8"?>
<p:tagLst xmlns:a="http://schemas.openxmlformats.org/drawingml/2006/main" xmlns:r="http://schemas.openxmlformats.org/officeDocument/2006/relationships" xmlns:p="http://schemas.openxmlformats.org/presentationml/2006/main">
  <p:tag name="NUM" val="1"/>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3"/>
</p:tagLst>
</file>

<file path=ppt/tags/tag51.xml><?xml version="1.0" encoding="utf-8"?>
<p:tagLst xmlns:a="http://schemas.openxmlformats.org/drawingml/2006/main" xmlns:r="http://schemas.openxmlformats.org/officeDocument/2006/relationships" xmlns:p="http://schemas.openxmlformats.org/presentationml/2006/main">
  <p:tag name="NUM" val="1"/>
</p:tagLst>
</file>

<file path=ppt/tags/tag52.xml><?xml version="1.0" encoding="utf-8"?>
<p:tagLst xmlns:a="http://schemas.openxmlformats.org/drawingml/2006/main" xmlns:r="http://schemas.openxmlformats.org/officeDocument/2006/relationships" xmlns:p="http://schemas.openxmlformats.org/presentationml/2006/main">
  <p:tag name="NUM" val="2"/>
</p:tagLst>
</file>

<file path=ppt/tags/tag53.xml><?xml version="1.0" encoding="utf-8"?>
<p:tagLst xmlns:a="http://schemas.openxmlformats.org/drawingml/2006/main" xmlns:r="http://schemas.openxmlformats.org/officeDocument/2006/relationships" xmlns:p="http://schemas.openxmlformats.org/presentationml/2006/main">
  <p:tag name="NUM" val="1"/>
</p:tagLst>
</file>

<file path=ppt/tags/tag54.xml><?xml version="1.0" encoding="utf-8"?>
<p:tagLst xmlns:a="http://schemas.openxmlformats.org/drawingml/2006/main" xmlns:r="http://schemas.openxmlformats.org/officeDocument/2006/relationships" xmlns:p="http://schemas.openxmlformats.org/presentationml/2006/main">
  <p:tag name="NUM" val="2"/>
</p:tagLst>
</file>

<file path=ppt/tags/tag5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Modèle par défaut">
  <a:themeElements>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dk1"/>
        </a:lnRef>
        <a:fillRef idx="0">
          <a:schemeClr val="dk1"/>
        </a:fillRef>
        <a:effectRef idx="0">
          <a:schemeClr val="dk1"/>
        </a:effectRef>
        <a:fontRef idx="minor">
          <a:schemeClr val="tx1"/>
        </a:fontRef>
      </a:style>
    </a:lnDef>
    <a:txDef>
      <a:spPr/>
      <a:bodyPr wrap="none" rtlCol="0">
        <a:spAutoFit/>
      </a:bodyPr>
      <a:lstStyle>
        <a:defPPr algn="r">
          <a:defRPr sz="1200" b="1" kern="0" dirty="0" smtClean="0">
            <a:latin typeface="Arial" panose="020B0604020202020204" pitchFamily="34" charset="0"/>
            <a:cs typeface="Arial" panose="020B0604020202020204" pitchFamily="34" charset="0"/>
          </a:defRPr>
        </a:defPPr>
      </a:lstStyle>
    </a:txDef>
  </a:objectDefaults>
  <a:extraClrSchemeLst>
    <a:extraClrScheme>
      <a:clrScheme name="Modèle par défau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6853</Words>
  <Application>Microsoft Office PowerPoint</Application>
  <PresentationFormat>Affichage à l'écran (4:3)</PresentationFormat>
  <Paragraphs>676</Paragraphs>
  <Slides>16</Slides>
  <Notes>16</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16</vt:i4>
      </vt:variant>
    </vt:vector>
  </HeadingPairs>
  <TitlesOfParts>
    <vt:vector size="26" baseType="lpstr">
      <vt:lpstr>Arial</vt:lpstr>
      <vt:lpstr>Arial (Corps)</vt:lpstr>
      <vt:lpstr>Arial Black</vt:lpstr>
      <vt:lpstr>Arial Narrow</vt:lpstr>
      <vt:lpstr>Calibri</vt:lpstr>
      <vt:lpstr>Helvetica</vt:lpstr>
      <vt:lpstr>Tahoma</vt:lpstr>
      <vt:lpstr>Times New Roman</vt:lpstr>
      <vt:lpstr>Wingdings</vt:lpstr>
      <vt:lpstr>Modèle par défaut</vt:lpstr>
      <vt:lpstr>Présentation PowerPoint</vt:lpstr>
      <vt:lpstr>Contenu</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Cette analyse induit son propre arsenal de moyens de rééquilibrage :</vt:lpstr>
      <vt:lpstr>La problématique de la TRESORERIE NETTE  ( = FR - BFR)</vt:lpstr>
      <vt:lpstr>Présentation PowerPoint</vt:lpstr>
      <vt:lpstr>Présentation PowerPoint</vt:lpstr>
    </vt:vector>
  </TitlesOfParts>
  <Company>UCP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GIROU Alain</dc:creator>
  <cp:lastModifiedBy>Gérard</cp:lastModifiedBy>
  <cp:revision>175</cp:revision>
  <cp:lastPrinted>2018-05-23T09:51:11Z</cp:lastPrinted>
  <dcterms:created xsi:type="dcterms:W3CDTF">2018-05-21T01:15:08Z</dcterms:created>
  <dcterms:modified xsi:type="dcterms:W3CDTF">2020-06-26T17:30:42Z</dcterms:modified>
</cp:coreProperties>
</file>