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2"/>
  </p:notesMasterIdLst>
  <p:handoutMasterIdLst>
    <p:handoutMasterId r:id="rId33"/>
  </p:handoutMasterIdLst>
  <p:sldIdLst>
    <p:sldId id="256" r:id="rId2"/>
    <p:sldId id="278" r:id="rId3"/>
    <p:sldId id="277" r:id="rId4"/>
    <p:sldId id="257" r:id="rId5"/>
    <p:sldId id="280" r:id="rId6"/>
    <p:sldId id="281" r:id="rId7"/>
    <p:sldId id="279" r:id="rId8"/>
    <p:sldId id="259" r:id="rId9"/>
    <p:sldId id="261" r:id="rId10"/>
    <p:sldId id="341" r:id="rId11"/>
    <p:sldId id="262" r:id="rId12"/>
    <p:sldId id="343" r:id="rId13"/>
    <p:sldId id="258" r:id="rId14"/>
    <p:sldId id="340" r:id="rId15"/>
    <p:sldId id="274" r:id="rId16"/>
    <p:sldId id="264" r:id="rId17"/>
    <p:sldId id="338" r:id="rId18"/>
    <p:sldId id="319" r:id="rId19"/>
    <p:sldId id="320" r:id="rId20"/>
    <p:sldId id="321" r:id="rId21"/>
    <p:sldId id="322" r:id="rId22"/>
    <p:sldId id="323" r:id="rId23"/>
    <p:sldId id="275" r:id="rId24"/>
    <p:sldId id="339" r:id="rId25"/>
    <p:sldId id="344" r:id="rId26"/>
    <p:sldId id="345" r:id="rId27"/>
    <p:sldId id="348" r:id="rId28"/>
    <p:sldId id="349" r:id="rId29"/>
    <p:sldId id="346" r:id="rId30"/>
    <p:sldId id="347" r:id="rId31"/>
  </p:sldIdLst>
  <p:sldSz cx="9144000" cy="6858000" type="screen4x3"/>
  <p:notesSz cx="7099300" cy="10234613"/>
  <p:defaultTextStyle>
    <a:defPPr>
      <a:defRPr lang="fr-FR"/>
    </a:defPPr>
    <a:lvl1pPr algn="l" rtl="0" eaLnBrk="0" fontAlgn="base" hangingPunct="0">
      <a:lnSpc>
        <a:spcPct val="90000"/>
      </a:lnSpc>
      <a:spcBef>
        <a:spcPct val="0"/>
      </a:spcBef>
      <a:spcAft>
        <a:spcPct val="0"/>
      </a:spcAft>
      <a:defRPr sz="2400" b="1" kern="1200">
        <a:solidFill>
          <a:srgbClr val="000099"/>
        </a:solidFill>
        <a:latin typeface="Arial" charset="0"/>
        <a:ea typeface="+mn-ea"/>
        <a:cs typeface="+mn-cs"/>
      </a:defRPr>
    </a:lvl1pPr>
    <a:lvl2pPr marL="457200" algn="l" rtl="0" eaLnBrk="0" fontAlgn="base" hangingPunct="0">
      <a:lnSpc>
        <a:spcPct val="90000"/>
      </a:lnSpc>
      <a:spcBef>
        <a:spcPct val="0"/>
      </a:spcBef>
      <a:spcAft>
        <a:spcPct val="0"/>
      </a:spcAft>
      <a:defRPr sz="2400" b="1" kern="1200">
        <a:solidFill>
          <a:srgbClr val="000099"/>
        </a:solidFill>
        <a:latin typeface="Arial" charset="0"/>
        <a:ea typeface="+mn-ea"/>
        <a:cs typeface="+mn-cs"/>
      </a:defRPr>
    </a:lvl2pPr>
    <a:lvl3pPr marL="914400" algn="l" rtl="0" eaLnBrk="0" fontAlgn="base" hangingPunct="0">
      <a:lnSpc>
        <a:spcPct val="90000"/>
      </a:lnSpc>
      <a:spcBef>
        <a:spcPct val="0"/>
      </a:spcBef>
      <a:spcAft>
        <a:spcPct val="0"/>
      </a:spcAft>
      <a:defRPr sz="2400" b="1" kern="1200">
        <a:solidFill>
          <a:srgbClr val="000099"/>
        </a:solidFill>
        <a:latin typeface="Arial" charset="0"/>
        <a:ea typeface="+mn-ea"/>
        <a:cs typeface="+mn-cs"/>
      </a:defRPr>
    </a:lvl3pPr>
    <a:lvl4pPr marL="1371600" algn="l" rtl="0" eaLnBrk="0" fontAlgn="base" hangingPunct="0">
      <a:lnSpc>
        <a:spcPct val="90000"/>
      </a:lnSpc>
      <a:spcBef>
        <a:spcPct val="0"/>
      </a:spcBef>
      <a:spcAft>
        <a:spcPct val="0"/>
      </a:spcAft>
      <a:defRPr sz="2400" b="1" kern="1200">
        <a:solidFill>
          <a:srgbClr val="000099"/>
        </a:solidFill>
        <a:latin typeface="Arial" charset="0"/>
        <a:ea typeface="+mn-ea"/>
        <a:cs typeface="+mn-cs"/>
      </a:defRPr>
    </a:lvl4pPr>
    <a:lvl5pPr marL="1828800" algn="l" rtl="0" eaLnBrk="0" fontAlgn="base" hangingPunct="0">
      <a:lnSpc>
        <a:spcPct val="90000"/>
      </a:lnSpc>
      <a:spcBef>
        <a:spcPct val="0"/>
      </a:spcBef>
      <a:spcAft>
        <a:spcPct val="0"/>
      </a:spcAft>
      <a:defRPr sz="2400" b="1" kern="1200">
        <a:solidFill>
          <a:srgbClr val="000099"/>
        </a:solidFill>
        <a:latin typeface="Arial" charset="0"/>
        <a:ea typeface="+mn-ea"/>
        <a:cs typeface="+mn-cs"/>
      </a:defRPr>
    </a:lvl5pPr>
    <a:lvl6pPr marL="2286000" algn="l" defTabSz="914400" rtl="0" eaLnBrk="1" latinLnBrk="0" hangingPunct="1">
      <a:defRPr sz="2400" b="1" kern="1200">
        <a:solidFill>
          <a:srgbClr val="000099"/>
        </a:solidFill>
        <a:latin typeface="Arial" charset="0"/>
        <a:ea typeface="+mn-ea"/>
        <a:cs typeface="+mn-cs"/>
      </a:defRPr>
    </a:lvl6pPr>
    <a:lvl7pPr marL="2743200" algn="l" defTabSz="914400" rtl="0" eaLnBrk="1" latinLnBrk="0" hangingPunct="1">
      <a:defRPr sz="2400" b="1" kern="1200">
        <a:solidFill>
          <a:srgbClr val="000099"/>
        </a:solidFill>
        <a:latin typeface="Arial" charset="0"/>
        <a:ea typeface="+mn-ea"/>
        <a:cs typeface="+mn-cs"/>
      </a:defRPr>
    </a:lvl7pPr>
    <a:lvl8pPr marL="3200400" algn="l" defTabSz="914400" rtl="0" eaLnBrk="1" latinLnBrk="0" hangingPunct="1">
      <a:defRPr sz="2400" b="1" kern="1200">
        <a:solidFill>
          <a:srgbClr val="000099"/>
        </a:solidFill>
        <a:latin typeface="Arial" charset="0"/>
        <a:ea typeface="+mn-ea"/>
        <a:cs typeface="+mn-cs"/>
      </a:defRPr>
    </a:lvl8pPr>
    <a:lvl9pPr marL="3657600" algn="l" defTabSz="914400" rtl="0" eaLnBrk="1" latinLnBrk="0" hangingPunct="1">
      <a:defRPr sz="2400" b="1" kern="1200">
        <a:solidFill>
          <a:srgbClr val="000099"/>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FF"/>
    <a:srgbClr val="FF99CC"/>
    <a:srgbClr val="008000"/>
    <a:srgbClr val="000000"/>
    <a:srgbClr val="FFCCFF"/>
    <a:srgbClr val="C9FFE4"/>
    <a:srgbClr val="000099"/>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7503" autoAdjust="0"/>
    <p:restoredTop sz="80468" autoAdjust="0"/>
  </p:normalViewPr>
  <p:slideViewPr>
    <p:cSldViewPr>
      <p:cViewPr varScale="1">
        <p:scale>
          <a:sx n="88" d="100"/>
          <a:sy n="88" d="100"/>
        </p:scale>
        <p:origin x="208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80"/>
    </p:cViewPr>
  </p:sorterViewPr>
  <p:notesViewPr>
    <p:cSldViewPr>
      <p:cViewPr varScale="1">
        <p:scale>
          <a:sx n="75" d="100"/>
          <a:sy n="75" d="100"/>
        </p:scale>
        <p:origin x="395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a:lvl1pPr>
          </a:lstStyle>
          <a:p>
            <a:endParaRPr lang="fr-FR" dirty="0"/>
          </a:p>
        </p:txBody>
      </p:sp>
      <p:sp>
        <p:nvSpPr>
          <p:cNvPr id="24579" name="Rectangle 3"/>
          <p:cNvSpPr>
            <a:spLocks noGrp="1" noChangeArrowheads="1"/>
          </p:cNvSpPr>
          <p:nvPr>
            <p:ph type="dt" sz="quarter" idx="1"/>
          </p:nvPr>
        </p:nvSpPr>
        <p:spPr bwMode="auto">
          <a:xfrm>
            <a:off x="4022725"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lvl1pPr>
          </a:lstStyle>
          <a:p>
            <a:endParaRPr lang="fr-FR" dirty="0"/>
          </a:p>
        </p:txBody>
      </p:sp>
      <p:sp>
        <p:nvSpPr>
          <p:cNvPr id="24580" name="Rectangle 4"/>
          <p:cNvSpPr>
            <a:spLocks noGrp="1" noChangeArrowheads="1"/>
          </p:cNvSpPr>
          <p:nvPr>
            <p:ph type="ftr" sz="quarter" idx="2"/>
          </p:nvPr>
        </p:nvSpPr>
        <p:spPr bwMode="auto">
          <a:xfrm>
            <a:off x="0"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a:lvl1pPr>
          </a:lstStyle>
          <a:p>
            <a:endParaRPr lang="fr-FR" dirty="0"/>
          </a:p>
        </p:txBody>
      </p:sp>
      <p:sp>
        <p:nvSpPr>
          <p:cNvPr id="24581" name="Rectangle 5"/>
          <p:cNvSpPr>
            <a:spLocks noGrp="1" noChangeArrowheads="1"/>
          </p:cNvSpPr>
          <p:nvPr>
            <p:ph type="sldNum" sz="quarter" idx="3"/>
          </p:nvPr>
        </p:nvSpPr>
        <p:spPr bwMode="auto">
          <a:xfrm>
            <a:off x="4022725"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vl1pPr>
          </a:lstStyle>
          <a:p>
            <a:fld id="{240A5019-F12E-411A-85D7-784A9457A16A}" type="slidenum">
              <a:rPr lang="fr-FR"/>
              <a:pPr/>
              <a:t>‹N°›</a:t>
            </a:fld>
            <a:endParaRPr lang="fr-FR"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0"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46150" y="4860925"/>
            <a:ext cx="5207000"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3000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3000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3000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3000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p:txBody>
          <a:bodyPr/>
          <a:lstStyle/>
          <a:p>
            <a:r>
              <a:rPr lang="fr-FR" dirty="0"/>
              <a:t>La comptabilité est un langage, un système de codage et de transmission d’informations descriptives. C’est un langage qui décrit les événements en les qualifiant en termes financiers ou monétaires.</a:t>
            </a:r>
          </a:p>
          <a:p>
            <a:r>
              <a:rPr lang="fr-FR" dirty="0"/>
              <a:t>Toutes les organisations ont besoin de la comptabilité pour se gérer : entreprise manufacturière, distributeur, hôpital, commune, agence de voyage, association à but non lucratif…</a:t>
            </a:r>
          </a:p>
          <a:p>
            <a:r>
              <a:rPr lang="fr-FR" dirty="0"/>
              <a:t>Attention : un coût n’est pas une dépense !</a:t>
            </a:r>
          </a:p>
          <a:p>
            <a:endParaRPr lang="fr-FR" dirty="0"/>
          </a:p>
        </p:txBody>
      </p:sp>
    </p:spTree>
    <p:extLst>
      <p:ext uri="{BB962C8B-B14F-4D97-AF65-F5344CB8AC3E}">
        <p14:creationId xmlns:p14="http://schemas.microsoft.com/office/powerpoint/2010/main" val="3916308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a:xfrm>
            <a:off x="669330" y="4860924"/>
            <a:ext cx="5616624" cy="5080917"/>
          </a:xfrm>
        </p:spPr>
        <p:txBody>
          <a:bodyPr/>
          <a:lstStyle/>
          <a:p>
            <a:r>
              <a:rPr lang="fr-FR" b="1" dirty="0"/>
              <a:t>Les coûts directs variables</a:t>
            </a:r>
          </a:p>
          <a:p>
            <a:r>
              <a:rPr lang="fr-FR" dirty="0"/>
              <a:t>Le premier coût est celui des matières transformées et des composants incorporés. Au prix d’achat, il faut ajouter les coûts de transport, de contrôle qualité, de logistique interne.</a:t>
            </a:r>
          </a:p>
          <a:p>
            <a:r>
              <a:rPr lang="fr-FR" dirty="0"/>
              <a:t>Le second concerne le coût de la main-d’œuvre directe, c’est-à-dire les salaires, charges sociales et primes diverses.</a:t>
            </a:r>
          </a:p>
          <a:p>
            <a:r>
              <a:rPr lang="fr-FR" dirty="0"/>
              <a:t>Aujourd’hui, la part strictement variable des charges salariales des personnels opérationnels est souvent réduite (heures supplémentaires, intérim, primes de rendement…) car la majorité des opérateurs sont mensualisés ce qui conduit à des coûts fixes.</a:t>
            </a:r>
          </a:p>
          <a:p>
            <a:r>
              <a:rPr lang="fr-FR" b="1" dirty="0"/>
              <a:t>Les coûts directs fixes</a:t>
            </a:r>
          </a:p>
          <a:p>
            <a:r>
              <a:rPr lang="fr-FR" dirty="0"/>
              <a:t>Ce sont les charges de main-d’œuvre des personnels de l’environnement de la production.</a:t>
            </a:r>
          </a:p>
          <a:p>
            <a:r>
              <a:rPr lang="fr-FR" dirty="0"/>
              <a:t>Les amortissements des machines sont fixes puisque répartis sur la durée de vie des équipements. Mais les machines créent la valeur ajoutée sur le produit donc engendrent des coûts directs.</a:t>
            </a:r>
          </a:p>
          <a:p>
            <a:r>
              <a:rPr lang="fr-FR" dirty="0"/>
              <a:t>Ces coûts fixes peuvent être répartis sur les produits en faisant des hypothèses de volume traité.</a:t>
            </a:r>
          </a:p>
          <a:p>
            <a:r>
              <a:rPr lang="fr-FR" b="1" dirty="0"/>
              <a:t>Les coûts indirects variables</a:t>
            </a:r>
          </a:p>
          <a:p>
            <a:r>
              <a:rPr lang="fr-FR" dirty="0"/>
              <a:t>Ce sont tous les frais liés au volume de l’activité et dont on ne mesure pas le lien avec chaque produit ; par exemple, on ne mesure pas l’électricité consommée par chaque opération de production ou le coût de livraison de chaque colis. L’effort de mesure qu’il faudrait déployé pour obtenir des chiffres exact est trop important par rapport aux décisions à prendre.</a:t>
            </a:r>
          </a:p>
          <a:p>
            <a:r>
              <a:rPr lang="fr-FR" dirty="0"/>
              <a:t>Ils seront généralement répartis à partir de coefficients moyens.</a:t>
            </a:r>
          </a:p>
          <a:p>
            <a:r>
              <a:rPr lang="fr-FR" b="1" dirty="0"/>
              <a:t>Les coûts indirects fixes</a:t>
            </a:r>
          </a:p>
          <a:p>
            <a:r>
              <a:rPr lang="fr-FR" dirty="0"/>
              <a:t>Ce sont l’ensemble des frais de structure de l’entreprise qui ne varient pas selon l’activité (au moins dans une certaine plage) et communs à l’ensemble des produits. </a:t>
            </a:r>
          </a:p>
          <a:p>
            <a:endParaRPr lang="fr-FR" dirty="0"/>
          </a:p>
          <a:p>
            <a:r>
              <a:rPr lang="fr-FR" dirty="0"/>
              <a:t>Nous voyons que la distinction coût direct/indirect est, dans une certaine mesure, artificielle puisqu’elle repose sur des choix du gestionnaire et varie selon le type de décision à prendre.</a:t>
            </a:r>
          </a:p>
        </p:txBody>
      </p:sp>
    </p:spTree>
    <p:extLst>
      <p:ext uri="{BB962C8B-B14F-4D97-AF65-F5344CB8AC3E}">
        <p14:creationId xmlns:p14="http://schemas.microsoft.com/office/powerpoint/2010/main" val="7556611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a:xfrm>
            <a:off x="946150" y="4860924"/>
            <a:ext cx="5207000" cy="5152925"/>
          </a:xfrm>
        </p:spPr>
        <p:txBody>
          <a:bodyPr/>
          <a:lstStyle/>
          <a:p>
            <a:r>
              <a:rPr lang="fr-FR" dirty="0"/>
              <a:t>La connaissance des coûts est indispensable à la prise de décision mais se référer à des coûts historiques ne permet pas l’action rapide.</a:t>
            </a:r>
          </a:p>
          <a:p>
            <a:r>
              <a:rPr lang="fr-FR" dirty="0"/>
              <a:t>Nous souhaitons pouvoir :</a:t>
            </a:r>
          </a:p>
          <a:p>
            <a:pPr marL="171450" indent="-171450">
              <a:buFont typeface="Arial" panose="020B0604020202020204" pitchFamily="34" charset="0"/>
              <a:buChar char="•"/>
            </a:pPr>
            <a:r>
              <a:rPr lang="fr-FR" dirty="0"/>
              <a:t>Valoriser rapidement les flux physiques de biens et de services pour connaître le résultat d’exploitation et en analyser les composants;</a:t>
            </a:r>
          </a:p>
          <a:p>
            <a:pPr marL="171450" indent="-171450">
              <a:buFont typeface="Arial" panose="020B0604020202020204" pitchFamily="34" charset="0"/>
              <a:buChar char="•"/>
            </a:pPr>
            <a:r>
              <a:rPr lang="fr-FR" dirty="0"/>
              <a:t>Évaluer le(s) résultat(s) observé(s) en les comparant avec le plan d’action prévisionnel de manière à prendre, le plus rapidement possible, toute action corrective;</a:t>
            </a:r>
          </a:p>
          <a:p>
            <a:pPr marL="171450" indent="-171450">
              <a:buFont typeface="Arial" panose="020B0604020202020204" pitchFamily="34" charset="0"/>
              <a:buChar char="•"/>
            </a:pPr>
            <a:r>
              <a:rPr lang="fr-FR" dirty="0"/>
              <a:t>Hiérarchiser les problèmes à résoudre de façon à garantir l’atteinte des objectifs de l’entreprise;</a:t>
            </a:r>
          </a:p>
          <a:p>
            <a:pPr marL="171450" indent="-171450">
              <a:buFont typeface="Arial" panose="020B0604020202020204" pitchFamily="34" charset="0"/>
              <a:buChar char="•"/>
            </a:pPr>
            <a:r>
              <a:rPr lang="fr-FR" dirty="0"/>
              <a:t>Expliquer les causes de l’existence de problèmes.</a:t>
            </a:r>
          </a:p>
          <a:p>
            <a:r>
              <a:rPr lang="fr-FR" dirty="0"/>
              <a:t>Un coût historique ne comprend que des éléments passés et connus avec précision. Il permet la valorisation des stocks.</a:t>
            </a:r>
          </a:p>
          <a:p>
            <a:r>
              <a:rPr lang="fr-FR" dirty="0"/>
              <a:t>D’où la nécessité d’établir des coûts prévisionnels qui serviront de normes et d’objectifs pendant toute une période budgétaire.</a:t>
            </a:r>
          </a:p>
          <a:p>
            <a:r>
              <a:rPr lang="fr-FR" dirty="0"/>
              <a:t>Un standard est une norme, une mesure de référence, prédéterminée et permettant des comparaisons quantitatives et qualitatives.</a:t>
            </a:r>
          </a:p>
          <a:p>
            <a:r>
              <a:rPr lang="fr-FR" dirty="0"/>
              <a:t>Un coût standard est une norme de coût qui représente les consommations de ressources et le coût d’obtention de ces ressources que l’on estime devoir s’appliquer à une période future. Le coût standard est une estimation prévisionnelle du coût réel et servira à mesurer les écarts entre coût prévisionnel et coût réel.</a:t>
            </a:r>
          </a:p>
          <a:p>
            <a:r>
              <a:rPr lang="fr-FR" dirty="0"/>
              <a:t>Les coûts standards sont élaborés pour une période assez longue, généralement annuelle afin de permettre au décideur d’une référence stable et fiable.</a:t>
            </a:r>
          </a:p>
          <a:p>
            <a:r>
              <a:rPr lang="fr-FR" dirty="0"/>
              <a:t>L’élaboration d’un coût standard exige de prévoir pour chaque produit les quantités de matières et composants nécessaires à leur fabrication, les heures de main-d’œuvre qui seront utilisées, les volumes, etc.</a:t>
            </a:r>
          </a:p>
          <a:p>
            <a:r>
              <a:rPr lang="fr-FR" dirty="0"/>
              <a:t>La comptabilité industrielle mise en œuvre dans les ERP est fondée sur les coûts standards. Nous le détaillerons dans un prochain chapitre.</a:t>
            </a:r>
          </a:p>
        </p:txBody>
      </p:sp>
    </p:spTree>
    <p:extLst>
      <p:ext uri="{BB962C8B-B14F-4D97-AF65-F5344CB8AC3E}">
        <p14:creationId xmlns:p14="http://schemas.microsoft.com/office/powerpoint/2010/main" val="36261779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a:xfrm>
            <a:off x="946150" y="4860924"/>
            <a:ext cx="5207000" cy="5080917"/>
          </a:xfrm>
        </p:spPr>
        <p:txBody>
          <a:bodyPr/>
          <a:lstStyle/>
          <a:p>
            <a:r>
              <a:rPr lang="fr-FR" dirty="0"/>
              <a:t>La valorisation des différents stocks tout au long du processus d’élaboration des produits est importante car elle conditionne le résultat d’un exercice.</a:t>
            </a:r>
          </a:p>
          <a:p>
            <a:r>
              <a:rPr lang="fr-FR" dirty="0"/>
              <a:t>Les entrées en stock sont valorisées en accumulant les charges induites : par exemple, pour les matières premières, outre le prix d’achat, il faut prendre en compte les frais réels d’approche et les coûts logistiques de réception.</a:t>
            </a:r>
          </a:p>
          <a:p>
            <a:r>
              <a:rPr lang="fr-FR" dirty="0"/>
              <a:t>Les sorties de stocks peuvent être valorisées selon plusieurs méthodes :</a:t>
            </a:r>
          </a:p>
          <a:p>
            <a:r>
              <a:rPr lang="fr-FR" b="1" dirty="0"/>
              <a:t>a) Le coût unitaire moyen pondéré (CUMP)</a:t>
            </a:r>
            <a:br>
              <a:rPr lang="fr-FR" dirty="0"/>
            </a:br>
            <a:r>
              <a:rPr lang="fr-FR" dirty="0"/>
              <a:t>On admet ici la totale fongibilité des articles en stock.</a:t>
            </a:r>
            <a:br>
              <a:rPr lang="fr-FR" dirty="0"/>
            </a:br>
            <a:r>
              <a:rPr lang="fr-FR" dirty="0"/>
              <a:t>Les sorties et le stock final sont valorisés à un coût qui est la moyenne des valeurs unitaires du stock initial et des entées successives, pondérées par les quantités respectives</a:t>
            </a:r>
          </a:p>
          <a:p>
            <a:r>
              <a:rPr lang="fr-FR" dirty="0"/>
              <a:t>CUMP = (Valeur du stock précédent à l’ancien CUMP + Coût d’acquisition de la nouvelle entrée) / Total des quantités en stock</a:t>
            </a:r>
          </a:p>
          <a:p>
            <a:r>
              <a:rPr lang="fr-FR" dirty="0"/>
              <a:t>Exemple : une entreprise a en stock 200 articles identiques ayant un coût d’acquisition unitaire de 5 euros. L’entreprise enregistre une nouvelle entrée de 100 articles en stock pour un coût d’acquisition unitaire de 8 euros.</a:t>
            </a:r>
          </a:p>
          <a:p>
            <a:r>
              <a:rPr lang="fr-FR" dirty="0"/>
              <a:t>Suite à cette nouvelle entrée en stock, le coût unitaire moyen pondéré de l’article est mis à jour, il s’élève désormais à 6 euros. Ce résultat est obtenu avec le calcul suivant : </a:t>
            </a:r>
            <a:br>
              <a:rPr lang="fr-FR" dirty="0"/>
            </a:br>
            <a:r>
              <a:rPr lang="fr-FR" dirty="0"/>
              <a:t>((200 * 5) + (100 * 8)) / (200 + 100) = 6 euros.</a:t>
            </a:r>
          </a:p>
          <a:p>
            <a:r>
              <a:rPr lang="fr-FR" b="1" dirty="0"/>
              <a:t>b) La méthode FIFO (First In – First Out) ou Premier entré – premier sorti</a:t>
            </a:r>
          </a:p>
          <a:p>
            <a:r>
              <a:rPr lang="fr-FR" dirty="0"/>
              <a:t>Cette méthode considère le stock comme composé de strates historiques dans lesquelles les sorties de stocks sont prélevées en partant de la strate la plus ancienne</a:t>
            </a:r>
          </a:p>
          <a:p>
            <a:r>
              <a:rPr lang="fr-FR" b="1" dirty="0"/>
              <a:t>c) La méthode LIFO (Last In – First Out) ou Dernier entré – premier sorti</a:t>
            </a:r>
          </a:p>
          <a:p>
            <a:r>
              <a:rPr lang="fr-FR" dirty="0"/>
              <a:t>C’est l’inverse de la méthode précédente : on prélève d’abord dans la strate la plus récente. </a:t>
            </a:r>
          </a:p>
          <a:p>
            <a:r>
              <a:rPr lang="fr-FR" b="1" dirty="0"/>
              <a:t>d) Le coût de remplacement</a:t>
            </a:r>
          </a:p>
          <a:p>
            <a:r>
              <a:rPr lang="fr-FR" dirty="0"/>
              <a:t>C’est l’estimation par l’entreprise du coût qu’elle devrait engager pour disposer à nouveau d’un unité de l’article.</a:t>
            </a:r>
          </a:p>
        </p:txBody>
      </p:sp>
    </p:spTree>
    <p:extLst>
      <p:ext uri="{BB962C8B-B14F-4D97-AF65-F5344CB8AC3E}">
        <p14:creationId xmlns:p14="http://schemas.microsoft.com/office/powerpoint/2010/main" val="8829317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p:txBody>
          <a:bodyPr/>
          <a:lstStyle/>
          <a:p>
            <a:r>
              <a:rPr lang="fr-FR" dirty="0"/>
              <a:t>Le coût d’un produit se constitue tout au long de la chaîne Achats – Production – Distribution.</a:t>
            </a:r>
          </a:p>
          <a:p>
            <a:r>
              <a:rPr lang="fr-FR" dirty="0"/>
              <a:t>Le coût de revient du produit vendu sera donc la somme des divers coûts encourus lors de chacune des étapes du processus.</a:t>
            </a:r>
          </a:p>
          <a:p>
            <a:r>
              <a:rPr lang="fr-FR" dirty="0"/>
              <a:t>Il est important de suivre les coûts par nature à chaque phase pour bien identifier les comportement des coûts (fixes – variables, directs – indirects).</a:t>
            </a:r>
          </a:p>
          <a:p>
            <a:r>
              <a:rPr lang="fr-FR" dirty="0"/>
              <a:t>La </a:t>
            </a:r>
            <a:r>
              <a:rPr lang="fr-FR" b="1" dirty="0"/>
              <a:t>valorisation</a:t>
            </a:r>
            <a:r>
              <a:rPr lang="fr-FR" dirty="0"/>
              <a:t> à chaque étape est nécessaire à la valorisation des stocks intermédiaires puisque la valeur des stocks est un élément du bilan et a une influence sur le résultat d’exploitation.</a:t>
            </a:r>
          </a:p>
          <a:p>
            <a:r>
              <a:rPr lang="fr-FR" dirty="0"/>
              <a:t>L’étape de production comporte souvent plus phases intermédiaires avec constitution de stocks de produits semi-finis.</a:t>
            </a:r>
          </a:p>
          <a:p>
            <a:r>
              <a:rPr lang="fr-FR" dirty="0"/>
              <a:t>De même, les stocks de produits finis peuvent se trouver dans plusieurs lieux du réseau de distribution avant la livraison au client final.</a:t>
            </a:r>
          </a:p>
        </p:txBody>
      </p:sp>
    </p:spTree>
    <p:extLst>
      <p:ext uri="{BB962C8B-B14F-4D97-AF65-F5344CB8AC3E}">
        <p14:creationId xmlns:p14="http://schemas.microsoft.com/office/powerpoint/2010/main" val="3516067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p:txBody>
          <a:bodyPr/>
          <a:lstStyle/>
          <a:p>
            <a:r>
              <a:rPr lang="fr-FR" dirty="0"/>
              <a:t>Le calcul d’un coût est une construction visant à prendre des décisions, en particulier liées à la rentabilité des produits. Selon le type de décision, le contrôleur de gestion peut incorporer dans un produit des coûts ayant un lien proches ou lointains de l’origine du produit.</a:t>
            </a:r>
          </a:p>
          <a:p>
            <a:r>
              <a:rPr lang="fr-FR" dirty="0"/>
              <a:t>Un coût</a:t>
            </a:r>
            <a:r>
              <a:rPr lang="fr-FR" b="1" dirty="0"/>
              <a:t> </a:t>
            </a:r>
            <a:r>
              <a:rPr lang="fr-FR" dirty="0"/>
              <a:t>est réputé </a:t>
            </a:r>
            <a:r>
              <a:rPr lang="fr-FR" b="1" dirty="0"/>
              <a:t>direct </a:t>
            </a:r>
            <a:r>
              <a:rPr lang="fr-FR" dirty="0"/>
              <a:t>par rapport à un produit lorsqu'il est causé, au premier degré et sans ambiguïté, par la fabrication de ce produit : si on supprime le produit, les coûts directs disparaissent. Les coûts matières, les coûts de main-d’œuvre directe mais également les charges d'amortissement des machines dédiées ainsi que divers frais fixes de fabrication font partie de cette catégorie.</a:t>
            </a:r>
          </a:p>
          <a:p>
            <a:endParaRPr lang="fr-FR" dirty="0"/>
          </a:p>
          <a:p>
            <a:r>
              <a:rPr lang="fr-FR" dirty="0"/>
              <a:t>Le coût le plus direct est naturellement le </a:t>
            </a:r>
            <a:r>
              <a:rPr lang="fr-FR" b="1" dirty="0"/>
              <a:t>coût des matières et composants</a:t>
            </a:r>
            <a:r>
              <a:rPr lang="fr-FR" dirty="0"/>
              <a:t> qui composent le produit fini, coût qui comprend non seulement le prix d'achat proprement dit mais aussi les frais d'approche et les frais du service Achats.</a:t>
            </a:r>
          </a:p>
          <a:p>
            <a:r>
              <a:rPr lang="fr-FR" dirty="0"/>
              <a:t>On trouve ensuite les </a:t>
            </a:r>
            <a:r>
              <a:rPr lang="fr-FR" b="1" dirty="0"/>
              <a:t>coûts directs de fabrication</a:t>
            </a:r>
            <a:r>
              <a:rPr lang="fr-FR" dirty="0"/>
              <a:t>. Ceux-ci représentent la main-d’œuvre directe, les amortissements économiques des machines, l'énergie et les fluides, les consommables et les outils coupants, etc.</a:t>
            </a:r>
          </a:p>
          <a:p>
            <a:endParaRPr lang="fr-FR" dirty="0"/>
          </a:p>
          <a:p>
            <a:r>
              <a:rPr lang="fr-FR" dirty="0"/>
              <a:t>Un coût</a:t>
            </a:r>
            <a:r>
              <a:rPr lang="fr-FR" b="1" dirty="0"/>
              <a:t> </a:t>
            </a:r>
            <a:r>
              <a:rPr lang="fr-FR" dirty="0"/>
              <a:t>est dit </a:t>
            </a:r>
            <a:r>
              <a:rPr lang="fr-FR" b="1" dirty="0"/>
              <a:t>indirect </a:t>
            </a:r>
            <a:r>
              <a:rPr lang="fr-FR" dirty="0"/>
              <a:t>dans le cas contraire. Il représente la consommation de ressources qui sont nécessaires pour créer un environnement</a:t>
            </a:r>
            <a:r>
              <a:rPr lang="fr-FR" i="1" dirty="0"/>
              <a:t> </a:t>
            </a:r>
            <a:r>
              <a:rPr lang="fr-FR" dirty="0"/>
              <a:t>dans lequel le processus de fabrication peut prendre place.</a:t>
            </a:r>
          </a:p>
          <a:p>
            <a:r>
              <a:rPr lang="fr-FR" dirty="0"/>
              <a:t>Les </a:t>
            </a:r>
            <a:r>
              <a:rPr lang="fr-FR" b="1" dirty="0"/>
              <a:t>coûts indirects de fabrication</a:t>
            </a:r>
            <a:r>
              <a:rPr lang="fr-FR" dirty="0"/>
              <a:t> ont pour origine les services communs de l’atelier : encadrement de la production, Qualité, Entretien, Outillage, Métrologie ainsi que le coût des surfaces occupées.</a:t>
            </a:r>
          </a:p>
          <a:p>
            <a:r>
              <a:rPr lang="fr-FR" dirty="0"/>
              <a:t>On trouve ensuite des frais généraux de l’entreprise (services administratifs, dépenses de communication…) qui ne sont pas directement causés par la fabrication d’un produit</a:t>
            </a:r>
          </a:p>
        </p:txBody>
      </p:sp>
    </p:spTree>
    <p:extLst>
      <p:ext uri="{BB962C8B-B14F-4D97-AF65-F5344CB8AC3E}">
        <p14:creationId xmlns:p14="http://schemas.microsoft.com/office/powerpoint/2010/main" val="16168698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a:xfrm>
            <a:off x="885354" y="4860924"/>
            <a:ext cx="5760640" cy="5008909"/>
          </a:xfrm>
        </p:spPr>
        <p:txBody>
          <a:bodyPr/>
          <a:lstStyle/>
          <a:p>
            <a:pPr eaLnBrk="0" hangingPunct="0">
              <a:spcBef>
                <a:spcPts val="0"/>
              </a:spcBef>
            </a:pPr>
            <a:r>
              <a:rPr lang="fr-FR" altLang="fr-FR" dirty="0"/>
              <a:t>La fable d’Auguste Detoeuf : Je me rends au marché et j’achète :</a:t>
            </a:r>
          </a:p>
          <a:p>
            <a:pPr eaLnBrk="0" hangingPunct="0">
              <a:spcBef>
                <a:spcPts val="0"/>
              </a:spcBef>
            </a:pPr>
            <a:r>
              <a:rPr lang="fr-FR" altLang="fr-FR" dirty="0"/>
              <a:t>- 5 kilos de choux pour 10 € (coût direct),</a:t>
            </a:r>
          </a:p>
          <a:p>
            <a:pPr eaLnBrk="0" hangingPunct="0">
              <a:spcBef>
                <a:spcPts val="0"/>
              </a:spcBef>
            </a:pPr>
            <a:r>
              <a:rPr lang="fr-FR" altLang="fr-FR" dirty="0"/>
              <a:t>- 5 kilos de carottes pour 20 € (coût direct).</a:t>
            </a:r>
          </a:p>
          <a:p>
            <a:pPr eaLnBrk="0" hangingPunct="0">
              <a:spcBef>
                <a:spcPts val="0"/>
              </a:spcBef>
            </a:pPr>
            <a:r>
              <a:rPr lang="fr-FR" altLang="fr-FR" dirty="0"/>
              <a:t>Le coût de l'aller-retour en autobus est de 3 € (coût indirect).</a:t>
            </a:r>
          </a:p>
          <a:p>
            <a:pPr eaLnBrk="0" hangingPunct="0">
              <a:spcBef>
                <a:spcPts val="0"/>
              </a:spcBef>
            </a:pPr>
            <a:r>
              <a:rPr lang="fr-FR" altLang="fr-FR" dirty="0"/>
              <a:t>Quel est le coût de revient (donc y compris  le transport) </a:t>
            </a:r>
            <a:r>
              <a:rPr lang="fr-FR" altLang="fr-FR" b="1" dirty="0"/>
              <a:t>d'un kilo</a:t>
            </a:r>
            <a:r>
              <a:rPr lang="fr-FR" altLang="fr-FR" dirty="0"/>
              <a:t> de choux et </a:t>
            </a:r>
            <a:r>
              <a:rPr lang="fr-FR" altLang="fr-FR" b="1" dirty="0"/>
              <a:t>d'un kilo</a:t>
            </a:r>
            <a:r>
              <a:rPr lang="fr-FR" altLang="fr-FR" dirty="0"/>
              <a:t> de carottes ?</a:t>
            </a:r>
          </a:p>
          <a:p>
            <a:pPr eaLnBrk="0" hangingPunct="0">
              <a:spcBef>
                <a:spcPts val="0"/>
              </a:spcBef>
              <a:defRPr/>
            </a:pPr>
            <a:r>
              <a:rPr lang="fr-FR" dirty="0"/>
              <a:t>Vous pouvez envisager 3 approches :</a:t>
            </a:r>
          </a:p>
          <a:p>
            <a:pPr eaLnBrk="0" hangingPunct="0">
              <a:spcBef>
                <a:spcPts val="0"/>
              </a:spcBef>
              <a:defRPr/>
            </a:pPr>
            <a:endParaRPr lang="fr-FR" dirty="0"/>
          </a:p>
          <a:p>
            <a:pPr eaLnBrk="0" hangingPunct="0">
              <a:spcBef>
                <a:spcPts val="0"/>
              </a:spcBef>
              <a:defRPr/>
            </a:pPr>
            <a:r>
              <a:rPr lang="fr-FR" b="1" dirty="0"/>
              <a:t>1- le coût du transport est répercuté en fonction de la dépense totale ;</a:t>
            </a:r>
          </a:p>
          <a:p>
            <a:pPr eaLnBrk="0" hangingPunct="0">
              <a:spcBef>
                <a:spcPts val="0"/>
              </a:spcBef>
              <a:defRPr/>
            </a:pPr>
            <a:r>
              <a:rPr lang="fr-FR" dirty="0"/>
              <a:t>Répartition de la dépense totale de 30 € : 1/3 pour les choux, 2/3 pour les carottes</a:t>
            </a:r>
          </a:p>
          <a:p>
            <a:pPr eaLnBrk="0" hangingPunct="0">
              <a:spcBef>
                <a:spcPts val="0"/>
              </a:spcBef>
              <a:defRPr/>
            </a:pPr>
            <a:r>
              <a:rPr lang="fr-FR" dirty="0"/>
              <a:t>Les choux reviennent à 2,20 € / kilo, les carottes reviennent à 4,40 € par kilo.</a:t>
            </a:r>
          </a:p>
          <a:p>
            <a:pPr eaLnBrk="0" hangingPunct="0">
              <a:spcBef>
                <a:spcPts val="0"/>
              </a:spcBef>
              <a:defRPr/>
            </a:pPr>
            <a:endParaRPr lang="fr-FR" dirty="0"/>
          </a:p>
          <a:p>
            <a:pPr eaLnBrk="0" hangingPunct="0">
              <a:spcBef>
                <a:spcPts val="0"/>
              </a:spcBef>
              <a:defRPr/>
            </a:pPr>
            <a:r>
              <a:rPr lang="fr-FR" b="1" dirty="0"/>
              <a:t>2- le coût du transport est répercuté selon le poids transporté ;</a:t>
            </a:r>
          </a:p>
          <a:p>
            <a:pPr eaLnBrk="0" hangingPunct="0">
              <a:spcBef>
                <a:spcPts val="0"/>
              </a:spcBef>
              <a:defRPr/>
            </a:pPr>
            <a:r>
              <a:rPr lang="fr-FR" dirty="0"/>
              <a:t>Poids total 10 kilos : ½ pour les choux, ½ pour les carottes.</a:t>
            </a:r>
          </a:p>
          <a:p>
            <a:pPr eaLnBrk="0" hangingPunct="0">
              <a:spcBef>
                <a:spcPts val="0"/>
              </a:spcBef>
              <a:defRPr/>
            </a:pPr>
            <a:r>
              <a:rPr lang="fr-FR" dirty="0"/>
              <a:t>Les choux reviennent à 2,30 € / kilo, les carottes reviennent à 4,30 € / kilo</a:t>
            </a:r>
          </a:p>
          <a:p>
            <a:pPr eaLnBrk="0" hangingPunct="0">
              <a:spcBef>
                <a:spcPts val="0"/>
              </a:spcBef>
              <a:defRPr/>
            </a:pPr>
            <a:endParaRPr lang="fr-FR" dirty="0"/>
          </a:p>
          <a:p>
            <a:pPr eaLnBrk="0" hangingPunct="0">
              <a:spcBef>
                <a:spcPts val="0"/>
              </a:spcBef>
              <a:defRPr/>
            </a:pPr>
            <a:r>
              <a:rPr lang="fr-FR" b="1" dirty="0"/>
              <a:t>3- en fait, le but du marché était d’acheter uniquement les choux et l'achat des carottes s'est révélé être une opportunité ;</a:t>
            </a:r>
          </a:p>
          <a:p>
            <a:pPr eaLnBrk="0" hangingPunct="0">
              <a:spcBef>
                <a:spcPts val="0"/>
              </a:spcBef>
              <a:defRPr/>
            </a:pPr>
            <a:r>
              <a:rPr lang="fr-FR" dirty="0"/>
              <a:t>Les frais de transport sont affectés uniquement aux choux.</a:t>
            </a:r>
          </a:p>
          <a:p>
            <a:pPr eaLnBrk="0" hangingPunct="0">
              <a:spcBef>
                <a:spcPts val="0"/>
              </a:spcBef>
              <a:defRPr/>
            </a:pPr>
            <a:r>
              <a:rPr lang="fr-FR" dirty="0"/>
              <a:t>Les choux reviennent à 2,60 € / kilo, les carottes reviennent à 4,00 € par kilo.</a:t>
            </a:r>
          </a:p>
          <a:p>
            <a:pPr eaLnBrk="0" hangingPunct="0">
              <a:spcBef>
                <a:spcPts val="0"/>
              </a:spcBef>
              <a:defRPr/>
            </a:pPr>
            <a:endParaRPr lang="fr-FR" dirty="0"/>
          </a:p>
          <a:p>
            <a:pPr lvl="0" algn="just" eaLnBrk="0" hangingPunct="0">
              <a:spcBef>
                <a:spcPts val="0"/>
              </a:spcBef>
              <a:defRPr/>
            </a:pPr>
            <a:r>
              <a:rPr lang="fr-FR" dirty="0">
                <a:solidFill>
                  <a:prstClr val="black"/>
                </a:solidFill>
              </a:rPr>
              <a:t>Le prix des choux varie de 2,20 à 2,60 €. Le coût de revient de chacun des produits est directement déterminé parle choix de la clef de répartition des coûts indirects.</a:t>
            </a:r>
          </a:p>
          <a:p>
            <a:pPr lvl="0" algn="just" eaLnBrk="0" hangingPunct="0">
              <a:spcBef>
                <a:spcPts val="0"/>
              </a:spcBef>
              <a:defRPr/>
            </a:pPr>
            <a:r>
              <a:rPr lang="fr-FR" dirty="0">
                <a:solidFill>
                  <a:prstClr val="black"/>
                </a:solidFill>
              </a:rPr>
              <a:t>Mais alors, quel est le mode de calcul qui traduit le mieux la réalité économique ? </a:t>
            </a:r>
          </a:p>
          <a:p>
            <a:pPr lvl="0" algn="just" eaLnBrk="0" hangingPunct="0">
              <a:spcBef>
                <a:spcPts val="0"/>
              </a:spcBef>
              <a:defRPr/>
            </a:pPr>
            <a:r>
              <a:rPr lang="fr-FR" dirty="0">
                <a:solidFill>
                  <a:prstClr val="black"/>
                </a:solidFill>
              </a:rPr>
              <a:t>Les frais de transport sont-ils liés à la valeur des produits transportés, à leur poids, ou à l’événement qui les a déclenchés (coût marginal de l’approche 3) ?</a:t>
            </a:r>
          </a:p>
          <a:p>
            <a:pPr lvl="0" algn="just" eaLnBrk="0" hangingPunct="0">
              <a:spcBef>
                <a:spcPts val="0"/>
              </a:spcBef>
              <a:defRPr/>
            </a:pPr>
            <a:r>
              <a:rPr lang="fr-FR" dirty="0">
                <a:solidFill>
                  <a:prstClr val="black"/>
                </a:solidFill>
              </a:rPr>
              <a:t>Il n'y a pas toujours de réponse parfaite et absolue à ces questions. C’est un choix du décideur selon la décision qu’il doit prendre.</a:t>
            </a:r>
          </a:p>
          <a:p>
            <a:pPr eaLnBrk="0" hangingPunct="0">
              <a:spcBef>
                <a:spcPts val="536"/>
              </a:spcBef>
            </a:pPr>
            <a:endParaRPr lang="fr-FR" altLang="fr-FR" i="1" dirty="0"/>
          </a:p>
          <a:p>
            <a:endParaRPr lang="fr-FR" dirty="0"/>
          </a:p>
        </p:txBody>
      </p:sp>
    </p:spTree>
    <p:extLst>
      <p:ext uri="{BB962C8B-B14F-4D97-AF65-F5344CB8AC3E}">
        <p14:creationId xmlns:p14="http://schemas.microsoft.com/office/powerpoint/2010/main" val="12239242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a:xfrm>
            <a:off x="946150" y="4685258"/>
            <a:ext cx="5207000" cy="4605338"/>
          </a:xfrm>
        </p:spPr>
        <p:txBody>
          <a:bodyPr/>
          <a:lstStyle/>
          <a:p>
            <a:r>
              <a:rPr lang="fr-FR" dirty="0"/>
              <a:t>Le coût d’un produit est constitué en premier lieu de ses coûts directs variables – proportionnels à l’activité (i.e. main main-d’œuvre directe) engendrés directement par la fabrication du produit. On peut les rattacher sans ambiguïté à chaque unité de produit fabriqué ou vendu.</a:t>
            </a:r>
          </a:p>
          <a:p>
            <a:r>
              <a:rPr lang="fr-FR" dirty="0"/>
              <a:t>Mais de nombreux autres frais doivent être engagés pour créer l’environnement de production et de distribution et ce, à plusieurs niveaux. Ils ne concernent pas un seul article mais plusieurs.</a:t>
            </a:r>
          </a:p>
          <a:p>
            <a:r>
              <a:rPr lang="fr-FR" dirty="0"/>
              <a:t>Ces frais doivent être ramenés sur chaque produit à partir de règles d’imputation qui sont censées représenter leur évolution en fonction du volume de l’activité.</a:t>
            </a:r>
          </a:p>
          <a:p>
            <a:r>
              <a:rPr lang="fr-FR" dirty="0"/>
              <a:t>Plus on s’éloigne du produit, plus des règles de répartition des coûts communs sont entachées d’arbitraire car ils concernent un grand nombre de produits différents.</a:t>
            </a:r>
          </a:p>
          <a:p>
            <a:r>
              <a:rPr lang="fr-FR" b="1" dirty="0"/>
              <a:t>Les coûts partiels</a:t>
            </a:r>
          </a:p>
          <a:p>
            <a:r>
              <a:rPr lang="fr-FR" dirty="0"/>
              <a:t>Dans la méthode des coûts partiels, on décide de n’imputer au produit qu’une partie des coûts indirects. Ces coûts sont appelés </a:t>
            </a:r>
            <a:r>
              <a:rPr lang="fr-FR" b="1" dirty="0"/>
              <a:t>coûts de produit </a:t>
            </a:r>
            <a:r>
              <a:rPr lang="fr-FR" dirty="0"/>
              <a:t>et entrent dans la valorisation des stocks à toutes les étapes du processus.</a:t>
            </a:r>
          </a:p>
          <a:p>
            <a:r>
              <a:rPr lang="fr-FR" dirty="0"/>
              <a:t>Les coûts non imputés sont appelés des </a:t>
            </a:r>
            <a:r>
              <a:rPr lang="fr-FR" b="1" dirty="0"/>
              <a:t>coûts de période</a:t>
            </a:r>
            <a:r>
              <a:rPr lang="fr-FR" dirty="0"/>
              <a:t>. Ils n’entrent pas dans la valorisation des stocks et sont pris en compte directement dans le compte de résultat.</a:t>
            </a:r>
          </a:p>
          <a:p>
            <a:r>
              <a:rPr lang="fr-FR" b="1" dirty="0"/>
              <a:t>Le coût complet</a:t>
            </a:r>
          </a:p>
          <a:p>
            <a:r>
              <a:rPr lang="fr-FR" dirty="0"/>
              <a:t>Dans la méthode du coût complet, on impute la </a:t>
            </a:r>
            <a:r>
              <a:rPr lang="fr-FR" b="1" dirty="0"/>
              <a:t>totalité</a:t>
            </a:r>
            <a:r>
              <a:rPr lang="fr-FR" dirty="0"/>
              <a:t> des coûts indirects sur les produits. On part du principe que tous les coûts ayant trait à l’activité de l’entreprise sont des coûts de produit. </a:t>
            </a:r>
          </a:p>
          <a:p>
            <a:r>
              <a:rPr lang="fr-FR" dirty="0"/>
              <a:t>Le calcul du coût complet est obligatoire sur le plan fiscal pour la valorisation des stocks.</a:t>
            </a:r>
          </a:p>
          <a:p>
            <a:endParaRPr lang="fr-FR" dirty="0"/>
          </a:p>
          <a:p>
            <a:endParaRPr lang="fr-FR" dirty="0"/>
          </a:p>
        </p:txBody>
      </p:sp>
    </p:spTree>
    <p:extLst>
      <p:ext uri="{BB962C8B-B14F-4D97-AF65-F5344CB8AC3E}">
        <p14:creationId xmlns:p14="http://schemas.microsoft.com/office/powerpoint/2010/main" val="26683185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a:xfrm>
            <a:off x="699728" y="4841473"/>
            <a:ext cx="5699844" cy="4605338"/>
          </a:xfrm>
        </p:spPr>
        <p:txBody>
          <a:bodyPr/>
          <a:lstStyle/>
          <a:p>
            <a:pPr eaLnBrk="1" hangingPunct="1">
              <a:spcBef>
                <a:spcPts val="0"/>
              </a:spcBef>
            </a:pPr>
            <a:r>
              <a:rPr lang="fr-FR" altLang="fr-FR" dirty="0"/>
              <a:t>A partir de la comptabilité générale, les charges sont d’abord réparties entre charges directes et charges indirectes.</a:t>
            </a:r>
          </a:p>
          <a:p>
            <a:pPr eaLnBrk="1" hangingPunct="1">
              <a:spcBef>
                <a:spcPts val="0"/>
              </a:spcBef>
            </a:pPr>
            <a:r>
              <a:rPr lang="fr-FR" altLang="fr-FR" b="1" dirty="0"/>
              <a:t>Les charges directes</a:t>
            </a:r>
          </a:p>
          <a:p>
            <a:pPr>
              <a:spcBef>
                <a:spcPts val="0"/>
              </a:spcBef>
            </a:pPr>
            <a:r>
              <a:rPr lang="fr-FR" altLang="fr-FR" dirty="0"/>
              <a:t>Elles sont directement affectables au coût d’un seul objet de coût c‘est-à-dire </a:t>
            </a:r>
            <a:r>
              <a:rPr lang="fr-FR" altLang="fr-FR" b="1" i="1" dirty="0"/>
              <a:t>sans répartition</a:t>
            </a:r>
            <a:r>
              <a:rPr lang="fr-FR" altLang="fr-FR" i="1" dirty="0"/>
              <a:t> </a:t>
            </a:r>
            <a:r>
              <a:rPr lang="fr-FR" altLang="fr-FR" dirty="0"/>
              <a:t>préalable.</a:t>
            </a:r>
          </a:p>
          <a:p>
            <a:pPr>
              <a:spcBef>
                <a:spcPts val="0"/>
              </a:spcBef>
            </a:pPr>
            <a:r>
              <a:rPr lang="fr-FR" altLang="fr-FR" b="1" dirty="0"/>
              <a:t>Les charges indirectes</a:t>
            </a:r>
          </a:p>
          <a:p>
            <a:pPr eaLnBrk="1" hangingPunct="1">
              <a:lnSpc>
                <a:spcPct val="90000"/>
              </a:lnSpc>
              <a:spcBef>
                <a:spcPts val="0"/>
              </a:spcBef>
            </a:pPr>
            <a:r>
              <a:rPr lang="fr-FR" altLang="fr-FR" dirty="0"/>
              <a:t>Les charges indirectes concernent plusieurs des coûts. Elles doivent être analysées et réparties avant leur imputation :</a:t>
            </a:r>
          </a:p>
          <a:p>
            <a:pPr marL="0" lvl="1" eaLnBrk="1" hangingPunct="1">
              <a:lnSpc>
                <a:spcPct val="90000"/>
              </a:lnSpc>
              <a:spcBef>
                <a:spcPts val="0"/>
              </a:spcBef>
            </a:pPr>
            <a:r>
              <a:rPr lang="fr-FR" altLang="fr-FR" dirty="0"/>
              <a:t>- d ’abord dans les centres de coût au prorata d’une unité de mesure (surface, effectif du personnel…) ; notons qu’il peut exister des centres auxiliaires (par exemple, le service Maintenance) qui supportent des charges et dont les prestations bénéficient à d’autres centres de coût ; celles-ci entrent comme charges de ces centres de coût. Nous ne développerons pas cette notion ici.</a:t>
            </a:r>
            <a:endParaRPr lang="fr-FR" altLang="fr-FR" dirty="0">
              <a:solidFill>
                <a:srgbClr val="FF0066"/>
              </a:solidFill>
            </a:endParaRPr>
          </a:p>
          <a:p>
            <a:pPr marL="0" lvl="1" eaLnBrk="1" hangingPunct="1">
              <a:lnSpc>
                <a:spcPct val="90000"/>
              </a:lnSpc>
              <a:spcBef>
                <a:spcPts val="0"/>
              </a:spcBef>
            </a:pPr>
            <a:r>
              <a:rPr lang="fr-FR" altLang="fr-FR" dirty="0"/>
              <a:t>- ensuite, les charges supportées par les centres de coût sont réparties sur les produits ou prestations à l’aide d’</a:t>
            </a:r>
            <a:r>
              <a:rPr lang="fr-FR" altLang="fr-FR" b="1" dirty="0"/>
              <a:t>unités d’œuvre</a:t>
            </a:r>
            <a:r>
              <a:rPr lang="fr-FR" altLang="fr-FR" dirty="0"/>
              <a:t> valorisées.</a:t>
            </a:r>
            <a:endParaRPr lang="fr-FR" altLang="fr-FR" dirty="0">
              <a:solidFill>
                <a:srgbClr val="FF0066"/>
              </a:solidFill>
            </a:endParaRPr>
          </a:p>
          <a:p>
            <a:pPr>
              <a:spcBef>
                <a:spcPts val="0"/>
              </a:spcBef>
            </a:pPr>
            <a:r>
              <a:rPr lang="fr-FR" altLang="fr-FR" b="1" dirty="0"/>
              <a:t>Définition d’un centre de coût (ou centre d’analyse)</a:t>
            </a:r>
          </a:p>
          <a:p>
            <a:pPr>
              <a:spcBef>
                <a:spcPts val="0"/>
              </a:spcBef>
            </a:pPr>
            <a:r>
              <a:rPr lang="fr-FR" altLang="fr-FR" dirty="0"/>
              <a:t>Il regroupe un ensemble d’activités relativement homogènes (c’est ce que l’on nommait sections homogènes dans le passé).</a:t>
            </a:r>
          </a:p>
          <a:p>
            <a:pPr>
              <a:spcBef>
                <a:spcPts val="0"/>
              </a:spcBef>
            </a:pPr>
            <a:r>
              <a:rPr lang="fr-FR" altLang="fr-FR" dirty="0"/>
              <a:t>Il correspond soit à une division fictive de l’entreprise souvent une fonction, comme le financement, l’administration, la GRH...), soit à une division réelle (centre de travail, atelier).</a:t>
            </a:r>
          </a:p>
          <a:p>
            <a:pPr eaLnBrk="1" hangingPunct="1">
              <a:lnSpc>
                <a:spcPct val="90000"/>
              </a:lnSpc>
              <a:spcBef>
                <a:spcPts val="0"/>
              </a:spcBef>
            </a:pPr>
            <a:r>
              <a:rPr lang="fr-FR" altLang="fr-FR" dirty="0"/>
              <a:t>L'activité d'un centre est mesurée soit par :</a:t>
            </a:r>
          </a:p>
          <a:p>
            <a:pPr marL="0" lvl="1" eaLnBrk="1" hangingPunct="1">
              <a:lnSpc>
                <a:spcPct val="90000"/>
              </a:lnSpc>
              <a:spcBef>
                <a:spcPts val="0"/>
              </a:spcBef>
            </a:pPr>
            <a:r>
              <a:rPr lang="fr-FR" altLang="fr-FR" dirty="0"/>
              <a:t>- soit par une unité d'œuvre = unité physique (heure de main-d'œuvre, heure de machine, tonnage expédié…) pour un c</a:t>
            </a:r>
            <a:r>
              <a:rPr lang="fr-FR" altLang="fr-FR" dirty="0">
                <a:sym typeface="Wingdings" panose="05000000000000000000" pitchFamily="2" charset="2"/>
              </a:rPr>
              <a:t>entre opérationnel,</a:t>
            </a:r>
          </a:p>
          <a:p>
            <a:pPr marL="0" lvl="1" eaLnBrk="1" hangingPunct="1">
              <a:lnSpc>
                <a:spcPct val="90000"/>
              </a:lnSpc>
              <a:spcBef>
                <a:spcPts val="0"/>
              </a:spcBef>
            </a:pPr>
            <a:r>
              <a:rPr lang="fr-FR" altLang="fr-FR" dirty="0">
                <a:sym typeface="Wingdings" panose="05000000000000000000" pitchFamily="2" charset="2"/>
              </a:rPr>
              <a:t>- soit par un taux de frais = unité monétaire pour un centre de structure.</a:t>
            </a:r>
          </a:p>
          <a:p>
            <a:pPr>
              <a:spcBef>
                <a:spcPts val="0"/>
              </a:spcBef>
            </a:pPr>
            <a:r>
              <a:rPr lang="fr-FR" altLang="fr-FR" dirty="0"/>
              <a:t>Le calcul du coût de l’unité d’œuvre, pour une période donnée, est le quotient :</a:t>
            </a:r>
          </a:p>
          <a:p>
            <a:pPr algn="ctr">
              <a:spcBef>
                <a:spcPts val="0"/>
              </a:spcBef>
            </a:pPr>
            <a:r>
              <a:rPr lang="fr-FR" altLang="fr-FR" dirty="0"/>
              <a:t>Total des charges supportées par le centre / nombre d’unités d’œuvres fournies.</a:t>
            </a:r>
          </a:p>
          <a:p>
            <a:pPr>
              <a:spcBef>
                <a:spcPts val="0"/>
              </a:spcBef>
            </a:pPr>
            <a:r>
              <a:rPr lang="fr-FR" altLang="fr-FR" dirty="0"/>
              <a:t>L’imputation du coût du centre aux coûts de produits se fait proportionnellement au nombre d’unités d’œuvre consommées par l’objet de coûts.</a:t>
            </a:r>
          </a:p>
          <a:p>
            <a:endParaRPr lang="fr-FR" dirty="0"/>
          </a:p>
        </p:txBody>
      </p:sp>
    </p:spTree>
    <p:extLst>
      <p:ext uri="{BB962C8B-B14F-4D97-AF65-F5344CB8AC3E}">
        <p14:creationId xmlns:p14="http://schemas.microsoft.com/office/powerpoint/2010/main" val="12521783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p:txBody>
          <a:bodyPr/>
          <a:lstStyle/>
          <a:p>
            <a:r>
              <a:rPr lang="fr-FR" dirty="0"/>
              <a:t>Nous avons calculé ici le chiffre d’affaires de chaque produit ainsi que le tonnage transporté</a:t>
            </a:r>
          </a:p>
        </p:txBody>
      </p:sp>
    </p:spTree>
    <p:extLst>
      <p:ext uri="{BB962C8B-B14F-4D97-AF65-F5344CB8AC3E}">
        <p14:creationId xmlns:p14="http://schemas.microsoft.com/office/powerpoint/2010/main" val="10584068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p:txBody>
          <a:bodyPr/>
          <a:lstStyle/>
          <a:p>
            <a:r>
              <a:rPr lang="fr-FR" b="1" dirty="0"/>
              <a:t>Frais Usine</a:t>
            </a:r>
          </a:p>
          <a:p>
            <a:r>
              <a:rPr lang="fr-FR" dirty="0"/>
              <a:t>Les frais d’usine regroupent les salaires chargés des ouvriers et les amortissements des équipements de l’usine. </a:t>
            </a:r>
          </a:p>
          <a:p>
            <a:r>
              <a:rPr lang="fr-FR" dirty="0"/>
              <a:t>Leur montant total se monte à 160 000 €.</a:t>
            </a:r>
          </a:p>
          <a:p>
            <a:r>
              <a:rPr lang="fr-FR" dirty="0"/>
              <a:t>Le nombre total de sacs produits et vendus étant de 420 000, le coût des frais Usine par sac est de : 160 000 / 420 000 = 0,3810 €</a:t>
            </a:r>
          </a:p>
          <a:p>
            <a:r>
              <a:rPr lang="fr-FR" b="1" dirty="0"/>
              <a:t>Frais de transport</a:t>
            </a:r>
          </a:p>
          <a:p>
            <a:r>
              <a:rPr lang="fr-FR" dirty="0"/>
              <a:t>Les frais de transport regroupent les salaires chargés des chauffeurs-livreurs et les amortissements des camions. </a:t>
            </a:r>
          </a:p>
          <a:p>
            <a:r>
              <a:rPr lang="fr-FR" dirty="0"/>
              <a:t>Leur montant total se monte à 180 200 €.</a:t>
            </a:r>
          </a:p>
          <a:p>
            <a:r>
              <a:rPr lang="fr-FR" dirty="0"/>
              <a:t>Le poids total livré étant de 3 570 000 kg, le coût des frais de transport par kilo est de : 180 200 / 3 570 000 = 0,0505 € (arrondi à 4 décimales)</a:t>
            </a:r>
          </a:p>
          <a:p>
            <a:r>
              <a:rPr lang="fr-FR" b="1" dirty="0"/>
              <a:t>Autres charges indirectes</a:t>
            </a:r>
          </a:p>
          <a:p>
            <a:r>
              <a:rPr lang="fr-FR" dirty="0"/>
              <a:t>Le montant total des autres charges indirectes est de 135 000 €.</a:t>
            </a:r>
          </a:p>
          <a:p>
            <a:r>
              <a:rPr lang="fr-FR" dirty="0"/>
              <a:t>Le chiffre d’affaires prévisionnel est de 2 352 000 €.</a:t>
            </a:r>
          </a:p>
          <a:p>
            <a:r>
              <a:rPr lang="fr-FR" dirty="0"/>
              <a:t>Les charges indirectes se montent donc à</a:t>
            </a:r>
          </a:p>
          <a:p>
            <a:r>
              <a:rPr lang="fr-FR" dirty="0"/>
              <a:t>135 000 / 2 352 000 = 0,0574 € par euro de chiffre d’affaires.</a:t>
            </a:r>
          </a:p>
        </p:txBody>
      </p:sp>
    </p:spTree>
    <p:extLst>
      <p:ext uri="{BB962C8B-B14F-4D97-AF65-F5344CB8AC3E}">
        <p14:creationId xmlns:p14="http://schemas.microsoft.com/office/powerpoint/2010/main" val="865950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p:txBody>
          <a:bodyPr/>
          <a:lstStyle/>
          <a:p>
            <a:r>
              <a:rPr lang="fr-FR" dirty="0"/>
              <a:t>La comptabilité de gestion construit un modèle de l’organisation à des fins de pilotage de l’activité. L’analyse des coûts est à la base de la plupart des décisions de gestion à court, moyen et long terme.</a:t>
            </a:r>
          </a:p>
          <a:p>
            <a:r>
              <a:rPr lang="fr-FR" dirty="0"/>
              <a:t>La comptabilité de gestion fournit des indicateurs prévisionnels ou réels (historiques) qui sont à la base des processus de prévision (constitution des budgets) et de contrôle de gestion (suivi des écarts entre prévisionnel et réalisé).</a:t>
            </a:r>
          </a:p>
          <a:p>
            <a:endParaRPr lang="fr-FR" dirty="0"/>
          </a:p>
          <a:p>
            <a:endParaRPr lang="fr-FR" dirty="0"/>
          </a:p>
        </p:txBody>
      </p:sp>
      <p:pic>
        <p:nvPicPr>
          <p:cNvPr id="5" name="Image 4">
            <a:extLst>
              <a:ext uri="{FF2B5EF4-FFF2-40B4-BE49-F238E27FC236}">
                <a16:creationId xmlns:a16="http://schemas.microsoft.com/office/drawing/2014/main" id="{7D848280-CE1A-4BB7-A717-618A27B4F49D}"/>
              </a:ext>
            </a:extLst>
          </p:cNvPr>
          <p:cNvPicPr>
            <a:picLocks noChangeAspect="1"/>
          </p:cNvPicPr>
          <p:nvPr/>
        </p:nvPicPr>
        <p:blipFill>
          <a:blip r:embed="rId3"/>
          <a:stretch>
            <a:fillRect/>
          </a:stretch>
        </p:blipFill>
        <p:spPr>
          <a:xfrm>
            <a:off x="992187" y="6053410"/>
            <a:ext cx="5114925" cy="2970212"/>
          </a:xfrm>
          <a:prstGeom prst="rect">
            <a:avLst/>
          </a:prstGeom>
        </p:spPr>
      </p:pic>
    </p:spTree>
    <p:extLst>
      <p:ext uri="{BB962C8B-B14F-4D97-AF65-F5344CB8AC3E}">
        <p14:creationId xmlns:p14="http://schemas.microsoft.com/office/powerpoint/2010/main" val="28725988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p:txBody>
          <a:bodyPr/>
          <a:lstStyle/>
          <a:p>
            <a:r>
              <a:rPr lang="fr-FR" b="1" dirty="0"/>
              <a:t>Sac de bûches</a:t>
            </a:r>
          </a:p>
          <a:p>
            <a:r>
              <a:rPr lang="fr-FR" dirty="0"/>
              <a:t>Le coût de la matière est de 0,3 x 10 = 3 €</a:t>
            </a:r>
          </a:p>
          <a:p>
            <a:r>
              <a:rPr lang="fr-FR" dirty="0"/>
              <a:t>Le coût variable d’un sac de bûches est de :</a:t>
            </a:r>
          </a:p>
          <a:p>
            <a:r>
              <a:rPr lang="fr-FR" dirty="0"/>
              <a:t>3 + 0,1 + 0,5 soit 3,6 € par sac</a:t>
            </a:r>
          </a:p>
          <a:p>
            <a:r>
              <a:rPr lang="fr-FR" dirty="0"/>
              <a:t>Le prix de vente est de 5 €. </a:t>
            </a:r>
          </a:p>
          <a:p>
            <a:r>
              <a:rPr lang="fr-FR" dirty="0"/>
              <a:t>Cela fait donc apparaitre une marge sur coûts variables de </a:t>
            </a:r>
            <a:r>
              <a:rPr lang="fr-FR" b="1" dirty="0"/>
              <a:t>1,4 € par sac</a:t>
            </a:r>
            <a:r>
              <a:rPr lang="fr-FR" dirty="0"/>
              <a:t>.</a:t>
            </a:r>
          </a:p>
          <a:p>
            <a:r>
              <a:rPr lang="fr-FR" b="1" dirty="0"/>
              <a:t>Sac de charbon de bois</a:t>
            </a:r>
          </a:p>
          <a:p>
            <a:r>
              <a:rPr lang="fr-FR" dirty="0"/>
              <a:t>Le coût de la matière est de 0,5 x 5 = 2,5 €</a:t>
            </a:r>
          </a:p>
          <a:p>
            <a:r>
              <a:rPr lang="fr-FR" dirty="0"/>
              <a:t>Le coût variable d’un sac de charbon de bois est de :</a:t>
            </a:r>
          </a:p>
          <a:p>
            <a:r>
              <a:rPr lang="fr-FR" dirty="0"/>
              <a:t>2,5 + 0,2 + 0,5 soit 3,2 € par sac</a:t>
            </a:r>
          </a:p>
          <a:p>
            <a:r>
              <a:rPr lang="fr-FR" dirty="0"/>
              <a:t>Le prix de vente est de 7 €. </a:t>
            </a:r>
          </a:p>
          <a:p>
            <a:r>
              <a:rPr lang="fr-FR" dirty="0"/>
              <a:t>Cela fait donc apparaitre une marge sur coûts variables de </a:t>
            </a:r>
            <a:r>
              <a:rPr lang="fr-FR" b="1" dirty="0"/>
              <a:t>3,8 € par sac</a:t>
            </a:r>
            <a:r>
              <a:rPr lang="fr-FR" dirty="0"/>
              <a:t>.</a:t>
            </a:r>
          </a:p>
          <a:p>
            <a:endParaRPr lang="fr-FR" dirty="0"/>
          </a:p>
          <a:p>
            <a:r>
              <a:rPr lang="fr-FR" dirty="0"/>
              <a:t>La marge totale sur coûts variables dégagée est de 890 400 €.</a:t>
            </a:r>
          </a:p>
          <a:p>
            <a:endParaRPr lang="fr-FR" dirty="0"/>
          </a:p>
          <a:p>
            <a:r>
              <a:rPr lang="fr-FR" dirty="0"/>
              <a:t>Dans cette analyse, le coût du personnel, les amortissements et les autres charges indirectes de 475 200 € ne sont pas pris en compte dans le calcul des coûts de revient et des marges.</a:t>
            </a:r>
          </a:p>
          <a:p>
            <a:endParaRPr lang="fr-FR" dirty="0"/>
          </a:p>
        </p:txBody>
      </p:sp>
    </p:spTree>
    <p:extLst>
      <p:ext uri="{BB962C8B-B14F-4D97-AF65-F5344CB8AC3E}">
        <p14:creationId xmlns:p14="http://schemas.microsoft.com/office/powerpoint/2010/main" val="6190515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a:xfrm>
            <a:off x="885354" y="4860925"/>
            <a:ext cx="5339804" cy="4605338"/>
          </a:xfrm>
        </p:spPr>
        <p:txBody>
          <a:bodyPr/>
          <a:lstStyle/>
          <a:p>
            <a:r>
              <a:rPr lang="fr-FR" dirty="0"/>
              <a:t>Les coûts de l’usine et de transport sont bien évidemment des coûts directement liés à l’activité de l’entreprise.</a:t>
            </a:r>
          </a:p>
          <a:p>
            <a:r>
              <a:rPr lang="fr-FR" dirty="0"/>
              <a:t>Mais, dans la comptabilité, ils ont été isolés ; ils sont affectés aux produits à partir de clefs de répartition qui semblent pertinentes :</a:t>
            </a:r>
          </a:p>
          <a:p>
            <a:pPr marL="171450" indent="-171450">
              <a:buFontTx/>
              <a:buChar char="-"/>
            </a:pPr>
            <a:r>
              <a:rPr lang="fr-FR" dirty="0"/>
              <a:t>le nombre de sacs pour les frais usine,</a:t>
            </a:r>
          </a:p>
          <a:p>
            <a:pPr marL="171450" indent="-171450">
              <a:buFontTx/>
              <a:buChar char="-"/>
            </a:pPr>
            <a:r>
              <a:rPr lang="fr-FR" dirty="0"/>
              <a:t>le tonnage transporté pour les frais de transport.</a:t>
            </a:r>
          </a:p>
          <a:p>
            <a:r>
              <a:rPr lang="fr-FR" b="1" dirty="0"/>
              <a:t>La fabrication</a:t>
            </a:r>
          </a:p>
          <a:p>
            <a:r>
              <a:rPr lang="fr-FR" dirty="0"/>
              <a:t>Pour chaque sac, le coût usine ressort à 0,3810 €.</a:t>
            </a:r>
          </a:p>
          <a:p>
            <a:r>
              <a:rPr lang="fr-FR" b="1" dirty="0"/>
              <a:t>Le transport</a:t>
            </a:r>
          </a:p>
          <a:p>
            <a:r>
              <a:rPr lang="fr-FR" dirty="0"/>
              <a:t>Le coût de transport ressort à 0,0505 € par kilo,.</a:t>
            </a:r>
          </a:p>
          <a:p>
            <a:r>
              <a:rPr lang="fr-FR" dirty="0"/>
              <a:t>Pour un sac de bûches, le coût de transport est de 0,0505 x 10 soit 0,5050 € par sac.</a:t>
            </a:r>
          </a:p>
          <a:p>
            <a:r>
              <a:rPr lang="fr-FR" dirty="0"/>
              <a:t>Pour un sac de charbon de bois, le coût de transport est de 0,05050 x 5 soit 0,2525 par sac.</a:t>
            </a:r>
          </a:p>
          <a:p>
            <a:r>
              <a:rPr lang="fr-FR" b="1" dirty="0"/>
              <a:t>Coût direct des sacs et marge</a:t>
            </a:r>
          </a:p>
          <a:p>
            <a:r>
              <a:rPr lang="fr-FR" dirty="0"/>
              <a:t>Il est égal au coût variable plus le coût de fabrication plus le coût de transport.</a:t>
            </a:r>
          </a:p>
          <a:p>
            <a:r>
              <a:rPr lang="fr-FR" dirty="0"/>
              <a:t>Sac de bûches : 3,6 + 0,3810 + 0,5050 soit </a:t>
            </a:r>
            <a:r>
              <a:rPr lang="fr-FR" b="1" dirty="0"/>
              <a:t>4,486 €</a:t>
            </a:r>
            <a:r>
              <a:rPr lang="fr-FR" dirty="0"/>
              <a:t>, marge par sac </a:t>
            </a:r>
            <a:r>
              <a:rPr lang="fr-FR" b="1" dirty="0"/>
              <a:t>: 0,5140 €</a:t>
            </a:r>
          </a:p>
          <a:p>
            <a:r>
              <a:rPr lang="fr-FR" dirty="0"/>
              <a:t>Sac de charbon de bois : 3,2 + 0,3810+ 0,2525 = </a:t>
            </a:r>
            <a:r>
              <a:rPr lang="fr-FR" b="1" dirty="0"/>
              <a:t>3,8335 €</a:t>
            </a:r>
            <a:r>
              <a:rPr lang="fr-FR" dirty="0"/>
              <a:t>, marge par sac : </a:t>
            </a:r>
            <a:r>
              <a:rPr lang="fr-FR" b="1" dirty="0"/>
              <a:t>3,1665 €</a:t>
            </a:r>
          </a:p>
          <a:p>
            <a:endParaRPr lang="fr-FR" dirty="0"/>
          </a:p>
          <a:p>
            <a:r>
              <a:rPr lang="fr-FR" dirty="0"/>
              <a:t>La marge totale sur coûts directs dégagée est de 550 115 €.</a:t>
            </a:r>
          </a:p>
          <a:p>
            <a:r>
              <a:rPr lang="fr-FR" dirty="0"/>
              <a:t>Seuls les autres charges indirectes de 135 000 € ne sont pas pris en compte dans le calcul des coûts de revient et des marges</a:t>
            </a:r>
          </a:p>
          <a:p>
            <a:endParaRPr lang="fr-FR" dirty="0"/>
          </a:p>
        </p:txBody>
      </p:sp>
    </p:spTree>
    <p:extLst>
      <p:ext uri="{BB962C8B-B14F-4D97-AF65-F5344CB8AC3E}">
        <p14:creationId xmlns:p14="http://schemas.microsoft.com/office/powerpoint/2010/main" val="41307897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p:txBody>
          <a:bodyPr/>
          <a:lstStyle/>
          <a:p>
            <a:r>
              <a:rPr lang="fr-FR" dirty="0"/>
              <a:t>Les charges indirectes par produit sont égales au coefficient 0,0574 par euro de chiffre d’affaires.</a:t>
            </a:r>
          </a:p>
          <a:p>
            <a:r>
              <a:rPr lang="fr-FR" dirty="0"/>
              <a:t>Pour le sac de bûches : 5 x 0,0574 = 0,2870 €. Son coût complet est donc de </a:t>
            </a:r>
          </a:p>
          <a:p>
            <a:r>
              <a:rPr lang="fr-FR" dirty="0"/>
              <a:t>4,4860 +0,2870 = 4,7730 €, ce qui donne une marge de 0,2270 € par sac</a:t>
            </a:r>
          </a:p>
          <a:p>
            <a:r>
              <a:rPr lang="fr-FR" dirty="0"/>
              <a:t>Pour le sac de charbon de bois : 7 x 0,0574 = 0,2870 €. Son coût complet est donc de </a:t>
            </a:r>
          </a:p>
          <a:p>
            <a:r>
              <a:rPr lang="fr-FR" dirty="0"/>
              <a:t>3,8335 +0,0,4018 = 4,2353 €, ce qui donne une marge de 2,7647 € par sac</a:t>
            </a:r>
          </a:p>
          <a:p>
            <a:endParaRPr lang="fr-FR" dirty="0"/>
          </a:p>
          <a:p>
            <a:endParaRPr lang="fr-FR" dirty="0"/>
          </a:p>
          <a:p>
            <a:r>
              <a:rPr lang="fr-FR" dirty="0"/>
              <a:t>Si les deux premières clefs de répartition peuvent assez logiquement traduire une relation de causalité entre les coûts indirects et les objets de coût, il n’en va pas de même pour la troisième, le chiffre d’affaires qui a été choisie, en quelque sorte par défaut : nous ne savons pas s’il existe une relation de causalité entre les autres charges et le chiffre d’affaires.</a:t>
            </a:r>
          </a:p>
          <a:p>
            <a:r>
              <a:rPr lang="fr-FR" dirty="0"/>
              <a:t>De plus, c’est une unité d’œuvre financière. Ainsi, lorsque le prix d’un produit augmente, son coût de revient v augmenter sans qu’aucun des facteurs de production et de distribution n’ait été impacté.</a:t>
            </a:r>
          </a:p>
          <a:p>
            <a:r>
              <a:rPr lang="fr-FR" dirty="0"/>
              <a:t>En même temps, un produit similaire sont on n’aurait pas changé le prix pour des raisons commerciales verrait son coût de revient inchangé.</a:t>
            </a:r>
          </a:p>
          <a:p>
            <a:r>
              <a:rPr lang="fr-FR" dirty="0"/>
              <a:t>Le recours au chiffre d’affaires comme clé de répartition introduit donc une variable exogène dans le calcul du coût de revient sans rapport avec les facteurs qui causent ce coût.</a:t>
            </a:r>
          </a:p>
        </p:txBody>
      </p:sp>
    </p:spTree>
    <p:extLst>
      <p:ext uri="{BB962C8B-B14F-4D97-AF65-F5344CB8AC3E}">
        <p14:creationId xmlns:p14="http://schemas.microsoft.com/office/powerpoint/2010/main" val="17108838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p:txBody>
          <a:bodyPr/>
          <a:lstStyle/>
          <a:p>
            <a:r>
              <a:rPr lang="fr-FR" dirty="0"/>
              <a:t>Dans cet exemple, on a déterminé 3 coûts de revient des produits et donc 3 marges :</a:t>
            </a:r>
          </a:p>
          <a:p>
            <a:pPr marL="171450" indent="-171450">
              <a:buFont typeface="Arial" panose="020B0604020202020204" pitchFamily="34" charset="0"/>
              <a:buChar char="•"/>
            </a:pPr>
            <a:r>
              <a:rPr lang="fr-FR" b="1" dirty="0"/>
              <a:t>la marge sur coûts variables </a:t>
            </a:r>
            <a:r>
              <a:rPr lang="fr-FR" dirty="0"/>
              <a:t>qui représente la contribution nette qu’apporte la vente d’une pièce supplémentaire ;</a:t>
            </a:r>
          </a:p>
          <a:p>
            <a:pPr marL="171450" indent="-171450">
              <a:buFont typeface="Arial" panose="020B0604020202020204" pitchFamily="34" charset="0"/>
              <a:buChar char="•"/>
            </a:pPr>
            <a:r>
              <a:rPr lang="fr-FR" b="1" dirty="0"/>
              <a:t>la marge sur coûts directs </a:t>
            </a:r>
            <a:r>
              <a:rPr lang="fr-FR" dirty="0"/>
              <a:t>qui inclut l’ensemble des coûts industriels et logistiques ; c’est cette marge que l’on doit prendre en compte pour la majorité des décisions d’investissement ;</a:t>
            </a:r>
          </a:p>
          <a:p>
            <a:pPr marL="171450" indent="-171450">
              <a:buFont typeface="Arial" panose="020B0604020202020204" pitchFamily="34" charset="0"/>
              <a:buChar char="•"/>
            </a:pPr>
            <a:r>
              <a:rPr lang="fr-FR" b="1" dirty="0"/>
              <a:t>la marge sur coûts complets </a:t>
            </a:r>
            <a:r>
              <a:rPr lang="fr-FR" dirty="0"/>
              <a:t>qui permet de couvrir la totalité des coûts de l’entreprise et de faire apparaitre un bénéfice.</a:t>
            </a:r>
          </a:p>
          <a:p>
            <a:endParaRPr lang="fr-FR" dirty="0"/>
          </a:p>
          <a:p>
            <a:endParaRPr lang="fr-FR" dirty="0"/>
          </a:p>
        </p:txBody>
      </p:sp>
    </p:spTree>
    <p:extLst>
      <p:ext uri="{BB962C8B-B14F-4D97-AF65-F5344CB8AC3E}">
        <p14:creationId xmlns:p14="http://schemas.microsoft.com/office/powerpoint/2010/main" val="918093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a:xfrm>
            <a:off x="381298" y="4685258"/>
            <a:ext cx="6336704" cy="5477347"/>
          </a:xfrm>
        </p:spPr>
        <p:txBody>
          <a:bodyPr/>
          <a:lstStyle/>
          <a:p>
            <a:r>
              <a:rPr lang="fr-FR" dirty="0"/>
              <a:t>On a enfin pris conscience qu'il est utile non pas de calculer un coût mais de le </a:t>
            </a:r>
            <a:r>
              <a:rPr lang="fr-FR" b="1" dirty="0"/>
              <a:t>piloter</a:t>
            </a:r>
            <a:r>
              <a:rPr lang="fr-FR" dirty="0"/>
              <a:t>. Les stratégies utilisées par les entreprises pour atteindre leurs objectifs (déjà fixés) doivent s'appuyer sur </a:t>
            </a:r>
            <a:r>
              <a:rPr lang="fr-FR" b="1" dirty="0"/>
              <a:t>des processus de production ou organisationnels</a:t>
            </a:r>
            <a:r>
              <a:rPr lang="fr-FR" dirty="0"/>
              <a:t>. Ces processus intègrent des activités. </a:t>
            </a:r>
          </a:p>
          <a:p>
            <a:r>
              <a:rPr lang="fr-FR" dirty="0"/>
              <a:t>La méthode ABC se fonde sur le principe suivant « l’activité consomme des ressources, les produits consomment des activités ».  Afin de comprendre le fonctionnement de la méthode ABC, trois notions importantes sont à connaître :</a:t>
            </a:r>
          </a:p>
          <a:p>
            <a:r>
              <a:rPr lang="fr-FR" b="1" dirty="0"/>
              <a:t>Tâche</a:t>
            </a:r>
            <a:r>
              <a:rPr lang="fr-FR" dirty="0"/>
              <a:t> : correspond à la mission d’un individu (exemple : trier des factures, saisie comptable, emballer des cartons…)</a:t>
            </a:r>
          </a:p>
          <a:p>
            <a:r>
              <a:rPr lang="fr-FR" b="1" dirty="0"/>
              <a:t>Activités</a:t>
            </a:r>
            <a:r>
              <a:rPr lang="fr-FR" dirty="0"/>
              <a:t> : correspond à un ensemble de tâche de même nature (exemple : réception des marchandises, contrôle qualité…)</a:t>
            </a:r>
          </a:p>
          <a:p>
            <a:r>
              <a:rPr lang="fr-FR" b="1" dirty="0"/>
              <a:t>Processus</a:t>
            </a:r>
            <a:r>
              <a:rPr lang="fr-FR" dirty="0"/>
              <a:t> : correspond à un ensemble d’activités qui s’enchainent pour former une « méga activité » (exemple : processus achat, processus de production…)</a:t>
            </a:r>
          </a:p>
          <a:p>
            <a:r>
              <a:rPr lang="fr-FR" dirty="0"/>
              <a:t>La méthode ABC permet précisément d'avoir une vue de ces activités sur base d'une organisation hiérarchique classique mais également d'avoir une vue transversale, favorisant l'analyse de la manière dont les activités fonctionnent entre elles au sein des processus internes. La méthode permet de définir et de dégager des indices de performance par activité, très utiles pour jauger du bon fonctionnement général de l'entreprise, et de la réalisation des objectifs fixés. Cela permet également de cerner les dysfonctionnements et les coûts cachés pour parfaire la rentabilité et mieux percevoir les coûts consommés par chaque activité.</a:t>
            </a:r>
          </a:p>
          <a:p>
            <a:r>
              <a:rPr lang="fr-FR" dirty="0"/>
              <a:t>La méthode ABC est une méthode permettant d'analyser au travers des coûts consommés par les activités la performance des processus transversaux, et la contribution de chaque activité par objet de coûts. On entend par objet de coûts ce que l'on veut analyser : le(s) client(s), les produits, les services, les gammes, les unités de travail (business unit), les marchés, etc. La méthode permet par ailleurs d'analyser de manière fine les coûts indirects qui composent les produits et/ou services.</a:t>
            </a:r>
          </a:p>
          <a:p>
            <a:r>
              <a:rPr lang="fr-FR" dirty="0"/>
              <a:t>La différence entre ABC et les méthodes traditionnelles de calcul des coûts est que les ressources sont assignées à des inducteurs de ressources et non directement à des produits. De plus, ces inducteurs de ressources sont attribués à des activités, qui sont elles-mêmes allouées à des inducteurs d'activités et finalement aux objets de coût (produit, service, client, marché...). Le concept d'activité est plus adapté pour décrire la manière dont les processus organisationnels ont lieu ; il permet donc d'identifier avec précision, le lien de causalité entre objets de coût et ressources. Pour l'ABC, une activité est un ensemble de tâches élémentaires réalisées par un individu ou groupe. Elle permet de fournir un produit ou un service client. Ces tâches sont effectuées à partir d'un ensemble de ressources. Chacune de ces activités ne consomme pas 100 % d'une ressource, ainsi, ABC, affecte à un produit uniquement le coût effectif pour le fabriquer.</a:t>
            </a:r>
          </a:p>
        </p:txBody>
      </p:sp>
    </p:spTree>
    <p:extLst>
      <p:ext uri="{BB962C8B-B14F-4D97-AF65-F5344CB8AC3E}">
        <p14:creationId xmlns:p14="http://schemas.microsoft.com/office/powerpoint/2010/main" val="26887321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a:xfrm>
            <a:off x="946150" y="4860924"/>
            <a:ext cx="5207000" cy="5008909"/>
          </a:xfrm>
        </p:spPr>
        <p:txBody>
          <a:bodyPr/>
          <a:lstStyle/>
          <a:p>
            <a:r>
              <a:rPr lang="fr-FR" dirty="0"/>
              <a:t>Lorsque l’on raisonne au niveau d’une petite entité de production ou de service, l’affectation des coûts indirects sur les produits est encore envisageable.</a:t>
            </a:r>
          </a:p>
          <a:p>
            <a:r>
              <a:rPr lang="fr-FR" dirty="0"/>
              <a:t>Mais dans les grands groupes multinationaux, avec des dizaines de filiales dans les divers pays, chaque filiale disposant de plusieurs établissements régionaux et gérant plusieurs usines, les clefs de répartition deviennent de plus en plus arbitraires au fur et à mesure que l’on s’éloigne du lieu de production du bien ou de service.</a:t>
            </a:r>
          </a:p>
          <a:p>
            <a:r>
              <a:rPr lang="fr-FR" dirty="0"/>
              <a:t>La question qui se pose est la suivante : faut-il tenter une répartition de tous les frais indirects à travers des critères physiques ou limiter la répartition au cercle où une répartition a encore un sens ?</a:t>
            </a:r>
          </a:p>
          <a:p>
            <a:r>
              <a:rPr lang="fr-FR" dirty="0"/>
              <a:t>Il est souvent préférable de fixer des objectifs de résultat à chaque niveau de la structure, objectifs adaptés à la nature des produits et au comportement du marché à travers la procédure budgétaire.</a:t>
            </a:r>
          </a:p>
          <a:p>
            <a:r>
              <a:rPr lang="fr-FR" dirty="0"/>
              <a:t>De plus, souvent une grande partie des coûts proviennent des dépenses de recherche et de développement de nouveaux procédés, de nouvelles technologies et de nouveaux produits.</a:t>
            </a:r>
          </a:p>
          <a:p>
            <a:endParaRPr lang="fr-FR" dirty="0"/>
          </a:p>
          <a:p>
            <a:r>
              <a:rPr lang="fr-FR" dirty="0"/>
              <a:t>Chaque décision est différente. Pour bien choisir, il ne faut retenir que les coûts qui sont impactés par la décision (que l’on peut appeler </a:t>
            </a:r>
            <a:r>
              <a:rPr lang="fr-FR" i="1" dirty="0"/>
              <a:t>coûts spécifiques</a:t>
            </a:r>
            <a:r>
              <a:rPr lang="fr-FR" dirty="0"/>
              <a:t>).</a:t>
            </a:r>
          </a:p>
          <a:p>
            <a:endParaRPr lang="fr-FR" dirty="0"/>
          </a:p>
          <a:p>
            <a:endParaRPr lang="fr-FR" dirty="0"/>
          </a:p>
        </p:txBody>
      </p:sp>
    </p:spTree>
    <p:extLst>
      <p:ext uri="{BB962C8B-B14F-4D97-AF65-F5344CB8AC3E}">
        <p14:creationId xmlns:p14="http://schemas.microsoft.com/office/powerpoint/2010/main" val="18455996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a:xfrm>
            <a:off x="597322" y="4685258"/>
            <a:ext cx="5904656" cy="5328592"/>
          </a:xfrm>
        </p:spPr>
        <p:txBody>
          <a:bodyPr/>
          <a:lstStyle/>
          <a:p>
            <a:r>
              <a:rPr lang="fr-FR" dirty="0"/>
              <a:t>Tout standard de coût comporte au moins deux standards élémentaires :</a:t>
            </a:r>
          </a:p>
          <a:p>
            <a:pPr marL="171450" indent="-171450">
              <a:buFontTx/>
              <a:buChar char="-"/>
            </a:pPr>
            <a:r>
              <a:rPr lang="fr-FR" dirty="0"/>
              <a:t>les </a:t>
            </a:r>
            <a:r>
              <a:rPr lang="fr-FR" b="1" dirty="0"/>
              <a:t>quantités consommées </a:t>
            </a:r>
            <a:r>
              <a:rPr lang="fr-FR" dirty="0"/>
              <a:t>; elles sont définies dans les nomenclatures et dans les gammes de fabrication (temps main-d’œuvre et temps machine),</a:t>
            </a:r>
          </a:p>
          <a:p>
            <a:pPr marL="171450" indent="-171450">
              <a:buFontTx/>
              <a:buChar char="-"/>
            </a:pPr>
            <a:r>
              <a:rPr lang="fr-FR" dirty="0"/>
              <a:t>le </a:t>
            </a:r>
            <a:r>
              <a:rPr lang="fr-FR" b="1" dirty="0"/>
              <a:t>coût moyen prévisionnel </a:t>
            </a:r>
            <a:r>
              <a:rPr lang="fr-FR" dirty="0"/>
              <a:t>des ressources consommées.</a:t>
            </a:r>
          </a:p>
          <a:p>
            <a:endParaRPr lang="fr-FR" b="1" dirty="0"/>
          </a:p>
        </p:txBody>
      </p:sp>
    </p:spTree>
    <p:extLst>
      <p:ext uri="{BB962C8B-B14F-4D97-AF65-F5344CB8AC3E}">
        <p14:creationId xmlns:p14="http://schemas.microsoft.com/office/powerpoint/2010/main" val="42577010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p:txBody>
          <a:bodyPr/>
          <a:lstStyle/>
          <a:p>
            <a:r>
              <a:rPr lang="fr-FR" b="1" dirty="0"/>
              <a:t>Les matières consommées</a:t>
            </a:r>
          </a:p>
          <a:p>
            <a:r>
              <a:rPr lang="fr-FR" dirty="0"/>
              <a:t>Les quantités utilisées dans l’élaboration des produits figurent dans les coefficients de la nomenclature. Mais des variations peuvent provenir de modifications dans les processus de production ; on prendra alors comme standard une estimation de la moyenne sur la période budgétaire.</a:t>
            </a:r>
          </a:p>
          <a:p>
            <a:r>
              <a:rPr lang="fr-FR" dirty="0"/>
              <a:t>Pour le coût des achats, il faut estimer leur coût moyen pondéré en fonction des variations de cours, des variations dans les quantités achetées, des fournisseurs retenus…</a:t>
            </a:r>
          </a:p>
          <a:p>
            <a:r>
              <a:rPr lang="fr-FR" b="1" dirty="0"/>
              <a:t>La main-d’œuvre directe</a:t>
            </a:r>
          </a:p>
          <a:p>
            <a:r>
              <a:rPr lang="fr-FR" dirty="0"/>
              <a:t>Pour le coût de la main-d’œuvre, il faut cumuler l’ensemble des charges afférentes et obtenir une estimation du nombre d’heures productives (en tenant compte des rendements) sur l’horizon ; on obtiendra ainsi une estimation du coût moyen de l’heure productive.</a:t>
            </a:r>
          </a:p>
          <a:p>
            <a:r>
              <a:rPr lang="fr-FR" dirty="0"/>
              <a:t>Nous voyons donc que l’on ne peut calculer de standard de coût que si l’on dispose d’une prévision d’activité.</a:t>
            </a:r>
          </a:p>
          <a:p>
            <a:r>
              <a:rPr lang="fr-FR" b="1" dirty="0"/>
              <a:t>Les standards de coûts indirects : le coût standard de l’unité d’œuvre</a:t>
            </a:r>
          </a:p>
          <a:p>
            <a:r>
              <a:rPr lang="fr-FR" dirty="0"/>
              <a:t>Comme nous l’avons vu, les coûts indirects (coûts d’environnement de l’activité) sont rattachés aux produits à travers des unités d’œuvre. Le coût indirect entrant dans le coût standard d’un produit est égal au montant des coûts indirects divisé par le nombre d’unités d’œuvre prévues au budget.</a:t>
            </a:r>
          </a:p>
        </p:txBody>
      </p:sp>
    </p:spTree>
    <p:extLst>
      <p:ext uri="{BB962C8B-B14F-4D97-AF65-F5344CB8AC3E}">
        <p14:creationId xmlns:p14="http://schemas.microsoft.com/office/powerpoint/2010/main" val="14137123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a:xfrm>
            <a:off x="946150" y="4860925"/>
            <a:ext cx="5339804" cy="4605338"/>
          </a:xfrm>
        </p:spPr>
        <p:txBody>
          <a:bodyPr/>
          <a:lstStyle/>
          <a:p>
            <a:r>
              <a:rPr lang="fr-FR" b="1" dirty="0"/>
              <a:t>Exemple </a:t>
            </a:r>
          </a:p>
          <a:p>
            <a:r>
              <a:rPr lang="fr-FR" dirty="0"/>
              <a:t>Une ébauche consomme 0,05 kg de matière valorisée à 36 €/kg soit </a:t>
            </a:r>
            <a:r>
              <a:rPr lang="fr-FR" b="1" dirty="0"/>
              <a:t>1,8 €.</a:t>
            </a:r>
          </a:p>
          <a:p>
            <a:r>
              <a:rPr lang="fr-FR" dirty="0"/>
              <a:t>Le coût de l’heure de main-d’œuvre productive est évaluée à 45 €.</a:t>
            </a:r>
          </a:p>
          <a:p>
            <a:r>
              <a:rPr lang="fr-FR" dirty="0"/>
              <a:t>Le coût de main-d’œuvre directe par unité est donc de 45  x 1600 / 288 000 soit </a:t>
            </a:r>
            <a:r>
              <a:rPr lang="fr-FR" b="1" dirty="0"/>
              <a:t>0,25 €.</a:t>
            </a:r>
          </a:p>
          <a:p>
            <a:r>
              <a:rPr lang="fr-FR" dirty="0"/>
              <a:t>La cadence est de (288 000 / 1 600) soit 180 coups à l’heure.</a:t>
            </a:r>
          </a:p>
          <a:p>
            <a:r>
              <a:rPr lang="fr-FR" dirty="0"/>
              <a:t>Le coût variable directe machine est donc de (270 / 180) soit </a:t>
            </a:r>
            <a:r>
              <a:rPr lang="fr-FR" b="1" dirty="0"/>
              <a:t>1,5 €</a:t>
            </a:r>
            <a:r>
              <a:rPr lang="fr-FR" dirty="0"/>
              <a:t> par ébauche.</a:t>
            </a:r>
          </a:p>
          <a:p>
            <a:r>
              <a:rPr lang="fr-FR" dirty="0"/>
              <a:t>Le standard de coût fixe de l’atelier est de 180 000 € sur l’année.</a:t>
            </a:r>
          </a:p>
          <a:p>
            <a:r>
              <a:rPr lang="fr-FR" dirty="0"/>
              <a:t>Les coûts fixes indirects répartis au nombre de pièces sont de (180 000 / </a:t>
            </a:r>
            <a:r>
              <a:rPr lang="fr-FR"/>
              <a:t>288 000) </a:t>
            </a:r>
            <a:r>
              <a:rPr lang="fr-FR" dirty="0"/>
              <a:t>soit de </a:t>
            </a:r>
            <a:r>
              <a:rPr lang="fr-FR"/>
              <a:t>0,625 €,</a:t>
            </a:r>
            <a:endParaRPr lang="fr-FR" dirty="0"/>
          </a:p>
          <a:p>
            <a:r>
              <a:rPr lang="fr-FR" dirty="0"/>
              <a:t>Le coût standard machine est donc de 1,5 + 0,625 = </a:t>
            </a:r>
            <a:r>
              <a:rPr lang="fr-FR" b="1" dirty="0"/>
              <a:t>2,125 €</a:t>
            </a:r>
            <a:r>
              <a:rPr lang="fr-FR" dirty="0"/>
              <a:t> / ébauche.</a:t>
            </a:r>
          </a:p>
          <a:p>
            <a:endParaRPr lang="fr-FR" dirty="0"/>
          </a:p>
          <a:p>
            <a:r>
              <a:rPr lang="fr-FR" dirty="0"/>
              <a:t>Le coût standard d’une ébauche est donc de 1,8 + 0,25 + 2,125 = </a:t>
            </a:r>
            <a:r>
              <a:rPr lang="fr-FR" b="1" dirty="0"/>
              <a:t>4,175 €.</a:t>
            </a:r>
            <a:endParaRPr lang="fr-FR" dirty="0"/>
          </a:p>
          <a:p>
            <a:endParaRPr lang="fr-FR" dirty="0"/>
          </a:p>
        </p:txBody>
      </p:sp>
    </p:spTree>
    <p:extLst>
      <p:ext uri="{BB962C8B-B14F-4D97-AF65-F5344CB8AC3E}">
        <p14:creationId xmlns:p14="http://schemas.microsoft.com/office/powerpoint/2010/main" val="37425995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a:xfrm>
            <a:off x="453306" y="4685258"/>
            <a:ext cx="6336704" cy="5400600"/>
          </a:xfrm>
        </p:spPr>
        <p:txBody>
          <a:bodyPr/>
          <a:lstStyle/>
          <a:p>
            <a:r>
              <a:rPr lang="fr-FR" b="1" dirty="0"/>
              <a:t>L’écart sur prix pour les coûts variables</a:t>
            </a:r>
          </a:p>
          <a:p>
            <a:r>
              <a:rPr lang="fr-FR" dirty="0"/>
              <a:t>Cet écart apparaît lors de l’achat de marchandises si le prix effectivement payé au fournisseur est différent du coût standard d’achat. Cet écart devra être expliqué par de service Achats.</a:t>
            </a:r>
          </a:p>
          <a:p>
            <a:r>
              <a:rPr lang="fr-FR" dirty="0"/>
              <a:t>Si sur une semaine, les achats de matières premières se sont élevés à 12 250 € pour 350 kg de matières qui ont été entièrement consommées par la production de 6 000 ébauches..</a:t>
            </a:r>
          </a:p>
          <a:p>
            <a:r>
              <a:rPr lang="fr-FR" dirty="0"/>
              <a:t>L’écart dur prix est donc de (12250  – 36 x 350) soit 350 €. C’est un écart favorable.</a:t>
            </a:r>
          </a:p>
          <a:p>
            <a:r>
              <a:rPr lang="fr-FR" b="1" dirty="0"/>
              <a:t>L’écart de rendement ou de productivité</a:t>
            </a:r>
          </a:p>
          <a:p>
            <a:r>
              <a:rPr lang="fr-FR" dirty="0"/>
              <a:t>Il mesure les déviations entre la consommation réelle des ressources (matière mise en œuvre, temps de fabrication…) constatées par le suivi de production et les consommations prévisionnelles définies dans les nomenclatures et les gammes. Cet écart est de la responsabilité de la direction de la production.</a:t>
            </a:r>
          </a:p>
          <a:p>
            <a:r>
              <a:rPr lang="fr-FR" dirty="0"/>
              <a:t>La consommation de matière par ébauche a donc été de (350 / 6 000) soit 0,0583 kg.</a:t>
            </a:r>
          </a:p>
          <a:p>
            <a:r>
              <a:rPr lang="fr-FR" dirty="0"/>
              <a:t>L’écart est donc valorisé à (0,0583 – 0,05) x 36 = 0,3 € par pièce ou 1 800 € pour les 6 000 pièces. C’est un écart défavorable.</a:t>
            </a:r>
          </a:p>
          <a:p>
            <a:r>
              <a:rPr lang="fr-FR" dirty="0"/>
              <a:t>On a noté qu’il a fallu 40 heures de main-d’œuvre pour cette production au lieu du temps théorique de (6 000 / 180) = 33,33 heures.</a:t>
            </a:r>
          </a:p>
          <a:p>
            <a:r>
              <a:rPr lang="fr-FR" dirty="0"/>
              <a:t>L’écart sur coût de main-d’œuvre est donc de (40 – 33,33) x 45 = 300 € (défavorable).</a:t>
            </a:r>
          </a:p>
          <a:p>
            <a:r>
              <a:rPr lang="fr-FR" dirty="0"/>
              <a:t>Un écart peut également apparaitre également sur les coûts de main-d’œuvre (variation des rémunérations, intérim…). Cet écart devra être expliqué par le service du personnel.</a:t>
            </a:r>
          </a:p>
          <a:p>
            <a:r>
              <a:rPr lang="fr-FR" dirty="0"/>
              <a:t>Si le temps machine a également été de 40 heures, on calcule de la même façon l’écart sur coût machine :</a:t>
            </a:r>
          </a:p>
          <a:p>
            <a:r>
              <a:rPr lang="fr-FR" dirty="0"/>
              <a:t>(40 – 33,33) x 270 = 1 800 € (défavorable).</a:t>
            </a:r>
          </a:p>
          <a:p>
            <a:r>
              <a:rPr lang="fr-FR" dirty="0"/>
              <a:t>L’écart total est donc de 1 800 + 300 + 1 800 = 3 900 € soit 0,65 € par pièce.</a:t>
            </a:r>
          </a:p>
          <a:p>
            <a:r>
              <a:rPr lang="fr-FR" b="1" dirty="0"/>
              <a:t>L’écart de volume</a:t>
            </a:r>
          </a:p>
          <a:p>
            <a:r>
              <a:rPr lang="fr-FR" dirty="0"/>
              <a:t>Si les quantités produites sont différentes de celles qui ont été prévues pour le calcul des coûts standards de production, il en résulte une différence sur l’absorption des frais indirects imputés par l’intermédiaire des unités d’œuvre.</a:t>
            </a:r>
          </a:p>
          <a:p>
            <a:r>
              <a:rPr lang="fr-FR" b="1" dirty="0"/>
              <a:t>L’écart de dépenses sur les coûts fixes</a:t>
            </a:r>
          </a:p>
          <a:p>
            <a:r>
              <a:rPr lang="fr-FR" dirty="0"/>
              <a:t>Une différence dans les coûts fixes n’est pas répercutée sur les allocations de coût fixe sur les produits. Elle devra être expliquée par l’ordonnateur de chaque dépense.</a:t>
            </a:r>
          </a:p>
          <a:p>
            <a:endParaRPr lang="fr-FR" dirty="0"/>
          </a:p>
          <a:p>
            <a:endParaRPr lang="fr-FR" dirty="0"/>
          </a:p>
          <a:p>
            <a:r>
              <a:rPr lang="fr-FR" dirty="0"/>
              <a:t> </a:t>
            </a:r>
          </a:p>
          <a:p>
            <a:endParaRPr lang="fr-FR" dirty="0"/>
          </a:p>
          <a:p>
            <a:endParaRPr lang="fr-FR" dirty="0"/>
          </a:p>
          <a:p>
            <a:endParaRPr lang="fr-FR" dirty="0"/>
          </a:p>
        </p:txBody>
      </p:sp>
    </p:spTree>
    <p:extLst>
      <p:ext uri="{BB962C8B-B14F-4D97-AF65-F5344CB8AC3E}">
        <p14:creationId xmlns:p14="http://schemas.microsoft.com/office/powerpoint/2010/main" val="21207061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p:txBody>
          <a:bodyPr/>
          <a:lstStyle/>
          <a:p>
            <a:r>
              <a:rPr lang="fr-FR" dirty="0"/>
              <a:t>Gérer, c’est allouer des ressources pour atteindre un but ou un objectif. Un gestionnaire est une personne qui décide de l’allocation de ressources (toujours limitées) et qui en supervise la mise en œuvre. Par ressource d’une organisation, on entend aussi bien les hommes et les femmes qui y travaillent que les moyens financiers ou techniques dont elle dispose ou peut disposer.</a:t>
            </a:r>
          </a:p>
          <a:p>
            <a:r>
              <a:rPr lang="fr-FR" dirty="0"/>
              <a:t>Pour pouvoir gérer, le gestionnaire a besoin d’informations sur les conséquences possible de telle ou telle allocation de ressource : il doit choisir l’action qui offre le meilleur rapport entre ressources consommées et résultat obtenu.</a:t>
            </a:r>
          </a:p>
          <a:p>
            <a:r>
              <a:rPr lang="fr-FR" dirty="0"/>
              <a:t>Il a besoin d’informations sur les conséquences passées des allocations qui ont été réalisées pour construire un ou plusieurs modèles de causalité permettant de prévoir les conséquences sur le futur.</a:t>
            </a:r>
          </a:p>
          <a:p>
            <a:r>
              <a:rPr lang="fr-FR" dirty="0"/>
              <a:t>Il a besoin de comparer les allocations réelles et les allocations prévues et de comparer les conséquences réelles et celles qui étaient prévues afin de réajuster le tir pour atteindre effectivement et efficacement l’objectif retenu.</a:t>
            </a:r>
          </a:p>
          <a:p>
            <a:r>
              <a:rPr lang="fr-FR" dirty="0"/>
              <a:t>La comptabilité est une source privilégiée de telles informations.</a:t>
            </a:r>
          </a:p>
          <a:p>
            <a:r>
              <a:rPr lang="fr-FR" dirty="0"/>
              <a:t>Parce qu’elle est un langage financier, la comptabilité ne prendra en compte qu’un aspect des ressources que le gestionnaire alloue par ses décisions : seules celles qui peuvent avoir une valeur mesurable en termes monétaires seront pris en compte. Toutes les autres ressources ne seront mesurées qu’en fonction de leurs conséquences monétaires.</a:t>
            </a:r>
          </a:p>
          <a:p>
            <a:r>
              <a:rPr lang="fr-FR" dirty="0"/>
              <a:t>La comptabilité n’est donc pas un langage exhaustif ; elle ne donne qu’une image partielle du vécu de l’entreprise.</a:t>
            </a:r>
          </a:p>
          <a:p>
            <a:r>
              <a:rPr lang="fr-FR" dirty="0"/>
              <a:t>Elle doit cependant permettre de déterminer des coûts de produits ou services pour calculer la rentabilité de chacun d’entre eux et, obligation légale, d’évaluer la valeur des stocks au bilan.</a:t>
            </a:r>
          </a:p>
        </p:txBody>
      </p:sp>
    </p:spTree>
    <p:extLst>
      <p:ext uri="{BB962C8B-B14F-4D97-AF65-F5344CB8AC3E}">
        <p14:creationId xmlns:p14="http://schemas.microsoft.com/office/powerpoint/2010/main" val="249927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a:xfrm>
            <a:off x="946150" y="4757266"/>
            <a:ext cx="5207000" cy="5256584"/>
          </a:xfrm>
        </p:spPr>
        <p:txBody>
          <a:bodyPr/>
          <a:lstStyle/>
          <a:p>
            <a:r>
              <a:rPr lang="fr-FR" dirty="0"/>
              <a:t>Des coûts prédéterminés à caractère normatif qui servent à évaluer les performances dans l’entreprise pour une période donnée. Cette définition précise le caractère de </a:t>
            </a:r>
            <a:r>
              <a:rPr lang="fr-FR" b="1" dirty="0"/>
              <a:t>norme</a:t>
            </a:r>
            <a:r>
              <a:rPr lang="fr-FR" u="sng" dirty="0"/>
              <a:t> </a:t>
            </a:r>
            <a:r>
              <a:rPr lang="fr-FR" dirty="0"/>
              <a:t>du coût standard. C’est donc </a:t>
            </a:r>
            <a:r>
              <a:rPr lang="fr-FR" b="1" dirty="0"/>
              <a:t>une référence</a:t>
            </a:r>
            <a:r>
              <a:rPr lang="fr-FR" dirty="0"/>
              <a:t>.</a:t>
            </a:r>
          </a:p>
          <a:p>
            <a:pPr lvl="0"/>
            <a:r>
              <a:rPr lang="fr-FR" dirty="0"/>
              <a:t>Mais elle apporte une notion essentielle qui est celle de </a:t>
            </a:r>
            <a:r>
              <a:rPr lang="fr-FR" b="1" dirty="0"/>
              <a:t>la mesure des performances</a:t>
            </a:r>
            <a:r>
              <a:rPr lang="fr-FR" u="sng" dirty="0"/>
              <a:t>.</a:t>
            </a:r>
            <a:endParaRPr lang="fr-FR" dirty="0"/>
          </a:p>
          <a:p>
            <a:r>
              <a:rPr lang="fr-FR" b="1" dirty="0"/>
              <a:t>Deux aspects de la performance sont à retenir :</a:t>
            </a:r>
          </a:p>
          <a:p>
            <a:pPr marL="171450" lvl="0" indent="-171450">
              <a:buFont typeface="Arial" panose="020B0604020202020204" pitchFamily="34" charset="0"/>
              <a:buChar char="•"/>
            </a:pPr>
            <a:r>
              <a:rPr lang="fr-FR" dirty="0"/>
              <a:t>Celui qui mesure l’aptitude d’un responsable à atteindre un objectif fixé.</a:t>
            </a:r>
          </a:p>
          <a:p>
            <a:r>
              <a:rPr lang="fr-FR" dirty="0"/>
              <a:t>L’accent est mis sur la capacité du responsable.</a:t>
            </a:r>
          </a:p>
          <a:p>
            <a:pPr marL="171450" lvl="0" indent="-171450">
              <a:buFont typeface="Arial" panose="020B0604020202020204" pitchFamily="34" charset="0"/>
              <a:buChar char="•"/>
            </a:pPr>
            <a:r>
              <a:rPr lang="fr-FR" dirty="0"/>
              <a:t>Celui qui mesure l’effort accompli pour tendre vers l’objectif fixé.</a:t>
            </a:r>
          </a:p>
          <a:p>
            <a:r>
              <a:rPr lang="fr-FR" dirty="0"/>
              <a:t>L’accent est mis sur le mérite du responsable.</a:t>
            </a:r>
          </a:p>
          <a:p>
            <a:endParaRPr lang="fr-FR" dirty="0"/>
          </a:p>
          <a:p>
            <a:r>
              <a:rPr lang="fr-FR" b="1" dirty="0"/>
              <a:t>Avantages de la méthode :</a:t>
            </a:r>
          </a:p>
          <a:p>
            <a:pPr marL="171450" lvl="0" indent="-171450">
              <a:buFont typeface="Arial" panose="020B0604020202020204" pitchFamily="34" charset="0"/>
              <a:buChar char="•"/>
            </a:pPr>
            <a:r>
              <a:rPr lang="fr-FR" dirty="0"/>
              <a:t>Un contrôle des responsabilités, une prévention contre l’inefficience et la routine.</a:t>
            </a:r>
          </a:p>
          <a:p>
            <a:pPr marL="171450" lvl="0" indent="-171450">
              <a:buFont typeface="Arial" panose="020B0604020202020204" pitchFamily="34" charset="0"/>
              <a:buChar char="•"/>
            </a:pPr>
            <a:r>
              <a:rPr lang="fr-FR" dirty="0"/>
              <a:t>Provoque des diminutions de coûts si elle est combinée à une politique du personnel et un système d’animation.</a:t>
            </a:r>
          </a:p>
          <a:p>
            <a:pPr marL="171450" lvl="0" indent="-171450">
              <a:buFont typeface="Arial" panose="020B0604020202020204" pitchFamily="34" charset="0"/>
              <a:buChar char="•"/>
            </a:pPr>
            <a:r>
              <a:rPr lang="fr-FR" dirty="0"/>
              <a:t>Permet de prendre des mesures correctives.</a:t>
            </a:r>
          </a:p>
          <a:p>
            <a:pPr marL="171450" lvl="0" indent="-171450">
              <a:buFont typeface="Arial" panose="020B0604020202020204" pitchFamily="34" charset="0"/>
              <a:buChar char="•"/>
            </a:pPr>
            <a:r>
              <a:rPr lang="fr-FR" dirty="0"/>
              <a:t>Rapidité de comptabilisation</a:t>
            </a:r>
          </a:p>
          <a:p>
            <a:pPr marL="171450" lvl="0" indent="-171450">
              <a:buFont typeface="Arial" panose="020B0604020202020204" pitchFamily="34" charset="0"/>
              <a:buChar char="•"/>
            </a:pPr>
            <a:r>
              <a:rPr lang="fr-FR" dirty="0"/>
              <a:t>Peut aider dans une certaine mesure à la détermination des prix de ventes.</a:t>
            </a:r>
          </a:p>
          <a:p>
            <a:r>
              <a:rPr lang="fr-FR" b="1" dirty="0"/>
              <a:t>Inconvénients de la méthode :</a:t>
            </a:r>
          </a:p>
          <a:p>
            <a:pPr marL="171450" lvl="0" indent="-171450">
              <a:buFont typeface="Arial" panose="020B0604020202020204" pitchFamily="34" charset="0"/>
              <a:buChar char="•"/>
            </a:pPr>
            <a:r>
              <a:rPr lang="fr-FR" dirty="0"/>
              <a:t>Rigidité des standards, leurs révisions se fait qu’à chaque changement de période et encore quelques fois de manière discontinue.</a:t>
            </a:r>
          </a:p>
          <a:p>
            <a:pPr marL="171450" lvl="0" indent="-171450">
              <a:buFont typeface="Arial" panose="020B0604020202020204" pitchFamily="34" charset="0"/>
              <a:buChar char="•"/>
            </a:pPr>
            <a:r>
              <a:rPr lang="fr-FR" dirty="0"/>
              <a:t>Si l’on ajuste trop souvent les standards (trop de révisions), cette flexibilité risque de ne plus mettre en évidence un écart significatif. La mesure de la performance perd de son intérêt.</a:t>
            </a:r>
          </a:p>
          <a:p>
            <a:pPr marL="171450" lvl="0" indent="-171450">
              <a:buFont typeface="Arial" panose="020B0604020202020204" pitchFamily="34" charset="0"/>
              <a:buChar char="•"/>
            </a:pPr>
            <a:r>
              <a:rPr lang="fr-FR" dirty="0"/>
              <a:t>Utilisé comme moyen de management, par sa nature contraignante, il est source de pression et moteur de résistance des individus.</a:t>
            </a:r>
          </a:p>
          <a:p>
            <a:endParaRPr lang="fr-FR" dirty="0"/>
          </a:p>
          <a:p>
            <a:r>
              <a:rPr lang="fr-FR" dirty="0"/>
              <a:t> </a:t>
            </a:r>
          </a:p>
        </p:txBody>
      </p:sp>
    </p:spTree>
    <p:extLst>
      <p:ext uri="{BB962C8B-B14F-4D97-AF65-F5344CB8AC3E}">
        <p14:creationId xmlns:p14="http://schemas.microsoft.com/office/powerpoint/2010/main" val="23064956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p:txBody>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lang="fr-FR" sz="1000" dirty="0">
                <a:latin typeface="Arial" panose="020B0604020202020204" pitchFamily="34" charset="0"/>
                <a:cs typeface="Arial" panose="020B0604020202020204" pitchFamily="34" charset="0"/>
              </a:rPr>
              <a:t>Une des finalités de la comptabilité de gestion est la connaissance des coûts et des marges en vue de prendre des décisions.</a:t>
            </a:r>
          </a:p>
          <a:p>
            <a:pPr marL="0" marR="0" lvl="0" indent="0" algn="l" defTabSz="914400" rtl="0" eaLnBrk="1" fontAlgn="base" latinLnBrk="0" hangingPunct="1">
              <a:lnSpc>
                <a:spcPct val="100000"/>
              </a:lnSpc>
              <a:spcBef>
                <a:spcPts val="0"/>
              </a:spcBef>
              <a:spcAft>
                <a:spcPct val="0"/>
              </a:spcAft>
              <a:buClrTx/>
              <a:buSzTx/>
              <a:buFontTx/>
              <a:buNone/>
              <a:tabLst/>
              <a:defRPr/>
            </a:pPr>
            <a:endParaRPr lang="fr-FR" dirty="0"/>
          </a:p>
          <a:p>
            <a:pPr marL="0" marR="0" lvl="0" indent="0" algn="l" defTabSz="914400" rtl="0" eaLnBrk="1" fontAlgn="base" latinLnBrk="0" hangingPunct="1">
              <a:lnSpc>
                <a:spcPct val="100000"/>
              </a:lnSpc>
              <a:spcBef>
                <a:spcPts val="0"/>
              </a:spcBef>
              <a:spcAft>
                <a:spcPct val="0"/>
              </a:spcAft>
              <a:buClrTx/>
              <a:buSzTx/>
              <a:buFontTx/>
              <a:buNone/>
              <a:tabLst/>
              <a:defRPr/>
            </a:pPr>
            <a:r>
              <a:rPr lang="fr-FR" sz="1000" dirty="0">
                <a:latin typeface="Arial" panose="020B0604020202020204" pitchFamily="34" charset="0"/>
                <a:cs typeface="Arial" panose="020B0604020202020204" pitchFamily="34" charset="0"/>
              </a:rPr>
              <a:t>Que signifie « un produit coûte 9 € » ?</a:t>
            </a:r>
          </a:p>
          <a:p>
            <a:pPr marL="0" marR="0" lvl="0" indent="0" algn="l" defTabSz="914400" rtl="0" eaLnBrk="1" fontAlgn="base" latinLnBrk="0" hangingPunct="1">
              <a:lnSpc>
                <a:spcPct val="100000"/>
              </a:lnSpc>
              <a:spcBef>
                <a:spcPts val="0"/>
              </a:spcBef>
              <a:spcAft>
                <a:spcPct val="0"/>
              </a:spcAft>
              <a:buClrTx/>
              <a:buSzTx/>
              <a:buFontTx/>
              <a:buNone/>
              <a:tabLst/>
              <a:defRPr/>
            </a:pPr>
            <a:r>
              <a:rPr lang="fr-FR" dirty="0"/>
              <a:t>Coût moyen / </a:t>
            </a:r>
            <a:r>
              <a:rPr lang="fr-FR" sz="1000" dirty="0">
                <a:latin typeface="Arial" panose="020B0604020202020204" pitchFamily="34" charset="0"/>
                <a:cs typeface="Arial" panose="020B0604020202020204" pitchFamily="34" charset="0"/>
              </a:rPr>
              <a:t>Coût marginal</a:t>
            </a:r>
          </a:p>
          <a:p>
            <a:pPr marL="0" marR="0" lvl="0" indent="0" algn="l" defTabSz="914400" rtl="0" eaLnBrk="1" fontAlgn="base" latinLnBrk="0" hangingPunct="1">
              <a:lnSpc>
                <a:spcPct val="100000"/>
              </a:lnSpc>
              <a:spcBef>
                <a:spcPts val="0"/>
              </a:spcBef>
              <a:spcAft>
                <a:spcPct val="0"/>
              </a:spcAft>
              <a:buClrTx/>
              <a:buSzTx/>
              <a:buFontTx/>
              <a:buNone/>
              <a:tabLst/>
              <a:defRPr/>
            </a:pPr>
            <a:r>
              <a:rPr lang="fr-FR" dirty="0"/>
              <a:t>Coût historique / </a:t>
            </a:r>
            <a:r>
              <a:rPr lang="fr-FR" sz="1000" dirty="0">
                <a:latin typeface="Arial" panose="020B0604020202020204" pitchFamily="34" charset="0"/>
                <a:cs typeface="Arial" panose="020B0604020202020204" pitchFamily="34" charset="0"/>
              </a:rPr>
              <a:t>Coût prévisionnel</a:t>
            </a:r>
            <a:endParaRPr lang="fr-FR" dirty="0"/>
          </a:p>
          <a:p>
            <a:pPr>
              <a:spcBef>
                <a:spcPts val="0"/>
              </a:spcBef>
            </a:pPr>
            <a:r>
              <a:rPr lang="fr-FR" dirty="0"/>
              <a:t>Coût partiel / </a:t>
            </a:r>
            <a:r>
              <a:rPr lang="fr-FR" sz="1000" dirty="0">
                <a:latin typeface="Arial" panose="020B0604020202020204" pitchFamily="34" charset="0"/>
                <a:cs typeface="Arial" panose="020B0604020202020204" pitchFamily="34" charset="0"/>
              </a:rPr>
              <a:t>Coût complet</a:t>
            </a:r>
          </a:p>
          <a:p>
            <a:pPr marL="0" marR="0" lvl="0" indent="0" algn="l" defTabSz="914400" rtl="0" eaLnBrk="1" fontAlgn="base" latinLnBrk="0" hangingPunct="1">
              <a:lnSpc>
                <a:spcPct val="100000"/>
              </a:lnSpc>
              <a:spcBef>
                <a:spcPts val="0"/>
              </a:spcBef>
              <a:spcAft>
                <a:spcPct val="0"/>
              </a:spcAft>
              <a:buClrTx/>
              <a:buSzTx/>
              <a:buFontTx/>
              <a:buNone/>
              <a:tabLst/>
              <a:defRPr/>
            </a:pPr>
            <a:endParaRPr lang="fr-FR" sz="1000" dirty="0">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ts val="0"/>
              </a:spcBef>
              <a:spcAft>
                <a:spcPct val="0"/>
              </a:spcAft>
              <a:buClrTx/>
              <a:buSzTx/>
              <a:buFontTx/>
              <a:buNone/>
              <a:tabLst/>
              <a:defRPr/>
            </a:pPr>
            <a:r>
              <a:rPr lang="fr-FR" dirty="0"/>
              <a:t>Nous voyons que la notion est multiforme. </a:t>
            </a:r>
          </a:p>
          <a:p>
            <a:pPr marL="0" marR="0" lvl="0" indent="0" algn="l" defTabSz="914400" rtl="0" eaLnBrk="1" fontAlgn="base" latinLnBrk="0" hangingPunct="1">
              <a:lnSpc>
                <a:spcPct val="100000"/>
              </a:lnSpc>
              <a:spcBef>
                <a:spcPts val="0"/>
              </a:spcBef>
              <a:spcAft>
                <a:spcPct val="0"/>
              </a:spcAft>
              <a:buClrTx/>
              <a:buSzTx/>
              <a:buFontTx/>
              <a:buNone/>
              <a:tabLst/>
              <a:defRPr/>
            </a:pPr>
            <a:r>
              <a:rPr lang="fr-FR" sz="1000" dirty="0">
                <a:latin typeface="Arial" panose="020B0604020202020204" pitchFamily="34" charset="0"/>
                <a:cs typeface="Arial" panose="020B0604020202020204" pitchFamily="34" charset="0"/>
              </a:rPr>
              <a:t>L’objectif n’est pa</a:t>
            </a:r>
            <a:r>
              <a:rPr lang="fr-FR" dirty="0"/>
              <a:t>s de calculer le vrai coût mais de calculer le coût pertinent, celui qui est adapté au type de décision à prendre.</a:t>
            </a:r>
          </a:p>
          <a:p>
            <a:pPr marL="0" marR="0" lvl="0" indent="0" algn="l" defTabSz="914400" rtl="0" eaLnBrk="1" fontAlgn="base" latinLnBrk="0" hangingPunct="1">
              <a:lnSpc>
                <a:spcPct val="100000"/>
              </a:lnSpc>
              <a:spcBef>
                <a:spcPts val="0"/>
              </a:spcBef>
              <a:spcAft>
                <a:spcPct val="0"/>
              </a:spcAft>
              <a:buClrTx/>
              <a:buSzTx/>
              <a:buFontTx/>
              <a:buNone/>
              <a:tabLst/>
              <a:defRPr/>
            </a:pPr>
            <a:endParaRPr lang="fr-FR" sz="1000" dirty="0">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ts val="0"/>
              </a:spcBef>
              <a:spcAft>
                <a:spcPct val="0"/>
              </a:spcAft>
              <a:buClrTx/>
              <a:buSzTx/>
              <a:buFontTx/>
              <a:buNone/>
              <a:tabLst/>
              <a:defRPr/>
            </a:pPr>
            <a:r>
              <a:rPr lang="fr-FR" sz="1000" dirty="0">
                <a:latin typeface="Arial" panose="020B0604020202020204" pitchFamily="34" charset="0"/>
                <a:cs typeface="Arial" panose="020B0604020202020204" pitchFamily="34" charset="0"/>
              </a:rPr>
              <a:t>Un prix est l’expression monétaire de la valeur d’un </a:t>
            </a:r>
            <a:r>
              <a:rPr lang="fr-FR" sz="1000" b="1" dirty="0">
                <a:latin typeface="Arial" panose="020B0604020202020204" pitchFamily="34" charset="0"/>
                <a:cs typeface="Arial" panose="020B0604020202020204" pitchFamily="34" charset="0"/>
              </a:rPr>
              <a:t>échange</a:t>
            </a:r>
            <a:r>
              <a:rPr lang="fr-FR" sz="1000" dirty="0">
                <a:latin typeface="Arial" panose="020B0604020202020204" pitchFamily="34" charset="0"/>
                <a:cs typeface="Arial" panose="020B0604020202020204" pitchFamily="34" charset="0"/>
              </a:rPr>
              <a:t> avec l’extérieur de l’entreprise (achat et vente).</a:t>
            </a:r>
          </a:p>
          <a:p>
            <a:pPr marL="0" marR="0" lvl="0" indent="0" algn="l" defTabSz="914400" rtl="0" eaLnBrk="1" fontAlgn="base" latinLnBrk="0" hangingPunct="1">
              <a:lnSpc>
                <a:spcPct val="100000"/>
              </a:lnSpc>
              <a:spcBef>
                <a:spcPts val="0"/>
              </a:spcBef>
              <a:spcAft>
                <a:spcPct val="0"/>
              </a:spcAft>
              <a:buClrTx/>
              <a:buSzTx/>
              <a:buFontTx/>
              <a:buNone/>
              <a:tabLst/>
              <a:defRPr/>
            </a:pPr>
            <a:r>
              <a:rPr lang="fr-FR" sz="1000" dirty="0">
                <a:latin typeface="Arial" panose="020B0604020202020204" pitchFamily="34" charset="0"/>
                <a:cs typeface="Arial" panose="020B0604020202020204" pitchFamily="34" charset="0"/>
              </a:rPr>
              <a:t>Un coût est la valorisation d’une </a:t>
            </a:r>
            <a:r>
              <a:rPr lang="fr-FR" sz="1000" b="1" i="1" dirty="0">
                <a:latin typeface="Arial" panose="020B0604020202020204" pitchFamily="34" charset="0"/>
                <a:cs typeface="Arial" panose="020B0604020202020204" pitchFamily="34" charset="0"/>
              </a:rPr>
              <a:t>consommation de ressources </a:t>
            </a:r>
            <a:r>
              <a:rPr lang="fr-FR" sz="1000" dirty="0">
                <a:latin typeface="Arial" panose="020B0604020202020204" pitchFamily="34" charset="0"/>
                <a:cs typeface="Arial" panose="020B0604020202020204" pitchFamily="34" charset="0"/>
              </a:rPr>
              <a:t>(matières, services, main</a:t>
            </a:r>
            <a:r>
              <a:rPr lang="fr-FR" sz="1000" baseline="0" dirty="0">
                <a:latin typeface="Arial" panose="020B0604020202020204" pitchFamily="34" charset="0"/>
                <a:cs typeface="Arial" panose="020B0604020202020204" pitchFamily="34" charset="0"/>
              </a:rPr>
              <a:t> d’œuvre, machines…).</a:t>
            </a:r>
          </a:p>
          <a:p>
            <a:pPr marL="0" marR="0" lvl="0" indent="0" algn="l" defTabSz="914400" rtl="0" eaLnBrk="1" fontAlgn="base" latinLnBrk="0" hangingPunct="1">
              <a:lnSpc>
                <a:spcPct val="100000"/>
              </a:lnSpc>
              <a:spcBef>
                <a:spcPts val="0"/>
              </a:spcBef>
              <a:spcAft>
                <a:spcPct val="0"/>
              </a:spcAft>
              <a:buClrTx/>
              <a:buSzTx/>
              <a:buFontTx/>
              <a:buNone/>
              <a:tabLst/>
              <a:defRPr/>
            </a:pPr>
            <a:r>
              <a:rPr lang="fr-FR" sz="1000" dirty="0">
                <a:latin typeface="Arial" panose="020B0604020202020204" pitchFamily="34" charset="0"/>
                <a:cs typeface="Arial" panose="020B0604020202020204" pitchFamily="34" charset="0"/>
              </a:rPr>
              <a:t>Un </a:t>
            </a:r>
            <a:r>
              <a:rPr lang="fr-FR" sz="1000" b="1" i="1" dirty="0">
                <a:latin typeface="Arial" panose="020B0604020202020204" pitchFamily="34" charset="0"/>
                <a:cs typeface="Arial" panose="020B0604020202020204" pitchFamily="34" charset="0"/>
              </a:rPr>
              <a:t>objet de coût </a:t>
            </a:r>
            <a:r>
              <a:rPr lang="fr-FR" sz="1000" dirty="0">
                <a:latin typeface="Arial" panose="020B0604020202020204" pitchFamily="34" charset="0"/>
                <a:cs typeface="Arial" panose="020B0604020202020204" pitchFamily="34" charset="0"/>
              </a:rPr>
              <a:t>se définit comme tout élément pour lequel une mesure spécifique de son coût est jugée utile (articles, lot d’articles, activité, atelier, service…).</a:t>
            </a:r>
          </a:p>
          <a:p>
            <a:pPr marL="0" marR="0" lvl="0" indent="0" algn="l" defTabSz="914400" rtl="0" eaLnBrk="1" fontAlgn="base" latinLnBrk="0" hangingPunct="1">
              <a:lnSpc>
                <a:spcPct val="100000"/>
              </a:lnSpc>
              <a:spcBef>
                <a:spcPts val="0"/>
              </a:spcBef>
              <a:spcAft>
                <a:spcPct val="0"/>
              </a:spcAft>
              <a:buClrTx/>
              <a:buSzTx/>
              <a:buFontTx/>
              <a:buNone/>
              <a:tabLst/>
              <a:defRPr/>
            </a:pPr>
            <a:r>
              <a:rPr lang="fr-FR" sz="1000" dirty="0">
                <a:latin typeface="Arial" panose="020B0604020202020204" pitchFamily="34" charset="0"/>
                <a:cs typeface="Arial" panose="020B0604020202020204" pitchFamily="34" charset="0"/>
              </a:rPr>
              <a:t>On prend des décisions concernant l’objet de coût.</a:t>
            </a:r>
          </a:p>
          <a:p>
            <a:pPr>
              <a:spcBef>
                <a:spcPts val="0"/>
              </a:spcBef>
            </a:pPr>
            <a:r>
              <a:rPr lang="fr-FR" dirty="0"/>
              <a:t>A partir du coût de l’unité de ressource (le kg, le mètre, l’heure…), on détermine le coût correspondant affecté à l’objet de coût en multipliant le coût unitaire de la ressource par sa consommation par l’objet de coût.</a:t>
            </a:r>
          </a:p>
          <a:p>
            <a:pPr>
              <a:spcBef>
                <a:spcPts val="0"/>
              </a:spcBef>
            </a:pPr>
            <a:r>
              <a:rPr lang="fr-FR" dirty="0"/>
              <a:t>Pour les produits fabriqués, ces consommations sont définies dans les nomenclatures et dans les gammes de fabrication.</a:t>
            </a:r>
          </a:p>
        </p:txBody>
      </p:sp>
    </p:spTree>
    <p:extLst>
      <p:ext uri="{BB962C8B-B14F-4D97-AF65-F5344CB8AC3E}">
        <p14:creationId xmlns:p14="http://schemas.microsoft.com/office/powerpoint/2010/main" val="8016440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Rot="1" noChangeAspect="1" noChangeArrowheads="1" noTextEdit="1"/>
          </p:cNvSpPr>
          <p:nvPr>
            <p:ph type="sldImg"/>
          </p:nvPr>
        </p:nvSpPr>
        <p:spPr>
          <a:xfrm>
            <a:off x="1143000" y="682625"/>
            <a:ext cx="4572000" cy="3430588"/>
          </a:xfrm>
          <a:ln/>
        </p:spPr>
      </p:sp>
      <p:sp>
        <p:nvSpPr>
          <p:cNvPr id="19460" name="Rectangle 3"/>
          <p:cNvSpPr>
            <a:spLocks noGrp="1" noChangeArrowheads="1"/>
          </p:cNvSpPr>
          <p:nvPr>
            <p:ph type="body" idx="1"/>
          </p:nvPr>
        </p:nvSpPr>
        <p:spPr>
          <a:xfrm>
            <a:off x="764704" y="4341686"/>
            <a:ext cx="5328592" cy="5528147"/>
          </a:xfrm>
          <a:noFill/>
        </p:spPr>
        <p:txBody>
          <a:bodyPr/>
          <a:lstStyle/>
          <a:p>
            <a:pPr marL="0" marR="0" indent="0" algn="l" defTabSz="914400" rtl="0" eaLnBrk="1" fontAlgn="auto" latinLnBrk="0" hangingPunct="1">
              <a:spcBef>
                <a:spcPts val="0"/>
              </a:spcBef>
              <a:spcAft>
                <a:spcPts val="0"/>
              </a:spcAft>
              <a:buClrTx/>
              <a:buSzTx/>
              <a:buFontTx/>
              <a:buNone/>
              <a:tabLst/>
              <a:defRPr/>
            </a:pPr>
            <a:r>
              <a:rPr lang="fr-FR" sz="1000" baseline="0" dirty="0">
                <a:latin typeface="Arial" panose="020B0604020202020204" pitchFamily="34" charset="0"/>
                <a:cs typeface="Arial" panose="020B0604020202020204" pitchFamily="34" charset="0"/>
              </a:rPr>
              <a:t>Les charges sont enregistrées dans les comptes de la comptabilité financière (salaires, amortissements, dépenses diverses…) dans des comptes de classe 6 selon le plan comptable français.</a:t>
            </a:r>
          </a:p>
          <a:p>
            <a:pPr>
              <a:spcBef>
                <a:spcPts val="0"/>
              </a:spcBef>
              <a:spcAft>
                <a:spcPts val="0"/>
              </a:spcAft>
            </a:pPr>
            <a:r>
              <a:rPr lang="fr-FR" sz="1000" dirty="0">
                <a:latin typeface="Arial" panose="020B0604020202020204" pitchFamily="34" charset="0"/>
                <a:cs typeface="Arial" panose="020B0604020202020204" pitchFamily="34" charset="0"/>
              </a:rPr>
              <a:t>Elles doivent être « ventilées » sur les objets de coût.</a:t>
            </a:r>
          </a:p>
          <a:p>
            <a:pPr>
              <a:spcBef>
                <a:spcPts val="0"/>
              </a:spcBef>
              <a:spcAft>
                <a:spcPts val="0"/>
              </a:spcAft>
            </a:pPr>
            <a:r>
              <a:rPr lang="fr-FR" sz="1000" dirty="0">
                <a:latin typeface="Arial" panose="020B0604020202020204" pitchFamily="34" charset="0"/>
                <a:cs typeface="Arial" panose="020B0604020202020204" pitchFamily="34" charset="0"/>
              </a:rPr>
              <a:t>On cumule sur </a:t>
            </a:r>
            <a:r>
              <a:rPr lang="fr-FR" sz="1000" b="1" i="1" dirty="0">
                <a:latin typeface="Arial" panose="020B0604020202020204" pitchFamily="34" charset="0"/>
                <a:cs typeface="Arial" panose="020B0604020202020204" pitchFamily="34" charset="0"/>
              </a:rPr>
              <a:t>l’objet de coût </a:t>
            </a:r>
            <a:r>
              <a:rPr lang="fr-FR" sz="1000" dirty="0">
                <a:latin typeface="Arial" panose="020B0604020202020204" pitchFamily="34" charset="0"/>
                <a:cs typeface="Arial" panose="020B0604020202020204" pitchFamily="34" charset="0"/>
              </a:rPr>
              <a:t>la valeur de l’ensemble de ses consommations de ressources.</a:t>
            </a:r>
          </a:p>
          <a:p>
            <a:pPr>
              <a:spcBef>
                <a:spcPts val="0"/>
              </a:spcBef>
              <a:spcAft>
                <a:spcPts val="0"/>
              </a:spcAft>
            </a:pPr>
            <a:r>
              <a:rPr lang="fr-FR" sz="1000" dirty="0">
                <a:latin typeface="Arial" panose="020B0604020202020204" pitchFamily="34" charset="0"/>
                <a:cs typeface="Arial" panose="020B0604020202020204" pitchFamily="34" charset="0"/>
              </a:rPr>
              <a:t>Par exemple, le coût d’un produit fabriqué incorpore des charges de main-d’œuvre, des amortissements de machines, des factures d’énergie, etc.) et des frais communs (encadrement, administration, …)  qui doivent être répartis comme nous le verrons dans la suite de cet exposé.</a:t>
            </a:r>
          </a:p>
          <a:p>
            <a:pPr>
              <a:spcBef>
                <a:spcPts val="0"/>
              </a:spcBef>
              <a:spcAft>
                <a:spcPts val="0"/>
              </a:spcAft>
            </a:pPr>
            <a:r>
              <a:rPr lang="fr-FR" dirty="0"/>
              <a:t>Deux types de retraitement préalable sont nécessaires :</a:t>
            </a:r>
          </a:p>
          <a:p>
            <a:pPr>
              <a:spcBef>
                <a:spcPts val="0"/>
              </a:spcBef>
              <a:spcAft>
                <a:spcPts val="0"/>
              </a:spcAft>
            </a:pPr>
            <a:r>
              <a:rPr lang="fr-FR" sz="1000" b="1" dirty="0">
                <a:latin typeface="Arial" panose="020B0604020202020204" pitchFamily="34" charset="0"/>
                <a:cs typeface="Arial" panose="020B0604020202020204" pitchFamily="34" charset="0"/>
              </a:rPr>
              <a:t>Retirer les charges non incorporables</a:t>
            </a:r>
          </a:p>
          <a:p>
            <a:pPr>
              <a:spcBef>
                <a:spcPts val="0"/>
              </a:spcBef>
              <a:spcAft>
                <a:spcPts val="0"/>
              </a:spcAft>
            </a:pPr>
            <a:r>
              <a:rPr lang="fr-FR" dirty="0"/>
              <a:t>Une charge non incorporable est une charge enregistrée en comptabilité générale et que l’on décide de ne pas retenir en comptabilité de gestion pour le calcul des coûts de revient.</a:t>
            </a:r>
          </a:p>
          <a:p>
            <a:pPr>
              <a:spcBef>
                <a:spcPts val="0"/>
              </a:spcBef>
              <a:spcAft>
                <a:spcPts val="0"/>
              </a:spcAft>
            </a:pPr>
            <a:r>
              <a:rPr lang="fr-FR" sz="1000" dirty="0">
                <a:latin typeface="Arial" panose="020B0604020202020204" pitchFamily="34" charset="0"/>
                <a:cs typeface="Arial" panose="020B0604020202020204" pitchFamily="34" charset="0"/>
              </a:rPr>
              <a:t>Ce sont des charges qui sont prises en compte pour la détermination du résultat et qui ne correspondent p</a:t>
            </a:r>
            <a:r>
              <a:rPr lang="fr-FR" dirty="0"/>
              <a:t>as aux conditions normales du fonctionnement de l’organisation (par exemple, les charges exceptionnelles).</a:t>
            </a:r>
            <a:endParaRPr lang="fr-FR" sz="1000" dirty="0">
              <a:latin typeface="Arial" panose="020B0604020202020204" pitchFamily="34" charset="0"/>
              <a:cs typeface="Arial" panose="020B0604020202020204" pitchFamily="34" charset="0"/>
            </a:endParaRPr>
          </a:p>
          <a:p>
            <a:pPr marL="0" marR="0" indent="0" algn="l" defTabSz="914400" rtl="0" eaLnBrk="1" fontAlgn="auto" latinLnBrk="0" hangingPunct="1">
              <a:spcBef>
                <a:spcPts val="0"/>
              </a:spcBef>
              <a:spcAft>
                <a:spcPts val="0"/>
              </a:spcAft>
              <a:buClrTx/>
              <a:buSzTx/>
              <a:buFontTx/>
              <a:buNone/>
              <a:tabLst/>
              <a:defRPr/>
            </a:pPr>
            <a:r>
              <a:rPr lang="fr-FR" sz="1000" b="1" dirty="0">
                <a:latin typeface="Arial" panose="020B0604020202020204" pitchFamily="34" charset="0"/>
                <a:cs typeface="Arial" panose="020B0604020202020204" pitchFamily="34" charset="0"/>
              </a:rPr>
              <a:t>Introduire des éléments supplétifs</a:t>
            </a:r>
          </a:p>
          <a:p>
            <a:pPr marL="0" marR="0" indent="0" algn="l" defTabSz="914400" rtl="0" eaLnBrk="1" fontAlgn="auto" latinLnBrk="0" hangingPunct="1">
              <a:spcBef>
                <a:spcPts val="0"/>
              </a:spcBef>
              <a:spcAft>
                <a:spcPts val="0"/>
              </a:spcAft>
              <a:buClrTx/>
              <a:buSzTx/>
              <a:buFontTx/>
              <a:buNone/>
              <a:tabLst/>
              <a:defRPr/>
            </a:pPr>
            <a:r>
              <a:rPr lang="fr-FR" dirty="0"/>
              <a:t>Un élément supplétif est une charge non enregistrée en comptabilité générale que l’on décide d’intégrer en comptabilité de gestion pour le calcul des coûts de revient. Ce sont des consommations de biens ou de service auxquelles la comptabilité générale ne reconnait pas le statut de charge pour des raisons juridiques ou fiscales et qui pourtant reflètent la rémunération de facteurs concourant au bon fonctionnement de l’organisation (par exemple, la rémunération des capitaux investis).</a:t>
            </a:r>
            <a:endParaRPr lang="fr-FR" sz="1000" dirty="0">
              <a:latin typeface="Arial" panose="020B0604020202020204" pitchFamily="34" charset="0"/>
              <a:cs typeface="Arial" panose="020B0604020202020204" pitchFamily="34" charset="0"/>
            </a:endParaRPr>
          </a:p>
          <a:p>
            <a:pPr>
              <a:spcBef>
                <a:spcPts val="0"/>
              </a:spcBef>
              <a:spcAft>
                <a:spcPts val="0"/>
              </a:spcAft>
            </a:pPr>
            <a:r>
              <a:rPr lang="fr-FR" altLang="fr-FR" sz="1000" b="1" dirty="0">
                <a:latin typeface="Arial" panose="020B0604020202020204" pitchFamily="34" charset="0"/>
                <a:cs typeface="Arial" panose="020B0604020202020204" pitchFamily="34" charset="0"/>
              </a:rPr>
              <a:t>Les dotations aux amortissements</a:t>
            </a:r>
          </a:p>
          <a:p>
            <a:pPr>
              <a:spcBef>
                <a:spcPts val="0"/>
              </a:spcBef>
              <a:spcAft>
                <a:spcPts val="0"/>
              </a:spcAft>
            </a:pPr>
            <a:r>
              <a:rPr lang="fr-FR" altLang="fr-FR" sz="1000" dirty="0">
                <a:latin typeface="Arial" panose="020B0604020202020204" pitchFamily="34" charset="0"/>
                <a:cs typeface="Arial" panose="020B0604020202020204" pitchFamily="34" charset="0"/>
              </a:rPr>
              <a:t>Si une entreprise a opté pour une politique d’amortissement dégressifs pour des raisons fiscales, elle devra considérer cette dotation comme une charge non incorporable mais devra réincorporer la dotation aux amortissement linéaire qui correspond souvent mieux à la consommation économique du bien.</a:t>
            </a:r>
          </a:p>
          <a:p>
            <a:pPr>
              <a:spcBef>
                <a:spcPts val="0"/>
              </a:spcBef>
              <a:spcAft>
                <a:spcPts val="0"/>
              </a:spcAft>
            </a:pPr>
            <a:r>
              <a:rPr lang="fr-FR" altLang="fr-FR" b="1" dirty="0"/>
              <a:t>Répartition des charges</a:t>
            </a:r>
          </a:p>
          <a:p>
            <a:pPr>
              <a:spcBef>
                <a:spcPts val="0"/>
              </a:spcBef>
              <a:spcAft>
                <a:spcPts val="0"/>
              </a:spcAft>
            </a:pPr>
            <a:r>
              <a:rPr lang="fr-FR" altLang="fr-FR" sz="1000" dirty="0">
                <a:latin typeface="Arial" panose="020B0604020202020204" pitchFamily="34" charset="0"/>
                <a:cs typeface="Arial" panose="020B0604020202020204" pitchFamily="34" charset="0"/>
              </a:rPr>
              <a:t>Certaines charges ne sont enregistrées qu’une fois par an (une prime d’assurance par exemple). Elles doivent être réparties sur les périodes d’analyse de la comptabilité de gestion.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a:xfrm>
            <a:off x="946150" y="4860925"/>
            <a:ext cx="5207000" cy="5373688"/>
          </a:xfrm>
        </p:spPr>
        <p:txBody>
          <a:bodyPr/>
          <a:lstStyle/>
          <a:p>
            <a:r>
              <a:rPr lang="fr-FR" b="1" dirty="0"/>
              <a:t>Le coût moyen</a:t>
            </a:r>
          </a:p>
          <a:p>
            <a:r>
              <a:rPr lang="fr-FR" dirty="0"/>
              <a:t>C’est le coût historique constaté.</a:t>
            </a:r>
          </a:p>
          <a:p>
            <a:r>
              <a:rPr lang="fr-FR" b="1" dirty="0"/>
              <a:t>Le coût marginal</a:t>
            </a:r>
          </a:p>
          <a:p>
            <a:r>
              <a:rPr lang="fr-FR" dirty="0"/>
              <a:t>C’est le coût de la dernière unité produite et vendue (ou le coût de production d’une unité supplémentaire).</a:t>
            </a:r>
          </a:p>
          <a:p>
            <a:r>
              <a:rPr lang="fr-FR" dirty="0"/>
              <a:t>L’évaluation du coût marginal exige de prendre den compte l’horizon de temps. </a:t>
            </a:r>
          </a:p>
          <a:p>
            <a:r>
              <a:rPr lang="fr-FR" dirty="0"/>
              <a:t>Ainsi, à court terme, si la capacité de production installée n’est pas saturée, le coût marginal d’une unité supplémentaire est égal au coût variable unitaire.</a:t>
            </a:r>
          </a:p>
          <a:p>
            <a:r>
              <a:rPr lang="fr-FR" dirty="0"/>
              <a:t>A plus long terme, le coût marginal doit intégrer les coûts fixes engendrés par l’accroissement de capacité de production nécessaire.</a:t>
            </a:r>
          </a:p>
          <a:p>
            <a:r>
              <a:rPr lang="fr-FR" b="1" dirty="0"/>
              <a:t>Le coût engagé indifférent</a:t>
            </a:r>
          </a:p>
          <a:p>
            <a:r>
              <a:rPr lang="fr-FR" dirty="0"/>
              <a:t>On le nomme aussi coût irréversible ou coût éteint (</a:t>
            </a:r>
            <a:r>
              <a:rPr lang="fr-FR" i="1" dirty="0"/>
              <a:t>sunk cost</a:t>
            </a:r>
            <a:r>
              <a:rPr lang="fr-FR" dirty="0"/>
              <a:t> en anglais).</a:t>
            </a:r>
          </a:p>
          <a:p>
            <a:r>
              <a:rPr lang="fr-FR" dirty="0"/>
              <a:t>L’évaluation d’un coût dépend de l’instant où l’on se situe. A un moment donné, certaines décisions ont déjà été prises et donc certains coûts sont déjà engagés. Ces coûts constituent des coûts irréversibles liés aux choix passés. Cette notion est fondamentale dans certaines situations de prise de décision. Souvent, il ne faut pas les intégrer dans l’analyse car, quelle que soit la solution retenue, ils ne seront pas modifiés.</a:t>
            </a:r>
          </a:p>
          <a:p>
            <a:r>
              <a:rPr lang="fr-FR" dirty="0"/>
              <a:t>Un exemple : les dépenses de recherche et développement pour mettre au point un nouveau produit ; une fois que les études ont été réalisées, leur coût est un coût engagé indifférent et ne doit pas être prise en compte dans la décision de produire ou pas.</a:t>
            </a:r>
          </a:p>
          <a:p>
            <a:r>
              <a:rPr lang="fr-FR" b="1" dirty="0"/>
              <a:t>Le coût d’opportunité</a:t>
            </a:r>
          </a:p>
          <a:p>
            <a:r>
              <a:rPr lang="fr-FR" dirty="0"/>
              <a:t>Le coût de renoncement ou (anglicisme) coût d'opportunité (de l'anglais </a:t>
            </a:r>
            <a:r>
              <a:rPr lang="fr-FR" i="1" dirty="0"/>
              <a:t>opportunity cost</a:t>
            </a:r>
            <a:r>
              <a:rPr lang="fr-FR" dirty="0"/>
              <a:t>) désigne la perte des biens auxquels on renonce lorsqu'on procède à un choix, autrement dit lorsqu'on affecte les ressources disponibles à un usage donné au détriment d'autres choix. C'est le coût d'une chose estimé en termes d'opportunités non-réalisées, ou encore la valeur de la meilleure autre option non-réalisée.</a:t>
            </a:r>
          </a:p>
        </p:txBody>
      </p:sp>
    </p:spTree>
    <p:extLst>
      <p:ext uri="{BB962C8B-B14F-4D97-AF65-F5344CB8AC3E}">
        <p14:creationId xmlns:p14="http://schemas.microsoft.com/office/powerpoint/2010/main" val="1258157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p:txBody>
          <a:bodyPr/>
          <a:lstStyle/>
          <a:p>
            <a:pPr>
              <a:spcBef>
                <a:spcPts val="0"/>
              </a:spcBef>
            </a:pPr>
            <a:r>
              <a:rPr lang="fr-FR" dirty="0"/>
              <a:t>La première dichotomie (cout fixe – coût variable) sera étudiée plus en détail dans le chapitre consacré à l’étude du point mort.</a:t>
            </a:r>
          </a:p>
          <a:p>
            <a:pPr>
              <a:spcBef>
                <a:spcPts val="0"/>
              </a:spcBef>
            </a:pPr>
            <a:r>
              <a:rPr lang="fr-FR" dirty="0"/>
              <a:t>La dernière dichotomie (coût standard – coût réel) sera étudiée en détail dans le chapitre consacré à la comptabilité industrielle.</a:t>
            </a:r>
          </a:p>
          <a:p>
            <a:pPr>
              <a:spcBef>
                <a:spcPts val="0"/>
              </a:spcBef>
            </a:pPr>
            <a:endParaRPr lang="fr-FR" dirty="0"/>
          </a:p>
        </p:txBody>
      </p:sp>
    </p:spTree>
    <p:extLst>
      <p:ext uri="{BB962C8B-B14F-4D97-AF65-F5344CB8AC3E}">
        <p14:creationId xmlns:p14="http://schemas.microsoft.com/office/powerpoint/2010/main" val="17876205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p:txBody>
          <a:bodyPr/>
          <a:lstStyle/>
          <a:p>
            <a:r>
              <a:rPr lang="fr-FR" dirty="0"/>
              <a:t>Le décideur estima les conséquences probables des actions qu’il envisage avant de les mettre en œuvre. La distinction coût fixe – coût variable permet de déterminer le coût total qui correspond au niveau d’activité envisagé.</a:t>
            </a:r>
          </a:p>
          <a:p>
            <a:r>
              <a:rPr lang="fr-FR" b="1" dirty="0"/>
              <a:t>Les coûts variables</a:t>
            </a:r>
          </a:p>
          <a:p>
            <a:r>
              <a:rPr lang="fr-FR" dirty="0"/>
              <a:t>Un coût variable est un coût dont le montant total varie en proportion directe de l’activité. Le mot activité est défini en termes d’unités de produits fabriquées (coûts variables de production) ou vendues (coûts variables de commercialisation). </a:t>
            </a:r>
          </a:p>
          <a:p>
            <a:r>
              <a:rPr lang="fr-FR" dirty="0"/>
              <a:t>Pour que l’on puisse appeler coût variable une consommation de ressource il faut qu’une variation d’activité cause une variation de la consommation de ressource, c’est-à-dire une variation de coût a priori proportionnelle.</a:t>
            </a:r>
            <a:br>
              <a:rPr lang="fr-FR" dirty="0"/>
            </a:br>
            <a:r>
              <a:rPr lang="fr-FR" dirty="0"/>
              <a:t>Par exemple, le coût matière d’un produit fabriqué est le résultat du processus technique (quantité de matière incorporée dans le produit fini) et du processus de valorisation (l’unité de matière coûte x).</a:t>
            </a:r>
          </a:p>
          <a:p>
            <a:r>
              <a:rPr lang="fr-FR" dirty="0"/>
              <a:t>La relation linéaire entre coût et niveau d’activité est bien sur une approximation dans la réalité que nous discuterons dans le chapitre suivant.</a:t>
            </a:r>
          </a:p>
          <a:p>
            <a:r>
              <a:rPr lang="fr-FR" b="1" dirty="0"/>
              <a:t>Les coûts fixes</a:t>
            </a:r>
          </a:p>
          <a:p>
            <a:r>
              <a:rPr lang="fr-FR" dirty="0"/>
              <a:t>Un coût fixe est un coût dont le montant reste constant quel que soit le niveau d’activité.</a:t>
            </a:r>
          </a:p>
          <a:p>
            <a:r>
              <a:rPr lang="fr-FR" dirty="0"/>
              <a:t>Les coûts fixes représentent en général des consommations de ressources qui contribuent à créer la structure dans laquelle l’activité se développe. Par exemple, la rémunération du chef d’atelier est la même quel que soit le niveau d’activité.</a:t>
            </a:r>
          </a:p>
          <a:p>
            <a:r>
              <a:rPr lang="fr-FR" dirty="0"/>
              <a:t>Notons tout de suite qu’un coût fixe n’est fixe que sur une plage d’activité donnée. Si l’on double le flux de produits, il faudra augmenter la capacité de production et donc les coûts fixes.</a:t>
            </a:r>
          </a:p>
        </p:txBody>
      </p:sp>
    </p:spTree>
    <p:extLst>
      <p:ext uri="{BB962C8B-B14F-4D97-AF65-F5344CB8AC3E}">
        <p14:creationId xmlns:p14="http://schemas.microsoft.com/office/powerpoint/2010/main" val="14745650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p:txBody>
          <a:bodyPr/>
          <a:lstStyle/>
          <a:p>
            <a:pPr>
              <a:spcBef>
                <a:spcPts val="0"/>
              </a:spcBef>
            </a:pPr>
            <a:r>
              <a:rPr lang="fr-FR" dirty="0"/>
              <a:t>La distinction direct - indirect ne se conçoit que dans un contexte de multi-production puisque cette distinction a pour but de répondre à la question : quels coûts seraient éliminés si l’on abandonnait tel ou tel produit ou telle ou telle activité ?</a:t>
            </a:r>
          </a:p>
          <a:p>
            <a:pPr>
              <a:spcBef>
                <a:spcPts val="0"/>
              </a:spcBef>
            </a:pPr>
            <a:r>
              <a:rPr lang="fr-FR" dirty="0"/>
              <a:t>La distinction entre coût direct et coût indirect est donc le reflet du lien de causalité entre le coût et l’existence des produits ou services qu’on fabrique et commercialise.</a:t>
            </a:r>
          </a:p>
          <a:p>
            <a:pPr>
              <a:spcBef>
                <a:spcPts val="0"/>
              </a:spcBef>
            </a:pPr>
            <a:endParaRPr lang="fr-FR" dirty="0"/>
          </a:p>
          <a:p>
            <a:pPr>
              <a:spcBef>
                <a:spcPts val="0"/>
              </a:spcBef>
            </a:pPr>
            <a:r>
              <a:rPr lang="fr-FR" b="1" dirty="0"/>
              <a:t>Un coût est réputé direct </a:t>
            </a:r>
            <a:r>
              <a:rPr lang="fr-FR" dirty="0"/>
              <a:t>par rapport à un produit ou une activité lorsqu’il est causé, au premier degré, sans ambiguïté et sans hésitation par l’existence même de ce produit ou service.</a:t>
            </a:r>
          </a:p>
          <a:p>
            <a:pPr>
              <a:spcBef>
                <a:spcPts val="0"/>
              </a:spcBef>
            </a:pPr>
            <a:r>
              <a:rPr lang="fr-FR" dirty="0"/>
              <a:t>Le meilleur exemple d’un coût direct est la matière consommée et les composants qui sont incorporés dans le produit fini.</a:t>
            </a:r>
          </a:p>
          <a:p>
            <a:pPr>
              <a:spcBef>
                <a:spcPts val="0"/>
              </a:spcBef>
            </a:pPr>
            <a:endParaRPr lang="fr-FR" dirty="0"/>
          </a:p>
          <a:p>
            <a:pPr>
              <a:spcBef>
                <a:spcPts val="0"/>
              </a:spcBef>
            </a:pPr>
            <a:r>
              <a:rPr lang="fr-FR" b="1" dirty="0"/>
              <a:t>Un coût indirect </a:t>
            </a:r>
            <a:r>
              <a:rPr lang="fr-FR" dirty="0"/>
              <a:t>représente des consommations de ressources qui sont encourues afin de créer un environnement dans lequel le processus de transformation (l’activité productive et commerciale) peut prendre place.</a:t>
            </a:r>
          </a:p>
          <a:p>
            <a:pPr>
              <a:spcBef>
                <a:spcPts val="0"/>
              </a:spcBef>
            </a:pPr>
            <a:r>
              <a:rPr lang="fr-FR" dirty="0"/>
              <a:t>Le rattachement des coûts indirects à un objet de coût est toujours problématique car la question qui se pose est le critère de rattachement comme nous le verrons ultérieurement.</a:t>
            </a:r>
          </a:p>
          <a:p>
            <a:pPr>
              <a:spcBef>
                <a:spcPts val="0"/>
              </a:spcBef>
            </a:pPr>
            <a:endParaRPr lang="fr-FR" dirty="0"/>
          </a:p>
          <a:p>
            <a:pPr>
              <a:spcBef>
                <a:spcPts val="0"/>
              </a:spcBef>
            </a:pPr>
            <a:r>
              <a:rPr lang="fr-FR" dirty="0"/>
              <a:t>L’analyse dépend de l’</a:t>
            </a:r>
            <a:r>
              <a:rPr lang="fr-FR" b="1" dirty="0"/>
              <a:t>étendue de l’objet de coût</a:t>
            </a:r>
            <a:r>
              <a:rPr lang="fr-FR" dirty="0"/>
              <a:t>. Par exemple, un atelier de fabrication d’une gamme de produits engendre des coûts indirects sur chaque produit (si l’on arrête le produit, le coût de l’atelier subsistera) mais des coûts directs sur la gamme de produits (si l’on arrête la commercialisation de toute la gamme de produits, on peut fermer l’atelier).</a:t>
            </a:r>
          </a:p>
          <a:p>
            <a:pPr>
              <a:spcBef>
                <a:spcPts val="0"/>
              </a:spcBef>
            </a:pPr>
            <a:r>
              <a:rPr lang="fr-FR" dirty="0"/>
              <a:t>L’analyse dépend également de l’</a:t>
            </a:r>
            <a:r>
              <a:rPr lang="fr-FR" b="1" dirty="0"/>
              <a:t>effort de mesure</a:t>
            </a:r>
            <a:r>
              <a:rPr lang="fr-FR" dirty="0"/>
              <a:t>. Pour détermine un coût direct, il faut connaître la consommation de la ressource de chaque objet de coût. Par exemple, pour affecter un coût de maintenance à un produit, il faudrait déterminer les opérations de maintenance causées spécifiquement par ce produit.</a:t>
            </a:r>
          </a:p>
        </p:txBody>
      </p:sp>
    </p:spTree>
    <p:extLst>
      <p:ext uri="{BB962C8B-B14F-4D97-AF65-F5344CB8AC3E}">
        <p14:creationId xmlns:p14="http://schemas.microsoft.com/office/powerpoint/2010/main" val="508842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7092950" y="6477000"/>
            <a:ext cx="1905000" cy="228600"/>
          </a:xfrm>
          <a:prstGeom prst="rect">
            <a:avLst/>
          </a:prstGeom>
        </p:spPr>
        <p:txBody>
          <a:bodyPr/>
          <a:lstStyle>
            <a:lvl1pPr>
              <a:defRPr/>
            </a:lvl1pPr>
          </a:lstStyle>
          <a:p>
            <a:fld id="{1A9B57B5-9F10-4542-A3AE-E56777765A07}" type="datetime1">
              <a:rPr lang="fr-FR"/>
              <a:pPr/>
              <a:t>29/05/2019</a:t>
            </a:fld>
            <a:endParaRPr lang="fr-FR" dirty="0"/>
          </a:p>
        </p:txBody>
      </p:sp>
      <p:sp>
        <p:nvSpPr>
          <p:cNvPr id="5" name="Espace réservé du pied de page 4"/>
          <p:cNvSpPr>
            <a:spLocks noGrp="1"/>
          </p:cNvSpPr>
          <p:nvPr>
            <p:ph type="ftr" sz="quarter" idx="11"/>
          </p:nvPr>
        </p:nvSpPr>
        <p:spPr>
          <a:xfrm>
            <a:off x="107950" y="6508750"/>
            <a:ext cx="6985000" cy="304800"/>
          </a:xfrm>
          <a:prstGeom prst="rect">
            <a:avLst/>
          </a:prstGeom>
        </p:spPr>
        <p:txBody>
          <a:bodyPr/>
          <a:lstStyle>
            <a:lvl1pPr>
              <a:defRPr/>
            </a:lvl1pPr>
          </a:lstStyle>
          <a:p>
            <a:r>
              <a:rPr lang="fr-FR" dirty="0"/>
              <a:t>© Groupe HEC - Département Management des Opérations et des Systèmes d'Information</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496050" y="990600"/>
            <a:ext cx="1809750" cy="48006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1066800" y="990600"/>
            <a:ext cx="5276850" cy="48006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7092950" y="6477000"/>
            <a:ext cx="1905000" cy="228600"/>
          </a:xfrm>
          <a:prstGeom prst="rect">
            <a:avLst/>
          </a:prstGeom>
        </p:spPr>
        <p:txBody>
          <a:bodyPr/>
          <a:lstStyle>
            <a:lvl1pPr>
              <a:defRPr/>
            </a:lvl1pPr>
          </a:lstStyle>
          <a:p>
            <a:fld id="{ACF23C0D-056C-4671-A4BB-A4830607AA31}" type="datetime1">
              <a:rPr lang="fr-FR"/>
              <a:pPr/>
              <a:t>29/05/2019</a:t>
            </a:fld>
            <a:endParaRPr lang="fr-FR" dirty="0"/>
          </a:p>
        </p:txBody>
      </p:sp>
      <p:sp>
        <p:nvSpPr>
          <p:cNvPr id="5" name="Espace réservé du pied de page 4"/>
          <p:cNvSpPr>
            <a:spLocks noGrp="1"/>
          </p:cNvSpPr>
          <p:nvPr>
            <p:ph type="ftr" sz="quarter" idx="11"/>
          </p:nvPr>
        </p:nvSpPr>
        <p:spPr>
          <a:xfrm>
            <a:off x="107950" y="6508750"/>
            <a:ext cx="6985000" cy="304800"/>
          </a:xfrm>
          <a:prstGeom prst="rect">
            <a:avLst/>
          </a:prstGeom>
        </p:spPr>
        <p:txBody>
          <a:bodyPr/>
          <a:lstStyle>
            <a:lvl1pPr>
              <a:defRPr/>
            </a:lvl1pPr>
          </a:lstStyle>
          <a:p>
            <a:r>
              <a:rPr lang="fr-FR" dirty="0"/>
              <a:t>© Groupe HEC - Département Management des Opérations et des Systèmes d'Information</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10668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7244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a:xfrm>
            <a:off x="7092950" y="6477000"/>
            <a:ext cx="1905000" cy="228600"/>
          </a:xfrm>
          <a:prstGeom prst="rect">
            <a:avLst/>
          </a:prstGeom>
        </p:spPr>
        <p:txBody>
          <a:bodyPr/>
          <a:lstStyle>
            <a:lvl1pPr>
              <a:defRPr/>
            </a:lvl1pPr>
          </a:lstStyle>
          <a:p>
            <a:fld id="{F459C6E7-854C-4E6C-A8F6-257FC83998EB}" type="datetime1">
              <a:rPr lang="fr-FR"/>
              <a:pPr/>
              <a:t>29/05/2019</a:t>
            </a:fld>
            <a:endParaRPr lang="fr-FR" dirty="0"/>
          </a:p>
        </p:txBody>
      </p:sp>
      <p:sp>
        <p:nvSpPr>
          <p:cNvPr id="6" name="Espace réservé du pied de page 5"/>
          <p:cNvSpPr>
            <a:spLocks noGrp="1"/>
          </p:cNvSpPr>
          <p:nvPr>
            <p:ph type="ftr" sz="quarter" idx="11"/>
          </p:nvPr>
        </p:nvSpPr>
        <p:spPr>
          <a:xfrm>
            <a:off x="107950" y="6508750"/>
            <a:ext cx="6985000" cy="304800"/>
          </a:xfrm>
          <a:prstGeom prst="rect">
            <a:avLst/>
          </a:prstGeom>
        </p:spPr>
        <p:txBody>
          <a:bodyPr/>
          <a:lstStyle>
            <a:lvl1pPr>
              <a:defRPr/>
            </a:lvl1pPr>
          </a:lstStyle>
          <a:p>
            <a:r>
              <a:rPr lang="fr-FR" dirty="0"/>
              <a:t>© Groupe HEC - Département Management des Opérations et des Systèmes d'Information</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a:xfrm>
            <a:off x="7092950" y="6477000"/>
            <a:ext cx="1905000" cy="228600"/>
          </a:xfrm>
          <a:prstGeom prst="rect">
            <a:avLst/>
          </a:prstGeom>
        </p:spPr>
        <p:txBody>
          <a:bodyPr/>
          <a:lstStyle>
            <a:lvl1pPr>
              <a:defRPr/>
            </a:lvl1pPr>
          </a:lstStyle>
          <a:p>
            <a:fld id="{49A127C4-CAC3-412A-AA14-3C5FE8CD67F0}" type="datetime1">
              <a:rPr lang="fr-FR"/>
              <a:pPr/>
              <a:t>29/05/2019</a:t>
            </a:fld>
            <a:endParaRPr lang="fr-FR" dirty="0"/>
          </a:p>
        </p:txBody>
      </p:sp>
      <p:sp>
        <p:nvSpPr>
          <p:cNvPr id="8" name="Espace réservé du pied de page 7"/>
          <p:cNvSpPr>
            <a:spLocks noGrp="1"/>
          </p:cNvSpPr>
          <p:nvPr>
            <p:ph type="ftr" sz="quarter" idx="11"/>
          </p:nvPr>
        </p:nvSpPr>
        <p:spPr>
          <a:xfrm>
            <a:off x="107950" y="6508750"/>
            <a:ext cx="6985000" cy="304800"/>
          </a:xfrm>
          <a:prstGeom prst="rect">
            <a:avLst/>
          </a:prstGeom>
        </p:spPr>
        <p:txBody>
          <a:bodyPr/>
          <a:lstStyle>
            <a:lvl1pPr>
              <a:defRPr/>
            </a:lvl1pPr>
          </a:lstStyle>
          <a:p>
            <a:r>
              <a:rPr lang="fr-FR" dirty="0"/>
              <a:t>© Groupe HEC - Département Management des Opérations et des Systèmes d'Information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074" name="Rectangle 1026"/>
          <p:cNvSpPr>
            <a:spLocks noChangeArrowheads="1"/>
          </p:cNvSpPr>
          <p:nvPr/>
        </p:nvSpPr>
        <p:spPr bwMode="auto">
          <a:xfrm>
            <a:off x="1143000" y="228600"/>
            <a:ext cx="7315200" cy="422167"/>
          </a:xfrm>
          <a:prstGeom prst="rect">
            <a:avLst/>
          </a:prstGeom>
          <a:noFill/>
          <a:ln w="12700">
            <a:noFill/>
            <a:miter lim="800000"/>
            <a:headEnd/>
            <a:tailEnd/>
          </a:ln>
          <a:effectLst/>
        </p:spPr>
        <p:txBody>
          <a:bodyPr lIns="90488" tIns="44450" rIns="90488" bIns="44450">
            <a:spAutoFit/>
          </a:bodyPr>
          <a:lstStyle/>
          <a:p>
            <a:pPr algn="r">
              <a:spcBef>
                <a:spcPct val="50000"/>
              </a:spcBef>
            </a:pPr>
            <a:r>
              <a:rPr lang="fr-FR" i="1" dirty="0">
                <a:latin typeface="Tahoma" pitchFamily="34" charset="0"/>
              </a:rPr>
              <a:t>Les coûts de revient</a:t>
            </a:r>
            <a:endParaRPr lang="fr-FR" i="1" dirty="0">
              <a:effectLst>
                <a:outerShdw blurRad="38100" dist="38100" dir="2700000" algn="tl">
                  <a:srgbClr val="C0C0C0"/>
                </a:outerShdw>
              </a:effectLst>
              <a:latin typeface="Tahoma" pitchFamily="34" charset="0"/>
            </a:endParaRPr>
          </a:p>
        </p:txBody>
      </p:sp>
      <p:sp>
        <p:nvSpPr>
          <p:cNvPr id="3076" name="Rectangle 1028"/>
          <p:cNvSpPr>
            <a:spLocks noGrp="1" noChangeArrowheads="1"/>
          </p:cNvSpPr>
          <p:nvPr>
            <p:ph type="title"/>
          </p:nvPr>
        </p:nvSpPr>
        <p:spPr bwMode="auto">
          <a:xfrm>
            <a:off x="1149424" y="764704"/>
            <a:ext cx="7239000" cy="457200"/>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fr-FR"/>
              <a:t>Titre de la diapositive</a:t>
            </a:r>
          </a:p>
        </p:txBody>
      </p:sp>
      <p:sp>
        <p:nvSpPr>
          <p:cNvPr id="3077" name="Rectangle 1029"/>
          <p:cNvSpPr>
            <a:spLocks noGrp="1" noChangeArrowheads="1"/>
          </p:cNvSpPr>
          <p:nvPr>
            <p:ph type="body" idx="1"/>
          </p:nvPr>
        </p:nvSpPr>
        <p:spPr bwMode="auto">
          <a:xfrm>
            <a:off x="1066800" y="1676400"/>
            <a:ext cx="71628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fr-FR"/>
              <a:t>Corps du texte</a:t>
            </a:r>
          </a:p>
          <a:p>
            <a:pPr lvl="1"/>
            <a:r>
              <a:rPr lang="fr-FR"/>
              <a:t>Deuxième niveau</a:t>
            </a:r>
          </a:p>
          <a:p>
            <a:pPr lvl="2"/>
            <a:r>
              <a:rPr lang="fr-FR"/>
              <a:t>Troisième niveau</a:t>
            </a:r>
          </a:p>
          <a:p>
            <a:pPr lvl="3"/>
            <a:r>
              <a:rPr lang="fr-FR"/>
              <a:t>Quatrième niveau</a:t>
            </a:r>
          </a:p>
          <a:p>
            <a:pPr lvl="4"/>
            <a:r>
              <a:rPr lang="fr-FR"/>
              <a:t>Cinquième niveau</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p:txStyles>
    <p:titleStyle>
      <a:lvl1pPr algn="r" rtl="0" eaLnBrk="0" fontAlgn="base" hangingPunct="0">
        <a:lnSpc>
          <a:spcPct val="90000"/>
        </a:lnSpc>
        <a:spcBef>
          <a:spcPct val="0"/>
        </a:spcBef>
        <a:spcAft>
          <a:spcPct val="0"/>
        </a:spcAft>
        <a:defRPr sz="2800" b="1">
          <a:solidFill>
            <a:srgbClr val="008000"/>
          </a:solidFill>
          <a:latin typeface="+mj-lt"/>
          <a:ea typeface="+mj-ea"/>
          <a:cs typeface="+mj-cs"/>
        </a:defRPr>
      </a:lvl1pPr>
      <a:lvl2pPr algn="r" rtl="0" eaLnBrk="0" fontAlgn="base" hangingPunct="0">
        <a:lnSpc>
          <a:spcPct val="90000"/>
        </a:lnSpc>
        <a:spcBef>
          <a:spcPct val="0"/>
        </a:spcBef>
        <a:spcAft>
          <a:spcPct val="0"/>
        </a:spcAft>
        <a:defRPr sz="2800" b="1">
          <a:solidFill>
            <a:srgbClr val="008000"/>
          </a:solidFill>
          <a:latin typeface="Arial" charset="0"/>
        </a:defRPr>
      </a:lvl2pPr>
      <a:lvl3pPr algn="r" rtl="0" eaLnBrk="0" fontAlgn="base" hangingPunct="0">
        <a:lnSpc>
          <a:spcPct val="90000"/>
        </a:lnSpc>
        <a:spcBef>
          <a:spcPct val="0"/>
        </a:spcBef>
        <a:spcAft>
          <a:spcPct val="0"/>
        </a:spcAft>
        <a:defRPr sz="2800" b="1">
          <a:solidFill>
            <a:srgbClr val="008000"/>
          </a:solidFill>
          <a:latin typeface="Arial" charset="0"/>
        </a:defRPr>
      </a:lvl3pPr>
      <a:lvl4pPr algn="r" rtl="0" eaLnBrk="0" fontAlgn="base" hangingPunct="0">
        <a:lnSpc>
          <a:spcPct val="90000"/>
        </a:lnSpc>
        <a:spcBef>
          <a:spcPct val="0"/>
        </a:spcBef>
        <a:spcAft>
          <a:spcPct val="0"/>
        </a:spcAft>
        <a:defRPr sz="2800" b="1">
          <a:solidFill>
            <a:srgbClr val="008000"/>
          </a:solidFill>
          <a:latin typeface="Arial" charset="0"/>
        </a:defRPr>
      </a:lvl4pPr>
      <a:lvl5pPr algn="r" rtl="0" eaLnBrk="0" fontAlgn="base" hangingPunct="0">
        <a:lnSpc>
          <a:spcPct val="90000"/>
        </a:lnSpc>
        <a:spcBef>
          <a:spcPct val="0"/>
        </a:spcBef>
        <a:spcAft>
          <a:spcPct val="0"/>
        </a:spcAft>
        <a:defRPr sz="2800" b="1">
          <a:solidFill>
            <a:srgbClr val="008000"/>
          </a:solidFill>
          <a:latin typeface="Arial" charset="0"/>
        </a:defRPr>
      </a:lvl5pPr>
      <a:lvl6pPr marL="457200" algn="r" rtl="0" eaLnBrk="0" fontAlgn="base" hangingPunct="0">
        <a:lnSpc>
          <a:spcPct val="90000"/>
        </a:lnSpc>
        <a:spcBef>
          <a:spcPct val="0"/>
        </a:spcBef>
        <a:spcAft>
          <a:spcPct val="0"/>
        </a:spcAft>
        <a:defRPr sz="2800" b="1">
          <a:solidFill>
            <a:srgbClr val="008000"/>
          </a:solidFill>
          <a:latin typeface="Arial" charset="0"/>
        </a:defRPr>
      </a:lvl6pPr>
      <a:lvl7pPr marL="914400" algn="r" rtl="0" eaLnBrk="0" fontAlgn="base" hangingPunct="0">
        <a:lnSpc>
          <a:spcPct val="90000"/>
        </a:lnSpc>
        <a:spcBef>
          <a:spcPct val="0"/>
        </a:spcBef>
        <a:spcAft>
          <a:spcPct val="0"/>
        </a:spcAft>
        <a:defRPr sz="2800" b="1">
          <a:solidFill>
            <a:srgbClr val="008000"/>
          </a:solidFill>
          <a:latin typeface="Arial" charset="0"/>
        </a:defRPr>
      </a:lvl7pPr>
      <a:lvl8pPr marL="1371600" algn="r" rtl="0" eaLnBrk="0" fontAlgn="base" hangingPunct="0">
        <a:lnSpc>
          <a:spcPct val="90000"/>
        </a:lnSpc>
        <a:spcBef>
          <a:spcPct val="0"/>
        </a:spcBef>
        <a:spcAft>
          <a:spcPct val="0"/>
        </a:spcAft>
        <a:defRPr sz="2800" b="1">
          <a:solidFill>
            <a:srgbClr val="008000"/>
          </a:solidFill>
          <a:latin typeface="Arial" charset="0"/>
        </a:defRPr>
      </a:lvl8pPr>
      <a:lvl9pPr marL="1828800" algn="r" rtl="0" eaLnBrk="0" fontAlgn="base" hangingPunct="0">
        <a:lnSpc>
          <a:spcPct val="90000"/>
        </a:lnSpc>
        <a:spcBef>
          <a:spcPct val="0"/>
        </a:spcBef>
        <a:spcAft>
          <a:spcPct val="0"/>
        </a:spcAft>
        <a:defRPr sz="2800" b="1">
          <a:solidFill>
            <a:srgbClr val="008000"/>
          </a:solidFill>
          <a:latin typeface="Arial" charset="0"/>
        </a:defRPr>
      </a:lvl9pPr>
    </p:titleStyle>
    <p:bodyStyle>
      <a:lvl1pPr marL="285750" indent="-285750" algn="l" rtl="0" eaLnBrk="0" fontAlgn="base" hangingPunct="0">
        <a:lnSpc>
          <a:spcPct val="90000"/>
        </a:lnSpc>
        <a:spcBef>
          <a:spcPct val="30000"/>
        </a:spcBef>
        <a:spcAft>
          <a:spcPct val="0"/>
        </a:spcAft>
        <a:buSzPct val="100000"/>
        <a:buChar char="•"/>
        <a:defRPr sz="2400" b="1">
          <a:solidFill>
            <a:srgbClr val="000099"/>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a:solidFill>
            <a:srgbClr val="000099"/>
          </a:solidFill>
          <a:latin typeface="+mn-lt"/>
        </a:defRPr>
      </a:lvl2pPr>
      <a:lvl3pPr marL="1143000" indent="-228600" algn="l" rtl="0" eaLnBrk="0" fontAlgn="base" hangingPunct="0">
        <a:lnSpc>
          <a:spcPct val="90000"/>
        </a:lnSpc>
        <a:spcBef>
          <a:spcPct val="30000"/>
        </a:spcBef>
        <a:spcAft>
          <a:spcPct val="0"/>
        </a:spcAft>
        <a:buSzPct val="100000"/>
        <a:buChar char="»"/>
        <a:defRPr b="1">
          <a:solidFill>
            <a:srgbClr val="000099"/>
          </a:solidFill>
          <a:latin typeface="+mn-lt"/>
        </a:defRPr>
      </a:lvl3pPr>
      <a:lvl4pPr marL="1543050" indent="-171450" algn="l" rtl="0" eaLnBrk="0" fontAlgn="base" hangingPunct="0">
        <a:lnSpc>
          <a:spcPct val="90000"/>
        </a:lnSpc>
        <a:spcBef>
          <a:spcPct val="30000"/>
        </a:spcBef>
        <a:spcAft>
          <a:spcPct val="0"/>
        </a:spcAft>
        <a:buSzPct val="100000"/>
        <a:buChar char="•"/>
        <a:defRPr sz="1400" b="1">
          <a:solidFill>
            <a:srgbClr val="000099"/>
          </a:solidFill>
          <a:latin typeface="+mn-lt"/>
        </a:defRPr>
      </a:lvl4pPr>
      <a:lvl5pPr marL="2000250" indent="-171450" algn="l" rtl="0" eaLnBrk="0" fontAlgn="base" hangingPunct="0">
        <a:lnSpc>
          <a:spcPct val="90000"/>
        </a:lnSpc>
        <a:spcBef>
          <a:spcPct val="30000"/>
        </a:spcBef>
        <a:spcAft>
          <a:spcPct val="0"/>
        </a:spcAft>
        <a:buSzPct val="100000"/>
        <a:buChar char="–"/>
        <a:defRPr sz="1400" b="1">
          <a:solidFill>
            <a:srgbClr val="000099"/>
          </a:solidFill>
          <a:latin typeface="+mn-lt"/>
        </a:defRPr>
      </a:lvl5pPr>
      <a:lvl6pPr marL="2457450" indent="-171450" algn="l" rtl="0" eaLnBrk="0" fontAlgn="base" hangingPunct="0">
        <a:lnSpc>
          <a:spcPct val="90000"/>
        </a:lnSpc>
        <a:spcBef>
          <a:spcPct val="30000"/>
        </a:spcBef>
        <a:spcAft>
          <a:spcPct val="0"/>
        </a:spcAft>
        <a:buSzPct val="100000"/>
        <a:buChar char="–"/>
        <a:defRPr sz="1400" b="1">
          <a:solidFill>
            <a:srgbClr val="000099"/>
          </a:solidFill>
          <a:latin typeface="+mn-lt"/>
        </a:defRPr>
      </a:lvl6pPr>
      <a:lvl7pPr marL="2914650" indent="-171450" algn="l" rtl="0" eaLnBrk="0" fontAlgn="base" hangingPunct="0">
        <a:lnSpc>
          <a:spcPct val="90000"/>
        </a:lnSpc>
        <a:spcBef>
          <a:spcPct val="30000"/>
        </a:spcBef>
        <a:spcAft>
          <a:spcPct val="0"/>
        </a:spcAft>
        <a:buSzPct val="100000"/>
        <a:buChar char="–"/>
        <a:defRPr sz="1400" b="1">
          <a:solidFill>
            <a:srgbClr val="000099"/>
          </a:solidFill>
          <a:latin typeface="+mn-lt"/>
        </a:defRPr>
      </a:lvl7pPr>
      <a:lvl8pPr marL="3371850" indent="-171450" algn="l" rtl="0" eaLnBrk="0" fontAlgn="base" hangingPunct="0">
        <a:lnSpc>
          <a:spcPct val="90000"/>
        </a:lnSpc>
        <a:spcBef>
          <a:spcPct val="30000"/>
        </a:spcBef>
        <a:spcAft>
          <a:spcPct val="0"/>
        </a:spcAft>
        <a:buSzPct val="100000"/>
        <a:buChar char="–"/>
        <a:defRPr sz="1400" b="1">
          <a:solidFill>
            <a:srgbClr val="000099"/>
          </a:solidFill>
          <a:latin typeface="+mn-lt"/>
        </a:defRPr>
      </a:lvl8pPr>
      <a:lvl9pPr marL="3829050" indent="-171450" algn="l" rtl="0" eaLnBrk="0" fontAlgn="base" hangingPunct="0">
        <a:lnSpc>
          <a:spcPct val="90000"/>
        </a:lnSpc>
        <a:spcBef>
          <a:spcPct val="30000"/>
        </a:spcBef>
        <a:spcAft>
          <a:spcPct val="0"/>
        </a:spcAft>
        <a:buSzPct val="100000"/>
        <a:buChar char="–"/>
        <a:defRPr sz="1400" b="1">
          <a:solidFill>
            <a:srgbClr val="000099"/>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lstStyle/>
          <a:p>
            <a:pPr algn="ctr"/>
            <a:r>
              <a:rPr lang="fr-FR" dirty="0"/>
              <a:t>La comptabilité de gestion</a:t>
            </a:r>
            <a:br>
              <a:rPr lang="fr-FR" dirty="0"/>
            </a:br>
            <a:r>
              <a:rPr lang="fr-FR" dirty="0"/>
              <a:t>Notions de base sur les coûts</a:t>
            </a:r>
          </a:p>
        </p:txBody>
      </p:sp>
      <p:sp>
        <p:nvSpPr>
          <p:cNvPr id="2051" name="Rectangle 3"/>
          <p:cNvSpPr>
            <a:spLocks noGrp="1" noChangeArrowheads="1"/>
          </p:cNvSpPr>
          <p:nvPr>
            <p:ph type="subTitle" idx="1"/>
          </p:nvPr>
        </p:nvSpPr>
        <p:spPr/>
        <p:txBody>
          <a:bodyPr/>
          <a:lstStyle/>
          <a:p>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978917-AEE2-465C-9171-D40F84C83C9E}"/>
              </a:ext>
            </a:extLst>
          </p:cNvPr>
          <p:cNvSpPr>
            <a:spLocks noGrp="1"/>
          </p:cNvSpPr>
          <p:nvPr>
            <p:ph type="title"/>
          </p:nvPr>
        </p:nvSpPr>
        <p:spPr/>
        <p:txBody>
          <a:bodyPr/>
          <a:lstStyle/>
          <a:p>
            <a:r>
              <a:rPr lang="fr-FR" altLang="fr-FR" dirty="0"/>
              <a:t>Typologie des coûts</a:t>
            </a:r>
            <a:endParaRPr lang="fr-FR" dirty="0"/>
          </a:p>
        </p:txBody>
      </p:sp>
      <p:sp>
        <p:nvSpPr>
          <p:cNvPr id="3" name="Rectangle 6">
            <a:extLst>
              <a:ext uri="{FF2B5EF4-FFF2-40B4-BE49-F238E27FC236}">
                <a16:creationId xmlns:a16="http://schemas.microsoft.com/office/drawing/2014/main" id="{26DB2459-98AD-4C38-BC8F-321E86D05131}"/>
              </a:ext>
            </a:extLst>
          </p:cNvPr>
          <p:cNvSpPr>
            <a:spLocks noChangeArrowheads="1"/>
          </p:cNvSpPr>
          <p:nvPr/>
        </p:nvSpPr>
        <p:spPr bwMode="auto">
          <a:xfrm>
            <a:off x="2209800" y="1412776"/>
            <a:ext cx="3292475" cy="537468"/>
          </a:xfrm>
          <a:prstGeom prst="rect">
            <a:avLst/>
          </a:prstGeom>
          <a:solidFill>
            <a:schemeClr val="accent4"/>
          </a:solidFill>
          <a:ln w="9525">
            <a:solidFill>
              <a:srgbClr val="000000"/>
            </a:solidFill>
            <a:miter lim="800000"/>
            <a:headEnd/>
            <a:tailEnd/>
          </a:ln>
          <a:effectLst/>
          <a:extLst/>
        </p:spPr>
        <p:txBody>
          <a:bodyPr anchor="ctr"/>
          <a:lstStyle/>
          <a:p>
            <a:pPr algn="ctr" eaLnBrk="0" fontAlgn="base" hangingPunct="0">
              <a:spcBef>
                <a:spcPct val="0"/>
              </a:spcBef>
              <a:spcAft>
                <a:spcPct val="0"/>
              </a:spcAft>
            </a:pPr>
            <a:r>
              <a:rPr lang="fr-FR" altLang="fr-FR" sz="900" dirty="0">
                <a:solidFill>
                  <a:srgbClr val="008000"/>
                </a:solidFill>
                <a:latin typeface="Arial" panose="020B0604020202020204" pitchFamily="34" charset="0"/>
                <a:cs typeface="Arial" panose="020B0604020202020204" pitchFamily="34" charset="0"/>
              </a:rPr>
              <a:t> </a:t>
            </a:r>
            <a:r>
              <a:rPr lang="fr-FR" altLang="fr-FR" sz="2000" b="1" dirty="0">
                <a:solidFill>
                  <a:srgbClr val="008000"/>
                </a:solidFill>
                <a:latin typeface="Arial" panose="020B0604020202020204" pitchFamily="34" charset="0"/>
                <a:cs typeface="Arial" panose="020B0604020202020204" pitchFamily="34" charset="0"/>
              </a:rPr>
              <a:t>Coûts DIRECTS</a:t>
            </a:r>
          </a:p>
        </p:txBody>
      </p:sp>
      <p:sp>
        <p:nvSpPr>
          <p:cNvPr id="4" name="Rectangle 7">
            <a:extLst>
              <a:ext uri="{FF2B5EF4-FFF2-40B4-BE49-F238E27FC236}">
                <a16:creationId xmlns:a16="http://schemas.microsoft.com/office/drawing/2014/main" id="{02392D73-F668-48F3-A5AC-90819B1FC8E2}"/>
              </a:ext>
            </a:extLst>
          </p:cNvPr>
          <p:cNvSpPr>
            <a:spLocks noChangeArrowheads="1"/>
          </p:cNvSpPr>
          <p:nvPr/>
        </p:nvSpPr>
        <p:spPr bwMode="auto">
          <a:xfrm>
            <a:off x="5508104" y="1412776"/>
            <a:ext cx="3276600" cy="537468"/>
          </a:xfrm>
          <a:prstGeom prst="rect">
            <a:avLst/>
          </a:prstGeom>
          <a:solidFill>
            <a:schemeClr val="accent4"/>
          </a:solidFill>
          <a:ln w="9525">
            <a:solidFill>
              <a:srgbClr val="000000"/>
            </a:solidFill>
            <a:miter lim="800000"/>
            <a:headEnd/>
            <a:tailEnd/>
          </a:ln>
          <a:effectLst/>
          <a:extLst/>
        </p:spPr>
        <p:txBody>
          <a:bodyPr anchor="ctr"/>
          <a:lstStyle/>
          <a:p>
            <a:pPr algn="ctr" eaLnBrk="0" fontAlgn="base" hangingPunct="0">
              <a:spcBef>
                <a:spcPct val="0"/>
              </a:spcBef>
              <a:spcAft>
                <a:spcPct val="0"/>
              </a:spcAft>
            </a:pPr>
            <a:r>
              <a:rPr lang="fr-FR" altLang="fr-FR" sz="2000" dirty="0">
                <a:solidFill>
                  <a:srgbClr val="008000"/>
                </a:solidFill>
                <a:latin typeface="Arial" panose="020B0604020202020204" pitchFamily="34" charset="0"/>
                <a:cs typeface="Arial" panose="020B0604020202020204" pitchFamily="34" charset="0"/>
              </a:rPr>
              <a:t> C</a:t>
            </a:r>
            <a:r>
              <a:rPr lang="fr-FR" altLang="fr-FR" sz="2000" b="1" dirty="0">
                <a:solidFill>
                  <a:srgbClr val="008000"/>
                </a:solidFill>
                <a:latin typeface="Arial" panose="020B0604020202020204" pitchFamily="34" charset="0"/>
                <a:cs typeface="Arial" panose="020B0604020202020204" pitchFamily="34" charset="0"/>
              </a:rPr>
              <a:t>oûts INDIRECTS</a:t>
            </a:r>
          </a:p>
        </p:txBody>
      </p:sp>
      <p:sp>
        <p:nvSpPr>
          <p:cNvPr id="5" name="Rectangle 8">
            <a:extLst>
              <a:ext uri="{FF2B5EF4-FFF2-40B4-BE49-F238E27FC236}">
                <a16:creationId xmlns:a16="http://schemas.microsoft.com/office/drawing/2014/main" id="{01EC01CB-3B3A-4EA0-A002-59FB29BED92B}"/>
              </a:ext>
            </a:extLst>
          </p:cNvPr>
          <p:cNvSpPr>
            <a:spLocks noChangeArrowheads="1"/>
          </p:cNvSpPr>
          <p:nvPr/>
        </p:nvSpPr>
        <p:spPr bwMode="auto">
          <a:xfrm>
            <a:off x="377822" y="1958628"/>
            <a:ext cx="1828800" cy="2057400"/>
          </a:xfrm>
          <a:prstGeom prst="rect">
            <a:avLst/>
          </a:prstGeom>
          <a:solidFill>
            <a:schemeClr val="accent4"/>
          </a:solidFill>
          <a:ln w="9525">
            <a:solidFill>
              <a:srgbClr val="000000"/>
            </a:solidFill>
            <a:miter lim="800000"/>
            <a:headEnd/>
            <a:tailEnd/>
          </a:ln>
          <a:effectLst/>
          <a:extLst/>
        </p:spPr>
        <p:txBody>
          <a:bodyPr anchor="ctr"/>
          <a:lstStyle/>
          <a:p>
            <a:pPr eaLnBrk="0" fontAlgn="base" hangingPunct="0">
              <a:spcBef>
                <a:spcPct val="0"/>
              </a:spcBef>
              <a:spcAft>
                <a:spcPct val="0"/>
              </a:spcAft>
            </a:pPr>
            <a:r>
              <a:rPr lang="fr-FR" altLang="fr-FR" sz="900" b="1" dirty="0">
                <a:solidFill>
                  <a:srgbClr val="000000"/>
                </a:solidFill>
                <a:latin typeface="Arial" panose="020B0604020202020204" pitchFamily="34" charset="0"/>
                <a:cs typeface="Arial" panose="020B0604020202020204" pitchFamily="34" charset="0"/>
              </a:rPr>
              <a:t> </a:t>
            </a:r>
            <a:endParaRPr lang="fr-FR" altLang="fr-FR" sz="900" dirty="0">
              <a:solidFill>
                <a:srgbClr val="000000"/>
              </a:solidFill>
              <a:latin typeface="Arial" panose="020B0604020202020204" pitchFamily="34" charset="0"/>
              <a:cs typeface="Arial" panose="020B0604020202020204" pitchFamily="34" charset="0"/>
            </a:endParaRPr>
          </a:p>
          <a:p>
            <a:pPr algn="ctr" eaLnBrk="0" fontAlgn="base" hangingPunct="0">
              <a:spcBef>
                <a:spcPct val="0"/>
              </a:spcBef>
              <a:spcAft>
                <a:spcPct val="0"/>
              </a:spcAft>
            </a:pPr>
            <a:r>
              <a:rPr lang="fr-FR" altLang="fr-FR" sz="900" b="1" dirty="0">
                <a:solidFill>
                  <a:srgbClr val="000000"/>
                </a:solidFill>
                <a:latin typeface="Arial" panose="020B0604020202020204" pitchFamily="34" charset="0"/>
                <a:cs typeface="Arial" panose="020B0604020202020204" pitchFamily="34" charset="0"/>
              </a:rPr>
              <a:t> </a:t>
            </a:r>
            <a:r>
              <a:rPr lang="fr-FR" altLang="fr-FR" sz="2000" b="1" dirty="0">
                <a:solidFill>
                  <a:srgbClr val="0000FF"/>
                </a:solidFill>
                <a:latin typeface="Arial" panose="020B0604020202020204" pitchFamily="34" charset="0"/>
                <a:cs typeface="Arial" panose="020B0604020202020204" pitchFamily="34" charset="0"/>
              </a:rPr>
              <a:t>Coûts</a:t>
            </a:r>
          </a:p>
          <a:p>
            <a:pPr algn="ctr" eaLnBrk="0" fontAlgn="base" hangingPunct="0">
              <a:spcBef>
                <a:spcPct val="0"/>
              </a:spcBef>
              <a:spcAft>
                <a:spcPct val="0"/>
              </a:spcAft>
            </a:pPr>
            <a:r>
              <a:rPr lang="fr-FR" altLang="fr-FR" sz="2000" b="1" dirty="0">
                <a:solidFill>
                  <a:srgbClr val="0000FF"/>
                </a:solidFill>
                <a:latin typeface="Arial" panose="020B0604020202020204" pitchFamily="34" charset="0"/>
                <a:cs typeface="Arial" panose="020B0604020202020204" pitchFamily="34" charset="0"/>
              </a:rPr>
              <a:t> VARIABLES</a:t>
            </a:r>
          </a:p>
          <a:p>
            <a:pPr algn="ctr" eaLnBrk="0" fontAlgn="base" hangingPunct="0">
              <a:spcBef>
                <a:spcPct val="0"/>
              </a:spcBef>
              <a:spcAft>
                <a:spcPct val="0"/>
              </a:spcAft>
            </a:pPr>
            <a:r>
              <a:rPr lang="fr-FR" altLang="fr-FR" sz="1400" dirty="0">
                <a:solidFill>
                  <a:srgbClr val="0000FF"/>
                </a:solidFill>
                <a:latin typeface="Arial" panose="020B0604020202020204" pitchFamily="34" charset="0"/>
                <a:cs typeface="Arial" panose="020B0604020202020204" pitchFamily="34" charset="0"/>
              </a:rPr>
              <a:t>(proportionnels)</a:t>
            </a:r>
          </a:p>
        </p:txBody>
      </p:sp>
      <p:sp>
        <p:nvSpPr>
          <p:cNvPr id="6" name="Rectangle 9">
            <a:extLst>
              <a:ext uri="{FF2B5EF4-FFF2-40B4-BE49-F238E27FC236}">
                <a16:creationId xmlns:a16="http://schemas.microsoft.com/office/drawing/2014/main" id="{7715C2D5-A888-4A4E-A615-6B93BE088003}"/>
              </a:ext>
            </a:extLst>
          </p:cNvPr>
          <p:cNvSpPr>
            <a:spLocks noChangeArrowheads="1"/>
          </p:cNvSpPr>
          <p:nvPr/>
        </p:nvSpPr>
        <p:spPr bwMode="auto">
          <a:xfrm>
            <a:off x="2220686" y="1958628"/>
            <a:ext cx="3276600" cy="2057400"/>
          </a:xfrm>
          <a:prstGeom prst="rect">
            <a:avLst/>
          </a:prstGeom>
          <a:solidFill>
            <a:schemeClr val="accent1">
              <a:lumMod val="20000"/>
              <a:lumOff val="80000"/>
            </a:schemeClr>
          </a:solidFill>
          <a:ln>
            <a:solidFill>
              <a:srgbClr val="000000"/>
            </a:solidFill>
          </a:ln>
          <a:effectLst/>
          <a:extLst/>
        </p:spPr>
        <p:txBody>
          <a:bodyPr/>
          <a:lstStyle/>
          <a:p>
            <a:pPr algn="ctr" eaLnBrk="0" fontAlgn="base" hangingPunct="0">
              <a:spcBef>
                <a:spcPct val="0"/>
              </a:spcBef>
              <a:spcAft>
                <a:spcPct val="0"/>
              </a:spcAft>
            </a:pPr>
            <a:r>
              <a:rPr lang="fr-FR" altLang="fr-FR" sz="1400" dirty="0">
                <a:solidFill>
                  <a:srgbClr val="000000"/>
                </a:solidFill>
                <a:latin typeface="Arial" panose="020B0604020202020204" pitchFamily="34" charset="0"/>
                <a:cs typeface="Arial" panose="020B0604020202020204" pitchFamily="34" charset="0"/>
              </a:rPr>
              <a:t> </a:t>
            </a:r>
            <a:r>
              <a:rPr lang="fr-FR" altLang="fr-FR" sz="1600" b="1" dirty="0">
                <a:solidFill>
                  <a:srgbClr val="000000"/>
                </a:solidFill>
                <a:latin typeface="Arial" panose="020B0604020202020204" pitchFamily="34" charset="0"/>
                <a:cs typeface="Arial" panose="020B0604020202020204" pitchFamily="34" charset="0"/>
              </a:rPr>
              <a:t>Coûts directs variables</a:t>
            </a:r>
          </a:p>
          <a:p>
            <a:pPr eaLnBrk="0" fontAlgn="base" hangingPunct="0">
              <a:spcBef>
                <a:spcPct val="0"/>
              </a:spcBef>
              <a:spcAft>
                <a:spcPct val="0"/>
              </a:spcAft>
            </a:pPr>
            <a:r>
              <a:rPr lang="fr-FR" altLang="fr-FR" sz="1000" dirty="0">
                <a:solidFill>
                  <a:srgbClr val="000000"/>
                </a:solidFill>
                <a:latin typeface="Arial" panose="020B0604020202020204" pitchFamily="34" charset="0"/>
                <a:cs typeface="Arial" panose="020B0604020202020204" pitchFamily="34" charset="0"/>
              </a:rPr>
              <a:t> </a:t>
            </a:r>
          </a:p>
          <a:p>
            <a:pPr eaLnBrk="0" fontAlgn="base" hangingPunct="0">
              <a:spcBef>
                <a:spcPct val="0"/>
              </a:spcBef>
              <a:spcAft>
                <a:spcPct val="0"/>
              </a:spcAft>
            </a:pPr>
            <a:r>
              <a:rPr lang="fr-FR" altLang="fr-FR" sz="1400" dirty="0">
                <a:solidFill>
                  <a:srgbClr val="000000"/>
                </a:solidFill>
                <a:latin typeface="Arial" panose="020B0604020202020204" pitchFamily="34" charset="0"/>
                <a:cs typeface="Arial" panose="020B0604020202020204" pitchFamily="34" charset="0"/>
              </a:rPr>
              <a:t>Exemples :</a:t>
            </a:r>
          </a:p>
          <a:p>
            <a:pPr eaLnBrk="0" fontAlgn="base" hangingPunct="0">
              <a:spcBef>
                <a:spcPct val="0"/>
              </a:spcBef>
              <a:spcAft>
                <a:spcPct val="0"/>
              </a:spcAft>
            </a:pPr>
            <a:r>
              <a:rPr lang="fr-FR" altLang="fr-FR" sz="1400" dirty="0">
                <a:solidFill>
                  <a:srgbClr val="000000"/>
                </a:solidFill>
                <a:latin typeface="Arial" panose="020B0604020202020204" pitchFamily="34" charset="0"/>
                <a:cs typeface="Arial" panose="020B0604020202020204" pitchFamily="34" charset="0"/>
              </a:rPr>
              <a:t>- consommation Matières</a:t>
            </a:r>
          </a:p>
          <a:p>
            <a:pPr eaLnBrk="0" fontAlgn="base" hangingPunct="0">
              <a:spcBef>
                <a:spcPct val="0"/>
              </a:spcBef>
              <a:spcAft>
                <a:spcPct val="0"/>
              </a:spcAft>
              <a:buFontTx/>
              <a:buChar char="-"/>
            </a:pPr>
            <a:r>
              <a:rPr lang="fr-FR" altLang="fr-FR" sz="1400" dirty="0">
                <a:solidFill>
                  <a:srgbClr val="000000"/>
                </a:solidFill>
                <a:latin typeface="Arial" panose="020B0604020202020204" pitchFamily="34" charset="0"/>
                <a:cs typeface="Arial" panose="020B0604020202020204" pitchFamily="34" charset="0"/>
              </a:rPr>
              <a:t> "M.O. directe" variable</a:t>
            </a:r>
            <a:br>
              <a:rPr lang="fr-FR" altLang="fr-FR" sz="1400" dirty="0">
                <a:solidFill>
                  <a:srgbClr val="000000"/>
                </a:solidFill>
                <a:latin typeface="Arial" panose="020B0604020202020204" pitchFamily="34" charset="0"/>
                <a:cs typeface="Arial" panose="020B0604020202020204" pitchFamily="34" charset="0"/>
              </a:rPr>
            </a:br>
            <a:endParaRPr lang="fr-FR" altLang="fr-FR" sz="1400" dirty="0">
              <a:solidFill>
                <a:srgbClr val="000000"/>
              </a:solidFill>
              <a:latin typeface="Arial" panose="020B0604020202020204" pitchFamily="34" charset="0"/>
              <a:cs typeface="Arial" panose="020B0604020202020204" pitchFamily="34" charset="0"/>
            </a:endParaRPr>
          </a:p>
          <a:p>
            <a:pPr eaLnBrk="0" fontAlgn="base" hangingPunct="0">
              <a:spcBef>
                <a:spcPct val="0"/>
              </a:spcBef>
              <a:spcAft>
                <a:spcPct val="0"/>
              </a:spcAft>
            </a:pPr>
            <a:r>
              <a:rPr lang="fr-FR" altLang="fr-FR" sz="1400" dirty="0">
                <a:solidFill>
                  <a:srgbClr val="000000"/>
                </a:solidFill>
                <a:latin typeface="Arial" panose="020B0604020202020204" pitchFamily="34" charset="0"/>
                <a:cs typeface="Arial" panose="020B0604020202020204" pitchFamily="34" charset="0"/>
              </a:rPr>
              <a:t> </a:t>
            </a:r>
          </a:p>
        </p:txBody>
      </p:sp>
      <p:sp>
        <p:nvSpPr>
          <p:cNvPr id="7" name="Rectangle 10">
            <a:extLst>
              <a:ext uri="{FF2B5EF4-FFF2-40B4-BE49-F238E27FC236}">
                <a16:creationId xmlns:a16="http://schemas.microsoft.com/office/drawing/2014/main" id="{0E79228C-95CC-45CE-8AB7-5A6315CDCD61}"/>
              </a:ext>
            </a:extLst>
          </p:cNvPr>
          <p:cNvSpPr>
            <a:spLocks noChangeArrowheads="1"/>
          </p:cNvSpPr>
          <p:nvPr/>
        </p:nvSpPr>
        <p:spPr bwMode="auto">
          <a:xfrm>
            <a:off x="5508104" y="1958628"/>
            <a:ext cx="3276600" cy="2057400"/>
          </a:xfrm>
          <a:prstGeom prst="rect">
            <a:avLst/>
          </a:prstGeom>
          <a:solidFill>
            <a:srgbClr val="FFFF99"/>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r>
              <a:rPr lang="fr-FR" altLang="fr-FR" sz="1600" b="1" dirty="0">
                <a:solidFill>
                  <a:srgbClr val="000000"/>
                </a:solidFill>
                <a:latin typeface="Arial" panose="020B0604020202020204" pitchFamily="34" charset="0"/>
                <a:cs typeface="Arial" panose="020B0604020202020204" pitchFamily="34" charset="0"/>
              </a:rPr>
              <a:t>Coûts indirects variables</a:t>
            </a:r>
            <a:endParaRPr lang="fr-FR" altLang="fr-FR" sz="1600" dirty="0">
              <a:solidFill>
                <a:srgbClr val="000000"/>
              </a:solidFill>
              <a:latin typeface="Arial" panose="020B0604020202020204" pitchFamily="34" charset="0"/>
              <a:cs typeface="Arial" panose="020B0604020202020204" pitchFamily="34" charset="0"/>
            </a:endParaRPr>
          </a:p>
          <a:p>
            <a:pPr eaLnBrk="0" fontAlgn="base" hangingPunct="0">
              <a:spcBef>
                <a:spcPct val="0"/>
              </a:spcBef>
              <a:spcAft>
                <a:spcPct val="0"/>
              </a:spcAft>
            </a:pPr>
            <a:r>
              <a:rPr lang="fr-FR" altLang="fr-FR" sz="1000" dirty="0">
                <a:solidFill>
                  <a:srgbClr val="000000"/>
                </a:solidFill>
                <a:latin typeface="Arial" panose="020B0604020202020204" pitchFamily="34" charset="0"/>
                <a:cs typeface="Arial" panose="020B0604020202020204" pitchFamily="34" charset="0"/>
              </a:rPr>
              <a:t> </a:t>
            </a:r>
          </a:p>
          <a:p>
            <a:pPr eaLnBrk="0" fontAlgn="base" hangingPunct="0">
              <a:spcBef>
                <a:spcPct val="0"/>
              </a:spcBef>
              <a:spcAft>
                <a:spcPct val="0"/>
              </a:spcAft>
            </a:pPr>
            <a:r>
              <a:rPr lang="fr-FR" altLang="fr-FR" sz="1400" dirty="0">
                <a:solidFill>
                  <a:srgbClr val="000000"/>
                </a:solidFill>
                <a:latin typeface="Arial" panose="020B0604020202020204" pitchFamily="34" charset="0"/>
                <a:cs typeface="Arial" panose="020B0604020202020204" pitchFamily="34" charset="0"/>
              </a:rPr>
              <a:t>Exemples :</a:t>
            </a:r>
          </a:p>
          <a:p>
            <a:pPr eaLnBrk="0" fontAlgn="base" hangingPunct="0">
              <a:spcBef>
                <a:spcPct val="0"/>
              </a:spcBef>
              <a:spcAft>
                <a:spcPct val="0"/>
              </a:spcAft>
              <a:buFontTx/>
              <a:buChar char="-"/>
            </a:pPr>
            <a:r>
              <a:rPr lang="fr-FR" altLang="fr-FR" sz="1400" dirty="0">
                <a:solidFill>
                  <a:srgbClr val="000000"/>
                </a:solidFill>
                <a:latin typeface="Arial" panose="020B0604020202020204" pitchFamily="34" charset="0"/>
                <a:cs typeface="Arial" panose="020B0604020202020204" pitchFamily="34" charset="0"/>
              </a:rPr>
              <a:t> dépenses d’énergie pour les machines qui produisent des produits différents,</a:t>
            </a:r>
          </a:p>
          <a:p>
            <a:pPr eaLnBrk="0" fontAlgn="base" hangingPunct="0">
              <a:spcBef>
                <a:spcPct val="0"/>
              </a:spcBef>
              <a:spcAft>
                <a:spcPct val="0"/>
              </a:spcAft>
              <a:buFontTx/>
              <a:buChar char="-"/>
            </a:pPr>
            <a:r>
              <a:rPr lang="fr-FR" altLang="fr-FR" sz="1400" dirty="0">
                <a:solidFill>
                  <a:srgbClr val="000000"/>
                </a:solidFill>
                <a:latin typeface="Arial" panose="020B0604020202020204" pitchFamily="34" charset="0"/>
                <a:cs typeface="Arial" panose="020B0604020202020204" pitchFamily="34" charset="0"/>
              </a:rPr>
              <a:t> frais de transport et manutention</a:t>
            </a:r>
          </a:p>
          <a:p>
            <a:pPr eaLnBrk="0" fontAlgn="base" hangingPunct="0">
              <a:spcBef>
                <a:spcPct val="0"/>
              </a:spcBef>
              <a:spcAft>
                <a:spcPct val="0"/>
              </a:spcAft>
              <a:buFontTx/>
              <a:buChar char="-"/>
            </a:pPr>
            <a:r>
              <a:rPr lang="fr-FR" altLang="fr-FR" sz="1400" dirty="0">
                <a:solidFill>
                  <a:srgbClr val="000000"/>
                </a:solidFill>
                <a:latin typeface="Arial" panose="020B0604020202020204" pitchFamily="34" charset="0"/>
                <a:cs typeface="Arial" panose="020B0604020202020204" pitchFamily="34" charset="0"/>
              </a:rPr>
              <a:t> frais de livraison</a:t>
            </a:r>
          </a:p>
          <a:p>
            <a:pPr eaLnBrk="0" fontAlgn="base" hangingPunct="0">
              <a:spcBef>
                <a:spcPct val="0"/>
              </a:spcBef>
              <a:spcAft>
                <a:spcPct val="0"/>
              </a:spcAft>
              <a:buFontTx/>
              <a:buChar char="-"/>
            </a:pPr>
            <a:r>
              <a:rPr lang="fr-FR" altLang="fr-FR" sz="1400" dirty="0">
                <a:solidFill>
                  <a:srgbClr val="000000"/>
                </a:solidFill>
                <a:latin typeface="Arial" panose="020B0604020202020204" pitchFamily="34" charset="0"/>
                <a:cs typeface="Arial" panose="020B0604020202020204" pitchFamily="34" charset="0"/>
              </a:rPr>
              <a:t> frais de télécommunication</a:t>
            </a:r>
          </a:p>
        </p:txBody>
      </p:sp>
      <p:sp>
        <p:nvSpPr>
          <p:cNvPr id="8" name="Rectangle 12">
            <a:extLst>
              <a:ext uri="{FF2B5EF4-FFF2-40B4-BE49-F238E27FC236}">
                <a16:creationId xmlns:a16="http://schemas.microsoft.com/office/drawing/2014/main" id="{3CBEBF05-4B2C-48A0-A2B4-2B87219EC93C}"/>
              </a:ext>
            </a:extLst>
          </p:cNvPr>
          <p:cNvSpPr>
            <a:spLocks noChangeArrowheads="1"/>
          </p:cNvSpPr>
          <p:nvPr/>
        </p:nvSpPr>
        <p:spPr bwMode="auto">
          <a:xfrm>
            <a:off x="2220686" y="4005064"/>
            <a:ext cx="3276600" cy="2664296"/>
          </a:xfrm>
          <a:prstGeom prst="rect">
            <a:avLst/>
          </a:prstGeom>
          <a:solidFill>
            <a:schemeClr val="accent1">
              <a:lumMod val="40000"/>
              <a:lumOff val="60000"/>
            </a:schemeClr>
          </a:solidFill>
          <a:ln>
            <a:solidFill>
              <a:srgbClr val="000000"/>
            </a:solidFill>
          </a:ln>
          <a:effectLst/>
          <a:extLst/>
        </p:spPr>
        <p:txBody>
          <a:bodyPr/>
          <a:lstStyle/>
          <a:p>
            <a:pPr algn="ctr" eaLnBrk="0" fontAlgn="base" hangingPunct="0">
              <a:spcBef>
                <a:spcPct val="0"/>
              </a:spcBef>
              <a:spcAft>
                <a:spcPct val="0"/>
              </a:spcAft>
            </a:pPr>
            <a:r>
              <a:rPr lang="fr-FR" altLang="fr-FR" sz="1000" dirty="0">
                <a:solidFill>
                  <a:srgbClr val="000000"/>
                </a:solidFill>
                <a:latin typeface="Arial" panose="020B0604020202020204" pitchFamily="34" charset="0"/>
                <a:cs typeface="Arial" panose="020B0604020202020204" pitchFamily="34" charset="0"/>
              </a:rPr>
              <a:t> </a:t>
            </a:r>
            <a:r>
              <a:rPr lang="fr-FR" altLang="fr-FR" sz="1600" b="1" dirty="0">
                <a:solidFill>
                  <a:srgbClr val="000000"/>
                </a:solidFill>
                <a:latin typeface="Arial" panose="020B0604020202020204" pitchFamily="34" charset="0"/>
                <a:cs typeface="Arial" panose="020B0604020202020204" pitchFamily="34" charset="0"/>
              </a:rPr>
              <a:t>Coûts directs fixes</a:t>
            </a:r>
          </a:p>
          <a:p>
            <a:pPr algn="ctr" eaLnBrk="0" fontAlgn="base" hangingPunct="0">
              <a:spcBef>
                <a:spcPct val="0"/>
              </a:spcBef>
              <a:spcAft>
                <a:spcPct val="0"/>
              </a:spcAft>
            </a:pPr>
            <a:endParaRPr lang="fr-FR" altLang="fr-FR" sz="1600" dirty="0">
              <a:solidFill>
                <a:srgbClr val="000000"/>
              </a:solidFill>
              <a:latin typeface="Arial" panose="020B0604020202020204" pitchFamily="34" charset="0"/>
              <a:cs typeface="Arial" panose="020B0604020202020204" pitchFamily="34" charset="0"/>
            </a:endParaRPr>
          </a:p>
          <a:p>
            <a:pPr eaLnBrk="0" fontAlgn="base" hangingPunct="0">
              <a:spcBef>
                <a:spcPct val="0"/>
              </a:spcBef>
              <a:spcAft>
                <a:spcPct val="0"/>
              </a:spcAft>
            </a:pPr>
            <a:r>
              <a:rPr lang="fr-FR" altLang="fr-FR" sz="1000" dirty="0">
                <a:solidFill>
                  <a:srgbClr val="000000"/>
                </a:solidFill>
                <a:latin typeface="Arial" panose="020B0604020202020204" pitchFamily="34" charset="0"/>
                <a:cs typeface="Arial" panose="020B0604020202020204" pitchFamily="34" charset="0"/>
              </a:rPr>
              <a:t> </a:t>
            </a:r>
            <a:r>
              <a:rPr lang="fr-FR" altLang="fr-FR" sz="1400" dirty="0">
                <a:solidFill>
                  <a:srgbClr val="000000"/>
                </a:solidFill>
                <a:latin typeface="Arial" panose="020B0604020202020204" pitchFamily="34" charset="0"/>
                <a:cs typeface="Arial" panose="020B0604020202020204" pitchFamily="34" charset="0"/>
              </a:rPr>
              <a:t>Exemples :</a:t>
            </a:r>
          </a:p>
          <a:p>
            <a:pPr eaLnBrk="0" fontAlgn="base" hangingPunct="0">
              <a:spcBef>
                <a:spcPct val="0"/>
              </a:spcBef>
              <a:spcAft>
                <a:spcPct val="0"/>
              </a:spcAft>
            </a:pPr>
            <a:r>
              <a:rPr lang="fr-FR" altLang="fr-FR" sz="1400" dirty="0">
                <a:solidFill>
                  <a:srgbClr val="000000"/>
                </a:solidFill>
                <a:latin typeface="Arial" panose="020B0604020202020204" pitchFamily="34" charset="0"/>
                <a:cs typeface="Arial" panose="020B0604020202020204" pitchFamily="34" charset="0"/>
              </a:rPr>
              <a:t>- amortissement d'une machine spécifiquement utilisée pour la fabrication d'un seul produit ;</a:t>
            </a:r>
          </a:p>
          <a:p>
            <a:pPr eaLnBrk="0" fontAlgn="base" hangingPunct="0">
              <a:spcBef>
                <a:spcPct val="0"/>
              </a:spcBef>
              <a:spcAft>
                <a:spcPct val="0"/>
              </a:spcAft>
            </a:pPr>
            <a:r>
              <a:rPr lang="fr-FR" altLang="fr-FR" sz="1400" dirty="0">
                <a:solidFill>
                  <a:srgbClr val="000000"/>
                </a:solidFill>
                <a:latin typeface="Arial" panose="020B0604020202020204" pitchFamily="34" charset="0"/>
                <a:cs typeface="Arial" panose="020B0604020202020204" pitchFamily="34" charset="0"/>
              </a:rPr>
              <a:t>- " M.O. directe" fixe : part fixe des charges salariales des personnels opérationnels dont l'activité est liée à la production…</a:t>
            </a:r>
          </a:p>
        </p:txBody>
      </p:sp>
      <p:sp>
        <p:nvSpPr>
          <p:cNvPr id="9" name="Rectangle 13">
            <a:extLst>
              <a:ext uri="{FF2B5EF4-FFF2-40B4-BE49-F238E27FC236}">
                <a16:creationId xmlns:a16="http://schemas.microsoft.com/office/drawing/2014/main" id="{0972B917-D088-45D6-9CCF-A9BDFBB11144}"/>
              </a:ext>
            </a:extLst>
          </p:cNvPr>
          <p:cNvSpPr>
            <a:spLocks noChangeArrowheads="1"/>
          </p:cNvSpPr>
          <p:nvPr/>
        </p:nvSpPr>
        <p:spPr bwMode="auto">
          <a:xfrm>
            <a:off x="5508104" y="4005064"/>
            <a:ext cx="3276600" cy="2664296"/>
          </a:xfrm>
          <a:prstGeom prst="rect">
            <a:avLst/>
          </a:prstGeom>
          <a:solidFill>
            <a:srgbClr val="C9FFE4"/>
          </a:solidFill>
          <a:ln w="9525">
            <a:solidFill>
              <a:srgbClr val="000000"/>
            </a:solidFill>
            <a:miter lim="800000"/>
            <a:headEnd/>
            <a:tailEnd/>
          </a:ln>
          <a:effectLst/>
          <a:extLst/>
        </p:spPr>
        <p:txBody>
          <a:bodyPr/>
          <a:lstStyle/>
          <a:p>
            <a:pPr algn="ctr" eaLnBrk="0" fontAlgn="base" hangingPunct="0">
              <a:spcBef>
                <a:spcPct val="0"/>
              </a:spcBef>
              <a:spcAft>
                <a:spcPct val="0"/>
              </a:spcAft>
            </a:pPr>
            <a:r>
              <a:rPr lang="fr-FR" altLang="fr-FR" sz="1000" dirty="0">
                <a:solidFill>
                  <a:srgbClr val="000000"/>
                </a:solidFill>
                <a:latin typeface="Arial" panose="020B0604020202020204" pitchFamily="34" charset="0"/>
                <a:cs typeface="Arial" panose="020B0604020202020204" pitchFamily="34" charset="0"/>
              </a:rPr>
              <a:t> </a:t>
            </a:r>
            <a:r>
              <a:rPr lang="fr-FR" altLang="fr-FR" sz="1600" b="1" dirty="0">
                <a:solidFill>
                  <a:srgbClr val="000000"/>
                </a:solidFill>
                <a:latin typeface="Arial" panose="020B0604020202020204" pitchFamily="34" charset="0"/>
                <a:cs typeface="Arial" panose="020B0604020202020204" pitchFamily="34" charset="0"/>
              </a:rPr>
              <a:t>Coûts indirects fixes</a:t>
            </a:r>
            <a:r>
              <a:rPr lang="fr-FR" altLang="fr-FR" sz="1400" b="1" dirty="0">
                <a:solidFill>
                  <a:srgbClr val="000000"/>
                </a:solidFill>
                <a:latin typeface="Arial" panose="020B0604020202020204" pitchFamily="34" charset="0"/>
                <a:cs typeface="Arial" panose="020B0604020202020204" pitchFamily="34" charset="0"/>
              </a:rPr>
              <a:t> </a:t>
            </a:r>
            <a:endParaRPr lang="fr-FR" altLang="fr-FR" sz="1400" dirty="0">
              <a:solidFill>
                <a:srgbClr val="000000"/>
              </a:solidFill>
              <a:latin typeface="Arial" panose="020B0604020202020204" pitchFamily="34" charset="0"/>
              <a:cs typeface="Arial" panose="020B0604020202020204" pitchFamily="34" charset="0"/>
            </a:endParaRPr>
          </a:p>
          <a:p>
            <a:pPr algn="ctr" eaLnBrk="0" fontAlgn="base" hangingPunct="0">
              <a:spcBef>
                <a:spcPct val="0"/>
              </a:spcBef>
              <a:spcAft>
                <a:spcPct val="0"/>
              </a:spcAft>
            </a:pPr>
            <a:r>
              <a:rPr lang="fr-FR" altLang="fr-FR" sz="1400" b="1" dirty="0">
                <a:solidFill>
                  <a:srgbClr val="000000"/>
                </a:solidFill>
                <a:latin typeface="Arial" panose="020B0604020202020204" pitchFamily="34" charset="0"/>
                <a:cs typeface="Arial" panose="020B0604020202020204" pitchFamily="34" charset="0"/>
              </a:rPr>
              <a:t>(dits de structure)</a:t>
            </a:r>
            <a:endParaRPr lang="fr-FR" altLang="fr-FR" sz="1400" dirty="0">
              <a:solidFill>
                <a:srgbClr val="000000"/>
              </a:solidFill>
              <a:latin typeface="Arial" panose="020B0604020202020204" pitchFamily="34" charset="0"/>
              <a:cs typeface="Arial" panose="020B0604020202020204" pitchFamily="34" charset="0"/>
            </a:endParaRPr>
          </a:p>
          <a:p>
            <a:pPr eaLnBrk="0" fontAlgn="base" hangingPunct="0">
              <a:spcBef>
                <a:spcPct val="0"/>
              </a:spcBef>
              <a:spcAft>
                <a:spcPct val="0"/>
              </a:spcAft>
            </a:pPr>
            <a:r>
              <a:rPr lang="fr-FR" altLang="fr-FR" sz="1000" dirty="0">
                <a:solidFill>
                  <a:srgbClr val="000000"/>
                </a:solidFill>
                <a:latin typeface="Arial" panose="020B0604020202020204" pitchFamily="34" charset="0"/>
                <a:cs typeface="Arial" panose="020B0604020202020204" pitchFamily="34" charset="0"/>
              </a:rPr>
              <a:t> </a:t>
            </a:r>
            <a:r>
              <a:rPr lang="fr-FR" altLang="fr-FR" sz="1400" dirty="0">
                <a:solidFill>
                  <a:srgbClr val="000000"/>
                </a:solidFill>
                <a:latin typeface="Arial" panose="020B0604020202020204" pitchFamily="34" charset="0"/>
                <a:cs typeface="Arial" panose="020B0604020202020204" pitchFamily="34" charset="0"/>
              </a:rPr>
              <a:t>Exemples :</a:t>
            </a:r>
          </a:p>
          <a:p>
            <a:pPr eaLnBrk="0" fontAlgn="base" hangingPunct="0">
              <a:spcBef>
                <a:spcPct val="0"/>
              </a:spcBef>
              <a:spcAft>
                <a:spcPct val="0"/>
              </a:spcAft>
              <a:buFontTx/>
              <a:buChar char="-"/>
            </a:pPr>
            <a:r>
              <a:rPr lang="fr-FR" altLang="fr-FR" sz="1400" dirty="0">
                <a:solidFill>
                  <a:srgbClr val="000000"/>
                </a:solidFill>
                <a:latin typeface="Arial" panose="020B0604020202020204" pitchFamily="34" charset="0"/>
                <a:cs typeface="Arial" panose="020B0604020202020204" pitchFamily="34" charset="0"/>
              </a:rPr>
              <a:t> loyer des locaux de l’entreprise</a:t>
            </a:r>
          </a:p>
          <a:p>
            <a:pPr eaLnBrk="0" fontAlgn="base" hangingPunct="0">
              <a:spcBef>
                <a:spcPct val="0"/>
              </a:spcBef>
              <a:spcAft>
                <a:spcPct val="0"/>
              </a:spcAft>
              <a:buFontTx/>
              <a:buChar char="-"/>
            </a:pPr>
            <a:r>
              <a:rPr lang="fr-FR" altLang="fr-FR" sz="1400" dirty="0">
                <a:solidFill>
                  <a:srgbClr val="000000"/>
                </a:solidFill>
                <a:latin typeface="Arial" panose="020B0604020202020204" pitchFamily="34" charset="0"/>
                <a:cs typeface="Arial" panose="020B0604020202020204" pitchFamily="34" charset="0"/>
              </a:rPr>
              <a:t> amortissements d'immobilisations communes ou générales,</a:t>
            </a:r>
          </a:p>
          <a:p>
            <a:pPr eaLnBrk="0" fontAlgn="base" hangingPunct="0">
              <a:spcBef>
                <a:spcPct val="0"/>
              </a:spcBef>
              <a:spcAft>
                <a:spcPct val="0"/>
              </a:spcAft>
              <a:buFontTx/>
              <a:buChar char="-"/>
            </a:pPr>
            <a:r>
              <a:rPr lang="fr-FR" altLang="fr-FR" sz="1400" dirty="0">
                <a:solidFill>
                  <a:srgbClr val="000000"/>
                </a:solidFill>
                <a:latin typeface="Arial" panose="020B0604020202020204" pitchFamily="34" charset="0"/>
                <a:cs typeface="Arial" panose="020B0604020202020204" pitchFamily="34" charset="0"/>
              </a:rPr>
              <a:t> charges salariales du personnel des services fonctionnels et de direction,</a:t>
            </a:r>
          </a:p>
          <a:p>
            <a:pPr eaLnBrk="0" fontAlgn="base" hangingPunct="0">
              <a:spcBef>
                <a:spcPct val="0"/>
              </a:spcBef>
              <a:spcAft>
                <a:spcPct val="0"/>
              </a:spcAft>
              <a:buFontTx/>
              <a:buChar char="-"/>
            </a:pPr>
            <a:r>
              <a:rPr lang="fr-FR" altLang="fr-FR" sz="1400" dirty="0">
                <a:solidFill>
                  <a:srgbClr val="000000"/>
                </a:solidFill>
                <a:latin typeface="Arial" panose="020B0604020202020204" pitchFamily="34" charset="0"/>
                <a:cs typeface="Arial" panose="020B0604020202020204" pitchFamily="34" charset="0"/>
              </a:rPr>
              <a:t> salaires des personnels polyvalents,</a:t>
            </a:r>
          </a:p>
          <a:p>
            <a:pPr eaLnBrk="0" fontAlgn="base" hangingPunct="0">
              <a:spcBef>
                <a:spcPct val="0"/>
              </a:spcBef>
              <a:spcAft>
                <a:spcPct val="0"/>
              </a:spcAft>
            </a:pPr>
            <a:r>
              <a:rPr lang="fr-FR" altLang="fr-FR" sz="1400" dirty="0">
                <a:solidFill>
                  <a:srgbClr val="000000"/>
                </a:solidFill>
                <a:latin typeface="Arial" panose="020B0604020202020204" pitchFamily="34" charset="0"/>
                <a:cs typeface="Arial" panose="020B0604020202020204" pitchFamily="34" charset="0"/>
              </a:rPr>
              <a:t>- contrats d'assurance, de sécurité, de maintenance des systèmes…</a:t>
            </a:r>
          </a:p>
        </p:txBody>
      </p:sp>
      <p:sp>
        <p:nvSpPr>
          <p:cNvPr id="10" name="Rectangle 39">
            <a:extLst>
              <a:ext uri="{FF2B5EF4-FFF2-40B4-BE49-F238E27FC236}">
                <a16:creationId xmlns:a16="http://schemas.microsoft.com/office/drawing/2014/main" id="{94E885C2-4B2B-41CC-BC3B-11C41E3A1CFD}"/>
              </a:ext>
            </a:extLst>
          </p:cNvPr>
          <p:cNvSpPr>
            <a:spLocks noChangeArrowheads="1"/>
          </p:cNvSpPr>
          <p:nvPr/>
        </p:nvSpPr>
        <p:spPr bwMode="auto">
          <a:xfrm>
            <a:off x="377822" y="4005064"/>
            <a:ext cx="1828800" cy="2664296"/>
          </a:xfrm>
          <a:prstGeom prst="rect">
            <a:avLst/>
          </a:prstGeom>
          <a:solidFill>
            <a:schemeClr val="accent4"/>
          </a:solidFill>
          <a:ln w="9525">
            <a:solidFill>
              <a:srgbClr val="000000"/>
            </a:solidFill>
            <a:miter lim="800000"/>
            <a:headEnd/>
            <a:tailEnd/>
          </a:ln>
          <a:effectLst/>
          <a:extLst/>
        </p:spPr>
        <p:txBody>
          <a:bodyPr anchor="ctr"/>
          <a:lstStyle/>
          <a:p>
            <a:pPr algn="ctr" eaLnBrk="0" fontAlgn="base" hangingPunct="0">
              <a:spcBef>
                <a:spcPct val="0"/>
              </a:spcBef>
              <a:spcAft>
                <a:spcPct val="0"/>
              </a:spcAft>
            </a:pPr>
            <a:r>
              <a:rPr lang="fr-FR" altLang="fr-FR" sz="900" b="1" dirty="0">
                <a:solidFill>
                  <a:srgbClr val="000000"/>
                </a:solidFill>
                <a:latin typeface="Arial" panose="020B0604020202020204" pitchFamily="34" charset="0"/>
                <a:cs typeface="Arial" panose="020B0604020202020204" pitchFamily="34" charset="0"/>
              </a:rPr>
              <a:t> </a:t>
            </a:r>
            <a:r>
              <a:rPr lang="fr-FR" altLang="fr-FR" sz="2000" b="1" dirty="0">
                <a:solidFill>
                  <a:srgbClr val="0000FF"/>
                </a:solidFill>
                <a:latin typeface="Arial" panose="020B0604020202020204" pitchFamily="34" charset="0"/>
                <a:cs typeface="Arial" panose="020B0604020202020204" pitchFamily="34" charset="0"/>
              </a:rPr>
              <a:t>Coûts</a:t>
            </a:r>
          </a:p>
          <a:p>
            <a:pPr algn="ctr" eaLnBrk="0" fontAlgn="base" hangingPunct="0">
              <a:spcBef>
                <a:spcPct val="0"/>
              </a:spcBef>
              <a:spcAft>
                <a:spcPct val="0"/>
              </a:spcAft>
            </a:pPr>
            <a:r>
              <a:rPr lang="fr-FR" altLang="fr-FR" sz="2000" b="1" dirty="0">
                <a:solidFill>
                  <a:srgbClr val="0000FF"/>
                </a:solidFill>
                <a:latin typeface="Arial" panose="020B0604020202020204" pitchFamily="34" charset="0"/>
                <a:cs typeface="Arial" panose="020B0604020202020204" pitchFamily="34" charset="0"/>
              </a:rPr>
              <a:t>  FIXES</a:t>
            </a:r>
          </a:p>
          <a:p>
            <a:pPr algn="ctr" eaLnBrk="0" fontAlgn="base" hangingPunct="0">
              <a:spcBef>
                <a:spcPct val="0"/>
              </a:spcBef>
              <a:spcAft>
                <a:spcPct val="0"/>
              </a:spcAft>
            </a:pPr>
            <a:r>
              <a:rPr lang="fr-FR" altLang="fr-FR" sz="1400" dirty="0">
                <a:solidFill>
                  <a:srgbClr val="0000FF"/>
                </a:solidFill>
                <a:latin typeface="Arial" panose="020B0604020202020204" pitchFamily="34" charset="0"/>
                <a:cs typeface="Arial" panose="020B0604020202020204" pitchFamily="34" charset="0"/>
              </a:rPr>
              <a:t>(indépendants de l'activité)</a:t>
            </a:r>
          </a:p>
          <a:p>
            <a:pPr eaLnBrk="0" fontAlgn="base" hangingPunct="0">
              <a:spcBef>
                <a:spcPct val="0"/>
              </a:spcBef>
              <a:spcAft>
                <a:spcPct val="0"/>
              </a:spcAft>
            </a:pPr>
            <a:r>
              <a:rPr lang="fr-FR" altLang="fr-FR" sz="900" b="1" dirty="0">
                <a:solidFill>
                  <a:srgbClr val="0000FF"/>
                </a:solidFill>
                <a:latin typeface="Arial" panose="020B0604020202020204" pitchFamily="34" charset="0"/>
                <a:cs typeface="Arial" panose="020B0604020202020204" pitchFamily="34" charset="0"/>
              </a:rPr>
              <a:t> </a:t>
            </a:r>
            <a:endParaRPr lang="fr-FR" altLang="fr-FR" sz="900" dirty="0">
              <a:solidFill>
                <a:srgbClr val="0000FF"/>
              </a:solidFill>
              <a:latin typeface="Arial" panose="020B0604020202020204" pitchFamily="34" charset="0"/>
              <a:cs typeface="Arial" panose="020B0604020202020204" pitchFamily="34" charset="0"/>
            </a:endParaRPr>
          </a:p>
          <a:p>
            <a:pPr eaLnBrk="0" fontAlgn="base" hangingPunct="0">
              <a:spcBef>
                <a:spcPct val="0"/>
              </a:spcBef>
              <a:spcAft>
                <a:spcPct val="0"/>
              </a:spcAft>
            </a:pPr>
            <a:r>
              <a:rPr lang="fr-FR" altLang="fr-FR" sz="900" dirty="0">
                <a:solidFill>
                  <a:srgbClr val="000000"/>
                </a:solidFill>
                <a:latin typeface="Arial" panose="020B0604020202020204" pitchFamily="34" charset="0"/>
                <a:cs typeface="Arial" panose="020B0604020202020204" pitchFamily="34" charset="0"/>
              </a:rPr>
              <a:t> </a:t>
            </a:r>
            <a:endParaRPr lang="fr-FR" altLang="fr-FR" sz="2000" dirty="0">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9109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fr-FR" dirty="0"/>
              <a:t>Coûts standards / Coûts réels</a:t>
            </a:r>
          </a:p>
        </p:txBody>
      </p:sp>
      <p:sp>
        <p:nvSpPr>
          <p:cNvPr id="9219" name="Rectangle 3"/>
          <p:cNvSpPr>
            <a:spLocks noGrp="1" noChangeArrowheads="1"/>
          </p:cNvSpPr>
          <p:nvPr>
            <p:ph type="body" idx="1"/>
          </p:nvPr>
        </p:nvSpPr>
        <p:spPr>
          <a:xfrm>
            <a:off x="1066800" y="1981200"/>
            <a:ext cx="7162800" cy="3810000"/>
          </a:xfrm>
        </p:spPr>
        <p:txBody>
          <a:bodyPr/>
          <a:lstStyle/>
          <a:p>
            <a:r>
              <a:rPr lang="fr-FR" dirty="0"/>
              <a:t>Un coût standard est un coût prévisionnel ayant valeur d’objectif</a:t>
            </a:r>
          </a:p>
          <a:p>
            <a:endParaRPr lang="fr-FR" dirty="0"/>
          </a:p>
          <a:p>
            <a:r>
              <a:rPr lang="fr-FR" dirty="0"/>
              <a:t>Un coût réel (ou historique) est un coût calculé </a:t>
            </a:r>
            <a:r>
              <a:rPr lang="fr-FR" i="1" dirty="0"/>
              <a:t>ex-post</a:t>
            </a:r>
            <a:r>
              <a:rPr lang="fr-FR" dirty="0"/>
              <a:t> à partir des charges réellement encourues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4BF133-9B73-482C-AB62-7081E10412F0}"/>
              </a:ext>
            </a:extLst>
          </p:cNvPr>
          <p:cNvSpPr>
            <a:spLocks noGrp="1"/>
          </p:cNvSpPr>
          <p:nvPr>
            <p:ph type="title"/>
          </p:nvPr>
        </p:nvSpPr>
        <p:spPr/>
        <p:txBody>
          <a:bodyPr/>
          <a:lstStyle/>
          <a:p>
            <a:r>
              <a:rPr lang="fr-FR" dirty="0"/>
              <a:t>La valorisation des stocks</a:t>
            </a:r>
          </a:p>
        </p:txBody>
      </p:sp>
      <p:sp>
        <p:nvSpPr>
          <p:cNvPr id="3" name="Espace réservé du contenu 2">
            <a:extLst>
              <a:ext uri="{FF2B5EF4-FFF2-40B4-BE49-F238E27FC236}">
                <a16:creationId xmlns:a16="http://schemas.microsoft.com/office/drawing/2014/main" id="{B5C2B9F4-66F0-4092-9271-63E3BC9160C4}"/>
              </a:ext>
            </a:extLst>
          </p:cNvPr>
          <p:cNvSpPr>
            <a:spLocks noGrp="1"/>
          </p:cNvSpPr>
          <p:nvPr>
            <p:ph idx="1"/>
          </p:nvPr>
        </p:nvSpPr>
        <p:spPr/>
        <p:txBody>
          <a:bodyPr/>
          <a:lstStyle/>
          <a:p>
            <a:r>
              <a:rPr lang="fr-FR" dirty="0"/>
              <a:t>Le coût unitaire moyen pondéré</a:t>
            </a:r>
          </a:p>
          <a:p>
            <a:r>
              <a:rPr lang="fr-FR" dirty="0"/>
              <a:t>La méthode FIFO</a:t>
            </a:r>
          </a:p>
          <a:p>
            <a:r>
              <a:rPr lang="fr-FR" dirty="0"/>
              <a:t>La méthode LIFO</a:t>
            </a:r>
          </a:p>
          <a:p>
            <a:r>
              <a:rPr lang="fr-FR" dirty="0"/>
              <a:t>Le coût de remplacement</a:t>
            </a:r>
          </a:p>
        </p:txBody>
      </p:sp>
    </p:spTree>
    <p:extLst>
      <p:ext uri="{BB962C8B-B14F-4D97-AF65-F5344CB8AC3E}">
        <p14:creationId xmlns:p14="http://schemas.microsoft.com/office/powerpoint/2010/main" val="3880142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fr-FR" dirty="0"/>
              <a:t>Les coûts dans les processus</a:t>
            </a:r>
          </a:p>
        </p:txBody>
      </p:sp>
      <p:sp>
        <p:nvSpPr>
          <p:cNvPr id="5124" name="Line 4"/>
          <p:cNvSpPr>
            <a:spLocks noChangeShapeType="1"/>
          </p:cNvSpPr>
          <p:nvPr/>
        </p:nvSpPr>
        <p:spPr bwMode="auto">
          <a:xfrm flipV="1">
            <a:off x="683568" y="2922116"/>
            <a:ext cx="7704856" cy="35297"/>
          </a:xfrm>
          <a:prstGeom prst="line">
            <a:avLst/>
          </a:prstGeom>
          <a:noFill/>
          <a:ln w="76200" cmpd="tri">
            <a:solidFill>
              <a:srgbClr val="000000"/>
            </a:solidFill>
            <a:round/>
            <a:headEnd/>
            <a:tailEnd type="triangle" w="med" len="med"/>
          </a:ln>
          <a:effectLst/>
        </p:spPr>
        <p:txBody>
          <a:bodyPr wrap="square">
            <a:spAutoFit/>
          </a:bodyPr>
          <a:lstStyle/>
          <a:p>
            <a:endParaRPr lang="fr-FR" dirty="0"/>
          </a:p>
        </p:txBody>
      </p:sp>
      <p:sp>
        <p:nvSpPr>
          <p:cNvPr id="5125" name="Rectangle 5"/>
          <p:cNvSpPr>
            <a:spLocks noChangeArrowheads="1"/>
          </p:cNvSpPr>
          <p:nvPr/>
        </p:nvSpPr>
        <p:spPr bwMode="auto">
          <a:xfrm>
            <a:off x="998017" y="2739926"/>
            <a:ext cx="1214438" cy="433387"/>
          </a:xfrm>
          <a:prstGeom prst="rect">
            <a:avLst/>
          </a:prstGeom>
          <a:solidFill>
            <a:schemeClr val="tx2"/>
          </a:solidFill>
          <a:ln w="12700">
            <a:solidFill>
              <a:srgbClr val="000000"/>
            </a:solidFill>
            <a:miter lim="800000"/>
            <a:headEnd/>
            <a:tailEnd/>
          </a:ln>
          <a:effectLst/>
        </p:spPr>
        <p:txBody>
          <a:bodyPr wrap="none" anchor="ctr">
            <a:spAutoFit/>
          </a:bodyPr>
          <a:lstStyle/>
          <a:p>
            <a:pPr algn="ctr"/>
            <a:r>
              <a:rPr lang="fr-FR" dirty="0"/>
              <a:t>Achats</a:t>
            </a:r>
          </a:p>
        </p:txBody>
      </p:sp>
      <p:sp>
        <p:nvSpPr>
          <p:cNvPr id="5126" name="Rectangle 6"/>
          <p:cNvSpPr>
            <a:spLocks noChangeArrowheads="1"/>
          </p:cNvSpPr>
          <p:nvPr/>
        </p:nvSpPr>
        <p:spPr bwMode="auto">
          <a:xfrm>
            <a:off x="3143176" y="2728813"/>
            <a:ext cx="1803400" cy="433388"/>
          </a:xfrm>
          <a:prstGeom prst="rect">
            <a:avLst/>
          </a:prstGeom>
          <a:solidFill>
            <a:schemeClr val="tx2"/>
          </a:solidFill>
          <a:ln w="12700">
            <a:solidFill>
              <a:srgbClr val="000000"/>
            </a:solidFill>
            <a:miter lim="800000"/>
            <a:headEnd/>
            <a:tailEnd/>
          </a:ln>
          <a:effectLst/>
        </p:spPr>
        <p:txBody>
          <a:bodyPr wrap="none" anchor="ctr">
            <a:spAutoFit/>
          </a:bodyPr>
          <a:lstStyle/>
          <a:p>
            <a:pPr algn="ctr"/>
            <a:r>
              <a:rPr lang="fr-FR" dirty="0"/>
              <a:t>Production</a:t>
            </a:r>
          </a:p>
        </p:txBody>
      </p:sp>
      <p:sp>
        <p:nvSpPr>
          <p:cNvPr id="5127" name="Rectangle 7"/>
          <p:cNvSpPr>
            <a:spLocks noChangeArrowheads="1"/>
          </p:cNvSpPr>
          <p:nvPr/>
        </p:nvSpPr>
        <p:spPr bwMode="auto">
          <a:xfrm>
            <a:off x="5835352" y="2728813"/>
            <a:ext cx="1905000" cy="433388"/>
          </a:xfrm>
          <a:prstGeom prst="rect">
            <a:avLst/>
          </a:prstGeom>
          <a:solidFill>
            <a:schemeClr val="tx2"/>
          </a:solidFill>
          <a:ln w="12700">
            <a:solidFill>
              <a:srgbClr val="000000"/>
            </a:solidFill>
            <a:miter lim="800000"/>
            <a:headEnd/>
            <a:tailEnd/>
          </a:ln>
          <a:effectLst/>
        </p:spPr>
        <p:txBody>
          <a:bodyPr wrap="none" anchor="ctr">
            <a:spAutoFit/>
          </a:bodyPr>
          <a:lstStyle/>
          <a:p>
            <a:pPr algn="ctr"/>
            <a:r>
              <a:rPr lang="fr-FR" dirty="0"/>
              <a:t>Distribution</a:t>
            </a:r>
          </a:p>
        </p:txBody>
      </p:sp>
      <p:sp>
        <p:nvSpPr>
          <p:cNvPr id="5128" name="Text Box 8"/>
          <p:cNvSpPr txBox="1">
            <a:spLocks noChangeArrowheads="1"/>
          </p:cNvSpPr>
          <p:nvPr/>
        </p:nvSpPr>
        <p:spPr bwMode="auto">
          <a:xfrm>
            <a:off x="738720" y="4041502"/>
            <a:ext cx="1261884" cy="757130"/>
          </a:xfrm>
          <a:prstGeom prst="rect">
            <a:avLst/>
          </a:prstGeom>
          <a:noFill/>
          <a:ln w="12700">
            <a:noFill/>
            <a:miter lim="800000"/>
            <a:headEnd/>
            <a:tailEnd/>
          </a:ln>
          <a:effectLst/>
        </p:spPr>
        <p:txBody>
          <a:bodyPr wrap="none">
            <a:spAutoFit/>
          </a:bodyPr>
          <a:lstStyle/>
          <a:p>
            <a:r>
              <a:rPr lang="fr-FR" dirty="0">
                <a:solidFill>
                  <a:srgbClr val="000000"/>
                </a:solidFill>
              </a:rPr>
              <a:t>Coûts</a:t>
            </a:r>
          </a:p>
          <a:p>
            <a:r>
              <a:rPr lang="fr-FR" dirty="0">
                <a:solidFill>
                  <a:srgbClr val="000000"/>
                </a:solidFill>
              </a:rPr>
              <a:t>d’achat</a:t>
            </a:r>
          </a:p>
        </p:txBody>
      </p:sp>
      <p:sp>
        <p:nvSpPr>
          <p:cNvPr id="5129" name="Text Box 9"/>
          <p:cNvSpPr txBox="1">
            <a:spLocks noChangeArrowheads="1"/>
          </p:cNvSpPr>
          <p:nvPr/>
        </p:nvSpPr>
        <p:spPr bwMode="auto">
          <a:xfrm>
            <a:off x="3070760" y="4047852"/>
            <a:ext cx="1789272" cy="757130"/>
          </a:xfrm>
          <a:prstGeom prst="rect">
            <a:avLst/>
          </a:prstGeom>
          <a:noFill/>
          <a:ln w="12700">
            <a:noFill/>
            <a:miter lim="800000"/>
            <a:headEnd/>
            <a:tailEnd/>
          </a:ln>
          <a:effectLst/>
        </p:spPr>
        <p:txBody>
          <a:bodyPr wrap="none">
            <a:spAutoFit/>
          </a:bodyPr>
          <a:lstStyle/>
          <a:p>
            <a:r>
              <a:rPr lang="fr-FR" dirty="0">
                <a:solidFill>
                  <a:srgbClr val="000000"/>
                </a:solidFill>
              </a:rPr>
              <a:t>Coûts de </a:t>
            </a:r>
            <a:br>
              <a:rPr lang="fr-FR" dirty="0">
                <a:solidFill>
                  <a:srgbClr val="000000"/>
                </a:solidFill>
              </a:rPr>
            </a:br>
            <a:r>
              <a:rPr lang="fr-FR" dirty="0">
                <a:solidFill>
                  <a:srgbClr val="000000"/>
                </a:solidFill>
              </a:rPr>
              <a:t>production</a:t>
            </a:r>
          </a:p>
        </p:txBody>
      </p:sp>
      <p:sp>
        <p:nvSpPr>
          <p:cNvPr id="5130" name="Text Box 10"/>
          <p:cNvSpPr txBox="1">
            <a:spLocks noChangeArrowheads="1"/>
          </p:cNvSpPr>
          <p:nvPr/>
        </p:nvSpPr>
        <p:spPr bwMode="auto">
          <a:xfrm>
            <a:off x="5794113" y="4047852"/>
            <a:ext cx="1874231" cy="757130"/>
          </a:xfrm>
          <a:prstGeom prst="rect">
            <a:avLst/>
          </a:prstGeom>
          <a:noFill/>
          <a:ln w="12700">
            <a:noFill/>
            <a:miter lim="800000"/>
            <a:headEnd/>
            <a:tailEnd/>
          </a:ln>
          <a:effectLst/>
        </p:spPr>
        <p:txBody>
          <a:bodyPr wrap="none">
            <a:spAutoFit/>
          </a:bodyPr>
          <a:lstStyle/>
          <a:p>
            <a:r>
              <a:rPr lang="fr-FR" dirty="0">
                <a:solidFill>
                  <a:srgbClr val="000000"/>
                </a:solidFill>
              </a:rPr>
              <a:t>Coûts de </a:t>
            </a:r>
            <a:br>
              <a:rPr lang="fr-FR" dirty="0">
                <a:solidFill>
                  <a:srgbClr val="000000"/>
                </a:solidFill>
              </a:rPr>
            </a:br>
            <a:r>
              <a:rPr lang="fr-FR" dirty="0">
                <a:solidFill>
                  <a:srgbClr val="000000"/>
                </a:solidFill>
              </a:rPr>
              <a:t>distribution</a:t>
            </a:r>
          </a:p>
        </p:txBody>
      </p:sp>
      <p:sp>
        <p:nvSpPr>
          <p:cNvPr id="5131" name="Text Box 11"/>
          <p:cNvSpPr txBox="1">
            <a:spLocks noChangeArrowheads="1"/>
          </p:cNvSpPr>
          <p:nvPr/>
        </p:nvSpPr>
        <p:spPr bwMode="auto">
          <a:xfrm>
            <a:off x="683568" y="4862413"/>
            <a:ext cx="2279650" cy="1082675"/>
          </a:xfrm>
          <a:prstGeom prst="rect">
            <a:avLst/>
          </a:prstGeom>
          <a:noFill/>
          <a:ln w="12700">
            <a:noFill/>
            <a:miter lim="800000"/>
            <a:headEnd/>
            <a:tailEnd/>
          </a:ln>
          <a:effectLst/>
        </p:spPr>
        <p:txBody>
          <a:bodyPr wrap="none">
            <a:spAutoFit/>
          </a:bodyPr>
          <a:lstStyle/>
          <a:p>
            <a:r>
              <a:rPr lang="fr-FR" sz="1800" dirty="0"/>
              <a:t>Prix d’achat</a:t>
            </a:r>
          </a:p>
          <a:p>
            <a:r>
              <a:rPr lang="fr-FR" sz="1800" dirty="0"/>
              <a:t>Frais de transport</a:t>
            </a:r>
          </a:p>
          <a:p>
            <a:r>
              <a:rPr lang="fr-FR" sz="1800" dirty="0"/>
              <a:t>Frais annexes</a:t>
            </a:r>
          </a:p>
          <a:p>
            <a:r>
              <a:rPr lang="fr-FR" sz="1800" dirty="0"/>
              <a:t>Frais de la fonction</a:t>
            </a:r>
          </a:p>
        </p:txBody>
      </p:sp>
      <p:sp>
        <p:nvSpPr>
          <p:cNvPr id="5132" name="Text Box 12"/>
          <p:cNvSpPr txBox="1">
            <a:spLocks noChangeArrowheads="1"/>
          </p:cNvSpPr>
          <p:nvPr/>
        </p:nvSpPr>
        <p:spPr bwMode="auto">
          <a:xfrm>
            <a:off x="3045768" y="4862413"/>
            <a:ext cx="2762295" cy="1089529"/>
          </a:xfrm>
          <a:prstGeom prst="rect">
            <a:avLst/>
          </a:prstGeom>
          <a:noFill/>
          <a:ln w="12700">
            <a:noFill/>
            <a:miter lim="800000"/>
            <a:headEnd/>
            <a:tailEnd/>
          </a:ln>
          <a:effectLst/>
        </p:spPr>
        <p:txBody>
          <a:bodyPr wrap="none">
            <a:spAutoFit/>
          </a:bodyPr>
          <a:lstStyle/>
          <a:p>
            <a:r>
              <a:rPr lang="fr-FR" sz="1800" dirty="0"/>
              <a:t>Coûts de main-d’œuvre</a:t>
            </a:r>
          </a:p>
          <a:p>
            <a:r>
              <a:rPr lang="fr-FR" sz="1800" dirty="0"/>
              <a:t>Coûts des machines</a:t>
            </a:r>
          </a:p>
          <a:p>
            <a:r>
              <a:rPr lang="fr-FR" sz="1800" dirty="0"/>
              <a:t>Coût d’énergie</a:t>
            </a:r>
          </a:p>
          <a:p>
            <a:r>
              <a:rPr lang="fr-FR" sz="1800" dirty="0"/>
              <a:t>Coût d’encadrement</a:t>
            </a:r>
          </a:p>
        </p:txBody>
      </p:sp>
      <p:sp>
        <p:nvSpPr>
          <p:cNvPr id="5133" name="Text Box 13"/>
          <p:cNvSpPr txBox="1">
            <a:spLocks noChangeArrowheads="1"/>
          </p:cNvSpPr>
          <p:nvPr/>
        </p:nvSpPr>
        <p:spPr bwMode="auto">
          <a:xfrm>
            <a:off x="5788968" y="4862413"/>
            <a:ext cx="3232150" cy="587375"/>
          </a:xfrm>
          <a:prstGeom prst="rect">
            <a:avLst/>
          </a:prstGeom>
          <a:noFill/>
          <a:ln w="12700">
            <a:noFill/>
            <a:miter lim="800000"/>
            <a:headEnd/>
            <a:tailEnd/>
          </a:ln>
          <a:effectLst/>
        </p:spPr>
        <p:txBody>
          <a:bodyPr wrap="none">
            <a:spAutoFit/>
          </a:bodyPr>
          <a:lstStyle/>
          <a:p>
            <a:r>
              <a:rPr lang="fr-FR" sz="1800" dirty="0"/>
              <a:t>Coûts de transport</a:t>
            </a:r>
          </a:p>
          <a:p>
            <a:r>
              <a:rPr lang="fr-FR" sz="1800" dirty="0"/>
              <a:t>Coûts de commercialisation</a:t>
            </a:r>
          </a:p>
        </p:txBody>
      </p:sp>
      <p:sp>
        <p:nvSpPr>
          <p:cNvPr id="2" name="Rectangle : coins arrondis 1">
            <a:extLst>
              <a:ext uri="{FF2B5EF4-FFF2-40B4-BE49-F238E27FC236}">
                <a16:creationId xmlns:a16="http://schemas.microsoft.com/office/drawing/2014/main" id="{D61AC9E3-AAB2-4C63-9D62-C56DA636EC85}"/>
              </a:ext>
            </a:extLst>
          </p:cNvPr>
          <p:cNvSpPr/>
          <p:nvPr/>
        </p:nvSpPr>
        <p:spPr bwMode="auto">
          <a:xfrm>
            <a:off x="971600" y="1878964"/>
            <a:ext cx="7416824" cy="469916"/>
          </a:xfrm>
          <a:prstGeom prst="roundRect">
            <a:avLst/>
          </a:prstGeom>
          <a:solidFill>
            <a:schemeClr val="accent2">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2400" b="1" i="0" u="none" strike="noStrike" cap="none" normalizeH="0" baseline="0" dirty="0">
                <a:ln>
                  <a:noFill/>
                </a:ln>
                <a:solidFill>
                  <a:srgbClr val="000099"/>
                </a:solidFill>
                <a:effectLst/>
                <a:latin typeface="Arial" charset="0"/>
              </a:rPr>
              <a:t>Coûts de structure</a:t>
            </a:r>
          </a:p>
        </p:txBody>
      </p:sp>
      <p:sp>
        <p:nvSpPr>
          <p:cNvPr id="3" name="Triangle isocèle 2">
            <a:extLst>
              <a:ext uri="{FF2B5EF4-FFF2-40B4-BE49-F238E27FC236}">
                <a16:creationId xmlns:a16="http://schemas.microsoft.com/office/drawing/2014/main" id="{DB79B60B-F422-4E54-B2C7-C65A70790DA0}"/>
              </a:ext>
            </a:extLst>
          </p:cNvPr>
          <p:cNvSpPr/>
          <p:nvPr/>
        </p:nvSpPr>
        <p:spPr bwMode="auto">
          <a:xfrm>
            <a:off x="2351088" y="2564904"/>
            <a:ext cx="612130" cy="720080"/>
          </a:xfrm>
          <a:prstGeom prst="triangle">
            <a:avLst/>
          </a:prstGeom>
          <a:solidFill>
            <a:schemeClr val="accent1">
              <a:lumMod val="75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2400" b="1" i="0" u="none" strike="noStrike" cap="none" normalizeH="0" baseline="0" dirty="0">
              <a:ln>
                <a:noFill/>
              </a:ln>
              <a:solidFill>
                <a:srgbClr val="000099"/>
              </a:solidFill>
              <a:effectLst/>
              <a:latin typeface="Arial" charset="0"/>
            </a:endParaRPr>
          </a:p>
        </p:txBody>
      </p:sp>
      <p:sp>
        <p:nvSpPr>
          <p:cNvPr id="15" name="Triangle isocèle 14">
            <a:extLst>
              <a:ext uri="{FF2B5EF4-FFF2-40B4-BE49-F238E27FC236}">
                <a16:creationId xmlns:a16="http://schemas.microsoft.com/office/drawing/2014/main" id="{82A3A21D-9C17-4108-8AD2-44F472903BB7}"/>
              </a:ext>
            </a:extLst>
          </p:cNvPr>
          <p:cNvSpPr/>
          <p:nvPr/>
        </p:nvSpPr>
        <p:spPr bwMode="auto">
          <a:xfrm>
            <a:off x="5084899" y="2596579"/>
            <a:ext cx="612130" cy="720080"/>
          </a:xfrm>
          <a:prstGeom prst="triangle">
            <a:avLst/>
          </a:prstGeom>
          <a:solidFill>
            <a:schemeClr val="accent1">
              <a:lumMod val="75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2400" b="1" i="0" u="none" strike="noStrike" cap="none" normalizeH="0" baseline="0" dirty="0">
              <a:ln>
                <a:noFill/>
              </a:ln>
              <a:solidFill>
                <a:srgbClr val="000099"/>
              </a:solidFill>
              <a:effectLst/>
              <a:latin typeface="Arial" charset="0"/>
            </a:endParaRPr>
          </a:p>
        </p:txBody>
      </p:sp>
      <p:sp>
        <p:nvSpPr>
          <p:cNvPr id="4" name="ZoneTexte 3">
            <a:extLst>
              <a:ext uri="{FF2B5EF4-FFF2-40B4-BE49-F238E27FC236}">
                <a16:creationId xmlns:a16="http://schemas.microsoft.com/office/drawing/2014/main" id="{27C3B189-C685-4B2B-9E44-8F6F2C972CCB}"/>
              </a:ext>
            </a:extLst>
          </p:cNvPr>
          <p:cNvSpPr txBox="1"/>
          <p:nvPr/>
        </p:nvSpPr>
        <p:spPr>
          <a:xfrm>
            <a:off x="2098931" y="3302259"/>
            <a:ext cx="1023037" cy="757130"/>
          </a:xfrm>
          <a:prstGeom prst="rect">
            <a:avLst/>
          </a:prstGeom>
          <a:noFill/>
        </p:spPr>
        <p:txBody>
          <a:bodyPr wrap="none" rtlCol="0">
            <a:spAutoFit/>
          </a:bodyPr>
          <a:lstStyle/>
          <a:p>
            <a:pPr algn="ctr"/>
            <a:r>
              <a:rPr lang="fr-FR" dirty="0"/>
              <a:t>Stock</a:t>
            </a:r>
            <a:br>
              <a:rPr lang="fr-FR" dirty="0"/>
            </a:br>
            <a:r>
              <a:rPr lang="fr-FR" dirty="0"/>
              <a:t>MP</a:t>
            </a:r>
          </a:p>
        </p:txBody>
      </p:sp>
      <p:sp>
        <p:nvSpPr>
          <p:cNvPr id="17" name="ZoneTexte 16">
            <a:extLst>
              <a:ext uri="{FF2B5EF4-FFF2-40B4-BE49-F238E27FC236}">
                <a16:creationId xmlns:a16="http://schemas.microsoft.com/office/drawing/2014/main" id="{713522E7-86F1-4BA5-88D1-593721A8329F}"/>
              </a:ext>
            </a:extLst>
          </p:cNvPr>
          <p:cNvSpPr txBox="1"/>
          <p:nvPr/>
        </p:nvSpPr>
        <p:spPr>
          <a:xfrm>
            <a:off x="4860032" y="3284984"/>
            <a:ext cx="1023037" cy="757130"/>
          </a:xfrm>
          <a:prstGeom prst="rect">
            <a:avLst/>
          </a:prstGeom>
          <a:noFill/>
        </p:spPr>
        <p:txBody>
          <a:bodyPr wrap="none" rtlCol="0">
            <a:spAutoFit/>
          </a:bodyPr>
          <a:lstStyle/>
          <a:p>
            <a:pPr algn="ctr"/>
            <a:r>
              <a:rPr lang="fr-FR" dirty="0"/>
              <a:t>Stock</a:t>
            </a:r>
          </a:p>
          <a:p>
            <a:pPr algn="ctr"/>
            <a:r>
              <a:rPr lang="fr-FR" dirty="0"/>
              <a:t>PF</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F237B2-8E2E-49A7-9169-65866088D014}"/>
              </a:ext>
            </a:extLst>
          </p:cNvPr>
          <p:cNvSpPr>
            <a:spLocks noGrp="1"/>
          </p:cNvSpPr>
          <p:nvPr>
            <p:ph type="title"/>
          </p:nvPr>
        </p:nvSpPr>
        <p:spPr/>
        <p:txBody>
          <a:bodyPr/>
          <a:lstStyle/>
          <a:p>
            <a:r>
              <a:rPr lang="fr-FR" dirty="0"/>
              <a:t>Accumulation des coûts</a:t>
            </a:r>
          </a:p>
        </p:txBody>
      </p:sp>
      <p:grpSp>
        <p:nvGrpSpPr>
          <p:cNvPr id="5" name="Groupe 4">
            <a:extLst>
              <a:ext uri="{FF2B5EF4-FFF2-40B4-BE49-F238E27FC236}">
                <a16:creationId xmlns:a16="http://schemas.microsoft.com/office/drawing/2014/main" id="{3542642D-2121-40EB-A17C-A56762CC32C3}"/>
              </a:ext>
            </a:extLst>
          </p:cNvPr>
          <p:cNvGrpSpPr/>
          <p:nvPr/>
        </p:nvGrpSpPr>
        <p:grpSpPr>
          <a:xfrm>
            <a:off x="179512" y="1359172"/>
            <a:ext cx="8892481" cy="5310188"/>
            <a:chOff x="251519" y="548680"/>
            <a:chExt cx="8892481" cy="5310188"/>
          </a:xfrm>
        </p:grpSpPr>
        <p:grpSp>
          <p:nvGrpSpPr>
            <p:cNvPr id="6" name="Groupe 5">
              <a:extLst>
                <a:ext uri="{FF2B5EF4-FFF2-40B4-BE49-F238E27FC236}">
                  <a16:creationId xmlns:a16="http://schemas.microsoft.com/office/drawing/2014/main" id="{2624AD52-42D3-47A4-B4AA-E170ECD66CE7}"/>
                </a:ext>
              </a:extLst>
            </p:cNvPr>
            <p:cNvGrpSpPr/>
            <p:nvPr/>
          </p:nvGrpSpPr>
          <p:grpSpPr>
            <a:xfrm>
              <a:off x="251519" y="5013176"/>
              <a:ext cx="4331682" cy="792088"/>
              <a:chOff x="467543" y="5373216"/>
              <a:chExt cx="4359436" cy="1080120"/>
            </a:xfrm>
          </p:grpSpPr>
          <p:grpSp>
            <p:nvGrpSpPr>
              <p:cNvPr id="58" name="Group 5">
                <a:extLst>
                  <a:ext uri="{FF2B5EF4-FFF2-40B4-BE49-F238E27FC236}">
                    <a16:creationId xmlns:a16="http://schemas.microsoft.com/office/drawing/2014/main" id="{E76CAD3B-CA5F-485A-B7B3-26573C9276B7}"/>
                  </a:ext>
                </a:extLst>
              </p:cNvPr>
              <p:cNvGrpSpPr>
                <a:grpSpLocks/>
              </p:cNvGrpSpPr>
              <p:nvPr/>
            </p:nvGrpSpPr>
            <p:grpSpPr bwMode="auto">
              <a:xfrm>
                <a:off x="467543" y="5373216"/>
                <a:ext cx="4359436" cy="1080120"/>
                <a:chOff x="2457" y="2911"/>
                <a:chExt cx="1160" cy="1041"/>
              </a:xfrm>
              <a:solidFill>
                <a:schemeClr val="bg1">
                  <a:lumMod val="95000"/>
                </a:schemeClr>
              </a:solidFill>
            </p:grpSpPr>
            <p:sp>
              <p:nvSpPr>
                <p:cNvPr id="60" name="Rectangle 6">
                  <a:extLst>
                    <a:ext uri="{FF2B5EF4-FFF2-40B4-BE49-F238E27FC236}">
                      <a16:creationId xmlns:a16="http://schemas.microsoft.com/office/drawing/2014/main" id="{9328EA57-09C5-4E34-A06E-F054B8CC2B9E}"/>
                    </a:ext>
                  </a:extLst>
                </p:cNvPr>
                <p:cNvSpPr>
                  <a:spLocks noChangeArrowheads="1"/>
                </p:cNvSpPr>
                <p:nvPr/>
              </p:nvSpPr>
              <p:spPr bwMode="auto">
                <a:xfrm>
                  <a:off x="2457" y="3054"/>
                  <a:ext cx="899" cy="898"/>
                </a:xfrm>
                <a:prstGeom prst="rect">
                  <a:avLst/>
                </a:prstGeom>
                <a:solidFill>
                  <a:srgbClr val="FFFF00"/>
                </a:solidFill>
                <a:ln w="12700">
                  <a:solidFill>
                    <a:srgbClr val="000000"/>
                  </a:solidFill>
                  <a:miter lim="800000"/>
                  <a:headEnd/>
                  <a:tailEnd/>
                </a:ln>
              </p:spPr>
              <p:txBody>
                <a:bodyPr/>
                <a:lstStyle/>
                <a:p>
                  <a:endParaRPr lang="fr-FR" dirty="0"/>
                </a:p>
              </p:txBody>
            </p:sp>
            <p:sp>
              <p:nvSpPr>
                <p:cNvPr id="61" name="Freeform 7">
                  <a:extLst>
                    <a:ext uri="{FF2B5EF4-FFF2-40B4-BE49-F238E27FC236}">
                      <a16:creationId xmlns:a16="http://schemas.microsoft.com/office/drawing/2014/main" id="{D8BDBC19-BA7B-4385-AA90-CF1348DD869F}"/>
                    </a:ext>
                  </a:extLst>
                </p:cNvPr>
                <p:cNvSpPr>
                  <a:spLocks/>
                </p:cNvSpPr>
                <p:nvPr/>
              </p:nvSpPr>
              <p:spPr bwMode="auto">
                <a:xfrm>
                  <a:off x="3363" y="2915"/>
                  <a:ext cx="254" cy="1037"/>
                </a:xfrm>
                <a:custGeom>
                  <a:avLst/>
                  <a:gdLst>
                    <a:gd name="T0" fmla="*/ 0 w 254"/>
                    <a:gd name="T1" fmla="*/ 140 h 1037"/>
                    <a:gd name="T2" fmla="*/ 0 w 254"/>
                    <a:gd name="T3" fmla="*/ 1037 h 1037"/>
                    <a:gd name="T4" fmla="*/ 254 w 254"/>
                    <a:gd name="T5" fmla="*/ 861 h 1037"/>
                    <a:gd name="T6" fmla="*/ 254 w 254"/>
                    <a:gd name="T7" fmla="*/ 0 h 1037"/>
                    <a:gd name="T8" fmla="*/ 0 w 254"/>
                    <a:gd name="T9" fmla="*/ 140 h 10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4" h="1037">
                      <a:moveTo>
                        <a:pt x="0" y="140"/>
                      </a:moveTo>
                      <a:lnTo>
                        <a:pt x="0" y="1037"/>
                      </a:lnTo>
                      <a:lnTo>
                        <a:pt x="254" y="861"/>
                      </a:lnTo>
                      <a:lnTo>
                        <a:pt x="254" y="0"/>
                      </a:lnTo>
                      <a:lnTo>
                        <a:pt x="0" y="140"/>
                      </a:lnTo>
                      <a:close/>
                    </a:path>
                  </a:pathLst>
                </a:custGeom>
                <a:solidFill>
                  <a:srgbClr val="FFFF00"/>
                </a:solidFill>
                <a:ln w="12700">
                  <a:solidFill>
                    <a:srgbClr val="000000"/>
                  </a:solidFill>
                  <a:prstDash val="solid"/>
                  <a:round/>
                  <a:headEnd/>
                  <a:tailEnd/>
                </a:ln>
              </p:spPr>
              <p:txBody>
                <a:bodyPr/>
                <a:lstStyle/>
                <a:p>
                  <a:endParaRPr lang="fr-FR" dirty="0"/>
                </a:p>
              </p:txBody>
            </p:sp>
            <p:sp>
              <p:nvSpPr>
                <p:cNvPr id="62" name="Freeform 8">
                  <a:extLst>
                    <a:ext uri="{FF2B5EF4-FFF2-40B4-BE49-F238E27FC236}">
                      <a16:creationId xmlns:a16="http://schemas.microsoft.com/office/drawing/2014/main" id="{59249702-9668-4713-AFCB-24C27C57B8DA}"/>
                    </a:ext>
                  </a:extLst>
                </p:cNvPr>
                <p:cNvSpPr>
                  <a:spLocks/>
                </p:cNvSpPr>
                <p:nvPr/>
              </p:nvSpPr>
              <p:spPr bwMode="auto">
                <a:xfrm>
                  <a:off x="2459" y="2911"/>
                  <a:ext cx="1155" cy="144"/>
                </a:xfrm>
                <a:custGeom>
                  <a:avLst/>
                  <a:gdLst>
                    <a:gd name="T0" fmla="*/ 0 w 1155"/>
                    <a:gd name="T1" fmla="*/ 144 h 144"/>
                    <a:gd name="T2" fmla="*/ 897 w 1155"/>
                    <a:gd name="T3" fmla="*/ 144 h 144"/>
                    <a:gd name="T4" fmla="*/ 1155 w 1155"/>
                    <a:gd name="T5" fmla="*/ 0 h 144"/>
                    <a:gd name="T6" fmla="*/ 290 w 1155"/>
                    <a:gd name="T7" fmla="*/ 0 h 144"/>
                    <a:gd name="T8" fmla="*/ 0 w 1155"/>
                    <a:gd name="T9" fmla="*/ 144 h 1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5" h="144">
                      <a:moveTo>
                        <a:pt x="0" y="144"/>
                      </a:moveTo>
                      <a:lnTo>
                        <a:pt x="897" y="144"/>
                      </a:lnTo>
                      <a:lnTo>
                        <a:pt x="1155" y="0"/>
                      </a:lnTo>
                      <a:lnTo>
                        <a:pt x="290" y="0"/>
                      </a:lnTo>
                      <a:lnTo>
                        <a:pt x="0" y="144"/>
                      </a:lnTo>
                      <a:close/>
                    </a:path>
                  </a:pathLst>
                </a:custGeom>
                <a:grpFill/>
                <a:ln w="12700">
                  <a:solidFill>
                    <a:srgbClr val="000000"/>
                  </a:solidFill>
                  <a:prstDash val="solid"/>
                  <a:round/>
                  <a:headEnd/>
                  <a:tailEnd/>
                </a:ln>
              </p:spPr>
              <p:txBody>
                <a:bodyPr/>
                <a:lstStyle/>
                <a:p>
                  <a:endParaRPr lang="fr-FR" dirty="0"/>
                </a:p>
              </p:txBody>
            </p:sp>
          </p:grpSp>
          <p:sp>
            <p:nvSpPr>
              <p:cNvPr id="59" name="Text Box 21">
                <a:extLst>
                  <a:ext uri="{FF2B5EF4-FFF2-40B4-BE49-F238E27FC236}">
                    <a16:creationId xmlns:a16="http://schemas.microsoft.com/office/drawing/2014/main" id="{D9B11CAE-6514-44A2-AE4B-22BF191BD092}"/>
                  </a:ext>
                </a:extLst>
              </p:cNvPr>
              <p:cNvSpPr txBox="1">
                <a:spLocks noChangeArrowheads="1"/>
              </p:cNvSpPr>
              <p:nvPr/>
            </p:nvSpPr>
            <p:spPr bwMode="auto">
              <a:xfrm>
                <a:off x="539552" y="5772084"/>
                <a:ext cx="3312367" cy="390316"/>
              </a:xfrm>
              <a:prstGeom prst="rect">
                <a:avLst/>
              </a:prstGeom>
              <a:noFill/>
              <a:ln w="25400">
                <a:noFill/>
                <a:miter lim="800000"/>
                <a:headEnd/>
                <a:tailEnd type="none" w="lg" len="lg"/>
              </a:ln>
              <a:effectLst/>
            </p:spPr>
            <p:txBody>
              <a:bodyPr wrap="square">
                <a:spAutoFit/>
              </a:bodyPr>
              <a:lstStyle/>
              <a:p>
                <a:pPr algn="ctr">
                  <a:spcBef>
                    <a:spcPct val="50000"/>
                  </a:spcBef>
                </a:pPr>
                <a:r>
                  <a:rPr lang="fr-FR" sz="1400" i="0" baseline="0" dirty="0">
                    <a:latin typeface="Arial" pitchFamily="34" charset="0"/>
                    <a:cs typeface="Arial" pitchFamily="34" charset="0"/>
                  </a:rPr>
                  <a:t>Prix d’achat matières et composants</a:t>
                </a:r>
              </a:p>
            </p:txBody>
          </p:sp>
        </p:grpSp>
        <p:grpSp>
          <p:nvGrpSpPr>
            <p:cNvPr id="7" name="Groupe 6">
              <a:extLst>
                <a:ext uri="{FF2B5EF4-FFF2-40B4-BE49-F238E27FC236}">
                  <a16:creationId xmlns:a16="http://schemas.microsoft.com/office/drawing/2014/main" id="{AD5CB243-4E64-494D-BFCE-1BDFF7B5900E}"/>
                </a:ext>
              </a:extLst>
            </p:cNvPr>
            <p:cNvGrpSpPr/>
            <p:nvPr/>
          </p:nvGrpSpPr>
          <p:grpSpPr>
            <a:xfrm>
              <a:off x="251520" y="4423048"/>
              <a:ext cx="4307780" cy="648072"/>
              <a:chOff x="251520" y="4423048"/>
              <a:chExt cx="4307780" cy="648072"/>
            </a:xfrm>
          </p:grpSpPr>
          <p:grpSp>
            <p:nvGrpSpPr>
              <p:cNvPr id="53" name="Group 9">
                <a:extLst>
                  <a:ext uri="{FF2B5EF4-FFF2-40B4-BE49-F238E27FC236}">
                    <a16:creationId xmlns:a16="http://schemas.microsoft.com/office/drawing/2014/main" id="{70DCA22F-314C-4E17-AAFD-A6D8A1FCCDB2}"/>
                  </a:ext>
                </a:extLst>
              </p:cNvPr>
              <p:cNvGrpSpPr>
                <a:grpSpLocks/>
              </p:cNvGrpSpPr>
              <p:nvPr/>
            </p:nvGrpSpPr>
            <p:grpSpPr bwMode="auto">
              <a:xfrm>
                <a:off x="251520" y="4423048"/>
                <a:ext cx="4307780" cy="648072"/>
                <a:chOff x="2674" y="1988"/>
                <a:chExt cx="1157" cy="1011"/>
              </a:xfrm>
              <a:solidFill>
                <a:schemeClr val="bg1">
                  <a:lumMod val="95000"/>
                </a:schemeClr>
              </a:solidFill>
            </p:grpSpPr>
            <p:sp>
              <p:nvSpPr>
                <p:cNvPr id="55" name="Rectangle 10">
                  <a:extLst>
                    <a:ext uri="{FF2B5EF4-FFF2-40B4-BE49-F238E27FC236}">
                      <a16:creationId xmlns:a16="http://schemas.microsoft.com/office/drawing/2014/main" id="{1075AECB-F584-4C49-80C6-A0B17FFD1C58}"/>
                    </a:ext>
                  </a:extLst>
                </p:cNvPr>
                <p:cNvSpPr>
                  <a:spLocks noChangeArrowheads="1"/>
                </p:cNvSpPr>
                <p:nvPr/>
              </p:nvSpPr>
              <p:spPr bwMode="auto">
                <a:xfrm>
                  <a:off x="2674" y="2100"/>
                  <a:ext cx="898" cy="898"/>
                </a:xfrm>
                <a:prstGeom prst="rect">
                  <a:avLst/>
                </a:prstGeom>
                <a:solidFill>
                  <a:srgbClr val="FFCC66"/>
                </a:solidFill>
                <a:ln w="12700">
                  <a:solidFill>
                    <a:srgbClr val="000000"/>
                  </a:solidFill>
                  <a:miter lim="800000"/>
                  <a:headEnd/>
                  <a:tailEnd/>
                </a:ln>
              </p:spPr>
              <p:txBody>
                <a:bodyPr/>
                <a:lstStyle/>
                <a:p>
                  <a:endParaRPr lang="fr-FR" dirty="0">
                    <a:latin typeface="Arial" pitchFamily="34" charset="0"/>
                    <a:cs typeface="Arial" pitchFamily="34" charset="0"/>
                  </a:endParaRPr>
                </a:p>
              </p:txBody>
            </p:sp>
            <p:sp>
              <p:nvSpPr>
                <p:cNvPr id="56" name="Freeform 11">
                  <a:extLst>
                    <a:ext uri="{FF2B5EF4-FFF2-40B4-BE49-F238E27FC236}">
                      <a16:creationId xmlns:a16="http://schemas.microsoft.com/office/drawing/2014/main" id="{A55C6E79-1DBA-4B70-A160-53A2D4E5B3CF}"/>
                    </a:ext>
                  </a:extLst>
                </p:cNvPr>
                <p:cNvSpPr>
                  <a:spLocks/>
                </p:cNvSpPr>
                <p:nvPr/>
              </p:nvSpPr>
              <p:spPr bwMode="auto">
                <a:xfrm>
                  <a:off x="3573" y="1988"/>
                  <a:ext cx="254" cy="1011"/>
                </a:xfrm>
                <a:custGeom>
                  <a:avLst/>
                  <a:gdLst>
                    <a:gd name="T0" fmla="*/ 0 w 254"/>
                    <a:gd name="T1" fmla="*/ 114 h 1011"/>
                    <a:gd name="T2" fmla="*/ 0 w 254"/>
                    <a:gd name="T3" fmla="*/ 1011 h 1011"/>
                    <a:gd name="T4" fmla="*/ 254 w 254"/>
                    <a:gd name="T5" fmla="*/ 861 h 1011"/>
                    <a:gd name="T6" fmla="*/ 254 w 254"/>
                    <a:gd name="T7" fmla="*/ 0 h 1011"/>
                    <a:gd name="T8" fmla="*/ 0 w 254"/>
                    <a:gd name="T9" fmla="*/ 114 h 101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4" h="1011">
                      <a:moveTo>
                        <a:pt x="0" y="114"/>
                      </a:moveTo>
                      <a:lnTo>
                        <a:pt x="0" y="1011"/>
                      </a:lnTo>
                      <a:lnTo>
                        <a:pt x="254" y="861"/>
                      </a:lnTo>
                      <a:lnTo>
                        <a:pt x="254" y="0"/>
                      </a:lnTo>
                      <a:lnTo>
                        <a:pt x="0" y="114"/>
                      </a:lnTo>
                      <a:close/>
                    </a:path>
                  </a:pathLst>
                </a:custGeom>
                <a:solidFill>
                  <a:srgbClr val="FFCC66"/>
                </a:solidFill>
                <a:ln w="12700">
                  <a:solidFill>
                    <a:srgbClr val="000000"/>
                  </a:solidFill>
                  <a:prstDash val="solid"/>
                  <a:round/>
                  <a:headEnd/>
                  <a:tailEnd/>
                </a:ln>
              </p:spPr>
              <p:txBody>
                <a:bodyPr/>
                <a:lstStyle/>
                <a:p>
                  <a:endParaRPr lang="fr-FR" dirty="0">
                    <a:latin typeface="Arial" pitchFamily="34" charset="0"/>
                    <a:cs typeface="Arial" pitchFamily="34" charset="0"/>
                  </a:endParaRPr>
                </a:p>
              </p:txBody>
            </p:sp>
            <p:sp>
              <p:nvSpPr>
                <p:cNvPr id="57" name="Freeform 12">
                  <a:extLst>
                    <a:ext uri="{FF2B5EF4-FFF2-40B4-BE49-F238E27FC236}">
                      <a16:creationId xmlns:a16="http://schemas.microsoft.com/office/drawing/2014/main" id="{1939C757-994A-4A6E-B09A-6BEEF7077BB3}"/>
                    </a:ext>
                  </a:extLst>
                </p:cNvPr>
                <p:cNvSpPr>
                  <a:spLocks/>
                </p:cNvSpPr>
                <p:nvPr/>
              </p:nvSpPr>
              <p:spPr bwMode="auto">
                <a:xfrm>
                  <a:off x="2675" y="1988"/>
                  <a:ext cx="1156" cy="114"/>
                </a:xfrm>
                <a:custGeom>
                  <a:avLst/>
                  <a:gdLst>
                    <a:gd name="T0" fmla="*/ 0 w 1156"/>
                    <a:gd name="T1" fmla="*/ 114 h 114"/>
                    <a:gd name="T2" fmla="*/ 898 w 1156"/>
                    <a:gd name="T3" fmla="*/ 114 h 114"/>
                    <a:gd name="T4" fmla="*/ 1156 w 1156"/>
                    <a:gd name="T5" fmla="*/ 0 h 114"/>
                    <a:gd name="T6" fmla="*/ 290 w 1156"/>
                    <a:gd name="T7" fmla="*/ 0 h 114"/>
                    <a:gd name="T8" fmla="*/ 0 w 1156"/>
                    <a:gd name="T9" fmla="*/ 114 h 1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14">
                      <a:moveTo>
                        <a:pt x="0" y="114"/>
                      </a:moveTo>
                      <a:lnTo>
                        <a:pt x="898" y="114"/>
                      </a:lnTo>
                      <a:lnTo>
                        <a:pt x="1156" y="0"/>
                      </a:lnTo>
                      <a:lnTo>
                        <a:pt x="290" y="0"/>
                      </a:lnTo>
                      <a:lnTo>
                        <a:pt x="0" y="114"/>
                      </a:lnTo>
                      <a:close/>
                    </a:path>
                  </a:pathLst>
                </a:custGeom>
                <a:grpFill/>
                <a:ln w="12700">
                  <a:solidFill>
                    <a:srgbClr val="000000"/>
                  </a:solidFill>
                  <a:prstDash val="solid"/>
                  <a:round/>
                  <a:headEnd/>
                  <a:tailEnd/>
                </a:ln>
              </p:spPr>
              <p:txBody>
                <a:bodyPr/>
                <a:lstStyle/>
                <a:p>
                  <a:endParaRPr lang="fr-FR" dirty="0">
                    <a:latin typeface="Arial" pitchFamily="34" charset="0"/>
                    <a:cs typeface="Arial" pitchFamily="34" charset="0"/>
                  </a:endParaRPr>
                </a:p>
              </p:txBody>
            </p:sp>
          </p:grpSp>
          <p:sp>
            <p:nvSpPr>
              <p:cNvPr id="54" name="Text Box 22">
                <a:extLst>
                  <a:ext uri="{FF2B5EF4-FFF2-40B4-BE49-F238E27FC236}">
                    <a16:creationId xmlns:a16="http://schemas.microsoft.com/office/drawing/2014/main" id="{9D6E6AD7-CB2F-46FF-AF9D-94BAA505F718}"/>
                  </a:ext>
                </a:extLst>
              </p:cNvPr>
              <p:cNvSpPr txBox="1">
                <a:spLocks noChangeArrowheads="1"/>
              </p:cNvSpPr>
              <p:nvPr/>
            </p:nvSpPr>
            <p:spPr bwMode="auto">
              <a:xfrm>
                <a:off x="467544" y="4529440"/>
                <a:ext cx="2924175" cy="492443"/>
              </a:xfrm>
              <a:prstGeom prst="rect">
                <a:avLst/>
              </a:prstGeom>
              <a:noFill/>
              <a:ln w="25400">
                <a:noFill/>
                <a:miter lim="800000"/>
                <a:headEnd/>
                <a:tailEnd type="none" w="lg" len="lg"/>
              </a:ln>
              <a:effectLst/>
            </p:spPr>
            <p:txBody>
              <a:bodyPr>
                <a:spAutoFit/>
              </a:bodyPr>
              <a:lstStyle/>
              <a:p>
                <a:pPr algn="ctr">
                  <a:spcBef>
                    <a:spcPct val="50000"/>
                  </a:spcBef>
                </a:pPr>
                <a:r>
                  <a:rPr lang="fr-FR" sz="1400" i="0" baseline="0" dirty="0">
                    <a:latin typeface="Arial" pitchFamily="34" charset="0"/>
                    <a:cs typeface="Arial" pitchFamily="34" charset="0"/>
                  </a:rPr>
                  <a:t>Coût d’approvisionnement</a:t>
                </a:r>
                <a:br>
                  <a:rPr lang="fr-FR" sz="1400" i="0" baseline="0" dirty="0">
                    <a:latin typeface="Arial" pitchFamily="34" charset="0"/>
                    <a:cs typeface="Arial" pitchFamily="34" charset="0"/>
                  </a:rPr>
                </a:br>
                <a:r>
                  <a:rPr lang="fr-FR" sz="1200" i="0" baseline="0" dirty="0">
                    <a:latin typeface="Arial" pitchFamily="34" charset="0"/>
                    <a:cs typeface="Arial" pitchFamily="34" charset="0"/>
                  </a:rPr>
                  <a:t>Frais sur achats</a:t>
                </a:r>
                <a:endParaRPr lang="fr-FR" sz="1400" i="0" baseline="0" dirty="0">
                  <a:latin typeface="Arial" pitchFamily="34" charset="0"/>
                  <a:cs typeface="Arial" pitchFamily="34" charset="0"/>
                </a:endParaRPr>
              </a:p>
            </p:txBody>
          </p:sp>
        </p:grpSp>
        <p:sp>
          <p:nvSpPr>
            <p:cNvPr id="8" name="Line 35">
              <a:extLst>
                <a:ext uri="{FF2B5EF4-FFF2-40B4-BE49-F238E27FC236}">
                  <a16:creationId xmlns:a16="http://schemas.microsoft.com/office/drawing/2014/main" id="{CBDE49D0-53CD-479F-8B2F-7F5CF47E3BC1}"/>
                </a:ext>
              </a:extLst>
            </p:cNvPr>
            <p:cNvSpPr>
              <a:spLocks noChangeShapeType="1"/>
            </p:cNvSpPr>
            <p:nvPr/>
          </p:nvSpPr>
          <p:spPr bwMode="auto">
            <a:xfrm>
              <a:off x="4467225" y="4365104"/>
              <a:ext cx="1096963" cy="0"/>
            </a:xfrm>
            <a:prstGeom prst="line">
              <a:avLst/>
            </a:prstGeom>
            <a:noFill/>
            <a:ln w="19050">
              <a:solidFill>
                <a:srgbClr val="000000"/>
              </a:solidFill>
              <a:round/>
              <a:headEnd/>
              <a:tailEnd type="none" w="lg" len="lg"/>
            </a:ln>
            <a:effectLst/>
          </p:spPr>
          <p:txBody>
            <a:bodyPr wrap="none" anchor="ctr"/>
            <a:lstStyle/>
            <a:p>
              <a:endParaRPr lang="fr-FR" dirty="0">
                <a:latin typeface="Arial" pitchFamily="34" charset="0"/>
                <a:cs typeface="Arial" pitchFamily="34" charset="0"/>
              </a:endParaRPr>
            </a:p>
          </p:txBody>
        </p:sp>
        <p:sp>
          <p:nvSpPr>
            <p:cNvPr id="9" name="Line 36">
              <a:extLst>
                <a:ext uri="{FF2B5EF4-FFF2-40B4-BE49-F238E27FC236}">
                  <a16:creationId xmlns:a16="http://schemas.microsoft.com/office/drawing/2014/main" id="{52A18375-C0A1-4AAB-B571-10856A173B09}"/>
                </a:ext>
              </a:extLst>
            </p:cNvPr>
            <p:cNvSpPr>
              <a:spLocks noChangeShapeType="1"/>
            </p:cNvSpPr>
            <p:nvPr/>
          </p:nvSpPr>
          <p:spPr bwMode="auto">
            <a:xfrm>
              <a:off x="4541838" y="2191743"/>
              <a:ext cx="2263775" cy="0"/>
            </a:xfrm>
            <a:prstGeom prst="line">
              <a:avLst/>
            </a:prstGeom>
            <a:noFill/>
            <a:ln w="19050">
              <a:solidFill>
                <a:srgbClr val="000000"/>
              </a:solidFill>
              <a:round/>
              <a:headEnd/>
              <a:tailEnd type="none" w="lg" len="lg"/>
            </a:ln>
            <a:effectLst/>
          </p:spPr>
          <p:txBody>
            <a:bodyPr wrap="none" anchor="ctr"/>
            <a:lstStyle/>
            <a:p>
              <a:endParaRPr lang="fr-FR" dirty="0">
                <a:latin typeface="Arial" pitchFamily="34" charset="0"/>
                <a:cs typeface="Arial" pitchFamily="34" charset="0"/>
              </a:endParaRPr>
            </a:p>
          </p:txBody>
        </p:sp>
        <p:sp>
          <p:nvSpPr>
            <p:cNvPr id="10" name="Line 37">
              <a:extLst>
                <a:ext uri="{FF2B5EF4-FFF2-40B4-BE49-F238E27FC236}">
                  <a16:creationId xmlns:a16="http://schemas.microsoft.com/office/drawing/2014/main" id="{1F895968-BB04-427B-8C01-CADBF02D1A30}"/>
                </a:ext>
              </a:extLst>
            </p:cNvPr>
            <p:cNvSpPr>
              <a:spLocks noChangeShapeType="1"/>
            </p:cNvSpPr>
            <p:nvPr/>
          </p:nvSpPr>
          <p:spPr bwMode="auto">
            <a:xfrm>
              <a:off x="4467225" y="1224955"/>
              <a:ext cx="3433763" cy="0"/>
            </a:xfrm>
            <a:prstGeom prst="line">
              <a:avLst/>
            </a:prstGeom>
            <a:noFill/>
            <a:ln w="19050">
              <a:solidFill>
                <a:srgbClr val="000000"/>
              </a:solidFill>
              <a:round/>
              <a:headEnd/>
              <a:tailEnd type="none" w="lg" len="lg"/>
            </a:ln>
            <a:effectLst/>
          </p:spPr>
          <p:txBody>
            <a:bodyPr wrap="none" anchor="ctr"/>
            <a:lstStyle/>
            <a:p>
              <a:endParaRPr lang="fr-FR" dirty="0">
                <a:latin typeface="Arial" pitchFamily="34" charset="0"/>
                <a:cs typeface="Arial" pitchFamily="34" charset="0"/>
              </a:endParaRPr>
            </a:p>
          </p:txBody>
        </p:sp>
        <p:sp>
          <p:nvSpPr>
            <p:cNvPr id="11" name="Line 38">
              <a:extLst>
                <a:ext uri="{FF2B5EF4-FFF2-40B4-BE49-F238E27FC236}">
                  <a16:creationId xmlns:a16="http://schemas.microsoft.com/office/drawing/2014/main" id="{29D626D8-6F19-4B79-8A15-64555B58AD5D}"/>
                </a:ext>
              </a:extLst>
            </p:cNvPr>
            <p:cNvSpPr>
              <a:spLocks noChangeShapeType="1"/>
            </p:cNvSpPr>
            <p:nvPr/>
          </p:nvSpPr>
          <p:spPr bwMode="auto">
            <a:xfrm>
              <a:off x="4467225" y="548680"/>
              <a:ext cx="4384675" cy="0"/>
            </a:xfrm>
            <a:prstGeom prst="line">
              <a:avLst/>
            </a:prstGeom>
            <a:noFill/>
            <a:ln w="19050">
              <a:solidFill>
                <a:srgbClr val="000000"/>
              </a:solidFill>
              <a:round/>
              <a:headEnd/>
              <a:tailEnd type="none" w="lg" len="lg"/>
            </a:ln>
            <a:effectLst/>
          </p:spPr>
          <p:txBody>
            <a:bodyPr wrap="none" anchor="ctr"/>
            <a:lstStyle/>
            <a:p>
              <a:endParaRPr lang="fr-FR" dirty="0">
                <a:latin typeface="Arial" pitchFamily="34" charset="0"/>
                <a:cs typeface="Arial" pitchFamily="34" charset="0"/>
              </a:endParaRPr>
            </a:p>
          </p:txBody>
        </p:sp>
        <p:sp>
          <p:nvSpPr>
            <p:cNvPr id="12" name="Line 39">
              <a:extLst>
                <a:ext uri="{FF2B5EF4-FFF2-40B4-BE49-F238E27FC236}">
                  <a16:creationId xmlns:a16="http://schemas.microsoft.com/office/drawing/2014/main" id="{25F22F4F-A4B9-4BC8-AC60-793A87D90350}"/>
                </a:ext>
              </a:extLst>
            </p:cNvPr>
            <p:cNvSpPr>
              <a:spLocks noChangeShapeType="1"/>
            </p:cNvSpPr>
            <p:nvPr/>
          </p:nvSpPr>
          <p:spPr bwMode="auto">
            <a:xfrm>
              <a:off x="4467225" y="5765205"/>
              <a:ext cx="4676775" cy="0"/>
            </a:xfrm>
            <a:prstGeom prst="line">
              <a:avLst/>
            </a:prstGeom>
            <a:noFill/>
            <a:ln w="19050">
              <a:solidFill>
                <a:srgbClr val="000000"/>
              </a:solidFill>
              <a:round/>
              <a:headEnd/>
              <a:tailEnd type="none" w="lg" len="lg"/>
            </a:ln>
            <a:effectLst/>
          </p:spPr>
          <p:txBody>
            <a:bodyPr wrap="none" anchor="ctr"/>
            <a:lstStyle/>
            <a:p>
              <a:endParaRPr lang="fr-FR" dirty="0">
                <a:latin typeface="Arial" pitchFamily="34" charset="0"/>
                <a:cs typeface="Arial" pitchFamily="34" charset="0"/>
              </a:endParaRPr>
            </a:p>
          </p:txBody>
        </p:sp>
        <p:sp>
          <p:nvSpPr>
            <p:cNvPr id="13" name="AutoShape 40">
              <a:extLst>
                <a:ext uri="{FF2B5EF4-FFF2-40B4-BE49-F238E27FC236}">
                  <a16:creationId xmlns:a16="http://schemas.microsoft.com/office/drawing/2014/main" id="{AF714F4C-6CDD-45FB-882F-CCFD83C2EDAE}"/>
                </a:ext>
              </a:extLst>
            </p:cNvPr>
            <p:cNvSpPr>
              <a:spLocks noChangeArrowheads="1"/>
            </p:cNvSpPr>
            <p:nvPr/>
          </p:nvSpPr>
          <p:spPr bwMode="auto">
            <a:xfrm>
              <a:off x="4832350" y="4365103"/>
              <a:ext cx="1096963" cy="1400101"/>
            </a:xfrm>
            <a:prstGeom prst="upDownArrow">
              <a:avLst>
                <a:gd name="adj1" fmla="val 50000"/>
                <a:gd name="adj2" fmla="val 33459"/>
              </a:avLst>
            </a:prstGeom>
            <a:noFill/>
            <a:ln w="25400" algn="ctr">
              <a:solidFill>
                <a:srgbClr val="000000"/>
              </a:solidFill>
              <a:miter lim="800000"/>
              <a:headEnd/>
              <a:tailEnd type="none" w="lg" len="lg"/>
            </a:ln>
            <a:effectLst/>
          </p:spPr>
          <p:txBody>
            <a:bodyPr wrap="none" anchor="ctr"/>
            <a:lstStyle/>
            <a:p>
              <a:endParaRPr lang="fr-FR" dirty="0">
                <a:latin typeface="Arial" pitchFamily="34" charset="0"/>
                <a:cs typeface="Arial" pitchFamily="34" charset="0"/>
              </a:endParaRPr>
            </a:p>
          </p:txBody>
        </p:sp>
        <p:sp>
          <p:nvSpPr>
            <p:cNvPr id="14" name="AutoShape 41">
              <a:extLst>
                <a:ext uri="{FF2B5EF4-FFF2-40B4-BE49-F238E27FC236}">
                  <a16:creationId xmlns:a16="http://schemas.microsoft.com/office/drawing/2014/main" id="{BED27401-C8F3-4486-970F-6D0721D657A9}"/>
                </a:ext>
              </a:extLst>
            </p:cNvPr>
            <p:cNvSpPr>
              <a:spLocks noChangeArrowheads="1"/>
            </p:cNvSpPr>
            <p:nvPr/>
          </p:nvSpPr>
          <p:spPr bwMode="auto">
            <a:xfrm>
              <a:off x="4832350" y="2191742"/>
              <a:ext cx="1096963" cy="2101353"/>
            </a:xfrm>
            <a:prstGeom prst="upDownArrow">
              <a:avLst>
                <a:gd name="adj1" fmla="val 50000"/>
                <a:gd name="adj2" fmla="val 31693"/>
              </a:avLst>
            </a:prstGeom>
            <a:noFill/>
            <a:ln w="25400">
              <a:solidFill>
                <a:srgbClr val="000000"/>
              </a:solidFill>
              <a:miter lim="800000"/>
              <a:headEnd/>
              <a:tailEnd type="none" w="lg" len="lg"/>
            </a:ln>
            <a:effectLst/>
          </p:spPr>
          <p:txBody>
            <a:bodyPr wrap="none" anchor="ctr"/>
            <a:lstStyle/>
            <a:p>
              <a:endParaRPr lang="fr-FR" dirty="0">
                <a:latin typeface="Arial" pitchFamily="34" charset="0"/>
                <a:cs typeface="Arial" pitchFamily="34" charset="0"/>
              </a:endParaRPr>
            </a:p>
          </p:txBody>
        </p:sp>
        <p:sp>
          <p:nvSpPr>
            <p:cNvPr id="15" name="AutoShape 42">
              <a:extLst>
                <a:ext uri="{FF2B5EF4-FFF2-40B4-BE49-F238E27FC236}">
                  <a16:creationId xmlns:a16="http://schemas.microsoft.com/office/drawing/2014/main" id="{4D079EC5-55B8-4499-B4ED-33233C2FEA0C}"/>
                </a:ext>
              </a:extLst>
            </p:cNvPr>
            <p:cNvSpPr>
              <a:spLocks noChangeArrowheads="1"/>
            </p:cNvSpPr>
            <p:nvPr/>
          </p:nvSpPr>
          <p:spPr bwMode="auto">
            <a:xfrm>
              <a:off x="6367463" y="2191743"/>
              <a:ext cx="730250" cy="3573462"/>
            </a:xfrm>
            <a:prstGeom prst="upDownArrow">
              <a:avLst>
                <a:gd name="adj1" fmla="val 50000"/>
                <a:gd name="adj2" fmla="val 97870"/>
              </a:avLst>
            </a:prstGeom>
            <a:noFill/>
            <a:ln w="25400" algn="ctr">
              <a:solidFill>
                <a:srgbClr val="000000"/>
              </a:solidFill>
              <a:miter lim="800000"/>
              <a:headEnd/>
              <a:tailEnd type="none" w="lg" len="lg"/>
            </a:ln>
            <a:effectLst/>
          </p:spPr>
          <p:txBody>
            <a:bodyPr wrap="none" anchor="ctr"/>
            <a:lstStyle/>
            <a:p>
              <a:endParaRPr lang="fr-FR" dirty="0">
                <a:latin typeface="Arial" pitchFamily="34" charset="0"/>
                <a:cs typeface="Arial" pitchFamily="34" charset="0"/>
              </a:endParaRPr>
            </a:p>
          </p:txBody>
        </p:sp>
        <p:sp>
          <p:nvSpPr>
            <p:cNvPr id="16" name="Text Box 43">
              <a:extLst>
                <a:ext uri="{FF2B5EF4-FFF2-40B4-BE49-F238E27FC236}">
                  <a16:creationId xmlns:a16="http://schemas.microsoft.com/office/drawing/2014/main" id="{CE8C31EE-D266-4DEF-B050-695D0D40CFEE}"/>
                </a:ext>
              </a:extLst>
            </p:cNvPr>
            <p:cNvSpPr txBox="1">
              <a:spLocks noChangeArrowheads="1"/>
            </p:cNvSpPr>
            <p:nvPr/>
          </p:nvSpPr>
          <p:spPr bwMode="auto">
            <a:xfrm rot="16200000">
              <a:off x="4612232" y="4943638"/>
              <a:ext cx="1565773" cy="264688"/>
            </a:xfrm>
            <a:prstGeom prst="rect">
              <a:avLst/>
            </a:prstGeom>
            <a:noFill/>
            <a:ln w="25400">
              <a:noFill/>
              <a:miter lim="800000"/>
              <a:headEnd/>
              <a:tailEnd type="none" w="lg" len="lg"/>
            </a:ln>
            <a:effectLst/>
          </p:spPr>
          <p:txBody>
            <a:bodyPr wrap="square">
              <a:spAutoFit/>
            </a:bodyPr>
            <a:lstStyle/>
            <a:p>
              <a:pPr algn="ctr">
                <a:lnSpc>
                  <a:spcPct val="80000"/>
                </a:lnSpc>
                <a:spcBef>
                  <a:spcPct val="50000"/>
                </a:spcBef>
              </a:pPr>
              <a:r>
                <a:rPr lang="fr-FR" sz="1400" b="0" i="0" baseline="0" dirty="0">
                  <a:latin typeface="Arial" pitchFamily="34" charset="0"/>
                  <a:cs typeface="Arial" pitchFamily="34" charset="0"/>
                </a:rPr>
                <a:t>Coût d’achat</a:t>
              </a:r>
            </a:p>
          </p:txBody>
        </p:sp>
        <p:sp>
          <p:nvSpPr>
            <p:cNvPr id="17" name="Text Box 44">
              <a:extLst>
                <a:ext uri="{FF2B5EF4-FFF2-40B4-BE49-F238E27FC236}">
                  <a16:creationId xmlns:a16="http://schemas.microsoft.com/office/drawing/2014/main" id="{33D138BE-1F2B-48A1-9B7A-D90068E63F48}"/>
                </a:ext>
              </a:extLst>
            </p:cNvPr>
            <p:cNvSpPr txBox="1">
              <a:spLocks noChangeArrowheads="1"/>
            </p:cNvSpPr>
            <p:nvPr/>
          </p:nvSpPr>
          <p:spPr bwMode="auto">
            <a:xfrm rot="16200000">
              <a:off x="4351002" y="3030457"/>
              <a:ext cx="2088233" cy="437043"/>
            </a:xfrm>
            <a:prstGeom prst="rect">
              <a:avLst/>
            </a:prstGeom>
            <a:noFill/>
            <a:ln w="25400">
              <a:noFill/>
              <a:miter lim="800000"/>
              <a:headEnd/>
              <a:tailEnd type="none" w="lg" len="lg"/>
            </a:ln>
            <a:effectLst/>
          </p:spPr>
          <p:txBody>
            <a:bodyPr wrap="square">
              <a:spAutoFit/>
            </a:bodyPr>
            <a:lstStyle/>
            <a:p>
              <a:pPr algn="ctr">
                <a:lnSpc>
                  <a:spcPct val="80000"/>
                </a:lnSpc>
                <a:spcBef>
                  <a:spcPct val="50000"/>
                </a:spcBef>
              </a:pPr>
              <a:r>
                <a:rPr lang="fr-FR" sz="1400" b="0" i="0" baseline="0" dirty="0">
                  <a:latin typeface="Arial" pitchFamily="34" charset="0"/>
                  <a:cs typeface="Arial" pitchFamily="34" charset="0"/>
                </a:rPr>
                <a:t>Coût de </a:t>
              </a:r>
              <a:br>
                <a:rPr lang="fr-FR" sz="1400" b="0" i="0" baseline="0" dirty="0">
                  <a:latin typeface="Arial" pitchFamily="34" charset="0"/>
                  <a:cs typeface="Arial" pitchFamily="34" charset="0"/>
                </a:rPr>
              </a:br>
              <a:r>
                <a:rPr lang="fr-FR" sz="1400" b="0" dirty="0">
                  <a:latin typeface="Arial" pitchFamily="34" charset="0"/>
                  <a:cs typeface="Arial" pitchFamily="34" charset="0"/>
                </a:rPr>
                <a:t>fabrica</a:t>
              </a:r>
              <a:r>
                <a:rPr lang="fr-FR" sz="1400" b="0" i="0" baseline="0" dirty="0">
                  <a:latin typeface="Arial" pitchFamily="34" charset="0"/>
                  <a:cs typeface="Arial" pitchFamily="34" charset="0"/>
                </a:rPr>
                <a:t>tion</a:t>
              </a:r>
            </a:p>
          </p:txBody>
        </p:sp>
        <p:sp>
          <p:nvSpPr>
            <p:cNvPr id="18" name="Text Box 45">
              <a:extLst>
                <a:ext uri="{FF2B5EF4-FFF2-40B4-BE49-F238E27FC236}">
                  <a16:creationId xmlns:a16="http://schemas.microsoft.com/office/drawing/2014/main" id="{BDFF0B40-25BB-4AB8-9671-C837AEE551FF}"/>
                </a:ext>
              </a:extLst>
            </p:cNvPr>
            <p:cNvSpPr txBox="1">
              <a:spLocks noChangeArrowheads="1"/>
            </p:cNvSpPr>
            <p:nvPr/>
          </p:nvSpPr>
          <p:spPr bwMode="auto">
            <a:xfrm rot="16200000">
              <a:off x="5193506" y="3873699"/>
              <a:ext cx="3094038" cy="304800"/>
            </a:xfrm>
            <a:prstGeom prst="rect">
              <a:avLst/>
            </a:prstGeom>
            <a:noFill/>
            <a:ln w="25400">
              <a:noFill/>
              <a:miter lim="800000"/>
              <a:headEnd/>
              <a:tailEnd type="none" w="lg" len="lg"/>
            </a:ln>
            <a:effectLst/>
          </p:spPr>
          <p:txBody>
            <a:bodyPr>
              <a:spAutoFit/>
            </a:bodyPr>
            <a:lstStyle/>
            <a:p>
              <a:pPr algn="ctr">
                <a:spcBef>
                  <a:spcPct val="50000"/>
                </a:spcBef>
              </a:pPr>
              <a:r>
                <a:rPr lang="fr-FR" sz="1400" b="0" i="0" baseline="0" dirty="0">
                  <a:latin typeface="Arial" pitchFamily="34" charset="0"/>
                  <a:cs typeface="Arial" pitchFamily="34" charset="0"/>
                </a:rPr>
                <a:t>Coût de revient usine</a:t>
              </a:r>
            </a:p>
          </p:txBody>
        </p:sp>
        <p:sp>
          <p:nvSpPr>
            <p:cNvPr id="19" name="AutoShape 46">
              <a:extLst>
                <a:ext uri="{FF2B5EF4-FFF2-40B4-BE49-F238E27FC236}">
                  <a16:creationId xmlns:a16="http://schemas.microsoft.com/office/drawing/2014/main" id="{EDAAECB4-DE31-4027-9B8D-7CE354AB6C06}"/>
                </a:ext>
              </a:extLst>
            </p:cNvPr>
            <p:cNvSpPr>
              <a:spLocks noChangeArrowheads="1"/>
            </p:cNvSpPr>
            <p:nvPr/>
          </p:nvSpPr>
          <p:spPr bwMode="auto">
            <a:xfrm>
              <a:off x="7316788" y="1224955"/>
              <a:ext cx="731837" cy="4540250"/>
            </a:xfrm>
            <a:prstGeom prst="upDownArrow">
              <a:avLst>
                <a:gd name="adj1" fmla="val 50000"/>
                <a:gd name="adj2" fmla="val 124078"/>
              </a:avLst>
            </a:prstGeom>
            <a:noFill/>
            <a:ln w="25400" algn="ctr">
              <a:solidFill>
                <a:srgbClr val="000000"/>
              </a:solidFill>
              <a:miter lim="800000"/>
              <a:headEnd/>
              <a:tailEnd type="none" w="lg" len="lg"/>
            </a:ln>
            <a:effectLst/>
          </p:spPr>
          <p:txBody>
            <a:bodyPr wrap="none" anchor="ctr"/>
            <a:lstStyle/>
            <a:p>
              <a:endParaRPr lang="fr-FR" dirty="0">
                <a:latin typeface="Arial" pitchFamily="34" charset="0"/>
                <a:cs typeface="Arial" pitchFamily="34" charset="0"/>
              </a:endParaRPr>
            </a:p>
          </p:txBody>
        </p:sp>
        <p:sp>
          <p:nvSpPr>
            <p:cNvPr id="20" name="AutoShape 47">
              <a:extLst>
                <a:ext uri="{FF2B5EF4-FFF2-40B4-BE49-F238E27FC236}">
                  <a16:creationId xmlns:a16="http://schemas.microsoft.com/office/drawing/2014/main" id="{D64980B9-4F53-41D8-B6F4-E584CB38C2F1}"/>
                </a:ext>
              </a:extLst>
            </p:cNvPr>
            <p:cNvSpPr>
              <a:spLocks noChangeArrowheads="1"/>
            </p:cNvSpPr>
            <p:nvPr/>
          </p:nvSpPr>
          <p:spPr bwMode="auto">
            <a:xfrm>
              <a:off x="8267700" y="548680"/>
              <a:ext cx="730250" cy="5216525"/>
            </a:xfrm>
            <a:prstGeom prst="upDownArrow">
              <a:avLst>
                <a:gd name="adj1" fmla="val 50000"/>
                <a:gd name="adj2" fmla="val 142870"/>
              </a:avLst>
            </a:prstGeom>
            <a:noFill/>
            <a:ln w="25400" algn="ctr">
              <a:solidFill>
                <a:srgbClr val="000000"/>
              </a:solidFill>
              <a:miter lim="800000"/>
              <a:headEnd/>
              <a:tailEnd type="none" w="lg" len="lg"/>
            </a:ln>
            <a:effectLst/>
          </p:spPr>
          <p:txBody>
            <a:bodyPr wrap="none" anchor="ctr"/>
            <a:lstStyle/>
            <a:p>
              <a:endParaRPr lang="fr-FR" dirty="0">
                <a:latin typeface="Arial" pitchFamily="34" charset="0"/>
                <a:cs typeface="Arial" pitchFamily="34" charset="0"/>
              </a:endParaRPr>
            </a:p>
          </p:txBody>
        </p:sp>
        <p:sp>
          <p:nvSpPr>
            <p:cNvPr id="21" name="Text Box 48">
              <a:extLst>
                <a:ext uri="{FF2B5EF4-FFF2-40B4-BE49-F238E27FC236}">
                  <a16:creationId xmlns:a16="http://schemas.microsoft.com/office/drawing/2014/main" id="{1030A794-B7CD-4A48-B608-FD477F6422F2}"/>
                </a:ext>
              </a:extLst>
            </p:cNvPr>
            <p:cNvSpPr txBox="1">
              <a:spLocks noChangeArrowheads="1"/>
            </p:cNvSpPr>
            <p:nvPr/>
          </p:nvSpPr>
          <p:spPr bwMode="auto">
            <a:xfrm rot="16200000">
              <a:off x="5852319" y="3389512"/>
              <a:ext cx="3671887" cy="304800"/>
            </a:xfrm>
            <a:prstGeom prst="rect">
              <a:avLst/>
            </a:prstGeom>
            <a:noFill/>
            <a:ln w="25400">
              <a:noFill/>
              <a:miter lim="800000"/>
              <a:headEnd/>
              <a:tailEnd type="none" w="lg" len="lg"/>
            </a:ln>
            <a:effectLst/>
          </p:spPr>
          <p:txBody>
            <a:bodyPr>
              <a:spAutoFit/>
            </a:bodyPr>
            <a:lstStyle/>
            <a:p>
              <a:pPr algn="ctr">
                <a:spcBef>
                  <a:spcPct val="50000"/>
                </a:spcBef>
              </a:pPr>
              <a:r>
                <a:rPr lang="fr-FR" sz="1400" b="0" i="0" baseline="0" dirty="0">
                  <a:latin typeface="Arial" pitchFamily="34" charset="0"/>
                  <a:cs typeface="Arial" pitchFamily="34" charset="0"/>
                </a:rPr>
                <a:t>Coût de revient complet</a:t>
              </a:r>
            </a:p>
          </p:txBody>
        </p:sp>
        <p:sp>
          <p:nvSpPr>
            <p:cNvPr id="22" name="Text Box 49">
              <a:extLst>
                <a:ext uri="{FF2B5EF4-FFF2-40B4-BE49-F238E27FC236}">
                  <a16:creationId xmlns:a16="http://schemas.microsoft.com/office/drawing/2014/main" id="{AF84C268-269B-447D-A86B-BE54F0A01B52}"/>
                </a:ext>
              </a:extLst>
            </p:cNvPr>
            <p:cNvSpPr txBox="1">
              <a:spLocks noChangeArrowheads="1"/>
            </p:cNvSpPr>
            <p:nvPr/>
          </p:nvSpPr>
          <p:spPr bwMode="auto">
            <a:xfrm rot="16200000">
              <a:off x="6998494" y="2798962"/>
              <a:ext cx="3284537" cy="304800"/>
            </a:xfrm>
            <a:prstGeom prst="rect">
              <a:avLst/>
            </a:prstGeom>
            <a:noFill/>
            <a:ln w="25400">
              <a:noFill/>
              <a:miter lim="800000"/>
              <a:headEnd/>
              <a:tailEnd type="none" w="lg" len="lg"/>
            </a:ln>
            <a:effectLst/>
          </p:spPr>
          <p:txBody>
            <a:bodyPr>
              <a:spAutoFit/>
            </a:bodyPr>
            <a:lstStyle/>
            <a:p>
              <a:pPr algn="ctr">
                <a:spcBef>
                  <a:spcPct val="50000"/>
                </a:spcBef>
              </a:pPr>
              <a:r>
                <a:rPr lang="fr-FR" sz="1400" b="0" i="0" baseline="0" dirty="0">
                  <a:latin typeface="Arial" pitchFamily="34" charset="0"/>
                  <a:cs typeface="Arial" pitchFamily="34" charset="0"/>
                </a:rPr>
                <a:t>Prix de vente</a:t>
              </a:r>
            </a:p>
          </p:txBody>
        </p:sp>
        <p:grpSp>
          <p:nvGrpSpPr>
            <p:cNvPr id="23" name="Groupe 22">
              <a:extLst>
                <a:ext uri="{FF2B5EF4-FFF2-40B4-BE49-F238E27FC236}">
                  <a16:creationId xmlns:a16="http://schemas.microsoft.com/office/drawing/2014/main" id="{8D501BF8-C4BF-4931-B814-0A5FC090C33E}"/>
                </a:ext>
              </a:extLst>
            </p:cNvPr>
            <p:cNvGrpSpPr/>
            <p:nvPr/>
          </p:nvGrpSpPr>
          <p:grpSpPr>
            <a:xfrm>
              <a:off x="258976" y="3673376"/>
              <a:ext cx="4316966" cy="781373"/>
              <a:chOff x="258976" y="3673376"/>
              <a:chExt cx="4316966" cy="781373"/>
            </a:xfrm>
          </p:grpSpPr>
          <p:grpSp>
            <p:nvGrpSpPr>
              <p:cNvPr id="48" name="Group 13">
                <a:extLst>
                  <a:ext uri="{FF2B5EF4-FFF2-40B4-BE49-F238E27FC236}">
                    <a16:creationId xmlns:a16="http://schemas.microsoft.com/office/drawing/2014/main" id="{BE8C2822-2378-4177-9896-BC46CEEA6939}"/>
                  </a:ext>
                </a:extLst>
              </p:cNvPr>
              <p:cNvGrpSpPr>
                <a:grpSpLocks/>
              </p:cNvGrpSpPr>
              <p:nvPr/>
            </p:nvGrpSpPr>
            <p:grpSpPr bwMode="auto">
              <a:xfrm>
                <a:off x="258976" y="3673376"/>
                <a:ext cx="4316966" cy="781373"/>
                <a:chOff x="3461" y="2887"/>
                <a:chExt cx="1158" cy="1041"/>
              </a:xfrm>
              <a:solidFill>
                <a:schemeClr val="bg1">
                  <a:lumMod val="85000"/>
                </a:schemeClr>
              </a:solidFill>
            </p:grpSpPr>
            <p:sp>
              <p:nvSpPr>
                <p:cNvPr id="50" name="Rectangle 14">
                  <a:extLst>
                    <a:ext uri="{FF2B5EF4-FFF2-40B4-BE49-F238E27FC236}">
                      <a16:creationId xmlns:a16="http://schemas.microsoft.com/office/drawing/2014/main" id="{88B667AC-5C03-4757-914D-32B56AF4A213}"/>
                    </a:ext>
                  </a:extLst>
                </p:cNvPr>
                <p:cNvSpPr>
                  <a:spLocks noChangeArrowheads="1"/>
                </p:cNvSpPr>
                <p:nvPr/>
              </p:nvSpPr>
              <p:spPr bwMode="auto">
                <a:xfrm>
                  <a:off x="3466" y="3030"/>
                  <a:ext cx="899" cy="898"/>
                </a:xfrm>
                <a:prstGeom prst="rect">
                  <a:avLst/>
                </a:prstGeom>
                <a:solidFill>
                  <a:srgbClr val="FF0000"/>
                </a:solidFill>
                <a:ln w="12700">
                  <a:solidFill>
                    <a:srgbClr val="000000"/>
                  </a:solidFill>
                  <a:miter lim="800000"/>
                  <a:headEnd/>
                  <a:tailEnd/>
                </a:ln>
              </p:spPr>
              <p:txBody>
                <a:bodyPr/>
                <a:lstStyle/>
                <a:p>
                  <a:endParaRPr lang="fr-FR" dirty="0">
                    <a:solidFill>
                      <a:schemeClr val="bg1"/>
                    </a:solidFill>
                    <a:latin typeface="Arial" pitchFamily="34" charset="0"/>
                    <a:cs typeface="Arial" pitchFamily="34" charset="0"/>
                  </a:endParaRPr>
                </a:p>
              </p:txBody>
            </p:sp>
            <p:sp>
              <p:nvSpPr>
                <p:cNvPr id="51" name="Freeform 15">
                  <a:extLst>
                    <a:ext uri="{FF2B5EF4-FFF2-40B4-BE49-F238E27FC236}">
                      <a16:creationId xmlns:a16="http://schemas.microsoft.com/office/drawing/2014/main" id="{D443CA59-B099-4C5D-9D99-03584C08C417}"/>
                    </a:ext>
                  </a:extLst>
                </p:cNvPr>
                <p:cNvSpPr>
                  <a:spLocks/>
                </p:cNvSpPr>
                <p:nvPr/>
              </p:nvSpPr>
              <p:spPr bwMode="auto">
                <a:xfrm>
                  <a:off x="4365" y="2891"/>
                  <a:ext cx="254" cy="1037"/>
                </a:xfrm>
                <a:custGeom>
                  <a:avLst/>
                  <a:gdLst>
                    <a:gd name="T0" fmla="*/ 0 w 254"/>
                    <a:gd name="T1" fmla="*/ 140 h 1037"/>
                    <a:gd name="T2" fmla="*/ 0 w 254"/>
                    <a:gd name="T3" fmla="*/ 1037 h 1037"/>
                    <a:gd name="T4" fmla="*/ 254 w 254"/>
                    <a:gd name="T5" fmla="*/ 861 h 1037"/>
                    <a:gd name="T6" fmla="*/ 254 w 254"/>
                    <a:gd name="T7" fmla="*/ 0 h 1037"/>
                    <a:gd name="T8" fmla="*/ 0 w 254"/>
                    <a:gd name="T9" fmla="*/ 140 h 10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4" h="1037">
                      <a:moveTo>
                        <a:pt x="0" y="140"/>
                      </a:moveTo>
                      <a:lnTo>
                        <a:pt x="0" y="1037"/>
                      </a:lnTo>
                      <a:lnTo>
                        <a:pt x="254" y="861"/>
                      </a:lnTo>
                      <a:lnTo>
                        <a:pt x="254" y="0"/>
                      </a:lnTo>
                      <a:lnTo>
                        <a:pt x="0" y="140"/>
                      </a:lnTo>
                      <a:close/>
                    </a:path>
                  </a:pathLst>
                </a:custGeom>
                <a:solidFill>
                  <a:srgbClr val="FF0000"/>
                </a:solidFill>
                <a:ln w="12700">
                  <a:solidFill>
                    <a:srgbClr val="000000"/>
                  </a:solidFill>
                  <a:prstDash val="solid"/>
                  <a:round/>
                  <a:headEnd/>
                  <a:tailEnd/>
                </a:ln>
              </p:spPr>
              <p:txBody>
                <a:bodyPr/>
                <a:lstStyle/>
                <a:p>
                  <a:endParaRPr lang="fr-FR" dirty="0">
                    <a:solidFill>
                      <a:schemeClr val="bg1"/>
                    </a:solidFill>
                    <a:latin typeface="Arial" pitchFamily="34" charset="0"/>
                    <a:cs typeface="Arial" pitchFamily="34" charset="0"/>
                  </a:endParaRPr>
                </a:p>
              </p:txBody>
            </p:sp>
            <p:sp>
              <p:nvSpPr>
                <p:cNvPr id="52" name="Freeform 16">
                  <a:extLst>
                    <a:ext uri="{FF2B5EF4-FFF2-40B4-BE49-F238E27FC236}">
                      <a16:creationId xmlns:a16="http://schemas.microsoft.com/office/drawing/2014/main" id="{7D42AE4C-5A4B-4A7B-8683-3B873BAB073C}"/>
                    </a:ext>
                  </a:extLst>
                </p:cNvPr>
                <p:cNvSpPr>
                  <a:spLocks/>
                </p:cNvSpPr>
                <p:nvPr/>
              </p:nvSpPr>
              <p:spPr bwMode="auto">
                <a:xfrm>
                  <a:off x="3461" y="2887"/>
                  <a:ext cx="1155" cy="144"/>
                </a:xfrm>
                <a:custGeom>
                  <a:avLst/>
                  <a:gdLst>
                    <a:gd name="T0" fmla="*/ 0 w 1155"/>
                    <a:gd name="T1" fmla="*/ 144 h 144"/>
                    <a:gd name="T2" fmla="*/ 897 w 1155"/>
                    <a:gd name="T3" fmla="*/ 144 h 144"/>
                    <a:gd name="T4" fmla="*/ 1155 w 1155"/>
                    <a:gd name="T5" fmla="*/ 0 h 144"/>
                    <a:gd name="T6" fmla="*/ 290 w 1155"/>
                    <a:gd name="T7" fmla="*/ 0 h 144"/>
                    <a:gd name="T8" fmla="*/ 0 w 1155"/>
                    <a:gd name="T9" fmla="*/ 144 h 1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5" h="144">
                      <a:moveTo>
                        <a:pt x="0" y="144"/>
                      </a:moveTo>
                      <a:lnTo>
                        <a:pt x="897" y="144"/>
                      </a:lnTo>
                      <a:lnTo>
                        <a:pt x="1155" y="0"/>
                      </a:lnTo>
                      <a:lnTo>
                        <a:pt x="290" y="0"/>
                      </a:lnTo>
                      <a:lnTo>
                        <a:pt x="0" y="144"/>
                      </a:lnTo>
                      <a:close/>
                    </a:path>
                  </a:pathLst>
                </a:custGeom>
                <a:grpFill/>
                <a:ln w="12700">
                  <a:solidFill>
                    <a:srgbClr val="000000"/>
                  </a:solidFill>
                  <a:prstDash val="solid"/>
                  <a:round/>
                  <a:headEnd/>
                  <a:tailEnd/>
                </a:ln>
              </p:spPr>
              <p:txBody>
                <a:bodyPr/>
                <a:lstStyle/>
                <a:p>
                  <a:endParaRPr lang="fr-FR" dirty="0">
                    <a:latin typeface="Arial" pitchFamily="34" charset="0"/>
                    <a:cs typeface="Arial" pitchFamily="34" charset="0"/>
                  </a:endParaRPr>
                </a:p>
              </p:txBody>
            </p:sp>
          </p:grpSp>
          <p:sp>
            <p:nvSpPr>
              <p:cNvPr id="49" name="Text Box 23">
                <a:extLst>
                  <a:ext uri="{FF2B5EF4-FFF2-40B4-BE49-F238E27FC236}">
                    <a16:creationId xmlns:a16="http://schemas.microsoft.com/office/drawing/2014/main" id="{955AF16E-E65D-4131-92EC-B9BB6E39EA3C}"/>
                  </a:ext>
                </a:extLst>
              </p:cNvPr>
              <p:cNvSpPr txBox="1">
                <a:spLocks noChangeArrowheads="1"/>
              </p:cNvSpPr>
              <p:nvPr/>
            </p:nvSpPr>
            <p:spPr bwMode="auto">
              <a:xfrm>
                <a:off x="539552" y="3789040"/>
                <a:ext cx="2924175" cy="618631"/>
              </a:xfrm>
              <a:prstGeom prst="rect">
                <a:avLst/>
              </a:prstGeom>
              <a:noFill/>
              <a:ln w="25400">
                <a:noFill/>
                <a:miter lim="800000"/>
                <a:headEnd/>
                <a:tailEnd type="none" w="lg" len="lg"/>
              </a:ln>
              <a:effectLst/>
            </p:spPr>
            <p:txBody>
              <a:bodyPr>
                <a:spAutoFit/>
              </a:bodyPr>
              <a:lstStyle/>
              <a:p>
                <a:pPr algn="ctr">
                  <a:spcBef>
                    <a:spcPct val="50000"/>
                  </a:spcBef>
                </a:pPr>
                <a:r>
                  <a:rPr lang="fr-FR" sz="1400" i="0" baseline="0" dirty="0">
                    <a:solidFill>
                      <a:schemeClr val="tx1"/>
                    </a:solidFill>
                    <a:latin typeface="Arial" pitchFamily="34" charset="0"/>
                    <a:cs typeface="Arial" pitchFamily="34" charset="0"/>
                  </a:rPr>
                  <a:t>Coûts directs de fabrication</a:t>
                </a:r>
                <a:br>
                  <a:rPr lang="fr-FR" sz="1400" i="0" baseline="0" dirty="0">
                    <a:solidFill>
                      <a:schemeClr val="tx1"/>
                    </a:solidFill>
                    <a:latin typeface="Arial" pitchFamily="34" charset="0"/>
                    <a:cs typeface="Arial" pitchFamily="34" charset="0"/>
                  </a:rPr>
                </a:br>
                <a:r>
                  <a:rPr lang="fr-FR" sz="1200" i="0" baseline="0" dirty="0">
                    <a:solidFill>
                      <a:schemeClr val="tx1"/>
                    </a:solidFill>
                    <a:latin typeface="Arial" pitchFamily="34" charset="0"/>
                    <a:cs typeface="Arial" pitchFamily="34" charset="0"/>
                  </a:rPr>
                  <a:t>- main-d’œuvre</a:t>
                </a:r>
                <a:br>
                  <a:rPr lang="fr-FR" sz="1200" i="0" baseline="0" dirty="0">
                    <a:solidFill>
                      <a:schemeClr val="tx1"/>
                    </a:solidFill>
                    <a:latin typeface="Arial" pitchFamily="34" charset="0"/>
                    <a:cs typeface="Arial" pitchFamily="34" charset="0"/>
                  </a:rPr>
                </a:br>
                <a:r>
                  <a:rPr lang="fr-FR" sz="1200" i="0" baseline="0" dirty="0">
                    <a:solidFill>
                      <a:schemeClr val="tx1"/>
                    </a:solidFill>
                    <a:latin typeface="Arial" pitchFamily="34" charset="0"/>
                    <a:cs typeface="Arial" pitchFamily="34" charset="0"/>
                  </a:rPr>
                  <a:t>- frais d’atelier</a:t>
                </a:r>
                <a:endParaRPr lang="fr-FR" sz="1400" i="0" baseline="0" dirty="0">
                  <a:solidFill>
                    <a:schemeClr val="tx1"/>
                  </a:solidFill>
                  <a:latin typeface="Arial" pitchFamily="34" charset="0"/>
                  <a:cs typeface="Arial" pitchFamily="34" charset="0"/>
                </a:endParaRPr>
              </a:p>
            </p:txBody>
          </p:sp>
        </p:grpSp>
        <p:grpSp>
          <p:nvGrpSpPr>
            <p:cNvPr id="24" name="Groupe 23">
              <a:extLst>
                <a:ext uri="{FF2B5EF4-FFF2-40B4-BE49-F238E27FC236}">
                  <a16:creationId xmlns:a16="http://schemas.microsoft.com/office/drawing/2014/main" id="{E3880E1A-5568-4B09-B676-707E6B747246}"/>
                </a:ext>
              </a:extLst>
            </p:cNvPr>
            <p:cNvGrpSpPr/>
            <p:nvPr/>
          </p:nvGrpSpPr>
          <p:grpSpPr>
            <a:xfrm>
              <a:off x="251520" y="2931200"/>
              <a:ext cx="4313238" cy="781373"/>
              <a:chOff x="251520" y="2931200"/>
              <a:chExt cx="4313238" cy="781373"/>
            </a:xfrm>
          </p:grpSpPr>
          <p:grpSp>
            <p:nvGrpSpPr>
              <p:cNvPr id="43" name="Group 13">
                <a:extLst>
                  <a:ext uri="{FF2B5EF4-FFF2-40B4-BE49-F238E27FC236}">
                    <a16:creationId xmlns:a16="http://schemas.microsoft.com/office/drawing/2014/main" id="{BF395FFA-F4C4-428E-AAAD-087D433758E6}"/>
                  </a:ext>
                </a:extLst>
              </p:cNvPr>
              <p:cNvGrpSpPr>
                <a:grpSpLocks/>
              </p:cNvGrpSpPr>
              <p:nvPr/>
            </p:nvGrpSpPr>
            <p:grpSpPr bwMode="auto">
              <a:xfrm>
                <a:off x="251520" y="2931200"/>
                <a:ext cx="4313238" cy="781373"/>
                <a:chOff x="3459" y="2887"/>
                <a:chExt cx="1157" cy="1041"/>
              </a:xfrm>
              <a:solidFill>
                <a:schemeClr val="bg1">
                  <a:lumMod val="85000"/>
                </a:schemeClr>
              </a:solidFill>
            </p:grpSpPr>
            <p:sp>
              <p:nvSpPr>
                <p:cNvPr id="45" name="Rectangle 14">
                  <a:extLst>
                    <a:ext uri="{FF2B5EF4-FFF2-40B4-BE49-F238E27FC236}">
                      <a16:creationId xmlns:a16="http://schemas.microsoft.com/office/drawing/2014/main" id="{C5049850-9C5A-4126-8FD2-31B577351520}"/>
                    </a:ext>
                  </a:extLst>
                </p:cNvPr>
                <p:cNvSpPr>
                  <a:spLocks noChangeArrowheads="1"/>
                </p:cNvSpPr>
                <p:nvPr/>
              </p:nvSpPr>
              <p:spPr bwMode="auto">
                <a:xfrm>
                  <a:off x="3459" y="3030"/>
                  <a:ext cx="899" cy="898"/>
                </a:xfrm>
                <a:prstGeom prst="rect">
                  <a:avLst/>
                </a:prstGeom>
                <a:solidFill>
                  <a:srgbClr val="00FF00"/>
                </a:solidFill>
                <a:ln w="12700">
                  <a:solidFill>
                    <a:srgbClr val="000000"/>
                  </a:solidFill>
                  <a:miter lim="800000"/>
                  <a:headEnd/>
                  <a:tailEnd/>
                </a:ln>
              </p:spPr>
              <p:txBody>
                <a:bodyPr/>
                <a:lstStyle/>
                <a:p>
                  <a:endParaRPr lang="fr-FR" dirty="0">
                    <a:latin typeface="Arial" pitchFamily="34" charset="0"/>
                    <a:cs typeface="Arial" pitchFamily="34" charset="0"/>
                  </a:endParaRPr>
                </a:p>
              </p:txBody>
            </p:sp>
            <p:sp>
              <p:nvSpPr>
                <p:cNvPr id="46" name="Freeform 15">
                  <a:extLst>
                    <a:ext uri="{FF2B5EF4-FFF2-40B4-BE49-F238E27FC236}">
                      <a16:creationId xmlns:a16="http://schemas.microsoft.com/office/drawing/2014/main" id="{4E30726D-393A-4119-9CBD-FE89C706FC7B}"/>
                    </a:ext>
                  </a:extLst>
                </p:cNvPr>
                <p:cNvSpPr>
                  <a:spLocks/>
                </p:cNvSpPr>
                <p:nvPr/>
              </p:nvSpPr>
              <p:spPr bwMode="auto">
                <a:xfrm>
                  <a:off x="4358" y="2891"/>
                  <a:ext cx="254" cy="1037"/>
                </a:xfrm>
                <a:custGeom>
                  <a:avLst/>
                  <a:gdLst>
                    <a:gd name="T0" fmla="*/ 0 w 254"/>
                    <a:gd name="T1" fmla="*/ 140 h 1037"/>
                    <a:gd name="T2" fmla="*/ 0 w 254"/>
                    <a:gd name="T3" fmla="*/ 1037 h 1037"/>
                    <a:gd name="T4" fmla="*/ 254 w 254"/>
                    <a:gd name="T5" fmla="*/ 861 h 1037"/>
                    <a:gd name="T6" fmla="*/ 254 w 254"/>
                    <a:gd name="T7" fmla="*/ 0 h 1037"/>
                    <a:gd name="T8" fmla="*/ 0 w 254"/>
                    <a:gd name="T9" fmla="*/ 140 h 10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4" h="1037">
                      <a:moveTo>
                        <a:pt x="0" y="140"/>
                      </a:moveTo>
                      <a:lnTo>
                        <a:pt x="0" y="1037"/>
                      </a:lnTo>
                      <a:lnTo>
                        <a:pt x="254" y="861"/>
                      </a:lnTo>
                      <a:lnTo>
                        <a:pt x="254" y="0"/>
                      </a:lnTo>
                      <a:lnTo>
                        <a:pt x="0" y="140"/>
                      </a:lnTo>
                      <a:close/>
                    </a:path>
                  </a:pathLst>
                </a:custGeom>
                <a:solidFill>
                  <a:srgbClr val="00FF00"/>
                </a:solidFill>
                <a:ln w="12700">
                  <a:solidFill>
                    <a:srgbClr val="000000"/>
                  </a:solidFill>
                  <a:prstDash val="solid"/>
                  <a:round/>
                  <a:headEnd/>
                  <a:tailEnd/>
                </a:ln>
              </p:spPr>
              <p:txBody>
                <a:bodyPr/>
                <a:lstStyle/>
                <a:p>
                  <a:endParaRPr lang="fr-FR" dirty="0">
                    <a:latin typeface="Arial" pitchFamily="34" charset="0"/>
                    <a:cs typeface="Arial" pitchFamily="34" charset="0"/>
                  </a:endParaRPr>
                </a:p>
              </p:txBody>
            </p:sp>
            <p:sp>
              <p:nvSpPr>
                <p:cNvPr id="47" name="Freeform 16">
                  <a:extLst>
                    <a:ext uri="{FF2B5EF4-FFF2-40B4-BE49-F238E27FC236}">
                      <a16:creationId xmlns:a16="http://schemas.microsoft.com/office/drawing/2014/main" id="{F7703B85-D8B9-4AB8-9DA9-D19DD7D91006}"/>
                    </a:ext>
                  </a:extLst>
                </p:cNvPr>
                <p:cNvSpPr>
                  <a:spLocks/>
                </p:cNvSpPr>
                <p:nvPr/>
              </p:nvSpPr>
              <p:spPr bwMode="auto">
                <a:xfrm>
                  <a:off x="3461" y="2887"/>
                  <a:ext cx="1155" cy="144"/>
                </a:xfrm>
                <a:custGeom>
                  <a:avLst/>
                  <a:gdLst>
                    <a:gd name="T0" fmla="*/ 0 w 1155"/>
                    <a:gd name="T1" fmla="*/ 144 h 144"/>
                    <a:gd name="T2" fmla="*/ 897 w 1155"/>
                    <a:gd name="T3" fmla="*/ 144 h 144"/>
                    <a:gd name="T4" fmla="*/ 1155 w 1155"/>
                    <a:gd name="T5" fmla="*/ 0 h 144"/>
                    <a:gd name="T6" fmla="*/ 290 w 1155"/>
                    <a:gd name="T7" fmla="*/ 0 h 144"/>
                    <a:gd name="T8" fmla="*/ 0 w 1155"/>
                    <a:gd name="T9" fmla="*/ 144 h 1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5" h="144">
                      <a:moveTo>
                        <a:pt x="0" y="144"/>
                      </a:moveTo>
                      <a:lnTo>
                        <a:pt x="897" y="144"/>
                      </a:lnTo>
                      <a:lnTo>
                        <a:pt x="1155" y="0"/>
                      </a:lnTo>
                      <a:lnTo>
                        <a:pt x="290" y="0"/>
                      </a:lnTo>
                      <a:lnTo>
                        <a:pt x="0" y="144"/>
                      </a:lnTo>
                      <a:close/>
                    </a:path>
                  </a:pathLst>
                </a:custGeom>
                <a:grpFill/>
                <a:ln w="12700">
                  <a:solidFill>
                    <a:srgbClr val="000000"/>
                  </a:solidFill>
                  <a:prstDash val="solid"/>
                  <a:round/>
                  <a:headEnd/>
                  <a:tailEnd/>
                </a:ln>
              </p:spPr>
              <p:txBody>
                <a:bodyPr/>
                <a:lstStyle/>
                <a:p>
                  <a:endParaRPr lang="fr-FR" dirty="0">
                    <a:latin typeface="Arial" pitchFamily="34" charset="0"/>
                    <a:cs typeface="Arial" pitchFamily="34" charset="0"/>
                  </a:endParaRPr>
                </a:p>
              </p:txBody>
            </p:sp>
          </p:grpSp>
          <p:sp>
            <p:nvSpPr>
              <p:cNvPr id="44" name="Text Box 23">
                <a:extLst>
                  <a:ext uri="{FF2B5EF4-FFF2-40B4-BE49-F238E27FC236}">
                    <a16:creationId xmlns:a16="http://schemas.microsoft.com/office/drawing/2014/main" id="{BA1E9369-8343-425A-B13A-6DCFAFD7E3B5}"/>
                  </a:ext>
                </a:extLst>
              </p:cNvPr>
              <p:cNvSpPr txBox="1">
                <a:spLocks noChangeArrowheads="1"/>
              </p:cNvSpPr>
              <p:nvPr/>
            </p:nvSpPr>
            <p:spPr bwMode="auto">
              <a:xfrm>
                <a:off x="611560" y="3212976"/>
                <a:ext cx="2924175" cy="307777"/>
              </a:xfrm>
              <a:prstGeom prst="rect">
                <a:avLst/>
              </a:prstGeom>
              <a:noFill/>
              <a:ln w="25400">
                <a:noFill/>
                <a:miter lim="800000"/>
                <a:headEnd/>
                <a:tailEnd type="none" w="lg" len="lg"/>
              </a:ln>
              <a:effectLst/>
            </p:spPr>
            <p:txBody>
              <a:bodyPr>
                <a:spAutoFit/>
              </a:bodyPr>
              <a:lstStyle/>
              <a:p>
                <a:pPr algn="ctr">
                  <a:spcBef>
                    <a:spcPct val="50000"/>
                  </a:spcBef>
                </a:pPr>
                <a:r>
                  <a:rPr lang="fr-FR" sz="1400" i="0" baseline="0" dirty="0">
                    <a:latin typeface="Arial" pitchFamily="34" charset="0"/>
                    <a:cs typeface="Arial" pitchFamily="34" charset="0"/>
                  </a:rPr>
                  <a:t>Amortissements</a:t>
                </a:r>
              </a:p>
            </p:txBody>
          </p:sp>
        </p:grpSp>
        <p:grpSp>
          <p:nvGrpSpPr>
            <p:cNvPr id="25" name="Groupe 24">
              <a:extLst>
                <a:ext uri="{FF2B5EF4-FFF2-40B4-BE49-F238E27FC236}">
                  <a16:creationId xmlns:a16="http://schemas.microsoft.com/office/drawing/2014/main" id="{A47856FF-4F09-4AA4-904D-AE8015EBF95C}"/>
                </a:ext>
              </a:extLst>
            </p:cNvPr>
            <p:cNvGrpSpPr/>
            <p:nvPr/>
          </p:nvGrpSpPr>
          <p:grpSpPr>
            <a:xfrm>
              <a:off x="251520" y="2190800"/>
              <a:ext cx="4320480" cy="773112"/>
              <a:chOff x="251520" y="2190800"/>
              <a:chExt cx="4348162" cy="773112"/>
            </a:xfrm>
          </p:grpSpPr>
          <p:grpSp>
            <p:nvGrpSpPr>
              <p:cNvPr id="38" name="Group 17">
                <a:extLst>
                  <a:ext uri="{FF2B5EF4-FFF2-40B4-BE49-F238E27FC236}">
                    <a16:creationId xmlns:a16="http://schemas.microsoft.com/office/drawing/2014/main" id="{405161A3-6DB6-4C82-8512-CEC8B7BAEE56}"/>
                  </a:ext>
                </a:extLst>
              </p:cNvPr>
              <p:cNvGrpSpPr>
                <a:grpSpLocks/>
              </p:cNvGrpSpPr>
              <p:nvPr/>
            </p:nvGrpSpPr>
            <p:grpSpPr bwMode="auto">
              <a:xfrm>
                <a:off x="251520" y="2190800"/>
                <a:ext cx="4348162" cy="773112"/>
                <a:chOff x="2674" y="1988"/>
                <a:chExt cx="1157" cy="1011"/>
              </a:xfrm>
              <a:solidFill>
                <a:schemeClr val="bg1">
                  <a:lumMod val="75000"/>
                </a:schemeClr>
              </a:solidFill>
            </p:grpSpPr>
            <p:sp>
              <p:nvSpPr>
                <p:cNvPr id="40" name="Rectangle 18">
                  <a:extLst>
                    <a:ext uri="{FF2B5EF4-FFF2-40B4-BE49-F238E27FC236}">
                      <a16:creationId xmlns:a16="http://schemas.microsoft.com/office/drawing/2014/main" id="{197C274D-890B-4847-B54A-93CE4FF5A568}"/>
                    </a:ext>
                  </a:extLst>
                </p:cNvPr>
                <p:cNvSpPr>
                  <a:spLocks noChangeArrowheads="1"/>
                </p:cNvSpPr>
                <p:nvPr/>
              </p:nvSpPr>
              <p:spPr bwMode="auto">
                <a:xfrm>
                  <a:off x="2674" y="2100"/>
                  <a:ext cx="898" cy="898"/>
                </a:xfrm>
                <a:prstGeom prst="rect">
                  <a:avLst/>
                </a:prstGeom>
                <a:solidFill>
                  <a:srgbClr val="00B050"/>
                </a:solidFill>
                <a:ln w="12700">
                  <a:solidFill>
                    <a:srgbClr val="000000"/>
                  </a:solidFill>
                  <a:miter lim="800000"/>
                  <a:headEnd/>
                  <a:tailEnd/>
                </a:ln>
              </p:spPr>
              <p:txBody>
                <a:bodyPr/>
                <a:lstStyle/>
                <a:p>
                  <a:endParaRPr lang="fr-FR" dirty="0">
                    <a:latin typeface="Arial" pitchFamily="34" charset="0"/>
                    <a:cs typeface="Arial" pitchFamily="34" charset="0"/>
                  </a:endParaRPr>
                </a:p>
              </p:txBody>
            </p:sp>
            <p:sp>
              <p:nvSpPr>
                <p:cNvPr id="41" name="Freeform 19">
                  <a:extLst>
                    <a:ext uri="{FF2B5EF4-FFF2-40B4-BE49-F238E27FC236}">
                      <a16:creationId xmlns:a16="http://schemas.microsoft.com/office/drawing/2014/main" id="{313DCD04-D120-43DF-A605-D7F959280997}"/>
                    </a:ext>
                  </a:extLst>
                </p:cNvPr>
                <p:cNvSpPr>
                  <a:spLocks/>
                </p:cNvSpPr>
                <p:nvPr/>
              </p:nvSpPr>
              <p:spPr bwMode="auto">
                <a:xfrm>
                  <a:off x="3573" y="1988"/>
                  <a:ext cx="254" cy="1011"/>
                </a:xfrm>
                <a:custGeom>
                  <a:avLst/>
                  <a:gdLst>
                    <a:gd name="T0" fmla="*/ 0 w 254"/>
                    <a:gd name="T1" fmla="*/ 114 h 1011"/>
                    <a:gd name="T2" fmla="*/ 0 w 254"/>
                    <a:gd name="T3" fmla="*/ 1011 h 1011"/>
                    <a:gd name="T4" fmla="*/ 254 w 254"/>
                    <a:gd name="T5" fmla="*/ 861 h 1011"/>
                    <a:gd name="T6" fmla="*/ 254 w 254"/>
                    <a:gd name="T7" fmla="*/ 0 h 1011"/>
                    <a:gd name="T8" fmla="*/ 0 w 254"/>
                    <a:gd name="T9" fmla="*/ 114 h 101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4" h="1011">
                      <a:moveTo>
                        <a:pt x="0" y="114"/>
                      </a:moveTo>
                      <a:lnTo>
                        <a:pt x="0" y="1011"/>
                      </a:lnTo>
                      <a:lnTo>
                        <a:pt x="254" y="861"/>
                      </a:lnTo>
                      <a:lnTo>
                        <a:pt x="254" y="0"/>
                      </a:lnTo>
                      <a:lnTo>
                        <a:pt x="0" y="114"/>
                      </a:lnTo>
                      <a:close/>
                    </a:path>
                  </a:pathLst>
                </a:custGeom>
                <a:solidFill>
                  <a:srgbClr val="00B050"/>
                </a:solidFill>
                <a:ln w="12700">
                  <a:solidFill>
                    <a:srgbClr val="000000"/>
                  </a:solidFill>
                  <a:prstDash val="solid"/>
                  <a:round/>
                  <a:headEnd/>
                  <a:tailEnd/>
                </a:ln>
              </p:spPr>
              <p:txBody>
                <a:bodyPr/>
                <a:lstStyle/>
                <a:p>
                  <a:endParaRPr lang="fr-FR" dirty="0">
                    <a:solidFill>
                      <a:schemeClr val="bg1"/>
                    </a:solidFill>
                    <a:latin typeface="Arial" pitchFamily="34" charset="0"/>
                    <a:cs typeface="Arial" pitchFamily="34" charset="0"/>
                  </a:endParaRPr>
                </a:p>
              </p:txBody>
            </p:sp>
            <p:sp>
              <p:nvSpPr>
                <p:cNvPr id="42" name="Freeform 20">
                  <a:extLst>
                    <a:ext uri="{FF2B5EF4-FFF2-40B4-BE49-F238E27FC236}">
                      <a16:creationId xmlns:a16="http://schemas.microsoft.com/office/drawing/2014/main" id="{6F162B34-1D44-4312-9AD4-12C47A9A5F90}"/>
                    </a:ext>
                  </a:extLst>
                </p:cNvPr>
                <p:cNvSpPr>
                  <a:spLocks/>
                </p:cNvSpPr>
                <p:nvPr/>
              </p:nvSpPr>
              <p:spPr bwMode="auto">
                <a:xfrm>
                  <a:off x="2675" y="1988"/>
                  <a:ext cx="1156" cy="114"/>
                </a:xfrm>
                <a:custGeom>
                  <a:avLst/>
                  <a:gdLst>
                    <a:gd name="T0" fmla="*/ 0 w 1156"/>
                    <a:gd name="T1" fmla="*/ 114 h 114"/>
                    <a:gd name="T2" fmla="*/ 898 w 1156"/>
                    <a:gd name="T3" fmla="*/ 114 h 114"/>
                    <a:gd name="T4" fmla="*/ 1156 w 1156"/>
                    <a:gd name="T5" fmla="*/ 0 h 114"/>
                    <a:gd name="T6" fmla="*/ 290 w 1156"/>
                    <a:gd name="T7" fmla="*/ 0 h 114"/>
                    <a:gd name="T8" fmla="*/ 0 w 1156"/>
                    <a:gd name="T9" fmla="*/ 114 h 1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14">
                      <a:moveTo>
                        <a:pt x="0" y="114"/>
                      </a:moveTo>
                      <a:lnTo>
                        <a:pt x="898" y="114"/>
                      </a:lnTo>
                      <a:lnTo>
                        <a:pt x="1156" y="0"/>
                      </a:lnTo>
                      <a:lnTo>
                        <a:pt x="290" y="0"/>
                      </a:lnTo>
                      <a:lnTo>
                        <a:pt x="0" y="114"/>
                      </a:lnTo>
                      <a:close/>
                    </a:path>
                  </a:pathLst>
                </a:custGeom>
                <a:grpFill/>
                <a:ln w="12700">
                  <a:solidFill>
                    <a:srgbClr val="000000"/>
                  </a:solidFill>
                  <a:prstDash val="solid"/>
                  <a:round/>
                  <a:headEnd/>
                  <a:tailEnd/>
                </a:ln>
              </p:spPr>
              <p:txBody>
                <a:bodyPr/>
                <a:lstStyle/>
                <a:p>
                  <a:endParaRPr lang="fr-FR" dirty="0">
                    <a:latin typeface="Arial" pitchFamily="34" charset="0"/>
                    <a:cs typeface="Arial" pitchFamily="34" charset="0"/>
                  </a:endParaRPr>
                </a:p>
              </p:txBody>
            </p:sp>
          </p:grpSp>
          <p:sp>
            <p:nvSpPr>
              <p:cNvPr id="39" name="Text Box 24">
                <a:extLst>
                  <a:ext uri="{FF2B5EF4-FFF2-40B4-BE49-F238E27FC236}">
                    <a16:creationId xmlns:a16="http://schemas.microsoft.com/office/drawing/2014/main" id="{23A50903-B508-483A-9A7F-B2115A298473}"/>
                  </a:ext>
                </a:extLst>
              </p:cNvPr>
              <p:cNvSpPr txBox="1">
                <a:spLocks noChangeArrowheads="1"/>
              </p:cNvSpPr>
              <p:nvPr/>
            </p:nvSpPr>
            <p:spPr bwMode="auto">
              <a:xfrm>
                <a:off x="323528" y="2262808"/>
                <a:ext cx="3214688" cy="618631"/>
              </a:xfrm>
              <a:prstGeom prst="rect">
                <a:avLst/>
              </a:prstGeom>
              <a:solidFill>
                <a:srgbClr val="00B050"/>
              </a:solidFill>
              <a:ln w="25400">
                <a:noFill/>
                <a:miter lim="800000"/>
                <a:headEnd/>
                <a:tailEnd type="none" w="lg" len="lg"/>
              </a:ln>
              <a:effectLst/>
            </p:spPr>
            <p:txBody>
              <a:bodyPr>
                <a:spAutoFit/>
              </a:bodyPr>
              <a:lstStyle/>
              <a:p>
                <a:pPr algn="ctr">
                  <a:spcBef>
                    <a:spcPct val="50000"/>
                  </a:spcBef>
                </a:pPr>
                <a:r>
                  <a:rPr lang="fr-FR" sz="1400" i="0" baseline="0" dirty="0">
                    <a:solidFill>
                      <a:schemeClr val="tx1"/>
                    </a:solidFill>
                    <a:latin typeface="Arial" pitchFamily="34" charset="0"/>
                    <a:cs typeface="Arial" pitchFamily="34" charset="0"/>
                  </a:rPr>
                  <a:t>Frais de structure d’atelier</a:t>
                </a:r>
                <a:br>
                  <a:rPr lang="fr-FR" sz="1400" i="0" baseline="0" dirty="0">
                    <a:solidFill>
                      <a:schemeClr val="tx1"/>
                    </a:solidFill>
                    <a:latin typeface="Arial" pitchFamily="34" charset="0"/>
                    <a:cs typeface="Arial" pitchFamily="34" charset="0"/>
                  </a:rPr>
                </a:br>
                <a:r>
                  <a:rPr lang="fr-FR" sz="1200" i="0" baseline="0" dirty="0">
                    <a:solidFill>
                      <a:schemeClr val="tx1"/>
                    </a:solidFill>
                    <a:latin typeface="Arial" pitchFamily="34" charset="0"/>
                    <a:cs typeface="Arial" pitchFamily="34" charset="0"/>
                  </a:rPr>
                  <a:t>Frais indirects sur machine</a:t>
                </a:r>
                <a:br>
                  <a:rPr lang="fr-FR" sz="1200" i="0" baseline="0" dirty="0">
                    <a:solidFill>
                      <a:schemeClr val="tx1"/>
                    </a:solidFill>
                    <a:latin typeface="Arial" pitchFamily="34" charset="0"/>
                    <a:cs typeface="Arial" pitchFamily="34" charset="0"/>
                  </a:rPr>
                </a:br>
                <a:r>
                  <a:rPr lang="fr-FR" sz="1200" i="0" baseline="0" dirty="0">
                    <a:solidFill>
                      <a:schemeClr val="tx1"/>
                    </a:solidFill>
                    <a:latin typeface="Arial" pitchFamily="34" charset="0"/>
                    <a:cs typeface="Arial" pitchFamily="34" charset="0"/>
                  </a:rPr>
                  <a:t> et main-d’œuvre</a:t>
                </a:r>
                <a:endParaRPr lang="fr-FR" sz="1400" i="0" baseline="0" dirty="0">
                  <a:solidFill>
                    <a:schemeClr val="tx1"/>
                  </a:solidFill>
                  <a:latin typeface="Arial" pitchFamily="34" charset="0"/>
                  <a:cs typeface="Arial" pitchFamily="34" charset="0"/>
                </a:endParaRPr>
              </a:p>
            </p:txBody>
          </p:sp>
        </p:grpSp>
        <p:grpSp>
          <p:nvGrpSpPr>
            <p:cNvPr id="26" name="Groupe 25">
              <a:extLst>
                <a:ext uri="{FF2B5EF4-FFF2-40B4-BE49-F238E27FC236}">
                  <a16:creationId xmlns:a16="http://schemas.microsoft.com/office/drawing/2014/main" id="{07C80EAB-AEB5-44B1-8D27-33FF6510746C}"/>
                </a:ext>
              </a:extLst>
            </p:cNvPr>
            <p:cNvGrpSpPr/>
            <p:nvPr/>
          </p:nvGrpSpPr>
          <p:grpSpPr>
            <a:xfrm>
              <a:off x="251520" y="1254696"/>
              <a:ext cx="4313238" cy="965845"/>
              <a:chOff x="251520" y="1254696"/>
              <a:chExt cx="4313238" cy="965845"/>
            </a:xfrm>
          </p:grpSpPr>
          <p:grpSp>
            <p:nvGrpSpPr>
              <p:cNvPr id="33" name="Group 25">
                <a:extLst>
                  <a:ext uri="{FF2B5EF4-FFF2-40B4-BE49-F238E27FC236}">
                    <a16:creationId xmlns:a16="http://schemas.microsoft.com/office/drawing/2014/main" id="{09DB3B38-766E-48F6-8F3F-4C419B2F5A4C}"/>
                  </a:ext>
                </a:extLst>
              </p:cNvPr>
              <p:cNvGrpSpPr>
                <a:grpSpLocks/>
              </p:cNvGrpSpPr>
              <p:nvPr/>
            </p:nvGrpSpPr>
            <p:grpSpPr bwMode="auto">
              <a:xfrm>
                <a:off x="251520" y="1254696"/>
                <a:ext cx="4313238" cy="965845"/>
                <a:chOff x="3459" y="2887"/>
                <a:chExt cx="1157" cy="1041"/>
              </a:xfrm>
              <a:solidFill>
                <a:schemeClr val="bg1">
                  <a:lumMod val="65000"/>
                </a:schemeClr>
              </a:solidFill>
            </p:grpSpPr>
            <p:sp>
              <p:nvSpPr>
                <p:cNvPr id="35" name="Rectangle 26">
                  <a:extLst>
                    <a:ext uri="{FF2B5EF4-FFF2-40B4-BE49-F238E27FC236}">
                      <a16:creationId xmlns:a16="http://schemas.microsoft.com/office/drawing/2014/main" id="{1F7A5AC6-515D-4048-848F-4644E44E2596}"/>
                    </a:ext>
                  </a:extLst>
                </p:cNvPr>
                <p:cNvSpPr>
                  <a:spLocks noChangeArrowheads="1"/>
                </p:cNvSpPr>
                <p:nvPr/>
              </p:nvSpPr>
              <p:spPr bwMode="auto">
                <a:xfrm>
                  <a:off x="3459" y="3030"/>
                  <a:ext cx="899" cy="898"/>
                </a:xfrm>
                <a:prstGeom prst="rect">
                  <a:avLst/>
                </a:prstGeom>
                <a:solidFill>
                  <a:srgbClr val="0070C0"/>
                </a:solidFill>
                <a:ln w="12700">
                  <a:solidFill>
                    <a:srgbClr val="000000"/>
                  </a:solidFill>
                  <a:miter lim="800000"/>
                  <a:headEnd/>
                  <a:tailEnd/>
                </a:ln>
              </p:spPr>
              <p:txBody>
                <a:bodyPr/>
                <a:lstStyle/>
                <a:p>
                  <a:endParaRPr lang="fr-FR" dirty="0">
                    <a:latin typeface="Arial" pitchFamily="34" charset="0"/>
                    <a:cs typeface="Arial" pitchFamily="34" charset="0"/>
                  </a:endParaRPr>
                </a:p>
              </p:txBody>
            </p:sp>
            <p:sp>
              <p:nvSpPr>
                <p:cNvPr id="36" name="Freeform 27">
                  <a:extLst>
                    <a:ext uri="{FF2B5EF4-FFF2-40B4-BE49-F238E27FC236}">
                      <a16:creationId xmlns:a16="http://schemas.microsoft.com/office/drawing/2014/main" id="{52B467D0-F432-482C-9FBD-968EB54C2616}"/>
                    </a:ext>
                  </a:extLst>
                </p:cNvPr>
                <p:cNvSpPr>
                  <a:spLocks/>
                </p:cNvSpPr>
                <p:nvPr/>
              </p:nvSpPr>
              <p:spPr bwMode="auto">
                <a:xfrm>
                  <a:off x="4358" y="2891"/>
                  <a:ext cx="254" cy="1037"/>
                </a:xfrm>
                <a:custGeom>
                  <a:avLst/>
                  <a:gdLst>
                    <a:gd name="T0" fmla="*/ 0 w 254"/>
                    <a:gd name="T1" fmla="*/ 140 h 1037"/>
                    <a:gd name="T2" fmla="*/ 0 w 254"/>
                    <a:gd name="T3" fmla="*/ 1037 h 1037"/>
                    <a:gd name="T4" fmla="*/ 254 w 254"/>
                    <a:gd name="T5" fmla="*/ 861 h 1037"/>
                    <a:gd name="T6" fmla="*/ 254 w 254"/>
                    <a:gd name="T7" fmla="*/ 0 h 1037"/>
                    <a:gd name="T8" fmla="*/ 0 w 254"/>
                    <a:gd name="T9" fmla="*/ 140 h 10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4" h="1037">
                      <a:moveTo>
                        <a:pt x="0" y="140"/>
                      </a:moveTo>
                      <a:lnTo>
                        <a:pt x="0" y="1037"/>
                      </a:lnTo>
                      <a:lnTo>
                        <a:pt x="254" y="861"/>
                      </a:lnTo>
                      <a:lnTo>
                        <a:pt x="254" y="0"/>
                      </a:lnTo>
                      <a:lnTo>
                        <a:pt x="0" y="140"/>
                      </a:lnTo>
                      <a:close/>
                    </a:path>
                  </a:pathLst>
                </a:custGeom>
                <a:solidFill>
                  <a:srgbClr val="0070C0"/>
                </a:solidFill>
                <a:ln w="12700">
                  <a:solidFill>
                    <a:srgbClr val="000000"/>
                  </a:solidFill>
                  <a:prstDash val="solid"/>
                  <a:round/>
                  <a:headEnd/>
                  <a:tailEnd/>
                </a:ln>
              </p:spPr>
              <p:txBody>
                <a:bodyPr/>
                <a:lstStyle/>
                <a:p>
                  <a:endParaRPr lang="fr-FR" dirty="0">
                    <a:latin typeface="Arial" pitchFamily="34" charset="0"/>
                    <a:cs typeface="Arial" pitchFamily="34" charset="0"/>
                  </a:endParaRPr>
                </a:p>
              </p:txBody>
            </p:sp>
            <p:sp>
              <p:nvSpPr>
                <p:cNvPr id="37" name="Freeform 28">
                  <a:extLst>
                    <a:ext uri="{FF2B5EF4-FFF2-40B4-BE49-F238E27FC236}">
                      <a16:creationId xmlns:a16="http://schemas.microsoft.com/office/drawing/2014/main" id="{9B16AA35-EBAF-484A-86F6-40647B211C52}"/>
                    </a:ext>
                  </a:extLst>
                </p:cNvPr>
                <p:cNvSpPr>
                  <a:spLocks/>
                </p:cNvSpPr>
                <p:nvPr/>
              </p:nvSpPr>
              <p:spPr bwMode="auto">
                <a:xfrm>
                  <a:off x="3461" y="2887"/>
                  <a:ext cx="1155" cy="144"/>
                </a:xfrm>
                <a:custGeom>
                  <a:avLst/>
                  <a:gdLst>
                    <a:gd name="T0" fmla="*/ 0 w 1155"/>
                    <a:gd name="T1" fmla="*/ 144 h 144"/>
                    <a:gd name="T2" fmla="*/ 897 w 1155"/>
                    <a:gd name="T3" fmla="*/ 144 h 144"/>
                    <a:gd name="T4" fmla="*/ 1155 w 1155"/>
                    <a:gd name="T5" fmla="*/ 0 h 144"/>
                    <a:gd name="T6" fmla="*/ 290 w 1155"/>
                    <a:gd name="T7" fmla="*/ 0 h 144"/>
                    <a:gd name="T8" fmla="*/ 0 w 1155"/>
                    <a:gd name="T9" fmla="*/ 144 h 1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5" h="144">
                      <a:moveTo>
                        <a:pt x="0" y="144"/>
                      </a:moveTo>
                      <a:lnTo>
                        <a:pt x="897" y="144"/>
                      </a:lnTo>
                      <a:lnTo>
                        <a:pt x="1155" y="0"/>
                      </a:lnTo>
                      <a:lnTo>
                        <a:pt x="290" y="0"/>
                      </a:lnTo>
                      <a:lnTo>
                        <a:pt x="0" y="144"/>
                      </a:lnTo>
                      <a:close/>
                    </a:path>
                  </a:pathLst>
                </a:custGeom>
                <a:grpFill/>
                <a:ln w="12700">
                  <a:solidFill>
                    <a:srgbClr val="000000"/>
                  </a:solidFill>
                  <a:prstDash val="solid"/>
                  <a:round/>
                  <a:headEnd/>
                  <a:tailEnd/>
                </a:ln>
              </p:spPr>
              <p:txBody>
                <a:bodyPr/>
                <a:lstStyle/>
                <a:p>
                  <a:endParaRPr lang="fr-FR" dirty="0">
                    <a:latin typeface="Arial" pitchFamily="34" charset="0"/>
                    <a:cs typeface="Arial" pitchFamily="34" charset="0"/>
                  </a:endParaRPr>
                </a:p>
              </p:txBody>
            </p:sp>
          </p:grpSp>
          <p:sp>
            <p:nvSpPr>
              <p:cNvPr id="34" name="Text Box 29">
                <a:extLst>
                  <a:ext uri="{FF2B5EF4-FFF2-40B4-BE49-F238E27FC236}">
                    <a16:creationId xmlns:a16="http://schemas.microsoft.com/office/drawing/2014/main" id="{CCB935DD-4545-4B00-A14E-633C85766BCC}"/>
                  </a:ext>
                </a:extLst>
              </p:cNvPr>
              <p:cNvSpPr txBox="1">
                <a:spLocks noChangeArrowheads="1"/>
              </p:cNvSpPr>
              <p:nvPr/>
            </p:nvSpPr>
            <p:spPr bwMode="auto">
              <a:xfrm>
                <a:off x="447675" y="1495821"/>
                <a:ext cx="2924175" cy="618631"/>
              </a:xfrm>
              <a:prstGeom prst="rect">
                <a:avLst/>
              </a:prstGeom>
              <a:noFill/>
              <a:ln w="25400">
                <a:noFill/>
                <a:miter lim="800000"/>
                <a:headEnd/>
                <a:tailEnd type="none" w="lg" len="lg"/>
              </a:ln>
              <a:effectLst/>
            </p:spPr>
            <p:txBody>
              <a:bodyPr>
                <a:spAutoFit/>
              </a:bodyPr>
              <a:lstStyle/>
              <a:p>
                <a:pPr algn="ctr">
                  <a:spcBef>
                    <a:spcPct val="50000"/>
                  </a:spcBef>
                </a:pPr>
                <a:r>
                  <a:rPr lang="fr-FR" sz="1400" i="0" baseline="0" dirty="0">
                    <a:solidFill>
                      <a:schemeClr val="tx1"/>
                    </a:solidFill>
                    <a:latin typeface="Arial" pitchFamily="34" charset="0"/>
                    <a:cs typeface="Arial" pitchFamily="34" charset="0"/>
                  </a:rPr>
                  <a:t>Frais généraux</a:t>
                </a:r>
                <a:br>
                  <a:rPr lang="fr-FR" sz="1400" dirty="0">
                    <a:solidFill>
                      <a:schemeClr val="tx1"/>
                    </a:solidFill>
                    <a:latin typeface="Arial" pitchFamily="34" charset="0"/>
                    <a:cs typeface="Arial" pitchFamily="34" charset="0"/>
                  </a:rPr>
                </a:br>
                <a:r>
                  <a:rPr lang="fr-FR" sz="1200" dirty="0">
                    <a:solidFill>
                      <a:schemeClr val="tx1"/>
                    </a:solidFill>
                    <a:latin typeface="Arial" pitchFamily="34" charset="0"/>
                    <a:cs typeface="Arial" pitchFamily="34" charset="0"/>
                  </a:rPr>
                  <a:t>- Usine</a:t>
                </a:r>
                <a:br>
                  <a:rPr lang="fr-FR" sz="1200" dirty="0">
                    <a:solidFill>
                      <a:schemeClr val="tx1"/>
                    </a:solidFill>
                    <a:latin typeface="Arial" pitchFamily="34" charset="0"/>
                    <a:cs typeface="Arial" pitchFamily="34" charset="0"/>
                  </a:rPr>
                </a:br>
                <a:r>
                  <a:rPr lang="fr-FR" sz="1200" dirty="0">
                    <a:solidFill>
                      <a:schemeClr val="tx1"/>
                    </a:solidFill>
                    <a:latin typeface="Arial" pitchFamily="34" charset="0"/>
                    <a:cs typeface="Arial" pitchFamily="34" charset="0"/>
                  </a:rPr>
                  <a:t>- Société</a:t>
                </a:r>
                <a:endParaRPr lang="fr-FR" sz="1600" i="0" baseline="0" dirty="0">
                  <a:solidFill>
                    <a:schemeClr val="tx1"/>
                  </a:solidFill>
                  <a:latin typeface="Arial" pitchFamily="34" charset="0"/>
                  <a:cs typeface="Arial" pitchFamily="34" charset="0"/>
                </a:endParaRPr>
              </a:p>
            </p:txBody>
          </p:sp>
        </p:grpSp>
        <p:grpSp>
          <p:nvGrpSpPr>
            <p:cNvPr id="27" name="Groupe 26">
              <a:extLst>
                <a:ext uri="{FF2B5EF4-FFF2-40B4-BE49-F238E27FC236}">
                  <a16:creationId xmlns:a16="http://schemas.microsoft.com/office/drawing/2014/main" id="{59FF45F2-762D-4218-9D1E-0A4D3840CE5E}"/>
                </a:ext>
              </a:extLst>
            </p:cNvPr>
            <p:cNvGrpSpPr/>
            <p:nvPr/>
          </p:nvGrpSpPr>
          <p:grpSpPr>
            <a:xfrm>
              <a:off x="251520" y="548680"/>
              <a:ext cx="4320480" cy="773113"/>
              <a:chOff x="211138" y="764704"/>
              <a:chExt cx="4348162" cy="557089"/>
            </a:xfrm>
          </p:grpSpPr>
          <p:grpSp>
            <p:nvGrpSpPr>
              <p:cNvPr id="28" name="Group 30">
                <a:extLst>
                  <a:ext uri="{FF2B5EF4-FFF2-40B4-BE49-F238E27FC236}">
                    <a16:creationId xmlns:a16="http://schemas.microsoft.com/office/drawing/2014/main" id="{37387380-8B1C-402C-8681-C910EAFAE5F4}"/>
                  </a:ext>
                </a:extLst>
              </p:cNvPr>
              <p:cNvGrpSpPr>
                <a:grpSpLocks/>
              </p:cNvGrpSpPr>
              <p:nvPr/>
            </p:nvGrpSpPr>
            <p:grpSpPr bwMode="auto">
              <a:xfrm>
                <a:off x="211138" y="764704"/>
                <a:ext cx="4348162" cy="557089"/>
                <a:chOff x="2674" y="1988"/>
                <a:chExt cx="1157" cy="1011"/>
              </a:xfrm>
              <a:solidFill>
                <a:schemeClr val="tx1">
                  <a:lumMod val="50000"/>
                  <a:lumOff val="50000"/>
                </a:schemeClr>
              </a:solidFill>
            </p:grpSpPr>
            <p:sp>
              <p:nvSpPr>
                <p:cNvPr id="30" name="Rectangle 31">
                  <a:extLst>
                    <a:ext uri="{FF2B5EF4-FFF2-40B4-BE49-F238E27FC236}">
                      <a16:creationId xmlns:a16="http://schemas.microsoft.com/office/drawing/2014/main" id="{7FFD6780-A4CC-4E00-B1E7-FF752A77A18B}"/>
                    </a:ext>
                  </a:extLst>
                </p:cNvPr>
                <p:cNvSpPr>
                  <a:spLocks noChangeArrowheads="1"/>
                </p:cNvSpPr>
                <p:nvPr/>
              </p:nvSpPr>
              <p:spPr bwMode="auto">
                <a:xfrm>
                  <a:off x="2674" y="2100"/>
                  <a:ext cx="898" cy="898"/>
                </a:xfrm>
                <a:prstGeom prst="rect">
                  <a:avLst/>
                </a:prstGeom>
                <a:solidFill>
                  <a:srgbClr val="00FFFF"/>
                </a:solidFill>
                <a:ln w="12700">
                  <a:solidFill>
                    <a:srgbClr val="000000"/>
                  </a:solidFill>
                  <a:miter lim="800000"/>
                  <a:headEnd/>
                  <a:tailEnd/>
                </a:ln>
              </p:spPr>
              <p:txBody>
                <a:bodyPr/>
                <a:lstStyle/>
                <a:p>
                  <a:endParaRPr lang="fr-FR" dirty="0">
                    <a:solidFill>
                      <a:schemeClr val="bg1"/>
                    </a:solidFill>
                    <a:latin typeface="Arial" pitchFamily="34" charset="0"/>
                    <a:cs typeface="Arial" pitchFamily="34" charset="0"/>
                  </a:endParaRPr>
                </a:p>
              </p:txBody>
            </p:sp>
            <p:sp>
              <p:nvSpPr>
                <p:cNvPr id="31" name="Freeform 32">
                  <a:extLst>
                    <a:ext uri="{FF2B5EF4-FFF2-40B4-BE49-F238E27FC236}">
                      <a16:creationId xmlns:a16="http://schemas.microsoft.com/office/drawing/2014/main" id="{D13FB51D-16B5-452A-8657-7369682E34BC}"/>
                    </a:ext>
                  </a:extLst>
                </p:cNvPr>
                <p:cNvSpPr>
                  <a:spLocks/>
                </p:cNvSpPr>
                <p:nvPr/>
              </p:nvSpPr>
              <p:spPr bwMode="auto">
                <a:xfrm>
                  <a:off x="3573" y="1988"/>
                  <a:ext cx="254" cy="1011"/>
                </a:xfrm>
                <a:custGeom>
                  <a:avLst/>
                  <a:gdLst>
                    <a:gd name="T0" fmla="*/ 0 w 254"/>
                    <a:gd name="T1" fmla="*/ 114 h 1011"/>
                    <a:gd name="T2" fmla="*/ 0 w 254"/>
                    <a:gd name="T3" fmla="*/ 1011 h 1011"/>
                    <a:gd name="T4" fmla="*/ 254 w 254"/>
                    <a:gd name="T5" fmla="*/ 861 h 1011"/>
                    <a:gd name="T6" fmla="*/ 254 w 254"/>
                    <a:gd name="T7" fmla="*/ 0 h 1011"/>
                    <a:gd name="T8" fmla="*/ 0 w 254"/>
                    <a:gd name="T9" fmla="*/ 114 h 101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4" h="1011">
                      <a:moveTo>
                        <a:pt x="0" y="114"/>
                      </a:moveTo>
                      <a:lnTo>
                        <a:pt x="0" y="1011"/>
                      </a:lnTo>
                      <a:lnTo>
                        <a:pt x="254" y="861"/>
                      </a:lnTo>
                      <a:lnTo>
                        <a:pt x="254" y="0"/>
                      </a:lnTo>
                      <a:lnTo>
                        <a:pt x="0" y="114"/>
                      </a:lnTo>
                      <a:close/>
                    </a:path>
                  </a:pathLst>
                </a:custGeom>
                <a:solidFill>
                  <a:srgbClr val="00FFFF"/>
                </a:solidFill>
                <a:ln w="12700">
                  <a:solidFill>
                    <a:srgbClr val="000000"/>
                  </a:solidFill>
                  <a:prstDash val="solid"/>
                  <a:round/>
                  <a:headEnd/>
                  <a:tailEnd/>
                </a:ln>
              </p:spPr>
              <p:txBody>
                <a:bodyPr/>
                <a:lstStyle/>
                <a:p>
                  <a:endParaRPr lang="fr-FR" dirty="0">
                    <a:latin typeface="Arial" pitchFamily="34" charset="0"/>
                    <a:cs typeface="Arial" pitchFamily="34" charset="0"/>
                  </a:endParaRPr>
                </a:p>
              </p:txBody>
            </p:sp>
            <p:sp>
              <p:nvSpPr>
                <p:cNvPr id="32" name="Freeform 33">
                  <a:extLst>
                    <a:ext uri="{FF2B5EF4-FFF2-40B4-BE49-F238E27FC236}">
                      <a16:creationId xmlns:a16="http://schemas.microsoft.com/office/drawing/2014/main" id="{D2528113-8C21-4582-9F45-2A288943491A}"/>
                    </a:ext>
                  </a:extLst>
                </p:cNvPr>
                <p:cNvSpPr>
                  <a:spLocks/>
                </p:cNvSpPr>
                <p:nvPr/>
              </p:nvSpPr>
              <p:spPr bwMode="auto">
                <a:xfrm>
                  <a:off x="2675" y="1988"/>
                  <a:ext cx="1156" cy="114"/>
                </a:xfrm>
                <a:custGeom>
                  <a:avLst/>
                  <a:gdLst>
                    <a:gd name="T0" fmla="*/ 0 w 1156"/>
                    <a:gd name="T1" fmla="*/ 114 h 114"/>
                    <a:gd name="T2" fmla="*/ 898 w 1156"/>
                    <a:gd name="T3" fmla="*/ 114 h 114"/>
                    <a:gd name="T4" fmla="*/ 1156 w 1156"/>
                    <a:gd name="T5" fmla="*/ 0 h 114"/>
                    <a:gd name="T6" fmla="*/ 290 w 1156"/>
                    <a:gd name="T7" fmla="*/ 0 h 114"/>
                    <a:gd name="T8" fmla="*/ 0 w 1156"/>
                    <a:gd name="T9" fmla="*/ 114 h 1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14">
                      <a:moveTo>
                        <a:pt x="0" y="114"/>
                      </a:moveTo>
                      <a:lnTo>
                        <a:pt x="898" y="114"/>
                      </a:lnTo>
                      <a:lnTo>
                        <a:pt x="1156" y="0"/>
                      </a:lnTo>
                      <a:lnTo>
                        <a:pt x="290" y="0"/>
                      </a:lnTo>
                      <a:lnTo>
                        <a:pt x="0" y="114"/>
                      </a:lnTo>
                      <a:close/>
                    </a:path>
                  </a:pathLst>
                </a:custGeom>
                <a:solidFill>
                  <a:srgbClr val="00FFFF"/>
                </a:solidFill>
                <a:ln w="12700">
                  <a:solidFill>
                    <a:srgbClr val="000000"/>
                  </a:solidFill>
                  <a:prstDash val="solid"/>
                  <a:round/>
                  <a:headEnd/>
                  <a:tailEnd/>
                </a:ln>
              </p:spPr>
              <p:txBody>
                <a:bodyPr/>
                <a:lstStyle/>
                <a:p>
                  <a:endParaRPr lang="fr-FR" dirty="0">
                    <a:latin typeface="Arial" pitchFamily="34" charset="0"/>
                    <a:cs typeface="Arial" pitchFamily="34" charset="0"/>
                  </a:endParaRPr>
                </a:p>
              </p:txBody>
            </p:sp>
          </p:grpSp>
          <p:sp>
            <p:nvSpPr>
              <p:cNvPr id="29" name="Text Box 34">
                <a:extLst>
                  <a:ext uri="{FF2B5EF4-FFF2-40B4-BE49-F238E27FC236}">
                    <a16:creationId xmlns:a16="http://schemas.microsoft.com/office/drawing/2014/main" id="{582C3F21-278C-454F-B3B1-D00D94537292}"/>
                  </a:ext>
                </a:extLst>
              </p:cNvPr>
              <p:cNvSpPr txBox="1">
                <a:spLocks noChangeArrowheads="1"/>
              </p:cNvSpPr>
              <p:nvPr/>
            </p:nvSpPr>
            <p:spPr bwMode="auto">
              <a:xfrm>
                <a:off x="447675" y="920366"/>
                <a:ext cx="2924175" cy="266133"/>
              </a:xfrm>
              <a:prstGeom prst="rect">
                <a:avLst/>
              </a:prstGeom>
              <a:solidFill>
                <a:srgbClr val="00FFFF"/>
              </a:solidFill>
              <a:ln w="25400">
                <a:noFill/>
                <a:miter lim="800000"/>
                <a:headEnd/>
                <a:tailEnd type="none" w="lg" len="lg"/>
              </a:ln>
              <a:effectLst/>
            </p:spPr>
            <p:txBody>
              <a:bodyPr wrap="square">
                <a:spAutoFit/>
              </a:bodyPr>
              <a:lstStyle/>
              <a:p>
                <a:pPr algn="ctr">
                  <a:spcBef>
                    <a:spcPct val="50000"/>
                  </a:spcBef>
                </a:pPr>
                <a:r>
                  <a:rPr lang="fr-FR" i="0" baseline="0" dirty="0">
                    <a:latin typeface="Arial" pitchFamily="34" charset="0"/>
                    <a:cs typeface="Arial" pitchFamily="34" charset="0"/>
                  </a:rPr>
                  <a:t>Bénéfice</a:t>
                </a:r>
              </a:p>
            </p:txBody>
          </p:sp>
        </p:grpSp>
      </p:grpSp>
    </p:spTree>
    <p:extLst>
      <p:ext uri="{BB962C8B-B14F-4D97-AF65-F5344CB8AC3E}">
        <p14:creationId xmlns:p14="http://schemas.microsoft.com/office/powerpoint/2010/main" val="809466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149424" y="764704"/>
            <a:ext cx="7239000" cy="720080"/>
          </a:xfrm>
        </p:spPr>
        <p:txBody>
          <a:bodyPr/>
          <a:lstStyle/>
          <a:p>
            <a:r>
              <a:rPr lang="fr-FR" dirty="0"/>
              <a:t>Rattachement de coûts indirects </a:t>
            </a:r>
            <a:br>
              <a:rPr lang="fr-FR" dirty="0"/>
            </a:br>
            <a:r>
              <a:rPr lang="fr-FR" dirty="0"/>
              <a:t>à plusieurs produits</a:t>
            </a:r>
          </a:p>
        </p:txBody>
      </p:sp>
      <p:sp>
        <p:nvSpPr>
          <p:cNvPr id="21507" name="Rectangle 3"/>
          <p:cNvSpPr>
            <a:spLocks noGrp="1" noChangeArrowheads="1"/>
          </p:cNvSpPr>
          <p:nvPr>
            <p:ph type="body" idx="1"/>
          </p:nvPr>
        </p:nvSpPr>
        <p:spPr>
          <a:xfrm>
            <a:off x="1143000" y="1772816"/>
            <a:ext cx="7162800" cy="4680520"/>
          </a:xfrm>
        </p:spPr>
        <p:txBody>
          <a:bodyPr/>
          <a:lstStyle/>
          <a:p>
            <a:r>
              <a:rPr lang="fr-FR" dirty="0"/>
              <a:t>En mono-produit (ou mono-activité), tous les coûts directs (variables et fixes) sont imputés au produit</a:t>
            </a:r>
          </a:p>
          <a:p>
            <a:pPr lvl="1"/>
            <a:r>
              <a:rPr lang="fr-FR" dirty="0"/>
              <a:t>Imputation des coûts fixes au produit : </a:t>
            </a:r>
            <a:r>
              <a:rPr lang="fr-FR" dirty="0">
                <a:solidFill>
                  <a:srgbClr val="008000"/>
                </a:solidFill>
              </a:rPr>
              <a:t>dépend du niveau d’activité</a:t>
            </a:r>
          </a:p>
          <a:p>
            <a:pPr lvl="1"/>
            <a:r>
              <a:rPr lang="fr-FR" dirty="0"/>
              <a:t>Coût fixe ‘unitarisé’ : CF / n</a:t>
            </a:r>
          </a:p>
          <a:p>
            <a:endParaRPr lang="fr-FR" dirty="0"/>
          </a:p>
          <a:p>
            <a:r>
              <a:rPr lang="fr-FR" dirty="0"/>
              <a:t>En multi-produits (ou multi-activités), il faut imputer les coûts indirects aux produits</a:t>
            </a:r>
          </a:p>
          <a:p>
            <a:endParaRPr lang="fr-FR" dirty="0"/>
          </a:p>
          <a:p>
            <a:r>
              <a:rPr lang="fr-FR" dirty="0"/>
              <a:t>On utilise des </a:t>
            </a:r>
            <a:r>
              <a:rPr lang="fr-FR" dirty="0">
                <a:solidFill>
                  <a:srgbClr val="008000"/>
                </a:solidFill>
              </a:rPr>
              <a:t>clefs de répartition </a:t>
            </a:r>
            <a:r>
              <a:rPr lang="fr-FR" dirty="0"/>
              <a:t>(toujours arbitraires)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fr-FR" dirty="0"/>
              <a:t>Coûts partiels / Coût complet</a:t>
            </a:r>
          </a:p>
        </p:txBody>
      </p:sp>
      <p:sp>
        <p:nvSpPr>
          <p:cNvPr id="11267" name="Rectangle 3"/>
          <p:cNvSpPr>
            <a:spLocks noGrp="1" noChangeArrowheads="1"/>
          </p:cNvSpPr>
          <p:nvPr>
            <p:ph type="body" idx="1"/>
          </p:nvPr>
        </p:nvSpPr>
        <p:spPr>
          <a:xfrm>
            <a:off x="539552" y="1484784"/>
            <a:ext cx="8424936" cy="1944216"/>
          </a:xfrm>
        </p:spPr>
        <p:txBody>
          <a:bodyPr/>
          <a:lstStyle/>
          <a:p>
            <a:r>
              <a:rPr lang="fr-FR" sz="2800" dirty="0"/>
              <a:t>Méthode des coûts partiels :</a:t>
            </a:r>
          </a:p>
          <a:p>
            <a:pPr lvl="1"/>
            <a:r>
              <a:rPr lang="fr-FR" sz="2000" dirty="0"/>
              <a:t>Une partie des coûts indirects n’est pas imputée aux produits</a:t>
            </a:r>
          </a:p>
          <a:p>
            <a:r>
              <a:rPr lang="fr-FR" sz="2800" dirty="0"/>
              <a:t>Méthode du coût complet :</a:t>
            </a:r>
          </a:p>
          <a:p>
            <a:pPr lvl="1"/>
            <a:r>
              <a:rPr lang="fr-FR" sz="2000" dirty="0"/>
              <a:t>La totalité des coûts indirects est imputée aux produits</a:t>
            </a:r>
          </a:p>
        </p:txBody>
      </p:sp>
      <p:sp>
        <p:nvSpPr>
          <p:cNvPr id="2" name="Flèche : droite 1">
            <a:extLst>
              <a:ext uri="{FF2B5EF4-FFF2-40B4-BE49-F238E27FC236}">
                <a16:creationId xmlns:a16="http://schemas.microsoft.com/office/drawing/2014/main" id="{411058D3-D68B-4C63-98CD-9849AB307B1B}"/>
              </a:ext>
            </a:extLst>
          </p:cNvPr>
          <p:cNvSpPr/>
          <p:nvPr/>
        </p:nvSpPr>
        <p:spPr bwMode="auto">
          <a:xfrm flipH="1">
            <a:off x="2468271" y="4509120"/>
            <a:ext cx="1440158" cy="486052"/>
          </a:xfrm>
          <a:prstGeom prst="rightArrow">
            <a:avLst/>
          </a:prstGeom>
          <a:solidFill>
            <a:srgbClr val="00B05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100" b="1" i="0" u="none" strike="noStrike" cap="none" normalizeH="0" baseline="0" dirty="0">
                <a:ln>
                  <a:noFill/>
                </a:ln>
                <a:solidFill>
                  <a:schemeClr val="tx1"/>
                </a:solidFill>
                <a:effectLst/>
                <a:latin typeface="Arial" charset="0"/>
              </a:rPr>
              <a:t>Imputation</a:t>
            </a:r>
          </a:p>
        </p:txBody>
      </p:sp>
      <p:sp>
        <p:nvSpPr>
          <p:cNvPr id="3" name="Ellipse 2">
            <a:extLst>
              <a:ext uri="{FF2B5EF4-FFF2-40B4-BE49-F238E27FC236}">
                <a16:creationId xmlns:a16="http://schemas.microsoft.com/office/drawing/2014/main" id="{5D70D068-00BB-4646-8ACE-597736F00E09}"/>
              </a:ext>
            </a:extLst>
          </p:cNvPr>
          <p:cNvSpPr/>
          <p:nvPr/>
        </p:nvSpPr>
        <p:spPr bwMode="auto">
          <a:xfrm>
            <a:off x="1388152" y="4869160"/>
            <a:ext cx="1023608" cy="702994"/>
          </a:xfrm>
          <a:prstGeom prst="ellipse">
            <a:avLst/>
          </a:prstGeom>
          <a:solidFill>
            <a:schemeClr val="tx2"/>
          </a:solidFill>
          <a:ln w="12700" cap="flat" cmpd="sng" algn="ctr">
            <a:solidFill>
              <a:srgbClr val="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600" b="1" i="0" u="none" strike="noStrike" cap="none" normalizeH="0" baseline="0" dirty="0">
                <a:ln>
                  <a:noFill/>
                </a:ln>
                <a:solidFill>
                  <a:srgbClr val="000099"/>
                </a:solidFill>
                <a:effectLst/>
                <a:latin typeface="Arial" charset="0"/>
              </a:rPr>
              <a:t>Produit</a:t>
            </a:r>
          </a:p>
        </p:txBody>
      </p:sp>
      <p:sp>
        <p:nvSpPr>
          <p:cNvPr id="4" name="ZoneTexte 3">
            <a:extLst>
              <a:ext uri="{FF2B5EF4-FFF2-40B4-BE49-F238E27FC236}">
                <a16:creationId xmlns:a16="http://schemas.microsoft.com/office/drawing/2014/main" id="{49E5EE15-0FD8-4454-84AC-B66ACA70B626}"/>
              </a:ext>
            </a:extLst>
          </p:cNvPr>
          <p:cNvSpPr txBox="1"/>
          <p:nvPr/>
        </p:nvSpPr>
        <p:spPr>
          <a:xfrm>
            <a:off x="1331640" y="3661549"/>
            <a:ext cx="1152128" cy="757130"/>
          </a:xfrm>
          <a:prstGeom prst="rect">
            <a:avLst/>
          </a:prstGeom>
          <a:noFill/>
        </p:spPr>
        <p:txBody>
          <a:bodyPr wrap="square" rtlCol="0">
            <a:spAutoFit/>
          </a:bodyPr>
          <a:lstStyle/>
          <a:p>
            <a:pPr algn="ctr"/>
            <a:r>
              <a:rPr lang="fr-FR" sz="1600" dirty="0"/>
              <a:t>Coûts directs variables</a:t>
            </a:r>
          </a:p>
        </p:txBody>
      </p:sp>
      <p:cxnSp>
        <p:nvCxnSpPr>
          <p:cNvPr id="6" name="Connecteur droit 5">
            <a:extLst>
              <a:ext uri="{FF2B5EF4-FFF2-40B4-BE49-F238E27FC236}">
                <a16:creationId xmlns:a16="http://schemas.microsoft.com/office/drawing/2014/main" id="{40A1E712-1EE8-488C-8B41-00D5DC798BEC}"/>
              </a:ext>
            </a:extLst>
          </p:cNvPr>
          <p:cNvCxnSpPr>
            <a:cxnSpLocks/>
          </p:cNvCxnSpPr>
          <p:nvPr/>
        </p:nvCxnSpPr>
        <p:spPr bwMode="auto">
          <a:xfrm>
            <a:off x="2483768" y="3666728"/>
            <a:ext cx="0" cy="1897360"/>
          </a:xfrm>
          <a:prstGeom prst="line">
            <a:avLst/>
          </a:prstGeom>
          <a:noFill/>
          <a:ln w="12700" cap="flat" cmpd="sng" algn="ctr">
            <a:solidFill>
              <a:srgbClr val="000000"/>
            </a:solidFill>
            <a:prstDash val="dash"/>
            <a:round/>
            <a:headEnd type="none" w="med" len="med"/>
            <a:tailEnd type="none" w="med" len="med"/>
          </a:ln>
          <a:effectLst/>
        </p:spPr>
      </p:cxnSp>
      <p:sp>
        <p:nvSpPr>
          <p:cNvPr id="10" name="ZoneTexte 9">
            <a:extLst>
              <a:ext uri="{FF2B5EF4-FFF2-40B4-BE49-F238E27FC236}">
                <a16:creationId xmlns:a16="http://schemas.microsoft.com/office/drawing/2014/main" id="{6F8068A2-9914-421F-8663-0B573D15772B}"/>
              </a:ext>
            </a:extLst>
          </p:cNvPr>
          <p:cNvSpPr txBox="1"/>
          <p:nvPr/>
        </p:nvSpPr>
        <p:spPr>
          <a:xfrm>
            <a:off x="2483768" y="3645024"/>
            <a:ext cx="1440157" cy="757130"/>
          </a:xfrm>
          <a:prstGeom prst="rect">
            <a:avLst/>
          </a:prstGeom>
          <a:noFill/>
        </p:spPr>
        <p:txBody>
          <a:bodyPr wrap="square" rtlCol="0">
            <a:spAutoFit/>
          </a:bodyPr>
          <a:lstStyle/>
          <a:p>
            <a:pPr algn="ctr"/>
            <a:r>
              <a:rPr lang="fr-FR" sz="1600" dirty="0"/>
              <a:t>Coûts indirects de fabrication</a:t>
            </a:r>
          </a:p>
        </p:txBody>
      </p:sp>
      <p:cxnSp>
        <p:nvCxnSpPr>
          <p:cNvPr id="11" name="Connecteur droit 10">
            <a:extLst>
              <a:ext uri="{FF2B5EF4-FFF2-40B4-BE49-F238E27FC236}">
                <a16:creationId xmlns:a16="http://schemas.microsoft.com/office/drawing/2014/main" id="{E1021D97-1C9E-4029-BFA5-14E9290758EC}"/>
              </a:ext>
            </a:extLst>
          </p:cNvPr>
          <p:cNvCxnSpPr>
            <a:cxnSpLocks/>
          </p:cNvCxnSpPr>
          <p:nvPr/>
        </p:nvCxnSpPr>
        <p:spPr bwMode="auto">
          <a:xfrm>
            <a:off x="3923928" y="3691880"/>
            <a:ext cx="0" cy="1897360"/>
          </a:xfrm>
          <a:prstGeom prst="line">
            <a:avLst/>
          </a:prstGeom>
          <a:noFill/>
          <a:ln w="12700" cap="flat" cmpd="sng" algn="ctr">
            <a:solidFill>
              <a:srgbClr val="000000"/>
            </a:solidFill>
            <a:prstDash val="dash"/>
            <a:round/>
            <a:headEnd type="none" w="med" len="med"/>
            <a:tailEnd type="none" w="med" len="med"/>
          </a:ln>
          <a:effectLst/>
        </p:spPr>
      </p:cxnSp>
      <p:sp>
        <p:nvSpPr>
          <p:cNvPr id="12" name="ZoneTexte 11">
            <a:extLst>
              <a:ext uri="{FF2B5EF4-FFF2-40B4-BE49-F238E27FC236}">
                <a16:creationId xmlns:a16="http://schemas.microsoft.com/office/drawing/2014/main" id="{489905CA-766D-4749-A865-9BA9B3C2A76F}"/>
              </a:ext>
            </a:extLst>
          </p:cNvPr>
          <p:cNvSpPr txBox="1"/>
          <p:nvPr/>
        </p:nvSpPr>
        <p:spPr>
          <a:xfrm>
            <a:off x="3923928" y="3645024"/>
            <a:ext cx="1440157" cy="757130"/>
          </a:xfrm>
          <a:prstGeom prst="rect">
            <a:avLst/>
          </a:prstGeom>
          <a:noFill/>
        </p:spPr>
        <p:txBody>
          <a:bodyPr wrap="square" rtlCol="0">
            <a:spAutoFit/>
          </a:bodyPr>
          <a:lstStyle/>
          <a:p>
            <a:pPr algn="ctr"/>
            <a:r>
              <a:rPr lang="fr-FR" sz="1600" dirty="0"/>
              <a:t>Coûts indirects usine</a:t>
            </a:r>
          </a:p>
        </p:txBody>
      </p:sp>
      <p:cxnSp>
        <p:nvCxnSpPr>
          <p:cNvPr id="13" name="Connecteur droit 12">
            <a:extLst>
              <a:ext uri="{FF2B5EF4-FFF2-40B4-BE49-F238E27FC236}">
                <a16:creationId xmlns:a16="http://schemas.microsoft.com/office/drawing/2014/main" id="{206049B4-88EB-4DC0-9DD7-9F2E73B6EB93}"/>
              </a:ext>
            </a:extLst>
          </p:cNvPr>
          <p:cNvCxnSpPr>
            <a:cxnSpLocks/>
          </p:cNvCxnSpPr>
          <p:nvPr/>
        </p:nvCxnSpPr>
        <p:spPr bwMode="auto">
          <a:xfrm>
            <a:off x="5364088" y="3691880"/>
            <a:ext cx="0" cy="1897360"/>
          </a:xfrm>
          <a:prstGeom prst="line">
            <a:avLst/>
          </a:prstGeom>
          <a:noFill/>
          <a:ln w="12700" cap="flat" cmpd="sng" algn="ctr">
            <a:solidFill>
              <a:srgbClr val="000000"/>
            </a:solidFill>
            <a:prstDash val="dash"/>
            <a:round/>
            <a:headEnd type="none" w="med" len="med"/>
            <a:tailEnd type="none" w="med" len="med"/>
          </a:ln>
          <a:effectLst/>
        </p:spPr>
      </p:cxnSp>
      <p:sp>
        <p:nvSpPr>
          <p:cNvPr id="14" name="ZoneTexte 13">
            <a:extLst>
              <a:ext uri="{FF2B5EF4-FFF2-40B4-BE49-F238E27FC236}">
                <a16:creationId xmlns:a16="http://schemas.microsoft.com/office/drawing/2014/main" id="{1D4092C0-BCB2-4005-87DB-A76D29400F6A}"/>
              </a:ext>
            </a:extLst>
          </p:cNvPr>
          <p:cNvSpPr txBox="1"/>
          <p:nvPr/>
        </p:nvSpPr>
        <p:spPr>
          <a:xfrm>
            <a:off x="5364088" y="3645024"/>
            <a:ext cx="1440157" cy="757130"/>
          </a:xfrm>
          <a:prstGeom prst="rect">
            <a:avLst/>
          </a:prstGeom>
          <a:noFill/>
        </p:spPr>
        <p:txBody>
          <a:bodyPr wrap="square" rtlCol="0">
            <a:spAutoFit/>
          </a:bodyPr>
          <a:lstStyle/>
          <a:p>
            <a:pPr algn="ctr"/>
            <a:r>
              <a:rPr lang="fr-FR" sz="1600" dirty="0"/>
              <a:t>Coûts indirects entreprise</a:t>
            </a:r>
          </a:p>
        </p:txBody>
      </p:sp>
      <p:cxnSp>
        <p:nvCxnSpPr>
          <p:cNvPr id="15" name="Connecteur droit 14">
            <a:extLst>
              <a:ext uri="{FF2B5EF4-FFF2-40B4-BE49-F238E27FC236}">
                <a16:creationId xmlns:a16="http://schemas.microsoft.com/office/drawing/2014/main" id="{38C0C159-EE84-4D49-B7D3-D2EF8F054EC7}"/>
              </a:ext>
            </a:extLst>
          </p:cNvPr>
          <p:cNvCxnSpPr>
            <a:cxnSpLocks/>
          </p:cNvCxnSpPr>
          <p:nvPr/>
        </p:nvCxnSpPr>
        <p:spPr bwMode="auto">
          <a:xfrm>
            <a:off x="6804248" y="3691880"/>
            <a:ext cx="0" cy="1897360"/>
          </a:xfrm>
          <a:prstGeom prst="line">
            <a:avLst/>
          </a:prstGeom>
          <a:noFill/>
          <a:ln w="12700" cap="flat" cmpd="sng" algn="ctr">
            <a:solidFill>
              <a:srgbClr val="000000"/>
            </a:solidFill>
            <a:prstDash val="dash"/>
            <a:round/>
            <a:headEnd type="none" w="med" len="med"/>
            <a:tailEnd type="none" w="med" len="med"/>
          </a:ln>
          <a:effectLst/>
        </p:spPr>
      </p:cxnSp>
      <p:sp>
        <p:nvSpPr>
          <p:cNvPr id="16" name="Flèche : droite 15">
            <a:extLst>
              <a:ext uri="{FF2B5EF4-FFF2-40B4-BE49-F238E27FC236}">
                <a16:creationId xmlns:a16="http://schemas.microsoft.com/office/drawing/2014/main" id="{BD5495BE-C642-46D6-8D91-7958F1768DEF}"/>
              </a:ext>
            </a:extLst>
          </p:cNvPr>
          <p:cNvSpPr/>
          <p:nvPr/>
        </p:nvSpPr>
        <p:spPr bwMode="auto">
          <a:xfrm flipH="1">
            <a:off x="2483768" y="5013176"/>
            <a:ext cx="2880317" cy="432048"/>
          </a:xfrm>
          <a:prstGeom prst="rightArrow">
            <a:avLst/>
          </a:prstGeom>
          <a:solidFill>
            <a:srgbClr val="00B05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100" b="1" i="0" u="none" strike="noStrike" cap="none" normalizeH="0" baseline="0" dirty="0">
                <a:ln>
                  <a:noFill/>
                </a:ln>
                <a:solidFill>
                  <a:schemeClr val="tx1"/>
                </a:solidFill>
                <a:effectLst/>
                <a:latin typeface="Arial" charset="0"/>
              </a:rPr>
              <a:t>Imputation</a:t>
            </a:r>
          </a:p>
        </p:txBody>
      </p:sp>
      <p:sp>
        <p:nvSpPr>
          <p:cNvPr id="17" name="Flèche : droite 16">
            <a:extLst>
              <a:ext uri="{FF2B5EF4-FFF2-40B4-BE49-F238E27FC236}">
                <a16:creationId xmlns:a16="http://schemas.microsoft.com/office/drawing/2014/main" id="{5DB9E883-893A-4D58-B074-CF6E891194A4}"/>
              </a:ext>
            </a:extLst>
          </p:cNvPr>
          <p:cNvSpPr/>
          <p:nvPr/>
        </p:nvSpPr>
        <p:spPr bwMode="auto">
          <a:xfrm flipH="1">
            <a:off x="2483768" y="5517232"/>
            <a:ext cx="4335972" cy="486052"/>
          </a:xfrm>
          <a:prstGeom prst="rightArrow">
            <a:avLst/>
          </a:prstGeom>
          <a:solidFill>
            <a:srgbClr val="00B050"/>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100" b="1" i="0" u="none" strike="noStrike" cap="none" normalizeH="0" baseline="0" dirty="0">
                <a:ln>
                  <a:noFill/>
                </a:ln>
                <a:solidFill>
                  <a:schemeClr val="tx1"/>
                </a:solidFill>
                <a:effectLst/>
                <a:latin typeface="Arial" charset="0"/>
              </a:rPr>
              <a:t>Imputation</a:t>
            </a:r>
          </a:p>
        </p:txBody>
      </p:sp>
      <p:sp>
        <p:nvSpPr>
          <p:cNvPr id="8" name="ZoneTexte 7">
            <a:extLst>
              <a:ext uri="{FF2B5EF4-FFF2-40B4-BE49-F238E27FC236}">
                <a16:creationId xmlns:a16="http://schemas.microsoft.com/office/drawing/2014/main" id="{57706D65-8F91-4E9B-B249-CD8B70DBF93D}"/>
              </a:ext>
            </a:extLst>
          </p:cNvPr>
          <p:cNvSpPr txBox="1"/>
          <p:nvPr/>
        </p:nvSpPr>
        <p:spPr>
          <a:xfrm>
            <a:off x="6878902" y="5547892"/>
            <a:ext cx="1822935" cy="369332"/>
          </a:xfrm>
          <a:prstGeom prst="rect">
            <a:avLst/>
          </a:prstGeom>
          <a:noFill/>
        </p:spPr>
        <p:txBody>
          <a:bodyPr wrap="none" rtlCol="0">
            <a:spAutoFit/>
          </a:bodyPr>
          <a:lstStyle/>
          <a:p>
            <a:r>
              <a:rPr lang="fr-FR" sz="2000" dirty="0">
                <a:solidFill>
                  <a:srgbClr val="00B0F0"/>
                </a:solidFill>
              </a:rPr>
              <a:t>Coût complet</a:t>
            </a:r>
          </a:p>
        </p:txBody>
      </p:sp>
      <p:sp>
        <p:nvSpPr>
          <p:cNvPr id="19" name="ZoneTexte 18">
            <a:extLst>
              <a:ext uri="{FF2B5EF4-FFF2-40B4-BE49-F238E27FC236}">
                <a16:creationId xmlns:a16="http://schemas.microsoft.com/office/drawing/2014/main" id="{F8EF89D0-5404-4E83-BDF1-69D1FBEE4399}"/>
              </a:ext>
            </a:extLst>
          </p:cNvPr>
          <p:cNvSpPr txBox="1"/>
          <p:nvPr/>
        </p:nvSpPr>
        <p:spPr>
          <a:xfrm>
            <a:off x="6876256" y="4797152"/>
            <a:ext cx="1893467" cy="369332"/>
          </a:xfrm>
          <a:prstGeom prst="rect">
            <a:avLst/>
          </a:prstGeom>
          <a:noFill/>
        </p:spPr>
        <p:txBody>
          <a:bodyPr wrap="none" rtlCol="0">
            <a:spAutoFit/>
          </a:bodyPr>
          <a:lstStyle/>
          <a:p>
            <a:r>
              <a:rPr lang="fr-FR" sz="2000" dirty="0">
                <a:solidFill>
                  <a:srgbClr val="00B0F0"/>
                </a:solidFill>
              </a:rPr>
              <a:t>Coûts partiels</a:t>
            </a:r>
          </a:p>
        </p:txBody>
      </p:sp>
      <p:sp>
        <p:nvSpPr>
          <p:cNvPr id="9" name="Rectangle 8">
            <a:extLst>
              <a:ext uri="{FF2B5EF4-FFF2-40B4-BE49-F238E27FC236}">
                <a16:creationId xmlns:a16="http://schemas.microsoft.com/office/drawing/2014/main" id="{566AF622-D659-4292-AB57-D708D53CB0BF}"/>
              </a:ext>
            </a:extLst>
          </p:cNvPr>
          <p:cNvSpPr/>
          <p:nvPr/>
        </p:nvSpPr>
        <p:spPr bwMode="auto">
          <a:xfrm>
            <a:off x="3908429" y="4615408"/>
            <a:ext cx="2880314" cy="253752"/>
          </a:xfrm>
          <a:prstGeom prst="rect">
            <a:avLst/>
          </a:prstGeom>
          <a:solidFill>
            <a:schemeClr val="accent4"/>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100" b="1" i="0" u="none" strike="noStrike" cap="none" normalizeH="0" baseline="0" dirty="0">
                <a:ln>
                  <a:noFill/>
                </a:ln>
                <a:solidFill>
                  <a:srgbClr val="000099"/>
                </a:solidFill>
                <a:effectLst/>
                <a:latin typeface="Arial" charset="0"/>
              </a:rPr>
              <a:t>Coûts de période</a:t>
            </a:r>
          </a:p>
        </p:txBody>
      </p:sp>
      <p:sp>
        <p:nvSpPr>
          <p:cNvPr id="21" name="Rectangle 20">
            <a:extLst>
              <a:ext uri="{FF2B5EF4-FFF2-40B4-BE49-F238E27FC236}">
                <a16:creationId xmlns:a16="http://schemas.microsoft.com/office/drawing/2014/main" id="{7EC12E2B-33D5-4BE8-A01B-17B66BCBDE61}"/>
              </a:ext>
            </a:extLst>
          </p:cNvPr>
          <p:cNvSpPr/>
          <p:nvPr/>
        </p:nvSpPr>
        <p:spPr bwMode="auto">
          <a:xfrm>
            <a:off x="5364094" y="5119464"/>
            <a:ext cx="1455644" cy="244682"/>
          </a:xfrm>
          <a:prstGeom prst="rect">
            <a:avLst/>
          </a:prstGeom>
          <a:solidFill>
            <a:schemeClr val="accent4"/>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100" b="1" i="0" u="none" strike="noStrike" cap="none" normalizeH="0" baseline="0" dirty="0">
                <a:ln>
                  <a:noFill/>
                </a:ln>
                <a:solidFill>
                  <a:srgbClr val="000099"/>
                </a:solidFill>
                <a:effectLst/>
                <a:latin typeface="Arial" charset="0"/>
              </a:rPr>
              <a:t>Coûts de période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72E947-EAB6-4CCB-AD20-BF221179A2AE}"/>
              </a:ext>
            </a:extLst>
          </p:cNvPr>
          <p:cNvSpPr>
            <a:spLocks noGrp="1"/>
          </p:cNvSpPr>
          <p:nvPr>
            <p:ph type="title"/>
          </p:nvPr>
        </p:nvSpPr>
        <p:spPr/>
        <p:txBody>
          <a:bodyPr/>
          <a:lstStyle/>
          <a:p>
            <a:r>
              <a:rPr lang="fr-FR" dirty="0"/>
              <a:t>Les centres de coût et les unités d’œuvre</a:t>
            </a:r>
          </a:p>
        </p:txBody>
      </p:sp>
      <p:sp>
        <p:nvSpPr>
          <p:cNvPr id="5" name="Rectangle : coins arrondis 4">
            <a:extLst>
              <a:ext uri="{FF2B5EF4-FFF2-40B4-BE49-F238E27FC236}">
                <a16:creationId xmlns:a16="http://schemas.microsoft.com/office/drawing/2014/main" id="{30DAD983-C20F-4F53-8E14-C306AEE21608}"/>
              </a:ext>
            </a:extLst>
          </p:cNvPr>
          <p:cNvSpPr/>
          <p:nvPr/>
        </p:nvSpPr>
        <p:spPr bwMode="auto">
          <a:xfrm>
            <a:off x="611559" y="1772816"/>
            <a:ext cx="7934134" cy="316682"/>
          </a:xfrm>
          <a:prstGeom prst="roundRect">
            <a:avLst/>
          </a:prstGeom>
          <a:solidFill>
            <a:schemeClr val="accent4"/>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Total des charges</a:t>
            </a:r>
          </a:p>
        </p:txBody>
      </p:sp>
      <p:sp>
        <p:nvSpPr>
          <p:cNvPr id="6" name="Rectangle : coins arrondis 5">
            <a:extLst>
              <a:ext uri="{FF2B5EF4-FFF2-40B4-BE49-F238E27FC236}">
                <a16:creationId xmlns:a16="http://schemas.microsoft.com/office/drawing/2014/main" id="{4BE05AB7-095D-46FA-9009-D4B34024FB13}"/>
              </a:ext>
            </a:extLst>
          </p:cNvPr>
          <p:cNvSpPr/>
          <p:nvPr/>
        </p:nvSpPr>
        <p:spPr bwMode="auto">
          <a:xfrm>
            <a:off x="598307" y="2334055"/>
            <a:ext cx="1741445" cy="316682"/>
          </a:xfrm>
          <a:prstGeom prst="roundRect">
            <a:avLst/>
          </a:prstGeom>
          <a:solidFill>
            <a:srgbClr val="FFCC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Charges directes</a:t>
            </a:r>
          </a:p>
        </p:txBody>
      </p:sp>
      <p:sp>
        <p:nvSpPr>
          <p:cNvPr id="7" name="Rectangle : coins arrondis 6">
            <a:extLst>
              <a:ext uri="{FF2B5EF4-FFF2-40B4-BE49-F238E27FC236}">
                <a16:creationId xmlns:a16="http://schemas.microsoft.com/office/drawing/2014/main" id="{A6F56C5D-80E0-4337-B4F0-647D8DD6BAE7}"/>
              </a:ext>
            </a:extLst>
          </p:cNvPr>
          <p:cNvSpPr/>
          <p:nvPr/>
        </p:nvSpPr>
        <p:spPr bwMode="auto">
          <a:xfrm>
            <a:off x="2508897" y="2334055"/>
            <a:ext cx="6036796" cy="316682"/>
          </a:xfrm>
          <a:prstGeom prst="roundRect">
            <a:avLst/>
          </a:prstGeom>
          <a:solidFill>
            <a:srgbClr val="C9FFE4"/>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Charges indirectes</a:t>
            </a:r>
          </a:p>
        </p:txBody>
      </p:sp>
      <p:sp>
        <p:nvSpPr>
          <p:cNvPr id="8" name="Rectangle : coins arrondis 7">
            <a:extLst>
              <a:ext uri="{FF2B5EF4-FFF2-40B4-BE49-F238E27FC236}">
                <a16:creationId xmlns:a16="http://schemas.microsoft.com/office/drawing/2014/main" id="{1BA702D0-4AC7-4F4A-A10E-B00CA8F501E1}"/>
              </a:ext>
            </a:extLst>
          </p:cNvPr>
          <p:cNvSpPr/>
          <p:nvPr/>
        </p:nvSpPr>
        <p:spPr bwMode="auto">
          <a:xfrm>
            <a:off x="1937081" y="3112318"/>
            <a:ext cx="2133600" cy="316682"/>
          </a:xfrm>
          <a:prstGeom prst="roundRect">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Centre de coût 1</a:t>
            </a:r>
          </a:p>
        </p:txBody>
      </p:sp>
      <p:sp>
        <p:nvSpPr>
          <p:cNvPr id="9" name="Rectangle : coins arrondis 8">
            <a:extLst>
              <a:ext uri="{FF2B5EF4-FFF2-40B4-BE49-F238E27FC236}">
                <a16:creationId xmlns:a16="http://schemas.microsoft.com/office/drawing/2014/main" id="{B103B29C-CF31-46C5-A550-95F5DE915550}"/>
              </a:ext>
            </a:extLst>
          </p:cNvPr>
          <p:cNvSpPr/>
          <p:nvPr/>
        </p:nvSpPr>
        <p:spPr bwMode="auto">
          <a:xfrm>
            <a:off x="4211960" y="3136591"/>
            <a:ext cx="2133600" cy="316682"/>
          </a:xfrm>
          <a:prstGeom prst="roundRect">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Centre de coût 2</a:t>
            </a:r>
          </a:p>
        </p:txBody>
      </p:sp>
      <p:sp>
        <p:nvSpPr>
          <p:cNvPr id="10" name="Rectangle : coins arrondis 9">
            <a:extLst>
              <a:ext uri="{FF2B5EF4-FFF2-40B4-BE49-F238E27FC236}">
                <a16:creationId xmlns:a16="http://schemas.microsoft.com/office/drawing/2014/main" id="{3A19D20D-32E5-4679-84B5-2238916365FD}"/>
              </a:ext>
            </a:extLst>
          </p:cNvPr>
          <p:cNvSpPr/>
          <p:nvPr/>
        </p:nvSpPr>
        <p:spPr bwMode="auto">
          <a:xfrm>
            <a:off x="6444208" y="3160864"/>
            <a:ext cx="2133600" cy="316682"/>
          </a:xfrm>
          <a:prstGeom prst="roundRect">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Centre de coût 3</a:t>
            </a:r>
          </a:p>
        </p:txBody>
      </p:sp>
      <p:sp>
        <p:nvSpPr>
          <p:cNvPr id="11" name="Losange 10">
            <a:extLst>
              <a:ext uri="{FF2B5EF4-FFF2-40B4-BE49-F238E27FC236}">
                <a16:creationId xmlns:a16="http://schemas.microsoft.com/office/drawing/2014/main" id="{1C5ACC8E-3FCA-47FA-92D0-7C2C266643AB}"/>
              </a:ext>
            </a:extLst>
          </p:cNvPr>
          <p:cNvSpPr/>
          <p:nvPr/>
        </p:nvSpPr>
        <p:spPr bwMode="auto">
          <a:xfrm>
            <a:off x="2195736" y="3429000"/>
            <a:ext cx="1698814" cy="1064176"/>
          </a:xfrm>
          <a:prstGeom prst="diamond">
            <a:avLst/>
          </a:prstGeom>
          <a:solidFill>
            <a:schemeClr val="accent2">
              <a:lumMod val="40000"/>
              <a:lumOff val="6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200" b="1" i="0" u="none" strike="noStrike" cap="none" normalizeH="0" baseline="0" dirty="0">
                <a:ln>
                  <a:noFill/>
                </a:ln>
                <a:solidFill>
                  <a:srgbClr val="000000"/>
                </a:solidFill>
                <a:effectLst/>
                <a:latin typeface="Arial" charset="0"/>
              </a:rPr>
              <a:t>Unité(s) d’œuvre</a:t>
            </a:r>
          </a:p>
        </p:txBody>
      </p:sp>
      <p:sp>
        <p:nvSpPr>
          <p:cNvPr id="12" name="Losange 11">
            <a:extLst>
              <a:ext uri="{FF2B5EF4-FFF2-40B4-BE49-F238E27FC236}">
                <a16:creationId xmlns:a16="http://schemas.microsoft.com/office/drawing/2014/main" id="{603AB605-4A7D-4B91-856F-5DB1A4608F44}"/>
              </a:ext>
            </a:extLst>
          </p:cNvPr>
          <p:cNvSpPr/>
          <p:nvPr/>
        </p:nvSpPr>
        <p:spPr bwMode="auto">
          <a:xfrm>
            <a:off x="4427984" y="3459744"/>
            <a:ext cx="1698814" cy="1064176"/>
          </a:xfrm>
          <a:prstGeom prst="diamond">
            <a:avLst/>
          </a:prstGeom>
          <a:solidFill>
            <a:schemeClr val="accent2">
              <a:lumMod val="40000"/>
              <a:lumOff val="6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200" b="1" i="0" u="none" strike="noStrike" cap="none" normalizeH="0" baseline="0" dirty="0">
                <a:ln>
                  <a:noFill/>
                </a:ln>
                <a:solidFill>
                  <a:srgbClr val="000000"/>
                </a:solidFill>
                <a:effectLst/>
                <a:latin typeface="Arial" charset="0"/>
              </a:rPr>
              <a:t>Unité(s) d’œuvre</a:t>
            </a:r>
          </a:p>
        </p:txBody>
      </p:sp>
      <p:sp>
        <p:nvSpPr>
          <p:cNvPr id="13" name="Losange 12">
            <a:extLst>
              <a:ext uri="{FF2B5EF4-FFF2-40B4-BE49-F238E27FC236}">
                <a16:creationId xmlns:a16="http://schemas.microsoft.com/office/drawing/2014/main" id="{583DD4DF-2D93-4F88-9579-B05B62DC9456}"/>
              </a:ext>
            </a:extLst>
          </p:cNvPr>
          <p:cNvSpPr/>
          <p:nvPr/>
        </p:nvSpPr>
        <p:spPr bwMode="auto">
          <a:xfrm>
            <a:off x="6660232" y="3483206"/>
            <a:ext cx="1698814" cy="1064176"/>
          </a:xfrm>
          <a:prstGeom prst="diamond">
            <a:avLst/>
          </a:prstGeom>
          <a:solidFill>
            <a:schemeClr val="accent2">
              <a:lumMod val="40000"/>
              <a:lumOff val="6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200" b="1" i="0" u="none" strike="noStrike" cap="none" normalizeH="0" baseline="0" dirty="0">
                <a:ln>
                  <a:noFill/>
                </a:ln>
                <a:solidFill>
                  <a:srgbClr val="000000"/>
                </a:solidFill>
                <a:effectLst/>
                <a:latin typeface="Arial" charset="0"/>
              </a:rPr>
              <a:t>Unité(s) d’œuvre</a:t>
            </a:r>
          </a:p>
        </p:txBody>
      </p:sp>
      <p:sp>
        <p:nvSpPr>
          <p:cNvPr id="14" name="Ellipse 13">
            <a:extLst>
              <a:ext uri="{FF2B5EF4-FFF2-40B4-BE49-F238E27FC236}">
                <a16:creationId xmlns:a16="http://schemas.microsoft.com/office/drawing/2014/main" id="{CBF6DCBC-AAEE-4F0B-A9E1-C836B6552261}"/>
              </a:ext>
            </a:extLst>
          </p:cNvPr>
          <p:cNvSpPr/>
          <p:nvPr/>
        </p:nvSpPr>
        <p:spPr bwMode="auto">
          <a:xfrm>
            <a:off x="2987824" y="5157192"/>
            <a:ext cx="1944216" cy="576064"/>
          </a:xfrm>
          <a:prstGeom prst="ellipse">
            <a:avLst/>
          </a:prstGeom>
          <a:solidFill>
            <a:schemeClr val="accent3">
              <a:lumMod val="5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chemeClr val="tx1"/>
                </a:solidFill>
                <a:effectLst/>
                <a:latin typeface="Arial" charset="0"/>
              </a:rPr>
              <a:t>Coût du produit A</a:t>
            </a:r>
          </a:p>
        </p:txBody>
      </p:sp>
      <p:sp>
        <p:nvSpPr>
          <p:cNvPr id="15" name="Ellipse 14">
            <a:extLst>
              <a:ext uri="{FF2B5EF4-FFF2-40B4-BE49-F238E27FC236}">
                <a16:creationId xmlns:a16="http://schemas.microsoft.com/office/drawing/2014/main" id="{145558C6-2808-4517-B801-35096A999A3B}"/>
              </a:ext>
            </a:extLst>
          </p:cNvPr>
          <p:cNvSpPr/>
          <p:nvPr/>
        </p:nvSpPr>
        <p:spPr bwMode="auto">
          <a:xfrm>
            <a:off x="5508104" y="5661248"/>
            <a:ext cx="1944216" cy="576064"/>
          </a:xfrm>
          <a:prstGeom prst="ellipse">
            <a:avLst/>
          </a:prstGeom>
          <a:solidFill>
            <a:schemeClr val="accent3">
              <a:lumMod val="5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chemeClr val="tx1"/>
                </a:solidFill>
                <a:effectLst/>
                <a:latin typeface="Arial" charset="0"/>
              </a:rPr>
              <a:t>Coût du produit B</a:t>
            </a:r>
          </a:p>
        </p:txBody>
      </p:sp>
      <p:sp>
        <p:nvSpPr>
          <p:cNvPr id="16" name="Flèche : bas 15">
            <a:extLst>
              <a:ext uri="{FF2B5EF4-FFF2-40B4-BE49-F238E27FC236}">
                <a16:creationId xmlns:a16="http://schemas.microsoft.com/office/drawing/2014/main" id="{4EE226CD-DD88-44E8-A77E-1E1AC61133E4}"/>
              </a:ext>
            </a:extLst>
          </p:cNvPr>
          <p:cNvSpPr/>
          <p:nvPr/>
        </p:nvSpPr>
        <p:spPr bwMode="auto">
          <a:xfrm>
            <a:off x="1331640" y="2089498"/>
            <a:ext cx="288032" cy="244557"/>
          </a:xfrm>
          <a:prstGeom prst="downArrow">
            <a:avLst/>
          </a:prstGeom>
          <a:solidFill>
            <a:schemeClr val="accent1">
              <a:lumMod val="50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2400" b="1" i="0" u="none" strike="noStrike" cap="none" normalizeH="0" baseline="0" dirty="0">
              <a:ln>
                <a:noFill/>
              </a:ln>
              <a:solidFill>
                <a:srgbClr val="000099"/>
              </a:solidFill>
              <a:effectLst/>
              <a:latin typeface="Arial" charset="0"/>
            </a:endParaRPr>
          </a:p>
        </p:txBody>
      </p:sp>
      <p:sp>
        <p:nvSpPr>
          <p:cNvPr id="17" name="Flèche : bas 16">
            <a:extLst>
              <a:ext uri="{FF2B5EF4-FFF2-40B4-BE49-F238E27FC236}">
                <a16:creationId xmlns:a16="http://schemas.microsoft.com/office/drawing/2014/main" id="{62311A46-B036-4FF0-9A20-21B58FD5FB65}"/>
              </a:ext>
            </a:extLst>
          </p:cNvPr>
          <p:cNvSpPr/>
          <p:nvPr/>
        </p:nvSpPr>
        <p:spPr bwMode="auto">
          <a:xfrm>
            <a:off x="5292080" y="2100198"/>
            <a:ext cx="288032" cy="244557"/>
          </a:xfrm>
          <a:prstGeom prst="downArrow">
            <a:avLst/>
          </a:prstGeom>
          <a:solidFill>
            <a:schemeClr val="accent1">
              <a:lumMod val="50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2400" b="1" i="0" u="none" strike="noStrike" cap="none" normalizeH="0" baseline="0" dirty="0">
              <a:ln>
                <a:noFill/>
              </a:ln>
              <a:solidFill>
                <a:srgbClr val="000099"/>
              </a:solidFill>
              <a:effectLst/>
              <a:latin typeface="Arial" charset="0"/>
            </a:endParaRPr>
          </a:p>
        </p:txBody>
      </p:sp>
      <p:sp>
        <p:nvSpPr>
          <p:cNvPr id="18" name="Flèche : bas 17">
            <a:extLst>
              <a:ext uri="{FF2B5EF4-FFF2-40B4-BE49-F238E27FC236}">
                <a16:creationId xmlns:a16="http://schemas.microsoft.com/office/drawing/2014/main" id="{45F2FB15-7D49-40BD-9659-DF7E1C5A1C89}"/>
              </a:ext>
            </a:extLst>
          </p:cNvPr>
          <p:cNvSpPr/>
          <p:nvPr/>
        </p:nvSpPr>
        <p:spPr bwMode="auto">
          <a:xfrm>
            <a:off x="2987824" y="2680387"/>
            <a:ext cx="288032" cy="456204"/>
          </a:xfrm>
          <a:prstGeom prst="downArrow">
            <a:avLst/>
          </a:prstGeom>
          <a:solidFill>
            <a:schemeClr val="accent1">
              <a:lumMod val="50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2400" b="1" i="0" u="none" strike="noStrike" cap="none" normalizeH="0" baseline="0" dirty="0">
              <a:ln>
                <a:noFill/>
              </a:ln>
              <a:solidFill>
                <a:srgbClr val="000099"/>
              </a:solidFill>
              <a:effectLst/>
              <a:latin typeface="Arial" charset="0"/>
            </a:endParaRPr>
          </a:p>
        </p:txBody>
      </p:sp>
      <p:sp>
        <p:nvSpPr>
          <p:cNvPr id="19" name="Flèche : bas 18">
            <a:extLst>
              <a:ext uri="{FF2B5EF4-FFF2-40B4-BE49-F238E27FC236}">
                <a16:creationId xmlns:a16="http://schemas.microsoft.com/office/drawing/2014/main" id="{BD3B5C90-A903-4452-9268-26E433EA6CEC}"/>
              </a:ext>
            </a:extLst>
          </p:cNvPr>
          <p:cNvSpPr/>
          <p:nvPr/>
        </p:nvSpPr>
        <p:spPr bwMode="auto">
          <a:xfrm>
            <a:off x="5220072" y="2684764"/>
            <a:ext cx="288032" cy="456204"/>
          </a:xfrm>
          <a:prstGeom prst="downArrow">
            <a:avLst/>
          </a:prstGeom>
          <a:solidFill>
            <a:schemeClr val="accent1">
              <a:lumMod val="50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2400" b="1" i="0" u="none" strike="noStrike" cap="none" normalizeH="0" baseline="0" dirty="0">
              <a:ln>
                <a:noFill/>
              </a:ln>
              <a:solidFill>
                <a:srgbClr val="000099"/>
              </a:solidFill>
              <a:effectLst/>
              <a:latin typeface="Arial" charset="0"/>
            </a:endParaRPr>
          </a:p>
        </p:txBody>
      </p:sp>
      <p:sp>
        <p:nvSpPr>
          <p:cNvPr id="20" name="Flèche : bas 19">
            <a:extLst>
              <a:ext uri="{FF2B5EF4-FFF2-40B4-BE49-F238E27FC236}">
                <a16:creationId xmlns:a16="http://schemas.microsoft.com/office/drawing/2014/main" id="{59A6EFC2-4311-436A-8CEA-4DE51768AA43}"/>
              </a:ext>
            </a:extLst>
          </p:cNvPr>
          <p:cNvSpPr/>
          <p:nvPr/>
        </p:nvSpPr>
        <p:spPr bwMode="auto">
          <a:xfrm>
            <a:off x="7452320" y="2691342"/>
            <a:ext cx="288032" cy="456204"/>
          </a:xfrm>
          <a:prstGeom prst="downArrow">
            <a:avLst/>
          </a:prstGeom>
          <a:solidFill>
            <a:schemeClr val="accent1">
              <a:lumMod val="50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2400" b="1" i="0" u="none" strike="noStrike" cap="none" normalizeH="0" baseline="0" dirty="0">
              <a:ln>
                <a:noFill/>
              </a:ln>
              <a:solidFill>
                <a:srgbClr val="000099"/>
              </a:solidFill>
              <a:effectLst/>
              <a:latin typeface="Arial" charset="0"/>
            </a:endParaRPr>
          </a:p>
        </p:txBody>
      </p:sp>
      <p:cxnSp>
        <p:nvCxnSpPr>
          <p:cNvPr id="21" name="Connecteur : en angle 20">
            <a:extLst>
              <a:ext uri="{FF2B5EF4-FFF2-40B4-BE49-F238E27FC236}">
                <a16:creationId xmlns:a16="http://schemas.microsoft.com/office/drawing/2014/main" id="{EE94A3C2-912C-4CDD-9A1D-787E837A5809}"/>
              </a:ext>
            </a:extLst>
          </p:cNvPr>
          <p:cNvCxnSpPr>
            <a:cxnSpLocks/>
            <a:stCxn id="6" idx="2"/>
            <a:endCxn id="14" idx="2"/>
          </p:cNvCxnSpPr>
          <p:nvPr/>
        </p:nvCxnSpPr>
        <p:spPr bwMode="auto">
          <a:xfrm rot="16200000" flipH="1">
            <a:off x="831184" y="3288583"/>
            <a:ext cx="2794487" cy="1518794"/>
          </a:xfrm>
          <a:prstGeom prst="bentConnector2">
            <a:avLst/>
          </a:prstGeom>
          <a:noFill/>
          <a:ln w="12700" cap="flat" cmpd="sng" algn="ctr">
            <a:solidFill>
              <a:srgbClr val="000000"/>
            </a:solidFill>
            <a:prstDash val="solid"/>
            <a:round/>
            <a:headEnd type="none" w="med" len="med"/>
            <a:tailEnd type="triangle"/>
          </a:ln>
          <a:effectLst/>
        </p:spPr>
      </p:cxnSp>
      <p:cxnSp>
        <p:nvCxnSpPr>
          <p:cNvPr id="22" name="Connecteur : en angle 21">
            <a:extLst>
              <a:ext uri="{FF2B5EF4-FFF2-40B4-BE49-F238E27FC236}">
                <a16:creationId xmlns:a16="http://schemas.microsoft.com/office/drawing/2014/main" id="{6402D929-2E7F-4916-9485-3FD1F76661B9}"/>
              </a:ext>
            </a:extLst>
          </p:cNvPr>
          <p:cNvCxnSpPr>
            <a:stCxn id="6" idx="2"/>
            <a:endCxn id="15" idx="2"/>
          </p:cNvCxnSpPr>
          <p:nvPr/>
        </p:nvCxnSpPr>
        <p:spPr bwMode="auto">
          <a:xfrm rot="16200000" flipH="1">
            <a:off x="1839296" y="2280471"/>
            <a:ext cx="3298543" cy="4039074"/>
          </a:xfrm>
          <a:prstGeom prst="bentConnector2">
            <a:avLst/>
          </a:prstGeom>
          <a:noFill/>
          <a:ln w="12700" cap="flat" cmpd="sng" algn="ctr">
            <a:solidFill>
              <a:srgbClr val="000000"/>
            </a:solidFill>
            <a:prstDash val="solid"/>
            <a:round/>
            <a:headEnd type="none" w="med" len="med"/>
            <a:tailEnd type="triangle"/>
          </a:ln>
          <a:effectLst/>
        </p:spPr>
      </p:cxnSp>
      <p:cxnSp>
        <p:nvCxnSpPr>
          <p:cNvPr id="23" name="Connecteur droit avec flèche 22">
            <a:extLst>
              <a:ext uri="{FF2B5EF4-FFF2-40B4-BE49-F238E27FC236}">
                <a16:creationId xmlns:a16="http://schemas.microsoft.com/office/drawing/2014/main" id="{D4A3596A-5119-4293-A20F-E4BD691EBEB7}"/>
              </a:ext>
            </a:extLst>
          </p:cNvPr>
          <p:cNvCxnSpPr>
            <a:stCxn id="11" idx="2"/>
            <a:endCxn id="14" idx="1"/>
          </p:cNvCxnSpPr>
          <p:nvPr/>
        </p:nvCxnSpPr>
        <p:spPr bwMode="auto">
          <a:xfrm>
            <a:off x="3045143" y="4493176"/>
            <a:ext cx="227405" cy="748379"/>
          </a:xfrm>
          <a:prstGeom prst="straightConnector1">
            <a:avLst/>
          </a:prstGeom>
          <a:noFill/>
          <a:ln w="12700" cap="flat" cmpd="sng" algn="ctr">
            <a:solidFill>
              <a:srgbClr val="000000"/>
            </a:solidFill>
            <a:prstDash val="solid"/>
            <a:round/>
            <a:headEnd type="none" w="med" len="med"/>
            <a:tailEnd type="triangle"/>
          </a:ln>
          <a:effectLst/>
        </p:spPr>
      </p:cxnSp>
      <p:cxnSp>
        <p:nvCxnSpPr>
          <p:cNvPr id="24" name="Connecteur droit avec flèche 23">
            <a:extLst>
              <a:ext uri="{FF2B5EF4-FFF2-40B4-BE49-F238E27FC236}">
                <a16:creationId xmlns:a16="http://schemas.microsoft.com/office/drawing/2014/main" id="{7D435F34-3A8F-4511-A08D-B6AEEF17DC4B}"/>
              </a:ext>
            </a:extLst>
          </p:cNvPr>
          <p:cNvCxnSpPr>
            <a:stCxn id="12" idx="2"/>
            <a:endCxn id="14" idx="0"/>
          </p:cNvCxnSpPr>
          <p:nvPr/>
        </p:nvCxnSpPr>
        <p:spPr bwMode="auto">
          <a:xfrm flipH="1">
            <a:off x="3959932" y="4523920"/>
            <a:ext cx="1317459" cy="633272"/>
          </a:xfrm>
          <a:prstGeom prst="straightConnector1">
            <a:avLst/>
          </a:prstGeom>
          <a:noFill/>
          <a:ln w="12700" cap="flat" cmpd="sng" algn="ctr">
            <a:solidFill>
              <a:srgbClr val="000000"/>
            </a:solidFill>
            <a:prstDash val="solid"/>
            <a:round/>
            <a:headEnd type="none" w="med" len="med"/>
            <a:tailEnd type="triangle"/>
          </a:ln>
          <a:effectLst/>
        </p:spPr>
      </p:cxnSp>
      <p:cxnSp>
        <p:nvCxnSpPr>
          <p:cNvPr id="25" name="Connecteur droit avec flèche 24">
            <a:extLst>
              <a:ext uri="{FF2B5EF4-FFF2-40B4-BE49-F238E27FC236}">
                <a16:creationId xmlns:a16="http://schemas.microsoft.com/office/drawing/2014/main" id="{36B2F8B9-23F9-435C-8477-9FC19710064F}"/>
              </a:ext>
            </a:extLst>
          </p:cNvPr>
          <p:cNvCxnSpPr>
            <a:stCxn id="13" idx="2"/>
            <a:endCxn id="14" idx="7"/>
          </p:cNvCxnSpPr>
          <p:nvPr/>
        </p:nvCxnSpPr>
        <p:spPr bwMode="auto">
          <a:xfrm flipH="1">
            <a:off x="4647316" y="4547382"/>
            <a:ext cx="2862323" cy="694173"/>
          </a:xfrm>
          <a:prstGeom prst="straightConnector1">
            <a:avLst/>
          </a:prstGeom>
          <a:noFill/>
          <a:ln w="12700" cap="flat" cmpd="sng" algn="ctr">
            <a:solidFill>
              <a:srgbClr val="000000"/>
            </a:solidFill>
            <a:prstDash val="solid"/>
            <a:round/>
            <a:headEnd type="none" w="med" len="med"/>
            <a:tailEnd type="triangle"/>
          </a:ln>
          <a:effectLst/>
        </p:spPr>
      </p:cxnSp>
      <p:cxnSp>
        <p:nvCxnSpPr>
          <p:cNvPr id="26" name="Connecteur droit avec flèche 25">
            <a:extLst>
              <a:ext uri="{FF2B5EF4-FFF2-40B4-BE49-F238E27FC236}">
                <a16:creationId xmlns:a16="http://schemas.microsoft.com/office/drawing/2014/main" id="{B5675D4F-B5E0-4E85-A83F-14F208F08ADF}"/>
              </a:ext>
            </a:extLst>
          </p:cNvPr>
          <p:cNvCxnSpPr>
            <a:stCxn id="11" idx="2"/>
            <a:endCxn id="15" idx="1"/>
          </p:cNvCxnSpPr>
          <p:nvPr/>
        </p:nvCxnSpPr>
        <p:spPr bwMode="auto">
          <a:xfrm>
            <a:off x="3045143" y="4493176"/>
            <a:ext cx="2747685" cy="1252435"/>
          </a:xfrm>
          <a:prstGeom prst="straightConnector1">
            <a:avLst/>
          </a:prstGeom>
          <a:noFill/>
          <a:ln w="12700" cap="flat" cmpd="sng" algn="ctr">
            <a:solidFill>
              <a:srgbClr val="000000"/>
            </a:solidFill>
            <a:prstDash val="solid"/>
            <a:round/>
            <a:headEnd type="none" w="med" len="med"/>
            <a:tailEnd type="triangle"/>
          </a:ln>
          <a:effectLst/>
        </p:spPr>
      </p:cxnSp>
      <p:cxnSp>
        <p:nvCxnSpPr>
          <p:cNvPr id="27" name="Connecteur droit avec flèche 26">
            <a:extLst>
              <a:ext uri="{FF2B5EF4-FFF2-40B4-BE49-F238E27FC236}">
                <a16:creationId xmlns:a16="http://schemas.microsoft.com/office/drawing/2014/main" id="{9C233D1B-B825-4FAA-B351-7F12E55DE6F0}"/>
              </a:ext>
            </a:extLst>
          </p:cNvPr>
          <p:cNvCxnSpPr>
            <a:stCxn id="12" idx="2"/>
            <a:endCxn id="15" idx="0"/>
          </p:cNvCxnSpPr>
          <p:nvPr/>
        </p:nvCxnSpPr>
        <p:spPr bwMode="auto">
          <a:xfrm>
            <a:off x="5277391" y="4523920"/>
            <a:ext cx="1202821" cy="1137328"/>
          </a:xfrm>
          <a:prstGeom prst="straightConnector1">
            <a:avLst/>
          </a:prstGeom>
          <a:noFill/>
          <a:ln w="12700" cap="flat" cmpd="sng" algn="ctr">
            <a:solidFill>
              <a:srgbClr val="000000"/>
            </a:solidFill>
            <a:prstDash val="solid"/>
            <a:round/>
            <a:headEnd type="none" w="med" len="med"/>
            <a:tailEnd type="triangle"/>
          </a:ln>
          <a:effectLst/>
        </p:spPr>
      </p:cxnSp>
      <p:cxnSp>
        <p:nvCxnSpPr>
          <p:cNvPr id="28" name="Connecteur droit avec flèche 27">
            <a:extLst>
              <a:ext uri="{FF2B5EF4-FFF2-40B4-BE49-F238E27FC236}">
                <a16:creationId xmlns:a16="http://schemas.microsoft.com/office/drawing/2014/main" id="{BE5E3C8D-33CF-4A74-8E60-AE8301C74D93}"/>
              </a:ext>
            </a:extLst>
          </p:cNvPr>
          <p:cNvCxnSpPr>
            <a:stCxn id="13" idx="2"/>
            <a:endCxn id="15" idx="7"/>
          </p:cNvCxnSpPr>
          <p:nvPr/>
        </p:nvCxnSpPr>
        <p:spPr bwMode="auto">
          <a:xfrm flipH="1">
            <a:off x="7167596" y="4547382"/>
            <a:ext cx="342043" cy="1198229"/>
          </a:xfrm>
          <a:prstGeom prst="straightConnector1">
            <a:avLst/>
          </a:prstGeom>
          <a:noFill/>
          <a:ln w="12700" cap="flat" cmpd="sng" algn="ctr">
            <a:solidFill>
              <a:srgbClr val="000000"/>
            </a:solidFill>
            <a:prstDash val="solid"/>
            <a:round/>
            <a:headEnd type="none" w="med" len="med"/>
            <a:tailEnd type="triangle"/>
          </a:ln>
          <a:effectLst/>
        </p:spPr>
      </p:cxnSp>
    </p:spTree>
    <p:extLst>
      <p:ext uri="{BB962C8B-B14F-4D97-AF65-F5344CB8AC3E}">
        <p14:creationId xmlns:p14="http://schemas.microsoft.com/office/powerpoint/2010/main" val="607126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3C1907-6782-4AF8-AD1D-D3A43E520B41}"/>
              </a:ext>
            </a:extLst>
          </p:cNvPr>
          <p:cNvSpPr>
            <a:spLocks noGrp="1"/>
          </p:cNvSpPr>
          <p:nvPr>
            <p:ph type="title"/>
          </p:nvPr>
        </p:nvSpPr>
        <p:spPr/>
        <p:txBody>
          <a:bodyPr/>
          <a:lstStyle/>
          <a:p>
            <a:r>
              <a:rPr lang="fr-FR" dirty="0"/>
              <a:t>Exemple</a:t>
            </a:r>
          </a:p>
        </p:txBody>
      </p:sp>
      <p:sp>
        <p:nvSpPr>
          <p:cNvPr id="3" name="Espace réservé du contenu 2">
            <a:extLst>
              <a:ext uri="{FF2B5EF4-FFF2-40B4-BE49-F238E27FC236}">
                <a16:creationId xmlns:a16="http://schemas.microsoft.com/office/drawing/2014/main" id="{D934BB20-FE5E-40F0-BE99-5797D6070DF2}"/>
              </a:ext>
            </a:extLst>
          </p:cNvPr>
          <p:cNvSpPr>
            <a:spLocks noGrp="1"/>
          </p:cNvSpPr>
          <p:nvPr>
            <p:ph idx="1"/>
          </p:nvPr>
        </p:nvSpPr>
        <p:spPr>
          <a:xfrm>
            <a:off x="532566" y="1249458"/>
            <a:ext cx="7855857" cy="2611590"/>
          </a:xfrm>
        </p:spPr>
        <p:txBody>
          <a:bodyPr/>
          <a:lstStyle/>
          <a:p>
            <a:r>
              <a:rPr lang="fr-FR" sz="2000" dirty="0"/>
              <a:t>Activité de </a:t>
            </a:r>
            <a:r>
              <a:rPr lang="fr-FR" sz="2000" dirty="0">
                <a:solidFill>
                  <a:srgbClr val="008000"/>
                </a:solidFill>
              </a:rPr>
              <a:t>négoce</a:t>
            </a:r>
            <a:r>
              <a:rPr lang="fr-FR" sz="2000" dirty="0"/>
              <a:t> de sacs de bûches de bois et de charbon de bois</a:t>
            </a:r>
          </a:p>
          <a:p>
            <a:r>
              <a:rPr lang="fr-FR" sz="2000" dirty="0"/>
              <a:t>Des ouvriers procèdent à la préparation des sacs</a:t>
            </a:r>
          </a:p>
          <a:p>
            <a:r>
              <a:rPr lang="fr-FR" sz="2000" dirty="0"/>
              <a:t>La vente se fait par l’intermédiaire de représentants payés à la commission</a:t>
            </a:r>
          </a:p>
          <a:p>
            <a:r>
              <a:rPr lang="fr-FR" sz="2000" dirty="0"/>
              <a:t>Les produits sont livrés par une flotte de camions possédée en propre</a:t>
            </a:r>
          </a:p>
          <a:p>
            <a:r>
              <a:rPr lang="fr-FR" sz="2000" dirty="0"/>
              <a:t>Quelle est la rentabilité comparée des deux produits ?</a:t>
            </a:r>
          </a:p>
        </p:txBody>
      </p:sp>
      <p:pic>
        <p:nvPicPr>
          <p:cNvPr id="6" name="Image 5">
            <a:extLst>
              <a:ext uri="{FF2B5EF4-FFF2-40B4-BE49-F238E27FC236}">
                <a16:creationId xmlns:a16="http://schemas.microsoft.com/office/drawing/2014/main" id="{6DF7E441-EFD0-4149-8174-BBEA34DD7D3C}"/>
              </a:ext>
            </a:extLst>
          </p:cNvPr>
          <p:cNvPicPr>
            <a:picLocks noChangeAspect="1"/>
          </p:cNvPicPr>
          <p:nvPr/>
        </p:nvPicPr>
        <p:blipFill>
          <a:blip r:embed="rId3"/>
          <a:stretch>
            <a:fillRect/>
          </a:stretch>
        </p:blipFill>
        <p:spPr>
          <a:xfrm>
            <a:off x="552782" y="4067421"/>
            <a:ext cx="8278654" cy="2611590"/>
          </a:xfrm>
          <a:prstGeom prst="rect">
            <a:avLst/>
          </a:prstGeom>
        </p:spPr>
      </p:pic>
    </p:spTree>
    <p:extLst>
      <p:ext uri="{BB962C8B-B14F-4D97-AF65-F5344CB8AC3E}">
        <p14:creationId xmlns:p14="http://schemas.microsoft.com/office/powerpoint/2010/main" val="4863751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A3DDA1-13F6-49B5-A2B9-8B19681DCDB3}"/>
              </a:ext>
            </a:extLst>
          </p:cNvPr>
          <p:cNvSpPr>
            <a:spLocks noGrp="1"/>
          </p:cNvSpPr>
          <p:nvPr>
            <p:ph type="title"/>
          </p:nvPr>
        </p:nvSpPr>
        <p:spPr>
          <a:xfrm>
            <a:off x="1547664" y="692696"/>
            <a:ext cx="7239000" cy="457200"/>
          </a:xfrm>
        </p:spPr>
        <p:txBody>
          <a:bodyPr/>
          <a:lstStyle/>
          <a:p>
            <a:r>
              <a:rPr lang="fr-FR" dirty="0"/>
              <a:t>Charges indirectes et clefs de répartition</a:t>
            </a:r>
          </a:p>
        </p:txBody>
      </p:sp>
      <p:sp>
        <p:nvSpPr>
          <p:cNvPr id="8" name="Espace réservé du contenu 7">
            <a:extLst>
              <a:ext uri="{FF2B5EF4-FFF2-40B4-BE49-F238E27FC236}">
                <a16:creationId xmlns:a16="http://schemas.microsoft.com/office/drawing/2014/main" id="{26A08ACE-9D2E-49C3-8DCC-DAF47934A0BC}"/>
              </a:ext>
            </a:extLst>
          </p:cNvPr>
          <p:cNvSpPr>
            <a:spLocks noGrp="1"/>
          </p:cNvSpPr>
          <p:nvPr>
            <p:ph idx="1"/>
          </p:nvPr>
        </p:nvSpPr>
        <p:spPr>
          <a:xfrm>
            <a:off x="5796136" y="1676400"/>
            <a:ext cx="3168352" cy="4776936"/>
          </a:xfrm>
        </p:spPr>
        <p:txBody>
          <a:bodyPr/>
          <a:lstStyle/>
          <a:p>
            <a:pPr marL="0" indent="0">
              <a:buNone/>
            </a:pPr>
            <a:r>
              <a:rPr lang="fr-FR" sz="1800" dirty="0"/>
              <a:t>Le choix des clés de répartition des frais repose sur l’identification des facteurs les plus explicatifs de la consommation de chaque type de ressource.</a:t>
            </a:r>
          </a:p>
          <a:p>
            <a:pPr marL="0" indent="0">
              <a:buNone/>
            </a:pPr>
            <a:r>
              <a:rPr lang="fr-FR" sz="1800" dirty="0"/>
              <a:t>Les clés suivantes ont été retenues :</a:t>
            </a:r>
          </a:p>
          <a:p>
            <a:pPr marL="0" indent="0">
              <a:buNone/>
            </a:pPr>
            <a:r>
              <a:rPr lang="fr-FR" sz="1800" dirty="0">
                <a:solidFill>
                  <a:srgbClr val="008000"/>
                </a:solidFill>
              </a:rPr>
              <a:t>Frais Usine : </a:t>
            </a:r>
            <a:r>
              <a:rPr lang="fr-FR" sz="1800" dirty="0"/>
              <a:t>répartis au nombre de sacs</a:t>
            </a:r>
          </a:p>
          <a:p>
            <a:pPr marL="0" indent="0">
              <a:buNone/>
            </a:pPr>
            <a:r>
              <a:rPr lang="fr-FR" sz="1800" dirty="0">
                <a:solidFill>
                  <a:srgbClr val="008000"/>
                </a:solidFill>
              </a:rPr>
              <a:t>Frais de transport : </a:t>
            </a:r>
            <a:r>
              <a:rPr lang="fr-FR" sz="1800" dirty="0"/>
              <a:t>répartis au tonnage transporté</a:t>
            </a:r>
          </a:p>
          <a:p>
            <a:pPr marL="0" indent="0">
              <a:buNone/>
            </a:pPr>
            <a:r>
              <a:rPr lang="fr-FR" sz="1800" dirty="0">
                <a:solidFill>
                  <a:srgbClr val="008000"/>
                </a:solidFill>
              </a:rPr>
              <a:t>Autres charges indirectes : </a:t>
            </a:r>
            <a:r>
              <a:rPr lang="fr-FR" sz="1800" dirty="0"/>
              <a:t>réparties selon le chiffre d’affaires</a:t>
            </a:r>
          </a:p>
        </p:txBody>
      </p:sp>
      <p:pic>
        <p:nvPicPr>
          <p:cNvPr id="7" name="Image 6">
            <a:extLst>
              <a:ext uri="{FF2B5EF4-FFF2-40B4-BE49-F238E27FC236}">
                <a16:creationId xmlns:a16="http://schemas.microsoft.com/office/drawing/2014/main" id="{E16631E4-232A-484D-9D62-11298A4A5014}"/>
              </a:ext>
            </a:extLst>
          </p:cNvPr>
          <p:cNvPicPr>
            <a:picLocks noChangeAspect="1"/>
          </p:cNvPicPr>
          <p:nvPr/>
        </p:nvPicPr>
        <p:blipFill>
          <a:blip r:embed="rId3"/>
          <a:stretch>
            <a:fillRect/>
          </a:stretch>
        </p:blipFill>
        <p:spPr>
          <a:xfrm>
            <a:off x="323528" y="1221904"/>
            <a:ext cx="5336626" cy="5446201"/>
          </a:xfrm>
          <a:prstGeom prst="rect">
            <a:avLst/>
          </a:prstGeom>
        </p:spPr>
      </p:pic>
    </p:spTree>
    <p:extLst>
      <p:ext uri="{BB962C8B-B14F-4D97-AF65-F5344CB8AC3E}">
        <p14:creationId xmlns:p14="http://schemas.microsoft.com/office/powerpoint/2010/main" val="3283476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AAC087-65B1-49FC-BA82-D04B0362D5DC}"/>
              </a:ext>
            </a:extLst>
          </p:cNvPr>
          <p:cNvSpPr>
            <a:spLocks noGrp="1"/>
          </p:cNvSpPr>
          <p:nvPr>
            <p:ph type="title"/>
          </p:nvPr>
        </p:nvSpPr>
        <p:spPr>
          <a:xfrm>
            <a:off x="251520" y="739552"/>
            <a:ext cx="8712968" cy="457200"/>
          </a:xfrm>
        </p:spPr>
        <p:txBody>
          <a:bodyPr/>
          <a:lstStyle/>
          <a:p>
            <a:r>
              <a:rPr lang="fr-FR" dirty="0"/>
              <a:t>Comptabilité générale et comptabilité de gestion</a:t>
            </a:r>
          </a:p>
        </p:txBody>
      </p:sp>
      <p:sp>
        <p:nvSpPr>
          <p:cNvPr id="3" name="Espace réservé du contenu 2">
            <a:extLst>
              <a:ext uri="{FF2B5EF4-FFF2-40B4-BE49-F238E27FC236}">
                <a16:creationId xmlns:a16="http://schemas.microsoft.com/office/drawing/2014/main" id="{57718254-B583-4A75-A8CB-50250953458E}"/>
              </a:ext>
            </a:extLst>
          </p:cNvPr>
          <p:cNvSpPr>
            <a:spLocks noGrp="1"/>
          </p:cNvSpPr>
          <p:nvPr>
            <p:ph idx="1"/>
          </p:nvPr>
        </p:nvSpPr>
        <p:spPr>
          <a:xfrm>
            <a:off x="1066800" y="1676400"/>
            <a:ext cx="7393632" cy="4114800"/>
          </a:xfrm>
        </p:spPr>
        <p:txBody>
          <a:bodyPr/>
          <a:lstStyle/>
          <a:p>
            <a:r>
              <a:rPr lang="fr-FR" dirty="0"/>
              <a:t>La comptabilité générale</a:t>
            </a:r>
          </a:p>
          <a:p>
            <a:pPr lvl="1"/>
            <a:r>
              <a:rPr lang="fr-FR" dirty="0"/>
              <a:t>Destinée aux partenaires externes de l’organisation</a:t>
            </a:r>
          </a:p>
          <a:p>
            <a:pPr lvl="2"/>
            <a:r>
              <a:rPr lang="fr-FR" dirty="0"/>
              <a:t>Banques, investisseurs, organismes sociaux, fisc</a:t>
            </a:r>
          </a:p>
          <a:p>
            <a:pPr lvl="1"/>
            <a:r>
              <a:rPr lang="fr-FR" dirty="0"/>
              <a:t>Base d’allocation des ressources externes</a:t>
            </a:r>
          </a:p>
          <a:p>
            <a:pPr lvl="1"/>
            <a:r>
              <a:rPr lang="fr-FR" dirty="0"/>
              <a:t>Normée : plan comptable, règles IFRS, lois fiscales</a:t>
            </a:r>
          </a:p>
          <a:p>
            <a:pPr lvl="1"/>
            <a:r>
              <a:rPr lang="fr-FR" dirty="0"/>
              <a:t>Classification par nature</a:t>
            </a:r>
          </a:p>
          <a:p>
            <a:r>
              <a:rPr lang="fr-FR" dirty="0"/>
              <a:t>La comptabilité de gestion</a:t>
            </a:r>
          </a:p>
          <a:p>
            <a:pPr lvl="1"/>
            <a:r>
              <a:rPr lang="fr-FR" dirty="0"/>
              <a:t>Destinées aux gestionnaires pour leur prises de décisions</a:t>
            </a:r>
          </a:p>
          <a:p>
            <a:pPr lvl="1"/>
            <a:r>
              <a:rPr lang="fr-FR" dirty="0"/>
              <a:t>Base de l’allocation des ressources internes</a:t>
            </a:r>
          </a:p>
          <a:p>
            <a:pPr lvl="1"/>
            <a:r>
              <a:rPr lang="fr-FR" dirty="0"/>
              <a:t>Pas de norme</a:t>
            </a:r>
          </a:p>
          <a:p>
            <a:pPr lvl="2"/>
            <a:r>
              <a:rPr lang="fr-FR" dirty="0"/>
              <a:t>Établie en fonction des besoins de gestion</a:t>
            </a:r>
          </a:p>
        </p:txBody>
      </p:sp>
    </p:spTree>
    <p:extLst>
      <p:ext uri="{BB962C8B-B14F-4D97-AF65-F5344CB8AC3E}">
        <p14:creationId xmlns:p14="http://schemas.microsoft.com/office/powerpoint/2010/main" val="4231522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4470CD-B5B3-4A29-8620-096F2A726CD2}"/>
              </a:ext>
            </a:extLst>
          </p:cNvPr>
          <p:cNvSpPr>
            <a:spLocks noGrp="1"/>
          </p:cNvSpPr>
          <p:nvPr>
            <p:ph type="title"/>
          </p:nvPr>
        </p:nvSpPr>
        <p:spPr/>
        <p:txBody>
          <a:bodyPr/>
          <a:lstStyle/>
          <a:p>
            <a:r>
              <a:rPr lang="fr-FR" dirty="0"/>
              <a:t>Valorisation en coûts variables</a:t>
            </a:r>
          </a:p>
        </p:txBody>
      </p:sp>
      <p:sp>
        <p:nvSpPr>
          <p:cNvPr id="3" name="Espace réservé du contenu 2">
            <a:extLst>
              <a:ext uri="{FF2B5EF4-FFF2-40B4-BE49-F238E27FC236}">
                <a16:creationId xmlns:a16="http://schemas.microsoft.com/office/drawing/2014/main" id="{968B747F-85DE-45CD-AE8F-B8759B9ED8E8}"/>
              </a:ext>
            </a:extLst>
          </p:cNvPr>
          <p:cNvSpPr>
            <a:spLocks noGrp="1"/>
          </p:cNvSpPr>
          <p:nvPr>
            <p:ph idx="1"/>
          </p:nvPr>
        </p:nvSpPr>
        <p:spPr>
          <a:xfrm>
            <a:off x="1066800" y="1676400"/>
            <a:ext cx="7162800" cy="1104528"/>
          </a:xfrm>
        </p:spPr>
        <p:txBody>
          <a:bodyPr/>
          <a:lstStyle/>
          <a:p>
            <a:r>
              <a:rPr lang="fr-FR" dirty="0"/>
              <a:t>Les coûts variables (proportionnels) sont constitués des coûts</a:t>
            </a:r>
          </a:p>
          <a:p>
            <a:pPr lvl="1"/>
            <a:r>
              <a:rPr lang="fr-FR" dirty="0"/>
              <a:t>d’achat des matières (bois et charbon de bois)</a:t>
            </a:r>
          </a:p>
          <a:p>
            <a:pPr lvl="1"/>
            <a:r>
              <a:rPr lang="fr-FR" dirty="0"/>
              <a:t>des sacs d’emballage</a:t>
            </a:r>
          </a:p>
          <a:p>
            <a:pPr lvl="1"/>
            <a:r>
              <a:rPr lang="fr-FR" dirty="0"/>
              <a:t>de la commission des représentants</a:t>
            </a:r>
          </a:p>
        </p:txBody>
      </p:sp>
      <p:pic>
        <p:nvPicPr>
          <p:cNvPr id="5" name="Image 4">
            <a:extLst>
              <a:ext uri="{FF2B5EF4-FFF2-40B4-BE49-F238E27FC236}">
                <a16:creationId xmlns:a16="http://schemas.microsoft.com/office/drawing/2014/main" id="{81D35C08-D086-410C-8BC8-803E5C0A1C25}"/>
              </a:ext>
            </a:extLst>
          </p:cNvPr>
          <p:cNvPicPr>
            <a:picLocks noChangeAspect="1"/>
          </p:cNvPicPr>
          <p:nvPr/>
        </p:nvPicPr>
        <p:blipFill>
          <a:blip r:embed="rId3"/>
          <a:stretch>
            <a:fillRect/>
          </a:stretch>
        </p:blipFill>
        <p:spPr>
          <a:xfrm>
            <a:off x="1066800" y="3933056"/>
            <a:ext cx="6560438" cy="1690200"/>
          </a:xfrm>
          <a:prstGeom prst="rect">
            <a:avLst/>
          </a:prstGeom>
        </p:spPr>
      </p:pic>
    </p:spTree>
    <p:extLst>
      <p:ext uri="{BB962C8B-B14F-4D97-AF65-F5344CB8AC3E}">
        <p14:creationId xmlns:p14="http://schemas.microsoft.com/office/powerpoint/2010/main" val="41943716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CD0E54-A7EB-436C-95F9-932E175B8DCA}"/>
              </a:ext>
            </a:extLst>
          </p:cNvPr>
          <p:cNvSpPr>
            <a:spLocks noGrp="1"/>
          </p:cNvSpPr>
          <p:nvPr>
            <p:ph type="title"/>
          </p:nvPr>
        </p:nvSpPr>
        <p:spPr/>
        <p:txBody>
          <a:bodyPr/>
          <a:lstStyle/>
          <a:p>
            <a:r>
              <a:rPr lang="fr-FR" dirty="0"/>
              <a:t>Valorisation en coûts directs</a:t>
            </a:r>
          </a:p>
        </p:txBody>
      </p:sp>
      <p:sp>
        <p:nvSpPr>
          <p:cNvPr id="3" name="Espace réservé du contenu 2">
            <a:extLst>
              <a:ext uri="{FF2B5EF4-FFF2-40B4-BE49-F238E27FC236}">
                <a16:creationId xmlns:a16="http://schemas.microsoft.com/office/drawing/2014/main" id="{0A9DB69B-36A3-4D78-89AE-CD9206E485D9}"/>
              </a:ext>
            </a:extLst>
          </p:cNvPr>
          <p:cNvSpPr>
            <a:spLocks noGrp="1"/>
          </p:cNvSpPr>
          <p:nvPr>
            <p:ph idx="1"/>
          </p:nvPr>
        </p:nvSpPr>
        <p:spPr>
          <a:xfrm>
            <a:off x="1066800" y="1676400"/>
            <a:ext cx="7162800" cy="2616696"/>
          </a:xfrm>
        </p:spPr>
        <p:txBody>
          <a:bodyPr/>
          <a:lstStyle/>
          <a:p>
            <a:r>
              <a:rPr lang="fr-FR" dirty="0"/>
              <a:t>Nous prenons maintenant en compte les coûts indirects</a:t>
            </a:r>
          </a:p>
          <a:p>
            <a:pPr lvl="1"/>
            <a:r>
              <a:rPr lang="fr-FR" dirty="0"/>
              <a:t>Frais d’usine</a:t>
            </a:r>
          </a:p>
          <a:p>
            <a:pPr lvl="1"/>
            <a:r>
              <a:rPr lang="fr-FR" dirty="0"/>
              <a:t>Frais de transport</a:t>
            </a:r>
          </a:p>
          <a:p>
            <a:r>
              <a:rPr lang="fr-FR" dirty="0"/>
              <a:t>Ces coûts sont indirects mais liés au processus de production-distribution</a:t>
            </a:r>
          </a:p>
          <a:p>
            <a:pPr lvl="1"/>
            <a:r>
              <a:rPr lang="fr-FR" dirty="0"/>
              <a:t>On les considère comme des </a:t>
            </a:r>
            <a:r>
              <a:rPr lang="fr-FR" dirty="0">
                <a:solidFill>
                  <a:srgbClr val="008000"/>
                </a:solidFill>
              </a:rPr>
              <a:t>coûts directs</a:t>
            </a:r>
          </a:p>
        </p:txBody>
      </p:sp>
      <p:pic>
        <p:nvPicPr>
          <p:cNvPr id="7" name="Image 6">
            <a:extLst>
              <a:ext uri="{FF2B5EF4-FFF2-40B4-BE49-F238E27FC236}">
                <a16:creationId xmlns:a16="http://schemas.microsoft.com/office/drawing/2014/main" id="{BEBAAB7B-D466-46A9-82B8-31F92BB8D95F}"/>
              </a:ext>
            </a:extLst>
          </p:cNvPr>
          <p:cNvPicPr>
            <a:picLocks noChangeAspect="1"/>
          </p:cNvPicPr>
          <p:nvPr/>
        </p:nvPicPr>
        <p:blipFill>
          <a:blip r:embed="rId3"/>
          <a:stretch>
            <a:fillRect/>
          </a:stretch>
        </p:blipFill>
        <p:spPr>
          <a:xfrm>
            <a:off x="1231593" y="4509120"/>
            <a:ext cx="6680813" cy="1690200"/>
          </a:xfrm>
          <a:prstGeom prst="rect">
            <a:avLst/>
          </a:prstGeom>
        </p:spPr>
      </p:pic>
    </p:spTree>
    <p:extLst>
      <p:ext uri="{BB962C8B-B14F-4D97-AF65-F5344CB8AC3E}">
        <p14:creationId xmlns:p14="http://schemas.microsoft.com/office/powerpoint/2010/main" val="18993600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736B65-8689-424D-A7EA-5EB3890A868C}"/>
              </a:ext>
            </a:extLst>
          </p:cNvPr>
          <p:cNvSpPr>
            <a:spLocks noGrp="1"/>
          </p:cNvSpPr>
          <p:nvPr>
            <p:ph type="title"/>
          </p:nvPr>
        </p:nvSpPr>
        <p:spPr/>
        <p:txBody>
          <a:bodyPr/>
          <a:lstStyle/>
          <a:p>
            <a:r>
              <a:rPr lang="fr-FR" dirty="0"/>
              <a:t>Valorisation en coût complet</a:t>
            </a:r>
          </a:p>
        </p:txBody>
      </p:sp>
      <p:sp>
        <p:nvSpPr>
          <p:cNvPr id="3" name="Espace réservé du contenu 2">
            <a:extLst>
              <a:ext uri="{FF2B5EF4-FFF2-40B4-BE49-F238E27FC236}">
                <a16:creationId xmlns:a16="http://schemas.microsoft.com/office/drawing/2014/main" id="{8F9183DA-602B-4D8D-9A8C-79CACC444B22}"/>
              </a:ext>
            </a:extLst>
          </p:cNvPr>
          <p:cNvSpPr>
            <a:spLocks noGrp="1"/>
          </p:cNvSpPr>
          <p:nvPr>
            <p:ph idx="1"/>
          </p:nvPr>
        </p:nvSpPr>
        <p:spPr>
          <a:xfrm>
            <a:off x="1066800" y="1676400"/>
            <a:ext cx="7162800" cy="2112640"/>
          </a:xfrm>
        </p:spPr>
        <p:txBody>
          <a:bodyPr/>
          <a:lstStyle/>
          <a:p>
            <a:r>
              <a:rPr lang="fr-FR" dirty="0"/>
              <a:t>Nous prenons enfin en compte les charges de structure</a:t>
            </a:r>
          </a:p>
          <a:p>
            <a:r>
              <a:rPr lang="fr-FR" dirty="0"/>
              <a:t>Elles sont réparties entre les produits au prorata du chiffre d’affaires</a:t>
            </a:r>
          </a:p>
          <a:p>
            <a:pPr lvl="1"/>
            <a:r>
              <a:rPr lang="fr-FR" dirty="0"/>
              <a:t>0,0574 € / 1 € de CA</a:t>
            </a:r>
          </a:p>
        </p:txBody>
      </p:sp>
      <p:pic>
        <p:nvPicPr>
          <p:cNvPr id="6" name="Image 5">
            <a:extLst>
              <a:ext uri="{FF2B5EF4-FFF2-40B4-BE49-F238E27FC236}">
                <a16:creationId xmlns:a16="http://schemas.microsoft.com/office/drawing/2014/main" id="{EBAD2191-BDAC-4D1C-97A1-37FE683F2E94}"/>
              </a:ext>
            </a:extLst>
          </p:cNvPr>
          <p:cNvPicPr>
            <a:picLocks noChangeAspect="1"/>
          </p:cNvPicPr>
          <p:nvPr/>
        </p:nvPicPr>
        <p:blipFill>
          <a:blip r:embed="rId3"/>
          <a:stretch>
            <a:fillRect/>
          </a:stretch>
        </p:blipFill>
        <p:spPr>
          <a:xfrm>
            <a:off x="1231593" y="4172357"/>
            <a:ext cx="6680813" cy="1272867"/>
          </a:xfrm>
          <a:prstGeom prst="rect">
            <a:avLst/>
          </a:prstGeom>
        </p:spPr>
      </p:pic>
    </p:spTree>
    <p:extLst>
      <p:ext uri="{BB962C8B-B14F-4D97-AF65-F5344CB8AC3E}">
        <p14:creationId xmlns:p14="http://schemas.microsoft.com/office/powerpoint/2010/main" val="4760508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Grp="1" noChangeArrowheads="1"/>
          </p:cNvSpPr>
          <p:nvPr>
            <p:ph type="title"/>
          </p:nvPr>
        </p:nvSpPr>
        <p:spPr/>
        <p:txBody>
          <a:bodyPr/>
          <a:lstStyle/>
          <a:p>
            <a:r>
              <a:rPr lang="fr-FR" dirty="0"/>
              <a:t>Les diverses marges</a:t>
            </a:r>
          </a:p>
        </p:txBody>
      </p:sp>
      <p:sp>
        <p:nvSpPr>
          <p:cNvPr id="22531" name="Rectangle 1027"/>
          <p:cNvSpPr>
            <a:spLocks noChangeArrowheads="1"/>
          </p:cNvSpPr>
          <p:nvPr/>
        </p:nvSpPr>
        <p:spPr bwMode="auto">
          <a:xfrm>
            <a:off x="6477000" y="1993900"/>
            <a:ext cx="2057400" cy="325438"/>
          </a:xfrm>
          <a:prstGeom prst="rect">
            <a:avLst/>
          </a:prstGeom>
          <a:solidFill>
            <a:schemeClr val="accent1"/>
          </a:solidFill>
          <a:ln w="12700">
            <a:solidFill>
              <a:srgbClr val="000000"/>
            </a:solidFill>
            <a:miter lim="800000"/>
            <a:headEnd/>
            <a:tailEnd/>
          </a:ln>
          <a:effectLst/>
        </p:spPr>
        <p:txBody>
          <a:bodyPr anchor="ctr">
            <a:spAutoFit/>
          </a:bodyPr>
          <a:lstStyle/>
          <a:p>
            <a:pPr algn="ctr"/>
            <a:r>
              <a:rPr lang="fr-FR" sz="1600" dirty="0">
                <a:solidFill>
                  <a:schemeClr val="tx1"/>
                </a:solidFill>
              </a:rPr>
              <a:t>Prix de vente</a:t>
            </a:r>
          </a:p>
        </p:txBody>
      </p:sp>
      <p:sp>
        <p:nvSpPr>
          <p:cNvPr id="22532" name="Rectangle 1028"/>
          <p:cNvSpPr>
            <a:spLocks noChangeArrowheads="1"/>
          </p:cNvSpPr>
          <p:nvPr/>
        </p:nvSpPr>
        <p:spPr bwMode="auto">
          <a:xfrm>
            <a:off x="609600" y="2555875"/>
            <a:ext cx="2057400" cy="325438"/>
          </a:xfrm>
          <a:prstGeom prst="rect">
            <a:avLst/>
          </a:prstGeom>
          <a:solidFill>
            <a:schemeClr val="tx2"/>
          </a:solidFill>
          <a:ln w="12700">
            <a:solidFill>
              <a:srgbClr val="000000"/>
            </a:solidFill>
            <a:miter lim="800000"/>
            <a:headEnd/>
            <a:tailEnd/>
          </a:ln>
          <a:effectLst/>
        </p:spPr>
        <p:txBody>
          <a:bodyPr anchor="ctr">
            <a:spAutoFit/>
          </a:bodyPr>
          <a:lstStyle/>
          <a:p>
            <a:pPr algn="ctr"/>
            <a:r>
              <a:rPr lang="fr-FR" sz="1600" dirty="0">
                <a:solidFill>
                  <a:srgbClr val="000000"/>
                </a:solidFill>
              </a:rPr>
              <a:t>Coûts variables</a:t>
            </a:r>
          </a:p>
        </p:txBody>
      </p:sp>
      <p:sp>
        <p:nvSpPr>
          <p:cNvPr id="22533" name="Rectangle 1029"/>
          <p:cNvSpPr>
            <a:spLocks noChangeArrowheads="1"/>
          </p:cNvSpPr>
          <p:nvPr/>
        </p:nvSpPr>
        <p:spPr bwMode="auto">
          <a:xfrm>
            <a:off x="6477000" y="2979738"/>
            <a:ext cx="2057400" cy="546100"/>
          </a:xfrm>
          <a:prstGeom prst="rect">
            <a:avLst/>
          </a:prstGeom>
          <a:solidFill>
            <a:srgbClr val="FFCC66"/>
          </a:solidFill>
          <a:ln w="12700">
            <a:solidFill>
              <a:srgbClr val="000000"/>
            </a:solidFill>
            <a:miter lim="800000"/>
            <a:headEnd/>
            <a:tailEnd/>
          </a:ln>
          <a:effectLst/>
        </p:spPr>
        <p:txBody>
          <a:bodyPr anchor="ctr">
            <a:spAutoFit/>
          </a:bodyPr>
          <a:lstStyle/>
          <a:p>
            <a:pPr algn="ctr"/>
            <a:r>
              <a:rPr lang="fr-FR" sz="1600" dirty="0">
                <a:solidFill>
                  <a:srgbClr val="000000"/>
                </a:solidFill>
              </a:rPr>
              <a:t>Marge sur coûts variables</a:t>
            </a:r>
          </a:p>
        </p:txBody>
      </p:sp>
      <p:sp>
        <p:nvSpPr>
          <p:cNvPr id="22534" name="Rectangle 1030"/>
          <p:cNvSpPr>
            <a:spLocks noChangeArrowheads="1"/>
          </p:cNvSpPr>
          <p:nvPr/>
        </p:nvSpPr>
        <p:spPr bwMode="auto">
          <a:xfrm>
            <a:off x="609600" y="3746500"/>
            <a:ext cx="2057400" cy="325438"/>
          </a:xfrm>
          <a:prstGeom prst="rect">
            <a:avLst/>
          </a:prstGeom>
          <a:solidFill>
            <a:schemeClr val="tx2"/>
          </a:solidFill>
          <a:ln w="12700">
            <a:solidFill>
              <a:srgbClr val="000000"/>
            </a:solidFill>
            <a:miter lim="800000"/>
            <a:headEnd/>
            <a:tailEnd/>
          </a:ln>
          <a:effectLst/>
        </p:spPr>
        <p:txBody>
          <a:bodyPr anchor="ctr">
            <a:spAutoFit/>
          </a:bodyPr>
          <a:lstStyle/>
          <a:p>
            <a:pPr algn="ctr"/>
            <a:r>
              <a:rPr lang="fr-FR" sz="1600" dirty="0">
                <a:solidFill>
                  <a:srgbClr val="000000"/>
                </a:solidFill>
              </a:rPr>
              <a:t>Coûts directs</a:t>
            </a:r>
          </a:p>
        </p:txBody>
      </p:sp>
      <p:sp>
        <p:nvSpPr>
          <p:cNvPr id="22535" name="Rectangle 1031"/>
          <p:cNvSpPr>
            <a:spLocks noChangeArrowheads="1"/>
          </p:cNvSpPr>
          <p:nvPr/>
        </p:nvSpPr>
        <p:spPr bwMode="auto">
          <a:xfrm>
            <a:off x="6477000" y="4170363"/>
            <a:ext cx="2057400" cy="546100"/>
          </a:xfrm>
          <a:prstGeom prst="rect">
            <a:avLst/>
          </a:prstGeom>
          <a:solidFill>
            <a:srgbClr val="FFCC66"/>
          </a:solidFill>
          <a:ln w="12700">
            <a:solidFill>
              <a:srgbClr val="000000"/>
            </a:solidFill>
            <a:miter lim="800000"/>
            <a:headEnd/>
            <a:tailEnd/>
          </a:ln>
          <a:effectLst/>
        </p:spPr>
        <p:txBody>
          <a:bodyPr anchor="ctr">
            <a:spAutoFit/>
          </a:bodyPr>
          <a:lstStyle/>
          <a:p>
            <a:pPr algn="ctr"/>
            <a:r>
              <a:rPr lang="fr-FR" sz="1600" dirty="0">
                <a:solidFill>
                  <a:srgbClr val="000000"/>
                </a:solidFill>
              </a:rPr>
              <a:t>Marge sur coûts directs</a:t>
            </a:r>
          </a:p>
        </p:txBody>
      </p:sp>
      <p:sp>
        <p:nvSpPr>
          <p:cNvPr id="22536" name="Rectangle 1032"/>
          <p:cNvSpPr>
            <a:spLocks noChangeArrowheads="1"/>
          </p:cNvSpPr>
          <p:nvPr/>
        </p:nvSpPr>
        <p:spPr bwMode="auto">
          <a:xfrm>
            <a:off x="609600" y="4870450"/>
            <a:ext cx="2057400" cy="325438"/>
          </a:xfrm>
          <a:prstGeom prst="rect">
            <a:avLst/>
          </a:prstGeom>
          <a:solidFill>
            <a:schemeClr val="tx2"/>
          </a:solidFill>
          <a:ln w="12700">
            <a:solidFill>
              <a:srgbClr val="000000"/>
            </a:solidFill>
            <a:miter lim="800000"/>
            <a:headEnd/>
            <a:tailEnd/>
          </a:ln>
          <a:effectLst/>
        </p:spPr>
        <p:txBody>
          <a:bodyPr anchor="ctr">
            <a:spAutoFit/>
          </a:bodyPr>
          <a:lstStyle/>
          <a:p>
            <a:pPr algn="ctr"/>
            <a:r>
              <a:rPr lang="fr-FR" sz="1600" dirty="0">
                <a:solidFill>
                  <a:srgbClr val="000000"/>
                </a:solidFill>
              </a:rPr>
              <a:t>Coûts indirects</a:t>
            </a:r>
          </a:p>
        </p:txBody>
      </p:sp>
      <p:sp>
        <p:nvSpPr>
          <p:cNvPr id="22537" name="Rectangle 1033"/>
          <p:cNvSpPr>
            <a:spLocks noChangeArrowheads="1"/>
          </p:cNvSpPr>
          <p:nvPr/>
        </p:nvSpPr>
        <p:spPr bwMode="auto">
          <a:xfrm>
            <a:off x="6477000" y="5397500"/>
            <a:ext cx="2057400" cy="546100"/>
          </a:xfrm>
          <a:prstGeom prst="rect">
            <a:avLst/>
          </a:prstGeom>
          <a:solidFill>
            <a:srgbClr val="FFCC66"/>
          </a:solidFill>
          <a:ln w="12700">
            <a:solidFill>
              <a:srgbClr val="000000"/>
            </a:solidFill>
            <a:miter lim="800000"/>
            <a:headEnd/>
            <a:tailEnd/>
          </a:ln>
          <a:effectLst/>
        </p:spPr>
        <p:txBody>
          <a:bodyPr anchor="ctr">
            <a:spAutoFit/>
          </a:bodyPr>
          <a:lstStyle/>
          <a:p>
            <a:pPr algn="ctr"/>
            <a:r>
              <a:rPr lang="fr-FR" sz="1600" dirty="0">
                <a:solidFill>
                  <a:srgbClr val="000000"/>
                </a:solidFill>
              </a:rPr>
              <a:t>Marge sur coûts complets</a:t>
            </a:r>
          </a:p>
        </p:txBody>
      </p:sp>
      <p:sp>
        <p:nvSpPr>
          <p:cNvPr id="22538" name="Rectangle 1034"/>
          <p:cNvSpPr>
            <a:spLocks noChangeArrowheads="1"/>
          </p:cNvSpPr>
          <p:nvPr/>
        </p:nvSpPr>
        <p:spPr bwMode="auto">
          <a:xfrm>
            <a:off x="6477000" y="2389188"/>
            <a:ext cx="2057400" cy="546100"/>
          </a:xfrm>
          <a:prstGeom prst="rect">
            <a:avLst/>
          </a:prstGeom>
          <a:solidFill>
            <a:srgbClr val="66FF33"/>
          </a:solidFill>
          <a:ln w="12700">
            <a:solidFill>
              <a:srgbClr val="000000"/>
            </a:solidFill>
            <a:miter lim="800000"/>
            <a:headEnd/>
            <a:tailEnd/>
          </a:ln>
          <a:effectLst/>
        </p:spPr>
        <p:txBody>
          <a:bodyPr anchor="ctr">
            <a:spAutoFit/>
          </a:bodyPr>
          <a:lstStyle/>
          <a:p>
            <a:pPr algn="ctr"/>
            <a:r>
              <a:rPr lang="fr-FR" sz="1600" dirty="0">
                <a:solidFill>
                  <a:srgbClr val="000000"/>
                </a:solidFill>
              </a:rPr>
              <a:t>Coûts variables des produits</a:t>
            </a:r>
          </a:p>
        </p:txBody>
      </p:sp>
      <p:sp>
        <p:nvSpPr>
          <p:cNvPr id="22539" name="Rectangle 1035"/>
          <p:cNvSpPr>
            <a:spLocks noChangeArrowheads="1"/>
          </p:cNvSpPr>
          <p:nvPr/>
        </p:nvSpPr>
        <p:spPr bwMode="auto">
          <a:xfrm>
            <a:off x="6477000" y="3581400"/>
            <a:ext cx="2057400" cy="546100"/>
          </a:xfrm>
          <a:prstGeom prst="rect">
            <a:avLst/>
          </a:prstGeom>
          <a:solidFill>
            <a:srgbClr val="66FF33"/>
          </a:solidFill>
          <a:ln w="12700">
            <a:solidFill>
              <a:srgbClr val="000000"/>
            </a:solidFill>
            <a:miter lim="800000"/>
            <a:headEnd/>
            <a:tailEnd/>
          </a:ln>
          <a:effectLst/>
        </p:spPr>
        <p:txBody>
          <a:bodyPr anchor="ctr">
            <a:spAutoFit/>
          </a:bodyPr>
          <a:lstStyle/>
          <a:p>
            <a:pPr algn="ctr"/>
            <a:r>
              <a:rPr lang="fr-FR" sz="1600" dirty="0">
                <a:solidFill>
                  <a:srgbClr val="000000"/>
                </a:solidFill>
              </a:rPr>
              <a:t>Coûts directs des produits</a:t>
            </a:r>
          </a:p>
        </p:txBody>
      </p:sp>
      <p:sp>
        <p:nvSpPr>
          <p:cNvPr id="22540" name="Rectangle 1036"/>
          <p:cNvSpPr>
            <a:spLocks noChangeArrowheads="1"/>
          </p:cNvSpPr>
          <p:nvPr/>
        </p:nvSpPr>
        <p:spPr bwMode="auto">
          <a:xfrm>
            <a:off x="6477000" y="4800600"/>
            <a:ext cx="2057400" cy="546100"/>
          </a:xfrm>
          <a:prstGeom prst="rect">
            <a:avLst/>
          </a:prstGeom>
          <a:solidFill>
            <a:srgbClr val="66FF33"/>
          </a:solidFill>
          <a:ln w="12700">
            <a:solidFill>
              <a:srgbClr val="000000"/>
            </a:solidFill>
            <a:miter lim="800000"/>
            <a:headEnd/>
            <a:tailEnd/>
          </a:ln>
          <a:effectLst/>
        </p:spPr>
        <p:txBody>
          <a:bodyPr anchor="ctr">
            <a:spAutoFit/>
          </a:bodyPr>
          <a:lstStyle/>
          <a:p>
            <a:pPr algn="ctr"/>
            <a:r>
              <a:rPr lang="fr-FR" sz="1600" dirty="0">
                <a:solidFill>
                  <a:srgbClr val="000000"/>
                </a:solidFill>
              </a:rPr>
              <a:t>Coûts complets des produits</a:t>
            </a:r>
          </a:p>
        </p:txBody>
      </p:sp>
      <p:sp>
        <p:nvSpPr>
          <p:cNvPr id="22541" name="Text Box 1037"/>
          <p:cNvSpPr txBox="1">
            <a:spLocks noChangeArrowheads="1"/>
          </p:cNvSpPr>
          <p:nvPr/>
        </p:nvSpPr>
        <p:spPr bwMode="auto">
          <a:xfrm>
            <a:off x="5927725" y="2398713"/>
            <a:ext cx="354013" cy="420687"/>
          </a:xfrm>
          <a:prstGeom prst="rect">
            <a:avLst/>
          </a:prstGeom>
          <a:noFill/>
          <a:ln w="12700">
            <a:noFill/>
            <a:miter lim="800000"/>
            <a:headEnd/>
            <a:tailEnd/>
          </a:ln>
          <a:effectLst/>
        </p:spPr>
        <p:txBody>
          <a:bodyPr wrap="none">
            <a:spAutoFit/>
          </a:bodyPr>
          <a:lstStyle/>
          <a:p>
            <a:r>
              <a:rPr lang="fr-FR" dirty="0">
                <a:cs typeface="Arial" charset="0"/>
              </a:rPr>
              <a:t>–</a:t>
            </a:r>
            <a:endParaRPr lang="fr-FR" dirty="0"/>
          </a:p>
        </p:txBody>
      </p:sp>
      <p:sp>
        <p:nvSpPr>
          <p:cNvPr id="22542" name="Text Box 1038"/>
          <p:cNvSpPr txBox="1">
            <a:spLocks noChangeArrowheads="1"/>
          </p:cNvSpPr>
          <p:nvPr/>
        </p:nvSpPr>
        <p:spPr bwMode="auto">
          <a:xfrm>
            <a:off x="5927725" y="3041650"/>
            <a:ext cx="361950" cy="420688"/>
          </a:xfrm>
          <a:prstGeom prst="rect">
            <a:avLst/>
          </a:prstGeom>
          <a:noFill/>
          <a:ln w="12700">
            <a:noFill/>
            <a:miter lim="800000"/>
            <a:headEnd/>
            <a:tailEnd/>
          </a:ln>
          <a:effectLst/>
        </p:spPr>
        <p:txBody>
          <a:bodyPr wrap="none">
            <a:spAutoFit/>
          </a:bodyPr>
          <a:lstStyle/>
          <a:p>
            <a:r>
              <a:rPr lang="fr-FR" dirty="0"/>
              <a:t>=</a:t>
            </a:r>
          </a:p>
        </p:txBody>
      </p:sp>
      <p:sp>
        <p:nvSpPr>
          <p:cNvPr id="22543" name="AutoShape 1039"/>
          <p:cNvSpPr>
            <a:spLocks noChangeArrowheads="1"/>
          </p:cNvSpPr>
          <p:nvPr/>
        </p:nvSpPr>
        <p:spPr bwMode="auto">
          <a:xfrm>
            <a:off x="3124200" y="2362200"/>
            <a:ext cx="2743200" cy="609600"/>
          </a:xfrm>
          <a:prstGeom prst="roundRect">
            <a:avLst>
              <a:gd name="adj" fmla="val 16667"/>
            </a:avLst>
          </a:prstGeom>
          <a:noFill/>
          <a:ln w="12700">
            <a:solidFill>
              <a:srgbClr val="000000"/>
            </a:solidFill>
            <a:round/>
            <a:headEnd/>
            <a:tailEnd/>
          </a:ln>
          <a:effectLst/>
        </p:spPr>
        <p:txBody>
          <a:bodyPr anchor="ctr"/>
          <a:lstStyle/>
          <a:p>
            <a:pPr algn="ctr"/>
            <a:r>
              <a:rPr lang="fr-FR" sz="1800" dirty="0"/>
              <a:t>Affectés à travers les données techniques</a:t>
            </a:r>
          </a:p>
        </p:txBody>
      </p:sp>
      <p:sp>
        <p:nvSpPr>
          <p:cNvPr id="22544" name="Text Box 1040"/>
          <p:cNvSpPr txBox="1">
            <a:spLocks noChangeArrowheads="1"/>
          </p:cNvSpPr>
          <p:nvPr/>
        </p:nvSpPr>
        <p:spPr bwMode="auto">
          <a:xfrm>
            <a:off x="5943600" y="3584575"/>
            <a:ext cx="354013" cy="420688"/>
          </a:xfrm>
          <a:prstGeom prst="rect">
            <a:avLst/>
          </a:prstGeom>
          <a:noFill/>
          <a:ln w="12700">
            <a:noFill/>
            <a:miter lim="800000"/>
            <a:headEnd/>
            <a:tailEnd/>
          </a:ln>
          <a:effectLst/>
        </p:spPr>
        <p:txBody>
          <a:bodyPr wrap="none">
            <a:spAutoFit/>
          </a:bodyPr>
          <a:lstStyle/>
          <a:p>
            <a:r>
              <a:rPr lang="fr-FR" dirty="0">
                <a:cs typeface="Arial" charset="0"/>
              </a:rPr>
              <a:t>–</a:t>
            </a:r>
            <a:endParaRPr lang="fr-FR" dirty="0"/>
          </a:p>
        </p:txBody>
      </p:sp>
      <p:sp>
        <p:nvSpPr>
          <p:cNvPr id="22545" name="Text Box 1041"/>
          <p:cNvSpPr txBox="1">
            <a:spLocks noChangeArrowheads="1"/>
          </p:cNvSpPr>
          <p:nvPr/>
        </p:nvSpPr>
        <p:spPr bwMode="auto">
          <a:xfrm>
            <a:off x="5943600" y="4227513"/>
            <a:ext cx="361950" cy="420687"/>
          </a:xfrm>
          <a:prstGeom prst="rect">
            <a:avLst/>
          </a:prstGeom>
          <a:noFill/>
          <a:ln w="12700">
            <a:noFill/>
            <a:miter lim="800000"/>
            <a:headEnd/>
            <a:tailEnd/>
          </a:ln>
          <a:effectLst/>
        </p:spPr>
        <p:txBody>
          <a:bodyPr wrap="none">
            <a:spAutoFit/>
          </a:bodyPr>
          <a:lstStyle/>
          <a:p>
            <a:r>
              <a:rPr lang="fr-FR" dirty="0"/>
              <a:t>=</a:t>
            </a:r>
          </a:p>
        </p:txBody>
      </p:sp>
      <p:sp>
        <p:nvSpPr>
          <p:cNvPr id="22546" name="Text Box 1042"/>
          <p:cNvSpPr txBox="1">
            <a:spLocks noChangeArrowheads="1"/>
          </p:cNvSpPr>
          <p:nvPr/>
        </p:nvSpPr>
        <p:spPr bwMode="auto">
          <a:xfrm>
            <a:off x="5959475" y="4846638"/>
            <a:ext cx="354013" cy="420687"/>
          </a:xfrm>
          <a:prstGeom prst="rect">
            <a:avLst/>
          </a:prstGeom>
          <a:noFill/>
          <a:ln w="12700">
            <a:noFill/>
            <a:miter lim="800000"/>
            <a:headEnd/>
            <a:tailEnd/>
          </a:ln>
          <a:effectLst/>
        </p:spPr>
        <p:txBody>
          <a:bodyPr wrap="none">
            <a:spAutoFit/>
          </a:bodyPr>
          <a:lstStyle/>
          <a:p>
            <a:r>
              <a:rPr lang="fr-FR" dirty="0">
                <a:cs typeface="Arial" charset="0"/>
              </a:rPr>
              <a:t>–</a:t>
            </a:r>
            <a:endParaRPr lang="fr-FR" dirty="0"/>
          </a:p>
        </p:txBody>
      </p:sp>
      <p:sp>
        <p:nvSpPr>
          <p:cNvPr id="22547" name="Text Box 1043"/>
          <p:cNvSpPr txBox="1">
            <a:spLocks noChangeArrowheads="1"/>
          </p:cNvSpPr>
          <p:nvPr/>
        </p:nvSpPr>
        <p:spPr bwMode="auto">
          <a:xfrm>
            <a:off x="5959475" y="5489575"/>
            <a:ext cx="361950" cy="420688"/>
          </a:xfrm>
          <a:prstGeom prst="rect">
            <a:avLst/>
          </a:prstGeom>
          <a:noFill/>
          <a:ln w="12700">
            <a:noFill/>
            <a:miter lim="800000"/>
            <a:headEnd/>
            <a:tailEnd/>
          </a:ln>
          <a:effectLst/>
        </p:spPr>
        <p:txBody>
          <a:bodyPr wrap="none">
            <a:spAutoFit/>
          </a:bodyPr>
          <a:lstStyle/>
          <a:p>
            <a:r>
              <a:rPr lang="fr-FR" dirty="0"/>
              <a:t>=</a:t>
            </a:r>
          </a:p>
        </p:txBody>
      </p:sp>
      <p:sp>
        <p:nvSpPr>
          <p:cNvPr id="22548" name="AutoShape 1044"/>
          <p:cNvSpPr>
            <a:spLocks noChangeArrowheads="1"/>
          </p:cNvSpPr>
          <p:nvPr/>
        </p:nvSpPr>
        <p:spPr bwMode="auto">
          <a:xfrm>
            <a:off x="3124200" y="3581400"/>
            <a:ext cx="2743200" cy="609600"/>
          </a:xfrm>
          <a:prstGeom prst="roundRect">
            <a:avLst>
              <a:gd name="adj" fmla="val 16667"/>
            </a:avLst>
          </a:prstGeom>
          <a:noFill/>
          <a:ln w="12700">
            <a:solidFill>
              <a:srgbClr val="000000"/>
            </a:solidFill>
            <a:round/>
            <a:headEnd/>
            <a:tailEnd/>
          </a:ln>
          <a:effectLst/>
        </p:spPr>
        <p:txBody>
          <a:bodyPr anchor="ctr"/>
          <a:lstStyle/>
          <a:p>
            <a:pPr algn="ctr"/>
            <a:r>
              <a:rPr lang="fr-FR" sz="1800" dirty="0"/>
              <a:t>Hypothèses de volume</a:t>
            </a:r>
          </a:p>
        </p:txBody>
      </p:sp>
      <p:sp>
        <p:nvSpPr>
          <p:cNvPr id="22549" name="AutoShape 1045"/>
          <p:cNvSpPr>
            <a:spLocks noChangeArrowheads="1"/>
          </p:cNvSpPr>
          <p:nvPr/>
        </p:nvSpPr>
        <p:spPr bwMode="auto">
          <a:xfrm>
            <a:off x="3124200" y="4724400"/>
            <a:ext cx="2743200" cy="609600"/>
          </a:xfrm>
          <a:prstGeom prst="roundRect">
            <a:avLst>
              <a:gd name="adj" fmla="val 16667"/>
            </a:avLst>
          </a:prstGeom>
          <a:noFill/>
          <a:ln w="12700">
            <a:solidFill>
              <a:srgbClr val="000000"/>
            </a:solidFill>
            <a:round/>
            <a:headEnd/>
            <a:tailEnd/>
          </a:ln>
          <a:effectLst/>
        </p:spPr>
        <p:txBody>
          <a:bodyPr anchor="ctr"/>
          <a:lstStyle/>
          <a:p>
            <a:pPr algn="ctr"/>
            <a:r>
              <a:rPr lang="fr-FR" sz="1800" dirty="0"/>
              <a:t>Hypothèses de volume</a:t>
            </a:r>
          </a:p>
          <a:p>
            <a:pPr algn="ctr"/>
            <a:r>
              <a:rPr lang="fr-FR" sz="1800" dirty="0"/>
              <a:t>Clefs de répartition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AB0870-E79C-4B58-9F04-CB0F00734182}"/>
              </a:ext>
            </a:extLst>
          </p:cNvPr>
          <p:cNvSpPr>
            <a:spLocks noGrp="1"/>
          </p:cNvSpPr>
          <p:nvPr>
            <p:ph type="title"/>
          </p:nvPr>
        </p:nvSpPr>
        <p:spPr/>
        <p:txBody>
          <a:bodyPr/>
          <a:lstStyle/>
          <a:p>
            <a:r>
              <a:rPr lang="fr-FR" dirty="0"/>
              <a:t>La méthode ABC</a:t>
            </a:r>
          </a:p>
        </p:txBody>
      </p:sp>
      <p:sp>
        <p:nvSpPr>
          <p:cNvPr id="3" name="Espace réservé du contenu 2">
            <a:extLst>
              <a:ext uri="{FF2B5EF4-FFF2-40B4-BE49-F238E27FC236}">
                <a16:creationId xmlns:a16="http://schemas.microsoft.com/office/drawing/2014/main" id="{C377B09A-C8B6-4A9C-9508-BB68D7B77385}"/>
              </a:ext>
            </a:extLst>
          </p:cNvPr>
          <p:cNvSpPr>
            <a:spLocks noGrp="1"/>
          </p:cNvSpPr>
          <p:nvPr>
            <p:ph idx="1"/>
          </p:nvPr>
        </p:nvSpPr>
        <p:spPr>
          <a:xfrm>
            <a:off x="4211960" y="1628800"/>
            <a:ext cx="4536504" cy="4114800"/>
          </a:xfrm>
        </p:spPr>
        <p:txBody>
          <a:bodyPr/>
          <a:lstStyle/>
          <a:p>
            <a:r>
              <a:rPr lang="fr-FR" dirty="0"/>
              <a:t>Au lieu de construire une structure hiérarchique (verticale) des fonctions, on affecte les coûts indirects à des </a:t>
            </a:r>
            <a:r>
              <a:rPr lang="fr-FR" dirty="0">
                <a:solidFill>
                  <a:srgbClr val="008000"/>
                </a:solidFill>
              </a:rPr>
              <a:t>activités</a:t>
            </a:r>
            <a:r>
              <a:rPr lang="fr-FR" dirty="0"/>
              <a:t> puis à des processus à travers des </a:t>
            </a:r>
            <a:r>
              <a:rPr lang="fr-FR" i="1" dirty="0">
                <a:solidFill>
                  <a:srgbClr val="008000"/>
                </a:solidFill>
              </a:rPr>
              <a:t>inducteurs de coût</a:t>
            </a:r>
            <a:endParaRPr lang="fr-FR" dirty="0">
              <a:solidFill>
                <a:srgbClr val="008000"/>
              </a:solidFill>
            </a:endParaRPr>
          </a:p>
        </p:txBody>
      </p:sp>
      <p:sp>
        <p:nvSpPr>
          <p:cNvPr id="4" name="Rectangle : coins arrondis 3">
            <a:extLst>
              <a:ext uri="{FF2B5EF4-FFF2-40B4-BE49-F238E27FC236}">
                <a16:creationId xmlns:a16="http://schemas.microsoft.com/office/drawing/2014/main" id="{54AD1C2E-283D-4CD8-A8FD-B383A73C3BF7}"/>
              </a:ext>
            </a:extLst>
          </p:cNvPr>
          <p:cNvSpPr/>
          <p:nvPr/>
        </p:nvSpPr>
        <p:spPr bwMode="auto">
          <a:xfrm>
            <a:off x="827584" y="1484784"/>
            <a:ext cx="2664296" cy="837676"/>
          </a:xfrm>
          <a:prstGeom prst="roundRect">
            <a:avLst/>
          </a:prstGeom>
          <a:solidFill>
            <a:srgbClr val="C9FFE4"/>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2400" b="1" i="0" u="none" strike="noStrike" cap="none" normalizeH="0" baseline="0" dirty="0">
                <a:ln>
                  <a:noFill/>
                </a:ln>
                <a:solidFill>
                  <a:srgbClr val="000099"/>
                </a:solidFill>
                <a:effectLst/>
                <a:latin typeface="Arial" charset="0"/>
              </a:rPr>
              <a:t>Charges indirectes</a:t>
            </a:r>
          </a:p>
        </p:txBody>
      </p:sp>
      <p:sp>
        <p:nvSpPr>
          <p:cNvPr id="5" name="Rectangle : coins arrondis 4">
            <a:extLst>
              <a:ext uri="{FF2B5EF4-FFF2-40B4-BE49-F238E27FC236}">
                <a16:creationId xmlns:a16="http://schemas.microsoft.com/office/drawing/2014/main" id="{6912271D-4F1B-49F5-80F7-9D8D4415D260}"/>
              </a:ext>
            </a:extLst>
          </p:cNvPr>
          <p:cNvSpPr/>
          <p:nvPr/>
        </p:nvSpPr>
        <p:spPr bwMode="auto">
          <a:xfrm>
            <a:off x="827584" y="3220696"/>
            <a:ext cx="2664296" cy="469916"/>
          </a:xfrm>
          <a:prstGeom prst="roundRect">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2400" b="1" i="0" u="none" strike="noStrike" cap="none" normalizeH="0" baseline="0" dirty="0">
                <a:ln>
                  <a:noFill/>
                </a:ln>
                <a:solidFill>
                  <a:srgbClr val="000099"/>
                </a:solidFill>
                <a:effectLst/>
                <a:latin typeface="Arial" charset="0"/>
              </a:rPr>
              <a:t>Activités</a:t>
            </a:r>
          </a:p>
        </p:txBody>
      </p:sp>
      <p:sp>
        <p:nvSpPr>
          <p:cNvPr id="6" name="Rectangle : coins arrondis 5">
            <a:extLst>
              <a:ext uri="{FF2B5EF4-FFF2-40B4-BE49-F238E27FC236}">
                <a16:creationId xmlns:a16="http://schemas.microsoft.com/office/drawing/2014/main" id="{EC838CF7-1A86-4BA0-AF77-427FECBE998C}"/>
              </a:ext>
            </a:extLst>
          </p:cNvPr>
          <p:cNvSpPr/>
          <p:nvPr/>
        </p:nvSpPr>
        <p:spPr bwMode="auto">
          <a:xfrm>
            <a:off x="827584" y="5695388"/>
            <a:ext cx="2664296" cy="469916"/>
          </a:xfrm>
          <a:prstGeom prst="roundRect">
            <a:avLst/>
          </a:prstGeom>
          <a:solidFill>
            <a:schemeClr val="accent1">
              <a:lumMod val="60000"/>
              <a:lumOff val="4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2400" b="1" i="0" u="none" strike="noStrike" cap="none" normalizeH="0" baseline="0" dirty="0">
                <a:ln>
                  <a:noFill/>
                </a:ln>
                <a:solidFill>
                  <a:srgbClr val="000099"/>
                </a:solidFill>
                <a:effectLst/>
                <a:latin typeface="Arial" charset="0"/>
              </a:rPr>
              <a:t>Objets de coût</a:t>
            </a:r>
          </a:p>
        </p:txBody>
      </p:sp>
      <p:sp>
        <p:nvSpPr>
          <p:cNvPr id="7" name="Flèche : bas 6">
            <a:extLst>
              <a:ext uri="{FF2B5EF4-FFF2-40B4-BE49-F238E27FC236}">
                <a16:creationId xmlns:a16="http://schemas.microsoft.com/office/drawing/2014/main" id="{76F7FACF-B65A-4D9B-93A3-C4A497B1A79C}"/>
              </a:ext>
            </a:extLst>
          </p:cNvPr>
          <p:cNvSpPr/>
          <p:nvPr/>
        </p:nvSpPr>
        <p:spPr bwMode="auto">
          <a:xfrm>
            <a:off x="1979712" y="2322460"/>
            <a:ext cx="432048" cy="898236"/>
          </a:xfrm>
          <a:prstGeom prst="downArrow">
            <a:avLst/>
          </a:prstGeom>
          <a:solidFill>
            <a:schemeClr val="accent1">
              <a:lumMod val="75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2400" b="1" i="0" u="none" strike="noStrike" cap="none" normalizeH="0" baseline="0" dirty="0">
              <a:ln>
                <a:noFill/>
              </a:ln>
              <a:solidFill>
                <a:srgbClr val="000099"/>
              </a:solidFill>
              <a:effectLst/>
              <a:latin typeface="Arial" charset="0"/>
            </a:endParaRPr>
          </a:p>
        </p:txBody>
      </p:sp>
      <p:sp>
        <p:nvSpPr>
          <p:cNvPr id="8" name="Flèche : bas 7">
            <a:extLst>
              <a:ext uri="{FF2B5EF4-FFF2-40B4-BE49-F238E27FC236}">
                <a16:creationId xmlns:a16="http://schemas.microsoft.com/office/drawing/2014/main" id="{DA3B0AD3-D5F0-45F1-B669-A75C57814D34}"/>
              </a:ext>
            </a:extLst>
          </p:cNvPr>
          <p:cNvSpPr/>
          <p:nvPr/>
        </p:nvSpPr>
        <p:spPr bwMode="auto">
          <a:xfrm>
            <a:off x="1979712" y="3690612"/>
            <a:ext cx="432048" cy="2004776"/>
          </a:xfrm>
          <a:prstGeom prst="downArrow">
            <a:avLst/>
          </a:prstGeom>
          <a:solidFill>
            <a:schemeClr val="accent1">
              <a:lumMod val="75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2400" b="1" i="0" u="none" strike="noStrike" cap="none" normalizeH="0" baseline="0" dirty="0">
              <a:ln>
                <a:noFill/>
              </a:ln>
              <a:solidFill>
                <a:srgbClr val="000099"/>
              </a:solidFill>
              <a:effectLst/>
              <a:latin typeface="Arial" charset="0"/>
            </a:endParaRPr>
          </a:p>
        </p:txBody>
      </p:sp>
      <p:sp>
        <p:nvSpPr>
          <p:cNvPr id="9" name="Ellipse 8">
            <a:extLst>
              <a:ext uri="{FF2B5EF4-FFF2-40B4-BE49-F238E27FC236}">
                <a16:creationId xmlns:a16="http://schemas.microsoft.com/office/drawing/2014/main" id="{D86C014B-5ECD-4D30-AB2C-7CE4FE01DF57}"/>
              </a:ext>
            </a:extLst>
          </p:cNvPr>
          <p:cNvSpPr/>
          <p:nvPr/>
        </p:nvSpPr>
        <p:spPr bwMode="auto">
          <a:xfrm>
            <a:off x="827582" y="4221088"/>
            <a:ext cx="2664297" cy="908864"/>
          </a:xfrm>
          <a:prstGeom prst="ellipse">
            <a:avLst/>
          </a:prstGeom>
          <a:solidFill>
            <a:srgbClr val="FFCC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2000" b="1" i="0" u="none" strike="noStrike" cap="none" normalizeH="0" baseline="0" dirty="0">
                <a:ln>
                  <a:noFill/>
                </a:ln>
                <a:solidFill>
                  <a:srgbClr val="000099"/>
                </a:solidFill>
                <a:effectLst/>
                <a:latin typeface="Arial" charset="0"/>
              </a:rPr>
              <a:t>Inducteurs de coûts</a:t>
            </a:r>
          </a:p>
        </p:txBody>
      </p:sp>
    </p:spTree>
    <p:extLst>
      <p:ext uri="{BB962C8B-B14F-4D97-AF65-F5344CB8AC3E}">
        <p14:creationId xmlns:p14="http://schemas.microsoft.com/office/powerpoint/2010/main" val="2208127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5DC42059-3B58-41D2-85D3-258E8117FFD9}"/>
              </a:ext>
            </a:extLst>
          </p:cNvPr>
          <p:cNvSpPr>
            <a:spLocks noGrp="1" noChangeArrowheads="1"/>
          </p:cNvSpPr>
          <p:nvPr>
            <p:ph type="title"/>
          </p:nvPr>
        </p:nvSpPr>
        <p:spPr>
          <a:noFill/>
          <a:ln/>
        </p:spPr>
        <p:txBody>
          <a:bodyPr/>
          <a:lstStyle/>
          <a:p>
            <a:r>
              <a:rPr lang="fr-FR" altLang="fr-FR" dirty="0"/>
              <a:t>Une approche par les coûts concentriques</a:t>
            </a:r>
          </a:p>
        </p:txBody>
      </p:sp>
      <p:sp>
        <p:nvSpPr>
          <p:cNvPr id="3" name="Espace réservé du contenu 2">
            <a:extLst>
              <a:ext uri="{FF2B5EF4-FFF2-40B4-BE49-F238E27FC236}">
                <a16:creationId xmlns:a16="http://schemas.microsoft.com/office/drawing/2014/main" id="{9AD70B3E-C33D-443F-879C-7E3A68085A23}"/>
              </a:ext>
            </a:extLst>
          </p:cNvPr>
          <p:cNvSpPr>
            <a:spLocks noGrp="1"/>
          </p:cNvSpPr>
          <p:nvPr>
            <p:ph idx="1"/>
          </p:nvPr>
        </p:nvSpPr>
        <p:spPr>
          <a:xfrm>
            <a:off x="611560" y="1440227"/>
            <a:ext cx="8208033" cy="932388"/>
          </a:xfrm>
        </p:spPr>
        <p:txBody>
          <a:bodyPr/>
          <a:lstStyle/>
          <a:p>
            <a:pPr marL="0" indent="0">
              <a:buNone/>
            </a:pPr>
            <a:r>
              <a:rPr lang="fr-FR" dirty="0"/>
              <a:t>Dans les grandes entreprises, superposition de coûts</a:t>
            </a:r>
            <a:br>
              <a:rPr lang="fr-FR" dirty="0"/>
            </a:br>
            <a:r>
              <a:rPr lang="fr-FR" dirty="0"/>
              <a:t>de plus en plus éloignés du produit ou du service</a:t>
            </a:r>
          </a:p>
        </p:txBody>
      </p:sp>
      <p:grpSp>
        <p:nvGrpSpPr>
          <p:cNvPr id="2" name="Groupe 1">
            <a:extLst>
              <a:ext uri="{FF2B5EF4-FFF2-40B4-BE49-F238E27FC236}">
                <a16:creationId xmlns:a16="http://schemas.microsoft.com/office/drawing/2014/main" id="{2C82B35D-9E6D-4E3E-BA9A-F70257D593FC}"/>
              </a:ext>
            </a:extLst>
          </p:cNvPr>
          <p:cNvGrpSpPr/>
          <p:nvPr/>
        </p:nvGrpSpPr>
        <p:grpSpPr>
          <a:xfrm>
            <a:off x="395536" y="2499320"/>
            <a:ext cx="4267200" cy="3810000"/>
            <a:chOff x="1282516" y="1912937"/>
            <a:chExt cx="4267200" cy="3810000"/>
          </a:xfrm>
        </p:grpSpPr>
        <p:sp>
          <p:nvSpPr>
            <p:cNvPr id="6148" name="Oval 4">
              <a:extLst>
                <a:ext uri="{FF2B5EF4-FFF2-40B4-BE49-F238E27FC236}">
                  <a16:creationId xmlns:a16="http://schemas.microsoft.com/office/drawing/2014/main" id="{5C5F4A49-967C-4137-A3F9-EDE857EA6BCA}"/>
                </a:ext>
              </a:extLst>
            </p:cNvPr>
            <p:cNvSpPr>
              <a:spLocks noChangeArrowheads="1"/>
            </p:cNvSpPr>
            <p:nvPr/>
          </p:nvSpPr>
          <p:spPr bwMode="auto">
            <a:xfrm>
              <a:off x="1282516" y="1912937"/>
              <a:ext cx="4267200" cy="3810000"/>
            </a:xfrm>
            <a:prstGeom prst="ellipse">
              <a:avLst/>
            </a:prstGeom>
            <a:solidFill>
              <a:srgbClr val="00CC66"/>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2000" dirty="0">
                <a:latin typeface="+mj-lt"/>
              </a:endParaRPr>
            </a:p>
          </p:txBody>
        </p:sp>
        <p:sp>
          <p:nvSpPr>
            <p:cNvPr id="10" name="Oval 5">
              <a:extLst>
                <a:ext uri="{FF2B5EF4-FFF2-40B4-BE49-F238E27FC236}">
                  <a16:creationId xmlns:a16="http://schemas.microsoft.com/office/drawing/2014/main" id="{4FDB26BC-2C6D-439D-A726-0264617F644C}"/>
                </a:ext>
              </a:extLst>
            </p:cNvPr>
            <p:cNvSpPr>
              <a:spLocks noChangeArrowheads="1"/>
            </p:cNvSpPr>
            <p:nvPr/>
          </p:nvSpPr>
          <p:spPr bwMode="auto">
            <a:xfrm>
              <a:off x="1691134" y="2191072"/>
              <a:ext cx="3449965" cy="3253731"/>
            </a:xfrm>
            <a:prstGeom prst="ellipse">
              <a:avLst/>
            </a:prstGeom>
            <a:solidFill>
              <a:schemeClr val="bg1">
                <a:lumMod val="40000"/>
                <a:lumOff val="60000"/>
              </a:schemeClr>
            </a:solidFill>
            <a:ln w="12700">
              <a:solidFill>
                <a:srgbClr val="000000"/>
              </a:solidFill>
              <a:round/>
              <a:headEnd/>
              <a:tailEnd/>
            </a:ln>
            <a:effectLst/>
            <a:extLst/>
          </p:spPr>
          <p:txBody>
            <a:bodyPr wrap="none" anchor="ctr"/>
            <a:lstStyle/>
            <a:p>
              <a:endParaRPr lang="fr-FR" sz="2000" dirty="0">
                <a:latin typeface="+mj-lt"/>
              </a:endParaRPr>
            </a:p>
          </p:txBody>
        </p:sp>
        <p:sp>
          <p:nvSpPr>
            <p:cNvPr id="6149" name="Oval 5">
              <a:extLst>
                <a:ext uri="{FF2B5EF4-FFF2-40B4-BE49-F238E27FC236}">
                  <a16:creationId xmlns:a16="http://schemas.microsoft.com/office/drawing/2014/main" id="{527A5E25-3E73-4EBD-8997-5354BA0C1951}"/>
                </a:ext>
              </a:extLst>
            </p:cNvPr>
            <p:cNvSpPr>
              <a:spLocks noChangeArrowheads="1"/>
            </p:cNvSpPr>
            <p:nvPr/>
          </p:nvSpPr>
          <p:spPr bwMode="auto">
            <a:xfrm>
              <a:off x="1950854" y="2436019"/>
              <a:ext cx="2930525" cy="2763837"/>
            </a:xfrm>
            <a:prstGeom prst="ellipse">
              <a:avLst/>
            </a:prstGeom>
            <a:solidFill>
              <a:srgbClr val="00CCFF"/>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2000" dirty="0">
                <a:latin typeface="+mj-lt"/>
              </a:endParaRPr>
            </a:p>
          </p:txBody>
        </p:sp>
        <p:sp>
          <p:nvSpPr>
            <p:cNvPr id="9" name="Oval 5">
              <a:extLst>
                <a:ext uri="{FF2B5EF4-FFF2-40B4-BE49-F238E27FC236}">
                  <a16:creationId xmlns:a16="http://schemas.microsoft.com/office/drawing/2014/main" id="{81594E08-01F1-47C0-AD11-4461736AA2E4}"/>
                </a:ext>
              </a:extLst>
            </p:cNvPr>
            <p:cNvSpPr>
              <a:spLocks noChangeArrowheads="1"/>
            </p:cNvSpPr>
            <p:nvPr/>
          </p:nvSpPr>
          <p:spPr bwMode="auto">
            <a:xfrm>
              <a:off x="2160181" y="2633440"/>
              <a:ext cx="2511870" cy="2368995"/>
            </a:xfrm>
            <a:prstGeom prst="ellipse">
              <a:avLst/>
            </a:prstGeom>
            <a:solidFill>
              <a:srgbClr val="FFC000"/>
            </a:solidFill>
            <a:ln w="12700">
              <a:solidFill>
                <a:srgbClr val="000000"/>
              </a:solidFill>
              <a:round/>
              <a:headEnd/>
              <a:tailEnd/>
            </a:ln>
            <a:effectLst/>
            <a:extLst/>
          </p:spPr>
          <p:txBody>
            <a:bodyPr wrap="none" anchor="ctr"/>
            <a:lstStyle/>
            <a:p>
              <a:endParaRPr lang="fr-FR" sz="2000" dirty="0">
                <a:latin typeface="+mj-lt"/>
              </a:endParaRPr>
            </a:p>
          </p:txBody>
        </p:sp>
        <p:sp>
          <p:nvSpPr>
            <p:cNvPr id="6151" name="Oval 7">
              <a:extLst>
                <a:ext uri="{FF2B5EF4-FFF2-40B4-BE49-F238E27FC236}">
                  <a16:creationId xmlns:a16="http://schemas.microsoft.com/office/drawing/2014/main" id="{1186C818-C3DB-4705-B57C-CF62748199BA}"/>
                </a:ext>
              </a:extLst>
            </p:cNvPr>
            <p:cNvSpPr>
              <a:spLocks noChangeArrowheads="1"/>
            </p:cNvSpPr>
            <p:nvPr/>
          </p:nvSpPr>
          <p:spPr bwMode="auto">
            <a:xfrm>
              <a:off x="2566804" y="3000375"/>
              <a:ext cx="1698625" cy="1635125"/>
            </a:xfrm>
            <a:prstGeom prst="ellipse">
              <a:avLst/>
            </a:prstGeom>
            <a:solidFill>
              <a:srgbClr val="FF99FF"/>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fr-FR" altLang="fr-FR" sz="2000" dirty="0">
                <a:solidFill>
                  <a:srgbClr val="000000"/>
                </a:solidFill>
                <a:latin typeface="+mj-lt"/>
              </a:endParaRPr>
            </a:p>
          </p:txBody>
        </p:sp>
        <p:sp>
          <p:nvSpPr>
            <p:cNvPr id="8" name="Oval 7">
              <a:extLst>
                <a:ext uri="{FF2B5EF4-FFF2-40B4-BE49-F238E27FC236}">
                  <a16:creationId xmlns:a16="http://schemas.microsoft.com/office/drawing/2014/main" id="{2815308C-3360-4FEA-9EC0-3D321AB02957}"/>
                </a:ext>
              </a:extLst>
            </p:cNvPr>
            <p:cNvSpPr>
              <a:spLocks noChangeArrowheads="1"/>
            </p:cNvSpPr>
            <p:nvPr/>
          </p:nvSpPr>
          <p:spPr bwMode="auto">
            <a:xfrm>
              <a:off x="3023892" y="3440376"/>
              <a:ext cx="784448" cy="755123"/>
            </a:xfrm>
            <a:prstGeom prst="ellipse">
              <a:avLst/>
            </a:prstGeom>
            <a:solidFill>
              <a:srgbClr val="FF0000"/>
            </a:solidFill>
            <a:ln w="12700">
              <a:solidFill>
                <a:srgbClr val="000000"/>
              </a:solidFill>
              <a:round/>
              <a:headEnd/>
              <a:tailEnd/>
            </a:ln>
            <a:effectLst/>
            <a:extLst/>
          </p:spPr>
          <p:txBody>
            <a:bodyPr wrap="none" anchor="ctr"/>
            <a:lstStyle/>
            <a:p>
              <a:pPr algn="ctr"/>
              <a:endParaRPr lang="fr-FR" altLang="fr-FR" sz="2000" dirty="0">
                <a:solidFill>
                  <a:srgbClr val="000000"/>
                </a:solidFill>
                <a:latin typeface="+mj-lt"/>
              </a:endParaRPr>
            </a:p>
          </p:txBody>
        </p:sp>
      </p:grpSp>
      <p:grpSp>
        <p:nvGrpSpPr>
          <p:cNvPr id="6" name="Groupe 5">
            <a:extLst>
              <a:ext uri="{FF2B5EF4-FFF2-40B4-BE49-F238E27FC236}">
                <a16:creationId xmlns:a16="http://schemas.microsoft.com/office/drawing/2014/main" id="{D7CD2890-43CB-4A0C-A4C8-4BE3D3A28EB5}"/>
              </a:ext>
            </a:extLst>
          </p:cNvPr>
          <p:cNvGrpSpPr/>
          <p:nvPr/>
        </p:nvGrpSpPr>
        <p:grpSpPr>
          <a:xfrm>
            <a:off x="5220072" y="3068960"/>
            <a:ext cx="2657286" cy="424732"/>
            <a:chOff x="5220072" y="3097084"/>
            <a:chExt cx="2657286" cy="424732"/>
          </a:xfrm>
        </p:grpSpPr>
        <p:sp>
          <p:nvSpPr>
            <p:cNvPr id="4" name="Rectangle 3">
              <a:extLst>
                <a:ext uri="{FF2B5EF4-FFF2-40B4-BE49-F238E27FC236}">
                  <a16:creationId xmlns:a16="http://schemas.microsoft.com/office/drawing/2014/main" id="{FC312AF7-D420-43BF-8255-374C644FE39D}"/>
                </a:ext>
              </a:extLst>
            </p:cNvPr>
            <p:cNvSpPr/>
            <p:nvPr/>
          </p:nvSpPr>
          <p:spPr bwMode="auto">
            <a:xfrm>
              <a:off x="5220072" y="3212976"/>
              <a:ext cx="432048" cy="216024"/>
            </a:xfrm>
            <a:prstGeom prst="rect">
              <a:avLst/>
            </a:prstGeom>
            <a:solidFill>
              <a:srgbClr val="FF0000"/>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2400" b="1" i="0" u="none" strike="noStrike" cap="none" normalizeH="0" baseline="0" dirty="0">
                <a:ln>
                  <a:noFill/>
                </a:ln>
                <a:solidFill>
                  <a:srgbClr val="000099"/>
                </a:solidFill>
                <a:effectLst/>
                <a:latin typeface="Arial" charset="0"/>
              </a:endParaRPr>
            </a:p>
          </p:txBody>
        </p:sp>
        <p:sp>
          <p:nvSpPr>
            <p:cNvPr id="5" name="ZoneTexte 4">
              <a:extLst>
                <a:ext uri="{FF2B5EF4-FFF2-40B4-BE49-F238E27FC236}">
                  <a16:creationId xmlns:a16="http://schemas.microsoft.com/office/drawing/2014/main" id="{2D049471-0949-42FB-A331-E4CB2B28A53F}"/>
                </a:ext>
              </a:extLst>
            </p:cNvPr>
            <p:cNvSpPr txBox="1"/>
            <p:nvPr/>
          </p:nvSpPr>
          <p:spPr>
            <a:xfrm>
              <a:off x="5725807" y="3097084"/>
              <a:ext cx="2151551" cy="424732"/>
            </a:xfrm>
            <a:prstGeom prst="rect">
              <a:avLst/>
            </a:prstGeom>
            <a:noFill/>
          </p:spPr>
          <p:txBody>
            <a:bodyPr wrap="none" rtlCol="0">
              <a:spAutoFit/>
            </a:bodyPr>
            <a:lstStyle/>
            <a:p>
              <a:r>
                <a:rPr lang="fr-FR" dirty="0"/>
                <a:t>Coûts directs</a:t>
              </a:r>
            </a:p>
          </p:txBody>
        </p:sp>
      </p:grpSp>
      <p:grpSp>
        <p:nvGrpSpPr>
          <p:cNvPr id="16" name="Groupe 15">
            <a:extLst>
              <a:ext uri="{FF2B5EF4-FFF2-40B4-BE49-F238E27FC236}">
                <a16:creationId xmlns:a16="http://schemas.microsoft.com/office/drawing/2014/main" id="{850C2727-E62A-409B-9075-AFAF966A4E62}"/>
              </a:ext>
            </a:extLst>
          </p:cNvPr>
          <p:cNvGrpSpPr/>
          <p:nvPr/>
        </p:nvGrpSpPr>
        <p:grpSpPr>
          <a:xfrm>
            <a:off x="5220072" y="3502471"/>
            <a:ext cx="2690949" cy="424732"/>
            <a:chOff x="5220072" y="3097084"/>
            <a:chExt cx="2690949" cy="424732"/>
          </a:xfrm>
        </p:grpSpPr>
        <p:sp>
          <p:nvSpPr>
            <p:cNvPr id="17" name="Rectangle 16">
              <a:extLst>
                <a:ext uri="{FF2B5EF4-FFF2-40B4-BE49-F238E27FC236}">
                  <a16:creationId xmlns:a16="http://schemas.microsoft.com/office/drawing/2014/main" id="{332B9715-DF9D-4C1B-BB15-81169A07F35E}"/>
                </a:ext>
              </a:extLst>
            </p:cNvPr>
            <p:cNvSpPr/>
            <p:nvPr/>
          </p:nvSpPr>
          <p:spPr bwMode="auto">
            <a:xfrm>
              <a:off x="5220072" y="3212976"/>
              <a:ext cx="432048" cy="216024"/>
            </a:xfrm>
            <a:prstGeom prst="rect">
              <a:avLst/>
            </a:prstGeom>
            <a:solidFill>
              <a:srgbClr val="FF99CC"/>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2400" b="1" i="0" u="none" strike="noStrike" cap="none" normalizeH="0" baseline="0" dirty="0">
                <a:ln>
                  <a:noFill/>
                </a:ln>
                <a:solidFill>
                  <a:srgbClr val="000099"/>
                </a:solidFill>
                <a:effectLst/>
                <a:latin typeface="Arial" charset="0"/>
              </a:endParaRPr>
            </a:p>
          </p:txBody>
        </p:sp>
        <p:sp>
          <p:nvSpPr>
            <p:cNvPr id="18" name="ZoneTexte 17">
              <a:extLst>
                <a:ext uri="{FF2B5EF4-FFF2-40B4-BE49-F238E27FC236}">
                  <a16:creationId xmlns:a16="http://schemas.microsoft.com/office/drawing/2014/main" id="{1096264C-69ED-4D4C-8495-51FCD1BCFB77}"/>
                </a:ext>
              </a:extLst>
            </p:cNvPr>
            <p:cNvSpPr txBox="1"/>
            <p:nvPr/>
          </p:nvSpPr>
          <p:spPr>
            <a:xfrm>
              <a:off x="5725807" y="3097084"/>
              <a:ext cx="2185214" cy="424732"/>
            </a:xfrm>
            <a:prstGeom prst="rect">
              <a:avLst/>
            </a:prstGeom>
            <a:noFill/>
          </p:spPr>
          <p:txBody>
            <a:bodyPr wrap="none" rtlCol="0">
              <a:spAutoFit/>
            </a:bodyPr>
            <a:lstStyle/>
            <a:p>
              <a:r>
                <a:rPr lang="fr-FR" dirty="0"/>
                <a:t>Frais d’atelier</a:t>
              </a:r>
            </a:p>
          </p:txBody>
        </p:sp>
      </p:grpSp>
      <p:grpSp>
        <p:nvGrpSpPr>
          <p:cNvPr id="20" name="Groupe 19">
            <a:extLst>
              <a:ext uri="{FF2B5EF4-FFF2-40B4-BE49-F238E27FC236}">
                <a16:creationId xmlns:a16="http://schemas.microsoft.com/office/drawing/2014/main" id="{91CA9B74-F7BD-49AB-934E-11B2381D7623}"/>
              </a:ext>
            </a:extLst>
          </p:cNvPr>
          <p:cNvGrpSpPr/>
          <p:nvPr/>
        </p:nvGrpSpPr>
        <p:grpSpPr>
          <a:xfrm>
            <a:off x="5220072" y="3935982"/>
            <a:ext cx="2586754" cy="424732"/>
            <a:chOff x="5220072" y="3097084"/>
            <a:chExt cx="2586754" cy="424732"/>
          </a:xfrm>
        </p:grpSpPr>
        <p:sp>
          <p:nvSpPr>
            <p:cNvPr id="21" name="Rectangle 20">
              <a:extLst>
                <a:ext uri="{FF2B5EF4-FFF2-40B4-BE49-F238E27FC236}">
                  <a16:creationId xmlns:a16="http://schemas.microsoft.com/office/drawing/2014/main" id="{6DAE647E-B026-477B-98A9-8E01A46507B5}"/>
                </a:ext>
              </a:extLst>
            </p:cNvPr>
            <p:cNvSpPr/>
            <p:nvPr/>
          </p:nvSpPr>
          <p:spPr bwMode="auto">
            <a:xfrm>
              <a:off x="5220072" y="3212976"/>
              <a:ext cx="432048" cy="216024"/>
            </a:xfrm>
            <a:prstGeom prst="rect">
              <a:avLst/>
            </a:prstGeom>
            <a:solidFill>
              <a:srgbClr val="FFC000"/>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2400" b="1" i="0" u="none" strike="noStrike" cap="none" normalizeH="0" baseline="0" dirty="0">
                <a:ln>
                  <a:noFill/>
                </a:ln>
                <a:solidFill>
                  <a:srgbClr val="000099"/>
                </a:solidFill>
                <a:effectLst/>
                <a:latin typeface="Arial" charset="0"/>
              </a:endParaRPr>
            </a:p>
          </p:txBody>
        </p:sp>
        <p:sp>
          <p:nvSpPr>
            <p:cNvPr id="22" name="ZoneTexte 21">
              <a:extLst>
                <a:ext uri="{FF2B5EF4-FFF2-40B4-BE49-F238E27FC236}">
                  <a16:creationId xmlns:a16="http://schemas.microsoft.com/office/drawing/2014/main" id="{9B47B4ED-ED7D-40D8-B410-65C7FA261F78}"/>
                </a:ext>
              </a:extLst>
            </p:cNvPr>
            <p:cNvSpPr txBox="1"/>
            <p:nvPr/>
          </p:nvSpPr>
          <p:spPr>
            <a:xfrm>
              <a:off x="5725807" y="3097084"/>
              <a:ext cx="2081019" cy="424732"/>
            </a:xfrm>
            <a:prstGeom prst="rect">
              <a:avLst/>
            </a:prstGeom>
            <a:noFill/>
          </p:spPr>
          <p:txBody>
            <a:bodyPr wrap="none" rtlCol="0">
              <a:spAutoFit/>
            </a:bodyPr>
            <a:lstStyle/>
            <a:p>
              <a:r>
                <a:rPr lang="fr-FR" dirty="0"/>
                <a:t>Frais d’usine</a:t>
              </a:r>
            </a:p>
          </p:txBody>
        </p:sp>
      </p:grpSp>
      <p:grpSp>
        <p:nvGrpSpPr>
          <p:cNvPr id="24" name="Groupe 23">
            <a:extLst>
              <a:ext uri="{FF2B5EF4-FFF2-40B4-BE49-F238E27FC236}">
                <a16:creationId xmlns:a16="http://schemas.microsoft.com/office/drawing/2014/main" id="{4840403A-0489-453D-9CCD-0ECBDCAB93B2}"/>
              </a:ext>
            </a:extLst>
          </p:cNvPr>
          <p:cNvGrpSpPr/>
          <p:nvPr/>
        </p:nvGrpSpPr>
        <p:grpSpPr>
          <a:xfrm>
            <a:off x="5220072" y="4369493"/>
            <a:ext cx="3837096" cy="424732"/>
            <a:chOff x="5220072" y="3097084"/>
            <a:chExt cx="3837096" cy="424732"/>
          </a:xfrm>
        </p:grpSpPr>
        <p:sp>
          <p:nvSpPr>
            <p:cNvPr id="25" name="Rectangle 24">
              <a:extLst>
                <a:ext uri="{FF2B5EF4-FFF2-40B4-BE49-F238E27FC236}">
                  <a16:creationId xmlns:a16="http://schemas.microsoft.com/office/drawing/2014/main" id="{3C70F16B-72C3-4C60-BCCA-C78FCEBB2874}"/>
                </a:ext>
              </a:extLst>
            </p:cNvPr>
            <p:cNvSpPr/>
            <p:nvPr/>
          </p:nvSpPr>
          <p:spPr bwMode="auto">
            <a:xfrm>
              <a:off x="5220072" y="3212976"/>
              <a:ext cx="432048" cy="216024"/>
            </a:xfrm>
            <a:prstGeom prst="rect">
              <a:avLst/>
            </a:prstGeom>
            <a:solidFill>
              <a:srgbClr val="00CCFF"/>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2400" b="1" i="0" u="none" strike="noStrike" cap="none" normalizeH="0" baseline="0" dirty="0">
                <a:ln>
                  <a:noFill/>
                </a:ln>
                <a:solidFill>
                  <a:srgbClr val="000099"/>
                </a:solidFill>
                <a:effectLst/>
                <a:latin typeface="Arial" charset="0"/>
              </a:endParaRPr>
            </a:p>
          </p:txBody>
        </p:sp>
        <p:sp>
          <p:nvSpPr>
            <p:cNvPr id="26" name="ZoneTexte 25">
              <a:extLst>
                <a:ext uri="{FF2B5EF4-FFF2-40B4-BE49-F238E27FC236}">
                  <a16:creationId xmlns:a16="http://schemas.microsoft.com/office/drawing/2014/main" id="{73CB2E98-8D40-4F3F-A4C9-C456518F76C2}"/>
                </a:ext>
              </a:extLst>
            </p:cNvPr>
            <p:cNvSpPr txBox="1"/>
            <p:nvPr/>
          </p:nvSpPr>
          <p:spPr>
            <a:xfrm>
              <a:off x="5725807" y="3097084"/>
              <a:ext cx="3331361" cy="424732"/>
            </a:xfrm>
            <a:prstGeom prst="rect">
              <a:avLst/>
            </a:prstGeom>
            <a:noFill/>
          </p:spPr>
          <p:txBody>
            <a:bodyPr wrap="none" rtlCol="0">
              <a:spAutoFit/>
            </a:bodyPr>
            <a:lstStyle/>
            <a:p>
              <a:r>
                <a:rPr lang="fr-FR" dirty="0"/>
                <a:t>Frais d’établissement</a:t>
              </a:r>
            </a:p>
          </p:txBody>
        </p:sp>
      </p:grpSp>
      <p:grpSp>
        <p:nvGrpSpPr>
          <p:cNvPr id="27" name="Groupe 26">
            <a:extLst>
              <a:ext uri="{FF2B5EF4-FFF2-40B4-BE49-F238E27FC236}">
                <a16:creationId xmlns:a16="http://schemas.microsoft.com/office/drawing/2014/main" id="{4ED0C4DB-6EB2-4120-81CA-81FF3E76C9BF}"/>
              </a:ext>
            </a:extLst>
          </p:cNvPr>
          <p:cNvGrpSpPr/>
          <p:nvPr/>
        </p:nvGrpSpPr>
        <p:grpSpPr>
          <a:xfrm>
            <a:off x="5220072" y="4803004"/>
            <a:ext cx="2296610" cy="424732"/>
            <a:chOff x="5220072" y="3097084"/>
            <a:chExt cx="2296610" cy="424732"/>
          </a:xfrm>
        </p:grpSpPr>
        <p:sp>
          <p:nvSpPr>
            <p:cNvPr id="28" name="Rectangle 27">
              <a:extLst>
                <a:ext uri="{FF2B5EF4-FFF2-40B4-BE49-F238E27FC236}">
                  <a16:creationId xmlns:a16="http://schemas.microsoft.com/office/drawing/2014/main" id="{D85E4C9F-5C82-47F9-8ECA-19B2BB24D987}"/>
                </a:ext>
              </a:extLst>
            </p:cNvPr>
            <p:cNvSpPr/>
            <p:nvPr/>
          </p:nvSpPr>
          <p:spPr bwMode="auto">
            <a:xfrm>
              <a:off x="5220072" y="3212976"/>
              <a:ext cx="432048" cy="216024"/>
            </a:xfrm>
            <a:prstGeom prst="rect">
              <a:avLst/>
            </a:prstGeom>
            <a:solidFill>
              <a:schemeClr val="bg1">
                <a:lumMod val="60000"/>
                <a:lumOff val="40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2400" b="1" i="0" u="none" strike="noStrike" cap="none" normalizeH="0" baseline="0" dirty="0">
                <a:ln>
                  <a:noFill/>
                </a:ln>
                <a:solidFill>
                  <a:srgbClr val="000099"/>
                </a:solidFill>
                <a:effectLst/>
                <a:latin typeface="Arial" charset="0"/>
              </a:endParaRPr>
            </a:p>
          </p:txBody>
        </p:sp>
        <p:sp>
          <p:nvSpPr>
            <p:cNvPr id="29" name="ZoneTexte 28">
              <a:extLst>
                <a:ext uri="{FF2B5EF4-FFF2-40B4-BE49-F238E27FC236}">
                  <a16:creationId xmlns:a16="http://schemas.microsoft.com/office/drawing/2014/main" id="{FF65F46A-5DF5-44C2-907D-CF99057BCBE3}"/>
                </a:ext>
              </a:extLst>
            </p:cNvPr>
            <p:cNvSpPr txBox="1"/>
            <p:nvPr/>
          </p:nvSpPr>
          <p:spPr>
            <a:xfrm>
              <a:off x="5725807" y="3097084"/>
              <a:ext cx="1790875" cy="424732"/>
            </a:xfrm>
            <a:prstGeom prst="rect">
              <a:avLst/>
            </a:prstGeom>
            <a:noFill/>
          </p:spPr>
          <p:txBody>
            <a:bodyPr wrap="none" rtlCol="0">
              <a:spAutoFit/>
            </a:bodyPr>
            <a:lstStyle/>
            <a:p>
              <a:r>
                <a:rPr lang="fr-FR" dirty="0"/>
                <a:t>Frais filiale</a:t>
              </a:r>
            </a:p>
          </p:txBody>
        </p:sp>
      </p:grpSp>
      <p:grpSp>
        <p:nvGrpSpPr>
          <p:cNvPr id="30" name="Groupe 29">
            <a:extLst>
              <a:ext uri="{FF2B5EF4-FFF2-40B4-BE49-F238E27FC236}">
                <a16:creationId xmlns:a16="http://schemas.microsoft.com/office/drawing/2014/main" id="{C2E4AA4C-980C-4C27-AF8C-1EEFB58B88C1}"/>
              </a:ext>
            </a:extLst>
          </p:cNvPr>
          <p:cNvGrpSpPr/>
          <p:nvPr/>
        </p:nvGrpSpPr>
        <p:grpSpPr>
          <a:xfrm>
            <a:off x="5220072" y="5236516"/>
            <a:ext cx="2604386" cy="424732"/>
            <a:chOff x="5220072" y="3097084"/>
            <a:chExt cx="2604386" cy="424732"/>
          </a:xfrm>
        </p:grpSpPr>
        <p:sp>
          <p:nvSpPr>
            <p:cNvPr id="31" name="Rectangle 30">
              <a:extLst>
                <a:ext uri="{FF2B5EF4-FFF2-40B4-BE49-F238E27FC236}">
                  <a16:creationId xmlns:a16="http://schemas.microsoft.com/office/drawing/2014/main" id="{1019037A-8985-4C60-9261-150FB9A26DEF}"/>
                </a:ext>
              </a:extLst>
            </p:cNvPr>
            <p:cNvSpPr/>
            <p:nvPr/>
          </p:nvSpPr>
          <p:spPr bwMode="auto">
            <a:xfrm>
              <a:off x="5220072" y="3212976"/>
              <a:ext cx="432048" cy="216024"/>
            </a:xfrm>
            <a:prstGeom prst="rect">
              <a:avLst/>
            </a:prstGeom>
            <a:solidFill>
              <a:srgbClr val="00B050"/>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2400" b="1" i="0" u="none" strike="noStrike" cap="none" normalizeH="0" baseline="0" dirty="0">
                <a:ln>
                  <a:noFill/>
                </a:ln>
                <a:solidFill>
                  <a:srgbClr val="000099"/>
                </a:solidFill>
                <a:effectLst/>
                <a:latin typeface="Arial" charset="0"/>
              </a:endParaRPr>
            </a:p>
          </p:txBody>
        </p:sp>
        <p:sp>
          <p:nvSpPr>
            <p:cNvPr id="32" name="ZoneTexte 31">
              <a:extLst>
                <a:ext uri="{FF2B5EF4-FFF2-40B4-BE49-F238E27FC236}">
                  <a16:creationId xmlns:a16="http://schemas.microsoft.com/office/drawing/2014/main" id="{7786C1FC-582F-4196-BC5D-EC03A4010BA7}"/>
                </a:ext>
              </a:extLst>
            </p:cNvPr>
            <p:cNvSpPr txBox="1"/>
            <p:nvPr/>
          </p:nvSpPr>
          <p:spPr>
            <a:xfrm>
              <a:off x="5725807" y="3097084"/>
              <a:ext cx="2098651" cy="424732"/>
            </a:xfrm>
            <a:prstGeom prst="rect">
              <a:avLst/>
            </a:prstGeom>
            <a:noFill/>
          </p:spPr>
          <p:txBody>
            <a:bodyPr wrap="none" rtlCol="0">
              <a:spAutoFit/>
            </a:bodyPr>
            <a:lstStyle/>
            <a:p>
              <a:r>
                <a:rPr lang="fr-FR" dirty="0"/>
                <a:t>Frais groupe</a:t>
              </a:r>
            </a:p>
          </p:txBody>
        </p:sp>
      </p:gr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6DFA73-8E2D-42F6-956A-6837616F8C19}"/>
              </a:ext>
            </a:extLst>
          </p:cNvPr>
          <p:cNvSpPr>
            <a:spLocks noGrp="1"/>
          </p:cNvSpPr>
          <p:nvPr>
            <p:ph type="title"/>
          </p:nvPr>
        </p:nvSpPr>
        <p:spPr>
          <a:xfrm>
            <a:off x="683568" y="764704"/>
            <a:ext cx="7704856" cy="457200"/>
          </a:xfrm>
        </p:spPr>
        <p:txBody>
          <a:bodyPr/>
          <a:lstStyle/>
          <a:p>
            <a:r>
              <a:rPr lang="fr-FR" dirty="0"/>
              <a:t>Les coûts standards</a:t>
            </a:r>
          </a:p>
        </p:txBody>
      </p:sp>
      <p:sp>
        <p:nvSpPr>
          <p:cNvPr id="3" name="Espace réservé du contenu 2">
            <a:extLst>
              <a:ext uri="{FF2B5EF4-FFF2-40B4-BE49-F238E27FC236}">
                <a16:creationId xmlns:a16="http://schemas.microsoft.com/office/drawing/2014/main" id="{2D3B39E5-6534-4CFA-9AE0-B62656BFEED5}"/>
              </a:ext>
            </a:extLst>
          </p:cNvPr>
          <p:cNvSpPr>
            <a:spLocks noGrp="1"/>
          </p:cNvSpPr>
          <p:nvPr>
            <p:ph idx="1"/>
          </p:nvPr>
        </p:nvSpPr>
        <p:spPr>
          <a:xfrm>
            <a:off x="1066800" y="1340768"/>
            <a:ext cx="7162800" cy="5184576"/>
          </a:xfrm>
        </p:spPr>
        <p:txBody>
          <a:bodyPr/>
          <a:lstStyle/>
          <a:p>
            <a:r>
              <a:rPr lang="fr-FR" dirty="0"/>
              <a:t>Caractéristiques du coût standard</a:t>
            </a:r>
          </a:p>
          <a:p>
            <a:pPr lvl="1"/>
            <a:r>
              <a:rPr lang="fr-FR" dirty="0"/>
              <a:t>C’est un coût prévisionnel</a:t>
            </a:r>
          </a:p>
          <a:p>
            <a:pPr lvl="2"/>
            <a:r>
              <a:rPr lang="fr-FR" dirty="0"/>
              <a:t>Il est fondé sur des standards et normes techniques (nomenclatures, gammes, taille de lot…)</a:t>
            </a:r>
          </a:p>
          <a:p>
            <a:pPr lvl="2"/>
            <a:r>
              <a:rPr lang="fr-FR" dirty="0"/>
              <a:t>Anticipation du coût des facteurs de production</a:t>
            </a:r>
          </a:p>
          <a:p>
            <a:pPr lvl="1"/>
            <a:r>
              <a:rPr lang="fr-FR" dirty="0"/>
              <a:t>Le coût standard a un statut normatif</a:t>
            </a:r>
          </a:p>
          <a:p>
            <a:pPr lvl="2"/>
            <a:r>
              <a:rPr lang="fr-FR" dirty="0"/>
              <a:t>Objectifs à atteindre</a:t>
            </a:r>
          </a:p>
          <a:p>
            <a:r>
              <a:rPr lang="fr-FR" dirty="0"/>
              <a:t>Un standard est une norme stable</a:t>
            </a:r>
          </a:p>
          <a:p>
            <a:pPr lvl="1"/>
            <a:r>
              <a:rPr lang="fr-FR" dirty="0"/>
              <a:t>Figé sur la période budgétaire</a:t>
            </a:r>
          </a:p>
          <a:p>
            <a:pPr lvl="1"/>
            <a:r>
              <a:rPr lang="fr-FR" dirty="0"/>
              <a:t>Les ERP travaillent en coût standard</a:t>
            </a:r>
          </a:p>
          <a:p>
            <a:r>
              <a:rPr lang="fr-FR" dirty="0"/>
              <a:t>Tout article stocké est réputé avoir été acheté ou produit selon les normes</a:t>
            </a:r>
          </a:p>
          <a:p>
            <a:pPr lvl="1"/>
            <a:r>
              <a:rPr lang="fr-FR" dirty="0"/>
              <a:t>Tous les écarts encourus doivent être identifiés avant l’entrée en stock</a:t>
            </a:r>
          </a:p>
          <a:p>
            <a:pPr lvl="1"/>
            <a:r>
              <a:rPr lang="fr-FR" dirty="0"/>
              <a:t>Tous les stocks sont valorisés au coût standard</a:t>
            </a:r>
          </a:p>
        </p:txBody>
      </p:sp>
    </p:spTree>
    <p:extLst>
      <p:ext uri="{BB962C8B-B14F-4D97-AF65-F5344CB8AC3E}">
        <p14:creationId xmlns:p14="http://schemas.microsoft.com/office/powerpoint/2010/main" val="21984655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51D0F7-750A-4D51-9CB0-739343F92E5C}"/>
              </a:ext>
            </a:extLst>
          </p:cNvPr>
          <p:cNvSpPr>
            <a:spLocks noGrp="1"/>
          </p:cNvSpPr>
          <p:nvPr>
            <p:ph type="title"/>
          </p:nvPr>
        </p:nvSpPr>
        <p:spPr/>
        <p:txBody>
          <a:bodyPr/>
          <a:lstStyle/>
          <a:p>
            <a:r>
              <a:rPr lang="fr-FR" dirty="0"/>
              <a:t>Les types de standard</a:t>
            </a:r>
          </a:p>
        </p:txBody>
      </p:sp>
      <p:sp>
        <p:nvSpPr>
          <p:cNvPr id="3" name="Espace réservé du contenu 2">
            <a:extLst>
              <a:ext uri="{FF2B5EF4-FFF2-40B4-BE49-F238E27FC236}">
                <a16:creationId xmlns:a16="http://schemas.microsoft.com/office/drawing/2014/main" id="{A8EC1F02-26F8-4FFC-8C5C-E12F0ECA070A}"/>
              </a:ext>
            </a:extLst>
          </p:cNvPr>
          <p:cNvSpPr>
            <a:spLocks noGrp="1"/>
          </p:cNvSpPr>
          <p:nvPr>
            <p:ph idx="1"/>
          </p:nvPr>
        </p:nvSpPr>
        <p:spPr/>
        <p:txBody>
          <a:bodyPr/>
          <a:lstStyle/>
          <a:p>
            <a:r>
              <a:rPr lang="fr-FR" dirty="0"/>
              <a:t>Les standards de matières</a:t>
            </a:r>
          </a:p>
          <a:p>
            <a:pPr lvl="1"/>
            <a:r>
              <a:rPr lang="fr-FR" dirty="0"/>
              <a:t>Standards de quantité</a:t>
            </a:r>
          </a:p>
          <a:p>
            <a:pPr lvl="1"/>
            <a:r>
              <a:rPr lang="fr-FR" dirty="0"/>
              <a:t>Standard de prix</a:t>
            </a:r>
          </a:p>
          <a:p>
            <a:r>
              <a:rPr lang="fr-FR" dirty="0"/>
              <a:t>Les standard de travail direct</a:t>
            </a:r>
          </a:p>
          <a:p>
            <a:pPr lvl="1"/>
            <a:r>
              <a:rPr lang="fr-FR" dirty="0"/>
              <a:t>Standard de temps</a:t>
            </a:r>
          </a:p>
          <a:p>
            <a:pPr lvl="1"/>
            <a:r>
              <a:rPr lang="fr-FR" dirty="0"/>
              <a:t>Standard de salaires</a:t>
            </a:r>
          </a:p>
          <a:p>
            <a:r>
              <a:rPr lang="fr-FR" dirty="0"/>
              <a:t>Les standards de charges indirectes</a:t>
            </a:r>
          </a:p>
          <a:p>
            <a:pPr lvl="1"/>
            <a:r>
              <a:rPr lang="fr-FR" dirty="0"/>
              <a:t>Dépendent du niveau d’activité projeté</a:t>
            </a:r>
          </a:p>
          <a:p>
            <a:pPr lvl="1"/>
            <a:endParaRPr lang="fr-FR" dirty="0"/>
          </a:p>
        </p:txBody>
      </p:sp>
    </p:spTree>
    <p:extLst>
      <p:ext uri="{BB962C8B-B14F-4D97-AF65-F5344CB8AC3E}">
        <p14:creationId xmlns:p14="http://schemas.microsoft.com/office/powerpoint/2010/main" val="20002639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4257AB-660F-4F61-95B6-71D38227EF28}"/>
              </a:ext>
            </a:extLst>
          </p:cNvPr>
          <p:cNvSpPr>
            <a:spLocks noGrp="1"/>
          </p:cNvSpPr>
          <p:nvPr>
            <p:ph type="title"/>
          </p:nvPr>
        </p:nvSpPr>
        <p:spPr/>
        <p:txBody>
          <a:bodyPr/>
          <a:lstStyle/>
          <a:p>
            <a:r>
              <a:rPr lang="fr-FR" dirty="0"/>
              <a:t>Exemple de calcul d’un coût standard</a:t>
            </a:r>
          </a:p>
        </p:txBody>
      </p:sp>
      <p:sp>
        <p:nvSpPr>
          <p:cNvPr id="3" name="Espace réservé du contenu 2">
            <a:extLst>
              <a:ext uri="{FF2B5EF4-FFF2-40B4-BE49-F238E27FC236}">
                <a16:creationId xmlns:a16="http://schemas.microsoft.com/office/drawing/2014/main" id="{57397B01-9EEA-4EFD-8382-430AEA7EDF2F}"/>
              </a:ext>
            </a:extLst>
          </p:cNvPr>
          <p:cNvSpPr>
            <a:spLocks noGrp="1"/>
          </p:cNvSpPr>
          <p:nvPr>
            <p:ph idx="1"/>
          </p:nvPr>
        </p:nvSpPr>
        <p:spPr>
          <a:xfrm>
            <a:off x="683568" y="1676400"/>
            <a:ext cx="7920880" cy="4704928"/>
          </a:xfrm>
        </p:spPr>
        <p:txBody>
          <a:bodyPr/>
          <a:lstStyle/>
          <a:p>
            <a:r>
              <a:rPr lang="fr-FR" sz="2000" dirty="0"/>
              <a:t>Un atelier fabrique des ébauches de fourchettes et couteaux</a:t>
            </a:r>
          </a:p>
          <a:p>
            <a:r>
              <a:rPr lang="fr-FR" sz="2000" dirty="0"/>
              <a:t>La production annuelle visée est de 288 000 unités</a:t>
            </a:r>
          </a:p>
          <a:p>
            <a:r>
              <a:rPr lang="fr-FR" sz="2000" dirty="0"/>
              <a:t>On estime qu’elle demandera 1 600 heures de production</a:t>
            </a:r>
          </a:p>
          <a:p>
            <a:r>
              <a:rPr lang="fr-FR" sz="2000" dirty="0"/>
              <a:t>Une ébauche consomme 0,05 kg de matière dont le prix est de 36 € le kg</a:t>
            </a:r>
          </a:p>
          <a:p>
            <a:r>
              <a:rPr lang="fr-FR" sz="2000" dirty="0"/>
              <a:t>Le prix de l’heure de main-d’œuvre, charges sociales incluses, est évalué à 45 €</a:t>
            </a:r>
          </a:p>
          <a:p>
            <a:r>
              <a:rPr lang="fr-FR" sz="2000" dirty="0"/>
              <a:t>Le coût variable de l’atelier (énergie-fluides, entretien…) est de 270 € de l’heure</a:t>
            </a:r>
          </a:p>
          <a:p>
            <a:r>
              <a:rPr lang="fr-FR" sz="2000" dirty="0"/>
              <a:t>Les coûts fixes de l’atelier (amortissements, encadrement…) se montent à 15 000 € par mois soit 180 000 € pour l’année</a:t>
            </a:r>
          </a:p>
          <a:p>
            <a:endParaRPr lang="fr-FR" sz="2000" dirty="0"/>
          </a:p>
          <a:p>
            <a:r>
              <a:rPr lang="fr-FR" sz="2000" dirty="0"/>
              <a:t>Quel est le coût standard d’une ébauche ?</a:t>
            </a:r>
          </a:p>
        </p:txBody>
      </p:sp>
    </p:spTree>
    <p:extLst>
      <p:ext uri="{BB962C8B-B14F-4D97-AF65-F5344CB8AC3E}">
        <p14:creationId xmlns:p14="http://schemas.microsoft.com/office/powerpoint/2010/main" val="30728275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8D1498-23BD-4E89-944F-E9D07C3BC398}"/>
              </a:ext>
            </a:extLst>
          </p:cNvPr>
          <p:cNvSpPr>
            <a:spLocks noGrp="1"/>
          </p:cNvSpPr>
          <p:nvPr>
            <p:ph type="title"/>
          </p:nvPr>
        </p:nvSpPr>
        <p:spPr/>
        <p:txBody>
          <a:bodyPr/>
          <a:lstStyle/>
          <a:p>
            <a:r>
              <a:rPr lang="fr-FR" dirty="0"/>
              <a:t>Le calcul des écarts</a:t>
            </a:r>
          </a:p>
        </p:txBody>
      </p:sp>
      <p:sp>
        <p:nvSpPr>
          <p:cNvPr id="3" name="Espace réservé du contenu 2">
            <a:extLst>
              <a:ext uri="{FF2B5EF4-FFF2-40B4-BE49-F238E27FC236}">
                <a16:creationId xmlns:a16="http://schemas.microsoft.com/office/drawing/2014/main" id="{88EE363C-7DE1-433D-A4C3-213AA7F41ECA}"/>
              </a:ext>
            </a:extLst>
          </p:cNvPr>
          <p:cNvSpPr>
            <a:spLocks noGrp="1"/>
          </p:cNvSpPr>
          <p:nvPr>
            <p:ph idx="1"/>
          </p:nvPr>
        </p:nvSpPr>
        <p:spPr/>
        <p:txBody>
          <a:bodyPr/>
          <a:lstStyle/>
          <a:p>
            <a:r>
              <a:rPr lang="fr-FR" dirty="0"/>
              <a:t>Chaque écart filtre le non respect éventuel des normes</a:t>
            </a:r>
          </a:p>
          <a:p>
            <a:r>
              <a:rPr lang="fr-FR" dirty="0"/>
              <a:t>Tous les écarts sont virés au compte de résultat de la période</a:t>
            </a:r>
          </a:p>
          <a:p>
            <a:r>
              <a:rPr lang="fr-FR" dirty="0"/>
              <a:t>Les écarts</a:t>
            </a:r>
          </a:p>
          <a:p>
            <a:pPr lvl="1"/>
            <a:r>
              <a:rPr lang="fr-FR" dirty="0"/>
              <a:t>Écart sur prix pour les coûts variables</a:t>
            </a:r>
          </a:p>
          <a:p>
            <a:pPr lvl="1"/>
            <a:r>
              <a:rPr lang="fr-FR" dirty="0"/>
              <a:t>Écart de rendement ou de productivité</a:t>
            </a:r>
          </a:p>
          <a:p>
            <a:pPr lvl="1"/>
            <a:r>
              <a:rPr lang="fr-FR" dirty="0"/>
              <a:t>Écart de volume</a:t>
            </a:r>
          </a:p>
          <a:p>
            <a:pPr lvl="1"/>
            <a:r>
              <a:rPr lang="fr-FR" dirty="0"/>
              <a:t>Écart de dépenses pour les coûts fixes</a:t>
            </a:r>
          </a:p>
        </p:txBody>
      </p:sp>
    </p:spTree>
    <p:extLst>
      <p:ext uri="{BB962C8B-B14F-4D97-AF65-F5344CB8AC3E}">
        <p14:creationId xmlns:p14="http://schemas.microsoft.com/office/powerpoint/2010/main" val="2312347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87A1C0-4546-46D6-936D-44A574F089CA}"/>
              </a:ext>
            </a:extLst>
          </p:cNvPr>
          <p:cNvSpPr>
            <a:spLocks noGrp="1"/>
          </p:cNvSpPr>
          <p:nvPr>
            <p:ph type="title"/>
          </p:nvPr>
        </p:nvSpPr>
        <p:spPr/>
        <p:txBody>
          <a:bodyPr/>
          <a:lstStyle/>
          <a:p>
            <a:r>
              <a:rPr lang="fr-FR" dirty="0"/>
              <a:t>La comptabilité analytique</a:t>
            </a:r>
          </a:p>
        </p:txBody>
      </p:sp>
      <p:sp>
        <p:nvSpPr>
          <p:cNvPr id="3" name="Espace réservé du contenu 2">
            <a:extLst>
              <a:ext uri="{FF2B5EF4-FFF2-40B4-BE49-F238E27FC236}">
                <a16:creationId xmlns:a16="http://schemas.microsoft.com/office/drawing/2014/main" id="{EF545730-72DF-4A3E-A0AF-A370429434E2}"/>
              </a:ext>
            </a:extLst>
          </p:cNvPr>
          <p:cNvSpPr>
            <a:spLocks noGrp="1"/>
          </p:cNvSpPr>
          <p:nvPr>
            <p:ph idx="1"/>
          </p:nvPr>
        </p:nvSpPr>
        <p:spPr>
          <a:xfrm>
            <a:off x="990600" y="1556792"/>
            <a:ext cx="7162800" cy="5301208"/>
          </a:xfrm>
        </p:spPr>
        <p:txBody>
          <a:bodyPr/>
          <a:lstStyle/>
          <a:p>
            <a:r>
              <a:rPr lang="fr-FR" sz="2000" dirty="0"/>
              <a:t>Gérer, c’est </a:t>
            </a:r>
            <a:r>
              <a:rPr lang="fr-FR" sz="2000" dirty="0">
                <a:solidFill>
                  <a:srgbClr val="008000"/>
                </a:solidFill>
              </a:rPr>
              <a:t>allouer des ressources </a:t>
            </a:r>
            <a:br>
              <a:rPr lang="fr-FR" sz="2000" dirty="0"/>
            </a:br>
            <a:r>
              <a:rPr lang="fr-FR" sz="2000" dirty="0"/>
              <a:t>pour atteindre un but, un objectif</a:t>
            </a:r>
          </a:p>
          <a:p>
            <a:r>
              <a:rPr lang="fr-FR" sz="2000" dirty="0"/>
              <a:t>Le gestionnaire </a:t>
            </a:r>
            <a:r>
              <a:rPr lang="fr-FR" sz="2000" dirty="0">
                <a:solidFill>
                  <a:srgbClr val="008000"/>
                </a:solidFill>
              </a:rPr>
              <a:t>décide</a:t>
            </a:r>
            <a:r>
              <a:rPr lang="fr-FR" sz="2000" dirty="0"/>
              <a:t> de l’allocation de ses ressources</a:t>
            </a:r>
          </a:p>
          <a:p>
            <a:pPr lvl="1"/>
            <a:r>
              <a:rPr lang="fr-FR" sz="1600" dirty="0"/>
              <a:t>Achats de machines</a:t>
            </a:r>
          </a:p>
          <a:p>
            <a:pPr lvl="1"/>
            <a:r>
              <a:rPr lang="fr-FR" sz="1600" dirty="0"/>
              <a:t>Rémunération du personnel</a:t>
            </a:r>
          </a:p>
          <a:p>
            <a:pPr lvl="1"/>
            <a:r>
              <a:rPr lang="fr-FR" sz="1600" dirty="0"/>
              <a:t>Campagne de publicité</a:t>
            </a:r>
          </a:p>
          <a:p>
            <a:pPr lvl="1"/>
            <a:r>
              <a:rPr lang="fr-FR" sz="1600" dirty="0"/>
              <a:t>…</a:t>
            </a:r>
          </a:p>
          <a:p>
            <a:r>
              <a:rPr lang="fr-FR" sz="2000" dirty="0"/>
              <a:t>Les objectifs</a:t>
            </a:r>
          </a:p>
          <a:p>
            <a:pPr lvl="1"/>
            <a:r>
              <a:rPr lang="fr-FR" sz="1600" dirty="0"/>
              <a:t>Détermination des coûts des produits ou services proposés par l’entreprise</a:t>
            </a:r>
          </a:p>
          <a:p>
            <a:pPr lvl="2"/>
            <a:r>
              <a:rPr lang="fr-FR" sz="1600" dirty="0"/>
              <a:t>Ventilation des charges</a:t>
            </a:r>
          </a:p>
          <a:p>
            <a:pPr lvl="1"/>
            <a:r>
              <a:rPr lang="fr-FR" sz="1600" dirty="0"/>
              <a:t>Calcul de la contribution au résultat de chaque produit</a:t>
            </a:r>
          </a:p>
          <a:p>
            <a:pPr lvl="2"/>
            <a:r>
              <a:rPr lang="fr-FR" sz="1600" dirty="0"/>
              <a:t>Analyse de rentabilité</a:t>
            </a:r>
          </a:p>
          <a:p>
            <a:pPr lvl="1"/>
            <a:r>
              <a:rPr lang="fr-FR" sz="1600" dirty="0"/>
              <a:t>Évaluation de certains éléments du bilan</a:t>
            </a:r>
          </a:p>
          <a:p>
            <a:pPr lvl="2"/>
            <a:r>
              <a:rPr lang="fr-FR" sz="1600" dirty="0"/>
              <a:t>Stocks et immobilisations crées par l’entreprise</a:t>
            </a:r>
          </a:p>
        </p:txBody>
      </p:sp>
    </p:spTree>
    <p:extLst>
      <p:ext uri="{BB962C8B-B14F-4D97-AF65-F5344CB8AC3E}">
        <p14:creationId xmlns:p14="http://schemas.microsoft.com/office/powerpoint/2010/main" val="39951085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2BC9B7-8850-449D-B7A1-7D6459511053}"/>
              </a:ext>
            </a:extLst>
          </p:cNvPr>
          <p:cNvSpPr>
            <a:spLocks noGrp="1"/>
          </p:cNvSpPr>
          <p:nvPr>
            <p:ph type="title"/>
          </p:nvPr>
        </p:nvSpPr>
        <p:spPr/>
        <p:txBody>
          <a:bodyPr/>
          <a:lstStyle/>
          <a:p>
            <a:r>
              <a:rPr lang="fr-FR" dirty="0"/>
              <a:t>Le management de la performance</a:t>
            </a:r>
          </a:p>
        </p:txBody>
      </p:sp>
      <p:sp>
        <p:nvSpPr>
          <p:cNvPr id="3" name="Espace réservé du contenu 2">
            <a:extLst>
              <a:ext uri="{FF2B5EF4-FFF2-40B4-BE49-F238E27FC236}">
                <a16:creationId xmlns:a16="http://schemas.microsoft.com/office/drawing/2014/main" id="{E3E5B219-9F86-46D2-B50A-6CCF7D5AB5BB}"/>
              </a:ext>
            </a:extLst>
          </p:cNvPr>
          <p:cNvSpPr>
            <a:spLocks noGrp="1"/>
          </p:cNvSpPr>
          <p:nvPr>
            <p:ph idx="1"/>
          </p:nvPr>
        </p:nvSpPr>
        <p:spPr/>
        <p:txBody>
          <a:bodyPr/>
          <a:lstStyle/>
          <a:p>
            <a:r>
              <a:rPr lang="fr-FR" dirty="0"/>
              <a:t>L’analyse des écarts est à la base du management de la performance à tous les niveaux</a:t>
            </a:r>
          </a:p>
          <a:p>
            <a:r>
              <a:rPr lang="fr-FR" dirty="0"/>
              <a:t>Elle permet d’isoler les responsabilités de chacun</a:t>
            </a:r>
          </a:p>
          <a:p>
            <a:r>
              <a:rPr lang="fr-FR" dirty="0"/>
              <a:t>Elle repose sur une bonne évaluation des standards</a:t>
            </a:r>
          </a:p>
          <a:p>
            <a:r>
              <a:rPr lang="fr-FR" dirty="0"/>
              <a:t>Quand on observe une dérive, un plan d’action devra être mis en œuvre</a:t>
            </a:r>
          </a:p>
        </p:txBody>
      </p:sp>
    </p:spTree>
    <p:extLst>
      <p:ext uri="{BB962C8B-B14F-4D97-AF65-F5344CB8AC3E}">
        <p14:creationId xmlns:p14="http://schemas.microsoft.com/office/powerpoint/2010/main" val="3033179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lstStyle/>
          <a:p>
            <a:r>
              <a:rPr lang="fr-FR" dirty="0"/>
              <a:t>Le concept de coût</a:t>
            </a:r>
          </a:p>
        </p:txBody>
      </p:sp>
      <p:sp>
        <p:nvSpPr>
          <p:cNvPr id="1027" name="Rectangle 3"/>
          <p:cNvSpPr>
            <a:spLocks noGrp="1" noChangeArrowheads="1"/>
          </p:cNvSpPr>
          <p:nvPr>
            <p:ph type="body" idx="1"/>
          </p:nvPr>
        </p:nvSpPr>
        <p:spPr/>
        <p:txBody>
          <a:bodyPr/>
          <a:lstStyle/>
          <a:p>
            <a:r>
              <a:rPr lang="fr-FR" dirty="0"/>
              <a:t>Un coût est la valorisation de la consommation d’une ressource</a:t>
            </a:r>
          </a:p>
          <a:p>
            <a:r>
              <a:rPr lang="fr-FR" dirty="0"/>
              <a:t>L’objet de coût</a:t>
            </a:r>
          </a:p>
          <a:p>
            <a:pPr lvl="1"/>
            <a:r>
              <a:rPr lang="fr-FR" dirty="0"/>
              <a:t>Un objet de coût se définit comme tout élément pour lequel une mesure séparée du coût est jugée utile</a:t>
            </a:r>
          </a:p>
          <a:p>
            <a:pPr lvl="1"/>
            <a:r>
              <a:rPr lang="fr-FR" dirty="0"/>
              <a:t>On cumule sur l’objet de coût la valeur de l’ensemble de ses consommations de ressources</a:t>
            </a:r>
          </a:p>
          <a:p>
            <a:pPr lvl="1" algn="just">
              <a:spcBef>
                <a:spcPct val="0"/>
              </a:spcBef>
              <a:defRPr/>
            </a:pPr>
            <a:r>
              <a:rPr lang="fr-FR" dirty="0"/>
              <a:t>Peut être</a:t>
            </a:r>
          </a:p>
          <a:p>
            <a:pPr lvl="2" algn="just">
              <a:spcBef>
                <a:spcPct val="0"/>
              </a:spcBef>
              <a:defRPr/>
            </a:pPr>
            <a:r>
              <a:rPr lang="fr-FR" dirty="0"/>
              <a:t>un produit (unité, stock, série)</a:t>
            </a:r>
          </a:p>
          <a:p>
            <a:pPr lvl="2">
              <a:spcBef>
                <a:spcPct val="0"/>
              </a:spcBef>
              <a:defRPr/>
            </a:pPr>
            <a:r>
              <a:rPr lang="fr-FR" dirty="0"/>
              <a:t>un centre de coût ou de charges (un service, un atelier, un poste de charge</a:t>
            </a:r>
          </a:p>
          <a:p>
            <a:pPr lvl="2">
              <a:spcBef>
                <a:spcPct val="0"/>
              </a:spcBef>
              <a:defRPr/>
            </a:pPr>
            <a:r>
              <a:rPr lang="fr-FR" dirty="0"/>
              <a:t>ou autre division de l’organisation </a:t>
            </a:r>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49EFF9FB-CA9E-4FD4-AAF3-B3B69371DF82}"/>
              </a:ext>
            </a:extLst>
          </p:cNvPr>
          <p:cNvSpPr/>
          <p:nvPr/>
        </p:nvSpPr>
        <p:spPr bwMode="auto">
          <a:xfrm>
            <a:off x="887165" y="3637708"/>
            <a:ext cx="2244675" cy="2448272"/>
          </a:xfrm>
          <a:prstGeom prst="rect">
            <a:avLst/>
          </a:prstGeom>
          <a:solidFill>
            <a:schemeClr val="tx2"/>
          </a:solidFill>
          <a:ln w="12700" cap="flat" cmpd="sng" algn="ctr">
            <a:solidFill>
              <a:srgbClr val="0000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600" b="1" i="0" u="none" strike="noStrike" cap="none" normalizeH="0" baseline="0" dirty="0">
                <a:ln>
                  <a:noFill/>
                </a:ln>
                <a:solidFill>
                  <a:srgbClr val="000099"/>
                </a:solidFill>
                <a:effectLst/>
                <a:latin typeface="Arial" charset="0"/>
              </a:rPr>
              <a:t>Charges de la comptabilité générale</a:t>
            </a:r>
          </a:p>
        </p:txBody>
      </p:sp>
      <p:sp>
        <p:nvSpPr>
          <p:cNvPr id="3" name="Titre 2">
            <a:extLst>
              <a:ext uri="{FF2B5EF4-FFF2-40B4-BE49-F238E27FC236}">
                <a16:creationId xmlns:a16="http://schemas.microsoft.com/office/drawing/2014/main" id="{48684BE4-84AD-4969-86D1-E2DE70FAF64D}"/>
              </a:ext>
            </a:extLst>
          </p:cNvPr>
          <p:cNvSpPr>
            <a:spLocks noGrp="1"/>
          </p:cNvSpPr>
          <p:nvPr>
            <p:ph type="title"/>
          </p:nvPr>
        </p:nvSpPr>
        <p:spPr>
          <a:xfrm>
            <a:off x="755576" y="658724"/>
            <a:ext cx="7239000" cy="457200"/>
          </a:xfrm>
        </p:spPr>
        <p:txBody>
          <a:bodyPr/>
          <a:lstStyle/>
          <a:p>
            <a:r>
              <a:rPr lang="fr-FR" dirty="0"/>
              <a:t>L’accumulation des charges</a:t>
            </a:r>
          </a:p>
        </p:txBody>
      </p:sp>
      <p:sp>
        <p:nvSpPr>
          <p:cNvPr id="4" name="Espace réservé du contenu 3">
            <a:extLst>
              <a:ext uri="{FF2B5EF4-FFF2-40B4-BE49-F238E27FC236}">
                <a16:creationId xmlns:a16="http://schemas.microsoft.com/office/drawing/2014/main" id="{5633D52A-1010-424C-AE7C-49B900F33C11}"/>
              </a:ext>
            </a:extLst>
          </p:cNvPr>
          <p:cNvSpPr>
            <a:spLocks noGrp="1"/>
          </p:cNvSpPr>
          <p:nvPr>
            <p:ph idx="1"/>
          </p:nvPr>
        </p:nvSpPr>
        <p:spPr>
          <a:xfrm>
            <a:off x="539550" y="1286962"/>
            <a:ext cx="8328075" cy="1809976"/>
          </a:xfrm>
        </p:spPr>
        <p:txBody>
          <a:bodyPr/>
          <a:lstStyle/>
          <a:p>
            <a:r>
              <a:rPr lang="fr-FR" i="1" dirty="0">
                <a:latin typeface="Arial" panose="020B0604020202020204" pitchFamily="34" charset="0"/>
                <a:cs typeface="Arial" panose="020B0604020202020204" pitchFamily="34" charset="0"/>
              </a:rPr>
              <a:t>L’accumulation de </a:t>
            </a:r>
            <a:r>
              <a:rPr lang="fr-FR" i="1" dirty="0">
                <a:solidFill>
                  <a:srgbClr val="008000"/>
                </a:solidFill>
                <a:latin typeface="Arial" panose="020B0604020202020204" pitchFamily="34" charset="0"/>
                <a:cs typeface="Arial" panose="020B0604020202020204" pitchFamily="34" charset="0"/>
              </a:rPr>
              <a:t>charges</a:t>
            </a:r>
            <a:r>
              <a:rPr lang="fr-FR" i="1" dirty="0">
                <a:latin typeface="Arial" panose="020B0604020202020204" pitchFamily="34" charset="0"/>
                <a:cs typeface="Arial" panose="020B0604020202020204" pitchFamily="34" charset="0"/>
              </a:rPr>
              <a:t> sur un objet détermine son</a:t>
            </a:r>
            <a:r>
              <a:rPr lang="fr-FR" sz="2800" i="1" dirty="0">
                <a:latin typeface="Arial" panose="020B0604020202020204" pitchFamily="34" charset="0"/>
                <a:cs typeface="Arial" panose="020B0604020202020204" pitchFamily="34" charset="0"/>
              </a:rPr>
              <a:t> </a:t>
            </a:r>
            <a:r>
              <a:rPr lang="fr-FR" i="1" dirty="0">
                <a:solidFill>
                  <a:srgbClr val="008000"/>
                </a:solidFill>
                <a:latin typeface="Arial" panose="020B0604020202020204" pitchFamily="34" charset="0"/>
                <a:cs typeface="Arial" panose="020B0604020202020204" pitchFamily="34" charset="0"/>
              </a:rPr>
              <a:t>coût</a:t>
            </a:r>
            <a:r>
              <a:rPr lang="fr-FR" sz="2800" i="1" dirty="0">
                <a:latin typeface="Arial" panose="020B0604020202020204" pitchFamily="34" charset="0"/>
                <a:cs typeface="Arial" panose="020B0604020202020204" pitchFamily="34" charset="0"/>
              </a:rPr>
              <a:t> </a:t>
            </a:r>
            <a:r>
              <a:rPr lang="fr-FR" dirty="0">
                <a:solidFill>
                  <a:srgbClr val="000000"/>
                </a:solidFill>
                <a:latin typeface="Arial" panose="020B0604020202020204" pitchFamily="34" charset="0"/>
                <a:cs typeface="Arial" panose="020B0604020202020204" pitchFamily="34" charset="0"/>
              </a:rPr>
              <a:t>(</a:t>
            </a:r>
            <a:r>
              <a:rPr lang="fr-FR" i="1" dirty="0">
                <a:solidFill>
                  <a:srgbClr val="000000"/>
                </a:solidFill>
                <a:latin typeface="Arial" panose="020B0604020202020204" pitchFamily="34" charset="0"/>
                <a:cs typeface="Arial" panose="020B0604020202020204" pitchFamily="34" charset="0"/>
              </a:rPr>
              <a:t>Définition du plan comptable</a:t>
            </a:r>
            <a:r>
              <a:rPr lang="fr-FR" dirty="0">
                <a:solidFill>
                  <a:srgbClr val="000000"/>
                </a:solidFill>
                <a:latin typeface="Arial" panose="020B0604020202020204" pitchFamily="34" charset="0"/>
                <a:cs typeface="Arial" panose="020B0604020202020204" pitchFamily="34" charset="0"/>
              </a:rPr>
              <a:t>)</a:t>
            </a:r>
          </a:p>
          <a:p>
            <a:pPr algn="just">
              <a:spcBef>
                <a:spcPct val="0"/>
              </a:spcBef>
              <a:defRPr/>
            </a:pPr>
            <a:r>
              <a:rPr lang="fr-FR" dirty="0">
                <a:latin typeface="Arial" panose="020B0604020202020204" pitchFamily="34" charset="0"/>
                <a:cs typeface="Arial" panose="020B0604020202020204" pitchFamily="34" charset="0"/>
              </a:rPr>
              <a:t>Selon la décision à prendre, on cumule des charges</a:t>
            </a:r>
          </a:p>
          <a:p>
            <a:pPr lvl="1" algn="just">
              <a:spcBef>
                <a:spcPct val="0"/>
              </a:spcBef>
              <a:defRPr/>
            </a:pPr>
            <a:r>
              <a:rPr lang="fr-FR" dirty="0">
                <a:latin typeface="Arial" panose="020B0604020202020204" pitchFamily="34" charset="0"/>
                <a:cs typeface="Arial" panose="020B0604020202020204" pitchFamily="34" charset="0"/>
              </a:rPr>
              <a:t>sur un produit (unité, stock, série),</a:t>
            </a:r>
          </a:p>
          <a:p>
            <a:pPr lvl="1">
              <a:spcBef>
                <a:spcPct val="0"/>
              </a:spcBef>
              <a:defRPr/>
            </a:pPr>
            <a:r>
              <a:rPr lang="fr-FR" dirty="0">
                <a:latin typeface="Arial" panose="020B0604020202020204" pitchFamily="34" charset="0"/>
                <a:cs typeface="Arial" panose="020B0604020202020204" pitchFamily="34" charset="0"/>
              </a:rPr>
              <a:t>sur un centre de coût ou de charges (un service, un atelier, un poste de charge, voire une division abstraite de l’entreprise) </a:t>
            </a:r>
          </a:p>
          <a:p>
            <a:pPr>
              <a:spcBef>
                <a:spcPct val="0"/>
              </a:spcBef>
              <a:defRPr/>
            </a:pPr>
            <a:r>
              <a:rPr lang="fr-FR" dirty="0">
                <a:latin typeface="Arial" panose="020B0604020202020204" pitchFamily="34" charset="0"/>
                <a:cs typeface="Arial" panose="020B0604020202020204" pitchFamily="34" charset="0"/>
              </a:rPr>
              <a:t>Le retraitement des charges</a:t>
            </a:r>
          </a:p>
          <a:p>
            <a:endParaRPr lang="fr-FR" dirty="0"/>
          </a:p>
        </p:txBody>
      </p:sp>
      <p:sp>
        <p:nvSpPr>
          <p:cNvPr id="20" name="Rectangle 19">
            <a:extLst>
              <a:ext uri="{FF2B5EF4-FFF2-40B4-BE49-F238E27FC236}">
                <a16:creationId xmlns:a16="http://schemas.microsoft.com/office/drawing/2014/main" id="{8F924D53-89BB-4938-AE9D-7C2A11CC7E8E}"/>
              </a:ext>
            </a:extLst>
          </p:cNvPr>
          <p:cNvSpPr/>
          <p:nvPr/>
        </p:nvSpPr>
        <p:spPr bwMode="auto">
          <a:xfrm>
            <a:off x="887165" y="3645024"/>
            <a:ext cx="2244675" cy="535531"/>
          </a:xfrm>
          <a:prstGeom prst="rect">
            <a:avLst/>
          </a:prstGeom>
          <a:solidFill>
            <a:srgbClr val="FF99CC"/>
          </a:solidFill>
          <a:ln w="12700" cap="flat" cmpd="sng" algn="ctr">
            <a:solidFill>
              <a:srgbClr val="00009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600" b="1" i="0" u="none" strike="noStrike" cap="none" normalizeH="0" baseline="0" dirty="0">
                <a:ln>
                  <a:noFill/>
                </a:ln>
                <a:solidFill>
                  <a:srgbClr val="000099"/>
                </a:solidFill>
                <a:effectLst/>
                <a:latin typeface="Arial" charset="0"/>
              </a:rPr>
              <a:t>Charges non incorporables</a:t>
            </a:r>
          </a:p>
        </p:txBody>
      </p:sp>
      <p:sp>
        <p:nvSpPr>
          <p:cNvPr id="30" name="Rectangle 29">
            <a:extLst>
              <a:ext uri="{FF2B5EF4-FFF2-40B4-BE49-F238E27FC236}">
                <a16:creationId xmlns:a16="http://schemas.microsoft.com/office/drawing/2014/main" id="{3C1D09D3-5238-4AB3-AF0F-705E7EB13EAF}"/>
              </a:ext>
            </a:extLst>
          </p:cNvPr>
          <p:cNvSpPr/>
          <p:nvPr/>
        </p:nvSpPr>
        <p:spPr bwMode="auto">
          <a:xfrm>
            <a:off x="3851920" y="4361446"/>
            <a:ext cx="1944216" cy="1724534"/>
          </a:xfrm>
          <a:prstGeom prst="rect">
            <a:avLst/>
          </a:prstGeom>
          <a:solidFill>
            <a:schemeClr val="tx2"/>
          </a:solidFill>
          <a:ln w="12700" cap="flat" cmpd="sng" algn="ctr">
            <a:solidFill>
              <a:srgbClr val="00009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2400" b="1" i="0" u="none" strike="noStrike" cap="none" normalizeH="0" baseline="0" dirty="0">
              <a:ln>
                <a:noFill/>
              </a:ln>
              <a:solidFill>
                <a:srgbClr val="000099"/>
              </a:solidFill>
              <a:effectLst/>
              <a:latin typeface="Arial" charset="0"/>
            </a:endParaRPr>
          </a:p>
        </p:txBody>
      </p:sp>
      <p:sp>
        <p:nvSpPr>
          <p:cNvPr id="31" name="Rectangle 30">
            <a:extLst>
              <a:ext uri="{FF2B5EF4-FFF2-40B4-BE49-F238E27FC236}">
                <a16:creationId xmlns:a16="http://schemas.microsoft.com/office/drawing/2014/main" id="{E89EA584-B29C-4504-A16A-18AE79569927}"/>
              </a:ext>
            </a:extLst>
          </p:cNvPr>
          <p:cNvSpPr/>
          <p:nvPr/>
        </p:nvSpPr>
        <p:spPr bwMode="auto">
          <a:xfrm>
            <a:off x="3851920" y="6085980"/>
            <a:ext cx="1944216" cy="583380"/>
          </a:xfrm>
          <a:prstGeom prst="rect">
            <a:avLst/>
          </a:prstGeom>
          <a:solidFill>
            <a:schemeClr val="accent2">
              <a:lumMod val="60000"/>
              <a:lumOff val="40000"/>
            </a:schemeClr>
          </a:solidFill>
          <a:ln w="12700" cap="flat" cmpd="sng" algn="ctr">
            <a:solidFill>
              <a:srgbClr val="00009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600" b="1" i="0" u="none" strike="noStrike" cap="none" normalizeH="0" baseline="0" dirty="0">
                <a:ln>
                  <a:noFill/>
                </a:ln>
                <a:solidFill>
                  <a:srgbClr val="000099"/>
                </a:solidFill>
                <a:effectLst/>
                <a:latin typeface="Arial" charset="0"/>
              </a:rPr>
              <a:t>Éléments supplétifs</a:t>
            </a:r>
          </a:p>
        </p:txBody>
      </p:sp>
      <p:sp>
        <p:nvSpPr>
          <p:cNvPr id="32" name="Rectangle 31">
            <a:extLst>
              <a:ext uri="{FF2B5EF4-FFF2-40B4-BE49-F238E27FC236}">
                <a16:creationId xmlns:a16="http://schemas.microsoft.com/office/drawing/2014/main" id="{CFE8EAB6-BABD-4DB0-BA6D-711121351BC5}"/>
              </a:ext>
            </a:extLst>
          </p:cNvPr>
          <p:cNvSpPr/>
          <p:nvPr/>
        </p:nvSpPr>
        <p:spPr bwMode="auto">
          <a:xfrm>
            <a:off x="6516216" y="4361446"/>
            <a:ext cx="1944216" cy="2307914"/>
          </a:xfrm>
          <a:prstGeom prst="rect">
            <a:avLst/>
          </a:prstGeom>
          <a:solidFill>
            <a:srgbClr val="C9FFE4"/>
          </a:solidFill>
          <a:ln w="12700" cap="flat" cmpd="sng" algn="ctr">
            <a:solidFill>
              <a:srgbClr val="000099"/>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600" b="1" i="0" u="none" strike="noStrike" cap="none" normalizeH="0" baseline="0" dirty="0">
                <a:ln>
                  <a:noFill/>
                </a:ln>
                <a:solidFill>
                  <a:srgbClr val="000099"/>
                </a:solidFill>
                <a:effectLst/>
                <a:latin typeface="Arial" charset="0"/>
              </a:rPr>
              <a:t>Charges de la comptabilité de gestion</a:t>
            </a:r>
          </a:p>
        </p:txBody>
      </p:sp>
      <p:sp>
        <p:nvSpPr>
          <p:cNvPr id="26" name="Flèche : droite 25">
            <a:extLst>
              <a:ext uri="{FF2B5EF4-FFF2-40B4-BE49-F238E27FC236}">
                <a16:creationId xmlns:a16="http://schemas.microsoft.com/office/drawing/2014/main" id="{2A4169F2-5AE1-4730-8889-22AB020441E4}"/>
              </a:ext>
            </a:extLst>
          </p:cNvPr>
          <p:cNvSpPr/>
          <p:nvPr/>
        </p:nvSpPr>
        <p:spPr bwMode="auto">
          <a:xfrm>
            <a:off x="3131840" y="4941167"/>
            <a:ext cx="720080" cy="503895"/>
          </a:xfrm>
          <a:prstGeom prst="rightArrow">
            <a:avLst/>
          </a:prstGeom>
          <a:solidFill>
            <a:srgbClr val="000099"/>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2400" b="1" i="0" u="none" strike="noStrike" cap="none" normalizeH="0" baseline="0" dirty="0">
              <a:ln>
                <a:noFill/>
              </a:ln>
              <a:solidFill>
                <a:srgbClr val="000099"/>
              </a:solidFill>
              <a:effectLst/>
              <a:latin typeface="Arial" charset="0"/>
            </a:endParaRPr>
          </a:p>
        </p:txBody>
      </p:sp>
      <p:sp>
        <p:nvSpPr>
          <p:cNvPr id="34" name="Flèche : droite 33">
            <a:extLst>
              <a:ext uri="{FF2B5EF4-FFF2-40B4-BE49-F238E27FC236}">
                <a16:creationId xmlns:a16="http://schemas.microsoft.com/office/drawing/2014/main" id="{1026C8AD-0D04-46A3-A256-852D3F4AAC4B}"/>
              </a:ext>
            </a:extLst>
          </p:cNvPr>
          <p:cNvSpPr/>
          <p:nvPr/>
        </p:nvSpPr>
        <p:spPr bwMode="auto">
          <a:xfrm>
            <a:off x="5796774" y="5095473"/>
            <a:ext cx="719441" cy="503895"/>
          </a:xfrm>
          <a:prstGeom prst="rightArrow">
            <a:avLst/>
          </a:prstGeom>
          <a:solidFill>
            <a:srgbClr val="000099"/>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2400" b="1" i="0" u="none" strike="noStrike" cap="none" normalizeH="0" baseline="0" dirty="0">
              <a:ln>
                <a:noFill/>
              </a:ln>
              <a:solidFill>
                <a:srgbClr val="000099"/>
              </a:solidFill>
              <a:effectLst/>
              <a:latin typeface="Arial" charset="0"/>
            </a:endParaRPr>
          </a:p>
        </p:txBody>
      </p:sp>
    </p:spTree>
    <p:extLst>
      <p:ext uri="{BB962C8B-B14F-4D97-AF65-F5344CB8AC3E}">
        <p14:creationId xmlns:p14="http://schemas.microsoft.com/office/powerpoint/2010/main" val="988738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652438-9B99-4B03-A6A2-F52CB202E8B0}"/>
              </a:ext>
            </a:extLst>
          </p:cNvPr>
          <p:cNvSpPr>
            <a:spLocks noGrp="1"/>
          </p:cNvSpPr>
          <p:nvPr>
            <p:ph type="title"/>
          </p:nvPr>
        </p:nvSpPr>
        <p:spPr>
          <a:xfrm>
            <a:off x="323528" y="764704"/>
            <a:ext cx="8568952" cy="457200"/>
          </a:xfrm>
        </p:spPr>
        <p:txBody>
          <a:bodyPr/>
          <a:lstStyle/>
          <a:p>
            <a:r>
              <a:rPr lang="fr-FR" dirty="0"/>
              <a:t>Classification par rapport à la prise de décision</a:t>
            </a:r>
          </a:p>
        </p:txBody>
      </p:sp>
      <p:sp>
        <p:nvSpPr>
          <p:cNvPr id="3" name="Espace réservé du contenu 2">
            <a:extLst>
              <a:ext uri="{FF2B5EF4-FFF2-40B4-BE49-F238E27FC236}">
                <a16:creationId xmlns:a16="http://schemas.microsoft.com/office/drawing/2014/main" id="{C50911F3-83C0-4E6D-99B7-59CBB306F9B0}"/>
              </a:ext>
            </a:extLst>
          </p:cNvPr>
          <p:cNvSpPr>
            <a:spLocks noGrp="1"/>
          </p:cNvSpPr>
          <p:nvPr>
            <p:ph idx="1"/>
          </p:nvPr>
        </p:nvSpPr>
        <p:spPr/>
        <p:txBody>
          <a:bodyPr/>
          <a:lstStyle/>
          <a:p>
            <a:r>
              <a:rPr lang="fr-FR" dirty="0"/>
              <a:t>Coût moyen – coût marginal</a:t>
            </a:r>
          </a:p>
          <a:p>
            <a:r>
              <a:rPr lang="fr-FR" dirty="0"/>
              <a:t>Coût marginal et coût variable</a:t>
            </a:r>
          </a:p>
          <a:p>
            <a:r>
              <a:rPr lang="fr-FR" dirty="0"/>
              <a:t>Coût engagé indifférent</a:t>
            </a:r>
          </a:p>
          <a:p>
            <a:r>
              <a:rPr lang="fr-FR" dirty="0"/>
              <a:t>Coût d’opportunité</a:t>
            </a:r>
          </a:p>
        </p:txBody>
      </p:sp>
    </p:spTree>
    <p:extLst>
      <p:ext uri="{BB962C8B-B14F-4D97-AF65-F5344CB8AC3E}">
        <p14:creationId xmlns:p14="http://schemas.microsoft.com/office/powerpoint/2010/main" val="799535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7FC28E-C58B-40FC-BD04-AE234BF6D49D}"/>
              </a:ext>
            </a:extLst>
          </p:cNvPr>
          <p:cNvSpPr>
            <a:spLocks noGrp="1"/>
          </p:cNvSpPr>
          <p:nvPr>
            <p:ph type="title"/>
          </p:nvPr>
        </p:nvSpPr>
        <p:spPr/>
        <p:txBody>
          <a:bodyPr/>
          <a:lstStyle/>
          <a:p>
            <a:r>
              <a:rPr lang="fr-FR" dirty="0"/>
              <a:t>Les classifications des coûts</a:t>
            </a:r>
          </a:p>
        </p:txBody>
      </p:sp>
      <p:grpSp>
        <p:nvGrpSpPr>
          <p:cNvPr id="11" name="Groupe 10">
            <a:extLst>
              <a:ext uri="{FF2B5EF4-FFF2-40B4-BE49-F238E27FC236}">
                <a16:creationId xmlns:a16="http://schemas.microsoft.com/office/drawing/2014/main" id="{35BEE7F6-E2FA-479E-85EB-569BA1F79D98}"/>
              </a:ext>
            </a:extLst>
          </p:cNvPr>
          <p:cNvGrpSpPr/>
          <p:nvPr/>
        </p:nvGrpSpPr>
        <p:grpSpPr>
          <a:xfrm>
            <a:off x="4768924" y="1514167"/>
            <a:ext cx="4123556" cy="1036560"/>
            <a:chOff x="4768924" y="1575200"/>
            <a:chExt cx="4123556" cy="1036560"/>
          </a:xfrm>
        </p:grpSpPr>
        <p:sp>
          <p:nvSpPr>
            <p:cNvPr id="4" name="Rectangle 3">
              <a:extLst>
                <a:ext uri="{FF2B5EF4-FFF2-40B4-BE49-F238E27FC236}">
                  <a16:creationId xmlns:a16="http://schemas.microsoft.com/office/drawing/2014/main" id="{5D0E7111-7447-494B-A247-6CF514F66A7A}"/>
                </a:ext>
              </a:extLst>
            </p:cNvPr>
            <p:cNvSpPr/>
            <p:nvPr/>
          </p:nvSpPr>
          <p:spPr bwMode="auto">
            <a:xfrm>
              <a:off x="5940152" y="1575200"/>
              <a:ext cx="1440160" cy="341632"/>
            </a:xfrm>
            <a:prstGeom prst="rect">
              <a:avLst/>
            </a:prstGeom>
            <a:solidFill>
              <a:srgbClr val="C9FFE4"/>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800" b="1" i="0" u="none" strike="noStrike" cap="none" normalizeH="0" baseline="0" dirty="0">
                  <a:ln>
                    <a:noFill/>
                  </a:ln>
                  <a:solidFill>
                    <a:srgbClr val="000099"/>
                  </a:solidFill>
                  <a:effectLst/>
                  <a:latin typeface="Arial" charset="0"/>
                </a:rPr>
                <a:t>Coût</a:t>
              </a:r>
            </a:p>
          </p:txBody>
        </p:sp>
        <p:sp>
          <p:nvSpPr>
            <p:cNvPr id="5" name="Rectangle 4">
              <a:extLst>
                <a:ext uri="{FF2B5EF4-FFF2-40B4-BE49-F238E27FC236}">
                  <a16:creationId xmlns:a16="http://schemas.microsoft.com/office/drawing/2014/main" id="{926FC9C9-DEE9-4B21-A2BC-E70C110394BB}"/>
                </a:ext>
              </a:extLst>
            </p:cNvPr>
            <p:cNvSpPr/>
            <p:nvPr/>
          </p:nvSpPr>
          <p:spPr bwMode="auto">
            <a:xfrm>
              <a:off x="4768924" y="2270128"/>
              <a:ext cx="1531268" cy="341632"/>
            </a:xfrm>
            <a:prstGeom prst="rect">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800" b="1" i="0" u="none" strike="noStrike" cap="none" normalizeH="0" baseline="0" dirty="0">
                  <a:ln>
                    <a:noFill/>
                  </a:ln>
                  <a:solidFill>
                    <a:srgbClr val="000099"/>
                  </a:solidFill>
                  <a:effectLst/>
                  <a:latin typeface="Arial" charset="0"/>
                </a:rPr>
                <a:t>Fixe</a:t>
              </a:r>
            </a:p>
          </p:txBody>
        </p:sp>
        <p:sp>
          <p:nvSpPr>
            <p:cNvPr id="6" name="Rectangle 5">
              <a:extLst>
                <a:ext uri="{FF2B5EF4-FFF2-40B4-BE49-F238E27FC236}">
                  <a16:creationId xmlns:a16="http://schemas.microsoft.com/office/drawing/2014/main" id="{4E12F065-08E8-4F51-AFEC-FB65CED3A61E}"/>
                </a:ext>
              </a:extLst>
            </p:cNvPr>
            <p:cNvSpPr/>
            <p:nvPr/>
          </p:nvSpPr>
          <p:spPr bwMode="auto">
            <a:xfrm>
              <a:off x="7236296" y="2251787"/>
              <a:ext cx="1656184" cy="341632"/>
            </a:xfrm>
            <a:prstGeom prst="rect">
              <a:avLst/>
            </a:prstGeom>
            <a:solidFill>
              <a:schemeClr val="tx2"/>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800" b="1" i="0" u="none" strike="noStrike" cap="none" normalizeH="0" baseline="0" dirty="0">
                  <a:ln>
                    <a:noFill/>
                  </a:ln>
                  <a:solidFill>
                    <a:srgbClr val="000099"/>
                  </a:solidFill>
                  <a:effectLst/>
                  <a:latin typeface="Arial" charset="0"/>
                </a:rPr>
                <a:t>Variable</a:t>
              </a:r>
            </a:p>
          </p:txBody>
        </p:sp>
        <p:cxnSp>
          <p:nvCxnSpPr>
            <p:cNvPr id="8" name="Connecteur droit avec flèche 7">
              <a:extLst>
                <a:ext uri="{FF2B5EF4-FFF2-40B4-BE49-F238E27FC236}">
                  <a16:creationId xmlns:a16="http://schemas.microsoft.com/office/drawing/2014/main" id="{1B9C39CA-F42A-4DBF-9417-76AEA47D893D}"/>
                </a:ext>
              </a:extLst>
            </p:cNvPr>
            <p:cNvCxnSpPr>
              <a:cxnSpLocks/>
              <a:stCxn id="4" idx="2"/>
              <a:endCxn id="5" idx="0"/>
            </p:cNvCxnSpPr>
            <p:nvPr/>
          </p:nvCxnSpPr>
          <p:spPr bwMode="auto">
            <a:xfrm flipH="1">
              <a:off x="5534558" y="1916832"/>
              <a:ext cx="1125674" cy="353296"/>
            </a:xfrm>
            <a:prstGeom prst="straightConnector1">
              <a:avLst/>
            </a:prstGeom>
            <a:noFill/>
            <a:ln w="12700" cap="flat" cmpd="sng" algn="ctr">
              <a:solidFill>
                <a:schemeClr val="bg1">
                  <a:lumMod val="50000"/>
                </a:schemeClr>
              </a:solidFill>
              <a:prstDash val="solid"/>
              <a:round/>
              <a:headEnd type="none" w="med" len="med"/>
              <a:tailEnd type="triangle"/>
            </a:ln>
            <a:effectLst/>
          </p:spPr>
        </p:cxnSp>
        <p:cxnSp>
          <p:nvCxnSpPr>
            <p:cNvPr id="10" name="Connecteur droit avec flèche 9">
              <a:extLst>
                <a:ext uri="{FF2B5EF4-FFF2-40B4-BE49-F238E27FC236}">
                  <a16:creationId xmlns:a16="http://schemas.microsoft.com/office/drawing/2014/main" id="{9B4DB247-DA9D-4B02-AF92-6BF11A45CFB3}"/>
                </a:ext>
              </a:extLst>
            </p:cNvPr>
            <p:cNvCxnSpPr>
              <a:cxnSpLocks/>
              <a:stCxn id="4" idx="2"/>
              <a:endCxn id="6" idx="0"/>
            </p:cNvCxnSpPr>
            <p:nvPr/>
          </p:nvCxnSpPr>
          <p:spPr bwMode="auto">
            <a:xfrm>
              <a:off x="6660232" y="1916832"/>
              <a:ext cx="1404156" cy="334955"/>
            </a:xfrm>
            <a:prstGeom prst="straightConnector1">
              <a:avLst/>
            </a:prstGeom>
            <a:noFill/>
            <a:ln w="12700" cap="flat" cmpd="sng" algn="ctr">
              <a:solidFill>
                <a:schemeClr val="bg1">
                  <a:lumMod val="50000"/>
                </a:schemeClr>
              </a:solidFill>
              <a:prstDash val="solid"/>
              <a:round/>
              <a:headEnd type="none" w="med" len="med"/>
              <a:tailEnd type="triangle"/>
            </a:ln>
            <a:effectLst/>
          </p:spPr>
        </p:cxnSp>
      </p:grpSp>
      <p:grpSp>
        <p:nvGrpSpPr>
          <p:cNvPr id="12" name="Groupe 11">
            <a:extLst>
              <a:ext uri="{FF2B5EF4-FFF2-40B4-BE49-F238E27FC236}">
                <a16:creationId xmlns:a16="http://schemas.microsoft.com/office/drawing/2014/main" id="{8FA75EFB-6277-49C8-AF0E-4736AC7D062A}"/>
              </a:ext>
            </a:extLst>
          </p:cNvPr>
          <p:cNvGrpSpPr/>
          <p:nvPr/>
        </p:nvGrpSpPr>
        <p:grpSpPr>
          <a:xfrm>
            <a:off x="4788024" y="2810311"/>
            <a:ext cx="4104456" cy="1036560"/>
            <a:chOff x="4768924" y="1575200"/>
            <a:chExt cx="4104456" cy="1036560"/>
          </a:xfrm>
        </p:grpSpPr>
        <p:sp>
          <p:nvSpPr>
            <p:cNvPr id="13" name="Rectangle 12">
              <a:extLst>
                <a:ext uri="{FF2B5EF4-FFF2-40B4-BE49-F238E27FC236}">
                  <a16:creationId xmlns:a16="http://schemas.microsoft.com/office/drawing/2014/main" id="{938B5408-4C08-42A1-9BBF-0B2D1AE0F356}"/>
                </a:ext>
              </a:extLst>
            </p:cNvPr>
            <p:cNvSpPr/>
            <p:nvPr/>
          </p:nvSpPr>
          <p:spPr bwMode="auto">
            <a:xfrm>
              <a:off x="5940152" y="1575200"/>
              <a:ext cx="1440160" cy="341632"/>
            </a:xfrm>
            <a:prstGeom prst="rect">
              <a:avLst/>
            </a:prstGeom>
            <a:solidFill>
              <a:srgbClr val="C9FFE4"/>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800" b="1" i="0" u="none" strike="noStrike" cap="none" normalizeH="0" baseline="0" dirty="0">
                  <a:ln>
                    <a:noFill/>
                  </a:ln>
                  <a:solidFill>
                    <a:srgbClr val="000099"/>
                  </a:solidFill>
                  <a:effectLst/>
                  <a:latin typeface="Arial" charset="0"/>
                </a:rPr>
                <a:t>Coût</a:t>
              </a:r>
            </a:p>
          </p:txBody>
        </p:sp>
        <p:sp>
          <p:nvSpPr>
            <p:cNvPr id="14" name="Rectangle 13">
              <a:extLst>
                <a:ext uri="{FF2B5EF4-FFF2-40B4-BE49-F238E27FC236}">
                  <a16:creationId xmlns:a16="http://schemas.microsoft.com/office/drawing/2014/main" id="{328CFA0D-13CE-4553-93D2-566F7613855C}"/>
                </a:ext>
              </a:extLst>
            </p:cNvPr>
            <p:cNvSpPr/>
            <p:nvPr/>
          </p:nvSpPr>
          <p:spPr bwMode="auto">
            <a:xfrm>
              <a:off x="4768924" y="2270128"/>
              <a:ext cx="1512168" cy="341632"/>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800" b="1" i="0" u="none" strike="noStrike" cap="none" normalizeH="0" baseline="0" dirty="0">
                  <a:ln>
                    <a:noFill/>
                  </a:ln>
                  <a:solidFill>
                    <a:srgbClr val="000099"/>
                  </a:solidFill>
                  <a:effectLst/>
                  <a:latin typeface="Arial" charset="0"/>
                </a:rPr>
                <a:t>Direct</a:t>
              </a:r>
            </a:p>
          </p:txBody>
        </p:sp>
        <p:sp>
          <p:nvSpPr>
            <p:cNvPr id="15" name="Rectangle 14">
              <a:extLst>
                <a:ext uri="{FF2B5EF4-FFF2-40B4-BE49-F238E27FC236}">
                  <a16:creationId xmlns:a16="http://schemas.microsoft.com/office/drawing/2014/main" id="{2EC345B0-A6AE-4549-ADA5-95D5A3F93958}"/>
                </a:ext>
              </a:extLst>
            </p:cNvPr>
            <p:cNvSpPr/>
            <p:nvPr/>
          </p:nvSpPr>
          <p:spPr bwMode="auto">
            <a:xfrm>
              <a:off x="7236296" y="2251787"/>
              <a:ext cx="1637084" cy="341632"/>
            </a:xfrm>
            <a:prstGeom prst="rect">
              <a:avLst/>
            </a:prstGeom>
            <a:solidFill>
              <a:schemeClr val="accent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800" b="1" i="0" u="none" strike="noStrike" cap="none" normalizeH="0" baseline="0" dirty="0">
                  <a:ln>
                    <a:noFill/>
                  </a:ln>
                  <a:solidFill>
                    <a:srgbClr val="000099"/>
                  </a:solidFill>
                  <a:effectLst/>
                  <a:latin typeface="Arial" charset="0"/>
                </a:rPr>
                <a:t>Indirect</a:t>
              </a:r>
            </a:p>
          </p:txBody>
        </p:sp>
        <p:cxnSp>
          <p:nvCxnSpPr>
            <p:cNvPr id="16" name="Connecteur droit avec flèche 15">
              <a:extLst>
                <a:ext uri="{FF2B5EF4-FFF2-40B4-BE49-F238E27FC236}">
                  <a16:creationId xmlns:a16="http://schemas.microsoft.com/office/drawing/2014/main" id="{94C115F4-79C4-4D41-82BF-B6E15B6550AE}"/>
                </a:ext>
              </a:extLst>
            </p:cNvPr>
            <p:cNvCxnSpPr>
              <a:stCxn id="13" idx="2"/>
            </p:cNvCxnSpPr>
            <p:nvPr/>
          </p:nvCxnSpPr>
          <p:spPr bwMode="auto">
            <a:xfrm flipH="1">
              <a:off x="5364088" y="1916832"/>
              <a:ext cx="1296144" cy="353296"/>
            </a:xfrm>
            <a:prstGeom prst="straightConnector1">
              <a:avLst/>
            </a:prstGeom>
            <a:noFill/>
            <a:ln w="12700" cap="flat" cmpd="sng" algn="ctr">
              <a:solidFill>
                <a:schemeClr val="bg1">
                  <a:lumMod val="50000"/>
                </a:schemeClr>
              </a:solidFill>
              <a:prstDash val="solid"/>
              <a:round/>
              <a:headEnd type="none" w="med" len="med"/>
              <a:tailEnd type="triangle"/>
            </a:ln>
            <a:effectLst/>
          </p:spPr>
        </p:cxnSp>
        <p:cxnSp>
          <p:nvCxnSpPr>
            <p:cNvPr id="17" name="Connecteur droit avec flèche 16">
              <a:extLst>
                <a:ext uri="{FF2B5EF4-FFF2-40B4-BE49-F238E27FC236}">
                  <a16:creationId xmlns:a16="http://schemas.microsoft.com/office/drawing/2014/main" id="{0F4C1C14-8543-4C30-A18E-3B07BFE1728C}"/>
                </a:ext>
              </a:extLst>
            </p:cNvPr>
            <p:cNvCxnSpPr>
              <a:cxnSpLocks/>
              <a:stCxn id="13" idx="2"/>
              <a:endCxn id="15" idx="0"/>
            </p:cNvCxnSpPr>
            <p:nvPr/>
          </p:nvCxnSpPr>
          <p:spPr bwMode="auto">
            <a:xfrm>
              <a:off x="6660232" y="1916832"/>
              <a:ext cx="1394606" cy="334955"/>
            </a:xfrm>
            <a:prstGeom prst="straightConnector1">
              <a:avLst/>
            </a:prstGeom>
            <a:noFill/>
            <a:ln w="12700" cap="flat" cmpd="sng" algn="ctr">
              <a:solidFill>
                <a:schemeClr val="bg1">
                  <a:lumMod val="50000"/>
                </a:schemeClr>
              </a:solidFill>
              <a:prstDash val="solid"/>
              <a:round/>
              <a:headEnd type="none" w="med" len="med"/>
              <a:tailEnd type="triangle"/>
            </a:ln>
            <a:effectLst/>
          </p:spPr>
        </p:cxnSp>
      </p:grpSp>
      <p:grpSp>
        <p:nvGrpSpPr>
          <p:cNvPr id="18" name="Groupe 17">
            <a:extLst>
              <a:ext uri="{FF2B5EF4-FFF2-40B4-BE49-F238E27FC236}">
                <a16:creationId xmlns:a16="http://schemas.microsoft.com/office/drawing/2014/main" id="{6D76E018-A600-41F0-AB10-13CE0C8545F0}"/>
              </a:ext>
            </a:extLst>
          </p:cNvPr>
          <p:cNvGrpSpPr/>
          <p:nvPr/>
        </p:nvGrpSpPr>
        <p:grpSpPr>
          <a:xfrm>
            <a:off x="4860032" y="4120632"/>
            <a:ext cx="4032448" cy="1036560"/>
            <a:chOff x="4768924" y="1575200"/>
            <a:chExt cx="4032448" cy="1036560"/>
          </a:xfrm>
        </p:grpSpPr>
        <p:sp>
          <p:nvSpPr>
            <p:cNvPr id="19" name="Rectangle 18">
              <a:extLst>
                <a:ext uri="{FF2B5EF4-FFF2-40B4-BE49-F238E27FC236}">
                  <a16:creationId xmlns:a16="http://schemas.microsoft.com/office/drawing/2014/main" id="{C96B68B3-2E38-4295-8D8A-C756287E4B61}"/>
                </a:ext>
              </a:extLst>
            </p:cNvPr>
            <p:cNvSpPr/>
            <p:nvPr/>
          </p:nvSpPr>
          <p:spPr bwMode="auto">
            <a:xfrm>
              <a:off x="5940152" y="1575200"/>
              <a:ext cx="1440160" cy="341632"/>
            </a:xfrm>
            <a:prstGeom prst="rect">
              <a:avLst/>
            </a:prstGeom>
            <a:solidFill>
              <a:srgbClr val="C9FFE4"/>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800" b="1" i="0" u="none" strike="noStrike" cap="none" normalizeH="0" baseline="0" dirty="0">
                  <a:ln>
                    <a:noFill/>
                  </a:ln>
                  <a:solidFill>
                    <a:srgbClr val="000099"/>
                  </a:solidFill>
                  <a:effectLst/>
                  <a:latin typeface="Arial" charset="0"/>
                </a:rPr>
                <a:t>Coût</a:t>
              </a:r>
            </a:p>
          </p:txBody>
        </p:sp>
        <p:sp>
          <p:nvSpPr>
            <p:cNvPr id="20" name="Rectangle 19">
              <a:extLst>
                <a:ext uri="{FF2B5EF4-FFF2-40B4-BE49-F238E27FC236}">
                  <a16:creationId xmlns:a16="http://schemas.microsoft.com/office/drawing/2014/main" id="{CEBEF4D6-243A-4951-B917-BC03D6A940B1}"/>
                </a:ext>
              </a:extLst>
            </p:cNvPr>
            <p:cNvSpPr/>
            <p:nvPr/>
          </p:nvSpPr>
          <p:spPr bwMode="auto">
            <a:xfrm>
              <a:off x="4768924" y="2270128"/>
              <a:ext cx="1440160" cy="341632"/>
            </a:xfrm>
            <a:prstGeom prst="rect">
              <a:avLst/>
            </a:prstGeom>
            <a:solidFill>
              <a:schemeClr val="bg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800" b="1" i="0" u="none" strike="noStrike" cap="none" normalizeH="0" baseline="0" dirty="0">
                  <a:ln>
                    <a:noFill/>
                  </a:ln>
                  <a:solidFill>
                    <a:srgbClr val="000099"/>
                  </a:solidFill>
                  <a:effectLst/>
                  <a:latin typeface="Arial" charset="0"/>
                </a:rPr>
                <a:t>de produit</a:t>
              </a:r>
            </a:p>
          </p:txBody>
        </p:sp>
        <p:sp>
          <p:nvSpPr>
            <p:cNvPr id="21" name="Rectangle 20">
              <a:extLst>
                <a:ext uri="{FF2B5EF4-FFF2-40B4-BE49-F238E27FC236}">
                  <a16:creationId xmlns:a16="http://schemas.microsoft.com/office/drawing/2014/main" id="{DCCC52C3-BB5C-4F59-8984-FEF09641ACC5}"/>
                </a:ext>
              </a:extLst>
            </p:cNvPr>
            <p:cNvSpPr/>
            <p:nvPr/>
          </p:nvSpPr>
          <p:spPr bwMode="auto">
            <a:xfrm>
              <a:off x="7236296" y="2251787"/>
              <a:ext cx="1565076" cy="341632"/>
            </a:xfrm>
            <a:prstGeom prst="rect">
              <a:avLst/>
            </a:prstGeom>
            <a:solidFill>
              <a:schemeClr val="bg1">
                <a:lumMod val="20000"/>
                <a:lumOff val="80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800" b="1" i="0" u="none" strike="noStrike" cap="none" normalizeH="0" baseline="0" dirty="0">
                  <a:ln>
                    <a:noFill/>
                  </a:ln>
                  <a:solidFill>
                    <a:srgbClr val="000099"/>
                  </a:solidFill>
                  <a:effectLst/>
                  <a:latin typeface="Arial" charset="0"/>
                </a:rPr>
                <a:t>de période</a:t>
              </a:r>
            </a:p>
          </p:txBody>
        </p:sp>
        <p:cxnSp>
          <p:nvCxnSpPr>
            <p:cNvPr id="22" name="Connecteur droit avec flèche 21">
              <a:extLst>
                <a:ext uri="{FF2B5EF4-FFF2-40B4-BE49-F238E27FC236}">
                  <a16:creationId xmlns:a16="http://schemas.microsoft.com/office/drawing/2014/main" id="{72CF2141-1F93-4275-8460-ACCCE0558087}"/>
                </a:ext>
              </a:extLst>
            </p:cNvPr>
            <p:cNvCxnSpPr>
              <a:stCxn id="19" idx="2"/>
            </p:cNvCxnSpPr>
            <p:nvPr/>
          </p:nvCxnSpPr>
          <p:spPr bwMode="auto">
            <a:xfrm flipH="1">
              <a:off x="5364088" y="1916832"/>
              <a:ext cx="1296144" cy="353296"/>
            </a:xfrm>
            <a:prstGeom prst="straightConnector1">
              <a:avLst/>
            </a:prstGeom>
            <a:noFill/>
            <a:ln w="12700" cap="flat" cmpd="sng" algn="ctr">
              <a:solidFill>
                <a:schemeClr val="bg1">
                  <a:lumMod val="50000"/>
                </a:schemeClr>
              </a:solidFill>
              <a:prstDash val="solid"/>
              <a:round/>
              <a:headEnd type="none" w="med" len="med"/>
              <a:tailEnd type="triangle"/>
            </a:ln>
            <a:effectLst/>
          </p:spPr>
        </p:cxnSp>
        <p:cxnSp>
          <p:nvCxnSpPr>
            <p:cNvPr id="23" name="Connecteur droit avec flèche 22">
              <a:extLst>
                <a:ext uri="{FF2B5EF4-FFF2-40B4-BE49-F238E27FC236}">
                  <a16:creationId xmlns:a16="http://schemas.microsoft.com/office/drawing/2014/main" id="{61615A98-02E6-4366-B986-616BB1F09A7D}"/>
                </a:ext>
              </a:extLst>
            </p:cNvPr>
            <p:cNvCxnSpPr>
              <a:cxnSpLocks/>
              <a:stCxn id="19" idx="2"/>
              <a:endCxn id="21" idx="0"/>
            </p:cNvCxnSpPr>
            <p:nvPr/>
          </p:nvCxnSpPr>
          <p:spPr bwMode="auto">
            <a:xfrm>
              <a:off x="6660232" y="1916832"/>
              <a:ext cx="1358602" cy="334955"/>
            </a:xfrm>
            <a:prstGeom prst="straightConnector1">
              <a:avLst/>
            </a:prstGeom>
            <a:noFill/>
            <a:ln w="12700" cap="flat" cmpd="sng" algn="ctr">
              <a:solidFill>
                <a:schemeClr val="bg1">
                  <a:lumMod val="50000"/>
                </a:schemeClr>
              </a:solidFill>
              <a:prstDash val="solid"/>
              <a:round/>
              <a:headEnd type="none" w="med" len="med"/>
              <a:tailEnd type="triangle"/>
            </a:ln>
            <a:effectLst/>
          </p:spPr>
        </p:cxnSp>
      </p:grpSp>
      <p:sp>
        <p:nvSpPr>
          <p:cNvPr id="24" name="ZoneTexte 23">
            <a:extLst>
              <a:ext uri="{FF2B5EF4-FFF2-40B4-BE49-F238E27FC236}">
                <a16:creationId xmlns:a16="http://schemas.microsoft.com/office/drawing/2014/main" id="{142200FA-6F69-42F6-A676-C92CC5C3F2A2}"/>
              </a:ext>
            </a:extLst>
          </p:cNvPr>
          <p:cNvSpPr txBox="1"/>
          <p:nvPr/>
        </p:nvSpPr>
        <p:spPr>
          <a:xfrm>
            <a:off x="395536" y="1684983"/>
            <a:ext cx="3456384" cy="757130"/>
          </a:xfrm>
          <a:prstGeom prst="rect">
            <a:avLst/>
          </a:prstGeom>
          <a:noFill/>
        </p:spPr>
        <p:txBody>
          <a:bodyPr wrap="square" rtlCol="0">
            <a:spAutoFit/>
          </a:bodyPr>
          <a:lstStyle/>
          <a:p>
            <a:r>
              <a:rPr lang="fr-FR" sz="1600" dirty="0"/>
              <a:t>Pour savoir si la consommation de ressources varie ou non avec le niveau d’activité</a:t>
            </a:r>
          </a:p>
        </p:txBody>
      </p:sp>
      <p:sp>
        <p:nvSpPr>
          <p:cNvPr id="25" name="ZoneTexte 24">
            <a:extLst>
              <a:ext uri="{FF2B5EF4-FFF2-40B4-BE49-F238E27FC236}">
                <a16:creationId xmlns:a16="http://schemas.microsoft.com/office/drawing/2014/main" id="{B2EFDD59-B766-423B-8D80-13E51BF3A5C2}"/>
              </a:ext>
            </a:extLst>
          </p:cNvPr>
          <p:cNvSpPr txBox="1"/>
          <p:nvPr/>
        </p:nvSpPr>
        <p:spPr>
          <a:xfrm>
            <a:off x="395536" y="2868142"/>
            <a:ext cx="3312368" cy="978729"/>
          </a:xfrm>
          <a:prstGeom prst="rect">
            <a:avLst/>
          </a:prstGeom>
          <a:noFill/>
        </p:spPr>
        <p:txBody>
          <a:bodyPr wrap="square" rtlCol="0">
            <a:spAutoFit/>
          </a:bodyPr>
          <a:lstStyle/>
          <a:p>
            <a:r>
              <a:rPr lang="fr-FR" sz="1600" dirty="0"/>
              <a:t>Pour savoir si la consommation de ressources est causée par l’existence d’une activité ou d’un produit</a:t>
            </a:r>
          </a:p>
        </p:txBody>
      </p:sp>
      <p:sp>
        <p:nvSpPr>
          <p:cNvPr id="26" name="ZoneTexte 25">
            <a:extLst>
              <a:ext uri="{FF2B5EF4-FFF2-40B4-BE49-F238E27FC236}">
                <a16:creationId xmlns:a16="http://schemas.microsoft.com/office/drawing/2014/main" id="{D43048B0-9CA2-4CAC-83A1-72C3BA9E71F9}"/>
              </a:ext>
            </a:extLst>
          </p:cNvPr>
          <p:cNvSpPr txBox="1"/>
          <p:nvPr/>
        </p:nvSpPr>
        <p:spPr>
          <a:xfrm>
            <a:off x="395536" y="4106455"/>
            <a:ext cx="3312368" cy="978729"/>
          </a:xfrm>
          <a:prstGeom prst="rect">
            <a:avLst/>
          </a:prstGeom>
          <a:noFill/>
        </p:spPr>
        <p:txBody>
          <a:bodyPr wrap="square" rtlCol="0">
            <a:spAutoFit/>
          </a:bodyPr>
          <a:lstStyle/>
          <a:p>
            <a:r>
              <a:rPr lang="fr-FR" sz="1600" dirty="0"/>
              <a:t>Pour savoir combien de ressources ont été consommées pour une période donnée</a:t>
            </a:r>
          </a:p>
        </p:txBody>
      </p:sp>
      <p:cxnSp>
        <p:nvCxnSpPr>
          <p:cNvPr id="28" name="Connecteur droit 27">
            <a:extLst>
              <a:ext uri="{FF2B5EF4-FFF2-40B4-BE49-F238E27FC236}">
                <a16:creationId xmlns:a16="http://schemas.microsoft.com/office/drawing/2014/main" id="{57F65307-912D-4920-A3B5-3943C7504471}"/>
              </a:ext>
            </a:extLst>
          </p:cNvPr>
          <p:cNvCxnSpPr/>
          <p:nvPr/>
        </p:nvCxnSpPr>
        <p:spPr bwMode="auto">
          <a:xfrm>
            <a:off x="251520" y="2647887"/>
            <a:ext cx="8640960" cy="72008"/>
          </a:xfrm>
          <a:prstGeom prst="line">
            <a:avLst/>
          </a:prstGeom>
          <a:noFill/>
          <a:ln w="12700" cap="flat" cmpd="sng" algn="ctr">
            <a:solidFill>
              <a:schemeClr val="bg1">
                <a:lumMod val="50000"/>
              </a:schemeClr>
            </a:solidFill>
            <a:prstDash val="solid"/>
            <a:round/>
            <a:headEnd type="none" w="med" len="med"/>
            <a:tailEnd type="none" w="med" len="med"/>
          </a:ln>
          <a:effectLst/>
        </p:spPr>
      </p:cxnSp>
      <p:cxnSp>
        <p:nvCxnSpPr>
          <p:cNvPr id="29" name="Connecteur droit 28">
            <a:extLst>
              <a:ext uri="{FF2B5EF4-FFF2-40B4-BE49-F238E27FC236}">
                <a16:creationId xmlns:a16="http://schemas.microsoft.com/office/drawing/2014/main" id="{9C585638-F181-4387-A3F6-B8CA3D439E49}"/>
              </a:ext>
            </a:extLst>
          </p:cNvPr>
          <p:cNvCxnSpPr/>
          <p:nvPr/>
        </p:nvCxnSpPr>
        <p:spPr bwMode="auto">
          <a:xfrm>
            <a:off x="251520" y="3962439"/>
            <a:ext cx="8640960" cy="72008"/>
          </a:xfrm>
          <a:prstGeom prst="line">
            <a:avLst/>
          </a:prstGeom>
          <a:noFill/>
          <a:ln w="12700" cap="flat" cmpd="sng" algn="ctr">
            <a:solidFill>
              <a:schemeClr val="bg1">
                <a:lumMod val="50000"/>
              </a:schemeClr>
            </a:solidFill>
            <a:prstDash val="solid"/>
            <a:round/>
            <a:headEnd type="none" w="med" len="med"/>
            <a:tailEnd type="none" w="med" len="med"/>
          </a:ln>
          <a:effectLst/>
        </p:spPr>
      </p:cxnSp>
      <p:grpSp>
        <p:nvGrpSpPr>
          <p:cNvPr id="27" name="Groupe 26">
            <a:extLst>
              <a:ext uri="{FF2B5EF4-FFF2-40B4-BE49-F238E27FC236}">
                <a16:creationId xmlns:a16="http://schemas.microsoft.com/office/drawing/2014/main" id="{3F8F6513-3E8E-4A2E-908C-731AB26C5DA2}"/>
              </a:ext>
            </a:extLst>
          </p:cNvPr>
          <p:cNvGrpSpPr/>
          <p:nvPr/>
        </p:nvGrpSpPr>
        <p:grpSpPr>
          <a:xfrm>
            <a:off x="4860032" y="5416776"/>
            <a:ext cx="4032448" cy="1036560"/>
            <a:chOff x="4768924" y="1575200"/>
            <a:chExt cx="4032448" cy="1036560"/>
          </a:xfrm>
        </p:grpSpPr>
        <p:sp>
          <p:nvSpPr>
            <p:cNvPr id="30" name="Rectangle 29">
              <a:extLst>
                <a:ext uri="{FF2B5EF4-FFF2-40B4-BE49-F238E27FC236}">
                  <a16:creationId xmlns:a16="http://schemas.microsoft.com/office/drawing/2014/main" id="{22C74502-4A3E-44D2-AD03-B7C68954A856}"/>
                </a:ext>
              </a:extLst>
            </p:cNvPr>
            <p:cNvSpPr/>
            <p:nvPr/>
          </p:nvSpPr>
          <p:spPr bwMode="auto">
            <a:xfrm>
              <a:off x="5940152" y="1575200"/>
              <a:ext cx="1440160" cy="341632"/>
            </a:xfrm>
            <a:prstGeom prst="rect">
              <a:avLst/>
            </a:prstGeom>
            <a:solidFill>
              <a:srgbClr val="C9FFE4"/>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800" b="1" i="0" u="none" strike="noStrike" cap="none" normalizeH="0" baseline="0" dirty="0">
                  <a:ln>
                    <a:noFill/>
                  </a:ln>
                  <a:solidFill>
                    <a:srgbClr val="000099"/>
                  </a:solidFill>
                  <a:effectLst/>
                  <a:latin typeface="Arial" charset="0"/>
                </a:rPr>
                <a:t>Coût</a:t>
              </a:r>
            </a:p>
          </p:txBody>
        </p:sp>
        <p:sp>
          <p:nvSpPr>
            <p:cNvPr id="31" name="Rectangle 30">
              <a:extLst>
                <a:ext uri="{FF2B5EF4-FFF2-40B4-BE49-F238E27FC236}">
                  <a16:creationId xmlns:a16="http://schemas.microsoft.com/office/drawing/2014/main" id="{83F087CF-1E1C-4F15-ACC8-E5A6A383C6FB}"/>
                </a:ext>
              </a:extLst>
            </p:cNvPr>
            <p:cNvSpPr/>
            <p:nvPr/>
          </p:nvSpPr>
          <p:spPr bwMode="auto">
            <a:xfrm>
              <a:off x="4768924" y="2270128"/>
              <a:ext cx="1440160" cy="341632"/>
            </a:xfrm>
            <a:prstGeom prst="rect">
              <a:avLst/>
            </a:prstGeom>
            <a:solidFill>
              <a:srgbClr val="FF99CC"/>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800" b="1" i="0" u="none" strike="noStrike" cap="none" normalizeH="0" baseline="0" dirty="0">
                  <a:ln>
                    <a:noFill/>
                  </a:ln>
                  <a:solidFill>
                    <a:srgbClr val="000099"/>
                  </a:solidFill>
                  <a:effectLst/>
                  <a:latin typeface="Arial" charset="0"/>
                </a:rPr>
                <a:t>standard</a:t>
              </a:r>
            </a:p>
          </p:txBody>
        </p:sp>
        <p:sp>
          <p:nvSpPr>
            <p:cNvPr id="32" name="Rectangle 31">
              <a:extLst>
                <a:ext uri="{FF2B5EF4-FFF2-40B4-BE49-F238E27FC236}">
                  <a16:creationId xmlns:a16="http://schemas.microsoft.com/office/drawing/2014/main" id="{E823C2E0-E87C-47F8-8E9E-6D1B15EACB9B}"/>
                </a:ext>
              </a:extLst>
            </p:cNvPr>
            <p:cNvSpPr/>
            <p:nvPr/>
          </p:nvSpPr>
          <p:spPr bwMode="auto">
            <a:xfrm>
              <a:off x="7236296" y="2251787"/>
              <a:ext cx="1565076" cy="341632"/>
            </a:xfrm>
            <a:prstGeom prst="rect">
              <a:avLst/>
            </a:prstGeom>
            <a:solidFill>
              <a:srgbClr val="FF99CC"/>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800" b="1" i="0" u="none" strike="noStrike" cap="none" normalizeH="0" baseline="0" dirty="0">
                  <a:ln>
                    <a:noFill/>
                  </a:ln>
                  <a:solidFill>
                    <a:srgbClr val="000099"/>
                  </a:solidFill>
                  <a:effectLst/>
                  <a:latin typeface="Arial" charset="0"/>
                </a:rPr>
                <a:t>réel</a:t>
              </a:r>
            </a:p>
          </p:txBody>
        </p:sp>
        <p:cxnSp>
          <p:nvCxnSpPr>
            <p:cNvPr id="33" name="Connecteur droit avec flèche 32">
              <a:extLst>
                <a:ext uri="{FF2B5EF4-FFF2-40B4-BE49-F238E27FC236}">
                  <a16:creationId xmlns:a16="http://schemas.microsoft.com/office/drawing/2014/main" id="{998510DA-EBA3-421E-A55B-2282F0785A8B}"/>
                </a:ext>
              </a:extLst>
            </p:cNvPr>
            <p:cNvCxnSpPr>
              <a:stCxn id="30" idx="2"/>
            </p:cNvCxnSpPr>
            <p:nvPr/>
          </p:nvCxnSpPr>
          <p:spPr bwMode="auto">
            <a:xfrm flipH="1">
              <a:off x="5364088" y="1916832"/>
              <a:ext cx="1296144" cy="353296"/>
            </a:xfrm>
            <a:prstGeom prst="straightConnector1">
              <a:avLst/>
            </a:prstGeom>
            <a:noFill/>
            <a:ln w="12700" cap="flat" cmpd="sng" algn="ctr">
              <a:solidFill>
                <a:schemeClr val="bg1">
                  <a:lumMod val="50000"/>
                </a:schemeClr>
              </a:solidFill>
              <a:prstDash val="solid"/>
              <a:round/>
              <a:headEnd type="none" w="med" len="med"/>
              <a:tailEnd type="triangle"/>
            </a:ln>
            <a:effectLst/>
          </p:spPr>
        </p:cxnSp>
        <p:cxnSp>
          <p:nvCxnSpPr>
            <p:cNvPr id="34" name="Connecteur droit avec flèche 33">
              <a:extLst>
                <a:ext uri="{FF2B5EF4-FFF2-40B4-BE49-F238E27FC236}">
                  <a16:creationId xmlns:a16="http://schemas.microsoft.com/office/drawing/2014/main" id="{374C15FE-30FE-42D5-85C5-7F723383D4C2}"/>
                </a:ext>
              </a:extLst>
            </p:cNvPr>
            <p:cNvCxnSpPr>
              <a:cxnSpLocks/>
              <a:stCxn id="30" idx="2"/>
              <a:endCxn id="32" idx="0"/>
            </p:cNvCxnSpPr>
            <p:nvPr/>
          </p:nvCxnSpPr>
          <p:spPr bwMode="auto">
            <a:xfrm>
              <a:off x="6660232" y="1916832"/>
              <a:ext cx="1358602" cy="334955"/>
            </a:xfrm>
            <a:prstGeom prst="straightConnector1">
              <a:avLst/>
            </a:prstGeom>
            <a:noFill/>
            <a:ln w="12700" cap="flat" cmpd="sng" algn="ctr">
              <a:solidFill>
                <a:schemeClr val="bg1">
                  <a:lumMod val="50000"/>
                </a:schemeClr>
              </a:solidFill>
              <a:prstDash val="solid"/>
              <a:round/>
              <a:headEnd type="none" w="med" len="med"/>
              <a:tailEnd type="triangle"/>
            </a:ln>
            <a:effectLst/>
          </p:spPr>
        </p:cxnSp>
      </p:grpSp>
      <p:sp>
        <p:nvSpPr>
          <p:cNvPr id="35" name="ZoneTexte 34">
            <a:extLst>
              <a:ext uri="{FF2B5EF4-FFF2-40B4-BE49-F238E27FC236}">
                <a16:creationId xmlns:a16="http://schemas.microsoft.com/office/drawing/2014/main" id="{0470F213-CE65-4000-9BE6-D1D0204C4542}"/>
              </a:ext>
            </a:extLst>
          </p:cNvPr>
          <p:cNvSpPr txBox="1"/>
          <p:nvPr/>
        </p:nvSpPr>
        <p:spPr>
          <a:xfrm>
            <a:off x="395536" y="5402599"/>
            <a:ext cx="3312368" cy="757130"/>
          </a:xfrm>
          <a:prstGeom prst="rect">
            <a:avLst/>
          </a:prstGeom>
          <a:noFill/>
        </p:spPr>
        <p:txBody>
          <a:bodyPr wrap="square" rtlCol="0">
            <a:spAutoFit/>
          </a:bodyPr>
          <a:lstStyle/>
          <a:p>
            <a:r>
              <a:rPr lang="fr-FR" sz="1600" dirty="0"/>
              <a:t>Pour savoir si la réalité de l’activité correspond à la prévision</a:t>
            </a:r>
          </a:p>
        </p:txBody>
      </p:sp>
      <p:cxnSp>
        <p:nvCxnSpPr>
          <p:cNvPr id="36" name="Connecteur droit 35">
            <a:extLst>
              <a:ext uri="{FF2B5EF4-FFF2-40B4-BE49-F238E27FC236}">
                <a16:creationId xmlns:a16="http://schemas.microsoft.com/office/drawing/2014/main" id="{2EB88AC5-14BA-4006-8B0D-1325E5CDE867}"/>
              </a:ext>
            </a:extLst>
          </p:cNvPr>
          <p:cNvCxnSpPr/>
          <p:nvPr/>
        </p:nvCxnSpPr>
        <p:spPr bwMode="auto">
          <a:xfrm>
            <a:off x="251520" y="5258583"/>
            <a:ext cx="8640960" cy="72008"/>
          </a:xfrm>
          <a:prstGeom prst="line">
            <a:avLst/>
          </a:prstGeom>
          <a:noFill/>
          <a:ln w="12700" cap="flat" cmpd="sng" algn="ctr">
            <a:solidFill>
              <a:schemeClr val="bg1">
                <a:lumMod val="50000"/>
              </a:schemeClr>
            </a:solidFill>
            <a:prstDash val="solid"/>
            <a:round/>
            <a:headEnd type="none" w="med" len="med"/>
            <a:tailEnd type="none" w="med" len="med"/>
          </a:ln>
          <a:effectLst/>
        </p:spPr>
      </p:cxnSp>
    </p:spTree>
    <p:extLst>
      <p:ext uri="{BB962C8B-B14F-4D97-AF65-F5344CB8AC3E}">
        <p14:creationId xmlns:p14="http://schemas.microsoft.com/office/powerpoint/2010/main" val="1602267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fr-FR" dirty="0"/>
              <a:t>Coûts variables / Coûts fixes</a:t>
            </a:r>
          </a:p>
        </p:txBody>
      </p:sp>
      <p:sp>
        <p:nvSpPr>
          <p:cNvPr id="6148" name="Line 4"/>
          <p:cNvSpPr>
            <a:spLocks noChangeShapeType="1"/>
          </p:cNvSpPr>
          <p:nvPr/>
        </p:nvSpPr>
        <p:spPr bwMode="auto">
          <a:xfrm flipV="1">
            <a:off x="914400" y="1981200"/>
            <a:ext cx="0" cy="2209800"/>
          </a:xfrm>
          <a:prstGeom prst="line">
            <a:avLst/>
          </a:prstGeom>
          <a:noFill/>
          <a:ln w="12700">
            <a:solidFill>
              <a:srgbClr val="000000"/>
            </a:solidFill>
            <a:round/>
            <a:headEnd/>
            <a:tailEnd type="triangle" w="med" len="med"/>
          </a:ln>
          <a:effectLst/>
        </p:spPr>
        <p:txBody>
          <a:bodyPr>
            <a:spAutoFit/>
          </a:bodyPr>
          <a:lstStyle/>
          <a:p>
            <a:endParaRPr lang="fr-FR" dirty="0"/>
          </a:p>
        </p:txBody>
      </p:sp>
      <p:sp>
        <p:nvSpPr>
          <p:cNvPr id="6149" name="Line 5"/>
          <p:cNvSpPr>
            <a:spLocks noChangeShapeType="1"/>
          </p:cNvSpPr>
          <p:nvPr/>
        </p:nvSpPr>
        <p:spPr bwMode="auto">
          <a:xfrm>
            <a:off x="914400" y="4191000"/>
            <a:ext cx="3048000" cy="0"/>
          </a:xfrm>
          <a:prstGeom prst="line">
            <a:avLst/>
          </a:prstGeom>
          <a:noFill/>
          <a:ln w="12700">
            <a:solidFill>
              <a:srgbClr val="000000"/>
            </a:solidFill>
            <a:round/>
            <a:headEnd/>
            <a:tailEnd type="triangle" w="med" len="med"/>
          </a:ln>
          <a:effectLst/>
        </p:spPr>
        <p:txBody>
          <a:bodyPr>
            <a:spAutoFit/>
          </a:bodyPr>
          <a:lstStyle/>
          <a:p>
            <a:endParaRPr lang="fr-FR" dirty="0"/>
          </a:p>
        </p:txBody>
      </p:sp>
      <p:sp>
        <p:nvSpPr>
          <p:cNvPr id="6150" name="Line 6"/>
          <p:cNvSpPr>
            <a:spLocks noChangeShapeType="1"/>
          </p:cNvSpPr>
          <p:nvPr/>
        </p:nvSpPr>
        <p:spPr bwMode="auto">
          <a:xfrm flipV="1">
            <a:off x="914400" y="2514600"/>
            <a:ext cx="2971800" cy="1676400"/>
          </a:xfrm>
          <a:prstGeom prst="line">
            <a:avLst/>
          </a:prstGeom>
          <a:noFill/>
          <a:ln w="57150">
            <a:solidFill>
              <a:schemeClr val="bg1"/>
            </a:solidFill>
            <a:round/>
            <a:headEnd/>
            <a:tailEnd/>
          </a:ln>
          <a:effectLst/>
        </p:spPr>
        <p:txBody>
          <a:bodyPr>
            <a:spAutoFit/>
          </a:bodyPr>
          <a:lstStyle/>
          <a:p>
            <a:endParaRPr lang="fr-FR" dirty="0"/>
          </a:p>
        </p:txBody>
      </p:sp>
      <p:sp>
        <p:nvSpPr>
          <p:cNvPr id="6151" name="Text Box 7"/>
          <p:cNvSpPr txBox="1">
            <a:spLocks noChangeArrowheads="1"/>
          </p:cNvSpPr>
          <p:nvPr/>
        </p:nvSpPr>
        <p:spPr bwMode="auto">
          <a:xfrm>
            <a:off x="152400" y="2174875"/>
            <a:ext cx="704850" cy="339725"/>
          </a:xfrm>
          <a:prstGeom prst="rect">
            <a:avLst/>
          </a:prstGeom>
          <a:noFill/>
          <a:ln w="12700">
            <a:noFill/>
            <a:miter lim="800000"/>
            <a:headEnd/>
            <a:tailEnd/>
          </a:ln>
          <a:effectLst/>
        </p:spPr>
        <p:txBody>
          <a:bodyPr wrap="none">
            <a:spAutoFit/>
          </a:bodyPr>
          <a:lstStyle/>
          <a:p>
            <a:r>
              <a:rPr lang="fr-FR" sz="1800" dirty="0">
                <a:solidFill>
                  <a:srgbClr val="000000"/>
                </a:solidFill>
              </a:rPr>
              <a:t>Coût</a:t>
            </a:r>
          </a:p>
        </p:txBody>
      </p:sp>
      <p:sp>
        <p:nvSpPr>
          <p:cNvPr id="6152" name="Text Box 8"/>
          <p:cNvSpPr txBox="1">
            <a:spLocks noChangeArrowheads="1"/>
          </p:cNvSpPr>
          <p:nvPr/>
        </p:nvSpPr>
        <p:spPr bwMode="auto">
          <a:xfrm>
            <a:off x="1981200" y="4232275"/>
            <a:ext cx="1987550" cy="339725"/>
          </a:xfrm>
          <a:prstGeom prst="rect">
            <a:avLst/>
          </a:prstGeom>
          <a:noFill/>
          <a:ln w="12700">
            <a:noFill/>
            <a:miter lim="800000"/>
            <a:headEnd/>
            <a:tailEnd/>
          </a:ln>
          <a:effectLst/>
        </p:spPr>
        <p:txBody>
          <a:bodyPr wrap="none">
            <a:spAutoFit/>
          </a:bodyPr>
          <a:lstStyle/>
          <a:p>
            <a:r>
              <a:rPr lang="fr-FR" sz="1800" dirty="0">
                <a:solidFill>
                  <a:srgbClr val="000000"/>
                </a:solidFill>
              </a:rPr>
              <a:t>Niveau d’activité</a:t>
            </a:r>
          </a:p>
        </p:txBody>
      </p:sp>
      <p:sp>
        <p:nvSpPr>
          <p:cNvPr id="6153" name="Line 9"/>
          <p:cNvSpPr>
            <a:spLocks noChangeShapeType="1"/>
          </p:cNvSpPr>
          <p:nvPr/>
        </p:nvSpPr>
        <p:spPr bwMode="auto">
          <a:xfrm flipV="1">
            <a:off x="5334000" y="1981200"/>
            <a:ext cx="0" cy="2209800"/>
          </a:xfrm>
          <a:prstGeom prst="line">
            <a:avLst/>
          </a:prstGeom>
          <a:noFill/>
          <a:ln w="12700">
            <a:solidFill>
              <a:srgbClr val="000000"/>
            </a:solidFill>
            <a:round/>
            <a:headEnd/>
            <a:tailEnd type="triangle" w="med" len="med"/>
          </a:ln>
          <a:effectLst/>
        </p:spPr>
        <p:txBody>
          <a:bodyPr>
            <a:spAutoFit/>
          </a:bodyPr>
          <a:lstStyle/>
          <a:p>
            <a:endParaRPr lang="fr-FR" dirty="0"/>
          </a:p>
        </p:txBody>
      </p:sp>
      <p:sp>
        <p:nvSpPr>
          <p:cNvPr id="6154" name="Line 10"/>
          <p:cNvSpPr>
            <a:spLocks noChangeShapeType="1"/>
          </p:cNvSpPr>
          <p:nvPr/>
        </p:nvSpPr>
        <p:spPr bwMode="auto">
          <a:xfrm>
            <a:off x="5334000" y="4191000"/>
            <a:ext cx="3048000" cy="0"/>
          </a:xfrm>
          <a:prstGeom prst="line">
            <a:avLst/>
          </a:prstGeom>
          <a:noFill/>
          <a:ln w="12700">
            <a:solidFill>
              <a:srgbClr val="000000"/>
            </a:solidFill>
            <a:round/>
            <a:headEnd/>
            <a:tailEnd type="triangle" w="med" len="med"/>
          </a:ln>
          <a:effectLst/>
        </p:spPr>
        <p:txBody>
          <a:bodyPr>
            <a:spAutoFit/>
          </a:bodyPr>
          <a:lstStyle/>
          <a:p>
            <a:endParaRPr lang="fr-FR" dirty="0"/>
          </a:p>
        </p:txBody>
      </p:sp>
      <p:sp>
        <p:nvSpPr>
          <p:cNvPr id="6155" name="Line 11"/>
          <p:cNvSpPr>
            <a:spLocks noChangeShapeType="1"/>
          </p:cNvSpPr>
          <p:nvPr/>
        </p:nvSpPr>
        <p:spPr bwMode="auto">
          <a:xfrm flipV="1">
            <a:off x="5334000" y="3124200"/>
            <a:ext cx="2971800" cy="0"/>
          </a:xfrm>
          <a:prstGeom prst="line">
            <a:avLst/>
          </a:prstGeom>
          <a:noFill/>
          <a:ln w="57150">
            <a:solidFill>
              <a:schemeClr val="bg1"/>
            </a:solidFill>
            <a:round/>
            <a:headEnd/>
            <a:tailEnd/>
          </a:ln>
          <a:effectLst/>
        </p:spPr>
        <p:txBody>
          <a:bodyPr>
            <a:spAutoFit/>
          </a:bodyPr>
          <a:lstStyle/>
          <a:p>
            <a:endParaRPr lang="fr-FR" dirty="0"/>
          </a:p>
        </p:txBody>
      </p:sp>
      <p:sp>
        <p:nvSpPr>
          <p:cNvPr id="6156" name="Text Box 12"/>
          <p:cNvSpPr txBox="1">
            <a:spLocks noChangeArrowheads="1"/>
          </p:cNvSpPr>
          <p:nvPr/>
        </p:nvSpPr>
        <p:spPr bwMode="auto">
          <a:xfrm>
            <a:off x="4572000" y="2174875"/>
            <a:ext cx="704850" cy="339725"/>
          </a:xfrm>
          <a:prstGeom prst="rect">
            <a:avLst/>
          </a:prstGeom>
          <a:noFill/>
          <a:ln w="12700">
            <a:noFill/>
            <a:miter lim="800000"/>
            <a:headEnd/>
            <a:tailEnd/>
          </a:ln>
          <a:effectLst/>
        </p:spPr>
        <p:txBody>
          <a:bodyPr wrap="none">
            <a:spAutoFit/>
          </a:bodyPr>
          <a:lstStyle/>
          <a:p>
            <a:r>
              <a:rPr lang="fr-FR" sz="1800" dirty="0">
                <a:solidFill>
                  <a:srgbClr val="000000"/>
                </a:solidFill>
              </a:rPr>
              <a:t>Coût</a:t>
            </a:r>
          </a:p>
        </p:txBody>
      </p:sp>
      <p:sp>
        <p:nvSpPr>
          <p:cNvPr id="6158" name="Text Box 14"/>
          <p:cNvSpPr txBox="1">
            <a:spLocks noChangeArrowheads="1"/>
          </p:cNvSpPr>
          <p:nvPr/>
        </p:nvSpPr>
        <p:spPr bwMode="auto">
          <a:xfrm>
            <a:off x="1604963" y="4845050"/>
            <a:ext cx="2608262" cy="915988"/>
          </a:xfrm>
          <a:prstGeom prst="rect">
            <a:avLst/>
          </a:prstGeom>
          <a:noFill/>
          <a:ln w="12700">
            <a:noFill/>
            <a:miter lim="800000"/>
            <a:headEnd/>
            <a:tailEnd/>
          </a:ln>
          <a:effectLst/>
        </p:spPr>
        <p:txBody>
          <a:bodyPr wrap="none">
            <a:spAutoFit/>
          </a:bodyPr>
          <a:lstStyle/>
          <a:p>
            <a:pPr algn="ctr"/>
            <a:r>
              <a:rPr lang="fr-FR" sz="2000" dirty="0"/>
              <a:t>Coût variable</a:t>
            </a:r>
          </a:p>
          <a:p>
            <a:pPr algn="ctr"/>
            <a:r>
              <a:rPr lang="fr-FR" sz="2000" dirty="0"/>
              <a:t>(proportionnel</a:t>
            </a:r>
            <a:br>
              <a:rPr lang="fr-FR" sz="2000" dirty="0"/>
            </a:br>
            <a:r>
              <a:rPr lang="fr-FR" sz="2000" dirty="0"/>
              <a:t>au niveau d’activité)</a:t>
            </a:r>
          </a:p>
        </p:txBody>
      </p:sp>
      <p:sp>
        <p:nvSpPr>
          <p:cNvPr id="6159" name="Text Box 15"/>
          <p:cNvSpPr txBox="1">
            <a:spLocks noChangeArrowheads="1"/>
          </p:cNvSpPr>
          <p:nvPr/>
        </p:nvSpPr>
        <p:spPr bwMode="auto">
          <a:xfrm>
            <a:off x="6072188" y="4845050"/>
            <a:ext cx="2241550" cy="915988"/>
          </a:xfrm>
          <a:prstGeom prst="rect">
            <a:avLst/>
          </a:prstGeom>
          <a:noFill/>
          <a:ln w="12700">
            <a:noFill/>
            <a:miter lim="800000"/>
            <a:headEnd/>
            <a:tailEnd/>
          </a:ln>
          <a:effectLst/>
        </p:spPr>
        <p:txBody>
          <a:bodyPr wrap="none">
            <a:spAutoFit/>
          </a:bodyPr>
          <a:lstStyle/>
          <a:p>
            <a:pPr algn="ctr"/>
            <a:r>
              <a:rPr lang="fr-FR" sz="2000" dirty="0"/>
              <a:t>Coût fixe</a:t>
            </a:r>
          </a:p>
          <a:p>
            <a:pPr algn="ctr"/>
            <a:r>
              <a:rPr lang="fr-FR" sz="2000" dirty="0"/>
              <a:t>(indépendant du</a:t>
            </a:r>
            <a:br>
              <a:rPr lang="fr-FR" sz="2000" dirty="0"/>
            </a:br>
            <a:r>
              <a:rPr lang="fr-FR" sz="2000" dirty="0"/>
              <a:t>niveau d’activité)</a:t>
            </a:r>
          </a:p>
        </p:txBody>
      </p:sp>
      <p:sp>
        <p:nvSpPr>
          <p:cNvPr id="6160" name="Text Box 16"/>
          <p:cNvSpPr txBox="1">
            <a:spLocks noChangeArrowheads="1"/>
          </p:cNvSpPr>
          <p:nvPr/>
        </p:nvSpPr>
        <p:spPr bwMode="auto">
          <a:xfrm>
            <a:off x="6381750" y="4232275"/>
            <a:ext cx="1987550" cy="339725"/>
          </a:xfrm>
          <a:prstGeom prst="rect">
            <a:avLst/>
          </a:prstGeom>
          <a:noFill/>
          <a:ln w="12700">
            <a:noFill/>
            <a:miter lim="800000"/>
            <a:headEnd/>
            <a:tailEnd/>
          </a:ln>
          <a:effectLst/>
        </p:spPr>
        <p:txBody>
          <a:bodyPr wrap="none">
            <a:spAutoFit/>
          </a:bodyPr>
          <a:lstStyle/>
          <a:p>
            <a:r>
              <a:rPr lang="fr-FR" sz="1800" dirty="0">
                <a:solidFill>
                  <a:srgbClr val="000000"/>
                </a:solidFill>
              </a:rPr>
              <a:t>Niveau d’activité</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371600" y="838200"/>
            <a:ext cx="7239000" cy="457200"/>
          </a:xfrm>
        </p:spPr>
        <p:txBody>
          <a:bodyPr/>
          <a:lstStyle/>
          <a:p>
            <a:r>
              <a:rPr lang="fr-FR" dirty="0"/>
              <a:t>Coûts directs / coûts indirects</a:t>
            </a:r>
          </a:p>
        </p:txBody>
      </p:sp>
      <p:sp>
        <p:nvSpPr>
          <p:cNvPr id="8195" name="Rectangle 3"/>
          <p:cNvSpPr>
            <a:spLocks noGrp="1" noChangeArrowheads="1"/>
          </p:cNvSpPr>
          <p:nvPr>
            <p:ph type="body" idx="1"/>
          </p:nvPr>
        </p:nvSpPr>
        <p:spPr>
          <a:xfrm>
            <a:off x="1066800" y="1906588"/>
            <a:ext cx="7543800" cy="4114800"/>
          </a:xfrm>
        </p:spPr>
        <p:txBody>
          <a:bodyPr/>
          <a:lstStyle/>
          <a:p>
            <a:pPr>
              <a:lnSpc>
                <a:spcPct val="80000"/>
              </a:lnSpc>
            </a:pPr>
            <a:r>
              <a:rPr lang="fr-FR" dirty="0"/>
              <a:t>Le </a:t>
            </a:r>
            <a:r>
              <a:rPr lang="fr-FR" dirty="0">
                <a:solidFill>
                  <a:srgbClr val="008000"/>
                </a:solidFill>
              </a:rPr>
              <a:t>coût direct</a:t>
            </a:r>
            <a:r>
              <a:rPr lang="fr-FR" dirty="0"/>
              <a:t> d’un objet de coût est constitué de l’ensemble des charges pouvant être affectées </a:t>
            </a:r>
            <a:r>
              <a:rPr lang="fr-FR" i="1" dirty="0">
                <a:solidFill>
                  <a:schemeClr val="accent6"/>
                </a:solidFill>
              </a:rPr>
              <a:t>sans ambiguïté</a:t>
            </a:r>
            <a:r>
              <a:rPr lang="fr-FR" dirty="0">
                <a:solidFill>
                  <a:schemeClr val="accent6"/>
                </a:solidFill>
              </a:rPr>
              <a:t> </a:t>
            </a:r>
            <a:r>
              <a:rPr lang="fr-FR" dirty="0"/>
              <a:t>à cet objet de coût</a:t>
            </a:r>
          </a:p>
          <a:p>
            <a:pPr>
              <a:lnSpc>
                <a:spcPct val="80000"/>
              </a:lnSpc>
            </a:pPr>
            <a:endParaRPr lang="fr-FR" dirty="0"/>
          </a:p>
          <a:p>
            <a:pPr>
              <a:lnSpc>
                <a:spcPct val="80000"/>
              </a:lnSpc>
            </a:pPr>
            <a:r>
              <a:rPr lang="fr-FR" dirty="0"/>
              <a:t>Un </a:t>
            </a:r>
            <a:r>
              <a:rPr lang="fr-FR" dirty="0">
                <a:solidFill>
                  <a:srgbClr val="008000"/>
                </a:solidFill>
              </a:rPr>
              <a:t>coût indirect</a:t>
            </a:r>
            <a:r>
              <a:rPr lang="fr-FR" dirty="0"/>
              <a:t> (par rapport à un objet de coût) correspond à une ressource consommée par plusieurs objets de coût</a:t>
            </a:r>
          </a:p>
          <a:p>
            <a:pPr>
              <a:lnSpc>
                <a:spcPct val="80000"/>
              </a:lnSpc>
            </a:pPr>
            <a:endParaRPr lang="fr-FR" dirty="0"/>
          </a:p>
          <a:p>
            <a:pPr>
              <a:lnSpc>
                <a:spcPct val="80000"/>
              </a:lnSpc>
            </a:pPr>
            <a:endParaRPr lang="fr-FR" dirty="0"/>
          </a:p>
          <a:p>
            <a:pPr>
              <a:lnSpc>
                <a:spcPct val="80000"/>
              </a:lnSpc>
            </a:pPr>
            <a:r>
              <a:rPr lang="fr-FR" dirty="0"/>
              <a:t>Dépend de l’étendue de l’objet de coût</a:t>
            </a:r>
          </a:p>
          <a:p>
            <a:pPr>
              <a:lnSpc>
                <a:spcPct val="80000"/>
              </a:lnSpc>
            </a:pPr>
            <a:r>
              <a:rPr lang="fr-FR" dirty="0"/>
              <a:t>Dépend de l’effort de mesure</a:t>
            </a:r>
          </a:p>
          <a:p>
            <a:pPr>
              <a:lnSpc>
                <a:spcPct val="80000"/>
              </a:lnSpc>
            </a:pPr>
            <a:endParaRPr lang="fr-FR" dirty="0"/>
          </a:p>
        </p:txBody>
      </p:sp>
    </p:spTree>
    <p:extLst>
      <p:ext uri="{BB962C8B-B14F-4D97-AF65-F5344CB8AC3E}">
        <p14:creationId xmlns:p14="http://schemas.microsoft.com/office/powerpoint/2010/main" val="2379669643"/>
      </p:ext>
    </p:extLst>
  </p:cSld>
  <p:clrMapOvr>
    <a:masterClrMapping/>
  </p:clrMapOvr>
</p:sld>
</file>

<file path=ppt/theme/theme1.xml><?xml version="1.0" encoding="utf-8"?>
<a:theme xmlns:a="http://schemas.openxmlformats.org/drawingml/2006/main" name="Introduction-fr">
  <a:themeElements>
    <a:clrScheme name="">
      <a:dk1>
        <a:srgbClr val="919191"/>
      </a:dk1>
      <a:lt1>
        <a:srgbClr val="FFFFFF"/>
      </a:lt1>
      <a:dk2>
        <a:srgbClr val="6600FF"/>
      </a:dk2>
      <a:lt2>
        <a:srgbClr val="FFFF00"/>
      </a:lt2>
      <a:accent1>
        <a:srgbClr val="618FFD"/>
      </a:accent1>
      <a:accent2>
        <a:srgbClr val="00AE00"/>
      </a:accent2>
      <a:accent3>
        <a:srgbClr val="B8AAFF"/>
      </a:accent3>
      <a:accent4>
        <a:srgbClr val="DADADA"/>
      </a:accent4>
      <a:accent5>
        <a:srgbClr val="B7C6FE"/>
      </a:accent5>
      <a:accent6>
        <a:srgbClr val="009D00"/>
      </a:accent6>
      <a:hlink>
        <a:srgbClr val="FC0128"/>
      </a:hlink>
      <a:folHlink>
        <a:srgbClr val="CECECE"/>
      </a:folHlink>
    </a:clrScheme>
    <a:fontScheme name="Introduction-f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90000"/>
          </a:lnSpc>
          <a:spcBef>
            <a:spcPct val="0"/>
          </a:spcBef>
          <a:spcAft>
            <a:spcPct val="0"/>
          </a:spcAft>
          <a:buClrTx/>
          <a:buSzTx/>
          <a:buFontTx/>
          <a:buNone/>
          <a:tabLst/>
          <a:defRPr kumimoji="0" lang="fr-FR" sz="2400" b="1" i="0" u="none" strike="noStrike" cap="none" normalizeH="0" baseline="0" smtClean="0">
            <a:ln>
              <a:noFill/>
            </a:ln>
            <a:solidFill>
              <a:srgbClr val="000099"/>
            </a:solidFill>
            <a:effectLst/>
            <a:latin typeface="Arial" charset="0"/>
          </a:defRPr>
        </a:defPPr>
      </a:lstStyle>
    </a:spDef>
    <a:lnDef>
      <a:spPr bwMode="auto">
        <a:noFill/>
        <a:ln w="12700" cap="flat" cmpd="sng" algn="ctr">
          <a:solidFill>
            <a:srgbClr val="000000"/>
          </a:solidFill>
          <a:prstDash val="solid"/>
          <a:round/>
          <a:headEnd type="none" w="med" len="med"/>
          <a:tailEnd type="triangle"/>
        </a:ln>
        <a:effectLst/>
      </a:spPr>
      <a:bodyPr/>
      <a:lstStyle/>
    </a:lnDef>
  </a:objectDefaults>
  <a:extraClrSchemeLst>
    <a:extraClrScheme>
      <a:clrScheme name="Introduction-fr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ntroduction-fr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Introduction-fr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ntroduction-fr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ntroduction-fr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ntroduction-fr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Introduction-fr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D:\mesdocs\DocuShare\Introduction\Introduction-fr.ppt</Template>
  <TotalTime>0</TotalTime>
  <Words>6110</Words>
  <Application>Microsoft Office PowerPoint</Application>
  <PresentationFormat>Affichage à l'écran (4:3)</PresentationFormat>
  <Paragraphs>635</Paragraphs>
  <Slides>30</Slides>
  <Notes>30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30</vt:i4>
      </vt:variant>
    </vt:vector>
  </HeadingPairs>
  <TitlesOfParts>
    <vt:vector size="33" baseType="lpstr">
      <vt:lpstr>Arial</vt:lpstr>
      <vt:lpstr>Tahoma</vt:lpstr>
      <vt:lpstr>Introduction-fr</vt:lpstr>
      <vt:lpstr>La comptabilité de gestion Notions de base sur les coûts</vt:lpstr>
      <vt:lpstr>Comptabilité générale et comptabilité de gestion</vt:lpstr>
      <vt:lpstr>La comptabilité analytique</vt:lpstr>
      <vt:lpstr>Le concept de coût</vt:lpstr>
      <vt:lpstr>L’accumulation des charges</vt:lpstr>
      <vt:lpstr>Classification par rapport à la prise de décision</vt:lpstr>
      <vt:lpstr>Les classifications des coûts</vt:lpstr>
      <vt:lpstr>Coûts variables / Coûts fixes</vt:lpstr>
      <vt:lpstr>Coûts directs / coûts indirects</vt:lpstr>
      <vt:lpstr>Typologie des coûts</vt:lpstr>
      <vt:lpstr>Coûts standards / Coûts réels</vt:lpstr>
      <vt:lpstr>La valorisation des stocks</vt:lpstr>
      <vt:lpstr>Les coûts dans les processus</vt:lpstr>
      <vt:lpstr>Accumulation des coûts</vt:lpstr>
      <vt:lpstr>Rattachement de coûts indirects  à plusieurs produits</vt:lpstr>
      <vt:lpstr>Coûts partiels / Coût complet</vt:lpstr>
      <vt:lpstr>Les centres de coût et les unités d’œuvre</vt:lpstr>
      <vt:lpstr>Exemple</vt:lpstr>
      <vt:lpstr>Charges indirectes et clefs de répartition</vt:lpstr>
      <vt:lpstr>Valorisation en coûts variables</vt:lpstr>
      <vt:lpstr>Valorisation en coûts directs</vt:lpstr>
      <vt:lpstr>Valorisation en coût complet</vt:lpstr>
      <vt:lpstr>Les diverses marges</vt:lpstr>
      <vt:lpstr>La méthode ABC</vt:lpstr>
      <vt:lpstr>Une approche par les coûts concentriques</vt:lpstr>
      <vt:lpstr>Les coûts standards</vt:lpstr>
      <vt:lpstr>Les types de standard</vt:lpstr>
      <vt:lpstr>Exemple de calcul d’un coût standard</vt:lpstr>
      <vt:lpstr>Le calcul des écarts</vt:lpstr>
      <vt:lpstr>Le management de la performance</vt:lpstr>
    </vt:vector>
  </TitlesOfParts>
  <Company>CCIP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Groupe HEC</dc:creator>
  <cp:lastModifiedBy>Gérard</cp:lastModifiedBy>
  <cp:revision>189</cp:revision>
  <dcterms:created xsi:type="dcterms:W3CDTF">2005-05-27T09:22:34Z</dcterms:created>
  <dcterms:modified xsi:type="dcterms:W3CDTF">2019-05-29T10:17:24Z</dcterms:modified>
</cp:coreProperties>
</file>