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56" r:id="rId2"/>
    <p:sldId id="259" r:id="rId3"/>
    <p:sldId id="269" r:id="rId4"/>
    <p:sldId id="274" r:id="rId5"/>
    <p:sldId id="275" r:id="rId6"/>
    <p:sldId id="271" r:id="rId7"/>
    <p:sldId id="272" r:id="rId8"/>
    <p:sldId id="291" r:id="rId9"/>
    <p:sldId id="289" r:id="rId10"/>
    <p:sldId id="290" r:id="rId11"/>
    <p:sldId id="273" r:id="rId12"/>
    <p:sldId id="288" r:id="rId13"/>
    <p:sldId id="292" r:id="rId14"/>
  </p:sldIdLst>
  <p:sldSz cx="9144000" cy="6858000" type="screen4x3"/>
  <p:notesSz cx="7099300" cy="10234613"/>
  <p:defaultTextStyle>
    <a:defPPr>
      <a:defRPr lang="fr-FR"/>
    </a:defPPr>
    <a:lvl1pPr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1pPr>
    <a:lvl2pPr marL="4572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2pPr>
    <a:lvl3pPr marL="9144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3pPr>
    <a:lvl4pPr marL="13716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4pPr>
    <a:lvl5pPr marL="1828800" algn="l" rtl="0" eaLnBrk="0" fontAlgn="base" hangingPunct="0">
      <a:lnSpc>
        <a:spcPct val="90000"/>
      </a:lnSpc>
      <a:spcBef>
        <a:spcPct val="0"/>
      </a:spcBef>
      <a:spcAft>
        <a:spcPct val="0"/>
      </a:spcAft>
      <a:defRPr sz="2400" b="1" kern="1200">
        <a:solidFill>
          <a:srgbClr val="000099"/>
        </a:solidFill>
        <a:latin typeface="Arial" charset="0"/>
        <a:ea typeface="+mn-ea"/>
        <a:cs typeface="+mn-cs"/>
      </a:defRPr>
    </a:lvl5pPr>
    <a:lvl6pPr marL="2286000" algn="l" defTabSz="914400" rtl="0" eaLnBrk="1" latinLnBrk="0" hangingPunct="1">
      <a:defRPr sz="2400" b="1" kern="1200">
        <a:solidFill>
          <a:srgbClr val="000099"/>
        </a:solidFill>
        <a:latin typeface="Arial" charset="0"/>
        <a:ea typeface="+mn-ea"/>
        <a:cs typeface="+mn-cs"/>
      </a:defRPr>
    </a:lvl6pPr>
    <a:lvl7pPr marL="2743200" algn="l" defTabSz="914400" rtl="0" eaLnBrk="1" latinLnBrk="0" hangingPunct="1">
      <a:defRPr sz="2400" b="1" kern="1200">
        <a:solidFill>
          <a:srgbClr val="000099"/>
        </a:solidFill>
        <a:latin typeface="Arial" charset="0"/>
        <a:ea typeface="+mn-ea"/>
        <a:cs typeface="+mn-cs"/>
      </a:defRPr>
    </a:lvl7pPr>
    <a:lvl8pPr marL="3200400" algn="l" defTabSz="914400" rtl="0" eaLnBrk="1" latinLnBrk="0" hangingPunct="1">
      <a:defRPr sz="2400" b="1" kern="1200">
        <a:solidFill>
          <a:srgbClr val="000099"/>
        </a:solidFill>
        <a:latin typeface="Arial" charset="0"/>
        <a:ea typeface="+mn-ea"/>
        <a:cs typeface="+mn-cs"/>
      </a:defRPr>
    </a:lvl8pPr>
    <a:lvl9pPr marL="3657600" algn="l" defTabSz="914400" rtl="0" eaLnBrk="1" latinLnBrk="0" hangingPunct="1">
      <a:defRPr sz="2400" b="1" kern="1200">
        <a:solidFill>
          <a:srgbClr val="000099"/>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8000"/>
    <a:srgbClr val="FFCCFF"/>
    <a:srgbClr val="00CC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29" autoAdjust="0"/>
    <p:restoredTop sz="65497" autoAdjust="0"/>
  </p:normalViewPr>
  <p:slideViewPr>
    <p:cSldViewPr>
      <p:cViewPr varScale="1">
        <p:scale>
          <a:sx n="71" d="100"/>
          <a:sy n="71" d="100"/>
        </p:scale>
        <p:origin x="231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80"/>
    </p:cViewPr>
  </p:sorterViewPr>
  <p:notesViewPr>
    <p:cSldViewPr>
      <p:cViewPr varScale="1">
        <p:scale>
          <a:sx n="75" d="100"/>
          <a:sy n="75" d="100"/>
        </p:scale>
        <p:origin x="395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endParaRPr lang="fr-FR"/>
          </a:p>
        </p:txBody>
      </p:sp>
      <p:sp>
        <p:nvSpPr>
          <p:cNvPr id="24579"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endParaRPr lang="fr-FR"/>
          </a:p>
        </p:txBody>
      </p:sp>
      <p:sp>
        <p:nvSpPr>
          <p:cNvPr id="24580"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endParaRPr lang="fr-FR"/>
          </a:p>
        </p:txBody>
      </p:sp>
      <p:sp>
        <p:nvSpPr>
          <p:cNvPr id="24581"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240A5019-F12E-411A-85D7-784A9457A16A}" type="slidenum">
              <a:rPr lang="fr-F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endParaRPr lang="fr-FR"/>
          </a:p>
        </p:txBody>
      </p:sp>
      <p:sp>
        <p:nvSpPr>
          <p:cNvPr id="4099"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endParaRPr lang="fr-FR"/>
          </a:p>
        </p:txBody>
      </p:sp>
      <p:sp>
        <p:nvSpPr>
          <p:cNvPr id="4100"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102"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endParaRPr lang="fr-FR"/>
          </a:p>
        </p:txBody>
      </p:sp>
      <p:sp>
        <p:nvSpPr>
          <p:cNvPr id="4103"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403865DA-0AFC-4A14-AC5D-3A015B2AEE49}" type="slidenum">
              <a:rPr lang="fr-FR"/>
              <a:pPr/>
              <a:t>‹N°›</a:t>
            </a:fld>
            <a:endParaRPr lang="fr-F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Nous allons dans ce chapitre examiner la relation coûts – volume –profit, d’abord en monoproduction, sa simplification linéaire, la notion de point mort ou seuil de rentabilité ; enfin, nous élargirons la notion de choix de volume d’activité à la multi production.</a:t>
            </a:r>
          </a:p>
        </p:txBody>
      </p:sp>
      <p:sp>
        <p:nvSpPr>
          <p:cNvPr id="4" name="Espace réservé du numéro de diapositive 3"/>
          <p:cNvSpPr>
            <a:spLocks noGrp="1"/>
          </p:cNvSpPr>
          <p:nvPr>
            <p:ph type="sldNum" sz="quarter" idx="5"/>
          </p:nvPr>
        </p:nvSpPr>
        <p:spPr/>
        <p:txBody>
          <a:bodyPr/>
          <a:lstStyle/>
          <a:p>
            <a:fld id="{403865DA-0AFC-4A14-AC5D-3A015B2AEE49}" type="slidenum">
              <a:rPr lang="fr-FR" smtClean="0"/>
              <a:pPr/>
              <a:t>1</a:t>
            </a:fld>
            <a:endParaRPr lang="fr-FR"/>
          </a:p>
        </p:txBody>
      </p:sp>
    </p:spTree>
    <p:extLst>
      <p:ext uri="{BB962C8B-B14F-4D97-AF65-F5344CB8AC3E}">
        <p14:creationId xmlns:p14="http://schemas.microsoft.com/office/powerpoint/2010/main" val="3791596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L’abaissement du coût variable unitaire entraîne également une baisse du point mort.</a:t>
            </a:r>
          </a:p>
          <a:p>
            <a:r>
              <a:rPr lang="fr-FR" sz="1000" dirty="0">
                <a:latin typeface="Arial" panose="020B0604020202020204" pitchFamily="34" charset="0"/>
                <a:cs typeface="Arial" panose="020B0604020202020204" pitchFamily="34" charset="0"/>
              </a:rPr>
              <a:t>Cette réduction peut s’obtenir</a:t>
            </a:r>
          </a:p>
          <a:p>
            <a:pPr marL="171450" indent="-171450">
              <a:buFontTx/>
              <a:buChar char="-"/>
            </a:pPr>
            <a:r>
              <a:rPr lang="fr-FR" sz="1000" dirty="0">
                <a:latin typeface="Arial" panose="020B0604020202020204" pitchFamily="34" charset="0"/>
                <a:cs typeface="Arial" panose="020B0604020202020204" pitchFamily="34" charset="0"/>
              </a:rPr>
              <a:t>par la recherche de matières et composants moins coûteux,</a:t>
            </a:r>
          </a:p>
          <a:p>
            <a:pPr marL="171450" indent="-171450">
              <a:buFontTx/>
              <a:buChar char="-"/>
            </a:pPr>
            <a:r>
              <a:rPr lang="fr-FR" sz="1000" dirty="0">
                <a:latin typeface="Arial" panose="020B0604020202020204" pitchFamily="34" charset="0"/>
                <a:cs typeface="Arial" panose="020B0604020202020204" pitchFamily="34" charset="0"/>
              </a:rPr>
              <a:t>par une politique d’achat agressive, </a:t>
            </a:r>
          </a:p>
          <a:p>
            <a:pPr marL="171450" indent="-171450">
              <a:buFontTx/>
              <a:buChar char="-"/>
            </a:pPr>
            <a:r>
              <a:rPr lang="fr-FR" sz="1000" dirty="0">
                <a:latin typeface="Arial" panose="020B0604020202020204" pitchFamily="34" charset="0"/>
                <a:cs typeface="Arial" panose="020B0604020202020204" pitchFamily="34" charset="0"/>
              </a:rPr>
              <a:t>par la recherche de nouveaux fournisseurs,</a:t>
            </a:r>
          </a:p>
          <a:p>
            <a:pPr marL="171450" indent="-171450">
              <a:buFontTx/>
              <a:buChar char="-"/>
            </a:pPr>
            <a:r>
              <a:rPr lang="fr-FR" sz="1000" dirty="0">
                <a:latin typeface="Arial" panose="020B0604020202020204" pitchFamily="34" charset="0"/>
                <a:cs typeface="Arial" panose="020B0604020202020204" pitchFamily="34" charset="0"/>
              </a:rPr>
              <a:t>par l’utilisation de personnels moins qualifiés (sous-traitance),</a:t>
            </a:r>
          </a:p>
          <a:p>
            <a:pPr marL="171450" indent="-171450">
              <a:buFontTx/>
              <a:buChar char="-"/>
            </a:pPr>
            <a:r>
              <a:rPr lang="fr-FR" sz="1000" dirty="0">
                <a:latin typeface="Arial" panose="020B0604020202020204" pitchFamily="34" charset="0"/>
                <a:cs typeface="Arial" panose="020B0604020202020204" pitchFamily="34" charset="0"/>
              </a:rPr>
              <a:t>par des délocalisations vers des pays à bas coût de main-d’œuvre,</a:t>
            </a:r>
          </a:p>
          <a:p>
            <a:pPr marL="171450" indent="-171450">
              <a:buFontTx/>
              <a:buChar char="-"/>
            </a:pPr>
            <a:r>
              <a:rPr lang="fr-FR" sz="1000" dirty="0">
                <a:latin typeface="Arial" panose="020B0604020202020204" pitchFamily="34" charset="0"/>
                <a:cs typeface="Arial" panose="020B0604020202020204" pitchFamily="34" charset="0"/>
              </a:rPr>
              <a:t>par des économies d’énergie…</a:t>
            </a:r>
          </a:p>
          <a:p>
            <a:r>
              <a:rPr lang="fr-FR" sz="1000" dirty="0">
                <a:latin typeface="Arial" panose="020B0604020202020204" pitchFamily="34" charset="0"/>
                <a:cs typeface="Arial" panose="020B0604020202020204" pitchFamily="34" charset="0"/>
              </a:rPr>
              <a:t>A plus long terme, c’est la conception même des produits qu’il faut remettre en cause pour en réduire le coût variable.</a:t>
            </a:r>
          </a:p>
        </p:txBody>
      </p:sp>
    </p:spTree>
    <p:extLst>
      <p:ext uri="{BB962C8B-B14F-4D97-AF65-F5344CB8AC3E}">
        <p14:creationId xmlns:p14="http://schemas.microsoft.com/office/powerpoint/2010/main" val="40832805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De nombreuses situations ou décisions de gestion amènent à comparer plusieurs solutions qui se différencient par leur structure de coût. Exemples :</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Faut-il acheter des produits ou équipement moins coûteux initialement mais qui engendrent des coûts de fonctionnement et de maintenance plus élevés ?</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Faut-il acheter ou louer des matériels ou des moyens de transport ?</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Faut-il produire soi-même ou sous-traiter ?</a:t>
            </a:r>
          </a:p>
          <a:p>
            <a:pPr marL="171450" indent="-171450">
              <a:buFont typeface="Arial" panose="020B0604020202020204" pitchFamily="34" charset="0"/>
              <a:buChar char="•"/>
            </a:pPr>
            <a:r>
              <a:rPr lang="fr-FR" sz="1000" dirty="0">
                <a:latin typeface="Arial" panose="020B0604020202020204" pitchFamily="34" charset="0"/>
                <a:cs typeface="Arial" panose="020B0604020202020204" pitchFamily="34" charset="0"/>
              </a:rPr>
              <a:t>Faut-il utiliser des formules d’abonnement ou payer en fonction de consommations réalisées ?</a:t>
            </a:r>
          </a:p>
          <a:p>
            <a:r>
              <a:rPr lang="fr-FR" sz="1000" dirty="0">
                <a:latin typeface="Arial" panose="020B0604020202020204" pitchFamily="34" charset="0"/>
                <a:cs typeface="Arial" panose="020B0604020202020204" pitchFamily="34" charset="0"/>
              </a:rPr>
              <a:t>Tous ces problèmes peuvent être éclairés par le calcul du seuil d’indifférence, point pour lequel les deux solutions sont équivalentes : en deçà du seuil d’indifférence, on préférera la solution qui a le coûts fixes les  bas et au-delà du seuil d’indifférence, on préférera la solution qui a le coût variable unitaire le plus faible.</a:t>
            </a:r>
          </a:p>
          <a:p>
            <a:r>
              <a:rPr lang="fr-FR" sz="1000" dirty="0">
                <a:latin typeface="Arial" panose="020B0604020202020204" pitchFamily="34" charset="0"/>
                <a:cs typeface="Arial" panose="020B0604020202020204" pitchFamily="34" charset="0"/>
              </a:rPr>
              <a:t>Solution 1 : Coûts fixes CF1, Coût variable unitaire CVu1</a:t>
            </a:r>
          </a:p>
          <a:p>
            <a:r>
              <a:rPr lang="fr-FR" sz="1000" dirty="0">
                <a:latin typeface="Arial" panose="020B0604020202020204" pitchFamily="34" charset="0"/>
                <a:cs typeface="Arial" panose="020B0604020202020204" pitchFamily="34" charset="0"/>
              </a:rPr>
              <a:t>Solution 2 : Coûts fixes CF2, Coût variable unitaire CVu2</a:t>
            </a:r>
          </a:p>
          <a:p>
            <a:r>
              <a:rPr lang="fr-FR" sz="1000" dirty="0">
                <a:latin typeface="Arial" panose="020B0604020202020204" pitchFamily="34" charset="0"/>
                <a:cs typeface="Arial" panose="020B0604020202020204" pitchFamily="34" charset="0"/>
              </a:rPr>
              <a:t>Le seuil d’indifférence Q se trouve à l’intersection des droites de coût total représentant  chaque solution.</a:t>
            </a:r>
          </a:p>
          <a:p>
            <a:r>
              <a:rPr lang="fr-FR" sz="1000" dirty="0">
                <a:latin typeface="Arial" panose="020B0604020202020204" pitchFamily="34" charset="0"/>
                <a:cs typeface="Arial" panose="020B0604020202020204" pitchFamily="34" charset="0"/>
              </a:rPr>
              <a:t>Q tel que CF1 + n x CVu1 = CF2 + Q x CVu2</a:t>
            </a:r>
          </a:p>
          <a:p>
            <a:r>
              <a:rPr lang="fr-FR" sz="1000" dirty="0">
                <a:latin typeface="Arial" panose="020B0604020202020204" pitchFamily="34" charset="0"/>
                <a:cs typeface="Arial" panose="020B0604020202020204" pitchFamily="34" charset="0"/>
              </a:rPr>
              <a:t>Q = (CF1 – CF2) / (CVu2 – Cvu1)</a:t>
            </a:r>
          </a:p>
          <a:p>
            <a:r>
              <a:rPr lang="fr-FR" sz="1000" dirty="0">
                <a:latin typeface="Arial" panose="020B0604020202020204" pitchFamily="34" charset="0"/>
                <a:cs typeface="Arial" panose="020B0604020202020204" pitchFamily="34" charset="0"/>
              </a:rPr>
              <a:t>Exemple : </a:t>
            </a:r>
          </a:p>
          <a:p>
            <a:r>
              <a:rPr lang="fr-FR" sz="1000" dirty="0">
                <a:latin typeface="Arial" panose="020B0604020202020204" pitchFamily="34" charset="0"/>
                <a:cs typeface="Arial" panose="020B0604020202020204" pitchFamily="34" charset="0"/>
              </a:rPr>
              <a:t>Solution 1 :CF1 = 100, CVu1 = 2,5 ; Solution 2 : CF2 = 30, Cvu2 = 6</a:t>
            </a:r>
          </a:p>
          <a:p>
            <a:r>
              <a:rPr lang="fr-FR" sz="1000" dirty="0">
                <a:latin typeface="Arial" panose="020B0604020202020204" pitchFamily="34" charset="0"/>
                <a:cs typeface="Arial" panose="020B0604020202020204" pitchFamily="34" charset="0"/>
              </a:rPr>
              <a:t>Les deux proposition sont équivalentes pour Q = 20</a:t>
            </a:r>
          </a:p>
          <a:p>
            <a:r>
              <a:rPr lang="fr-FR" sz="1000" dirty="0">
                <a:latin typeface="Arial" panose="020B0604020202020204" pitchFamily="34" charset="0"/>
                <a:cs typeface="Arial" panose="020B0604020202020204" pitchFamily="34" charset="0"/>
              </a:rPr>
              <a:t>Si l’activité prévue est inférieure à 20 on retiendra la solution 2 alors que si elle est supérieure à 20, on retiendra la solution 1.</a:t>
            </a:r>
          </a:p>
        </p:txBody>
      </p:sp>
    </p:spTree>
    <p:extLst>
      <p:ext uri="{BB962C8B-B14F-4D97-AF65-F5344CB8AC3E}">
        <p14:creationId xmlns:p14="http://schemas.microsoft.com/office/powerpoint/2010/main" val="26789073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altLang="fr-FR" sz="1000" dirty="0">
                <a:latin typeface="Arial" panose="020B0604020202020204" pitchFamily="34" charset="0"/>
                <a:cs typeface="Arial" panose="020B0604020202020204" pitchFamily="34" charset="0"/>
              </a:rPr>
              <a:t>La structure des coûts est très variable selon le type d’activité de l’entreprise ; il en résulte des problématiques très différentes.</a:t>
            </a:r>
          </a:p>
          <a:p>
            <a:r>
              <a:rPr lang="fr-FR" altLang="fr-FR" sz="1000" dirty="0">
                <a:latin typeface="Arial" panose="020B0604020202020204" pitchFamily="34" charset="0"/>
                <a:cs typeface="Arial" panose="020B0604020202020204" pitchFamily="34" charset="0"/>
              </a:rPr>
              <a:t>Dans les industries « légères » où la valeur ajoutée est créée essentiellement par la main-d’œuvre avec peu de coûts fixes et des coûts variables élevés, la préoccupation essentielle est de surveiller (et d’améliorer) la productivité de la main-d’œuvre.</a:t>
            </a:r>
          </a:p>
          <a:p>
            <a:r>
              <a:rPr lang="fr-FR" altLang="fr-FR" sz="1000" dirty="0">
                <a:latin typeface="Arial" panose="020B0604020202020204" pitchFamily="34" charset="0"/>
                <a:cs typeface="Arial" panose="020B0604020202020204" pitchFamily="34" charset="0"/>
              </a:rPr>
              <a:t>En revanche dans les industrie « lourdes » qui nécessitent de lourds investissements, le coût variable est faible et ne demande donc pas une attention particulière. Ce qui importe, c’est de bien utiliser les capacités de production. Les préoccupations seront donc d’abord de trouver des volumes suffisants à vendre et ensuite d’assurer la continuité de la production par une maîtrise des approvisionnements et la maintenance pour minimiser les arrêts.</a:t>
            </a:r>
          </a:p>
          <a:p>
            <a:r>
              <a:rPr lang="fr-FR" altLang="fr-FR" sz="1000" dirty="0">
                <a:latin typeface="Arial" panose="020B0604020202020204" pitchFamily="34" charset="0"/>
                <a:cs typeface="Arial" panose="020B0604020202020204" pitchFamily="34" charset="0"/>
              </a:rPr>
              <a:t>Notons que l’automatisation des activités affecte la structure de coût car o</a:t>
            </a:r>
            <a:r>
              <a:rPr lang="fr-FR" sz="1000" dirty="0">
                <a:latin typeface="Arial" panose="020B0604020202020204" pitchFamily="34" charset="0"/>
                <a:cs typeface="Arial" panose="020B0604020202020204" pitchFamily="34" charset="0"/>
              </a:rPr>
              <a:t>n r</a:t>
            </a:r>
            <a:r>
              <a:rPr lang="fr-FR" altLang="fr-FR" sz="1000" dirty="0">
                <a:solidFill>
                  <a:srgbClr val="000000"/>
                </a:solidFill>
                <a:latin typeface="Arial" panose="020B0604020202020204" pitchFamily="34" charset="0"/>
                <a:cs typeface="Arial" panose="020B0604020202020204" pitchFamily="34" charset="0"/>
              </a:rPr>
              <a:t>emplace des coûts variables par des coûts fixes :</a:t>
            </a:r>
          </a:p>
          <a:p>
            <a:pPr marL="171450" indent="-171450">
              <a:buFont typeface="Arial" panose="020B0604020202020204" pitchFamily="34" charset="0"/>
              <a:buChar char="•"/>
            </a:pPr>
            <a:r>
              <a:rPr lang="fr-FR" altLang="fr-FR" sz="1000" dirty="0">
                <a:solidFill>
                  <a:srgbClr val="000000"/>
                </a:solidFill>
                <a:latin typeface="Arial" panose="020B0604020202020204" pitchFamily="34" charset="0"/>
                <a:cs typeface="Arial" panose="020B0604020202020204" pitchFamily="34" charset="0"/>
              </a:rPr>
              <a:t>Investissements en robotisation,</a:t>
            </a:r>
          </a:p>
          <a:p>
            <a:pPr marL="171450" indent="-171450">
              <a:buFont typeface="Arial" panose="020B0604020202020204" pitchFamily="34" charset="0"/>
              <a:buChar char="•"/>
            </a:pPr>
            <a:r>
              <a:rPr lang="fr-FR" altLang="fr-FR" sz="1000" dirty="0">
                <a:solidFill>
                  <a:srgbClr val="000000"/>
                </a:solidFill>
                <a:latin typeface="Arial" panose="020B0604020202020204" pitchFamily="34" charset="0"/>
                <a:cs typeface="Arial" panose="020B0604020202020204" pitchFamily="34" charset="0"/>
              </a:rPr>
              <a:t>Main-d’œuvre spécialisée,</a:t>
            </a:r>
          </a:p>
          <a:p>
            <a:pPr marL="171450" indent="-171450">
              <a:buFont typeface="Arial" panose="020B0604020202020204" pitchFamily="34" charset="0"/>
              <a:buChar char="•"/>
            </a:pPr>
            <a:r>
              <a:rPr lang="fr-FR" altLang="fr-FR" sz="1000" dirty="0">
                <a:solidFill>
                  <a:srgbClr val="000000"/>
                </a:solidFill>
                <a:latin typeface="Arial" panose="020B0604020202020204" pitchFamily="34" charset="0"/>
                <a:cs typeface="Arial" panose="020B0604020202020204" pitchFamily="34" charset="0"/>
              </a:rPr>
              <a:t>Maintenance…</a:t>
            </a:r>
          </a:p>
          <a:p>
            <a:r>
              <a:rPr lang="fr-FR" altLang="fr-FR" sz="1000" dirty="0">
                <a:solidFill>
                  <a:srgbClr val="000000"/>
                </a:solidFill>
                <a:latin typeface="Arial" panose="020B0604020202020204" pitchFamily="34" charset="0"/>
                <a:cs typeface="Arial" panose="020B0604020202020204" pitchFamily="34" charset="0"/>
              </a:rPr>
              <a:t>A l’inverse, les coûts de main-d’œuvre directe diminuent.</a:t>
            </a:r>
          </a:p>
          <a:p>
            <a:r>
              <a:rPr lang="fr-FR" altLang="fr-FR" sz="1000" dirty="0">
                <a:solidFill>
                  <a:srgbClr val="000000"/>
                </a:solidFill>
                <a:latin typeface="Arial" panose="020B0604020202020204" pitchFamily="34" charset="0"/>
                <a:cs typeface="Arial" panose="020B0604020202020204" pitchFamily="34" charset="0"/>
              </a:rPr>
              <a:t>Il en résulte souvent une augmentation du point mort qui se rapproche de la capacité.</a:t>
            </a:r>
          </a:p>
          <a:p>
            <a:r>
              <a:rPr lang="fr-FR" altLang="fr-FR" sz="1000" dirty="0">
                <a:solidFill>
                  <a:srgbClr val="000000"/>
                </a:solidFill>
                <a:latin typeface="Arial" panose="020B0604020202020204" pitchFamily="34" charset="0"/>
                <a:cs typeface="Arial" panose="020B0604020202020204" pitchFamily="34" charset="0"/>
              </a:rPr>
              <a:t>Si l’on ne parvient pas à saturer sa capacité de production, cela engendrera des pertes.</a:t>
            </a:r>
          </a:p>
        </p:txBody>
      </p:sp>
    </p:spTree>
    <p:extLst>
      <p:ext uri="{BB962C8B-B14F-4D97-AF65-F5344CB8AC3E}">
        <p14:creationId xmlns:p14="http://schemas.microsoft.com/office/powerpoint/2010/main" val="30742285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860924"/>
            <a:ext cx="5207000" cy="5224933"/>
          </a:xfrm>
        </p:spPr>
        <p:txBody>
          <a:bodyPr/>
          <a:lstStyle/>
          <a:p>
            <a:r>
              <a:rPr lang="fr-FR" sz="1000" b="1" dirty="0">
                <a:latin typeface="Arial" panose="020B0604020202020204" pitchFamily="34" charset="0"/>
                <a:cs typeface="Arial" panose="020B0604020202020204" pitchFamily="34" charset="0"/>
              </a:rPr>
              <a:t>Le point mort d’un « super-produit »</a:t>
            </a:r>
          </a:p>
          <a:p>
            <a:r>
              <a:rPr lang="fr-FR" sz="1000" dirty="0">
                <a:latin typeface="Arial" panose="020B0604020202020204" pitchFamily="34" charset="0"/>
                <a:cs typeface="Arial" panose="020B0604020202020204" pitchFamily="34" charset="0"/>
              </a:rPr>
              <a:t>Si la gamme de produit est assez homogène en termes de structure de coût, on peut ramener la situation de multi production à la situation de monoproduction dans le cas où les proportions des produits dans le chiffre d’affaires sont stables.</a:t>
            </a:r>
          </a:p>
          <a:p>
            <a:r>
              <a:rPr lang="fr-FR" sz="1000" dirty="0">
                <a:latin typeface="Arial" panose="020B0604020202020204" pitchFamily="34" charset="0"/>
                <a:cs typeface="Arial" panose="020B0604020202020204" pitchFamily="34" charset="0"/>
              </a:rPr>
              <a:t>On définit alors un super-produit qui se compose de chaque produit affecté de sa proportion dans le total des ventes.</a:t>
            </a:r>
          </a:p>
          <a:p>
            <a:r>
              <a:rPr lang="fr-FR" sz="1000" dirty="0">
                <a:latin typeface="Arial" panose="020B0604020202020204" pitchFamily="34" charset="0"/>
                <a:cs typeface="Arial" panose="020B0604020202020204" pitchFamily="34" charset="0"/>
              </a:rPr>
              <a:t>Exemple : on vend deux produits : le produit P1 vendu 24 € l’unité et dont les coûts variables sont de 15 par unité  et le produit  P2 vendu 56 € l’unité et dont les coûts variables sont de 32 € par unité dans la proportion 2 P1 pour 1 P2.</a:t>
            </a:r>
          </a:p>
          <a:p>
            <a:r>
              <a:rPr lang="fr-FR" sz="1000" dirty="0">
                <a:latin typeface="Arial" panose="020B0604020202020204" pitchFamily="34" charset="0"/>
                <a:cs typeface="Arial" panose="020B0604020202020204" pitchFamily="34" charset="0"/>
              </a:rPr>
              <a:t>On définit le super-produit A qui comprend 2 P1 et 1 P2.</a:t>
            </a:r>
          </a:p>
          <a:p>
            <a:r>
              <a:rPr lang="fr-FR" sz="1000" dirty="0">
                <a:latin typeface="Arial" panose="020B0604020202020204" pitchFamily="34" charset="0"/>
                <a:cs typeface="Arial" panose="020B0604020202020204" pitchFamily="34" charset="0"/>
              </a:rPr>
              <a:t>Son prix de vente est de (2 x 24) + 56 = 104 €.</a:t>
            </a:r>
          </a:p>
          <a:p>
            <a:r>
              <a:rPr lang="fr-FR" sz="1000" dirty="0">
                <a:latin typeface="Arial" panose="020B0604020202020204" pitchFamily="34" charset="0"/>
                <a:cs typeface="Arial" panose="020B0604020202020204" pitchFamily="34" charset="0"/>
              </a:rPr>
              <a:t>Son coût variable est de (2 x 15) + 32 = 62 €.</a:t>
            </a:r>
          </a:p>
          <a:p>
            <a:r>
              <a:rPr lang="fr-FR" sz="1000" dirty="0">
                <a:latin typeface="Arial" panose="020B0604020202020204" pitchFamily="34" charset="0"/>
                <a:cs typeface="Arial" panose="020B0604020202020204" pitchFamily="34" charset="0"/>
              </a:rPr>
              <a:t>La contribution unitaire de A est de 42 €.</a:t>
            </a:r>
          </a:p>
          <a:p>
            <a:r>
              <a:rPr lang="fr-FR" sz="1000" dirty="0">
                <a:latin typeface="Arial" panose="020B0604020202020204" pitchFamily="34" charset="0"/>
                <a:cs typeface="Arial" panose="020B0604020202020204" pitchFamily="34" charset="0"/>
              </a:rPr>
              <a:t>Si les couts fixes se montent à 21 000 €, le point mort en produit A est de (21 000 / 42 ) = 500, soit 1 000 produits P1 et 500 produits P2.</a:t>
            </a:r>
          </a:p>
          <a:p>
            <a:r>
              <a:rPr lang="fr-FR" sz="1000" b="1" dirty="0">
                <a:latin typeface="Arial" panose="020B0604020202020204" pitchFamily="34" charset="0"/>
                <a:cs typeface="Arial" panose="020B0604020202020204" pitchFamily="34" charset="0"/>
              </a:rPr>
              <a:t>Le point mort en chiffre d’affaires</a:t>
            </a:r>
          </a:p>
          <a:p>
            <a:r>
              <a:rPr lang="fr-FR" sz="1000" dirty="0">
                <a:latin typeface="Arial" panose="020B0604020202020204" pitchFamily="34" charset="0"/>
                <a:cs typeface="Arial" panose="020B0604020202020204" pitchFamily="34" charset="0"/>
              </a:rPr>
              <a:t>Lorsque la composition des ventes est connue (et stable), on peut rechercher le chiffre d’affaires qui correspond à une égalité de la contribution totale et des coûts fixes.</a:t>
            </a:r>
          </a:p>
          <a:p>
            <a:r>
              <a:rPr lang="fr-FR" sz="1000" dirty="0">
                <a:latin typeface="Arial" panose="020B0604020202020204" pitchFamily="34" charset="0"/>
                <a:cs typeface="Arial" panose="020B0604020202020204" pitchFamily="34" charset="0"/>
              </a:rPr>
              <a:t>Il suffit de connaître le % du chiffre d’affaires que représente la marge de contribution totale pour trouver le chiffre d’affaires au point mort.</a:t>
            </a:r>
          </a:p>
          <a:p>
            <a:r>
              <a:rPr lang="fr-FR" sz="1000" dirty="0">
                <a:latin typeface="Arial" panose="020B0604020202020204" pitchFamily="34" charset="0"/>
                <a:cs typeface="Arial" panose="020B0604020202020204" pitchFamily="34" charset="0"/>
              </a:rPr>
              <a:t>CA = Coûts fixes / (contribution exprimée en % du chiffre d’affaires)</a:t>
            </a:r>
          </a:p>
          <a:p>
            <a:r>
              <a:rPr lang="fr-FR" sz="1000" dirty="0">
                <a:latin typeface="Arial" panose="020B0604020202020204" pitchFamily="34" charset="0"/>
                <a:cs typeface="Arial" panose="020B0604020202020204" pitchFamily="34" charset="0"/>
              </a:rPr>
              <a:t>Le calcul du point mort en chiffre d’affaires est très répandu. Maïs il faut avoir conscience du fait que cette approche est fondée sur l’hypothèse que l’on peut trouver une marge de contribution moyenne pour les ventes futures.</a:t>
            </a:r>
          </a:p>
          <a:p>
            <a:r>
              <a:rPr lang="fr-FR" sz="1000" dirty="0">
                <a:latin typeface="Arial" panose="020B0604020202020204" pitchFamily="34" charset="0"/>
                <a:cs typeface="Arial" panose="020B0604020202020204" pitchFamily="34" charset="0"/>
              </a:rPr>
              <a:t>On peut, par contre, utiliser cette approche dans le cadre de la procédure budgétaire puisque l’on travaille avec une composition prévisionnelle des ventes et avec des marges de contribution prévisionnelles.</a:t>
            </a:r>
          </a:p>
        </p:txBody>
      </p:sp>
      <p:sp>
        <p:nvSpPr>
          <p:cNvPr id="4" name="Espace réservé du numéro de diapositive 3"/>
          <p:cNvSpPr>
            <a:spLocks noGrp="1"/>
          </p:cNvSpPr>
          <p:nvPr>
            <p:ph type="sldNum" sz="quarter" idx="5"/>
          </p:nvPr>
        </p:nvSpPr>
        <p:spPr/>
        <p:txBody>
          <a:bodyPr/>
          <a:lstStyle/>
          <a:p>
            <a:fld id="{403865DA-0AFC-4A14-AC5D-3A015B2AEE49}" type="slidenum">
              <a:rPr lang="fr-FR" smtClean="0"/>
              <a:pPr/>
              <a:t>13</a:t>
            </a:fld>
            <a:endParaRPr lang="fr-FR"/>
          </a:p>
        </p:txBody>
      </p:sp>
    </p:spTree>
    <p:extLst>
      <p:ext uri="{BB962C8B-B14F-4D97-AF65-F5344CB8AC3E}">
        <p14:creationId xmlns:p14="http://schemas.microsoft.com/office/powerpoint/2010/main" val="161046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Tous les développements suivants sont fondés sur la distinction entre coûts variables et coûts fixes au niveau de l’objet de coût étudié.</a:t>
            </a:r>
          </a:p>
          <a:p>
            <a:r>
              <a:rPr lang="fr-FR" sz="1000" b="1" dirty="0">
                <a:latin typeface="Arial" panose="020B0604020202020204" pitchFamily="34" charset="0"/>
                <a:cs typeface="Arial" panose="020B0604020202020204" pitchFamily="34" charset="0"/>
              </a:rPr>
              <a:t>Un coût variable </a:t>
            </a:r>
            <a:r>
              <a:rPr lang="fr-FR" sz="1000" dirty="0">
                <a:latin typeface="Arial" panose="020B0604020202020204" pitchFamily="34" charset="0"/>
                <a:cs typeface="Arial" panose="020B0604020202020204" pitchFamily="34" charset="0"/>
              </a:rPr>
              <a:t>est un coût qui est supposé varier proportionnellement au niveau d’activité (nombre d’unités produites ou livrées dans le cas de la distribution). Ce sont par exemple les consommations de matières premières et composants et les rémunérations de la main-d’œuvre directe dans le domaine de la production. Dans le domaine de la distribution, ce sera des coûts d’emballage et les rémunérations des employés de la logistique.</a:t>
            </a:r>
          </a:p>
          <a:p>
            <a:r>
              <a:rPr lang="fr-FR" sz="1000" dirty="0">
                <a:latin typeface="Arial" panose="020B0604020202020204" pitchFamily="34" charset="0"/>
                <a:cs typeface="Arial" panose="020B0604020202020204" pitchFamily="34" charset="0"/>
              </a:rPr>
              <a:t>Un coût fixe est un coût indépendant du niveau d’activité qui est supposé rester constant quel que soit le niveau d’activité. Exemples : les charges de loyer, d’amortissement des immobilisations, une part importante des charges salariales (fixes et mensualisée), les rémunérations de l'encadrement et de la direction, des contrats de prestations de services…</a:t>
            </a:r>
          </a:p>
          <a:p>
            <a:endParaRPr lang="fr-FR"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5320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Nous supposerons ici que les stocks initiaux et finaux sont nuls.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 résultat est défini par l’équation :</a:t>
            </a:r>
          </a:p>
          <a:p>
            <a:r>
              <a:rPr lang="fr-FR" sz="1000" dirty="0">
                <a:latin typeface="Arial" panose="020B0604020202020204" pitchFamily="34" charset="0"/>
                <a:cs typeface="Arial" panose="020B0604020202020204" pitchFamily="34" charset="0"/>
              </a:rPr>
              <a:t>Résultat = Chiffre d’affaires – coûts totaux</a:t>
            </a:r>
          </a:p>
          <a:p>
            <a:r>
              <a:rPr lang="fr-FR" sz="1000" dirty="0">
                <a:latin typeface="Arial" panose="020B0604020202020204" pitchFamily="34" charset="0"/>
                <a:cs typeface="Arial" panose="020B0604020202020204" pitchFamily="34" charset="0"/>
              </a:rPr>
              <a:t>R = CA – CT</a:t>
            </a:r>
          </a:p>
          <a:p>
            <a:r>
              <a:rPr lang="fr-FR" sz="1000" dirty="0">
                <a:latin typeface="Arial" panose="020B0604020202020204" pitchFamily="34" charset="0"/>
                <a:cs typeface="Arial" panose="020B0604020202020204" pitchFamily="34" charset="0"/>
              </a:rPr>
              <a:t>Que l’on peut réécrire :</a:t>
            </a:r>
          </a:p>
          <a:p>
            <a:r>
              <a:rPr lang="fr-FR" sz="1000" dirty="0">
                <a:latin typeface="Arial" panose="020B0604020202020204" pitchFamily="34" charset="0"/>
                <a:cs typeface="Arial" panose="020B0604020202020204" pitchFamily="34" charset="0"/>
              </a:rPr>
              <a:t>R = PV x Q – </a:t>
            </a:r>
            <a:r>
              <a:rPr lang="fr-FR" sz="1000" dirty="0" err="1">
                <a:latin typeface="Arial" panose="020B0604020202020204" pitchFamily="34" charset="0"/>
                <a:cs typeface="Arial" panose="020B0604020202020204" pitchFamily="34" charset="0"/>
              </a:rPr>
              <a:t>Cvu</a:t>
            </a:r>
            <a:r>
              <a:rPr lang="fr-FR" sz="1000" dirty="0">
                <a:latin typeface="Arial" panose="020B0604020202020204" pitchFamily="34" charset="0"/>
                <a:cs typeface="Arial" panose="020B0604020202020204" pitchFamily="34" charset="0"/>
              </a:rPr>
              <a:t> x Q – CF</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On fait ici l’hypothèse que le prix de vente est indépendant de la quantité vendue.</a:t>
            </a:r>
          </a:p>
          <a:p>
            <a:r>
              <a:rPr lang="fr-FR" sz="1000" dirty="0">
                <a:latin typeface="Arial" panose="020B0604020202020204" pitchFamily="34" charset="0"/>
                <a:cs typeface="Arial" panose="020B0604020202020204" pitchFamily="34" charset="0"/>
              </a:rPr>
              <a:t>Dans une économie de marché, le prix de vente est l’un des composants de l’équilibre entre l’offre et le demande. Si l’on cherche à augmenter la quantité vendue Q, il faudra le plus souvent réduire le prix de vente PV.</a:t>
            </a:r>
          </a:p>
        </p:txBody>
      </p:sp>
    </p:spTree>
    <p:extLst>
      <p:ext uri="{BB962C8B-B14F-4D97-AF65-F5344CB8AC3E}">
        <p14:creationId xmlns:p14="http://schemas.microsoft.com/office/powerpoint/2010/main" val="1486174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 comptable a quelques difficultés à travailler avec des relations qui ne sont pas linéaires. En choisissant bien une plage pertinente d’activité, on peut ramener son problème à un problème linéaire en acceptant une déperdition d’information.</a:t>
            </a:r>
          </a:p>
          <a:p>
            <a:r>
              <a:rPr lang="fr-FR" sz="1000" dirty="0">
                <a:latin typeface="Arial" panose="020B0604020202020204" pitchFamily="34" charset="0"/>
                <a:cs typeface="Arial" panose="020B0604020202020204" pitchFamily="34" charset="0"/>
              </a:rPr>
              <a:t>Par exemple, les coût d’achat peuvent décroître si l’on achète de plus grandes quantités et les coûts de fabrication peuvent diminuer si l’on lance des séries plus longues ce qui permet des gains de productivité.</a:t>
            </a:r>
          </a:p>
          <a:p>
            <a:r>
              <a:rPr lang="fr-FR" sz="1000" dirty="0">
                <a:latin typeface="Arial" panose="020B0604020202020204" pitchFamily="34" charset="0"/>
                <a:cs typeface="Arial" panose="020B0604020202020204" pitchFamily="34" charset="0"/>
              </a:rPr>
              <a:t>L’avantage de la simplification linéaire, c’est que l’on peut utiliser les notions de coût variable et de coût fixe que nous avons évoqué dans le chapitre précédent.</a:t>
            </a:r>
          </a:p>
          <a:p>
            <a:r>
              <a:rPr lang="fr-FR" sz="1000" dirty="0">
                <a:latin typeface="Arial" panose="020B0604020202020204" pitchFamily="34" charset="0"/>
                <a:cs typeface="Arial" panose="020B0604020202020204" pitchFamily="34" charset="0"/>
              </a:rPr>
              <a:t>Ici, le coût variable total est égal au coût variable unitaire multiplié par la quantité.</a:t>
            </a:r>
          </a:p>
        </p:txBody>
      </p:sp>
      <p:sp>
        <p:nvSpPr>
          <p:cNvPr id="4" name="Espace réservé du numéro de diapositive 3"/>
          <p:cNvSpPr>
            <a:spLocks noGrp="1"/>
          </p:cNvSpPr>
          <p:nvPr>
            <p:ph type="sldNum" sz="quarter" idx="5"/>
          </p:nvPr>
        </p:nvSpPr>
        <p:spPr/>
        <p:txBody>
          <a:bodyPr/>
          <a:lstStyle/>
          <a:p>
            <a:fld id="{403865DA-0AFC-4A14-AC5D-3A015B2AEE49}" type="slidenum">
              <a:rPr lang="fr-FR" smtClean="0"/>
              <a:pPr/>
              <a:t>4</a:t>
            </a:fld>
            <a:endParaRPr lang="fr-FR"/>
          </a:p>
        </p:txBody>
      </p:sp>
    </p:spTree>
    <p:extLst>
      <p:ext uri="{BB962C8B-B14F-4D97-AF65-F5344CB8AC3E}">
        <p14:creationId xmlns:p14="http://schemas.microsoft.com/office/powerpoint/2010/main" val="1567926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Les coûts « fixes » ne peuvent être considérés comme totalement indépendant du niveau d’activité.</a:t>
            </a:r>
          </a:p>
          <a:p>
            <a:r>
              <a:rPr lang="fr-FR" sz="1000" dirty="0">
                <a:latin typeface="Arial" panose="020B0604020202020204" pitchFamily="34" charset="0"/>
                <a:cs typeface="Arial" panose="020B0604020202020204" pitchFamily="34" charset="0"/>
              </a:rPr>
              <a:t>On évitera, autant que faire se peut, « d’</a:t>
            </a:r>
            <a:r>
              <a:rPr lang="fr-FR" sz="1000" dirty="0" err="1">
                <a:latin typeface="Arial" panose="020B0604020202020204" pitchFamily="34" charset="0"/>
                <a:cs typeface="Arial" panose="020B0604020202020204" pitchFamily="34" charset="0"/>
              </a:rPr>
              <a:t>unitariser</a:t>
            </a:r>
            <a:r>
              <a:rPr lang="fr-FR" sz="1000" dirty="0">
                <a:latin typeface="Arial" panose="020B0604020202020204" pitchFamily="34" charset="0"/>
                <a:cs typeface="Arial" panose="020B0604020202020204" pitchFamily="34" charset="0"/>
              </a:rPr>
              <a:t> » ces coûts fixes, c’est-à-dire de les diviser par le volume d’activité.</a:t>
            </a:r>
          </a:p>
          <a:p>
            <a:r>
              <a:rPr lang="fr-FR" sz="1000" dirty="0">
                <a:latin typeface="Arial" panose="020B0604020202020204" pitchFamily="34" charset="0"/>
                <a:cs typeface="Arial" panose="020B0604020202020204" pitchFamily="34" charset="0"/>
              </a:rPr>
              <a:t>Si l’on veut produire deux fois plus, il faudra ajouter une ligne de fabrication, construire un nouvel atelier et embaucher le personnel d’encadrement nécessaire donc les coûts fixes augmenteront.</a:t>
            </a:r>
          </a:p>
          <a:p>
            <a:r>
              <a:rPr lang="fr-FR" sz="1000" dirty="0">
                <a:latin typeface="Arial" panose="020B0604020202020204" pitchFamily="34" charset="0"/>
                <a:cs typeface="Arial" panose="020B0604020202020204" pitchFamily="34" charset="0"/>
              </a:rPr>
              <a:t>Les coûts « fixes » augmentent donc par pallier.</a:t>
            </a:r>
          </a:p>
          <a:p>
            <a:r>
              <a:rPr lang="fr-FR" sz="1000" dirty="0">
                <a:latin typeface="Arial" panose="020B0604020202020204" pitchFamily="34" charset="0"/>
                <a:cs typeface="Arial" panose="020B0604020202020204" pitchFamily="34" charset="0"/>
              </a:rPr>
              <a:t>Notons aussi qu’il est souvent très difficile ou très coûteux ensuite de revenir en arrière (en particulier concernant des investissements) si le niveau d’activité diminue.</a:t>
            </a:r>
          </a:p>
        </p:txBody>
      </p:sp>
      <p:sp>
        <p:nvSpPr>
          <p:cNvPr id="4" name="Espace réservé du numéro de diapositive 3"/>
          <p:cNvSpPr>
            <a:spLocks noGrp="1"/>
          </p:cNvSpPr>
          <p:nvPr>
            <p:ph type="sldNum" sz="quarter" idx="5"/>
          </p:nvPr>
        </p:nvSpPr>
        <p:spPr/>
        <p:txBody>
          <a:bodyPr/>
          <a:lstStyle/>
          <a:p>
            <a:fld id="{403865DA-0AFC-4A14-AC5D-3A015B2AEE49}" type="slidenum">
              <a:rPr lang="fr-FR" smtClean="0"/>
              <a:pPr/>
              <a:t>5</a:t>
            </a:fld>
            <a:endParaRPr lang="fr-FR"/>
          </a:p>
        </p:txBody>
      </p:sp>
    </p:spTree>
    <p:extLst>
      <p:ext uri="{BB962C8B-B14F-4D97-AF65-F5344CB8AC3E}">
        <p14:creationId xmlns:p14="http://schemas.microsoft.com/office/powerpoint/2010/main" val="39546732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a:xfrm>
            <a:off x="946150" y="4829274"/>
            <a:ext cx="5207000" cy="5080917"/>
          </a:xfrm>
        </p:spPr>
        <p:txBody>
          <a:bodyPr/>
          <a:lstStyle/>
          <a:p>
            <a:r>
              <a:rPr lang="fr-FR" sz="1000" dirty="0">
                <a:latin typeface="Arial" panose="020B0604020202020204" pitchFamily="34" charset="0"/>
                <a:cs typeface="Arial" panose="020B0604020202020204" pitchFamily="34" charset="0"/>
              </a:rPr>
              <a:t>On raisonne ici sur une plage pertinente d’activité sur laquelle les coûts variables unitaires sont constants et les coûts fixes </a:t>
            </a:r>
            <a:r>
              <a:rPr lang="fr-FR" sz="1000" dirty="0" err="1">
                <a:latin typeface="Arial" panose="020B0604020202020204" pitchFamily="34" charset="0"/>
                <a:cs typeface="Arial" panose="020B0604020202020204" pitchFamily="34" charset="0"/>
              </a:rPr>
              <a:t>fixes</a:t>
            </a:r>
            <a:r>
              <a:rPr lang="fr-FR" sz="1000" dirty="0">
                <a:latin typeface="Arial" panose="020B0604020202020204" pitchFamily="34" charset="0"/>
                <a:cs typeface="Arial" panose="020B0604020202020204" pitchFamily="34" charset="0"/>
              </a:rPr>
              <a:t>.</a:t>
            </a:r>
          </a:p>
          <a:p>
            <a:r>
              <a:rPr lang="fr-FR" sz="1000" dirty="0">
                <a:latin typeface="Arial" panose="020B0604020202020204" pitchFamily="34" charset="0"/>
                <a:cs typeface="Arial" panose="020B0604020202020204" pitchFamily="34" charset="0"/>
              </a:rPr>
              <a:t>Le coût total pour le niveau d’activité Q est donc :</a:t>
            </a:r>
          </a:p>
          <a:p>
            <a:r>
              <a:rPr lang="fr-FR" sz="1000" dirty="0">
                <a:latin typeface="Arial" panose="020B0604020202020204" pitchFamily="34" charset="0"/>
                <a:cs typeface="Arial" panose="020B0604020202020204" pitchFamily="34" charset="0"/>
              </a:rPr>
              <a:t>Coût variable unitaire x Quantité + Coûts fixes : </a:t>
            </a:r>
          </a:p>
          <a:p>
            <a:r>
              <a:rPr lang="fr-FR" sz="1000" dirty="0">
                <a:latin typeface="Arial" panose="020B0604020202020204" pitchFamily="34" charset="0"/>
                <a:cs typeface="Arial" panose="020B0604020202020204" pitchFamily="34" charset="0"/>
              </a:rPr>
              <a:t>CT = </a:t>
            </a:r>
            <a:r>
              <a:rPr lang="fr-FR" sz="1000" dirty="0" err="1">
                <a:latin typeface="Arial" panose="020B0604020202020204" pitchFamily="34" charset="0"/>
                <a:cs typeface="Arial" panose="020B0604020202020204" pitchFamily="34" charset="0"/>
              </a:rPr>
              <a:t>Cvu</a:t>
            </a:r>
            <a:r>
              <a:rPr lang="fr-FR" sz="1000" dirty="0">
                <a:latin typeface="Arial" panose="020B0604020202020204" pitchFamily="34" charset="0"/>
                <a:cs typeface="Arial" panose="020B0604020202020204" pitchFamily="34" charset="0"/>
              </a:rPr>
              <a:t> x Q + CF</a:t>
            </a:r>
          </a:p>
          <a:p>
            <a:r>
              <a:rPr lang="fr-FR" sz="1000" dirty="0">
                <a:latin typeface="Arial" panose="020B0604020202020204" pitchFamily="34" charset="0"/>
                <a:cs typeface="Arial" panose="020B0604020202020204" pitchFamily="34" charset="0"/>
              </a:rPr>
              <a:t>La droite Coût total a une ordonnée à l’origine CF (les coûts fixes) et une pente </a:t>
            </a:r>
            <a:r>
              <a:rPr lang="fr-FR" sz="1000" dirty="0" err="1">
                <a:latin typeface="Arial" panose="020B0604020202020204" pitchFamily="34" charset="0"/>
                <a:cs typeface="Arial" panose="020B0604020202020204" pitchFamily="34" charset="0"/>
              </a:rPr>
              <a:t>Cvu</a:t>
            </a:r>
            <a:r>
              <a:rPr lang="fr-FR" sz="1000" dirty="0">
                <a:latin typeface="Arial" panose="020B0604020202020204" pitchFamily="34" charset="0"/>
                <a:cs typeface="Arial" panose="020B0604020202020204" pitchFamily="34" charset="0"/>
              </a:rPr>
              <a:t> (le coût variable).</a:t>
            </a:r>
          </a:p>
          <a:p>
            <a:r>
              <a:rPr lang="fr-FR" sz="1000" dirty="0">
                <a:latin typeface="Arial" panose="020B0604020202020204" pitchFamily="34" charset="0"/>
                <a:cs typeface="Arial" panose="020B0604020202020204" pitchFamily="34" charset="0"/>
              </a:rPr>
              <a:t>Le chiffre d’affaire, quant à lui, est considéré comme proportionnel au niveau d’activité :</a:t>
            </a:r>
          </a:p>
          <a:p>
            <a:r>
              <a:rPr lang="fr-FR" sz="1000" dirty="0">
                <a:latin typeface="Arial" panose="020B0604020202020204" pitchFamily="34" charset="0"/>
                <a:cs typeface="Arial" panose="020B0604020202020204" pitchFamily="34" charset="0"/>
              </a:rPr>
              <a:t>CA = PV x Q</a:t>
            </a:r>
          </a:p>
          <a:p>
            <a:r>
              <a:rPr lang="fr-FR" sz="1000" dirty="0">
                <a:latin typeface="Arial" panose="020B0604020202020204" pitchFamily="34" charset="0"/>
                <a:cs typeface="Arial" panose="020B0604020202020204" pitchFamily="34" charset="0"/>
              </a:rPr>
              <a:t>La </a:t>
            </a:r>
            <a:r>
              <a:rPr lang="fr-FR" sz="1000" b="1" dirty="0">
                <a:latin typeface="Arial" panose="020B0604020202020204" pitchFamily="34" charset="0"/>
                <a:cs typeface="Arial" panose="020B0604020202020204" pitchFamily="34" charset="0"/>
              </a:rPr>
              <a:t>marge sur coût variable unitaire </a:t>
            </a:r>
            <a:r>
              <a:rPr lang="fr-FR" sz="1000" dirty="0">
                <a:latin typeface="Arial" panose="020B0604020202020204" pitchFamily="34" charset="0"/>
                <a:cs typeface="Arial" panose="020B0604020202020204" pitchFamily="34" charset="0"/>
              </a:rPr>
              <a:t>est la différence entre le prix de vente et le coût variable unitaire. Cette marge est fréquemment appelée </a:t>
            </a:r>
            <a:r>
              <a:rPr lang="fr-FR" sz="1000" b="1" dirty="0">
                <a:latin typeface="Arial" panose="020B0604020202020204" pitchFamily="34" charset="0"/>
                <a:cs typeface="Arial" panose="020B0604020202020204" pitchFamily="34" charset="0"/>
              </a:rPr>
              <a:t>contribution</a:t>
            </a:r>
            <a:r>
              <a:rPr lang="fr-FR" sz="1000" dirty="0">
                <a:latin typeface="Arial" panose="020B0604020202020204" pitchFamily="34" charset="0"/>
                <a:cs typeface="Arial" panose="020B0604020202020204" pitchFamily="34" charset="0"/>
              </a:rPr>
              <a:t> : elle contribue à la couverture des frais fixes.</a:t>
            </a:r>
          </a:p>
          <a:p>
            <a:r>
              <a:rPr lang="fr-FR" sz="1000" dirty="0">
                <a:latin typeface="Arial" panose="020B0604020202020204" pitchFamily="34" charset="0"/>
                <a:cs typeface="Arial" panose="020B0604020202020204" pitchFamily="34" charset="0"/>
              </a:rPr>
              <a:t>Marge sur coût variable unitaire ou contribution = PV – </a:t>
            </a:r>
            <a:r>
              <a:rPr lang="fr-FR" sz="1000" dirty="0" err="1">
                <a:latin typeface="Arial" panose="020B0604020202020204" pitchFamily="34" charset="0"/>
                <a:cs typeface="Arial" panose="020B0604020202020204" pitchFamily="34" charset="0"/>
              </a:rPr>
              <a:t>Cvu</a:t>
            </a:r>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Pour un niveau d’activité Q, la marge (ou contribution) totale est (PV – </a:t>
            </a:r>
            <a:r>
              <a:rPr lang="fr-FR" sz="1000" dirty="0" err="1">
                <a:latin typeface="Arial" panose="020B0604020202020204" pitchFamily="34" charset="0"/>
                <a:cs typeface="Arial" panose="020B0604020202020204" pitchFamily="34" charset="0"/>
              </a:rPr>
              <a:t>Cvu</a:t>
            </a:r>
            <a:r>
              <a:rPr lang="fr-FR" sz="1000" dirty="0">
                <a:latin typeface="Arial" panose="020B0604020202020204" pitchFamily="34" charset="0"/>
                <a:cs typeface="Arial" panose="020B0604020202020204" pitchFamily="34" charset="0"/>
              </a:rPr>
              <a:t>) x Q</a:t>
            </a:r>
          </a:p>
          <a:p>
            <a:r>
              <a:rPr lang="fr-FR" sz="1000" dirty="0">
                <a:latin typeface="Arial" panose="020B0604020202020204" pitchFamily="34" charset="0"/>
                <a:cs typeface="Arial" panose="020B0604020202020204" pitchFamily="34" charset="0"/>
              </a:rPr>
              <a:t>Le résultat R est égal à (PV – </a:t>
            </a:r>
            <a:r>
              <a:rPr lang="fr-FR" sz="1000" dirty="0" err="1">
                <a:latin typeface="Arial" panose="020B0604020202020204" pitchFamily="34" charset="0"/>
                <a:cs typeface="Arial" panose="020B0604020202020204" pitchFamily="34" charset="0"/>
              </a:rPr>
              <a:t>Cvu</a:t>
            </a:r>
            <a:r>
              <a:rPr lang="fr-FR" sz="1000" dirty="0">
                <a:latin typeface="Arial" panose="020B0604020202020204" pitchFamily="34" charset="0"/>
                <a:cs typeface="Arial" panose="020B0604020202020204" pitchFamily="34" charset="0"/>
              </a:rPr>
              <a:t>) x Q – CF</a:t>
            </a:r>
          </a:p>
          <a:p>
            <a:r>
              <a:rPr lang="fr-FR" sz="1000" dirty="0">
                <a:latin typeface="Arial" panose="020B0604020202020204" pitchFamily="34" charset="0"/>
                <a:cs typeface="Arial" panose="020B0604020202020204" pitchFamily="34" charset="0"/>
              </a:rPr>
              <a:t>Le </a:t>
            </a:r>
            <a:r>
              <a:rPr lang="fr-FR" sz="1000" b="1" dirty="0">
                <a:latin typeface="Arial" panose="020B0604020202020204" pitchFamily="34" charset="0"/>
                <a:cs typeface="Arial" panose="020B0604020202020204" pitchFamily="34" charset="0"/>
              </a:rPr>
              <a:t>seuil de rentabilité </a:t>
            </a:r>
            <a:r>
              <a:rPr lang="fr-FR" sz="1000" dirty="0">
                <a:latin typeface="Arial" panose="020B0604020202020204" pitchFamily="34" charset="0"/>
                <a:cs typeface="Arial" panose="020B0604020202020204" pitchFamily="34" charset="0"/>
              </a:rPr>
              <a:t>ou </a:t>
            </a:r>
            <a:r>
              <a:rPr lang="fr-FR" sz="1000" b="1" dirty="0">
                <a:latin typeface="Arial" panose="020B0604020202020204" pitchFamily="34" charset="0"/>
                <a:cs typeface="Arial" panose="020B0604020202020204" pitchFamily="34" charset="0"/>
              </a:rPr>
              <a:t>point mort </a:t>
            </a:r>
            <a:r>
              <a:rPr lang="fr-FR" sz="1000" dirty="0">
                <a:latin typeface="Arial" panose="020B0604020202020204" pitchFamily="34" charset="0"/>
                <a:cs typeface="Arial" panose="020B0604020202020204" pitchFamily="34" charset="0"/>
              </a:rPr>
              <a:t>est le niveau d’activité à partir duquel le résultat est positif.</a:t>
            </a:r>
          </a:p>
          <a:p>
            <a:r>
              <a:rPr lang="fr-FR" sz="1000" dirty="0">
                <a:latin typeface="Arial" panose="020B0604020202020204" pitchFamily="34" charset="0"/>
                <a:cs typeface="Arial" panose="020B0604020202020204" pitchFamily="34" charset="0"/>
              </a:rPr>
              <a:t>Le point mort peut se calculer à partir de l’équation de résultat en prenant R = 0, c’est-à-dire que l’on cherche la quantité Q telle que :</a:t>
            </a:r>
          </a:p>
          <a:p>
            <a:r>
              <a:rPr lang="fr-FR" sz="1000" dirty="0">
                <a:latin typeface="Arial" panose="020B0604020202020204" pitchFamily="34" charset="0"/>
                <a:cs typeface="Arial" panose="020B0604020202020204" pitchFamily="34" charset="0"/>
              </a:rPr>
              <a:t>(PV x Q) – (</a:t>
            </a:r>
            <a:r>
              <a:rPr lang="fr-FR" sz="1000" dirty="0" err="1">
                <a:latin typeface="Arial" panose="020B0604020202020204" pitchFamily="34" charset="0"/>
                <a:cs typeface="Arial" panose="020B0604020202020204" pitchFamily="34" charset="0"/>
              </a:rPr>
              <a:t>Cvu</a:t>
            </a:r>
            <a:r>
              <a:rPr lang="fr-FR" sz="1000" dirty="0">
                <a:latin typeface="Arial" panose="020B0604020202020204" pitchFamily="34" charset="0"/>
                <a:cs typeface="Arial" panose="020B0604020202020204" pitchFamily="34" charset="0"/>
              </a:rPr>
              <a:t> x Q) – CF = 0</a:t>
            </a:r>
          </a:p>
          <a:p>
            <a:r>
              <a:rPr lang="fr-FR" sz="1000" dirty="0">
                <a:latin typeface="Arial" panose="020B0604020202020204" pitchFamily="34" charset="0"/>
                <a:cs typeface="Arial" panose="020B0604020202020204" pitchFamily="34" charset="0"/>
              </a:rPr>
              <a:t>Ce qui équivaut à Q = CF / (PV – </a:t>
            </a:r>
            <a:r>
              <a:rPr lang="fr-FR" sz="1000" dirty="0" err="1">
                <a:latin typeface="Arial" panose="020B0604020202020204" pitchFamily="34" charset="0"/>
                <a:cs typeface="Arial" panose="020B0604020202020204" pitchFamily="34" charset="0"/>
              </a:rPr>
              <a:t>Cvu</a:t>
            </a:r>
            <a:r>
              <a:rPr lang="fr-FR" sz="1000" dirty="0">
                <a:latin typeface="Arial" panose="020B0604020202020204" pitchFamily="34" charset="0"/>
                <a:cs typeface="Arial" panose="020B0604020202020204" pitchFamily="34" charset="0"/>
              </a:rPr>
              <a:t>) ou Coûts fixes / Contribution unitaire.</a:t>
            </a:r>
          </a:p>
          <a:p>
            <a:r>
              <a:rPr lang="fr-FR" sz="1000" dirty="0">
                <a:latin typeface="Arial" panose="020B0604020202020204" pitchFamily="34" charset="0"/>
                <a:cs typeface="Arial" panose="020B0604020202020204" pitchFamily="34" charset="0"/>
              </a:rPr>
              <a:t>Dans cette formule, le point mort s’exprime toujours en volume.</a:t>
            </a:r>
          </a:p>
          <a:p>
            <a:r>
              <a:rPr lang="fr-FR" sz="1000" dirty="0">
                <a:latin typeface="Arial" panose="020B0604020202020204" pitchFamily="34" charset="0"/>
                <a:cs typeface="Arial" panose="020B0604020202020204" pitchFamily="34" charset="0"/>
              </a:rPr>
              <a:t>Graphiquement, le point mort se trouve à l’intersection de la droite de chiffre d’affaires et de la droite de coût total.</a:t>
            </a:r>
          </a:p>
          <a:p>
            <a:r>
              <a:rPr lang="fr-FR" sz="1000" dirty="0">
                <a:latin typeface="Arial" panose="020B0604020202020204" pitchFamily="34" charset="0"/>
                <a:cs typeface="Arial" panose="020B0604020202020204" pitchFamily="34" charset="0"/>
              </a:rPr>
              <a:t>Lorsque l’on vend moins que le seuil de rentabilité, on fait des pertes, lorsque l’on vend plus, on dégage un bénéfice.</a:t>
            </a:r>
          </a:p>
        </p:txBody>
      </p:sp>
    </p:spTree>
    <p:extLst>
      <p:ext uri="{BB962C8B-B14F-4D97-AF65-F5344CB8AC3E}">
        <p14:creationId xmlns:p14="http://schemas.microsoft.com/office/powerpoint/2010/main" val="4703251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Dans cette autre représentation du point mort, on fait figurer la droite de contribution.</a:t>
            </a:r>
          </a:p>
          <a:p>
            <a:r>
              <a:rPr lang="fr-FR" sz="1000" dirty="0">
                <a:latin typeface="Arial" panose="020B0604020202020204" pitchFamily="34" charset="0"/>
                <a:cs typeface="Arial" panose="020B0604020202020204" pitchFamily="34" charset="0"/>
              </a:rPr>
              <a:t>Lorsqu’elle croise la droite de coût fixe, le point mort est atteint.</a:t>
            </a:r>
          </a:p>
          <a:p>
            <a:r>
              <a:rPr lang="fr-FR" sz="1000" dirty="0">
                <a:latin typeface="Arial" panose="020B0604020202020204" pitchFamily="34" charset="0"/>
                <a:cs typeface="Arial" panose="020B0604020202020204" pitchFamily="34" charset="0"/>
              </a:rPr>
              <a:t>Q = CF / (PV – </a:t>
            </a:r>
            <a:r>
              <a:rPr lang="fr-FR" sz="1000" dirty="0" err="1">
                <a:latin typeface="Arial" panose="020B0604020202020204" pitchFamily="34" charset="0"/>
                <a:cs typeface="Arial" panose="020B0604020202020204" pitchFamily="34" charset="0"/>
              </a:rPr>
              <a:t>Cvu</a:t>
            </a:r>
            <a:r>
              <a:rPr lang="fr-FR" sz="1000" dirty="0">
                <a:latin typeface="Arial" panose="020B0604020202020204" pitchFamily="34" charset="0"/>
                <a:cs typeface="Arial" panose="020B0604020202020204" pitchFamily="34" charset="0"/>
              </a:rPr>
              <a:t>) ou Coûts fixes / Contribution unitaire</a:t>
            </a:r>
          </a:p>
          <a:p>
            <a:endParaRPr lang="fr-FR" sz="1000" dirty="0">
              <a:latin typeface="Arial" panose="020B0604020202020204" pitchFamily="34" charset="0"/>
              <a:cs typeface="Arial" panose="020B0604020202020204" pitchFamily="34" charset="0"/>
            </a:endParaRPr>
          </a:p>
          <a:p>
            <a:r>
              <a:rPr lang="fr-FR" sz="1000" b="1" dirty="0">
                <a:latin typeface="Arial" panose="020B0604020202020204" pitchFamily="34" charset="0"/>
                <a:cs typeface="Arial" panose="020B0604020202020204" pitchFamily="34" charset="0"/>
              </a:rPr>
              <a:t>Exemple :</a:t>
            </a:r>
          </a:p>
          <a:p>
            <a:r>
              <a:rPr lang="fr-FR" sz="1000" dirty="0">
                <a:latin typeface="Arial" panose="020B0604020202020204" pitchFamily="34" charset="0"/>
                <a:cs typeface="Arial" panose="020B0604020202020204" pitchFamily="34" charset="0"/>
              </a:rPr>
              <a:t>Un avion s’apprête à effectuer un vol Paris – Abidjan</a:t>
            </a:r>
          </a:p>
          <a:p>
            <a:r>
              <a:rPr lang="fr-FR" sz="1000" dirty="0">
                <a:latin typeface="Arial" panose="020B0604020202020204" pitchFamily="34" charset="0"/>
                <a:cs typeface="Arial" panose="020B0604020202020204" pitchFamily="34" charset="0"/>
              </a:rPr>
              <a:t>Les coûts fixes (équipage, amortissement de l’avion…) s’élèvent à 150 000 €</a:t>
            </a:r>
          </a:p>
          <a:p>
            <a:r>
              <a:rPr lang="fr-FR" sz="1000" dirty="0">
                <a:latin typeface="Arial" panose="020B0604020202020204" pitchFamily="34" charset="0"/>
                <a:cs typeface="Arial" panose="020B0604020202020204" pitchFamily="34" charset="0"/>
              </a:rPr>
              <a:t>Le prix de vente moyen du billet est de 600 €.</a:t>
            </a:r>
          </a:p>
          <a:p>
            <a:r>
              <a:rPr lang="fr-FR" sz="1000" dirty="0">
                <a:latin typeface="Arial" panose="020B0604020202020204" pitchFamily="34" charset="0"/>
                <a:cs typeface="Arial" panose="020B0604020202020204" pitchFamily="34" charset="0"/>
              </a:rPr>
              <a:t>Le coût variable par passager (repas…) est de 15 €.</a:t>
            </a:r>
          </a:p>
          <a:p>
            <a:r>
              <a:rPr lang="fr-FR" sz="1000" i="1" dirty="0">
                <a:latin typeface="Arial" panose="020B0604020202020204" pitchFamily="34" charset="0"/>
                <a:cs typeface="Arial" panose="020B0604020202020204" pitchFamily="34" charset="0"/>
              </a:rPr>
              <a:t>Combien de faut-il emporter de passagers pour commencer à faire du profit ?</a:t>
            </a:r>
          </a:p>
          <a:p>
            <a:r>
              <a:rPr lang="fr-FR" sz="1000" dirty="0">
                <a:latin typeface="Arial" panose="020B0604020202020204" pitchFamily="34" charset="0"/>
                <a:cs typeface="Arial" panose="020B0604020202020204" pitchFamily="34" charset="0"/>
              </a:rPr>
              <a:t>Chaque passager dégage une contribution de 585 € (600 € – 15 €).</a:t>
            </a:r>
          </a:p>
          <a:p>
            <a:r>
              <a:rPr lang="fr-FR" sz="1000" dirty="0">
                <a:latin typeface="Arial" panose="020B0604020202020204" pitchFamily="34" charset="0"/>
                <a:cs typeface="Arial" panose="020B0604020202020204" pitchFamily="34" charset="0"/>
              </a:rPr>
              <a:t>Pour couvrir les coûts fixes, il faut donc</a:t>
            </a:r>
          </a:p>
          <a:p>
            <a:r>
              <a:rPr lang="fr-FR" sz="1000" dirty="0">
                <a:latin typeface="Arial" panose="020B0604020202020204" pitchFamily="34" charset="0"/>
                <a:cs typeface="Arial" panose="020B0604020202020204" pitchFamily="34" charset="0"/>
              </a:rPr>
              <a:t>150 000 / 585 = 257 passagers.</a:t>
            </a:r>
          </a:p>
          <a:p>
            <a:endParaRPr lang="fr-FR" sz="1000" dirty="0">
              <a:latin typeface="Arial" panose="020B0604020202020204" pitchFamily="34" charset="0"/>
              <a:cs typeface="Arial" panose="020B0604020202020204" pitchFamily="34" charset="0"/>
            </a:endParaRPr>
          </a:p>
          <a:p>
            <a:r>
              <a:rPr lang="fr-FR" sz="1000" dirty="0">
                <a:latin typeface="Arial" panose="020B0604020202020204" pitchFamily="34" charset="0"/>
                <a:cs typeface="Arial" panose="020B0604020202020204" pitchFamily="34" charset="0"/>
              </a:rPr>
              <a:t>Le point mort peut aussi être exprimé en chiffre d’affaires (chiffre d’affaires critique) ou en nombre de jours d’activité de l’entreprise pour atteindre le chiffre d’affaires critique en admettant des hypothèses de stabilité de l’activité.</a:t>
            </a:r>
          </a:p>
        </p:txBody>
      </p:sp>
    </p:spTree>
    <p:extLst>
      <p:ext uri="{BB962C8B-B14F-4D97-AF65-F5344CB8AC3E}">
        <p14:creationId xmlns:p14="http://schemas.microsoft.com/office/powerpoint/2010/main" val="37133569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Bien sur, la façon la plus simple d’augmenter le résultat consiste à augmenter les prix de vente des produits. Comme le montre le schéma, le point mort s’en trouve réduit.</a:t>
            </a:r>
          </a:p>
          <a:p>
            <a:r>
              <a:rPr lang="fr-FR" sz="1000" dirty="0">
                <a:latin typeface="Arial" panose="020B0604020202020204" pitchFamily="34" charset="0"/>
                <a:cs typeface="Arial" panose="020B0604020202020204" pitchFamily="34" charset="0"/>
              </a:rPr>
              <a:t>Mais, dans la majorité des situations, il existe une élasticité de la demande au prix et une augmentation de prix conduit à une diminution de la demande.</a:t>
            </a:r>
          </a:p>
          <a:p>
            <a:r>
              <a:rPr lang="fr-FR" sz="1000" dirty="0">
                <a:latin typeface="Arial" panose="020B0604020202020204" pitchFamily="34" charset="0"/>
                <a:cs typeface="Arial" panose="020B0604020202020204" pitchFamily="34" charset="0"/>
              </a:rPr>
              <a:t>Il faut donc analyser les combinaisons Prix x Quantité pour maximiser le chiffre d’affaires.</a:t>
            </a:r>
          </a:p>
          <a:p>
            <a:r>
              <a:rPr lang="fr-FR" sz="1000" dirty="0">
                <a:latin typeface="Arial" panose="020B0604020202020204" pitchFamily="34" charset="0"/>
                <a:cs typeface="Arial" panose="020B0604020202020204" pitchFamily="34" charset="0"/>
              </a:rPr>
              <a:t>Notons que, lorsque l’on vend plusieurs produits, l’augmentation du prix peut ne pas être générale mais appliquée seulement à certains produits en fonction des conditions du marché.</a:t>
            </a:r>
          </a:p>
          <a:p>
            <a:r>
              <a:rPr lang="fr-FR" sz="1000" dirty="0">
                <a:latin typeface="Arial" panose="020B0604020202020204" pitchFamily="34" charset="0"/>
                <a:cs typeface="Arial" panose="020B0604020202020204" pitchFamily="34" charset="0"/>
              </a:rPr>
              <a:t>Une pratique souvent employée est de fixer le prix de vente en appliquant un taux de marge au coût de revient (c’est ce que les anglo-saxons appellent le </a:t>
            </a:r>
            <a:r>
              <a:rPr lang="fr-FR" sz="1000" i="1" dirty="0" err="1">
                <a:latin typeface="Arial" panose="020B0604020202020204" pitchFamily="34" charset="0"/>
                <a:cs typeface="Arial" panose="020B0604020202020204" pitchFamily="34" charset="0"/>
              </a:rPr>
              <a:t>Cost</a:t>
            </a:r>
            <a:r>
              <a:rPr lang="fr-FR" sz="1000" i="1" dirty="0">
                <a:latin typeface="Arial" panose="020B0604020202020204" pitchFamily="34" charset="0"/>
                <a:cs typeface="Arial" panose="020B0604020202020204" pitchFamily="34" charset="0"/>
              </a:rPr>
              <a:t> Plus</a:t>
            </a:r>
            <a:r>
              <a:rPr lang="fr-FR" sz="1000" dirty="0">
                <a:latin typeface="Arial" panose="020B0604020202020204" pitchFamily="34" charset="0"/>
                <a:cs typeface="Arial" panose="020B0604020202020204" pitchFamily="34" charset="0"/>
              </a:rPr>
              <a:t>) et que l’on fige dans les tarifs publiés. Mettre en place une politique différenciée est plus compliquée mais permet d’augmenter le prix de vente moyen.</a:t>
            </a:r>
          </a:p>
        </p:txBody>
      </p:sp>
      <p:sp>
        <p:nvSpPr>
          <p:cNvPr id="4" name="Espace réservé du numéro de diapositive 3"/>
          <p:cNvSpPr>
            <a:spLocks noGrp="1"/>
          </p:cNvSpPr>
          <p:nvPr>
            <p:ph type="sldNum" sz="quarter" idx="5"/>
          </p:nvPr>
        </p:nvSpPr>
        <p:spPr/>
        <p:txBody>
          <a:bodyPr/>
          <a:lstStyle/>
          <a:p>
            <a:fld id="{403865DA-0AFC-4A14-AC5D-3A015B2AEE49}" type="slidenum">
              <a:rPr lang="fr-FR" smtClean="0"/>
              <a:pPr/>
              <a:t>8</a:t>
            </a:fld>
            <a:endParaRPr lang="fr-FR"/>
          </a:p>
        </p:txBody>
      </p:sp>
    </p:spTree>
    <p:extLst>
      <p:ext uri="{BB962C8B-B14F-4D97-AF65-F5344CB8AC3E}">
        <p14:creationId xmlns:p14="http://schemas.microsoft.com/office/powerpoint/2010/main" val="3987153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92188" y="768350"/>
            <a:ext cx="5114925" cy="3836988"/>
          </a:xfrm>
        </p:spPr>
      </p:sp>
      <p:sp>
        <p:nvSpPr>
          <p:cNvPr id="3" name="Espace réservé des notes 2"/>
          <p:cNvSpPr>
            <a:spLocks noGrp="1"/>
          </p:cNvSpPr>
          <p:nvPr>
            <p:ph type="body" idx="1"/>
          </p:nvPr>
        </p:nvSpPr>
        <p:spPr/>
        <p:txBody>
          <a:bodyPr/>
          <a:lstStyle/>
          <a:p>
            <a:r>
              <a:rPr lang="fr-FR" sz="1000" dirty="0">
                <a:latin typeface="Arial" panose="020B0604020202020204" pitchFamily="34" charset="0"/>
                <a:cs typeface="Arial" panose="020B0604020202020204" pitchFamily="34" charset="0"/>
              </a:rPr>
              <a:t>L’abaissement du point mort de CF1 à CF2 provoque le déplacement du point mort de PM1 vers PM2.</a:t>
            </a:r>
          </a:p>
          <a:p>
            <a:r>
              <a:rPr lang="fr-FR" sz="1000" dirty="0">
                <a:latin typeface="Arial" panose="020B0604020202020204" pitchFamily="34" charset="0"/>
                <a:cs typeface="Arial" panose="020B0604020202020204" pitchFamily="34" charset="0"/>
              </a:rPr>
              <a:t>Il en résulte une baisse du volume d’activité minimum requis pour que l’entreprise soit bénéficiaire.</a:t>
            </a:r>
          </a:p>
          <a:p>
            <a:r>
              <a:rPr lang="fr-FR" sz="1000" dirty="0">
                <a:latin typeface="Arial" panose="020B0604020202020204" pitchFamily="34" charset="0"/>
                <a:cs typeface="Arial" panose="020B0604020202020204" pitchFamily="34" charset="0"/>
              </a:rPr>
              <a:t>Cette réduction des coûts fixes passe souvent par une action sur les frais de structure qui ne sont pas directement productifs et n’ont donc pas une incidence à court terme sur l’activité de l’entreprise.</a:t>
            </a:r>
          </a:p>
          <a:p>
            <a:r>
              <a:rPr lang="fr-FR" sz="1000" dirty="0">
                <a:latin typeface="Arial" panose="020B0604020202020204" pitchFamily="34" charset="0"/>
                <a:cs typeface="Arial" panose="020B0604020202020204" pitchFamily="34" charset="0"/>
              </a:rPr>
              <a:t>Nous verrons que c’est une des actions majeures des techniques de </a:t>
            </a:r>
            <a:r>
              <a:rPr lang="fr-FR" sz="1000" i="1" dirty="0">
                <a:latin typeface="Arial" panose="020B0604020202020204" pitchFamily="34" charset="0"/>
                <a:cs typeface="Arial" panose="020B0604020202020204" pitchFamily="34" charset="0"/>
              </a:rPr>
              <a:t>Lean Management </a:t>
            </a:r>
            <a:r>
              <a:rPr lang="fr-FR" sz="1000" dirty="0">
                <a:latin typeface="Arial" panose="020B0604020202020204" pitchFamily="34" charset="0"/>
                <a:cs typeface="Arial" panose="020B0604020202020204" pitchFamily="34" charset="0"/>
              </a:rPr>
              <a:t>qui vise à supprimer les opérations qui n’apportent pas de valeur alors qu’elles engendrent un coût. Cela sera étudié en détail dans le module 09.</a:t>
            </a:r>
          </a:p>
        </p:txBody>
      </p:sp>
    </p:spTree>
    <p:extLst>
      <p:ext uri="{BB962C8B-B14F-4D97-AF65-F5344CB8AC3E}">
        <p14:creationId xmlns:p14="http://schemas.microsoft.com/office/powerpoint/2010/main" val="3224985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496050" y="990600"/>
            <a:ext cx="1809750" cy="48006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066800" y="990600"/>
            <a:ext cx="5276850" cy="48006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0668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724400" y="1676400"/>
            <a:ext cx="35052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074" name="Rectangle 1026"/>
          <p:cNvSpPr>
            <a:spLocks noChangeArrowheads="1"/>
          </p:cNvSpPr>
          <p:nvPr/>
        </p:nvSpPr>
        <p:spPr bwMode="auto">
          <a:xfrm>
            <a:off x="1143000" y="228600"/>
            <a:ext cx="7315200" cy="422167"/>
          </a:xfrm>
          <a:prstGeom prst="rect">
            <a:avLst/>
          </a:prstGeom>
          <a:noFill/>
          <a:ln w="12700">
            <a:noFill/>
            <a:miter lim="800000"/>
            <a:headEnd/>
            <a:tailEnd/>
          </a:ln>
          <a:effectLst/>
        </p:spPr>
        <p:txBody>
          <a:bodyPr lIns="90488" tIns="44450" rIns="90488" bIns="44450">
            <a:spAutoFit/>
          </a:bodyPr>
          <a:lstStyle/>
          <a:p>
            <a:pPr algn="r">
              <a:spcBef>
                <a:spcPct val="50000"/>
              </a:spcBef>
            </a:pPr>
            <a:r>
              <a:rPr lang="fr-FR" i="1" dirty="0">
                <a:latin typeface="Tahoma" pitchFamily="34" charset="0"/>
              </a:rPr>
              <a:t>Coûts et décisions</a:t>
            </a:r>
            <a:endParaRPr lang="fr-FR" i="1" dirty="0">
              <a:effectLst>
                <a:outerShdw blurRad="38100" dist="38100" dir="2700000" algn="tl">
                  <a:srgbClr val="C0C0C0"/>
                </a:outerShdw>
              </a:effectLst>
              <a:latin typeface="Tahoma" pitchFamily="34" charset="0"/>
            </a:endParaRPr>
          </a:p>
        </p:txBody>
      </p:sp>
      <p:sp>
        <p:nvSpPr>
          <p:cNvPr id="3076" name="Rectangle 1028"/>
          <p:cNvSpPr>
            <a:spLocks noGrp="1" noChangeArrowheads="1"/>
          </p:cNvSpPr>
          <p:nvPr>
            <p:ph type="title"/>
          </p:nvPr>
        </p:nvSpPr>
        <p:spPr bwMode="auto">
          <a:xfrm>
            <a:off x="1066800" y="990600"/>
            <a:ext cx="7239000" cy="4572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fr-FR"/>
              <a:t>Titre de la diapositive</a:t>
            </a:r>
          </a:p>
        </p:txBody>
      </p:sp>
      <p:sp>
        <p:nvSpPr>
          <p:cNvPr id="3077" name="Rectangle 1029"/>
          <p:cNvSpPr>
            <a:spLocks noGrp="1" noChangeArrowheads="1"/>
          </p:cNvSpPr>
          <p:nvPr>
            <p:ph type="body" idx="1"/>
          </p:nvPr>
        </p:nvSpPr>
        <p:spPr bwMode="auto">
          <a:xfrm>
            <a:off x="1066800" y="1676400"/>
            <a:ext cx="71628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fr-FR"/>
              <a:t>Corps du texte</a:t>
            </a:r>
          </a:p>
          <a:p>
            <a:pPr lvl="1"/>
            <a:r>
              <a:rPr lang="fr-FR"/>
              <a:t>Deuxième niveau</a:t>
            </a:r>
          </a:p>
          <a:p>
            <a:pPr lvl="2"/>
            <a:r>
              <a:rPr lang="fr-FR"/>
              <a:t>Troisième niveau</a:t>
            </a:r>
          </a:p>
          <a:p>
            <a:pPr lvl="3"/>
            <a:r>
              <a:rPr lang="fr-FR"/>
              <a:t>Quatrième niveau</a:t>
            </a:r>
          </a:p>
          <a:p>
            <a:pPr lvl="4"/>
            <a:r>
              <a:rPr lang="fr-FR"/>
              <a:t>Cinquième niveau</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p:txStyles>
    <p:titleStyle>
      <a:lvl1pPr algn="r" rtl="0" eaLnBrk="0" fontAlgn="base" hangingPunct="0">
        <a:lnSpc>
          <a:spcPct val="90000"/>
        </a:lnSpc>
        <a:spcBef>
          <a:spcPct val="0"/>
        </a:spcBef>
        <a:spcAft>
          <a:spcPct val="0"/>
        </a:spcAft>
        <a:defRPr sz="2800" b="1">
          <a:solidFill>
            <a:srgbClr val="008000"/>
          </a:solidFill>
          <a:latin typeface="+mj-lt"/>
          <a:ea typeface="+mj-ea"/>
          <a:cs typeface="+mj-cs"/>
        </a:defRPr>
      </a:lvl1pPr>
      <a:lvl2pPr algn="r" rtl="0" eaLnBrk="0" fontAlgn="base" hangingPunct="0">
        <a:lnSpc>
          <a:spcPct val="90000"/>
        </a:lnSpc>
        <a:spcBef>
          <a:spcPct val="0"/>
        </a:spcBef>
        <a:spcAft>
          <a:spcPct val="0"/>
        </a:spcAft>
        <a:defRPr sz="2800" b="1">
          <a:solidFill>
            <a:srgbClr val="008000"/>
          </a:solidFill>
          <a:latin typeface="Arial" charset="0"/>
        </a:defRPr>
      </a:lvl2pPr>
      <a:lvl3pPr algn="r" rtl="0" eaLnBrk="0" fontAlgn="base" hangingPunct="0">
        <a:lnSpc>
          <a:spcPct val="90000"/>
        </a:lnSpc>
        <a:spcBef>
          <a:spcPct val="0"/>
        </a:spcBef>
        <a:spcAft>
          <a:spcPct val="0"/>
        </a:spcAft>
        <a:defRPr sz="2800" b="1">
          <a:solidFill>
            <a:srgbClr val="008000"/>
          </a:solidFill>
          <a:latin typeface="Arial" charset="0"/>
        </a:defRPr>
      </a:lvl3pPr>
      <a:lvl4pPr algn="r" rtl="0" eaLnBrk="0" fontAlgn="base" hangingPunct="0">
        <a:lnSpc>
          <a:spcPct val="90000"/>
        </a:lnSpc>
        <a:spcBef>
          <a:spcPct val="0"/>
        </a:spcBef>
        <a:spcAft>
          <a:spcPct val="0"/>
        </a:spcAft>
        <a:defRPr sz="2800" b="1">
          <a:solidFill>
            <a:srgbClr val="008000"/>
          </a:solidFill>
          <a:latin typeface="Arial" charset="0"/>
        </a:defRPr>
      </a:lvl4pPr>
      <a:lvl5pPr algn="r" rtl="0" eaLnBrk="0" fontAlgn="base" hangingPunct="0">
        <a:lnSpc>
          <a:spcPct val="90000"/>
        </a:lnSpc>
        <a:spcBef>
          <a:spcPct val="0"/>
        </a:spcBef>
        <a:spcAft>
          <a:spcPct val="0"/>
        </a:spcAft>
        <a:defRPr sz="2800" b="1">
          <a:solidFill>
            <a:srgbClr val="008000"/>
          </a:solidFill>
          <a:latin typeface="Arial" charset="0"/>
        </a:defRPr>
      </a:lvl5pPr>
      <a:lvl6pPr marL="457200" algn="r" rtl="0" eaLnBrk="0" fontAlgn="base" hangingPunct="0">
        <a:lnSpc>
          <a:spcPct val="90000"/>
        </a:lnSpc>
        <a:spcBef>
          <a:spcPct val="0"/>
        </a:spcBef>
        <a:spcAft>
          <a:spcPct val="0"/>
        </a:spcAft>
        <a:defRPr sz="2800" b="1">
          <a:solidFill>
            <a:srgbClr val="008000"/>
          </a:solidFill>
          <a:latin typeface="Arial" charset="0"/>
        </a:defRPr>
      </a:lvl6pPr>
      <a:lvl7pPr marL="914400" algn="r" rtl="0" eaLnBrk="0" fontAlgn="base" hangingPunct="0">
        <a:lnSpc>
          <a:spcPct val="90000"/>
        </a:lnSpc>
        <a:spcBef>
          <a:spcPct val="0"/>
        </a:spcBef>
        <a:spcAft>
          <a:spcPct val="0"/>
        </a:spcAft>
        <a:defRPr sz="2800" b="1">
          <a:solidFill>
            <a:srgbClr val="008000"/>
          </a:solidFill>
          <a:latin typeface="Arial" charset="0"/>
        </a:defRPr>
      </a:lvl7pPr>
      <a:lvl8pPr marL="1371600" algn="r" rtl="0" eaLnBrk="0" fontAlgn="base" hangingPunct="0">
        <a:lnSpc>
          <a:spcPct val="90000"/>
        </a:lnSpc>
        <a:spcBef>
          <a:spcPct val="0"/>
        </a:spcBef>
        <a:spcAft>
          <a:spcPct val="0"/>
        </a:spcAft>
        <a:defRPr sz="2800" b="1">
          <a:solidFill>
            <a:srgbClr val="008000"/>
          </a:solidFill>
          <a:latin typeface="Arial" charset="0"/>
        </a:defRPr>
      </a:lvl8pPr>
      <a:lvl9pPr marL="1828800" algn="r" rtl="0" eaLnBrk="0" fontAlgn="base" hangingPunct="0">
        <a:lnSpc>
          <a:spcPct val="90000"/>
        </a:lnSpc>
        <a:spcBef>
          <a:spcPct val="0"/>
        </a:spcBef>
        <a:spcAft>
          <a:spcPct val="0"/>
        </a:spcAft>
        <a:defRPr sz="2800" b="1">
          <a:solidFill>
            <a:srgbClr val="008000"/>
          </a:solidFill>
          <a:latin typeface="Arial" charset="0"/>
        </a:defRPr>
      </a:lvl9pPr>
    </p:titleStyle>
    <p:bodyStyle>
      <a:lvl1pPr marL="285750" indent="-285750" algn="l" rtl="0" eaLnBrk="0" fontAlgn="base" hangingPunct="0">
        <a:lnSpc>
          <a:spcPct val="90000"/>
        </a:lnSpc>
        <a:spcBef>
          <a:spcPct val="30000"/>
        </a:spcBef>
        <a:spcAft>
          <a:spcPct val="0"/>
        </a:spcAft>
        <a:buSzPct val="100000"/>
        <a:buChar char="•"/>
        <a:defRPr sz="2400" b="1">
          <a:solidFill>
            <a:srgbClr val="000099"/>
          </a:solidFill>
          <a:latin typeface="+mn-lt"/>
          <a:ea typeface="+mn-ea"/>
          <a:cs typeface="+mn-cs"/>
        </a:defRPr>
      </a:lvl1pPr>
      <a:lvl2pPr marL="685800" indent="-228600" algn="l" rtl="0" eaLnBrk="0" fontAlgn="base" hangingPunct="0">
        <a:lnSpc>
          <a:spcPct val="90000"/>
        </a:lnSpc>
        <a:spcBef>
          <a:spcPct val="30000"/>
        </a:spcBef>
        <a:spcAft>
          <a:spcPct val="0"/>
        </a:spcAft>
        <a:buSzPct val="100000"/>
        <a:buChar char="–"/>
        <a:defRPr b="1">
          <a:solidFill>
            <a:srgbClr val="000099"/>
          </a:solidFill>
          <a:latin typeface="+mn-lt"/>
        </a:defRPr>
      </a:lvl2pPr>
      <a:lvl3pPr marL="1143000" indent="-228600" algn="l" rtl="0" eaLnBrk="0" fontAlgn="base" hangingPunct="0">
        <a:lnSpc>
          <a:spcPct val="90000"/>
        </a:lnSpc>
        <a:spcBef>
          <a:spcPct val="30000"/>
        </a:spcBef>
        <a:spcAft>
          <a:spcPct val="0"/>
        </a:spcAft>
        <a:buSzPct val="100000"/>
        <a:buChar char="»"/>
        <a:defRPr b="1">
          <a:solidFill>
            <a:srgbClr val="000099"/>
          </a:solidFill>
          <a:latin typeface="+mn-lt"/>
        </a:defRPr>
      </a:lvl3pPr>
      <a:lvl4pPr marL="1543050" indent="-171450" algn="l" rtl="0" eaLnBrk="0" fontAlgn="base" hangingPunct="0">
        <a:lnSpc>
          <a:spcPct val="90000"/>
        </a:lnSpc>
        <a:spcBef>
          <a:spcPct val="30000"/>
        </a:spcBef>
        <a:spcAft>
          <a:spcPct val="0"/>
        </a:spcAft>
        <a:buSzPct val="100000"/>
        <a:buChar char="•"/>
        <a:defRPr sz="1400" b="1">
          <a:solidFill>
            <a:srgbClr val="000099"/>
          </a:solidFill>
          <a:latin typeface="+mn-lt"/>
        </a:defRPr>
      </a:lvl4pPr>
      <a:lvl5pPr marL="2000250" indent="-171450" algn="l" rtl="0" eaLnBrk="0" fontAlgn="base" hangingPunct="0">
        <a:lnSpc>
          <a:spcPct val="90000"/>
        </a:lnSpc>
        <a:spcBef>
          <a:spcPct val="30000"/>
        </a:spcBef>
        <a:spcAft>
          <a:spcPct val="0"/>
        </a:spcAft>
        <a:buSzPct val="100000"/>
        <a:buChar char="–"/>
        <a:defRPr sz="1400" b="1">
          <a:solidFill>
            <a:srgbClr val="000099"/>
          </a:solidFill>
          <a:latin typeface="+mn-lt"/>
        </a:defRPr>
      </a:lvl5pPr>
      <a:lvl6pPr marL="2457450" indent="-171450" algn="l" rtl="0" eaLnBrk="0" fontAlgn="base" hangingPunct="0">
        <a:lnSpc>
          <a:spcPct val="90000"/>
        </a:lnSpc>
        <a:spcBef>
          <a:spcPct val="30000"/>
        </a:spcBef>
        <a:spcAft>
          <a:spcPct val="0"/>
        </a:spcAft>
        <a:buSzPct val="100000"/>
        <a:buChar char="–"/>
        <a:defRPr sz="1400" b="1">
          <a:solidFill>
            <a:srgbClr val="000099"/>
          </a:solidFill>
          <a:latin typeface="+mn-lt"/>
        </a:defRPr>
      </a:lvl6pPr>
      <a:lvl7pPr marL="2914650" indent="-171450" algn="l" rtl="0" eaLnBrk="0" fontAlgn="base" hangingPunct="0">
        <a:lnSpc>
          <a:spcPct val="90000"/>
        </a:lnSpc>
        <a:spcBef>
          <a:spcPct val="30000"/>
        </a:spcBef>
        <a:spcAft>
          <a:spcPct val="0"/>
        </a:spcAft>
        <a:buSzPct val="100000"/>
        <a:buChar char="–"/>
        <a:defRPr sz="1400" b="1">
          <a:solidFill>
            <a:srgbClr val="000099"/>
          </a:solidFill>
          <a:latin typeface="+mn-lt"/>
        </a:defRPr>
      </a:lvl7pPr>
      <a:lvl8pPr marL="3371850" indent="-171450" algn="l" rtl="0" eaLnBrk="0" fontAlgn="base" hangingPunct="0">
        <a:lnSpc>
          <a:spcPct val="90000"/>
        </a:lnSpc>
        <a:spcBef>
          <a:spcPct val="30000"/>
        </a:spcBef>
        <a:spcAft>
          <a:spcPct val="0"/>
        </a:spcAft>
        <a:buSzPct val="100000"/>
        <a:buChar char="–"/>
        <a:defRPr sz="1400" b="1">
          <a:solidFill>
            <a:srgbClr val="000099"/>
          </a:solidFill>
          <a:latin typeface="+mn-lt"/>
        </a:defRPr>
      </a:lvl8pPr>
      <a:lvl9pPr marL="3829050" indent="-171450" algn="l" rtl="0" eaLnBrk="0" fontAlgn="base" hangingPunct="0">
        <a:lnSpc>
          <a:spcPct val="90000"/>
        </a:lnSpc>
        <a:spcBef>
          <a:spcPct val="30000"/>
        </a:spcBef>
        <a:spcAft>
          <a:spcPct val="0"/>
        </a:spcAft>
        <a:buSzPct val="100000"/>
        <a:buChar char="–"/>
        <a:defRPr sz="1400" b="1">
          <a:solidFill>
            <a:srgbClr val="000099"/>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pPr algn="ctr"/>
            <a:r>
              <a:rPr lang="fr-FR" dirty="0"/>
              <a:t>Le point mort</a:t>
            </a:r>
          </a:p>
        </p:txBody>
      </p:sp>
      <p:sp>
        <p:nvSpPr>
          <p:cNvPr id="2051" name="Rectangle 3"/>
          <p:cNvSpPr>
            <a:spLocks noGrp="1" noChangeArrowheads="1"/>
          </p:cNvSpPr>
          <p:nvPr>
            <p:ph type="subTitle" idx="1"/>
          </p:nvPr>
        </p:nvSpPr>
        <p:spPr/>
        <p:txBody>
          <a:bodyPr/>
          <a:lstStyle/>
          <a:p>
            <a:r>
              <a:rPr lang="fr-FR" dirty="0"/>
              <a:t>La dynamique de la relation </a:t>
            </a:r>
            <a:br>
              <a:rPr lang="fr-FR" dirty="0"/>
            </a:br>
            <a:r>
              <a:rPr lang="fr-FR" dirty="0"/>
              <a:t>coûts – volume – profit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0FE0A-9EC9-46B2-93F5-6836AAAFC24D}"/>
              </a:ext>
            </a:extLst>
          </p:cNvPr>
          <p:cNvSpPr>
            <a:spLocks noGrp="1"/>
          </p:cNvSpPr>
          <p:nvPr>
            <p:ph type="title"/>
          </p:nvPr>
        </p:nvSpPr>
        <p:spPr/>
        <p:txBody>
          <a:bodyPr/>
          <a:lstStyle/>
          <a:p>
            <a:r>
              <a:rPr lang="fr-FR" dirty="0"/>
              <a:t>Actions de gestion</a:t>
            </a:r>
            <a:br>
              <a:rPr lang="fr-FR" dirty="0"/>
            </a:br>
            <a:r>
              <a:rPr lang="fr-FR" dirty="0"/>
              <a:t>3- Réduire les coûts variables</a:t>
            </a:r>
          </a:p>
        </p:txBody>
      </p:sp>
      <p:sp>
        <p:nvSpPr>
          <p:cNvPr id="3" name="Line 4">
            <a:extLst>
              <a:ext uri="{FF2B5EF4-FFF2-40B4-BE49-F238E27FC236}">
                <a16:creationId xmlns:a16="http://schemas.microsoft.com/office/drawing/2014/main" id="{13603B37-8C0E-4BEA-B7C7-C1AEC294D742}"/>
              </a:ext>
            </a:extLst>
          </p:cNvPr>
          <p:cNvSpPr>
            <a:spLocks noChangeShapeType="1"/>
          </p:cNvSpPr>
          <p:nvPr/>
        </p:nvSpPr>
        <p:spPr bwMode="auto">
          <a:xfrm>
            <a:off x="1759252" y="5370984"/>
            <a:ext cx="5711825" cy="0"/>
          </a:xfrm>
          <a:prstGeom prst="line">
            <a:avLst/>
          </a:prstGeom>
          <a:noFill/>
          <a:ln w="38100">
            <a:solidFill>
              <a:srgbClr val="000000"/>
            </a:solidFill>
            <a:round/>
            <a:headEnd/>
            <a:tailEnd type="triangle" w="med" len="med"/>
          </a:ln>
          <a:effectLst/>
        </p:spPr>
        <p:txBody>
          <a:bodyPr wrap="square">
            <a:spAutoFit/>
          </a:bodyPr>
          <a:lstStyle/>
          <a:p>
            <a:endParaRPr lang="fr-FR"/>
          </a:p>
        </p:txBody>
      </p:sp>
      <p:sp>
        <p:nvSpPr>
          <p:cNvPr id="4" name="Line 6">
            <a:extLst>
              <a:ext uri="{FF2B5EF4-FFF2-40B4-BE49-F238E27FC236}">
                <a16:creationId xmlns:a16="http://schemas.microsoft.com/office/drawing/2014/main" id="{0C23039A-84C7-46A5-9F95-8605DE1A8A08}"/>
              </a:ext>
            </a:extLst>
          </p:cNvPr>
          <p:cNvSpPr>
            <a:spLocks noChangeShapeType="1"/>
          </p:cNvSpPr>
          <p:nvPr/>
        </p:nvSpPr>
        <p:spPr bwMode="auto">
          <a:xfrm flipV="1">
            <a:off x="1759253" y="2856384"/>
            <a:ext cx="5029200" cy="1447800"/>
          </a:xfrm>
          <a:prstGeom prst="line">
            <a:avLst/>
          </a:prstGeom>
          <a:noFill/>
          <a:ln w="38100">
            <a:solidFill>
              <a:schemeClr val="bg1"/>
            </a:solidFill>
            <a:round/>
            <a:headEnd/>
            <a:tailEnd/>
          </a:ln>
          <a:effectLst/>
        </p:spPr>
        <p:txBody>
          <a:bodyPr>
            <a:spAutoFit/>
          </a:bodyPr>
          <a:lstStyle/>
          <a:p>
            <a:endParaRPr lang="fr-FR"/>
          </a:p>
        </p:txBody>
      </p:sp>
      <p:sp>
        <p:nvSpPr>
          <p:cNvPr id="5" name="Line 7">
            <a:extLst>
              <a:ext uri="{FF2B5EF4-FFF2-40B4-BE49-F238E27FC236}">
                <a16:creationId xmlns:a16="http://schemas.microsoft.com/office/drawing/2014/main" id="{51167AAD-D531-4C3F-8CA7-5DD37D1962C6}"/>
              </a:ext>
            </a:extLst>
          </p:cNvPr>
          <p:cNvSpPr>
            <a:spLocks noChangeShapeType="1"/>
          </p:cNvSpPr>
          <p:nvPr/>
        </p:nvSpPr>
        <p:spPr bwMode="auto">
          <a:xfrm flipV="1">
            <a:off x="1759253" y="2170584"/>
            <a:ext cx="4876800" cy="3200400"/>
          </a:xfrm>
          <a:prstGeom prst="line">
            <a:avLst/>
          </a:prstGeom>
          <a:noFill/>
          <a:ln w="38100">
            <a:solidFill>
              <a:schemeClr val="accent2"/>
            </a:solidFill>
            <a:round/>
            <a:headEnd/>
            <a:tailEnd/>
          </a:ln>
          <a:effectLst/>
        </p:spPr>
        <p:txBody>
          <a:bodyPr>
            <a:spAutoFit/>
          </a:bodyPr>
          <a:lstStyle/>
          <a:p>
            <a:endParaRPr lang="fr-FR"/>
          </a:p>
        </p:txBody>
      </p:sp>
      <p:sp>
        <p:nvSpPr>
          <p:cNvPr id="6" name="Line 8">
            <a:extLst>
              <a:ext uri="{FF2B5EF4-FFF2-40B4-BE49-F238E27FC236}">
                <a16:creationId xmlns:a16="http://schemas.microsoft.com/office/drawing/2014/main" id="{63576FD0-5EA5-4C3C-89CC-6261E6530724}"/>
              </a:ext>
            </a:extLst>
          </p:cNvPr>
          <p:cNvSpPr>
            <a:spLocks noChangeShapeType="1"/>
          </p:cNvSpPr>
          <p:nvPr/>
        </p:nvSpPr>
        <p:spPr bwMode="auto">
          <a:xfrm>
            <a:off x="4654853" y="3465984"/>
            <a:ext cx="0" cy="1981200"/>
          </a:xfrm>
          <a:prstGeom prst="line">
            <a:avLst/>
          </a:prstGeom>
          <a:noFill/>
          <a:ln w="12700">
            <a:solidFill>
              <a:schemeClr val="hlink"/>
            </a:solidFill>
            <a:round/>
            <a:headEnd/>
            <a:tailEnd type="triangle" w="med" len="med"/>
          </a:ln>
          <a:effectLst/>
        </p:spPr>
        <p:txBody>
          <a:bodyPr>
            <a:spAutoFit/>
          </a:bodyPr>
          <a:lstStyle/>
          <a:p>
            <a:endParaRPr lang="fr-FR"/>
          </a:p>
        </p:txBody>
      </p:sp>
      <p:sp>
        <p:nvSpPr>
          <p:cNvPr id="7" name="Text Box 12">
            <a:extLst>
              <a:ext uri="{FF2B5EF4-FFF2-40B4-BE49-F238E27FC236}">
                <a16:creationId xmlns:a16="http://schemas.microsoft.com/office/drawing/2014/main" id="{B4077D2E-CCE6-40E0-9E0E-9D6F754C8AED}"/>
              </a:ext>
            </a:extLst>
          </p:cNvPr>
          <p:cNvSpPr txBox="1">
            <a:spLocks noChangeArrowheads="1"/>
          </p:cNvSpPr>
          <p:nvPr/>
        </p:nvSpPr>
        <p:spPr bwMode="auto">
          <a:xfrm>
            <a:off x="4108333" y="5480877"/>
            <a:ext cx="1093040" cy="840230"/>
          </a:xfrm>
          <a:prstGeom prst="rect">
            <a:avLst/>
          </a:prstGeom>
          <a:noFill/>
          <a:ln w="12700">
            <a:noFill/>
            <a:miter lim="800000"/>
            <a:headEnd/>
            <a:tailEnd/>
          </a:ln>
          <a:effectLst/>
        </p:spPr>
        <p:txBody>
          <a:bodyPr wrap="square">
            <a:spAutoFit/>
          </a:bodyPr>
          <a:lstStyle/>
          <a:p>
            <a:pPr algn="ctr"/>
            <a:r>
              <a:rPr lang="fr-FR" sz="1800" dirty="0">
                <a:solidFill>
                  <a:schemeClr val="hlink"/>
                </a:solidFill>
              </a:rPr>
              <a:t>Point mort</a:t>
            </a:r>
            <a:br>
              <a:rPr lang="fr-FR" sz="1800" dirty="0">
                <a:solidFill>
                  <a:schemeClr val="hlink"/>
                </a:solidFill>
              </a:rPr>
            </a:br>
            <a:r>
              <a:rPr lang="fr-FR" sz="1800" dirty="0">
                <a:solidFill>
                  <a:schemeClr val="hlink"/>
                </a:solidFill>
              </a:rPr>
              <a:t>PM1</a:t>
            </a:r>
          </a:p>
        </p:txBody>
      </p:sp>
      <p:sp>
        <p:nvSpPr>
          <p:cNvPr id="9" name="Line 3">
            <a:extLst>
              <a:ext uri="{FF2B5EF4-FFF2-40B4-BE49-F238E27FC236}">
                <a16:creationId xmlns:a16="http://schemas.microsoft.com/office/drawing/2014/main" id="{F15A40D9-D176-4D3F-90BA-C2FA05B0007F}"/>
              </a:ext>
            </a:extLst>
          </p:cNvPr>
          <p:cNvSpPr>
            <a:spLocks noChangeShapeType="1"/>
          </p:cNvSpPr>
          <p:nvPr/>
        </p:nvSpPr>
        <p:spPr bwMode="auto">
          <a:xfrm flipV="1">
            <a:off x="1759253" y="2170584"/>
            <a:ext cx="0" cy="3200400"/>
          </a:xfrm>
          <a:prstGeom prst="line">
            <a:avLst/>
          </a:prstGeom>
          <a:noFill/>
          <a:ln w="38100">
            <a:solidFill>
              <a:srgbClr val="000000"/>
            </a:solidFill>
            <a:round/>
            <a:headEnd/>
            <a:tailEnd type="triangle" w="med" len="med"/>
          </a:ln>
          <a:effectLst/>
        </p:spPr>
        <p:txBody>
          <a:bodyPr>
            <a:spAutoFit/>
          </a:bodyPr>
          <a:lstStyle/>
          <a:p>
            <a:endParaRPr lang="fr-FR"/>
          </a:p>
        </p:txBody>
      </p:sp>
      <p:sp>
        <p:nvSpPr>
          <p:cNvPr id="15" name="Text Box 14">
            <a:extLst>
              <a:ext uri="{FF2B5EF4-FFF2-40B4-BE49-F238E27FC236}">
                <a16:creationId xmlns:a16="http://schemas.microsoft.com/office/drawing/2014/main" id="{C15DA4EB-0DDD-4606-806B-DFCB8FC3834D}"/>
              </a:ext>
            </a:extLst>
          </p:cNvPr>
          <p:cNvSpPr txBox="1">
            <a:spLocks noChangeArrowheads="1"/>
          </p:cNvSpPr>
          <p:nvPr/>
        </p:nvSpPr>
        <p:spPr bwMode="auto">
          <a:xfrm>
            <a:off x="5563026" y="5517232"/>
            <a:ext cx="2249334" cy="341632"/>
          </a:xfrm>
          <a:prstGeom prst="rect">
            <a:avLst/>
          </a:prstGeom>
          <a:noFill/>
          <a:ln w="12700">
            <a:noFill/>
            <a:miter lim="800000"/>
            <a:headEnd/>
            <a:tailEnd/>
          </a:ln>
          <a:effectLst/>
        </p:spPr>
        <p:txBody>
          <a:bodyPr wrap="none">
            <a:spAutoFit/>
          </a:bodyPr>
          <a:lstStyle/>
          <a:p>
            <a:r>
              <a:rPr lang="fr-FR" sz="1800" dirty="0">
                <a:solidFill>
                  <a:srgbClr val="000000"/>
                </a:solidFill>
                <a:latin typeface="Arial" panose="020B0604020202020204" pitchFamily="34" charset="0"/>
                <a:cs typeface="Arial" panose="020B0604020202020204" pitchFamily="34" charset="0"/>
              </a:rPr>
              <a:t>Niveau d’activité Q</a:t>
            </a:r>
          </a:p>
        </p:txBody>
      </p:sp>
      <p:sp>
        <p:nvSpPr>
          <p:cNvPr id="16" name="Text Box 12">
            <a:extLst>
              <a:ext uri="{FF2B5EF4-FFF2-40B4-BE49-F238E27FC236}">
                <a16:creationId xmlns:a16="http://schemas.microsoft.com/office/drawing/2014/main" id="{6CA1C39E-EC91-4866-88F7-2F4937CEDD9E}"/>
              </a:ext>
            </a:extLst>
          </p:cNvPr>
          <p:cNvSpPr txBox="1">
            <a:spLocks noChangeArrowheads="1"/>
          </p:cNvSpPr>
          <p:nvPr/>
        </p:nvSpPr>
        <p:spPr bwMode="auto">
          <a:xfrm>
            <a:off x="190302" y="4077072"/>
            <a:ext cx="1566454" cy="646331"/>
          </a:xfrm>
          <a:prstGeom prst="rect">
            <a:avLst/>
          </a:prstGeom>
          <a:noFill/>
          <a:ln w="12700">
            <a:noFill/>
            <a:miter lim="800000"/>
            <a:headEnd/>
            <a:tailEnd/>
          </a:ln>
          <a:effectLst/>
        </p:spPr>
        <p:txBody>
          <a:bodyPr wrap="none">
            <a:spAutoFit/>
          </a:bodyPr>
          <a:lstStyle/>
          <a:p>
            <a:pPr algn="ctr"/>
            <a:r>
              <a:rPr lang="fr-FR" sz="2000" dirty="0"/>
              <a:t>Coûts fixes</a:t>
            </a:r>
          </a:p>
          <a:p>
            <a:pPr algn="ctr"/>
            <a:r>
              <a:rPr lang="fr-FR" sz="2000" dirty="0"/>
              <a:t>CF</a:t>
            </a:r>
          </a:p>
        </p:txBody>
      </p:sp>
      <p:sp>
        <p:nvSpPr>
          <p:cNvPr id="17" name="Line 5">
            <a:extLst>
              <a:ext uri="{FF2B5EF4-FFF2-40B4-BE49-F238E27FC236}">
                <a16:creationId xmlns:a16="http://schemas.microsoft.com/office/drawing/2014/main" id="{9B3A909E-0A59-4910-8361-F6F3AB51DCCE}"/>
              </a:ext>
            </a:extLst>
          </p:cNvPr>
          <p:cNvSpPr>
            <a:spLocks noChangeShapeType="1"/>
          </p:cNvSpPr>
          <p:nvPr/>
        </p:nvSpPr>
        <p:spPr bwMode="auto">
          <a:xfrm>
            <a:off x="1759253" y="4304184"/>
            <a:ext cx="5105400" cy="0"/>
          </a:xfrm>
          <a:prstGeom prst="line">
            <a:avLst/>
          </a:prstGeom>
          <a:noFill/>
          <a:ln w="38100">
            <a:solidFill>
              <a:srgbClr val="000000"/>
            </a:solidFill>
            <a:prstDash val="dash"/>
            <a:round/>
            <a:headEnd/>
            <a:tailEnd/>
          </a:ln>
          <a:effectLst/>
        </p:spPr>
        <p:txBody>
          <a:bodyPr>
            <a:spAutoFit/>
          </a:bodyPr>
          <a:lstStyle/>
          <a:p>
            <a:endParaRPr lang="fr-FR"/>
          </a:p>
        </p:txBody>
      </p:sp>
      <p:sp>
        <p:nvSpPr>
          <p:cNvPr id="18" name="Line 6">
            <a:extLst>
              <a:ext uri="{FF2B5EF4-FFF2-40B4-BE49-F238E27FC236}">
                <a16:creationId xmlns:a16="http://schemas.microsoft.com/office/drawing/2014/main" id="{EAFAB517-4632-4D2C-A2D4-72D7AF61CAD1}"/>
              </a:ext>
            </a:extLst>
          </p:cNvPr>
          <p:cNvSpPr>
            <a:spLocks noChangeShapeType="1"/>
          </p:cNvSpPr>
          <p:nvPr/>
        </p:nvSpPr>
        <p:spPr bwMode="auto">
          <a:xfrm flipV="1">
            <a:off x="1756756" y="3738023"/>
            <a:ext cx="5029163" cy="595530"/>
          </a:xfrm>
          <a:prstGeom prst="line">
            <a:avLst/>
          </a:prstGeom>
          <a:noFill/>
          <a:ln w="38100" cmpd="dbl">
            <a:solidFill>
              <a:schemeClr val="accent1">
                <a:lumMod val="75000"/>
              </a:schemeClr>
            </a:solidFill>
            <a:round/>
            <a:headEnd/>
            <a:tailEnd/>
          </a:ln>
          <a:effectLst/>
        </p:spPr>
        <p:txBody>
          <a:bodyPr wrap="square">
            <a:spAutoFit/>
          </a:bodyPr>
          <a:lstStyle/>
          <a:p>
            <a:endParaRPr lang="fr-FR"/>
          </a:p>
        </p:txBody>
      </p:sp>
      <p:sp>
        <p:nvSpPr>
          <p:cNvPr id="19" name="Text Box 11">
            <a:extLst>
              <a:ext uri="{FF2B5EF4-FFF2-40B4-BE49-F238E27FC236}">
                <a16:creationId xmlns:a16="http://schemas.microsoft.com/office/drawing/2014/main" id="{D0984F85-E459-4347-B58B-7CDE1A549498}"/>
              </a:ext>
            </a:extLst>
          </p:cNvPr>
          <p:cNvSpPr txBox="1">
            <a:spLocks noChangeArrowheads="1"/>
          </p:cNvSpPr>
          <p:nvPr/>
        </p:nvSpPr>
        <p:spPr bwMode="auto">
          <a:xfrm>
            <a:off x="6876256" y="3544962"/>
            <a:ext cx="784189" cy="424732"/>
          </a:xfrm>
          <a:prstGeom prst="rect">
            <a:avLst/>
          </a:prstGeom>
          <a:noFill/>
          <a:ln w="12700">
            <a:noFill/>
            <a:miter lim="800000"/>
            <a:headEnd/>
            <a:tailEnd/>
          </a:ln>
          <a:effectLst/>
        </p:spPr>
        <p:txBody>
          <a:bodyPr wrap="none">
            <a:spAutoFit/>
          </a:bodyPr>
          <a:lstStyle/>
          <a:p>
            <a:r>
              <a:rPr lang="fr-FR" dirty="0"/>
              <a:t>CV2</a:t>
            </a:r>
          </a:p>
        </p:txBody>
      </p:sp>
      <p:sp>
        <p:nvSpPr>
          <p:cNvPr id="20" name="Text Box 12">
            <a:extLst>
              <a:ext uri="{FF2B5EF4-FFF2-40B4-BE49-F238E27FC236}">
                <a16:creationId xmlns:a16="http://schemas.microsoft.com/office/drawing/2014/main" id="{0A3ED471-342A-498E-8E06-FFE89E6E48C0}"/>
              </a:ext>
            </a:extLst>
          </p:cNvPr>
          <p:cNvSpPr txBox="1">
            <a:spLocks noChangeArrowheads="1"/>
          </p:cNvSpPr>
          <p:nvPr/>
        </p:nvSpPr>
        <p:spPr bwMode="auto">
          <a:xfrm>
            <a:off x="6952456" y="2636912"/>
            <a:ext cx="784189" cy="424732"/>
          </a:xfrm>
          <a:prstGeom prst="rect">
            <a:avLst/>
          </a:prstGeom>
          <a:noFill/>
          <a:ln w="12700">
            <a:noFill/>
            <a:miter lim="800000"/>
            <a:headEnd/>
            <a:tailEnd/>
          </a:ln>
          <a:effectLst/>
        </p:spPr>
        <p:txBody>
          <a:bodyPr wrap="none">
            <a:spAutoFit/>
          </a:bodyPr>
          <a:lstStyle/>
          <a:p>
            <a:r>
              <a:rPr lang="fr-FR" dirty="0"/>
              <a:t>CV1</a:t>
            </a:r>
          </a:p>
        </p:txBody>
      </p:sp>
      <p:sp>
        <p:nvSpPr>
          <p:cNvPr id="21" name="Line 8">
            <a:extLst>
              <a:ext uri="{FF2B5EF4-FFF2-40B4-BE49-F238E27FC236}">
                <a16:creationId xmlns:a16="http://schemas.microsoft.com/office/drawing/2014/main" id="{C42058F1-9AA6-4571-94F5-D4C36AE6E721}"/>
              </a:ext>
            </a:extLst>
          </p:cNvPr>
          <p:cNvSpPr>
            <a:spLocks noChangeShapeType="1"/>
          </p:cNvSpPr>
          <p:nvPr/>
        </p:nvSpPr>
        <p:spPr bwMode="auto">
          <a:xfrm flipH="1">
            <a:off x="3684457" y="4141366"/>
            <a:ext cx="2" cy="1220151"/>
          </a:xfrm>
          <a:prstGeom prst="line">
            <a:avLst/>
          </a:prstGeom>
          <a:noFill/>
          <a:ln w="12700">
            <a:solidFill>
              <a:schemeClr val="hlink"/>
            </a:solidFill>
            <a:round/>
            <a:headEnd/>
            <a:tailEnd type="triangle" w="med" len="med"/>
          </a:ln>
          <a:effectLst/>
        </p:spPr>
        <p:txBody>
          <a:bodyPr wrap="square">
            <a:spAutoFit/>
          </a:bodyPr>
          <a:lstStyle/>
          <a:p>
            <a:endParaRPr lang="fr-FR"/>
          </a:p>
        </p:txBody>
      </p:sp>
      <p:sp>
        <p:nvSpPr>
          <p:cNvPr id="22" name="Text Box 12">
            <a:extLst>
              <a:ext uri="{FF2B5EF4-FFF2-40B4-BE49-F238E27FC236}">
                <a16:creationId xmlns:a16="http://schemas.microsoft.com/office/drawing/2014/main" id="{4A4E040D-168B-4633-B0FE-975CB69498F5}"/>
              </a:ext>
            </a:extLst>
          </p:cNvPr>
          <p:cNvSpPr txBox="1">
            <a:spLocks noChangeArrowheads="1"/>
          </p:cNvSpPr>
          <p:nvPr/>
        </p:nvSpPr>
        <p:spPr bwMode="auto">
          <a:xfrm>
            <a:off x="3104608" y="5480877"/>
            <a:ext cx="1093045" cy="840230"/>
          </a:xfrm>
          <a:prstGeom prst="rect">
            <a:avLst/>
          </a:prstGeom>
          <a:noFill/>
          <a:ln w="12700">
            <a:noFill/>
            <a:miter lim="800000"/>
            <a:headEnd/>
            <a:tailEnd/>
          </a:ln>
          <a:effectLst/>
        </p:spPr>
        <p:txBody>
          <a:bodyPr wrap="square">
            <a:spAutoFit/>
          </a:bodyPr>
          <a:lstStyle/>
          <a:p>
            <a:pPr algn="ctr"/>
            <a:r>
              <a:rPr lang="fr-FR" sz="1800" dirty="0">
                <a:solidFill>
                  <a:schemeClr val="hlink"/>
                </a:solidFill>
              </a:rPr>
              <a:t>Point mort PM2</a:t>
            </a:r>
          </a:p>
        </p:txBody>
      </p:sp>
      <p:sp>
        <p:nvSpPr>
          <p:cNvPr id="23" name="Flèche : bas 22">
            <a:extLst>
              <a:ext uri="{FF2B5EF4-FFF2-40B4-BE49-F238E27FC236}">
                <a16:creationId xmlns:a16="http://schemas.microsoft.com/office/drawing/2014/main" id="{C4501312-ADFA-4C08-A7AC-360DEB2F1FA8}"/>
              </a:ext>
            </a:extLst>
          </p:cNvPr>
          <p:cNvSpPr/>
          <p:nvPr/>
        </p:nvSpPr>
        <p:spPr bwMode="auto">
          <a:xfrm>
            <a:off x="7796568" y="3061644"/>
            <a:ext cx="399996" cy="420688"/>
          </a:xfrm>
          <a:prstGeom prst="downArrow">
            <a:avLst/>
          </a:prstGeom>
          <a:solidFill>
            <a:srgbClr val="FFCC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a:ln>
                <a:noFill/>
              </a:ln>
              <a:solidFill>
                <a:srgbClr val="000099"/>
              </a:solidFill>
              <a:effectLst/>
              <a:latin typeface="Arial" charset="0"/>
            </a:endParaRPr>
          </a:p>
        </p:txBody>
      </p:sp>
      <p:sp>
        <p:nvSpPr>
          <p:cNvPr id="24" name="ZoneTexte 23">
            <a:extLst>
              <a:ext uri="{FF2B5EF4-FFF2-40B4-BE49-F238E27FC236}">
                <a16:creationId xmlns:a16="http://schemas.microsoft.com/office/drawing/2014/main" id="{9A63F62F-D9A0-4A16-8D17-E378E8CEAB8C}"/>
              </a:ext>
            </a:extLst>
          </p:cNvPr>
          <p:cNvSpPr txBox="1"/>
          <p:nvPr/>
        </p:nvSpPr>
        <p:spPr>
          <a:xfrm>
            <a:off x="6581931" y="2949297"/>
            <a:ext cx="1368152" cy="590931"/>
          </a:xfrm>
          <a:prstGeom prst="rect">
            <a:avLst/>
          </a:prstGeom>
          <a:noFill/>
        </p:spPr>
        <p:txBody>
          <a:bodyPr wrap="square" rtlCol="0">
            <a:spAutoFit/>
          </a:bodyPr>
          <a:lstStyle/>
          <a:p>
            <a:pPr algn="ctr"/>
            <a:r>
              <a:rPr lang="fr-FR" sz="1800" dirty="0"/>
              <a:t>Coûts variables</a:t>
            </a:r>
          </a:p>
        </p:txBody>
      </p:sp>
      <p:sp>
        <p:nvSpPr>
          <p:cNvPr id="25" name="Flèche : bas 24">
            <a:extLst>
              <a:ext uri="{FF2B5EF4-FFF2-40B4-BE49-F238E27FC236}">
                <a16:creationId xmlns:a16="http://schemas.microsoft.com/office/drawing/2014/main" id="{AE98E651-80B9-4D8E-9379-BBDD0BFF1BB3}"/>
              </a:ext>
            </a:extLst>
          </p:cNvPr>
          <p:cNvSpPr/>
          <p:nvPr/>
        </p:nvSpPr>
        <p:spPr bwMode="auto">
          <a:xfrm rot="5400000">
            <a:off x="3908335" y="6310761"/>
            <a:ext cx="399996" cy="420688"/>
          </a:xfrm>
          <a:prstGeom prst="downArrow">
            <a:avLst/>
          </a:prstGeom>
          <a:solidFill>
            <a:srgbClr val="FFCC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a:ln>
                <a:noFill/>
              </a:ln>
              <a:solidFill>
                <a:srgbClr val="000099"/>
              </a:solidFill>
              <a:effectLst/>
              <a:latin typeface="Arial" charset="0"/>
            </a:endParaRPr>
          </a:p>
        </p:txBody>
      </p:sp>
    </p:spTree>
    <p:extLst>
      <p:ext uri="{BB962C8B-B14F-4D97-AF65-F5344CB8AC3E}">
        <p14:creationId xmlns:p14="http://schemas.microsoft.com/office/powerpoint/2010/main" val="3750900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447800" y="685800"/>
            <a:ext cx="7239000" cy="457200"/>
          </a:xfrm>
        </p:spPr>
        <p:txBody>
          <a:bodyPr/>
          <a:lstStyle/>
          <a:p>
            <a:r>
              <a:rPr lang="fr-FR" dirty="0"/>
              <a:t>Le seuil d’indifférence</a:t>
            </a:r>
          </a:p>
        </p:txBody>
      </p:sp>
      <p:sp>
        <p:nvSpPr>
          <p:cNvPr id="20484" name="Line 4"/>
          <p:cNvSpPr>
            <a:spLocks noChangeShapeType="1"/>
          </p:cNvSpPr>
          <p:nvPr/>
        </p:nvSpPr>
        <p:spPr bwMode="auto">
          <a:xfrm flipV="1">
            <a:off x="1600200" y="1981200"/>
            <a:ext cx="0" cy="3429000"/>
          </a:xfrm>
          <a:prstGeom prst="line">
            <a:avLst/>
          </a:prstGeom>
          <a:noFill/>
          <a:ln w="12700">
            <a:solidFill>
              <a:srgbClr val="000000"/>
            </a:solidFill>
            <a:round/>
            <a:headEnd/>
            <a:tailEnd type="triangle" w="med" len="med"/>
          </a:ln>
          <a:effectLst/>
        </p:spPr>
        <p:txBody>
          <a:bodyPr>
            <a:spAutoFit/>
          </a:bodyPr>
          <a:lstStyle/>
          <a:p>
            <a:endParaRPr lang="fr-FR"/>
          </a:p>
        </p:txBody>
      </p:sp>
      <p:sp>
        <p:nvSpPr>
          <p:cNvPr id="20485" name="Line 5"/>
          <p:cNvSpPr>
            <a:spLocks noChangeShapeType="1"/>
          </p:cNvSpPr>
          <p:nvPr/>
        </p:nvSpPr>
        <p:spPr bwMode="auto">
          <a:xfrm>
            <a:off x="1600200" y="5410200"/>
            <a:ext cx="5562600" cy="0"/>
          </a:xfrm>
          <a:prstGeom prst="line">
            <a:avLst/>
          </a:prstGeom>
          <a:noFill/>
          <a:ln w="12700">
            <a:solidFill>
              <a:srgbClr val="000000"/>
            </a:solidFill>
            <a:round/>
            <a:headEnd/>
            <a:tailEnd type="triangle" w="med" len="med"/>
          </a:ln>
          <a:effectLst/>
        </p:spPr>
        <p:txBody>
          <a:bodyPr>
            <a:spAutoFit/>
          </a:bodyPr>
          <a:lstStyle/>
          <a:p>
            <a:endParaRPr lang="fr-FR"/>
          </a:p>
        </p:txBody>
      </p:sp>
      <p:sp>
        <p:nvSpPr>
          <p:cNvPr id="20486" name="Line 6"/>
          <p:cNvSpPr>
            <a:spLocks noChangeShapeType="1"/>
          </p:cNvSpPr>
          <p:nvPr/>
        </p:nvSpPr>
        <p:spPr bwMode="auto">
          <a:xfrm flipV="1">
            <a:off x="1600200" y="1752600"/>
            <a:ext cx="5105400" cy="2819400"/>
          </a:xfrm>
          <a:prstGeom prst="line">
            <a:avLst/>
          </a:prstGeom>
          <a:noFill/>
          <a:ln w="38100">
            <a:solidFill>
              <a:schemeClr val="accent1"/>
            </a:solidFill>
            <a:round/>
            <a:headEnd/>
            <a:tailEnd/>
          </a:ln>
          <a:effectLst/>
        </p:spPr>
        <p:txBody>
          <a:bodyPr>
            <a:spAutoFit/>
          </a:bodyPr>
          <a:lstStyle/>
          <a:p>
            <a:endParaRPr lang="fr-FR"/>
          </a:p>
        </p:txBody>
      </p:sp>
      <p:sp>
        <p:nvSpPr>
          <p:cNvPr id="20487" name="Line 7"/>
          <p:cNvSpPr>
            <a:spLocks noChangeShapeType="1"/>
          </p:cNvSpPr>
          <p:nvPr/>
        </p:nvSpPr>
        <p:spPr bwMode="auto">
          <a:xfrm flipV="1">
            <a:off x="1600200" y="2667000"/>
            <a:ext cx="5410200" cy="990600"/>
          </a:xfrm>
          <a:prstGeom prst="line">
            <a:avLst/>
          </a:prstGeom>
          <a:noFill/>
          <a:ln w="38100">
            <a:solidFill>
              <a:schemeClr val="accent2"/>
            </a:solidFill>
            <a:round/>
            <a:headEnd/>
            <a:tailEnd/>
          </a:ln>
          <a:effectLst/>
        </p:spPr>
        <p:txBody>
          <a:bodyPr>
            <a:spAutoFit/>
          </a:bodyPr>
          <a:lstStyle/>
          <a:p>
            <a:endParaRPr lang="fr-FR"/>
          </a:p>
        </p:txBody>
      </p:sp>
      <p:sp>
        <p:nvSpPr>
          <p:cNvPr id="20488" name="Line 8"/>
          <p:cNvSpPr>
            <a:spLocks noChangeShapeType="1"/>
          </p:cNvSpPr>
          <p:nvPr/>
        </p:nvSpPr>
        <p:spPr bwMode="auto">
          <a:xfrm>
            <a:off x="1600200" y="4572000"/>
            <a:ext cx="5257800" cy="0"/>
          </a:xfrm>
          <a:prstGeom prst="line">
            <a:avLst/>
          </a:prstGeom>
          <a:noFill/>
          <a:ln w="19050">
            <a:solidFill>
              <a:schemeClr val="accent1"/>
            </a:solidFill>
            <a:prstDash val="dash"/>
            <a:round/>
            <a:headEnd/>
            <a:tailEnd/>
          </a:ln>
          <a:effectLst/>
        </p:spPr>
        <p:txBody>
          <a:bodyPr>
            <a:spAutoFit/>
          </a:bodyPr>
          <a:lstStyle/>
          <a:p>
            <a:endParaRPr lang="fr-FR"/>
          </a:p>
        </p:txBody>
      </p:sp>
      <p:sp>
        <p:nvSpPr>
          <p:cNvPr id="20489" name="Line 9"/>
          <p:cNvSpPr>
            <a:spLocks noChangeShapeType="1"/>
          </p:cNvSpPr>
          <p:nvPr/>
        </p:nvSpPr>
        <p:spPr bwMode="auto">
          <a:xfrm flipV="1">
            <a:off x="1600200" y="3657600"/>
            <a:ext cx="5334000" cy="0"/>
          </a:xfrm>
          <a:prstGeom prst="line">
            <a:avLst/>
          </a:prstGeom>
          <a:noFill/>
          <a:ln w="19050">
            <a:solidFill>
              <a:schemeClr val="accent2"/>
            </a:solidFill>
            <a:prstDash val="dash"/>
            <a:round/>
            <a:headEnd/>
            <a:tailEnd/>
          </a:ln>
          <a:effectLst/>
        </p:spPr>
        <p:txBody>
          <a:bodyPr>
            <a:spAutoFit/>
          </a:bodyPr>
          <a:lstStyle/>
          <a:p>
            <a:endParaRPr lang="fr-FR"/>
          </a:p>
        </p:txBody>
      </p:sp>
      <p:sp>
        <p:nvSpPr>
          <p:cNvPr id="20490" name="Line 10"/>
          <p:cNvSpPr>
            <a:spLocks noChangeShapeType="1"/>
          </p:cNvSpPr>
          <p:nvPr/>
        </p:nvSpPr>
        <p:spPr bwMode="auto">
          <a:xfrm>
            <a:off x="4038600" y="3200400"/>
            <a:ext cx="0" cy="2209800"/>
          </a:xfrm>
          <a:prstGeom prst="line">
            <a:avLst/>
          </a:prstGeom>
          <a:noFill/>
          <a:ln w="12700">
            <a:solidFill>
              <a:schemeClr val="hlink"/>
            </a:solidFill>
            <a:round/>
            <a:headEnd/>
            <a:tailEnd type="triangle" w="med" len="med"/>
          </a:ln>
          <a:effectLst/>
        </p:spPr>
        <p:txBody>
          <a:bodyPr>
            <a:spAutoFit/>
          </a:bodyPr>
          <a:lstStyle/>
          <a:p>
            <a:endParaRPr lang="fr-FR"/>
          </a:p>
        </p:txBody>
      </p:sp>
      <p:sp>
        <p:nvSpPr>
          <p:cNvPr id="20491" name="Text Box 11"/>
          <p:cNvSpPr txBox="1">
            <a:spLocks noChangeArrowheads="1"/>
          </p:cNvSpPr>
          <p:nvPr/>
        </p:nvSpPr>
        <p:spPr bwMode="auto">
          <a:xfrm>
            <a:off x="763588" y="4337050"/>
            <a:ext cx="760412" cy="420688"/>
          </a:xfrm>
          <a:prstGeom prst="rect">
            <a:avLst/>
          </a:prstGeom>
          <a:noFill/>
          <a:ln w="12700">
            <a:noFill/>
            <a:miter lim="800000"/>
            <a:headEnd/>
            <a:tailEnd/>
          </a:ln>
          <a:effectLst/>
        </p:spPr>
        <p:txBody>
          <a:bodyPr wrap="none">
            <a:spAutoFit/>
          </a:bodyPr>
          <a:lstStyle/>
          <a:p>
            <a:r>
              <a:rPr lang="fr-FR"/>
              <a:t>CF1</a:t>
            </a:r>
          </a:p>
        </p:txBody>
      </p:sp>
      <p:sp>
        <p:nvSpPr>
          <p:cNvPr id="20492" name="Text Box 12"/>
          <p:cNvSpPr txBox="1">
            <a:spLocks noChangeArrowheads="1"/>
          </p:cNvSpPr>
          <p:nvPr/>
        </p:nvSpPr>
        <p:spPr bwMode="auto">
          <a:xfrm>
            <a:off x="839788" y="3429000"/>
            <a:ext cx="760412" cy="420688"/>
          </a:xfrm>
          <a:prstGeom prst="rect">
            <a:avLst/>
          </a:prstGeom>
          <a:noFill/>
          <a:ln w="12700">
            <a:noFill/>
            <a:miter lim="800000"/>
            <a:headEnd/>
            <a:tailEnd/>
          </a:ln>
          <a:effectLst/>
        </p:spPr>
        <p:txBody>
          <a:bodyPr wrap="none">
            <a:spAutoFit/>
          </a:bodyPr>
          <a:lstStyle/>
          <a:p>
            <a:r>
              <a:rPr lang="fr-FR" dirty="0"/>
              <a:t>CF2</a:t>
            </a:r>
          </a:p>
        </p:txBody>
      </p:sp>
      <p:sp>
        <p:nvSpPr>
          <p:cNvPr id="20493" name="Text Box 13"/>
          <p:cNvSpPr txBox="1">
            <a:spLocks noChangeArrowheads="1"/>
          </p:cNvSpPr>
          <p:nvPr/>
        </p:nvSpPr>
        <p:spPr bwMode="auto">
          <a:xfrm>
            <a:off x="6707188" y="1600200"/>
            <a:ext cx="760412" cy="420688"/>
          </a:xfrm>
          <a:prstGeom prst="rect">
            <a:avLst/>
          </a:prstGeom>
          <a:noFill/>
          <a:ln w="12700">
            <a:noFill/>
            <a:miter lim="800000"/>
            <a:headEnd/>
            <a:tailEnd/>
          </a:ln>
          <a:effectLst/>
        </p:spPr>
        <p:txBody>
          <a:bodyPr wrap="none">
            <a:spAutoFit/>
          </a:bodyPr>
          <a:lstStyle/>
          <a:p>
            <a:r>
              <a:rPr lang="fr-FR"/>
              <a:t>CT1</a:t>
            </a:r>
          </a:p>
        </p:txBody>
      </p:sp>
      <p:sp>
        <p:nvSpPr>
          <p:cNvPr id="20494" name="Text Box 14"/>
          <p:cNvSpPr txBox="1">
            <a:spLocks noChangeArrowheads="1"/>
          </p:cNvSpPr>
          <p:nvPr/>
        </p:nvSpPr>
        <p:spPr bwMode="auto">
          <a:xfrm>
            <a:off x="7088188" y="2438400"/>
            <a:ext cx="760412" cy="420688"/>
          </a:xfrm>
          <a:prstGeom prst="rect">
            <a:avLst/>
          </a:prstGeom>
          <a:noFill/>
          <a:ln w="12700">
            <a:noFill/>
            <a:miter lim="800000"/>
            <a:headEnd/>
            <a:tailEnd/>
          </a:ln>
          <a:effectLst/>
        </p:spPr>
        <p:txBody>
          <a:bodyPr wrap="none">
            <a:spAutoFit/>
          </a:bodyPr>
          <a:lstStyle/>
          <a:p>
            <a:r>
              <a:rPr lang="fr-FR"/>
              <a:t>CT2</a:t>
            </a:r>
          </a:p>
        </p:txBody>
      </p:sp>
      <p:sp>
        <p:nvSpPr>
          <p:cNvPr id="20495" name="Line 15"/>
          <p:cNvSpPr>
            <a:spLocks noChangeShapeType="1"/>
          </p:cNvSpPr>
          <p:nvPr/>
        </p:nvSpPr>
        <p:spPr bwMode="auto">
          <a:xfrm flipV="1">
            <a:off x="1600200" y="3276600"/>
            <a:ext cx="2438400" cy="1371600"/>
          </a:xfrm>
          <a:prstGeom prst="line">
            <a:avLst/>
          </a:prstGeom>
          <a:noFill/>
          <a:ln w="28575">
            <a:solidFill>
              <a:schemeClr val="hlink"/>
            </a:solidFill>
            <a:round/>
            <a:headEnd/>
            <a:tailEnd/>
          </a:ln>
          <a:effectLst/>
        </p:spPr>
        <p:txBody>
          <a:bodyPr>
            <a:spAutoFit/>
          </a:bodyPr>
          <a:lstStyle/>
          <a:p>
            <a:endParaRPr lang="fr-FR"/>
          </a:p>
        </p:txBody>
      </p:sp>
      <p:sp>
        <p:nvSpPr>
          <p:cNvPr id="20496" name="Line 16"/>
          <p:cNvSpPr>
            <a:spLocks noChangeShapeType="1"/>
          </p:cNvSpPr>
          <p:nvPr/>
        </p:nvSpPr>
        <p:spPr bwMode="auto">
          <a:xfrm flipV="1">
            <a:off x="4038600" y="2743200"/>
            <a:ext cx="2895600" cy="533400"/>
          </a:xfrm>
          <a:prstGeom prst="line">
            <a:avLst/>
          </a:prstGeom>
          <a:noFill/>
          <a:ln w="28575">
            <a:solidFill>
              <a:schemeClr val="hlink"/>
            </a:solidFill>
            <a:round/>
            <a:headEnd/>
            <a:tailEnd/>
          </a:ln>
          <a:effectLst/>
        </p:spPr>
        <p:txBody>
          <a:bodyPr>
            <a:spAutoFit/>
          </a:bodyPr>
          <a:lstStyle/>
          <a:p>
            <a:endParaRPr lang="fr-FR"/>
          </a:p>
        </p:txBody>
      </p:sp>
      <p:sp>
        <p:nvSpPr>
          <p:cNvPr id="20497" name="Text Box 17"/>
          <p:cNvSpPr txBox="1">
            <a:spLocks noChangeArrowheads="1"/>
          </p:cNvSpPr>
          <p:nvPr/>
        </p:nvSpPr>
        <p:spPr bwMode="auto">
          <a:xfrm>
            <a:off x="2895600" y="5527675"/>
            <a:ext cx="2292350" cy="339725"/>
          </a:xfrm>
          <a:prstGeom prst="rect">
            <a:avLst/>
          </a:prstGeom>
          <a:noFill/>
          <a:ln w="12700">
            <a:noFill/>
            <a:miter lim="800000"/>
            <a:headEnd/>
            <a:tailEnd/>
          </a:ln>
          <a:effectLst/>
        </p:spPr>
        <p:txBody>
          <a:bodyPr wrap="none">
            <a:spAutoFit/>
          </a:bodyPr>
          <a:lstStyle/>
          <a:p>
            <a:r>
              <a:rPr lang="fr-FR" sz="1800" dirty="0">
                <a:solidFill>
                  <a:srgbClr val="FF0000"/>
                </a:solidFill>
              </a:rPr>
              <a:t>Seuil d’indifférence</a:t>
            </a:r>
          </a:p>
        </p:txBody>
      </p:sp>
      <p:sp>
        <p:nvSpPr>
          <p:cNvPr id="20498" name="Text Box 18"/>
          <p:cNvSpPr txBox="1">
            <a:spLocks noChangeArrowheads="1"/>
          </p:cNvSpPr>
          <p:nvPr/>
        </p:nvSpPr>
        <p:spPr bwMode="auto">
          <a:xfrm>
            <a:off x="6553200" y="5681663"/>
            <a:ext cx="1212850" cy="366712"/>
          </a:xfrm>
          <a:prstGeom prst="rect">
            <a:avLst/>
          </a:prstGeom>
          <a:noFill/>
          <a:ln w="12700">
            <a:noFill/>
            <a:miter lim="800000"/>
            <a:headEnd/>
            <a:tailEnd/>
          </a:ln>
          <a:effectLst/>
        </p:spPr>
        <p:txBody>
          <a:bodyPr wrap="none">
            <a:spAutoFit/>
          </a:bodyPr>
          <a:lstStyle/>
          <a:p>
            <a:r>
              <a:rPr lang="fr-FR" sz="2000"/>
              <a:t>Quantité</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74BCC553-4B05-4954-A87E-8D381E2F0845}"/>
              </a:ext>
            </a:extLst>
          </p:cNvPr>
          <p:cNvSpPr>
            <a:spLocks noGrp="1" noChangeArrowheads="1"/>
          </p:cNvSpPr>
          <p:nvPr>
            <p:ph type="title"/>
          </p:nvPr>
        </p:nvSpPr>
        <p:spPr/>
        <p:txBody>
          <a:bodyPr/>
          <a:lstStyle/>
          <a:p>
            <a:pPr eaLnBrk="1" hangingPunct="1"/>
            <a:r>
              <a:rPr lang="fr-FR" altLang="fr-FR" dirty="0"/>
              <a:t>Structure des coûts</a:t>
            </a:r>
          </a:p>
        </p:txBody>
      </p:sp>
      <p:sp>
        <p:nvSpPr>
          <p:cNvPr id="36867" name="Text Box 4">
            <a:extLst>
              <a:ext uri="{FF2B5EF4-FFF2-40B4-BE49-F238E27FC236}">
                <a16:creationId xmlns:a16="http://schemas.microsoft.com/office/drawing/2014/main" id="{C2C02012-6F04-4DA2-BCA0-1A957FD08DA7}"/>
              </a:ext>
            </a:extLst>
          </p:cNvPr>
          <p:cNvSpPr txBox="1">
            <a:spLocks noChangeArrowheads="1"/>
          </p:cNvSpPr>
          <p:nvPr/>
        </p:nvSpPr>
        <p:spPr bwMode="auto">
          <a:xfrm>
            <a:off x="4862606" y="2441303"/>
            <a:ext cx="58737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fr-FR" altLang="fr-FR" sz="1400" b="1">
                <a:solidFill>
                  <a:srgbClr val="000000"/>
                </a:solidFill>
                <a:latin typeface="Arial" panose="020B0604020202020204" pitchFamily="34" charset="0"/>
              </a:rPr>
              <a:t>Coût</a:t>
            </a:r>
          </a:p>
        </p:txBody>
      </p:sp>
      <p:sp>
        <p:nvSpPr>
          <p:cNvPr id="36868" name="Text Box 5">
            <a:extLst>
              <a:ext uri="{FF2B5EF4-FFF2-40B4-BE49-F238E27FC236}">
                <a16:creationId xmlns:a16="http://schemas.microsoft.com/office/drawing/2014/main" id="{AD84027A-4196-4AB1-A0C4-B6611ECDC7E1}"/>
              </a:ext>
            </a:extLst>
          </p:cNvPr>
          <p:cNvSpPr txBox="1">
            <a:spLocks noChangeArrowheads="1"/>
          </p:cNvSpPr>
          <p:nvPr/>
        </p:nvSpPr>
        <p:spPr bwMode="auto">
          <a:xfrm>
            <a:off x="6288181" y="1734865"/>
            <a:ext cx="1084263" cy="296863"/>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fr-FR" altLang="fr-FR" sz="1400" b="1" dirty="0">
                <a:solidFill>
                  <a:srgbClr val="000000"/>
                </a:solidFill>
                <a:latin typeface="Arial" panose="020B0604020202020204" pitchFamily="34" charset="0"/>
              </a:rPr>
              <a:t>Point mort</a:t>
            </a:r>
          </a:p>
        </p:txBody>
      </p:sp>
      <p:sp>
        <p:nvSpPr>
          <p:cNvPr id="36869" name="Line 7">
            <a:extLst>
              <a:ext uri="{FF2B5EF4-FFF2-40B4-BE49-F238E27FC236}">
                <a16:creationId xmlns:a16="http://schemas.microsoft.com/office/drawing/2014/main" id="{35B6A3BD-1B8C-4035-8846-FA09890D3D89}"/>
              </a:ext>
            </a:extLst>
          </p:cNvPr>
          <p:cNvSpPr>
            <a:spLocks noChangeShapeType="1"/>
          </p:cNvSpPr>
          <p:nvPr/>
        </p:nvSpPr>
        <p:spPr bwMode="auto">
          <a:xfrm flipV="1">
            <a:off x="4764181" y="2192065"/>
            <a:ext cx="1588" cy="2743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70" name="Line 8">
            <a:extLst>
              <a:ext uri="{FF2B5EF4-FFF2-40B4-BE49-F238E27FC236}">
                <a16:creationId xmlns:a16="http://schemas.microsoft.com/office/drawing/2014/main" id="{5516009D-BD55-4DD4-9DAD-361DF80704C4}"/>
              </a:ext>
            </a:extLst>
          </p:cNvPr>
          <p:cNvSpPr>
            <a:spLocks noChangeShapeType="1"/>
          </p:cNvSpPr>
          <p:nvPr/>
        </p:nvSpPr>
        <p:spPr bwMode="auto">
          <a:xfrm flipV="1">
            <a:off x="4764181" y="1963465"/>
            <a:ext cx="2836863" cy="297180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71" name="Line 9">
            <a:extLst>
              <a:ext uri="{FF2B5EF4-FFF2-40B4-BE49-F238E27FC236}">
                <a16:creationId xmlns:a16="http://schemas.microsoft.com/office/drawing/2014/main" id="{569E2B03-3F6C-4250-99D6-E9A74611D322}"/>
              </a:ext>
            </a:extLst>
          </p:cNvPr>
          <p:cNvSpPr>
            <a:spLocks noChangeShapeType="1"/>
          </p:cNvSpPr>
          <p:nvPr/>
        </p:nvSpPr>
        <p:spPr bwMode="auto">
          <a:xfrm>
            <a:off x="6912069" y="2649265"/>
            <a:ext cx="1587" cy="2286000"/>
          </a:xfrm>
          <a:prstGeom prst="line">
            <a:avLst/>
          </a:prstGeom>
          <a:noFill/>
          <a:ln w="9525">
            <a:solidFill>
              <a:srgbClr val="002060"/>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72" name="Line 10">
            <a:extLst>
              <a:ext uri="{FF2B5EF4-FFF2-40B4-BE49-F238E27FC236}">
                <a16:creationId xmlns:a16="http://schemas.microsoft.com/office/drawing/2014/main" id="{7A65F4DF-F7B3-4D1F-AC15-38DE169E5150}"/>
              </a:ext>
            </a:extLst>
          </p:cNvPr>
          <p:cNvSpPr>
            <a:spLocks noChangeShapeType="1"/>
          </p:cNvSpPr>
          <p:nvPr/>
        </p:nvSpPr>
        <p:spPr bwMode="auto">
          <a:xfrm>
            <a:off x="6745381" y="2107928"/>
            <a:ext cx="173038" cy="5334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73" name="Text Box 11">
            <a:extLst>
              <a:ext uri="{FF2B5EF4-FFF2-40B4-BE49-F238E27FC236}">
                <a16:creationId xmlns:a16="http://schemas.microsoft.com/office/drawing/2014/main" id="{ED2D4699-53EB-4F6C-8BF7-4E743410F768}"/>
              </a:ext>
            </a:extLst>
          </p:cNvPr>
          <p:cNvSpPr txBox="1">
            <a:spLocks noChangeArrowheads="1"/>
          </p:cNvSpPr>
          <p:nvPr/>
        </p:nvSpPr>
        <p:spPr bwMode="auto">
          <a:xfrm>
            <a:off x="4003059" y="6021288"/>
            <a:ext cx="1438214" cy="5355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600" b="1" dirty="0">
                <a:solidFill>
                  <a:srgbClr val="000000"/>
                </a:solidFill>
                <a:latin typeface="Arial" panose="020B0604020202020204" pitchFamily="34" charset="0"/>
              </a:rPr>
              <a:t>Coûts totaux</a:t>
            </a:r>
          </a:p>
          <a:p>
            <a:pPr eaLnBrk="1" hangingPunct="1"/>
            <a:r>
              <a:rPr lang="fr-FR" altLang="fr-FR" sz="1600" b="1" dirty="0">
                <a:solidFill>
                  <a:srgbClr val="000000"/>
                </a:solidFill>
                <a:latin typeface="Arial" panose="020B0604020202020204" pitchFamily="34" charset="0"/>
              </a:rPr>
              <a:t>Revenus</a:t>
            </a:r>
          </a:p>
        </p:txBody>
      </p:sp>
      <p:sp>
        <p:nvSpPr>
          <p:cNvPr id="36874" name="Line 12">
            <a:extLst>
              <a:ext uri="{FF2B5EF4-FFF2-40B4-BE49-F238E27FC236}">
                <a16:creationId xmlns:a16="http://schemas.microsoft.com/office/drawing/2014/main" id="{0B7EF098-9948-459C-927B-C6BB07E58EB0}"/>
              </a:ext>
            </a:extLst>
          </p:cNvPr>
          <p:cNvSpPr>
            <a:spLocks noChangeShapeType="1"/>
          </p:cNvSpPr>
          <p:nvPr/>
        </p:nvSpPr>
        <p:spPr bwMode="auto">
          <a:xfrm flipH="1">
            <a:off x="3409334" y="6189563"/>
            <a:ext cx="463550" cy="1588"/>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75" name="Line 13">
            <a:extLst>
              <a:ext uri="{FF2B5EF4-FFF2-40B4-BE49-F238E27FC236}">
                <a16:creationId xmlns:a16="http://schemas.microsoft.com/office/drawing/2014/main" id="{9D3D332B-7181-4098-BECF-EBB0BA5BE37C}"/>
              </a:ext>
            </a:extLst>
          </p:cNvPr>
          <p:cNvSpPr>
            <a:spLocks noChangeShapeType="1"/>
          </p:cNvSpPr>
          <p:nvPr/>
        </p:nvSpPr>
        <p:spPr bwMode="auto">
          <a:xfrm flipH="1">
            <a:off x="3409334" y="6446738"/>
            <a:ext cx="463550" cy="1588"/>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76" name="Line 16">
            <a:extLst>
              <a:ext uri="{FF2B5EF4-FFF2-40B4-BE49-F238E27FC236}">
                <a16:creationId xmlns:a16="http://schemas.microsoft.com/office/drawing/2014/main" id="{725F9B48-A33D-446E-A850-68944B07F1A8}"/>
              </a:ext>
            </a:extLst>
          </p:cNvPr>
          <p:cNvSpPr>
            <a:spLocks noChangeShapeType="1"/>
          </p:cNvSpPr>
          <p:nvPr/>
        </p:nvSpPr>
        <p:spPr bwMode="auto">
          <a:xfrm flipV="1">
            <a:off x="4783231" y="2573065"/>
            <a:ext cx="2822575" cy="352425"/>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77" name="Line 17">
            <a:extLst>
              <a:ext uri="{FF2B5EF4-FFF2-40B4-BE49-F238E27FC236}">
                <a16:creationId xmlns:a16="http://schemas.microsoft.com/office/drawing/2014/main" id="{1DEC9488-F0CB-488B-9114-8FC4584660A2}"/>
              </a:ext>
            </a:extLst>
          </p:cNvPr>
          <p:cNvSpPr>
            <a:spLocks noChangeShapeType="1"/>
          </p:cNvSpPr>
          <p:nvPr/>
        </p:nvSpPr>
        <p:spPr bwMode="auto">
          <a:xfrm>
            <a:off x="7597869" y="1949178"/>
            <a:ext cx="1587" cy="2971800"/>
          </a:xfrm>
          <a:prstGeom prst="line">
            <a:avLst/>
          </a:prstGeom>
          <a:noFill/>
          <a:ln w="9525">
            <a:solidFill>
              <a:schemeClr val="accent5">
                <a:lumMod val="50000"/>
              </a:schemeClr>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79" name="Text Box 20">
            <a:extLst>
              <a:ext uri="{FF2B5EF4-FFF2-40B4-BE49-F238E27FC236}">
                <a16:creationId xmlns:a16="http://schemas.microsoft.com/office/drawing/2014/main" id="{259C624B-F1F9-4A82-BA48-AB3859498213}"/>
              </a:ext>
            </a:extLst>
          </p:cNvPr>
          <p:cNvSpPr txBox="1">
            <a:spLocks noChangeArrowheads="1"/>
          </p:cNvSpPr>
          <p:nvPr/>
        </p:nvSpPr>
        <p:spPr bwMode="auto">
          <a:xfrm>
            <a:off x="7888381" y="4982890"/>
            <a:ext cx="8255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fr-FR" altLang="fr-FR" sz="1400" b="1">
                <a:solidFill>
                  <a:srgbClr val="000000"/>
                </a:solidFill>
                <a:latin typeface="Arial" panose="020B0604020202020204" pitchFamily="34" charset="0"/>
              </a:rPr>
              <a:t>Volume</a:t>
            </a:r>
          </a:p>
        </p:txBody>
      </p:sp>
      <p:sp>
        <p:nvSpPr>
          <p:cNvPr id="36880" name="Line 34">
            <a:extLst>
              <a:ext uri="{FF2B5EF4-FFF2-40B4-BE49-F238E27FC236}">
                <a16:creationId xmlns:a16="http://schemas.microsoft.com/office/drawing/2014/main" id="{09A256E4-7ECA-43AB-B46A-528AE4981CAE}"/>
              </a:ext>
            </a:extLst>
          </p:cNvPr>
          <p:cNvSpPr>
            <a:spLocks noChangeShapeType="1"/>
          </p:cNvSpPr>
          <p:nvPr/>
        </p:nvSpPr>
        <p:spPr bwMode="auto">
          <a:xfrm>
            <a:off x="4764181" y="4935265"/>
            <a:ext cx="31242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95" name="Text Box 50">
            <a:extLst>
              <a:ext uri="{FF2B5EF4-FFF2-40B4-BE49-F238E27FC236}">
                <a16:creationId xmlns:a16="http://schemas.microsoft.com/office/drawing/2014/main" id="{75CF572F-0407-48B1-B500-45428DFB08D7}"/>
              </a:ext>
            </a:extLst>
          </p:cNvPr>
          <p:cNvSpPr txBox="1">
            <a:spLocks noChangeArrowheads="1"/>
          </p:cNvSpPr>
          <p:nvPr/>
        </p:nvSpPr>
        <p:spPr bwMode="auto">
          <a:xfrm>
            <a:off x="7599456" y="3523059"/>
            <a:ext cx="1039067" cy="3139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600" b="1" dirty="0">
                <a:solidFill>
                  <a:srgbClr val="000000"/>
                </a:solidFill>
                <a:latin typeface="Arial" panose="020B0604020202020204" pitchFamily="34" charset="0"/>
              </a:rPr>
              <a:t>Capacité</a:t>
            </a:r>
          </a:p>
        </p:txBody>
      </p:sp>
      <p:sp>
        <p:nvSpPr>
          <p:cNvPr id="36896" name="Line 51">
            <a:extLst>
              <a:ext uri="{FF2B5EF4-FFF2-40B4-BE49-F238E27FC236}">
                <a16:creationId xmlns:a16="http://schemas.microsoft.com/office/drawing/2014/main" id="{5CAAC1E2-B4B8-487E-B40D-D57EDC91FE1C}"/>
              </a:ext>
            </a:extLst>
          </p:cNvPr>
          <p:cNvSpPr>
            <a:spLocks noChangeShapeType="1"/>
          </p:cNvSpPr>
          <p:nvPr/>
        </p:nvSpPr>
        <p:spPr bwMode="auto">
          <a:xfrm flipH="1">
            <a:off x="7659781" y="3154090"/>
            <a:ext cx="533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81" name="Text Box 35">
            <a:extLst>
              <a:ext uri="{FF2B5EF4-FFF2-40B4-BE49-F238E27FC236}">
                <a16:creationId xmlns:a16="http://schemas.microsoft.com/office/drawing/2014/main" id="{322EB1CE-7D3F-4788-87FC-07B80682900C}"/>
              </a:ext>
            </a:extLst>
          </p:cNvPr>
          <p:cNvSpPr txBox="1">
            <a:spLocks noChangeArrowheads="1"/>
          </p:cNvSpPr>
          <p:nvPr/>
        </p:nvSpPr>
        <p:spPr bwMode="auto">
          <a:xfrm>
            <a:off x="388602" y="2440097"/>
            <a:ext cx="587375"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fr-FR" altLang="fr-FR" sz="1400" b="1">
                <a:solidFill>
                  <a:srgbClr val="000000"/>
                </a:solidFill>
                <a:latin typeface="Arial" panose="020B0604020202020204" pitchFamily="34" charset="0"/>
              </a:rPr>
              <a:t>Coût</a:t>
            </a:r>
          </a:p>
        </p:txBody>
      </p:sp>
      <p:sp>
        <p:nvSpPr>
          <p:cNvPr id="36882" name="Text Box 36">
            <a:extLst>
              <a:ext uri="{FF2B5EF4-FFF2-40B4-BE49-F238E27FC236}">
                <a16:creationId xmlns:a16="http://schemas.microsoft.com/office/drawing/2014/main" id="{EED57009-9C8D-4545-B86C-1AA33E33F08D}"/>
              </a:ext>
            </a:extLst>
          </p:cNvPr>
          <p:cNvSpPr txBox="1">
            <a:spLocks noChangeArrowheads="1"/>
          </p:cNvSpPr>
          <p:nvPr/>
        </p:nvSpPr>
        <p:spPr bwMode="auto">
          <a:xfrm>
            <a:off x="1191877" y="2343259"/>
            <a:ext cx="1084263" cy="296863"/>
          </a:xfrm>
          <a:prstGeom prst="rect">
            <a:avLst/>
          </a:prstGeom>
          <a:noFill/>
          <a:ln w="12700">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fr-FR" altLang="fr-FR" sz="1400" b="1" dirty="0">
                <a:solidFill>
                  <a:srgbClr val="000000"/>
                </a:solidFill>
                <a:latin typeface="Arial" panose="020B0604020202020204" pitchFamily="34" charset="0"/>
              </a:rPr>
              <a:t>Point mort</a:t>
            </a:r>
          </a:p>
        </p:txBody>
      </p:sp>
      <p:sp>
        <p:nvSpPr>
          <p:cNvPr id="36883" name="Line 37">
            <a:extLst>
              <a:ext uri="{FF2B5EF4-FFF2-40B4-BE49-F238E27FC236}">
                <a16:creationId xmlns:a16="http://schemas.microsoft.com/office/drawing/2014/main" id="{EDF34888-0B3A-4A77-8E17-6ECE0C62460E}"/>
              </a:ext>
            </a:extLst>
          </p:cNvPr>
          <p:cNvSpPr>
            <a:spLocks noChangeShapeType="1"/>
          </p:cNvSpPr>
          <p:nvPr/>
        </p:nvSpPr>
        <p:spPr bwMode="auto">
          <a:xfrm flipV="1">
            <a:off x="290177" y="2190859"/>
            <a:ext cx="1588" cy="27432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84" name="Line 38">
            <a:extLst>
              <a:ext uri="{FF2B5EF4-FFF2-40B4-BE49-F238E27FC236}">
                <a16:creationId xmlns:a16="http://schemas.microsoft.com/office/drawing/2014/main" id="{71B4A4C1-00B8-4CC7-9269-0D2DEFA4EEF9}"/>
              </a:ext>
            </a:extLst>
          </p:cNvPr>
          <p:cNvSpPr>
            <a:spLocks noChangeShapeType="1"/>
          </p:cNvSpPr>
          <p:nvPr/>
        </p:nvSpPr>
        <p:spPr bwMode="auto">
          <a:xfrm flipV="1">
            <a:off x="290177" y="1962259"/>
            <a:ext cx="2836863" cy="2971800"/>
          </a:xfrm>
          <a:prstGeom prst="line">
            <a:avLst/>
          </a:prstGeom>
          <a:noFill/>
          <a:ln w="28575">
            <a:solidFill>
              <a:schemeClr val="accent2"/>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85" name="Line 40">
            <a:extLst>
              <a:ext uri="{FF2B5EF4-FFF2-40B4-BE49-F238E27FC236}">
                <a16:creationId xmlns:a16="http://schemas.microsoft.com/office/drawing/2014/main" id="{C069093B-C95E-4C81-9065-F7B30151592B}"/>
              </a:ext>
            </a:extLst>
          </p:cNvPr>
          <p:cNvSpPr>
            <a:spLocks noChangeShapeType="1"/>
          </p:cNvSpPr>
          <p:nvPr/>
        </p:nvSpPr>
        <p:spPr bwMode="auto">
          <a:xfrm>
            <a:off x="1649077" y="2716322"/>
            <a:ext cx="173038" cy="5334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89" name="Line 44">
            <a:extLst>
              <a:ext uri="{FF2B5EF4-FFF2-40B4-BE49-F238E27FC236}">
                <a16:creationId xmlns:a16="http://schemas.microsoft.com/office/drawing/2014/main" id="{F46392C8-A852-40D5-9D47-597C215B5015}"/>
              </a:ext>
            </a:extLst>
          </p:cNvPr>
          <p:cNvSpPr>
            <a:spLocks noChangeShapeType="1"/>
          </p:cNvSpPr>
          <p:nvPr/>
        </p:nvSpPr>
        <p:spPr bwMode="auto">
          <a:xfrm flipV="1">
            <a:off x="277477" y="2495659"/>
            <a:ext cx="2819400" cy="1828800"/>
          </a:xfrm>
          <a:prstGeom prst="line">
            <a:avLst/>
          </a:prstGeom>
          <a:noFill/>
          <a:ln w="28575">
            <a:solidFill>
              <a:srgbClr val="FF3300"/>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90" name="Line 45">
            <a:extLst>
              <a:ext uri="{FF2B5EF4-FFF2-40B4-BE49-F238E27FC236}">
                <a16:creationId xmlns:a16="http://schemas.microsoft.com/office/drawing/2014/main" id="{C35765A0-121B-4C7A-8A86-33A50D303D66}"/>
              </a:ext>
            </a:extLst>
          </p:cNvPr>
          <p:cNvSpPr>
            <a:spLocks noChangeShapeType="1"/>
          </p:cNvSpPr>
          <p:nvPr/>
        </p:nvSpPr>
        <p:spPr bwMode="auto">
          <a:xfrm>
            <a:off x="3123865" y="1947972"/>
            <a:ext cx="1587" cy="2971800"/>
          </a:xfrm>
          <a:prstGeom prst="line">
            <a:avLst/>
          </a:prstGeom>
          <a:noFill/>
          <a:ln w="9525">
            <a:solidFill>
              <a:schemeClr val="accent5">
                <a:lumMod val="50000"/>
              </a:schemeClr>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92" name="Text Box 47">
            <a:extLst>
              <a:ext uri="{FF2B5EF4-FFF2-40B4-BE49-F238E27FC236}">
                <a16:creationId xmlns:a16="http://schemas.microsoft.com/office/drawing/2014/main" id="{66C17F56-0BF8-4ED9-91DA-67FFD9146780}"/>
              </a:ext>
            </a:extLst>
          </p:cNvPr>
          <p:cNvSpPr txBox="1">
            <a:spLocks noChangeArrowheads="1"/>
          </p:cNvSpPr>
          <p:nvPr/>
        </p:nvSpPr>
        <p:spPr bwMode="auto">
          <a:xfrm>
            <a:off x="3217527" y="4981684"/>
            <a:ext cx="825500" cy="28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90000"/>
              </a:lnSpc>
            </a:pPr>
            <a:r>
              <a:rPr lang="fr-FR" altLang="fr-FR" sz="1400" b="1">
                <a:solidFill>
                  <a:srgbClr val="000000"/>
                </a:solidFill>
                <a:latin typeface="Arial" panose="020B0604020202020204" pitchFamily="34" charset="0"/>
              </a:rPr>
              <a:t>Volume</a:t>
            </a:r>
          </a:p>
        </p:txBody>
      </p:sp>
      <p:sp>
        <p:nvSpPr>
          <p:cNvPr id="36893" name="Line 48">
            <a:extLst>
              <a:ext uri="{FF2B5EF4-FFF2-40B4-BE49-F238E27FC236}">
                <a16:creationId xmlns:a16="http://schemas.microsoft.com/office/drawing/2014/main" id="{B0E9BFA9-1584-4B7D-AC71-FA07BBE92E37}"/>
              </a:ext>
            </a:extLst>
          </p:cNvPr>
          <p:cNvSpPr>
            <a:spLocks noChangeShapeType="1"/>
          </p:cNvSpPr>
          <p:nvPr/>
        </p:nvSpPr>
        <p:spPr bwMode="auto">
          <a:xfrm>
            <a:off x="290177" y="4934059"/>
            <a:ext cx="312420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94" name="Line 49">
            <a:extLst>
              <a:ext uri="{FF2B5EF4-FFF2-40B4-BE49-F238E27FC236}">
                <a16:creationId xmlns:a16="http://schemas.microsoft.com/office/drawing/2014/main" id="{F455EF6B-1396-4FF8-9857-406F13C16674}"/>
              </a:ext>
            </a:extLst>
          </p:cNvPr>
          <p:cNvSpPr>
            <a:spLocks noChangeShapeType="1"/>
          </p:cNvSpPr>
          <p:nvPr/>
        </p:nvSpPr>
        <p:spPr bwMode="auto">
          <a:xfrm>
            <a:off x="1834815" y="3333859"/>
            <a:ext cx="0" cy="1600200"/>
          </a:xfrm>
          <a:prstGeom prst="line">
            <a:avLst/>
          </a:prstGeom>
          <a:noFill/>
          <a:ln w="9525">
            <a:solidFill>
              <a:srgbClr val="002060"/>
            </a:solidFill>
            <a:round/>
            <a:headEnd/>
            <a:tailEn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6897" name="Text Box 52">
            <a:extLst>
              <a:ext uri="{FF2B5EF4-FFF2-40B4-BE49-F238E27FC236}">
                <a16:creationId xmlns:a16="http://schemas.microsoft.com/office/drawing/2014/main" id="{041E3F8E-B5AD-4032-A9D8-CEAD07548028}"/>
              </a:ext>
            </a:extLst>
          </p:cNvPr>
          <p:cNvSpPr txBox="1">
            <a:spLocks noChangeArrowheads="1"/>
          </p:cNvSpPr>
          <p:nvPr/>
        </p:nvSpPr>
        <p:spPr bwMode="auto">
          <a:xfrm>
            <a:off x="3077778" y="3232848"/>
            <a:ext cx="1039067" cy="3139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600" b="1" dirty="0">
                <a:solidFill>
                  <a:srgbClr val="000000"/>
                </a:solidFill>
                <a:latin typeface="Arial" panose="020B0604020202020204" pitchFamily="34" charset="0"/>
              </a:rPr>
              <a:t>Capacité</a:t>
            </a:r>
          </a:p>
        </p:txBody>
      </p:sp>
      <p:sp>
        <p:nvSpPr>
          <p:cNvPr id="36898" name="Line 53">
            <a:extLst>
              <a:ext uri="{FF2B5EF4-FFF2-40B4-BE49-F238E27FC236}">
                <a16:creationId xmlns:a16="http://schemas.microsoft.com/office/drawing/2014/main" id="{2C576CFD-FA00-4378-AA9A-71548EEF6092}"/>
              </a:ext>
            </a:extLst>
          </p:cNvPr>
          <p:cNvSpPr>
            <a:spLocks noChangeShapeType="1"/>
          </p:cNvSpPr>
          <p:nvPr/>
        </p:nvSpPr>
        <p:spPr bwMode="auto">
          <a:xfrm flipH="1">
            <a:off x="3204827" y="3375134"/>
            <a:ext cx="533400" cy="304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solidFill>
                <a:srgbClr val="000000"/>
              </a:solidFill>
            </a:endParaRPr>
          </a:p>
        </p:txBody>
      </p:sp>
      <p:sp>
        <p:nvSpPr>
          <p:cNvPr id="37" name="Text Box 19">
            <a:extLst>
              <a:ext uri="{FF2B5EF4-FFF2-40B4-BE49-F238E27FC236}">
                <a16:creationId xmlns:a16="http://schemas.microsoft.com/office/drawing/2014/main" id="{7CA60877-F741-4F07-9F0C-2BA0E9E9C9F4}"/>
              </a:ext>
            </a:extLst>
          </p:cNvPr>
          <p:cNvSpPr txBox="1">
            <a:spLocks noChangeArrowheads="1"/>
          </p:cNvSpPr>
          <p:nvPr/>
        </p:nvSpPr>
        <p:spPr bwMode="auto">
          <a:xfrm>
            <a:off x="4706385" y="5263779"/>
            <a:ext cx="2736647"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800" b="1" dirty="0">
                <a:solidFill>
                  <a:srgbClr val="000000"/>
                </a:solidFill>
                <a:latin typeface="Arial" panose="020B0604020202020204" pitchFamily="34" charset="0"/>
              </a:rPr>
              <a:t>Production </a:t>
            </a:r>
            <a:r>
              <a:rPr lang="fr-FR" altLang="fr-FR" sz="1800" b="1">
                <a:solidFill>
                  <a:srgbClr val="000000"/>
                </a:solidFill>
                <a:latin typeface="Arial" panose="020B0604020202020204" pitchFamily="34" charset="0"/>
              </a:rPr>
              <a:t>automaisée</a:t>
            </a:r>
            <a:endParaRPr lang="fr-FR" altLang="fr-FR" sz="1800" b="1" dirty="0">
              <a:solidFill>
                <a:srgbClr val="000000"/>
              </a:solidFill>
              <a:latin typeface="Arial" panose="020B0604020202020204" pitchFamily="34" charset="0"/>
            </a:endParaRPr>
          </a:p>
        </p:txBody>
      </p:sp>
      <p:sp>
        <p:nvSpPr>
          <p:cNvPr id="38" name="Text Box 46">
            <a:extLst>
              <a:ext uri="{FF2B5EF4-FFF2-40B4-BE49-F238E27FC236}">
                <a16:creationId xmlns:a16="http://schemas.microsoft.com/office/drawing/2014/main" id="{0B313CA9-B580-41AC-913C-A5ECC6D39996}"/>
              </a:ext>
            </a:extLst>
          </p:cNvPr>
          <p:cNvSpPr txBox="1">
            <a:spLocks noChangeArrowheads="1"/>
          </p:cNvSpPr>
          <p:nvPr/>
        </p:nvSpPr>
        <p:spPr bwMode="auto">
          <a:xfrm>
            <a:off x="224620" y="5263779"/>
            <a:ext cx="2852063"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fr-FR" altLang="fr-FR" sz="1800" b="1" dirty="0">
                <a:solidFill>
                  <a:srgbClr val="000000"/>
                </a:solidFill>
                <a:latin typeface="Arial" panose="020B0604020202020204" pitchFamily="34" charset="0"/>
              </a:rPr>
              <a:t>Production « manuelle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8F70EC-4EC7-4A91-8415-419566B89E7A}"/>
              </a:ext>
            </a:extLst>
          </p:cNvPr>
          <p:cNvSpPr>
            <a:spLocks noGrp="1"/>
          </p:cNvSpPr>
          <p:nvPr>
            <p:ph type="title"/>
          </p:nvPr>
        </p:nvSpPr>
        <p:spPr/>
        <p:txBody>
          <a:bodyPr/>
          <a:lstStyle/>
          <a:p>
            <a:r>
              <a:rPr lang="fr-FR" dirty="0"/>
              <a:t>Cas de la multi production</a:t>
            </a:r>
          </a:p>
        </p:txBody>
      </p:sp>
      <p:sp>
        <p:nvSpPr>
          <p:cNvPr id="3" name="Espace réservé du contenu 2">
            <a:extLst>
              <a:ext uri="{FF2B5EF4-FFF2-40B4-BE49-F238E27FC236}">
                <a16:creationId xmlns:a16="http://schemas.microsoft.com/office/drawing/2014/main" id="{68AB3D0A-2195-48CA-AADC-E10C7C19E4E6}"/>
              </a:ext>
            </a:extLst>
          </p:cNvPr>
          <p:cNvSpPr>
            <a:spLocks noGrp="1"/>
          </p:cNvSpPr>
          <p:nvPr>
            <p:ph idx="1"/>
          </p:nvPr>
        </p:nvSpPr>
        <p:spPr/>
        <p:txBody>
          <a:bodyPr/>
          <a:lstStyle/>
          <a:p>
            <a:r>
              <a:rPr lang="fr-FR" dirty="0"/>
              <a:t>Le point de mort d’un « super-produit »</a:t>
            </a:r>
          </a:p>
          <a:p>
            <a:pPr lvl="1"/>
            <a:r>
              <a:rPr lang="fr-FR" dirty="0"/>
              <a:t>Produit fictif qui cumul le chiffre d’affaires et les coûts variables en proportion des ventes</a:t>
            </a:r>
          </a:p>
          <a:p>
            <a:r>
              <a:rPr lang="fr-FR" dirty="0"/>
              <a:t>Le point mort en chiffre d’affaires</a:t>
            </a:r>
          </a:p>
          <a:p>
            <a:pPr lvl="1"/>
            <a:r>
              <a:rPr lang="fr-FR" dirty="0"/>
              <a:t>On peut raisonne plus en quantités</a:t>
            </a:r>
          </a:p>
          <a:p>
            <a:pPr lvl="1"/>
            <a:r>
              <a:rPr lang="fr-FR" dirty="0"/>
              <a:t>On part d’une contribution exprimée en pourcentage du chiffre d’affaires</a:t>
            </a:r>
          </a:p>
          <a:p>
            <a:pPr lvl="1"/>
            <a:r>
              <a:rPr lang="fr-FR" dirty="0"/>
              <a:t>Le point mort s’exprime en chiffre d’affaires</a:t>
            </a:r>
          </a:p>
          <a:p>
            <a:pPr lvl="1"/>
            <a:r>
              <a:rPr lang="fr-FR" dirty="0"/>
              <a:t>Il peut être ramené à un nombre de jours d’activité</a:t>
            </a:r>
          </a:p>
        </p:txBody>
      </p:sp>
    </p:spTree>
    <p:extLst>
      <p:ext uri="{BB962C8B-B14F-4D97-AF65-F5344CB8AC3E}">
        <p14:creationId xmlns:p14="http://schemas.microsoft.com/office/powerpoint/2010/main" val="1415092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fr-FR"/>
              <a:t>Coûts variables / Coûts fixes</a:t>
            </a:r>
          </a:p>
        </p:txBody>
      </p:sp>
      <p:sp>
        <p:nvSpPr>
          <p:cNvPr id="6148" name="Line 4"/>
          <p:cNvSpPr>
            <a:spLocks noChangeShapeType="1"/>
          </p:cNvSpPr>
          <p:nvPr/>
        </p:nvSpPr>
        <p:spPr bwMode="auto">
          <a:xfrm flipV="1">
            <a:off x="914400" y="1981200"/>
            <a:ext cx="0" cy="2209800"/>
          </a:xfrm>
          <a:prstGeom prst="line">
            <a:avLst/>
          </a:prstGeom>
          <a:noFill/>
          <a:ln w="12700">
            <a:solidFill>
              <a:srgbClr val="000000"/>
            </a:solidFill>
            <a:round/>
            <a:headEnd/>
            <a:tailEnd type="triangle" w="med" len="med"/>
          </a:ln>
          <a:effectLst/>
        </p:spPr>
        <p:txBody>
          <a:bodyPr>
            <a:spAutoFit/>
          </a:bodyPr>
          <a:lstStyle/>
          <a:p>
            <a:endParaRPr lang="fr-FR"/>
          </a:p>
        </p:txBody>
      </p:sp>
      <p:sp>
        <p:nvSpPr>
          <p:cNvPr id="6149" name="Line 5"/>
          <p:cNvSpPr>
            <a:spLocks noChangeShapeType="1"/>
          </p:cNvSpPr>
          <p:nvPr/>
        </p:nvSpPr>
        <p:spPr bwMode="auto">
          <a:xfrm>
            <a:off x="914400" y="4191000"/>
            <a:ext cx="3048000" cy="0"/>
          </a:xfrm>
          <a:prstGeom prst="line">
            <a:avLst/>
          </a:prstGeom>
          <a:noFill/>
          <a:ln w="12700">
            <a:solidFill>
              <a:srgbClr val="000000"/>
            </a:solidFill>
            <a:round/>
            <a:headEnd/>
            <a:tailEnd type="triangle" w="med" len="med"/>
          </a:ln>
          <a:effectLst/>
        </p:spPr>
        <p:txBody>
          <a:bodyPr>
            <a:spAutoFit/>
          </a:bodyPr>
          <a:lstStyle/>
          <a:p>
            <a:endParaRPr lang="fr-FR"/>
          </a:p>
        </p:txBody>
      </p:sp>
      <p:sp>
        <p:nvSpPr>
          <p:cNvPr id="6150" name="Line 6"/>
          <p:cNvSpPr>
            <a:spLocks noChangeShapeType="1"/>
          </p:cNvSpPr>
          <p:nvPr/>
        </p:nvSpPr>
        <p:spPr bwMode="auto">
          <a:xfrm flipV="1">
            <a:off x="914400" y="2514600"/>
            <a:ext cx="2971800" cy="1676400"/>
          </a:xfrm>
          <a:prstGeom prst="line">
            <a:avLst/>
          </a:prstGeom>
          <a:noFill/>
          <a:ln w="57150">
            <a:solidFill>
              <a:schemeClr val="bg1"/>
            </a:solidFill>
            <a:round/>
            <a:headEnd/>
            <a:tailEnd/>
          </a:ln>
          <a:effectLst/>
        </p:spPr>
        <p:txBody>
          <a:bodyPr>
            <a:spAutoFit/>
          </a:bodyPr>
          <a:lstStyle/>
          <a:p>
            <a:endParaRPr lang="fr-FR"/>
          </a:p>
        </p:txBody>
      </p:sp>
      <p:sp>
        <p:nvSpPr>
          <p:cNvPr id="6151" name="Text Box 7"/>
          <p:cNvSpPr txBox="1">
            <a:spLocks noChangeArrowheads="1"/>
          </p:cNvSpPr>
          <p:nvPr/>
        </p:nvSpPr>
        <p:spPr bwMode="auto">
          <a:xfrm>
            <a:off x="152400" y="2174875"/>
            <a:ext cx="704850" cy="339725"/>
          </a:xfrm>
          <a:prstGeom prst="rect">
            <a:avLst/>
          </a:prstGeom>
          <a:noFill/>
          <a:ln w="12700">
            <a:noFill/>
            <a:miter lim="800000"/>
            <a:headEnd/>
            <a:tailEnd/>
          </a:ln>
          <a:effectLst/>
        </p:spPr>
        <p:txBody>
          <a:bodyPr wrap="none">
            <a:spAutoFit/>
          </a:bodyPr>
          <a:lstStyle/>
          <a:p>
            <a:r>
              <a:rPr lang="fr-FR" sz="1800">
                <a:solidFill>
                  <a:srgbClr val="000000"/>
                </a:solidFill>
              </a:rPr>
              <a:t>Coût</a:t>
            </a:r>
          </a:p>
        </p:txBody>
      </p:sp>
      <p:sp>
        <p:nvSpPr>
          <p:cNvPr id="6152" name="Text Box 8"/>
          <p:cNvSpPr txBox="1">
            <a:spLocks noChangeArrowheads="1"/>
          </p:cNvSpPr>
          <p:nvPr/>
        </p:nvSpPr>
        <p:spPr bwMode="auto">
          <a:xfrm>
            <a:off x="1981200" y="4232275"/>
            <a:ext cx="2249334" cy="341632"/>
          </a:xfrm>
          <a:prstGeom prst="rect">
            <a:avLst/>
          </a:prstGeom>
          <a:noFill/>
          <a:ln w="12700">
            <a:noFill/>
            <a:miter lim="800000"/>
            <a:headEnd/>
            <a:tailEnd/>
          </a:ln>
          <a:effectLst/>
        </p:spPr>
        <p:txBody>
          <a:bodyPr wrap="none">
            <a:spAutoFit/>
          </a:bodyPr>
          <a:lstStyle/>
          <a:p>
            <a:r>
              <a:rPr lang="fr-FR" sz="1800" dirty="0">
                <a:solidFill>
                  <a:srgbClr val="000000"/>
                </a:solidFill>
              </a:rPr>
              <a:t>Niveau d’activité Q</a:t>
            </a:r>
          </a:p>
        </p:txBody>
      </p:sp>
      <p:sp>
        <p:nvSpPr>
          <p:cNvPr id="6153" name="Line 9"/>
          <p:cNvSpPr>
            <a:spLocks noChangeShapeType="1"/>
          </p:cNvSpPr>
          <p:nvPr/>
        </p:nvSpPr>
        <p:spPr bwMode="auto">
          <a:xfrm flipV="1">
            <a:off x="5334000" y="1981200"/>
            <a:ext cx="0" cy="2209800"/>
          </a:xfrm>
          <a:prstGeom prst="line">
            <a:avLst/>
          </a:prstGeom>
          <a:noFill/>
          <a:ln w="12700">
            <a:solidFill>
              <a:srgbClr val="000000"/>
            </a:solidFill>
            <a:round/>
            <a:headEnd/>
            <a:tailEnd type="triangle" w="med" len="med"/>
          </a:ln>
          <a:effectLst/>
        </p:spPr>
        <p:txBody>
          <a:bodyPr>
            <a:spAutoFit/>
          </a:bodyPr>
          <a:lstStyle/>
          <a:p>
            <a:endParaRPr lang="fr-FR"/>
          </a:p>
        </p:txBody>
      </p:sp>
      <p:sp>
        <p:nvSpPr>
          <p:cNvPr id="6154" name="Line 10"/>
          <p:cNvSpPr>
            <a:spLocks noChangeShapeType="1"/>
          </p:cNvSpPr>
          <p:nvPr/>
        </p:nvSpPr>
        <p:spPr bwMode="auto">
          <a:xfrm>
            <a:off x="5334000" y="4191000"/>
            <a:ext cx="3048000" cy="0"/>
          </a:xfrm>
          <a:prstGeom prst="line">
            <a:avLst/>
          </a:prstGeom>
          <a:noFill/>
          <a:ln w="12700">
            <a:solidFill>
              <a:srgbClr val="000000"/>
            </a:solidFill>
            <a:round/>
            <a:headEnd/>
            <a:tailEnd type="triangle" w="med" len="med"/>
          </a:ln>
          <a:effectLst/>
        </p:spPr>
        <p:txBody>
          <a:bodyPr>
            <a:spAutoFit/>
          </a:bodyPr>
          <a:lstStyle/>
          <a:p>
            <a:endParaRPr lang="fr-FR"/>
          </a:p>
        </p:txBody>
      </p:sp>
      <p:sp>
        <p:nvSpPr>
          <p:cNvPr id="6155" name="Line 11"/>
          <p:cNvSpPr>
            <a:spLocks noChangeShapeType="1"/>
          </p:cNvSpPr>
          <p:nvPr/>
        </p:nvSpPr>
        <p:spPr bwMode="auto">
          <a:xfrm flipV="1">
            <a:off x="5334000" y="3124200"/>
            <a:ext cx="2971800" cy="0"/>
          </a:xfrm>
          <a:prstGeom prst="line">
            <a:avLst/>
          </a:prstGeom>
          <a:noFill/>
          <a:ln w="57150">
            <a:solidFill>
              <a:schemeClr val="bg1"/>
            </a:solidFill>
            <a:round/>
            <a:headEnd/>
            <a:tailEnd/>
          </a:ln>
          <a:effectLst/>
        </p:spPr>
        <p:txBody>
          <a:bodyPr>
            <a:spAutoFit/>
          </a:bodyPr>
          <a:lstStyle/>
          <a:p>
            <a:endParaRPr lang="fr-FR"/>
          </a:p>
        </p:txBody>
      </p:sp>
      <p:sp>
        <p:nvSpPr>
          <p:cNvPr id="6156" name="Text Box 12"/>
          <p:cNvSpPr txBox="1">
            <a:spLocks noChangeArrowheads="1"/>
          </p:cNvSpPr>
          <p:nvPr/>
        </p:nvSpPr>
        <p:spPr bwMode="auto">
          <a:xfrm>
            <a:off x="4572000" y="2174875"/>
            <a:ext cx="704850" cy="339725"/>
          </a:xfrm>
          <a:prstGeom prst="rect">
            <a:avLst/>
          </a:prstGeom>
          <a:noFill/>
          <a:ln w="12700">
            <a:noFill/>
            <a:miter lim="800000"/>
            <a:headEnd/>
            <a:tailEnd/>
          </a:ln>
          <a:effectLst/>
        </p:spPr>
        <p:txBody>
          <a:bodyPr wrap="none">
            <a:spAutoFit/>
          </a:bodyPr>
          <a:lstStyle/>
          <a:p>
            <a:r>
              <a:rPr lang="fr-FR" sz="1800">
                <a:solidFill>
                  <a:srgbClr val="000000"/>
                </a:solidFill>
              </a:rPr>
              <a:t>Coût</a:t>
            </a:r>
          </a:p>
        </p:txBody>
      </p:sp>
      <p:sp>
        <p:nvSpPr>
          <p:cNvPr id="6158" name="Text Box 14"/>
          <p:cNvSpPr txBox="1">
            <a:spLocks noChangeArrowheads="1"/>
          </p:cNvSpPr>
          <p:nvPr/>
        </p:nvSpPr>
        <p:spPr bwMode="auto">
          <a:xfrm>
            <a:off x="1604963" y="4845050"/>
            <a:ext cx="2608262" cy="915988"/>
          </a:xfrm>
          <a:prstGeom prst="rect">
            <a:avLst/>
          </a:prstGeom>
          <a:noFill/>
          <a:ln w="12700">
            <a:noFill/>
            <a:miter lim="800000"/>
            <a:headEnd/>
            <a:tailEnd/>
          </a:ln>
          <a:effectLst/>
        </p:spPr>
        <p:txBody>
          <a:bodyPr wrap="none">
            <a:spAutoFit/>
          </a:bodyPr>
          <a:lstStyle/>
          <a:p>
            <a:pPr algn="ctr"/>
            <a:r>
              <a:rPr lang="fr-FR" sz="2000"/>
              <a:t>Coût variable</a:t>
            </a:r>
          </a:p>
          <a:p>
            <a:pPr algn="ctr"/>
            <a:r>
              <a:rPr lang="fr-FR" sz="2000"/>
              <a:t>(proportionnel</a:t>
            </a:r>
            <a:br>
              <a:rPr lang="fr-FR" sz="2000"/>
            </a:br>
            <a:r>
              <a:rPr lang="fr-FR" sz="2000"/>
              <a:t>au niveau d’activité)</a:t>
            </a:r>
          </a:p>
        </p:txBody>
      </p:sp>
      <p:sp>
        <p:nvSpPr>
          <p:cNvPr id="6159" name="Text Box 15"/>
          <p:cNvSpPr txBox="1">
            <a:spLocks noChangeArrowheads="1"/>
          </p:cNvSpPr>
          <p:nvPr/>
        </p:nvSpPr>
        <p:spPr bwMode="auto">
          <a:xfrm>
            <a:off x="6072188" y="4845050"/>
            <a:ext cx="2241550" cy="915988"/>
          </a:xfrm>
          <a:prstGeom prst="rect">
            <a:avLst/>
          </a:prstGeom>
          <a:noFill/>
          <a:ln w="12700">
            <a:noFill/>
            <a:miter lim="800000"/>
            <a:headEnd/>
            <a:tailEnd/>
          </a:ln>
          <a:effectLst/>
        </p:spPr>
        <p:txBody>
          <a:bodyPr wrap="none">
            <a:spAutoFit/>
          </a:bodyPr>
          <a:lstStyle/>
          <a:p>
            <a:pPr algn="ctr"/>
            <a:r>
              <a:rPr lang="fr-FR" sz="2000"/>
              <a:t>Coût fixe</a:t>
            </a:r>
          </a:p>
          <a:p>
            <a:pPr algn="ctr"/>
            <a:r>
              <a:rPr lang="fr-FR" sz="2000"/>
              <a:t>(indépendant du</a:t>
            </a:r>
            <a:br>
              <a:rPr lang="fr-FR" sz="2000"/>
            </a:br>
            <a:r>
              <a:rPr lang="fr-FR" sz="2000"/>
              <a:t>niveau d’activité)</a:t>
            </a:r>
          </a:p>
        </p:txBody>
      </p:sp>
      <p:sp>
        <p:nvSpPr>
          <p:cNvPr id="6160" name="Text Box 16"/>
          <p:cNvSpPr txBox="1">
            <a:spLocks noChangeArrowheads="1"/>
          </p:cNvSpPr>
          <p:nvPr/>
        </p:nvSpPr>
        <p:spPr bwMode="auto">
          <a:xfrm>
            <a:off x="6381750" y="4232275"/>
            <a:ext cx="2249334" cy="341632"/>
          </a:xfrm>
          <a:prstGeom prst="rect">
            <a:avLst/>
          </a:prstGeom>
          <a:noFill/>
          <a:ln w="12700">
            <a:noFill/>
            <a:miter lim="800000"/>
            <a:headEnd/>
            <a:tailEnd/>
          </a:ln>
          <a:effectLst/>
        </p:spPr>
        <p:txBody>
          <a:bodyPr wrap="none">
            <a:spAutoFit/>
          </a:bodyPr>
          <a:lstStyle/>
          <a:p>
            <a:r>
              <a:rPr lang="fr-FR" sz="1800" dirty="0">
                <a:solidFill>
                  <a:srgbClr val="000000"/>
                </a:solidFill>
              </a:rPr>
              <a:t>Niveau d’activité Q</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fr-FR"/>
              <a:t>La contribution et le résultat</a:t>
            </a:r>
          </a:p>
        </p:txBody>
      </p:sp>
      <p:sp>
        <p:nvSpPr>
          <p:cNvPr id="16387" name="Rectangle 3"/>
          <p:cNvSpPr>
            <a:spLocks noGrp="1" noChangeArrowheads="1"/>
          </p:cNvSpPr>
          <p:nvPr>
            <p:ph type="body" idx="1"/>
          </p:nvPr>
        </p:nvSpPr>
        <p:spPr>
          <a:xfrm>
            <a:off x="1066800" y="1676400"/>
            <a:ext cx="7162800" cy="4776936"/>
          </a:xfrm>
        </p:spPr>
        <p:txBody>
          <a:bodyPr/>
          <a:lstStyle/>
          <a:p>
            <a:r>
              <a:rPr lang="fr-FR" dirty="0"/>
              <a:t>Notations</a:t>
            </a:r>
          </a:p>
          <a:p>
            <a:pPr lvl="1"/>
            <a:r>
              <a:rPr lang="fr-FR" dirty="0"/>
              <a:t>Q : niveau d’activité (quantité produite et vendue)</a:t>
            </a:r>
          </a:p>
          <a:p>
            <a:pPr lvl="1"/>
            <a:r>
              <a:rPr lang="fr-FR" dirty="0" err="1"/>
              <a:t>Cvu</a:t>
            </a:r>
            <a:r>
              <a:rPr lang="fr-FR" dirty="0"/>
              <a:t> : coût variable unitaire</a:t>
            </a:r>
          </a:p>
          <a:p>
            <a:pPr lvl="1"/>
            <a:r>
              <a:rPr lang="fr-FR" dirty="0"/>
              <a:t>CV : coûts variables 		= </a:t>
            </a:r>
            <a:r>
              <a:rPr lang="fr-FR" dirty="0" err="1"/>
              <a:t>Cvu</a:t>
            </a:r>
            <a:r>
              <a:rPr lang="fr-FR" dirty="0"/>
              <a:t> x Q</a:t>
            </a:r>
          </a:p>
          <a:p>
            <a:pPr lvl="1"/>
            <a:r>
              <a:rPr lang="fr-FR" dirty="0"/>
              <a:t>CF : coûts fixes</a:t>
            </a:r>
          </a:p>
          <a:p>
            <a:pPr lvl="1"/>
            <a:r>
              <a:rPr lang="fr-FR" dirty="0"/>
              <a:t>PV : prix de vente</a:t>
            </a:r>
          </a:p>
          <a:p>
            <a:pPr lvl="1"/>
            <a:r>
              <a:rPr lang="fr-FR" dirty="0"/>
              <a:t>CA : chiffre d’affaires 		= PV x Q</a:t>
            </a:r>
          </a:p>
          <a:p>
            <a:pPr lvl="1"/>
            <a:r>
              <a:rPr lang="fr-FR" dirty="0" err="1"/>
              <a:t>Csu</a:t>
            </a:r>
            <a:r>
              <a:rPr lang="fr-FR" dirty="0"/>
              <a:t> : contribution unitaire 		= PV – </a:t>
            </a:r>
            <a:r>
              <a:rPr lang="fr-FR" dirty="0" err="1"/>
              <a:t>Cvu</a:t>
            </a:r>
            <a:endParaRPr lang="fr-FR" dirty="0"/>
          </a:p>
          <a:p>
            <a:pPr lvl="2"/>
            <a:r>
              <a:rPr lang="fr-FR" i="1" dirty="0"/>
              <a:t>Appelée aussi Marge sur coûts variables</a:t>
            </a:r>
          </a:p>
          <a:p>
            <a:pPr lvl="1"/>
            <a:r>
              <a:rPr lang="fr-FR" dirty="0"/>
              <a:t>C : contribution totale		= CA – CV</a:t>
            </a:r>
          </a:p>
          <a:p>
            <a:pPr lvl="1"/>
            <a:r>
              <a:rPr lang="fr-FR" dirty="0"/>
              <a:t>CT : coûts totaux			= CV + CF</a:t>
            </a:r>
          </a:p>
          <a:p>
            <a:pPr lvl="1"/>
            <a:r>
              <a:rPr lang="fr-FR" dirty="0"/>
              <a:t>R : résultat 			= CA – 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770140-3C41-4C73-8124-D19CBEC2EB74}"/>
              </a:ext>
            </a:extLst>
          </p:cNvPr>
          <p:cNvSpPr>
            <a:spLocks noGrp="1"/>
          </p:cNvSpPr>
          <p:nvPr>
            <p:ph type="title"/>
          </p:nvPr>
        </p:nvSpPr>
        <p:spPr/>
        <p:txBody>
          <a:bodyPr/>
          <a:lstStyle/>
          <a:p>
            <a:r>
              <a:rPr lang="fr-FR" dirty="0"/>
              <a:t>Coût variable : la simplification linéaire</a:t>
            </a:r>
          </a:p>
        </p:txBody>
      </p:sp>
      <p:sp>
        <p:nvSpPr>
          <p:cNvPr id="5" name="Line 24">
            <a:extLst>
              <a:ext uri="{FF2B5EF4-FFF2-40B4-BE49-F238E27FC236}">
                <a16:creationId xmlns:a16="http://schemas.microsoft.com/office/drawing/2014/main" id="{5E5F880C-79CD-43E6-A2D1-2DF6B45F8B95}"/>
              </a:ext>
            </a:extLst>
          </p:cNvPr>
          <p:cNvSpPr>
            <a:spLocks noChangeShapeType="1"/>
          </p:cNvSpPr>
          <p:nvPr/>
        </p:nvSpPr>
        <p:spPr bwMode="auto">
          <a:xfrm flipH="1">
            <a:off x="2328173" y="5194303"/>
            <a:ext cx="4980131" cy="0"/>
          </a:xfrm>
          <a:prstGeom prst="line">
            <a:avLst/>
          </a:prstGeom>
          <a:noFill/>
          <a:ln w="38100">
            <a:solidFill>
              <a:srgbClr val="000000"/>
            </a:solidFill>
            <a:round/>
            <a:headEnd type="triangle" w="med" len="med"/>
            <a:tailEnd type="non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latin typeface="Arial" panose="020B0604020202020204" pitchFamily="34" charset="0"/>
              <a:cs typeface="Arial" panose="020B0604020202020204" pitchFamily="34" charset="0"/>
            </a:endParaRPr>
          </a:p>
        </p:txBody>
      </p:sp>
      <p:sp>
        <p:nvSpPr>
          <p:cNvPr id="6" name="Text Box 25">
            <a:extLst>
              <a:ext uri="{FF2B5EF4-FFF2-40B4-BE49-F238E27FC236}">
                <a16:creationId xmlns:a16="http://schemas.microsoft.com/office/drawing/2014/main" id="{B02E8513-BC58-43F5-A9F0-D55257C0E3CB}"/>
              </a:ext>
            </a:extLst>
          </p:cNvPr>
          <p:cNvSpPr txBox="1">
            <a:spLocks noChangeArrowheads="1"/>
          </p:cNvSpPr>
          <p:nvPr/>
        </p:nvSpPr>
        <p:spPr bwMode="auto">
          <a:xfrm>
            <a:off x="5436096" y="5326883"/>
            <a:ext cx="2726200" cy="3416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spcBef>
                <a:spcPct val="0"/>
              </a:spcBef>
              <a:spcAft>
                <a:spcPct val="0"/>
              </a:spcAft>
            </a:pPr>
            <a:r>
              <a:rPr lang="fr-FR" sz="1800" b="1" dirty="0">
                <a:solidFill>
                  <a:srgbClr val="000000"/>
                </a:solidFill>
                <a:latin typeface="Arial" panose="020B0604020202020204" pitchFamily="34" charset="0"/>
                <a:cs typeface="Arial" panose="020B0604020202020204" pitchFamily="34" charset="0"/>
              </a:rPr>
              <a:t>Niveau d’activité</a:t>
            </a:r>
            <a:r>
              <a:rPr lang="fr-FR" sz="1800" dirty="0">
                <a:solidFill>
                  <a:srgbClr val="000000"/>
                </a:solidFill>
                <a:latin typeface="Arial" panose="020B0604020202020204" pitchFamily="34" charset="0"/>
                <a:cs typeface="Arial" panose="020B0604020202020204" pitchFamily="34" charset="0"/>
              </a:rPr>
              <a:t> Q</a:t>
            </a:r>
            <a:endParaRPr lang="fr-FR" sz="1800" b="1" dirty="0">
              <a:solidFill>
                <a:srgbClr val="000000"/>
              </a:solidFill>
              <a:latin typeface="Arial" panose="020B0604020202020204" pitchFamily="34" charset="0"/>
              <a:cs typeface="Arial" panose="020B0604020202020204" pitchFamily="34" charset="0"/>
            </a:endParaRPr>
          </a:p>
        </p:txBody>
      </p:sp>
      <p:sp>
        <p:nvSpPr>
          <p:cNvPr id="10" name="Line 31">
            <a:extLst>
              <a:ext uri="{FF2B5EF4-FFF2-40B4-BE49-F238E27FC236}">
                <a16:creationId xmlns:a16="http://schemas.microsoft.com/office/drawing/2014/main" id="{CF8F42CE-3072-4692-BBDB-4E893C2B5853}"/>
              </a:ext>
            </a:extLst>
          </p:cNvPr>
          <p:cNvSpPr>
            <a:spLocks noChangeShapeType="1"/>
          </p:cNvSpPr>
          <p:nvPr/>
        </p:nvSpPr>
        <p:spPr bwMode="auto">
          <a:xfrm flipV="1">
            <a:off x="2329036" y="2532063"/>
            <a:ext cx="3819525" cy="2662237"/>
          </a:xfrm>
          <a:prstGeom prst="line">
            <a:avLst/>
          </a:prstGeom>
          <a:noFill/>
          <a:ln w="762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latin typeface="Arial" panose="020B0604020202020204" pitchFamily="34" charset="0"/>
              <a:cs typeface="Arial" panose="020B0604020202020204" pitchFamily="34" charset="0"/>
            </a:endParaRPr>
          </a:p>
        </p:txBody>
      </p:sp>
      <p:sp>
        <p:nvSpPr>
          <p:cNvPr id="11" name="Text Box 32">
            <a:extLst>
              <a:ext uri="{FF2B5EF4-FFF2-40B4-BE49-F238E27FC236}">
                <a16:creationId xmlns:a16="http://schemas.microsoft.com/office/drawing/2014/main" id="{C31080AE-BDA7-4006-9808-11D6E89100F4}"/>
              </a:ext>
            </a:extLst>
          </p:cNvPr>
          <p:cNvSpPr txBox="1">
            <a:spLocks noChangeArrowheads="1"/>
          </p:cNvSpPr>
          <p:nvPr/>
        </p:nvSpPr>
        <p:spPr bwMode="auto">
          <a:xfrm>
            <a:off x="6420432" y="2013668"/>
            <a:ext cx="2124299" cy="4247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400" b="1" dirty="0">
                <a:latin typeface="Arial" panose="020B0604020202020204" pitchFamily="34" charset="0"/>
                <a:cs typeface="Arial" panose="020B0604020202020204" pitchFamily="34" charset="0"/>
              </a:rPr>
              <a:t>CV = </a:t>
            </a:r>
            <a:r>
              <a:rPr lang="fr-FR" sz="2400" b="1" dirty="0" err="1">
                <a:latin typeface="Arial" panose="020B0604020202020204" pitchFamily="34" charset="0"/>
                <a:cs typeface="Arial" panose="020B0604020202020204" pitchFamily="34" charset="0"/>
              </a:rPr>
              <a:t>Cvu</a:t>
            </a:r>
            <a:r>
              <a:rPr lang="fr-FR" sz="2400" b="1" dirty="0">
                <a:latin typeface="Arial" panose="020B0604020202020204" pitchFamily="34" charset="0"/>
                <a:cs typeface="Arial" panose="020B0604020202020204" pitchFamily="34" charset="0"/>
              </a:rPr>
              <a:t> x Q</a:t>
            </a:r>
          </a:p>
        </p:txBody>
      </p:sp>
      <p:sp>
        <p:nvSpPr>
          <p:cNvPr id="12" name="Freeform 35">
            <a:extLst>
              <a:ext uri="{FF2B5EF4-FFF2-40B4-BE49-F238E27FC236}">
                <a16:creationId xmlns:a16="http://schemas.microsoft.com/office/drawing/2014/main" id="{2B35612B-9CDE-4B9C-A337-01E4E5200419}"/>
              </a:ext>
            </a:extLst>
          </p:cNvPr>
          <p:cNvSpPr>
            <a:spLocks/>
          </p:cNvSpPr>
          <p:nvPr/>
        </p:nvSpPr>
        <p:spPr bwMode="auto">
          <a:xfrm>
            <a:off x="2352848" y="2260600"/>
            <a:ext cx="3441700" cy="2908300"/>
          </a:xfrm>
          <a:custGeom>
            <a:avLst/>
            <a:gdLst>
              <a:gd name="T0" fmla="*/ 0 w 1784"/>
              <a:gd name="T1" fmla="*/ 1944 h 1944"/>
              <a:gd name="T2" fmla="*/ 432 w 1784"/>
              <a:gd name="T3" fmla="*/ 1568 h 1944"/>
              <a:gd name="T4" fmla="*/ 632 w 1784"/>
              <a:gd name="T5" fmla="*/ 1168 h 1944"/>
              <a:gd name="T6" fmla="*/ 1528 w 1784"/>
              <a:gd name="T7" fmla="*/ 456 h 1944"/>
              <a:gd name="T8" fmla="*/ 1784 w 1784"/>
              <a:gd name="T9" fmla="*/ 0 h 1944"/>
            </a:gdLst>
            <a:ahLst/>
            <a:cxnLst>
              <a:cxn ang="0">
                <a:pos x="T0" y="T1"/>
              </a:cxn>
              <a:cxn ang="0">
                <a:pos x="T2" y="T3"/>
              </a:cxn>
              <a:cxn ang="0">
                <a:pos x="T4" y="T5"/>
              </a:cxn>
              <a:cxn ang="0">
                <a:pos x="T6" y="T7"/>
              </a:cxn>
              <a:cxn ang="0">
                <a:pos x="T8" y="T9"/>
              </a:cxn>
            </a:cxnLst>
            <a:rect l="0" t="0" r="r" b="b"/>
            <a:pathLst>
              <a:path w="1784" h="1944">
                <a:moveTo>
                  <a:pt x="0" y="1944"/>
                </a:moveTo>
                <a:cubicBezTo>
                  <a:pt x="163" y="1820"/>
                  <a:pt x="327" y="1697"/>
                  <a:pt x="432" y="1568"/>
                </a:cubicBezTo>
                <a:cubicBezTo>
                  <a:pt x="537" y="1439"/>
                  <a:pt x="449" y="1353"/>
                  <a:pt x="632" y="1168"/>
                </a:cubicBezTo>
                <a:cubicBezTo>
                  <a:pt x="815" y="983"/>
                  <a:pt x="1336" y="651"/>
                  <a:pt x="1528" y="456"/>
                </a:cubicBezTo>
                <a:cubicBezTo>
                  <a:pt x="1720" y="261"/>
                  <a:pt x="1752" y="130"/>
                  <a:pt x="1784" y="0"/>
                </a:cubicBezTo>
              </a:path>
            </a:pathLst>
          </a:custGeom>
          <a:noFill/>
          <a:ln w="19050" cap="flat">
            <a:solidFill>
              <a:srgbClr val="000000"/>
            </a:solidFill>
            <a:prstDash val="dash"/>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latin typeface="Arial" panose="020B0604020202020204" pitchFamily="34" charset="0"/>
              <a:cs typeface="Arial" panose="020B0604020202020204" pitchFamily="34" charset="0"/>
            </a:endParaRPr>
          </a:p>
        </p:txBody>
      </p:sp>
      <p:sp>
        <p:nvSpPr>
          <p:cNvPr id="13" name="Freeform 36">
            <a:extLst>
              <a:ext uri="{FF2B5EF4-FFF2-40B4-BE49-F238E27FC236}">
                <a16:creationId xmlns:a16="http://schemas.microsoft.com/office/drawing/2014/main" id="{E2597225-D87C-4B97-AB04-731FDFE9E549}"/>
              </a:ext>
            </a:extLst>
          </p:cNvPr>
          <p:cNvSpPr>
            <a:spLocks/>
          </p:cNvSpPr>
          <p:nvPr/>
        </p:nvSpPr>
        <p:spPr bwMode="auto">
          <a:xfrm>
            <a:off x="2378248" y="2286000"/>
            <a:ext cx="3302000" cy="2882900"/>
          </a:xfrm>
          <a:custGeom>
            <a:avLst/>
            <a:gdLst>
              <a:gd name="T0" fmla="*/ 0 w 2080"/>
              <a:gd name="T1" fmla="*/ 1816 h 1816"/>
              <a:gd name="T2" fmla="*/ 760 w 2080"/>
              <a:gd name="T3" fmla="*/ 1480 h 1816"/>
              <a:gd name="T4" fmla="*/ 1712 w 2080"/>
              <a:gd name="T5" fmla="*/ 552 h 1816"/>
              <a:gd name="T6" fmla="*/ 2080 w 2080"/>
              <a:gd name="T7" fmla="*/ 0 h 1816"/>
            </a:gdLst>
            <a:ahLst/>
            <a:cxnLst>
              <a:cxn ang="0">
                <a:pos x="T0" y="T1"/>
              </a:cxn>
              <a:cxn ang="0">
                <a:pos x="T2" y="T3"/>
              </a:cxn>
              <a:cxn ang="0">
                <a:pos x="T4" y="T5"/>
              </a:cxn>
              <a:cxn ang="0">
                <a:pos x="T6" y="T7"/>
              </a:cxn>
            </a:cxnLst>
            <a:rect l="0" t="0" r="r" b="b"/>
            <a:pathLst>
              <a:path w="2080" h="1816">
                <a:moveTo>
                  <a:pt x="0" y="1816"/>
                </a:moveTo>
                <a:cubicBezTo>
                  <a:pt x="237" y="1753"/>
                  <a:pt x="475" y="1691"/>
                  <a:pt x="760" y="1480"/>
                </a:cubicBezTo>
                <a:cubicBezTo>
                  <a:pt x="1045" y="1269"/>
                  <a:pt x="1492" y="799"/>
                  <a:pt x="1712" y="552"/>
                </a:cubicBezTo>
                <a:cubicBezTo>
                  <a:pt x="1932" y="305"/>
                  <a:pt x="2006" y="152"/>
                  <a:pt x="2080" y="0"/>
                </a:cubicBezTo>
              </a:path>
            </a:pathLst>
          </a:custGeom>
          <a:noFill/>
          <a:ln w="1905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latin typeface="Arial" panose="020B0604020202020204" pitchFamily="34" charset="0"/>
              <a:cs typeface="Arial" panose="020B0604020202020204" pitchFamily="34" charset="0"/>
            </a:endParaRPr>
          </a:p>
        </p:txBody>
      </p:sp>
      <p:sp>
        <p:nvSpPr>
          <p:cNvPr id="14" name="Freeform 37">
            <a:extLst>
              <a:ext uri="{FF2B5EF4-FFF2-40B4-BE49-F238E27FC236}">
                <a16:creationId xmlns:a16="http://schemas.microsoft.com/office/drawing/2014/main" id="{3378A393-8F11-40B6-B334-32B227FE86A0}"/>
              </a:ext>
            </a:extLst>
          </p:cNvPr>
          <p:cNvSpPr>
            <a:spLocks/>
          </p:cNvSpPr>
          <p:nvPr/>
        </p:nvSpPr>
        <p:spPr bwMode="auto">
          <a:xfrm>
            <a:off x="2378248" y="2438400"/>
            <a:ext cx="3759200" cy="2705100"/>
          </a:xfrm>
          <a:custGeom>
            <a:avLst/>
            <a:gdLst>
              <a:gd name="T0" fmla="*/ 0 w 2464"/>
              <a:gd name="T1" fmla="*/ 1472 h 1472"/>
              <a:gd name="T2" fmla="*/ 304 w 2464"/>
              <a:gd name="T3" fmla="*/ 1096 h 1472"/>
              <a:gd name="T4" fmla="*/ 1592 w 2464"/>
              <a:gd name="T5" fmla="*/ 712 h 1472"/>
              <a:gd name="T6" fmla="*/ 2464 w 2464"/>
              <a:gd name="T7" fmla="*/ 0 h 1472"/>
            </a:gdLst>
            <a:ahLst/>
            <a:cxnLst>
              <a:cxn ang="0">
                <a:pos x="T0" y="T1"/>
              </a:cxn>
              <a:cxn ang="0">
                <a:pos x="T2" y="T3"/>
              </a:cxn>
              <a:cxn ang="0">
                <a:pos x="T4" y="T5"/>
              </a:cxn>
              <a:cxn ang="0">
                <a:pos x="T6" y="T7"/>
              </a:cxn>
            </a:cxnLst>
            <a:rect l="0" t="0" r="r" b="b"/>
            <a:pathLst>
              <a:path w="2464" h="1472">
                <a:moveTo>
                  <a:pt x="0" y="1472"/>
                </a:moveTo>
                <a:cubicBezTo>
                  <a:pt x="19" y="1347"/>
                  <a:pt x="39" y="1223"/>
                  <a:pt x="304" y="1096"/>
                </a:cubicBezTo>
                <a:cubicBezTo>
                  <a:pt x="569" y="969"/>
                  <a:pt x="1232" y="895"/>
                  <a:pt x="1592" y="712"/>
                </a:cubicBezTo>
                <a:cubicBezTo>
                  <a:pt x="1952" y="529"/>
                  <a:pt x="2208" y="264"/>
                  <a:pt x="2464" y="0"/>
                </a:cubicBezTo>
              </a:path>
            </a:pathLst>
          </a:custGeom>
          <a:noFill/>
          <a:ln w="19050" cap="flat" cmpd="sng">
            <a:solidFill>
              <a:srgbClr val="000000"/>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a:solidFill>
                <a:srgbClr val="000000"/>
              </a:solidFill>
              <a:latin typeface="Arial" panose="020B0604020202020204" pitchFamily="34" charset="0"/>
              <a:cs typeface="Arial" panose="020B0604020202020204" pitchFamily="34" charset="0"/>
            </a:endParaRPr>
          </a:p>
        </p:txBody>
      </p:sp>
      <p:sp>
        <p:nvSpPr>
          <p:cNvPr id="15" name="Line 38">
            <a:extLst>
              <a:ext uri="{FF2B5EF4-FFF2-40B4-BE49-F238E27FC236}">
                <a16:creationId xmlns:a16="http://schemas.microsoft.com/office/drawing/2014/main" id="{370C3888-BA32-4CB2-BF32-76ADC9360B47}"/>
              </a:ext>
            </a:extLst>
          </p:cNvPr>
          <p:cNvSpPr>
            <a:spLocks noChangeShapeType="1"/>
          </p:cNvSpPr>
          <p:nvPr/>
        </p:nvSpPr>
        <p:spPr bwMode="auto">
          <a:xfrm>
            <a:off x="6948264" y="3985567"/>
            <a:ext cx="533400" cy="0"/>
          </a:xfrm>
          <a:prstGeom prst="line">
            <a:avLst/>
          </a:prstGeom>
          <a:noFill/>
          <a:ln w="7620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000">
              <a:solidFill>
                <a:srgbClr val="000000"/>
              </a:solidFill>
              <a:latin typeface="Arial" panose="020B0604020202020204" pitchFamily="34" charset="0"/>
              <a:cs typeface="Arial" panose="020B0604020202020204" pitchFamily="34" charset="0"/>
            </a:endParaRPr>
          </a:p>
        </p:txBody>
      </p:sp>
      <p:sp>
        <p:nvSpPr>
          <p:cNvPr id="16" name="Line 39">
            <a:extLst>
              <a:ext uri="{FF2B5EF4-FFF2-40B4-BE49-F238E27FC236}">
                <a16:creationId xmlns:a16="http://schemas.microsoft.com/office/drawing/2014/main" id="{517C4993-D810-4B7E-855C-11D6257D6D29}"/>
              </a:ext>
            </a:extLst>
          </p:cNvPr>
          <p:cNvSpPr>
            <a:spLocks noChangeShapeType="1"/>
          </p:cNvSpPr>
          <p:nvPr/>
        </p:nvSpPr>
        <p:spPr bwMode="auto">
          <a:xfrm>
            <a:off x="6973664" y="3645655"/>
            <a:ext cx="444500" cy="0"/>
          </a:xfrm>
          <a:prstGeom prst="line">
            <a:avLst/>
          </a:prstGeom>
          <a:noFill/>
          <a:ln w="19050">
            <a:solidFill>
              <a:srgbClr val="00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fr-FR" sz="2000">
              <a:solidFill>
                <a:srgbClr val="000000"/>
              </a:solidFill>
              <a:latin typeface="Arial" panose="020B0604020202020204" pitchFamily="34" charset="0"/>
              <a:cs typeface="Arial" panose="020B0604020202020204" pitchFamily="34" charset="0"/>
            </a:endParaRPr>
          </a:p>
        </p:txBody>
      </p:sp>
      <p:sp>
        <p:nvSpPr>
          <p:cNvPr id="17" name="Text Box 40">
            <a:extLst>
              <a:ext uri="{FF2B5EF4-FFF2-40B4-BE49-F238E27FC236}">
                <a16:creationId xmlns:a16="http://schemas.microsoft.com/office/drawing/2014/main" id="{F8C00CF3-BBF3-484D-9660-215FD43B5C92}"/>
              </a:ext>
            </a:extLst>
          </p:cNvPr>
          <p:cNvSpPr txBox="1">
            <a:spLocks noChangeArrowheads="1"/>
          </p:cNvSpPr>
          <p:nvPr/>
        </p:nvSpPr>
        <p:spPr bwMode="auto">
          <a:xfrm>
            <a:off x="7694389" y="3428168"/>
            <a:ext cx="1024639"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000" dirty="0">
                <a:solidFill>
                  <a:srgbClr val="000000"/>
                </a:solidFill>
                <a:latin typeface="Arial" panose="020B0604020202020204" pitchFamily="34" charset="0"/>
                <a:cs typeface="Arial" panose="020B0604020202020204" pitchFamily="34" charset="0"/>
              </a:rPr>
              <a:t>Réalité</a:t>
            </a:r>
          </a:p>
        </p:txBody>
      </p:sp>
      <p:sp>
        <p:nvSpPr>
          <p:cNvPr id="18" name="Text Box 41">
            <a:extLst>
              <a:ext uri="{FF2B5EF4-FFF2-40B4-BE49-F238E27FC236}">
                <a16:creationId xmlns:a16="http://schemas.microsoft.com/office/drawing/2014/main" id="{A17CD7FF-9EE6-4DE2-80F9-1B6A5C7D57A8}"/>
              </a:ext>
            </a:extLst>
          </p:cNvPr>
          <p:cNvSpPr txBox="1">
            <a:spLocks noChangeArrowheads="1"/>
          </p:cNvSpPr>
          <p:nvPr/>
        </p:nvSpPr>
        <p:spPr bwMode="auto">
          <a:xfrm>
            <a:off x="7695977" y="3782367"/>
            <a:ext cx="1067921" cy="36933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fontAlgn="base">
              <a:spcBef>
                <a:spcPct val="0"/>
              </a:spcBef>
              <a:spcAft>
                <a:spcPct val="0"/>
              </a:spcAft>
            </a:pPr>
            <a:r>
              <a:rPr lang="fr-FR" sz="2000">
                <a:solidFill>
                  <a:srgbClr val="000000"/>
                </a:solidFill>
                <a:latin typeface="Arial" panose="020B0604020202020204" pitchFamily="34" charset="0"/>
                <a:cs typeface="Arial" panose="020B0604020202020204" pitchFamily="34" charset="0"/>
              </a:rPr>
              <a:t>Modèle</a:t>
            </a:r>
          </a:p>
        </p:txBody>
      </p:sp>
      <p:cxnSp>
        <p:nvCxnSpPr>
          <p:cNvPr id="20" name="Connecteur droit avec flèche 19">
            <a:extLst>
              <a:ext uri="{FF2B5EF4-FFF2-40B4-BE49-F238E27FC236}">
                <a16:creationId xmlns:a16="http://schemas.microsoft.com/office/drawing/2014/main" id="{F6AB3BA2-B723-4B2A-87B1-E913F803EED5}"/>
              </a:ext>
            </a:extLst>
          </p:cNvPr>
          <p:cNvCxnSpPr/>
          <p:nvPr/>
        </p:nvCxnSpPr>
        <p:spPr bwMode="auto">
          <a:xfrm flipV="1">
            <a:off x="2339752" y="1844824"/>
            <a:ext cx="0" cy="3324076"/>
          </a:xfrm>
          <a:prstGeom prst="straightConnector1">
            <a:avLst/>
          </a:prstGeom>
          <a:noFill/>
          <a:ln w="38100" cap="flat" cmpd="sng" algn="ctr">
            <a:solidFill>
              <a:srgbClr val="000000"/>
            </a:solidFill>
            <a:prstDash val="solid"/>
            <a:round/>
            <a:headEnd type="none" w="med" len="med"/>
            <a:tailEnd type="triangle"/>
          </a:ln>
          <a:effectLst/>
        </p:spPr>
      </p:cxnSp>
      <p:sp>
        <p:nvSpPr>
          <p:cNvPr id="21" name="ZoneTexte 20">
            <a:extLst>
              <a:ext uri="{FF2B5EF4-FFF2-40B4-BE49-F238E27FC236}">
                <a16:creationId xmlns:a16="http://schemas.microsoft.com/office/drawing/2014/main" id="{AA98E19B-F28A-497D-991A-2A6A5E3F971F}"/>
              </a:ext>
            </a:extLst>
          </p:cNvPr>
          <p:cNvSpPr txBox="1"/>
          <p:nvPr/>
        </p:nvSpPr>
        <p:spPr>
          <a:xfrm>
            <a:off x="996358" y="1865885"/>
            <a:ext cx="1271386" cy="840230"/>
          </a:xfrm>
          <a:prstGeom prst="rect">
            <a:avLst/>
          </a:prstGeom>
          <a:noFill/>
        </p:spPr>
        <p:txBody>
          <a:bodyPr wrap="square" rtlCol="0">
            <a:spAutoFit/>
          </a:bodyPr>
          <a:lstStyle/>
          <a:p>
            <a:pPr algn="ctr"/>
            <a:r>
              <a:rPr lang="fr-FR" sz="1800" dirty="0"/>
              <a:t>Coût variable total</a:t>
            </a:r>
          </a:p>
        </p:txBody>
      </p:sp>
      <p:cxnSp>
        <p:nvCxnSpPr>
          <p:cNvPr id="23" name="Connecteur droit 22">
            <a:extLst>
              <a:ext uri="{FF2B5EF4-FFF2-40B4-BE49-F238E27FC236}">
                <a16:creationId xmlns:a16="http://schemas.microsoft.com/office/drawing/2014/main" id="{CAB71FEE-D7EA-4247-A175-70A4C4F0CE96}"/>
              </a:ext>
            </a:extLst>
          </p:cNvPr>
          <p:cNvCxnSpPr/>
          <p:nvPr/>
        </p:nvCxnSpPr>
        <p:spPr bwMode="auto">
          <a:xfrm>
            <a:off x="3419872" y="2060848"/>
            <a:ext cx="0" cy="3159224"/>
          </a:xfrm>
          <a:prstGeom prst="line">
            <a:avLst/>
          </a:prstGeom>
          <a:noFill/>
          <a:ln w="28575" cap="flat" cmpd="sng" algn="ctr">
            <a:solidFill>
              <a:srgbClr val="00B050"/>
            </a:solidFill>
            <a:prstDash val="solid"/>
            <a:round/>
            <a:headEnd type="none" w="med" len="med"/>
            <a:tailEnd type="none" w="med" len="med"/>
          </a:ln>
          <a:effectLst/>
        </p:spPr>
      </p:cxnSp>
      <p:cxnSp>
        <p:nvCxnSpPr>
          <p:cNvPr id="24" name="Connecteur droit 23">
            <a:extLst>
              <a:ext uri="{FF2B5EF4-FFF2-40B4-BE49-F238E27FC236}">
                <a16:creationId xmlns:a16="http://schemas.microsoft.com/office/drawing/2014/main" id="{E118ECE4-3319-466E-B8E7-5E8C2EC76260}"/>
              </a:ext>
            </a:extLst>
          </p:cNvPr>
          <p:cNvCxnSpPr/>
          <p:nvPr/>
        </p:nvCxnSpPr>
        <p:spPr bwMode="auto">
          <a:xfrm>
            <a:off x="5364088" y="2015734"/>
            <a:ext cx="0" cy="3159224"/>
          </a:xfrm>
          <a:prstGeom prst="line">
            <a:avLst/>
          </a:prstGeom>
          <a:noFill/>
          <a:ln w="28575" cap="flat" cmpd="sng" algn="ctr">
            <a:solidFill>
              <a:srgbClr val="00B050"/>
            </a:solidFill>
            <a:prstDash val="solid"/>
            <a:round/>
            <a:headEnd type="none" w="med" len="med"/>
            <a:tailEnd type="none" w="med" len="med"/>
          </a:ln>
          <a:effectLst/>
        </p:spPr>
      </p:cxnSp>
      <p:cxnSp>
        <p:nvCxnSpPr>
          <p:cNvPr id="26" name="Connecteur droit avec flèche 25">
            <a:extLst>
              <a:ext uri="{FF2B5EF4-FFF2-40B4-BE49-F238E27FC236}">
                <a16:creationId xmlns:a16="http://schemas.microsoft.com/office/drawing/2014/main" id="{8A6EE766-FBA9-4A88-893B-06BE9B4E74A9}"/>
              </a:ext>
            </a:extLst>
          </p:cNvPr>
          <p:cNvCxnSpPr/>
          <p:nvPr/>
        </p:nvCxnSpPr>
        <p:spPr bwMode="auto">
          <a:xfrm>
            <a:off x="3419872" y="2260600"/>
            <a:ext cx="1944216" cy="0"/>
          </a:xfrm>
          <a:prstGeom prst="straightConnector1">
            <a:avLst/>
          </a:prstGeom>
          <a:noFill/>
          <a:ln w="38100" cap="flat" cmpd="sng" algn="ctr">
            <a:solidFill>
              <a:srgbClr val="008000"/>
            </a:solidFill>
            <a:prstDash val="solid"/>
            <a:round/>
            <a:headEnd type="triangle" w="med" len="med"/>
            <a:tailEnd type="triangle" w="med" len="med"/>
          </a:ln>
          <a:effectLst/>
        </p:spPr>
      </p:cxnSp>
      <p:sp>
        <p:nvSpPr>
          <p:cNvPr id="27" name="ZoneTexte 26">
            <a:extLst>
              <a:ext uri="{FF2B5EF4-FFF2-40B4-BE49-F238E27FC236}">
                <a16:creationId xmlns:a16="http://schemas.microsoft.com/office/drawing/2014/main" id="{1512FD48-39D3-4835-97B0-0704F1183000}"/>
              </a:ext>
            </a:extLst>
          </p:cNvPr>
          <p:cNvSpPr txBox="1"/>
          <p:nvPr/>
        </p:nvSpPr>
        <p:spPr>
          <a:xfrm>
            <a:off x="3347864" y="1726408"/>
            <a:ext cx="2088232" cy="535531"/>
          </a:xfrm>
          <a:prstGeom prst="rect">
            <a:avLst/>
          </a:prstGeom>
          <a:noFill/>
        </p:spPr>
        <p:txBody>
          <a:bodyPr wrap="square" rtlCol="0">
            <a:spAutoFit/>
          </a:bodyPr>
          <a:lstStyle/>
          <a:p>
            <a:pPr algn="ctr"/>
            <a:r>
              <a:rPr lang="fr-FR" sz="1600" dirty="0">
                <a:solidFill>
                  <a:srgbClr val="008000"/>
                </a:solidFill>
              </a:rPr>
              <a:t>Plage pertinente d’activité</a:t>
            </a:r>
          </a:p>
        </p:txBody>
      </p:sp>
      <p:sp>
        <p:nvSpPr>
          <p:cNvPr id="28" name="ZoneTexte 27">
            <a:extLst>
              <a:ext uri="{FF2B5EF4-FFF2-40B4-BE49-F238E27FC236}">
                <a16:creationId xmlns:a16="http://schemas.microsoft.com/office/drawing/2014/main" id="{7ACE33FC-AD43-482D-8135-C8EFACC72253}"/>
              </a:ext>
            </a:extLst>
          </p:cNvPr>
          <p:cNvSpPr txBox="1"/>
          <p:nvPr/>
        </p:nvSpPr>
        <p:spPr>
          <a:xfrm>
            <a:off x="3173650" y="5259054"/>
            <a:ext cx="492443" cy="341632"/>
          </a:xfrm>
          <a:prstGeom prst="rect">
            <a:avLst/>
          </a:prstGeom>
          <a:noFill/>
        </p:spPr>
        <p:txBody>
          <a:bodyPr wrap="none" rtlCol="0">
            <a:spAutoFit/>
          </a:bodyPr>
          <a:lstStyle/>
          <a:p>
            <a:r>
              <a:rPr lang="fr-FR" sz="1800" dirty="0"/>
              <a:t>Q1</a:t>
            </a:r>
          </a:p>
        </p:txBody>
      </p:sp>
      <p:sp>
        <p:nvSpPr>
          <p:cNvPr id="29" name="ZoneTexte 28">
            <a:extLst>
              <a:ext uri="{FF2B5EF4-FFF2-40B4-BE49-F238E27FC236}">
                <a16:creationId xmlns:a16="http://schemas.microsoft.com/office/drawing/2014/main" id="{20F04FEF-70A2-497D-BFF7-8B8B94D73D39}"/>
              </a:ext>
            </a:extLst>
          </p:cNvPr>
          <p:cNvSpPr txBox="1"/>
          <p:nvPr/>
        </p:nvSpPr>
        <p:spPr>
          <a:xfrm>
            <a:off x="5187805" y="5237163"/>
            <a:ext cx="492443" cy="341632"/>
          </a:xfrm>
          <a:prstGeom prst="rect">
            <a:avLst/>
          </a:prstGeom>
          <a:noFill/>
        </p:spPr>
        <p:txBody>
          <a:bodyPr wrap="none" rtlCol="0">
            <a:spAutoFit/>
          </a:bodyPr>
          <a:lstStyle/>
          <a:p>
            <a:r>
              <a:rPr lang="fr-FR" sz="1800" dirty="0"/>
              <a:t>Q2</a:t>
            </a:r>
          </a:p>
        </p:txBody>
      </p:sp>
    </p:spTree>
    <p:extLst>
      <p:ext uri="{BB962C8B-B14F-4D97-AF65-F5344CB8AC3E}">
        <p14:creationId xmlns:p14="http://schemas.microsoft.com/office/powerpoint/2010/main" val="3225636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BB7E08-B125-47B9-905C-8F99B3A82356}"/>
              </a:ext>
            </a:extLst>
          </p:cNvPr>
          <p:cNvSpPr>
            <a:spLocks noGrp="1"/>
          </p:cNvSpPr>
          <p:nvPr>
            <p:ph type="title"/>
          </p:nvPr>
        </p:nvSpPr>
        <p:spPr/>
        <p:txBody>
          <a:bodyPr/>
          <a:lstStyle/>
          <a:p>
            <a:r>
              <a:rPr lang="fr-FR" dirty="0"/>
              <a:t>Les coûts fixes</a:t>
            </a:r>
          </a:p>
        </p:txBody>
      </p:sp>
      <p:sp>
        <p:nvSpPr>
          <p:cNvPr id="4" name="Line 8">
            <a:extLst>
              <a:ext uri="{FF2B5EF4-FFF2-40B4-BE49-F238E27FC236}">
                <a16:creationId xmlns:a16="http://schemas.microsoft.com/office/drawing/2014/main" id="{DF4A1BE9-5395-47EF-802D-4CBD153661A3}"/>
              </a:ext>
            </a:extLst>
          </p:cNvPr>
          <p:cNvSpPr>
            <a:spLocks noChangeShapeType="1"/>
          </p:cNvSpPr>
          <p:nvPr/>
        </p:nvSpPr>
        <p:spPr bwMode="auto">
          <a:xfrm flipV="1">
            <a:off x="2123728" y="1844824"/>
            <a:ext cx="0" cy="3368363"/>
          </a:xfrm>
          <a:prstGeom prst="line">
            <a:avLst/>
          </a:prstGeom>
          <a:noFill/>
          <a:ln w="38100">
            <a:solidFill>
              <a:srgbClr val="000000"/>
            </a:solidFill>
            <a:round/>
            <a:headEnd/>
            <a:tailEnd type="triangle" w="med" len="med"/>
          </a:ln>
          <a:effectLst/>
        </p:spPr>
        <p:txBody>
          <a:bodyPr>
            <a:spAutoFit/>
          </a:bodyPr>
          <a:lstStyle/>
          <a:p>
            <a:endParaRPr lang="fr-FR"/>
          </a:p>
        </p:txBody>
      </p:sp>
      <p:sp>
        <p:nvSpPr>
          <p:cNvPr id="5" name="Line 9">
            <a:extLst>
              <a:ext uri="{FF2B5EF4-FFF2-40B4-BE49-F238E27FC236}">
                <a16:creationId xmlns:a16="http://schemas.microsoft.com/office/drawing/2014/main" id="{0D4BDD1F-5882-482F-B83E-6DC9C59C86DF}"/>
              </a:ext>
            </a:extLst>
          </p:cNvPr>
          <p:cNvSpPr>
            <a:spLocks noChangeShapeType="1"/>
          </p:cNvSpPr>
          <p:nvPr/>
        </p:nvSpPr>
        <p:spPr bwMode="auto">
          <a:xfrm>
            <a:off x="2123728" y="5213187"/>
            <a:ext cx="5112568" cy="0"/>
          </a:xfrm>
          <a:prstGeom prst="line">
            <a:avLst/>
          </a:prstGeom>
          <a:noFill/>
          <a:ln w="38100">
            <a:solidFill>
              <a:srgbClr val="000000"/>
            </a:solidFill>
            <a:round/>
            <a:headEnd/>
            <a:tailEnd type="triangle" w="med" len="med"/>
          </a:ln>
          <a:effectLst/>
        </p:spPr>
        <p:txBody>
          <a:bodyPr wrap="square">
            <a:spAutoFit/>
          </a:bodyPr>
          <a:lstStyle/>
          <a:p>
            <a:endParaRPr lang="fr-FR"/>
          </a:p>
        </p:txBody>
      </p:sp>
      <p:sp>
        <p:nvSpPr>
          <p:cNvPr id="6" name="Line 10">
            <a:extLst>
              <a:ext uri="{FF2B5EF4-FFF2-40B4-BE49-F238E27FC236}">
                <a16:creationId xmlns:a16="http://schemas.microsoft.com/office/drawing/2014/main" id="{3D374DD8-7226-4D76-9ACF-CD6754CA683E}"/>
              </a:ext>
            </a:extLst>
          </p:cNvPr>
          <p:cNvSpPr>
            <a:spLocks noChangeShapeType="1"/>
          </p:cNvSpPr>
          <p:nvPr/>
        </p:nvSpPr>
        <p:spPr bwMode="auto">
          <a:xfrm flipV="1">
            <a:off x="2123728" y="4239841"/>
            <a:ext cx="1251499" cy="0"/>
          </a:xfrm>
          <a:prstGeom prst="line">
            <a:avLst/>
          </a:prstGeom>
          <a:noFill/>
          <a:ln w="57150">
            <a:solidFill>
              <a:schemeClr val="bg1"/>
            </a:solidFill>
            <a:round/>
            <a:headEnd/>
            <a:tailEnd/>
          </a:ln>
          <a:effectLst/>
        </p:spPr>
        <p:txBody>
          <a:bodyPr>
            <a:spAutoFit/>
          </a:bodyPr>
          <a:lstStyle/>
          <a:p>
            <a:endParaRPr lang="fr-FR"/>
          </a:p>
        </p:txBody>
      </p:sp>
      <p:sp>
        <p:nvSpPr>
          <p:cNvPr id="7" name="Text Box 11">
            <a:extLst>
              <a:ext uri="{FF2B5EF4-FFF2-40B4-BE49-F238E27FC236}">
                <a16:creationId xmlns:a16="http://schemas.microsoft.com/office/drawing/2014/main" id="{9BEAA807-A510-4354-B289-D3548A0ED9D4}"/>
              </a:ext>
            </a:extLst>
          </p:cNvPr>
          <p:cNvSpPr txBox="1">
            <a:spLocks noChangeArrowheads="1"/>
          </p:cNvSpPr>
          <p:nvPr/>
        </p:nvSpPr>
        <p:spPr bwMode="auto">
          <a:xfrm>
            <a:off x="1115616" y="2212048"/>
            <a:ext cx="1052397" cy="517837"/>
          </a:xfrm>
          <a:prstGeom prst="rect">
            <a:avLst/>
          </a:prstGeom>
          <a:noFill/>
          <a:ln w="12700">
            <a:noFill/>
            <a:miter lim="800000"/>
            <a:headEnd/>
            <a:tailEnd/>
          </a:ln>
          <a:effectLst/>
        </p:spPr>
        <p:txBody>
          <a:bodyPr wrap="none">
            <a:spAutoFit/>
          </a:bodyPr>
          <a:lstStyle/>
          <a:p>
            <a:r>
              <a:rPr lang="fr-FR" sz="1800" dirty="0">
                <a:solidFill>
                  <a:srgbClr val="000000"/>
                </a:solidFill>
              </a:rPr>
              <a:t>Coût</a:t>
            </a:r>
          </a:p>
        </p:txBody>
      </p:sp>
      <p:sp>
        <p:nvSpPr>
          <p:cNvPr id="9" name="Text Box 14">
            <a:extLst>
              <a:ext uri="{FF2B5EF4-FFF2-40B4-BE49-F238E27FC236}">
                <a16:creationId xmlns:a16="http://schemas.microsoft.com/office/drawing/2014/main" id="{1D36DA22-D58A-48BC-A24F-811499423B82}"/>
              </a:ext>
            </a:extLst>
          </p:cNvPr>
          <p:cNvSpPr txBox="1">
            <a:spLocks noChangeArrowheads="1"/>
          </p:cNvSpPr>
          <p:nvPr/>
        </p:nvSpPr>
        <p:spPr bwMode="auto">
          <a:xfrm>
            <a:off x="6111629" y="5259054"/>
            <a:ext cx="2249334" cy="341632"/>
          </a:xfrm>
          <a:prstGeom prst="rect">
            <a:avLst/>
          </a:prstGeom>
          <a:noFill/>
          <a:ln w="12700">
            <a:noFill/>
            <a:miter lim="800000"/>
            <a:headEnd/>
            <a:tailEnd/>
          </a:ln>
          <a:effectLst/>
        </p:spPr>
        <p:txBody>
          <a:bodyPr wrap="none">
            <a:spAutoFit/>
          </a:bodyPr>
          <a:lstStyle/>
          <a:p>
            <a:r>
              <a:rPr lang="fr-FR" sz="1800" dirty="0">
                <a:solidFill>
                  <a:srgbClr val="000000"/>
                </a:solidFill>
                <a:latin typeface="Arial" panose="020B0604020202020204" pitchFamily="34" charset="0"/>
                <a:cs typeface="Arial" panose="020B0604020202020204" pitchFamily="34" charset="0"/>
              </a:rPr>
              <a:t>Niveau d’activité Q</a:t>
            </a:r>
          </a:p>
        </p:txBody>
      </p:sp>
      <p:sp>
        <p:nvSpPr>
          <p:cNvPr id="10" name="Line 17">
            <a:extLst>
              <a:ext uri="{FF2B5EF4-FFF2-40B4-BE49-F238E27FC236}">
                <a16:creationId xmlns:a16="http://schemas.microsoft.com/office/drawing/2014/main" id="{8C3414EB-A6E9-4633-8034-45335C6B0EB7}"/>
              </a:ext>
            </a:extLst>
          </p:cNvPr>
          <p:cNvSpPr>
            <a:spLocks noChangeShapeType="1"/>
          </p:cNvSpPr>
          <p:nvPr/>
        </p:nvSpPr>
        <p:spPr bwMode="auto">
          <a:xfrm flipV="1">
            <a:off x="3447235" y="3645080"/>
            <a:ext cx="1916851" cy="14009"/>
          </a:xfrm>
          <a:prstGeom prst="line">
            <a:avLst/>
          </a:prstGeom>
          <a:noFill/>
          <a:ln w="57150">
            <a:solidFill>
              <a:schemeClr val="bg1"/>
            </a:solidFill>
            <a:round/>
            <a:headEnd/>
            <a:tailEnd/>
          </a:ln>
          <a:effectLst/>
        </p:spPr>
        <p:txBody>
          <a:bodyPr wrap="square">
            <a:spAutoFit/>
          </a:bodyPr>
          <a:lstStyle/>
          <a:p>
            <a:endParaRPr lang="fr-FR"/>
          </a:p>
        </p:txBody>
      </p:sp>
      <p:sp>
        <p:nvSpPr>
          <p:cNvPr id="11" name="Line 18">
            <a:extLst>
              <a:ext uri="{FF2B5EF4-FFF2-40B4-BE49-F238E27FC236}">
                <a16:creationId xmlns:a16="http://schemas.microsoft.com/office/drawing/2014/main" id="{F72C763A-5FA4-4138-AC3C-43914CC84E08}"/>
              </a:ext>
            </a:extLst>
          </p:cNvPr>
          <p:cNvSpPr>
            <a:spLocks noChangeShapeType="1"/>
          </p:cNvSpPr>
          <p:nvPr/>
        </p:nvSpPr>
        <p:spPr bwMode="auto">
          <a:xfrm flipV="1">
            <a:off x="5364088" y="3078336"/>
            <a:ext cx="1592817" cy="0"/>
          </a:xfrm>
          <a:prstGeom prst="line">
            <a:avLst/>
          </a:prstGeom>
          <a:noFill/>
          <a:ln w="57150">
            <a:solidFill>
              <a:schemeClr val="bg1"/>
            </a:solidFill>
            <a:round/>
            <a:headEnd/>
            <a:tailEnd/>
          </a:ln>
          <a:effectLst/>
        </p:spPr>
        <p:txBody>
          <a:bodyPr>
            <a:spAutoFit/>
          </a:bodyPr>
          <a:lstStyle/>
          <a:p>
            <a:endParaRPr lang="fr-FR"/>
          </a:p>
        </p:txBody>
      </p:sp>
      <p:cxnSp>
        <p:nvCxnSpPr>
          <p:cNvPr id="15" name="Connecteur droit 14">
            <a:extLst>
              <a:ext uri="{FF2B5EF4-FFF2-40B4-BE49-F238E27FC236}">
                <a16:creationId xmlns:a16="http://schemas.microsoft.com/office/drawing/2014/main" id="{D79821F2-F3AA-4681-BC84-AE2D70EC8F54}"/>
              </a:ext>
            </a:extLst>
          </p:cNvPr>
          <p:cNvCxnSpPr/>
          <p:nvPr/>
        </p:nvCxnSpPr>
        <p:spPr bwMode="auto">
          <a:xfrm>
            <a:off x="3419872" y="2060848"/>
            <a:ext cx="0" cy="3159224"/>
          </a:xfrm>
          <a:prstGeom prst="line">
            <a:avLst/>
          </a:prstGeom>
          <a:noFill/>
          <a:ln w="28575" cap="flat" cmpd="sng" algn="ctr">
            <a:solidFill>
              <a:srgbClr val="00B050"/>
            </a:solidFill>
            <a:prstDash val="solid"/>
            <a:round/>
            <a:headEnd type="none" w="med" len="med"/>
            <a:tailEnd type="none" w="med" len="med"/>
          </a:ln>
          <a:effectLst/>
        </p:spPr>
      </p:cxnSp>
      <p:cxnSp>
        <p:nvCxnSpPr>
          <p:cNvPr id="16" name="Connecteur droit 15">
            <a:extLst>
              <a:ext uri="{FF2B5EF4-FFF2-40B4-BE49-F238E27FC236}">
                <a16:creationId xmlns:a16="http://schemas.microsoft.com/office/drawing/2014/main" id="{11D841A1-656D-46B1-B1E1-5E57F4C6CC57}"/>
              </a:ext>
            </a:extLst>
          </p:cNvPr>
          <p:cNvCxnSpPr/>
          <p:nvPr/>
        </p:nvCxnSpPr>
        <p:spPr bwMode="auto">
          <a:xfrm>
            <a:off x="5364088" y="2015734"/>
            <a:ext cx="0" cy="3159224"/>
          </a:xfrm>
          <a:prstGeom prst="line">
            <a:avLst/>
          </a:prstGeom>
          <a:noFill/>
          <a:ln w="28575" cap="flat" cmpd="sng" algn="ctr">
            <a:solidFill>
              <a:srgbClr val="00B050"/>
            </a:solidFill>
            <a:prstDash val="solid"/>
            <a:round/>
            <a:headEnd type="none" w="med" len="med"/>
            <a:tailEnd type="none" w="med" len="med"/>
          </a:ln>
          <a:effectLst/>
        </p:spPr>
      </p:cxnSp>
      <p:cxnSp>
        <p:nvCxnSpPr>
          <p:cNvPr id="17" name="Connecteur droit avec flèche 16">
            <a:extLst>
              <a:ext uri="{FF2B5EF4-FFF2-40B4-BE49-F238E27FC236}">
                <a16:creationId xmlns:a16="http://schemas.microsoft.com/office/drawing/2014/main" id="{CE3716D8-1B8B-4324-A8C6-C9D4ECC5F668}"/>
              </a:ext>
            </a:extLst>
          </p:cNvPr>
          <p:cNvCxnSpPr/>
          <p:nvPr/>
        </p:nvCxnSpPr>
        <p:spPr bwMode="auto">
          <a:xfrm>
            <a:off x="3419872" y="2260600"/>
            <a:ext cx="1944216" cy="0"/>
          </a:xfrm>
          <a:prstGeom prst="straightConnector1">
            <a:avLst/>
          </a:prstGeom>
          <a:noFill/>
          <a:ln w="38100" cap="flat" cmpd="sng" algn="ctr">
            <a:solidFill>
              <a:srgbClr val="008000"/>
            </a:solidFill>
            <a:prstDash val="solid"/>
            <a:round/>
            <a:headEnd type="triangle" w="med" len="med"/>
            <a:tailEnd type="triangle" w="med" len="med"/>
          </a:ln>
          <a:effectLst/>
        </p:spPr>
      </p:cxnSp>
      <p:sp>
        <p:nvSpPr>
          <p:cNvPr id="18" name="ZoneTexte 17">
            <a:extLst>
              <a:ext uri="{FF2B5EF4-FFF2-40B4-BE49-F238E27FC236}">
                <a16:creationId xmlns:a16="http://schemas.microsoft.com/office/drawing/2014/main" id="{792D4DC1-8EAE-480F-96FE-4ECD53F454A6}"/>
              </a:ext>
            </a:extLst>
          </p:cNvPr>
          <p:cNvSpPr txBox="1"/>
          <p:nvPr/>
        </p:nvSpPr>
        <p:spPr>
          <a:xfrm>
            <a:off x="3347864" y="1726408"/>
            <a:ext cx="2088232" cy="535531"/>
          </a:xfrm>
          <a:prstGeom prst="rect">
            <a:avLst/>
          </a:prstGeom>
          <a:noFill/>
        </p:spPr>
        <p:txBody>
          <a:bodyPr wrap="square" rtlCol="0">
            <a:spAutoFit/>
          </a:bodyPr>
          <a:lstStyle/>
          <a:p>
            <a:pPr algn="ctr"/>
            <a:r>
              <a:rPr lang="fr-FR" sz="1600" dirty="0">
                <a:solidFill>
                  <a:srgbClr val="008000"/>
                </a:solidFill>
              </a:rPr>
              <a:t>Plage pertinente d’activité</a:t>
            </a:r>
          </a:p>
        </p:txBody>
      </p:sp>
      <p:sp>
        <p:nvSpPr>
          <p:cNvPr id="19" name="ZoneTexte 18">
            <a:extLst>
              <a:ext uri="{FF2B5EF4-FFF2-40B4-BE49-F238E27FC236}">
                <a16:creationId xmlns:a16="http://schemas.microsoft.com/office/drawing/2014/main" id="{10311ABC-6155-46DF-B0D1-6F80CA894735}"/>
              </a:ext>
            </a:extLst>
          </p:cNvPr>
          <p:cNvSpPr txBox="1"/>
          <p:nvPr/>
        </p:nvSpPr>
        <p:spPr>
          <a:xfrm>
            <a:off x="3173650" y="5259054"/>
            <a:ext cx="492443" cy="341632"/>
          </a:xfrm>
          <a:prstGeom prst="rect">
            <a:avLst/>
          </a:prstGeom>
          <a:noFill/>
        </p:spPr>
        <p:txBody>
          <a:bodyPr wrap="none" rtlCol="0">
            <a:spAutoFit/>
          </a:bodyPr>
          <a:lstStyle/>
          <a:p>
            <a:r>
              <a:rPr lang="fr-FR" sz="1800" dirty="0"/>
              <a:t>Q1</a:t>
            </a:r>
          </a:p>
        </p:txBody>
      </p:sp>
      <p:sp>
        <p:nvSpPr>
          <p:cNvPr id="20" name="ZoneTexte 19">
            <a:extLst>
              <a:ext uri="{FF2B5EF4-FFF2-40B4-BE49-F238E27FC236}">
                <a16:creationId xmlns:a16="http://schemas.microsoft.com/office/drawing/2014/main" id="{40FF79FD-84F3-4E94-9616-D2E1239C4B73}"/>
              </a:ext>
            </a:extLst>
          </p:cNvPr>
          <p:cNvSpPr txBox="1"/>
          <p:nvPr/>
        </p:nvSpPr>
        <p:spPr>
          <a:xfrm>
            <a:off x="5187805" y="5237163"/>
            <a:ext cx="492443" cy="341632"/>
          </a:xfrm>
          <a:prstGeom prst="rect">
            <a:avLst/>
          </a:prstGeom>
          <a:noFill/>
        </p:spPr>
        <p:txBody>
          <a:bodyPr wrap="none" rtlCol="0">
            <a:spAutoFit/>
          </a:bodyPr>
          <a:lstStyle/>
          <a:p>
            <a:r>
              <a:rPr lang="fr-FR" sz="1800" dirty="0"/>
              <a:t>Q2</a:t>
            </a:r>
          </a:p>
        </p:txBody>
      </p:sp>
    </p:spTree>
    <p:extLst>
      <p:ext uri="{BB962C8B-B14F-4D97-AF65-F5344CB8AC3E}">
        <p14:creationId xmlns:p14="http://schemas.microsoft.com/office/powerpoint/2010/main" val="2938408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524000" y="838200"/>
            <a:ext cx="7239000" cy="457200"/>
          </a:xfrm>
        </p:spPr>
        <p:txBody>
          <a:bodyPr/>
          <a:lstStyle/>
          <a:p>
            <a:r>
              <a:rPr lang="fr-FR"/>
              <a:t>La notion de point mort</a:t>
            </a:r>
            <a:br>
              <a:rPr lang="fr-FR"/>
            </a:br>
            <a:r>
              <a:rPr lang="fr-FR"/>
              <a:t>ou seuil de rentabilité</a:t>
            </a:r>
          </a:p>
        </p:txBody>
      </p:sp>
      <p:sp>
        <p:nvSpPr>
          <p:cNvPr id="18436" name="Line 4"/>
          <p:cNvSpPr>
            <a:spLocks noChangeShapeType="1"/>
          </p:cNvSpPr>
          <p:nvPr/>
        </p:nvSpPr>
        <p:spPr bwMode="auto">
          <a:xfrm>
            <a:off x="1759252" y="5370984"/>
            <a:ext cx="5711825" cy="0"/>
          </a:xfrm>
          <a:prstGeom prst="line">
            <a:avLst/>
          </a:prstGeom>
          <a:noFill/>
          <a:ln w="38100">
            <a:solidFill>
              <a:srgbClr val="000000"/>
            </a:solidFill>
            <a:round/>
            <a:headEnd/>
            <a:tailEnd type="triangle" w="med" len="med"/>
          </a:ln>
          <a:effectLst/>
        </p:spPr>
        <p:txBody>
          <a:bodyPr wrap="square">
            <a:spAutoFit/>
          </a:bodyPr>
          <a:lstStyle/>
          <a:p>
            <a:endParaRPr lang="fr-FR"/>
          </a:p>
        </p:txBody>
      </p:sp>
      <p:sp>
        <p:nvSpPr>
          <p:cNvPr id="18438" name="Line 6"/>
          <p:cNvSpPr>
            <a:spLocks noChangeShapeType="1"/>
          </p:cNvSpPr>
          <p:nvPr/>
        </p:nvSpPr>
        <p:spPr bwMode="auto">
          <a:xfrm flipV="1">
            <a:off x="1759253" y="2856384"/>
            <a:ext cx="5029200" cy="1447800"/>
          </a:xfrm>
          <a:prstGeom prst="line">
            <a:avLst/>
          </a:prstGeom>
          <a:noFill/>
          <a:ln w="38100">
            <a:solidFill>
              <a:schemeClr val="bg1"/>
            </a:solidFill>
            <a:round/>
            <a:headEnd/>
            <a:tailEnd/>
          </a:ln>
          <a:effectLst/>
        </p:spPr>
        <p:txBody>
          <a:bodyPr>
            <a:spAutoFit/>
          </a:bodyPr>
          <a:lstStyle/>
          <a:p>
            <a:endParaRPr lang="fr-FR"/>
          </a:p>
        </p:txBody>
      </p:sp>
      <p:sp>
        <p:nvSpPr>
          <p:cNvPr id="18439" name="Line 7"/>
          <p:cNvSpPr>
            <a:spLocks noChangeShapeType="1"/>
          </p:cNvSpPr>
          <p:nvPr/>
        </p:nvSpPr>
        <p:spPr bwMode="auto">
          <a:xfrm flipV="1">
            <a:off x="1759253" y="2170584"/>
            <a:ext cx="4876800" cy="3200400"/>
          </a:xfrm>
          <a:prstGeom prst="line">
            <a:avLst/>
          </a:prstGeom>
          <a:noFill/>
          <a:ln w="38100">
            <a:solidFill>
              <a:schemeClr val="accent2"/>
            </a:solidFill>
            <a:round/>
            <a:headEnd/>
            <a:tailEnd/>
          </a:ln>
          <a:effectLst/>
        </p:spPr>
        <p:txBody>
          <a:bodyPr>
            <a:spAutoFit/>
          </a:bodyPr>
          <a:lstStyle/>
          <a:p>
            <a:endParaRPr lang="fr-FR"/>
          </a:p>
        </p:txBody>
      </p:sp>
      <p:sp>
        <p:nvSpPr>
          <p:cNvPr id="18440" name="Line 8"/>
          <p:cNvSpPr>
            <a:spLocks noChangeShapeType="1"/>
          </p:cNvSpPr>
          <p:nvPr/>
        </p:nvSpPr>
        <p:spPr bwMode="auto">
          <a:xfrm>
            <a:off x="4654853" y="3465984"/>
            <a:ext cx="0" cy="1981200"/>
          </a:xfrm>
          <a:prstGeom prst="line">
            <a:avLst/>
          </a:prstGeom>
          <a:noFill/>
          <a:ln w="12700">
            <a:solidFill>
              <a:schemeClr val="hlink"/>
            </a:solidFill>
            <a:round/>
            <a:headEnd/>
            <a:tailEnd type="triangle" w="med" len="med"/>
          </a:ln>
          <a:effectLst/>
        </p:spPr>
        <p:txBody>
          <a:bodyPr>
            <a:spAutoFit/>
          </a:bodyPr>
          <a:lstStyle/>
          <a:p>
            <a:endParaRPr lang="fr-FR"/>
          </a:p>
        </p:txBody>
      </p:sp>
      <p:sp>
        <p:nvSpPr>
          <p:cNvPr id="18444" name="Text Box 12"/>
          <p:cNvSpPr txBox="1">
            <a:spLocks noChangeArrowheads="1"/>
          </p:cNvSpPr>
          <p:nvPr/>
        </p:nvSpPr>
        <p:spPr bwMode="auto">
          <a:xfrm>
            <a:off x="3988366" y="5505921"/>
            <a:ext cx="1390124" cy="840230"/>
          </a:xfrm>
          <a:prstGeom prst="rect">
            <a:avLst/>
          </a:prstGeom>
          <a:noFill/>
          <a:ln w="12700">
            <a:noFill/>
            <a:miter lim="800000"/>
            <a:headEnd/>
            <a:tailEnd/>
          </a:ln>
          <a:effectLst/>
        </p:spPr>
        <p:txBody>
          <a:bodyPr wrap="none">
            <a:spAutoFit/>
          </a:bodyPr>
          <a:lstStyle/>
          <a:p>
            <a:pPr algn="ctr"/>
            <a:r>
              <a:rPr lang="fr-FR" sz="1800" dirty="0">
                <a:solidFill>
                  <a:schemeClr val="hlink"/>
                </a:solidFill>
              </a:rPr>
              <a:t>Point mort</a:t>
            </a:r>
            <a:br>
              <a:rPr lang="fr-FR" sz="1800" dirty="0">
                <a:solidFill>
                  <a:schemeClr val="hlink"/>
                </a:solidFill>
              </a:rPr>
            </a:br>
            <a:r>
              <a:rPr lang="fr-FR" sz="1800" dirty="0">
                <a:solidFill>
                  <a:schemeClr val="hlink"/>
                </a:solidFill>
              </a:rPr>
              <a:t>ou seuil de</a:t>
            </a:r>
          </a:p>
          <a:p>
            <a:pPr algn="ctr"/>
            <a:r>
              <a:rPr lang="fr-FR" sz="1800" dirty="0">
                <a:solidFill>
                  <a:schemeClr val="hlink"/>
                </a:solidFill>
              </a:rPr>
              <a:t>rentabilité</a:t>
            </a:r>
          </a:p>
        </p:txBody>
      </p:sp>
      <p:sp>
        <p:nvSpPr>
          <p:cNvPr id="18450" name="Freeform 18" descr="Diagonales larges vers le haut"/>
          <p:cNvSpPr>
            <a:spLocks/>
          </p:cNvSpPr>
          <p:nvPr/>
        </p:nvSpPr>
        <p:spPr bwMode="auto">
          <a:xfrm>
            <a:off x="1759253" y="3465984"/>
            <a:ext cx="2895600" cy="1905000"/>
          </a:xfrm>
          <a:custGeom>
            <a:avLst/>
            <a:gdLst/>
            <a:ahLst/>
            <a:cxnLst>
              <a:cxn ang="0">
                <a:pos x="0" y="1200"/>
              </a:cxn>
              <a:cxn ang="0">
                <a:pos x="0" y="528"/>
              </a:cxn>
              <a:cxn ang="0">
                <a:pos x="1824" y="0"/>
              </a:cxn>
              <a:cxn ang="0">
                <a:pos x="0" y="1200"/>
              </a:cxn>
            </a:cxnLst>
            <a:rect l="0" t="0" r="r" b="b"/>
            <a:pathLst>
              <a:path w="1824" h="1200">
                <a:moveTo>
                  <a:pt x="0" y="1200"/>
                </a:moveTo>
                <a:lnTo>
                  <a:pt x="0" y="528"/>
                </a:lnTo>
                <a:lnTo>
                  <a:pt x="1824" y="0"/>
                </a:lnTo>
                <a:lnTo>
                  <a:pt x="0" y="1200"/>
                </a:lnTo>
                <a:close/>
              </a:path>
            </a:pathLst>
          </a:custGeom>
          <a:pattFill prst="wdUpDiag">
            <a:fgClr>
              <a:schemeClr val="hlink"/>
            </a:fgClr>
            <a:bgClr>
              <a:schemeClr val="tx1"/>
            </a:bgClr>
          </a:pattFill>
          <a:ln w="12700" cap="flat" cmpd="sng">
            <a:noFill/>
            <a:prstDash val="solid"/>
            <a:round/>
            <a:headEnd/>
            <a:tailEnd/>
          </a:ln>
          <a:effectLst/>
        </p:spPr>
        <p:txBody>
          <a:bodyPr>
            <a:spAutoFit/>
          </a:bodyPr>
          <a:lstStyle/>
          <a:p>
            <a:endParaRPr lang="fr-FR"/>
          </a:p>
        </p:txBody>
      </p:sp>
      <p:sp>
        <p:nvSpPr>
          <p:cNvPr id="18435" name="Line 3"/>
          <p:cNvSpPr>
            <a:spLocks noChangeShapeType="1"/>
          </p:cNvSpPr>
          <p:nvPr/>
        </p:nvSpPr>
        <p:spPr bwMode="auto">
          <a:xfrm flipV="1">
            <a:off x="1759253" y="2170584"/>
            <a:ext cx="0" cy="3200400"/>
          </a:xfrm>
          <a:prstGeom prst="line">
            <a:avLst/>
          </a:prstGeom>
          <a:noFill/>
          <a:ln w="38100">
            <a:solidFill>
              <a:srgbClr val="000000"/>
            </a:solidFill>
            <a:round/>
            <a:headEnd/>
            <a:tailEnd type="triangle" w="med" len="med"/>
          </a:ln>
          <a:effectLst/>
        </p:spPr>
        <p:txBody>
          <a:bodyPr>
            <a:spAutoFit/>
          </a:bodyPr>
          <a:lstStyle/>
          <a:p>
            <a:endParaRPr lang="fr-FR"/>
          </a:p>
        </p:txBody>
      </p:sp>
      <p:sp>
        <p:nvSpPr>
          <p:cNvPr id="18451" name="Freeform 19" descr="Diagonales larges vers le haut"/>
          <p:cNvSpPr>
            <a:spLocks/>
          </p:cNvSpPr>
          <p:nvPr/>
        </p:nvSpPr>
        <p:spPr bwMode="auto">
          <a:xfrm>
            <a:off x="4654853" y="2246784"/>
            <a:ext cx="1905000" cy="1219200"/>
          </a:xfrm>
          <a:custGeom>
            <a:avLst/>
            <a:gdLst/>
            <a:ahLst/>
            <a:cxnLst>
              <a:cxn ang="0">
                <a:pos x="0" y="768"/>
              </a:cxn>
              <a:cxn ang="0">
                <a:pos x="1200" y="0"/>
              </a:cxn>
              <a:cxn ang="0">
                <a:pos x="1200" y="432"/>
              </a:cxn>
              <a:cxn ang="0">
                <a:pos x="0" y="768"/>
              </a:cxn>
            </a:cxnLst>
            <a:rect l="0" t="0" r="r" b="b"/>
            <a:pathLst>
              <a:path w="1200" h="768">
                <a:moveTo>
                  <a:pt x="0" y="768"/>
                </a:moveTo>
                <a:lnTo>
                  <a:pt x="1200" y="0"/>
                </a:lnTo>
                <a:lnTo>
                  <a:pt x="1200" y="432"/>
                </a:lnTo>
                <a:lnTo>
                  <a:pt x="0" y="768"/>
                </a:lnTo>
                <a:close/>
              </a:path>
            </a:pathLst>
          </a:custGeom>
          <a:pattFill prst="wdUpDiag">
            <a:fgClr>
              <a:schemeClr val="accent2"/>
            </a:fgClr>
            <a:bgClr>
              <a:schemeClr val="tx1"/>
            </a:bgClr>
          </a:pattFill>
          <a:ln w="12700" cap="flat" cmpd="sng">
            <a:noFill/>
            <a:prstDash val="solid"/>
            <a:round/>
            <a:headEnd/>
            <a:tailEnd/>
          </a:ln>
          <a:effectLst/>
        </p:spPr>
        <p:txBody>
          <a:bodyPr>
            <a:spAutoFit/>
          </a:bodyPr>
          <a:lstStyle/>
          <a:p>
            <a:endParaRPr lang="fr-FR"/>
          </a:p>
        </p:txBody>
      </p:sp>
      <p:sp>
        <p:nvSpPr>
          <p:cNvPr id="18452" name="Text Box 20"/>
          <p:cNvSpPr txBox="1">
            <a:spLocks noChangeArrowheads="1"/>
          </p:cNvSpPr>
          <p:nvPr/>
        </p:nvSpPr>
        <p:spPr bwMode="auto">
          <a:xfrm>
            <a:off x="2064053" y="3542184"/>
            <a:ext cx="960438" cy="366712"/>
          </a:xfrm>
          <a:prstGeom prst="rect">
            <a:avLst/>
          </a:prstGeom>
          <a:noFill/>
          <a:ln w="12700">
            <a:noFill/>
            <a:miter lim="800000"/>
            <a:headEnd/>
            <a:tailEnd/>
          </a:ln>
          <a:effectLst/>
        </p:spPr>
        <p:txBody>
          <a:bodyPr wrap="none">
            <a:spAutoFit/>
          </a:bodyPr>
          <a:lstStyle/>
          <a:p>
            <a:r>
              <a:rPr lang="fr-FR" sz="2000"/>
              <a:t>Pertes</a:t>
            </a:r>
          </a:p>
        </p:txBody>
      </p:sp>
      <p:sp>
        <p:nvSpPr>
          <p:cNvPr id="18453" name="Text Box 21"/>
          <p:cNvSpPr txBox="1">
            <a:spLocks noChangeArrowheads="1"/>
          </p:cNvSpPr>
          <p:nvPr/>
        </p:nvSpPr>
        <p:spPr bwMode="auto">
          <a:xfrm>
            <a:off x="4615164" y="2268500"/>
            <a:ext cx="1243013" cy="366712"/>
          </a:xfrm>
          <a:prstGeom prst="rect">
            <a:avLst/>
          </a:prstGeom>
          <a:noFill/>
          <a:ln w="12700">
            <a:noFill/>
            <a:miter lim="800000"/>
            <a:headEnd/>
            <a:tailEnd/>
          </a:ln>
          <a:effectLst/>
        </p:spPr>
        <p:txBody>
          <a:bodyPr wrap="none">
            <a:spAutoFit/>
          </a:bodyPr>
          <a:lstStyle/>
          <a:p>
            <a:r>
              <a:rPr lang="fr-FR" sz="2000"/>
              <a:t>Bénéfice</a:t>
            </a:r>
          </a:p>
        </p:txBody>
      </p:sp>
      <p:sp>
        <p:nvSpPr>
          <p:cNvPr id="18" name="Text Box 10">
            <a:extLst>
              <a:ext uri="{FF2B5EF4-FFF2-40B4-BE49-F238E27FC236}">
                <a16:creationId xmlns:a16="http://schemas.microsoft.com/office/drawing/2014/main" id="{6225CF56-32C5-44C8-BD73-E6B6BED4B946}"/>
              </a:ext>
            </a:extLst>
          </p:cNvPr>
          <p:cNvSpPr txBox="1">
            <a:spLocks noChangeArrowheads="1"/>
          </p:cNvSpPr>
          <p:nvPr/>
        </p:nvSpPr>
        <p:spPr bwMode="auto">
          <a:xfrm>
            <a:off x="6966590" y="1981200"/>
            <a:ext cx="1662763" cy="369332"/>
          </a:xfrm>
          <a:prstGeom prst="rect">
            <a:avLst/>
          </a:prstGeom>
          <a:noFill/>
          <a:ln w="12700">
            <a:noFill/>
            <a:miter lim="800000"/>
            <a:headEnd/>
            <a:tailEnd/>
          </a:ln>
          <a:effectLst/>
        </p:spPr>
        <p:txBody>
          <a:bodyPr wrap="none">
            <a:spAutoFit/>
          </a:bodyPr>
          <a:lstStyle/>
          <a:p>
            <a:r>
              <a:rPr lang="fr-FR" sz="2000" dirty="0"/>
              <a:t>CA = PV x Q</a:t>
            </a:r>
          </a:p>
        </p:txBody>
      </p:sp>
      <p:sp>
        <p:nvSpPr>
          <p:cNvPr id="19" name="Text Box 11">
            <a:extLst>
              <a:ext uri="{FF2B5EF4-FFF2-40B4-BE49-F238E27FC236}">
                <a16:creationId xmlns:a16="http://schemas.microsoft.com/office/drawing/2014/main" id="{BB4615BA-422A-40F5-8535-2A55C27FB1AF}"/>
              </a:ext>
            </a:extLst>
          </p:cNvPr>
          <p:cNvSpPr txBox="1">
            <a:spLocks noChangeArrowheads="1"/>
          </p:cNvSpPr>
          <p:nvPr/>
        </p:nvSpPr>
        <p:spPr bwMode="auto">
          <a:xfrm>
            <a:off x="6890390" y="2667000"/>
            <a:ext cx="2013693" cy="646331"/>
          </a:xfrm>
          <a:prstGeom prst="rect">
            <a:avLst/>
          </a:prstGeom>
          <a:noFill/>
          <a:ln w="12700">
            <a:noFill/>
            <a:miter lim="800000"/>
            <a:headEnd/>
            <a:tailEnd/>
          </a:ln>
          <a:effectLst/>
        </p:spPr>
        <p:txBody>
          <a:bodyPr wrap="none">
            <a:spAutoFit/>
          </a:bodyPr>
          <a:lstStyle/>
          <a:p>
            <a:r>
              <a:rPr lang="fr-FR" sz="2000" dirty="0"/>
              <a:t>Coût total CT =</a:t>
            </a:r>
            <a:br>
              <a:rPr lang="fr-FR" sz="2000" dirty="0"/>
            </a:br>
            <a:r>
              <a:rPr lang="fr-FR" sz="2000" dirty="0" err="1"/>
              <a:t>Cvu</a:t>
            </a:r>
            <a:r>
              <a:rPr lang="fr-FR" sz="2000" dirty="0"/>
              <a:t> x Q + CF</a:t>
            </a:r>
          </a:p>
        </p:txBody>
      </p:sp>
      <p:sp>
        <p:nvSpPr>
          <p:cNvPr id="20" name="Text Box 14">
            <a:extLst>
              <a:ext uri="{FF2B5EF4-FFF2-40B4-BE49-F238E27FC236}">
                <a16:creationId xmlns:a16="http://schemas.microsoft.com/office/drawing/2014/main" id="{C7E0BBE4-E4AE-481E-8A79-769599CB1166}"/>
              </a:ext>
            </a:extLst>
          </p:cNvPr>
          <p:cNvSpPr txBox="1">
            <a:spLocks noChangeArrowheads="1"/>
          </p:cNvSpPr>
          <p:nvPr/>
        </p:nvSpPr>
        <p:spPr bwMode="auto">
          <a:xfrm>
            <a:off x="5563026" y="5517232"/>
            <a:ext cx="2249334" cy="341632"/>
          </a:xfrm>
          <a:prstGeom prst="rect">
            <a:avLst/>
          </a:prstGeom>
          <a:noFill/>
          <a:ln w="12700">
            <a:noFill/>
            <a:miter lim="800000"/>
            <a:headEnd/>
            <a:tailEnd/>
          </a:ln>
          <a:effectLst/>
        </p:spPr>
        <p:txBody>
          <a:bodyPr wrap="none">
            <a:spAutoFit/>
          </a:bodyPr>
          <a:lstStyle/>
          <a:p>
            <a:r>
              <a:rPr lang="fr-FR" sz="1800" dirty="0">
                <a:solidFill>
                  <a:srgbClr val="000000"/>
                </a:solidFill>
                <a:latin typeface="Arial" panose="020B0604020202020204" pitchFamily="34" charset="0"/>
                <a:cs typeface="Arial" panose="020B0604020202020204" pitchFamily="34" charset="0"/>
              </a:rPr>
              <a:t>Niveau d’activité Q</a:t>
            </a:r>
          </a:p>
        </p:txBody>
      </p:sp>
      <p:sp>
        <p:nvSpPr>
          <p:cNvPr id="21" name="Text Box 12">
            <a:extLst>
              <a:ext uri="{FF2B5EF4-FFF2-40B4-BE49-F238E27FC236}">
                <a16:creationId xmlns:a16="http://schemas.microsoft.com/office/drawing/2014/main" id="{61B698DD-E2D8-4B88-B35D-285A9232BB12}"/>
              </a:ext>
            </a:extLst>
          </p:cNvPr>
          <p:cNvSpPr txBox="1">
            <a:spLocks noChangeArrowheads="1"/>
          </p:cNvSpPr>
          <p:nvPr/>
        </p:nvSpPr>
        <p:spPr bwMode="auto">
          <a:xfrm>
            <a:off x="190302" y="4077072"/>
            <a:ext cx="1566454" cy="646331"/>
          </a:xfrm>
          <a:prstGeom prst="rect">
            <a:avLst/>
          </a:prstGeom>
          <a:noFill/>
          <a:ln w="12700">
            <a:noFill/>
            <a:miter lim="800000"/>
            <a:headEnd/>
            <a:tailEnd/>
          </a:ln>
          <a:effectLst/>
        </p:spPr>
        <p:txBody>
          <a:bodyPr wrap="none">
            <a:spAutoFit/>
          </a:bodyPr>
          <a:lstStyle/>
          <a:p>
            <a:pPr algn="ctr"/>
            <a:r>
              <a:rPr lang="fr-FR" sz="2000" dirty="0"/>
              <a:t>Coûts fixes</a:t>
            </a:r>
          </a:p>
          <a:p>
            <a:pPr algn="ctr"/>
            <a:r>
              <a:rPr lang="fr-FR" sz="2000" dirty="0"/>
              <a:t>CF</a:t>
            </a:r>
          </a:p>
        </p:txBody>
      </p:sp>
      <p:sp>
        <p:nvSpPr>
          <p:cNvPr id="18437" name="Line 5"/>
          <p:cNvSpPr>
            <a:spLocks noChangeShapeType="1"/>
          </p:cNvSpPr>
          <p:nvPr/>
        </p:nvSpPr>
        <p:spPr bwMode="auto">
          <a:xfrm>
            <a:off x="1759253" y="4304184"/>
            <a:ext cx="5105400" cy="0"/>
          </a:xfrm>
          <a:prstGeom prst="line">
            <a:avLst/>
          </a:prstGeom>
          <a:noFill/>
          <a:ln w="38100">
            <a:solidFill>
              <a:srgbClr val="000000"/>
            </a:solidFill>
            <a:prstDash val="dash"/>
            <a:round/>
            <a:headEnd/>
            <a:tailEnd/>
          </a:ln>
          <a:effectLst/>
        </p:spPr>
        <p:txBody>
          <a:bodyPr>
            <a:spAutoFit/>
          </a:bodyPr>
          <a:lstStyle/>
          <a:p>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fr-FR"/>
              <a:t>Autre représentation du point mort</a:t>
            </a:r>
          </a:p>
        </p:txBody>
      </p:sp>
      <p:sp>
        <p:nvSpPr>
          <p:cNvPr id="19460" name="Line 4"/>
          <p:cNvSpPr>
            <a:spLocks noChangeShapeType="1"/>
          </p:cNvSpPr>
          <p:nvPr/>
        </p:nvSpPr>
        <p:spPr bwMode="auto">
          <a:xfrm flipV="1">
            <a:off x="2067272" y="2365648"/>
            <a:ext cx="0" cy="3048000"/>
          </a:xfrm>
          <a:prstGeom prst="line">
            <a:avLst/>
          </a:prstGeom>
          <a:noFill/>
          <a:ln w="38100">
            <a:solidFill>
              <a:srgbClr val="000000"/>
            </a:solidFill>
            <a:round/>
            <a:headEnd/>
            <a:tailEnd type="triangle" w="med" len="med"/>
          </a:ln>
          <a:effectLst/>
        </p:spPr>
        <p:txBody>
          <a:bodyPr>
            <a:spAutoFit/>
          </a:bodyPr>
          <a:lstStyle/>
          <a:p>
            <a:endParaRPr lang="fr-FR"/>
          </a:p>
        </p:txBody>
      </p:sp>
      <p:sp>
        <p:nvSpPr>
          <p:cNvPr id="19461" name="Line 5"/>
          <p:cNvSpPr>
            <a:spLocks noChangeShapeType="1"/>
          </p:cNvSpPr>
          <p:nvPr/>
        </p:nvSpPr>
        <p:spPr bwMode="auto">
          <a:xfrm>
            <a:off x="2067272" y="5413648"/>
            <a:ext cx="4953000" cy="0"/>
          </a:xfrm>
          <a:prstGeom prst="line">
            <a:avLst/>
          </a:prstGeom>
          <a:noFill/>
          <a:ln w="38100">
            <a:solidFill>
              <a:srgbClr val="000000"/>
            </a:solidFill>
            <a:round/>
            <a:headEnd/>
            <a:tailEnd type="triangle" w="med" len="med"/>
          </a:ln>
          <a:effectLst/>
        </p:spPr>
        <p:txBody>
          <a:bodyPr>
            <a:spAutoFit/>
          </a:bodyPr>
          <a:lstStyle/>
          <a:p>
            <a:endParaRPr lang="fr-FR"/>
          </a:p>
        </p:txBody>
      </p:sp>
      <p:sp>
        <p:nvSpPr>
          <p:cNvPr id="19462" name="Line 6"/>
          <p:cNvSpPr>
            <a:spLocks noChangeShapeType="1"/>
          </p:cNvSpPr>
          <p:nvPr/>
        </p:nvSpPr>
        <p:spPr bwMode="auto">
          <a:xfrm flipV="1">
            <a:off x="2067272" y="2060848"/>
            <a:ext cx="4953000" cy="3352800"/>
          </a:xfrm>
          <a:prstGeom prst="line">
            <a:avLst/>
          </a:prstGeom>
          <a:noFill/>
          <a:ln w="38100">
            <a:solidFill>
              <a:schemeClr val="accent2"/>
            </a:solidFill>
            <a:round/>
            <a:headEnd/>
            <a:tailEnd/>
          </a:ln>
          <a:effectLst/>
        </p:spPr>
        <p:txBody>
          <a:bodyPr>
            <a:spAutoFit/>
          </a:bodyPr>
          <a:lstStyle/>
          <a:p>
            <a:endParaRPr lang="fr-FR"/>
          </a:p>
        </p:txBody>
      </p:sp>
      <p:sp>
        <p:nvSpPr>
          <p:cNvPr id="19463" name="Line 7"/>
          <p:cNvSpPr>
            <a:spLocks noChangeShapeType="1"/>
          </p:cNvSpPr>
          <p:nvPr/>
        </p:nvSpPr>
        <p:spPr bwMode="auto">
          <a:xfrm>
            <a:off x="2067272" y="3737248"/>
            <a:ext cx="4876800" cy="0"/>
          </a:xfrm>
          <a:prstGeom prst="line">
            <a:avLst/>
          </a:prstGeom>
          <a:noFill/>
          <a:ln w="38100">
            <a:solidFill>
              <a:schemeClr val="bg1"/>
            </a:solidFill>
            <a:round/>
            <a:headEnd/>
            <a:tailEnd/>
          </a:ln>
          <a:effectLst/>
        </p:spPr>
        <p:txBody>
          <a:bodyPr>
            <a:spAutoFit/>
          </a:bodyPr>
          <a:lstStyle/>
          <a:p>
            <a:endParaRPr lang="fr-FR"/>
          </a:p>
        </p:txBody>
      </p:sp>
      <p:sp>
        <p:nvSpPr>
          <p:cNvPr id="19464" name="Line 8"/>
          <p:cNvSpPr>
            <a:spLocks noChangeShapeType="1"/>
          </p:cNvSpPr>
          <p:nvPr/>
        </p:nvSpPr>
        <p:spPr bwMode="auto">
          <a:xfrm>
            <a:off x="4581872" y="3737248"/>
            <a:ext cx="0" cy="1676400"/>
          </a:xfrm>
          <a:prstGeom prst="line">
            <a:avLst/>
          </a:prstGeom>
          <a:noFill/>
          <a:ln w="28575">
            <a:solidFill>
              <a:schemeClr val="hlink"/>
            </a:solidFill>
            <a:round/>
            <a:headEnd/>
            <a:tailEnd type="triangle" w="med" len="med"/>
          </a:ln>
          <a:effectLst/>
        </p:spPr>
        <p:txBody>
          <a:bodyPr>
            <a:spAutoFit/>
          </a:bodyPr>
          <a:lstStyle/>
          <a:p>
            <a:endParaRPr lang="fr-FR"/>
          </a:p>
        </p:txBody>
      </p:sp>
      <p:sp>
        <p:nvSpPr>
          <p:cNvPr id="19465" name="Text Box 9"/>
          <p:cNvSpPr txBox="1">
            <a:spLocks noChangeArrowheads="1"/>
          </p:cNvSpPr>
          <p:nvPr/>
        </p:nvSpPr>
        <p:spPr bwMode="auto">
          <a:xfrm>
            <a:off x="6629400" y="2362200"/>
            <a:ext cx="2390775" cy="587375"/>
          </a:xfrm>
          <a:prstGeom prst="rect">
            <a:avLst/>
          </a:prstGeom>
          <a:noFill/>
          <a:ln w="12700">
            <a:noFill/>
            <a:miter lim="800000"/>
            <a:headEnd/>
            <a:tailEnd/>
          </a:ln>
          <a:effectLst/>
        </p:spPr>
        <p:txBody>
          <a:bodyPr>
            <a:spAutoFit/>
          </a:bodyPr>
          <a:lstStyle/>
          <a:p>
            <a:r>
              <a:rPr lang="fr-FR" sz="1800"/>
              <a:t>Contribution simple </a:t>
            </a:r>
          </a:p>
          <a:p>
            <a:r>
              <a:rPr lang="fr-FR" sz="1800"/>
              <a:t>Csu = PV - Cvu</a:t>
            </a:r>
          </a:p>
        </p:txBody>
      </p:sp>
      <p:sp>
        <p:nvSpPr>
          <p:cNvPr id="19466" name="Text Box 10"/>
          <p:cNvSpPr txBox="1">
            <a:spLocks noChangeArrowheads="1"/>
          </p:cNvSpPr>
          <p:nvPr/>
        </p:nvSpPr>
        <p:spPr bwMode="auto">
          <a:xfrm>
            <a:off x="619472" y="3549923"/>
            <a:ext cx="1428596" cy="590931"/>
          </a:xfrm>
          <a:prstGeom prst="rect">
            <a:avLst/>
          </a:prstGeom>
          <a:noFill/>
          <a:ln w="12700">
            <a:noFill/>
            <a:miter lim="800000"/>
            <a:headEnd/>
            <a:tailEnd/>
          </a:ln>
          <a:effectLst/>
        </p:spPr>
        <p:txBody>
          <a:bodyPr wrap="none">
            <a:spAutoFit/>
          </a:bodyPr>
          <a:lstStyle/>
          <a:p>
            <a:pPr algn="ctr"/>
            <a:r>
              <a:rPr lang="fr-FR" sz="1800" dirty="0"/>
              <a:t>Coûts fixes</a:t>
            </a:r>
            <a:br>
              <a:rPr lang="fr-FR" sz="1800" dirty="0"/>
            </a:br>
            <a:r>
              <a:rPr lang="fr-FR" sz="1800" dirty="0"/>
              <a:t>CF</a:t>
            </a:r>
          </a:p>
        </p:txBody>
      </p:sp>
      <p:sp>
        <p:nvSpPr>
          <p:cNvPr id="12" name="Text Box 12">
            <a:extLst>
              <a:ext uri="{FF2B5EF4-FFF2-40B4-BE49-F238E27FC236}">
                <a16:creationId xmlns:a16="http://schemas.microsoft.com/office/drawing/2014/main" id="{D6C8E3D5-F09E-4D44-A178-545812B10045}"/>
              </a:ext>
            </a:extLst>
          </p:cNvPr>
          <p:cNvSpPr txBox="1">
            <a:spLocks noChangeArrowheads="1"/>
          </p:cNvSpPr>
          <p:nvPr/>
        </p:nvSpPr>
        <p:spPr bwMode="auto">
          <a:xfrm>
            <a:off x="3988366" y="5505921"/>
            <a:ext cx="1390124" cy="840230"/>
          </a:xfrm>
          <a:prstGeom prst="rect">
            <a:avLst/>
          </a:prstGeom>
          <a:noFill/>
          <a:ln w="12700">
            <a:noFill/>
            <a:miter lim="800000"/>
            <a:headEnd/>
            <a:tailEnd/>
          </a:ln>
          <a:effectLst/>
        </p:spPr>
        <p:txBody>
          <a:bodyPr wrap="none">
            <a:spAutoFit/>
          </a:bodyPr>
          <a:lstStyle/>
          <a:p>
            <a:pPr algn="ctr"/>
            <a:r>
              <a:rPr lang="fr-FR" sz="1800" dirty="0">
                <a:solidFill>
                  <a:schemeClr val="hlink"/>
                </a:solidFill>
              </a:rPr>
              <a:t>Point mort</a:t>
            </a:r>
            <a:br>
              <a:rPr lang="fr-FR" sz="1800" dirty="0">
                <a:solidFill>
                  <a:schemeClr val="hlink"/>
                </a:solidFill>
              </a:rPr>
            </a:br>
            <a:r>
              <a:rPr lang="fr-FR" sz="1800" dirty="0">
                <a:solidFill>
                  <a:schemeClr val="hlink"/>
                </a:solidFill>
              </a:rPr>
              <a:t>ou seuil de</a:t>
            </a:r>
          </a:p>
          <a:p>
            <a:pPr algn="ctr"/>
            <a:r>
              <a:rPr lang="fr-FR" sz="1800" dirty="0">
                <a:solidFill>
                  <a:schemeClr val="hlink"/>
                </a:solidFill>
              </a:rPr>
              <a:t>rentabilité</a:t>
            </a:r>
          </a:p>
        </p:txBody>
      </p:sp>
      <p:sp>
        <p:nvSpPr>
          <p:cNvPr id="13" name="Text Box 14">
            <a:extLst>
              <a:ext uri="{FF2B5EF4-FFF2-40B4-BE49-F238E27FC236}">
                <a16:creationId xmlns:a16="http://schemas.microsoft.com/office/drawing/2014/main" id="{219B3144-C6E1-455D-9D43-67A5E6A8980E}"/>
              </a:ext>
            </a:extLst>
          </p:cNvPr>
          <p:cNvSpPr txBox="1">
            <a:spLocks noChangeArrowheads="1"/>
          </p:cNvSpPr>
          <p:nvPr/>
        </p:nvSpPr>
        <p:spPr bwMode="auto">
          <a:xfrm>
            <a:off x="5563026" y="5517232"/>
            <a:ext cx="2249334" cy="341632"/>
          </a:xfrm>
          <a:prstGeom prst="rect">
            <a:avLst/>
          </a:prstGeom>
          <a:noFill/>
          <a:ln w="12700">
            <a:noFill/>
            <a:miter lim="800000"/>
            <a:headEnd/>
            <a:tailEnd/>
          </a:ln>
          <a:effectLst/>
        </p:spPr>
        <p:txBody>
          <a:bodyPr wrap="none">
            <a:spAutoFit/>
          </a:bodyPr>
          <a:lstStyle/>
          <a:p>
            <a:r>
              <a:rPr lang="fr-FR" sz="1800" dirty="0">
                <a:solidFill>
                  <a:srgbClr val="000000"/>
                </a:solidFill>
                <a:latin typeface="Arial" panose="020B0604020202020204" pitchFamily="34" charset="0"/>
                <a:cs typeface="Arial" panose="020B0604020202020204" pitchFamily="34" charset="0"/>
              </a:rPr>
              <a:t>Niveau d’activité Q</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0FE0A-9EC9-46B2-93F5-6836AAAFC24D}"/>
              </a:ext>
            </a:extLst>
          </p:cNvPr>
          <p:cNvSpPr>
            <a:spLocks noGrp="1"/>
          </p:cNvSpPr>
          <p:nvPr>
            <p:ph type="title"/>
          </p:nvPr>
        </p:nvSpPr>
        <p:spPr/>
        <p:txBody>
          <a:bodyPr/>
          <a:lstStyle/>
          <a:p>
            <a:r>
              <a:rPr lang="fr-FR" dirty="0"/>
              <a:t>Actions de gestion</a:t>
            </a:r>
            <a:br>
              <a:rPr lang="fr-FR" dirty="0"/>
            </a:br>
            <a:r>
              <a:rPr lang="fr-FR" dirty="0"/>
              <a:t>1- Augmenter le prix de vente</a:t>
            </a:r>
          </a:p>
        </p:txBody>
      </p:sp>
      <p:sp>
        <p:nvSpPr>
          <p:cNvPr id="3" name="Line 4">
            <a:extLst>
              <a:ext uri="{FF2B5EF4-FFF2-40B4-BE49-F238E27FC236}">
                <a16:creationId xmlns:a16="http://schemas.microsoft.com/office/drawing/2014/main" id="{E51C68DD-98A5-47D4-821A-C5D129192CAA}"/>
              </a:ext>
            </a:extLst>
          </p:cNvPr>
          <p:cNvSpPr>
            <a:spLocks noChangeShapeType="1"/>
          </p:cNvSpPr>
          <p:nvPr/>
        </p:nvSpPr>
        <p:spPr bwMode="auto">
          <a:xfrm>
            <a:off x="1759252" y="5370984"/>
            <a:ext cx="5711825" cy="0"/>
          </a:xfrm>
          <a:prstGeom prst="line">
            <a:avLst/>
          </a:prstGeom>
          <a:noFill/>
          <a:ln w="38100">
            <a:solidFill>
              <a:srgbClr val="000000"/>
            </a:solidFill>
            <a:round/>
            <a:headEnd/>
            <a:tailEnd type="triangle" w="med" len="med"/>
          </a:ln>
          <a:effectLst/>
        </p:spPr>
        <p:txBody>
          <a:bodyPr wrap="square">
            <a:spAutoFit/>
          </a:bodyPr>
          <a:lstStyle/>
          <a:p>
            <a:endParaRPr lang="fr-FR"/>
          </a:p>
        </p:txBody>
      </p:sp>
      <p:sp>
        <p:nvSpPr>
          <p:cNvPr id="4" name="Line 6">
            <a:extLst>
              <a:ext uri="{FF2B5EF4-FFF2-40B4-BE49-F238E27FC236}">
                <a16:creationId xmlns:a16="http://schemas.microsoft.com/office/drawing/2014/main" id="{940E1F52-DFB5-4A74-9E4C-5DFF3184C562}"/>
              </a:ext>
            </a:extLst>
          </p:cNvPr>
          <p:cNvSpPr>
            <a:spLocks noChangeShapeType="1"/>
          </p:cNvSpPr>
          <p:nvPr/>
        </p:nvSpPr>
        <p:spPr bwMode="auto">
          <a:xfrm flipV="1">
            <a:off x="1759253" y="2856384"/>
            <a:ext cx="5029200" cy="1447800"/>
          </a:xfrm>
          <a:prstGeom prst="line">
            <a:avLst/>
          </a:prstGeom>
          <a:noFill/>
          <a:ln w="38100">
            <a:solidFill>
              <a:schemeClr val="bg1"/>
            </a:solidFill>
            <a:round/>
            <a:headEnd/>
            <a:tailEnd/>
          </a:ln>
          <a:effectLst/>
        </p:spPr>
        <p:txBody>
          <a:bodyPr>
            <a:spAutoFit/>
          </a:bodyPr>
          <a:lstStyle/>
          <a:p>
            <a:endParaRPr lang="fr-FR"/>
          </a:p>
        </p:txBody>
      </p:sp>
      <p:sp>
        <p:nvSpPr>
          <p:cNvPr id="5" name="Line 7">
            <a:extLst>
              <a:ext uri="{FF2B5EF4-FFF2-40B4-BE49-F238E27FC236}">
                <a16:creationId xmlns:a16="http://schemas.microsoft.com/office/drawing/2014/main" id="{0397852C-3028-4B95-B5C2-13239EADADB0}"/>
              </a:ext>
            </a:extLst>
          </p:cNvPr>
          <p:cNvSpPr>
            <a:spLocks noChangeShapeType="1"/>
          </p:cNvSpPr>
          <p:nvPr/>
        </p:nvSpPr>
        <p:spPr bwMode="auto">
          <a:xfrm flipV="1">
            <a:off x="1759253" y="2170584"/>
            <a:ext cx="4876800" cy="3200400"/>
          </a:xfrm>
          <a:prstGeom prst="line">
            <a:avLst/>
          </a:prstGeom>
          <a:noFill/>
          <a:ln w="38100">
            <a:solidFill>
              <a:schemeClr val="accent2"/>
            </a:solidFill>
            <a:round/>
            <a:headEnd/>
            <a:tailEnd/>
          </a:ln>
          <a:effectLst/>
        </p:spPr>
        <p:txBody>
          <a:bodyPr>
            <a:spAutoFit/>
          </a:bodyPr>
          <a:lstStyle/>
          <a:p>
            <a:endParaRPr lang="fr-FR"/>
          </a:p>
        </p:txBody>
      </p:sp>
      <p:sp>
        <p:nvSpPr>
          <p:cNvPr id="6" name="Line 8">
            <a:extLst>
              <a:ext uri="{FF2B5EF4-FFF2-40B4-BE49-F238E27FC236}">
                <a16:creationId xmlns:a16="http://schemas.microsoft.com/office/drawing/2014/main" id="{45DE638E-836C-4754-8F60-EF169ADCADB7}"/>
              </a:ext>
            </a:extLst>
          </p:cNvPr>
          <p:cNvSpPr>
            <a:spLocks noChangeShapeType="1"/>
          </p:cNvSpPr>
          <p:nvPr/>
        </p:nvSpPr>
        <p:spPr bwMode="auto">
          <a:xfrm>
            <a:off x="4654853" y="3465984"/>
            <a:ext cx="0" cy="1981200"/>
          </a:xfrm>
          <a:prstGeom prst="line">
            <a:avLst/>
          </a:prstGeom>
          <a:noFill/>
          <a:ln w="12700">
            <a:solidFill>
              <a:schemeClr val="hlink"/>
            </a:solidFill>
            <a:round/>
            <a:headEnd/>
            <a:tailEnd type="triangle" w="med" len="med"/>
          </a:ln>
          <a:effectLst/>
        </p:spPr>
        <p:txBody>
          <a:bodyPr>
            <a:spAutoFit/>
          </a:bodyPr>
          <a:lstStyle/>
          <a:p>
            <a:endParaRPr lang="fr-FR"/>
          </a:p>
        </p:txBody>
      </p:sp>
      <p:sp>
        <p:nvSpPr>
          <p:cNvPr id="9" name="Line 3">
            <a:extLst>
              <a:ext uri="{FF2B5EF4-FFF2-40B4-BE49-F238E27FC236}">
                <a16:creationId xmlns:a16="http://schemas.microsoft.com/office/drawing/2014/main" id="{5E6497B5-7535-4504-965C-D26491B6F0E5}"/>
              </a:ext>
            </a:extLst>
          </p:cNvPr>
          <p:cNvSpPr>
            <a:spLocks noChangeShapeType="1"/>
          </p:cNvSpPr>
          <p:nvPr/>
        </p:nvSpPr>
        <p:spPr bwMode="auto">
          <a:xfrm flipV="1">
            <a:off x="1759253" y="2170584"/>
            <a:ext cx="0" cy="3200400"/>
          </a:xfrm>
          <a:prstGeom prst="line">
            <a:avLst/>
          </a:prstGeom>
          <a:noFill/>
          <a:ln w="38100">
            <a:solidFill>
              <a:srgbClr val="000000"/>
            </a:solidFill>
            <a:round/>
            <a:headEnd/>
            <a:tailEnd type="triangle" w="med" len="med"/>
          </a:ln>
          <a:effectLst/>
        </p:spPr>
        <p:txBody>
          <a:bodyPr>
            <a:spAutoFit/>
          </a:bodyPr>
          <a:lstStyle/>
          <a:p>
            <a:endParaRPr lang="fr-FR"/>
          </a:p>
        </p:txBody>
      </p:sp>
      <p:sp>
        <p:nvSpPr>
          <p:cNvPr id="15" name="Text Box 14">
            <a:extLst>
              <a:ext uri="{FF2B5EF4-FFF2-40B4-BE49-F238E27FC236}">
                <a16:creationId xmlns:a16="http://schemas.microsoft.com/office/drawing/2014/main" id="{C0E585BF-2F12-45B8-AAC1-958D2FEDC761}"/>
              </a:ext>
            </a:extLst>
          </p:cNvPr>
          <p:cNvSpPr txBox="1">
            <a:spLocks noChangeArrowheads="1"/>
          </p:cNvSpPr>
          <p:nvPr/>
        </p:nvSpPr>
        <p:spPr bwMode="auto">
          <a:xfrm>
            <a:off x="5563026" y="5517232"/>
            <a:ext cx="2249334" cy="341632"/>
          </a:xfrm>
          <a:prstGeom prst="rect">
            <a:avLst/>
          </a:prstGeom>
          <a:noFill/>
          <a:ln w="12700">
            <a:noFill/>
            <a:miter lim="800000"/>
            <a:headEnd/>
            <a:tailEnd/>
          </a:ln>
          <a:effectLst/>
        </p:spPr>
        <p:txBody>
          <a:bodyPr wrap="none">
            <a:spAutoFit/>
          </a:bodyPr>
          <a:lstStyle/>
          <a:p>
            <a:r>
              <a:rPr lang="fr-FR" sz="1800" dirty="0">
                <a:solidFill>
                  <a:srgbClr val="000000"/>
                </a:solidFill>
                <a:latin typeface="Arial" panose="020B0604020202020204" pitchFamily="34" charset="0"/>
                <a:cs typeface="Arial" panose="020B0604020202020204" pitchFamily="34" charset="0"/>
              </a:rPr>
              <a:t>Niveau d’activité Q</a:t>
            </a:r>
          </a:p>
        </p:txBody>
      </p:sp>
      <p:sp>
        <p:nvSpPr>
          <p:cNvPr id="16" name="Text Box 12">
            <a:extLst>
              <a:ext uri="{FF2B5EF4-FFF2-40B4-BE49-F238E27FC236}">
                <a16:creationId xmlns:a16="http://schemas.microsoft.com/office/drawing/2014/main" id="{45DC2216-7760-4C9F-A424-D0A6344222F0}"/>
              </a:ext>
            </a:extLst>
          </p:cNvPr>
          <p:cNvSpPr txBox="1">
            <a:spLocks noChangeArrowheads="1"/>
          </p:cNvSpPr>
          <p:nvPr/>
        </p:nvSpPr>
        <p:spPr bwMode="auto">
          <a:xfrm>
            <a:off x="190302" y="4077072"/>
            <a:ext cx="1566454" cy="646331"/>
          </a:xfrm>
          <a:prstGeom prst="rect">
            <a:avLst/>
          </a:prstGeom>
          <a:noFill/>
          <a:ln w="12700">
            <a:noFill/>
            <a:miter lim="800000"/>
            <a:headEnd/>
            <a:tailEnd/>
          </a:ln>
          <a:effectLst/>
        </p:spPr>
        <p:txBody>
          <a:bodyPr wrap="none">
            <a:spAutoFit/>
          </a:bodyPr>
          <a:lstStyle/>
          <a:p>
            <a:pPr algn="ctr"/>
            <a:r>
              <a:rPr lang="fr-FR" sz="2000" dirty="0"/>
              <a:t>Coûts fixes</a:t>
            </a:r>
          </a:p>
          <a:p>
            <a:pPr algn="ctr"/>
            <a:r>
              <a:rPr lang="fr-FR" sz="2000" dirty="0"/>
              <a:t>CF</a:t>
            </a:r>
          </a:p>
        </p:txBody>
      </p:sp>
      <p:sp>
        <p:nvSpPr>
          <p:cNvPr id="17" name="Line 5">
            <a:extLst>
              <a:ext uri="{FF2B5EF4-FFF2-40B4-BE49-F238E27FC236}">
                <a16:creationId xmlns:a16="http://schemas.microsoft.com/office/drawing/2014/main" id="{D32A44AF-01C3-4EBA-A1FC-02A67B33DD05}"/>
              </a:ext>
            </a:extLst>
          </p:cNvPr>
          <p:cNvSpPr>
            <a:spLocks noChangeShapeType="1"/>
          </p:cNvSpPr>
          <p:nvPr/>
        </p:nvSpPr>
        <p:spPr bwMode="auto">
          <a:xfrm>
            <a:off x="1759253" y="4304184"/>
            <a:ext cx="5105400" cy="0"/>
          </a:xfrm>
          <a:prstGeom prst="line">
            <a:avLst/>
          </a:prstGeom>
          <a:noFill/>
          <a:ln w="38100">
            <a:solidFill>
              <a:srgbClr val="000000"/>
            </a:solidFill>
            <a:prstDash val="dash"/>
            <a:round/>
            <a:headEnd/>
            <a:tailEnd/>
          </a:ln>
          <a:effectLst/>
        </p:spPr>
        <p:txBody>
          <a:bodyPr>
            <a:spAutoFit/>
          </a:bodyPr>
          <a:lstStyle/>
          <a:p>
            <a:endParaRPr lang="fr-FR"/>
          </a:p>
        </p:txBody>
      </p:sp>
      <p:sp>
        <p:nvSpPr>
          <p:cNvPr id="18" name="Text Box 12">
            <a:extLst>
              <a:ext uri="{FF2B5EF4-FFF2-40B4-BE49-F238E27FC236}">
                <a16:creationId xmlns:a16="http://schemas.microsoft.com/office/drawing/2014/main" id="{164DB8D4-0B6D-41B3-8334-D9DE982E74C7}"/>
              </a:ext>
            </a:extLst>
          </p:cNvPr>
          <p:cNvSpPr txBox="1">
            <a:spLocks noChangeArrowheads="1"/>
          </p:cNvSpPr>
          <p:nvPr/>
        </p:nvSpPr>
        <p:spPr bwMode="auto">
          <a:xfrm>
            <a:off x="4139952" y="5465853"/>
            <a:ext cx="1093045" cy="840230"/>
          </a:xfrm>
          <a:prstGeom prst="rect">
            <a:avLst/>
          </a:prstGeom>
          <a:noFill/>
          <a:ln w="12700">
            <a:noFill/>
            <a:miter lim="800000"/>
            <a:headEnd/>
            <a:tailEnd/>
          </a:ln>
          <a:effectLst/>
        </p:spPr>
        <p:txBody>
          <a:bodyPr wrap="square">
            <a:spAutoFit/>
          </a:bodyPr>
          <a:lstStyle/>
          <a:p>
            <a:pPr algn="ctr"/>
            <a:r>
              <a:rPr lang="fr-FR" sz="1800" dirty="0">
                <a:solidFill>
                  <a:schemeClr val="hlink"/>
                </a:solidFill>
              </a:rPr>
              <a:t>Point mort PM1</a:t>
            </a:r>
          </a:p>
        </p:txBody>
      </p:sp>
      <p:sp>
        <p:nvSpPr>
          <p:cNvPr id="19" name="Text Box 12">
            <a:extLst>
              <a:ext uri="{FF2B5EF4-FFF2-40B4-BE49-F238E27FC236}">
                <a16:creationId xmlns:a16="http://schemas.microsoft.com/office/drawing/2014/main" id="{78DEDFDA-AE71-4734-B972-95EDCF680BFC}"/>
              </a:ext>
            </a:extLst>
          </p:cNvPr>
          <p:cNvSpPr txBox="1">
            <a:spLocks noChangeArrowheads="1"/>
          </p:cNvSpPr>
          <p:nvPr/>
        </p:nvSpPr>
        <p:spPr bwMode="auto">
          <a:xfrm>
            <a:off x="2744190" y="5465853"/>
            <a:ext cx="1093045" cy="840230"/>
          </a:xfrm>
          <a:prstGeom prst="rect">
            <a:avLst/>
          </a:prstGeom>
          <a:noFill/>
          <a:ln w="12700">
            <a:noFill/>
            <a:miter lim="800000"/>
            <a:headEnd/>
            <a:tailEnd/>
          </a:ln>
          <a:effectLst/>
        </p:spPr>
        <p:txBody>
          <a:bodyPr wrap="square">
            <a:spAutoFit/>
          </a:bodyPr>
          <a:lstStyle/>
          <a:p>
            <a:pPr algn="ctr"/>
            <a:r>
              <a:rPr lang="fr-FR" sz="1800" dirty="0">
                <a:solidFill>
                  <a:schemeClr val="hlink"/>
                </a:solidFill>
              </a:rPr>
              <a:t>Point mort PM2</a:t>
            </a:r>
          </a:p>
        </p:txBody>
      </p:sp>
      <p:sp>
        <p:nvSpPr>
          <p:cNvPr id="20" name="Flèche : bas 19">
            <a:extLst>
              <a:ext uri="{FF2B5EF4-FFF2-40B4-BE49-F238E27FC236}">
                <a16:creationId xmlns:a16="http://schemas.microsoft.com/office/drawing/2014/main" id="{0DC24528-0BA4-4779-9B6D-09F173A11DC3}"/>
              </a:ext>
            </a:extLst>
          </p:cNvPr>
          <p:cNvSpPr/>
          <p:nvPr/>
        </p:nvSpPr>
        <p:spPr bwMode="auto">
          <a:xfrm rot="5400000">
            <a:off x="3831317" y="6181422"/>
            <a:ext cx="399996" cy="420688"/>
          </a:xfrm>
          <a:prstGeom prst="downArrow">
            <a:avLst/>
          </a:prstGeom>
          <a:solidFill>
            <a:srgbClr val="FFCC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a:ln>
                <a:noFill/>
              </a:ln>
              <a:solidFill>
                <a:srgbClr val="000099"/>
              </a:solidFill>
              <a:effectLst/>
              <a:latin typeface="Arial" charset="0"/>
            </a:endParaRPr>
          </a:p>
        </p:txBody>
      </p:sp>
      <p:sp>
        <p:nvSpPr>
          <p:cNvPr id="21" name="Line 7">
            <a:extLst>
              <a:ext uri="{FF2B5EF4-FFF2-40B4-BE49-F238E27FC236}">
                <a16:creationId xmlns:a16="http://schemas.microsoft.com/office/drawing/2014/main" id="{568627D9-7E6C-43C2-BC2C-1975C858060B}"/>
              </a:ext>
            </a:extLst>
          </p:cNvPr>
          <p:cNvSpPr>
            <a:spLocks noChangeShapeType="1"/>
          </p:cNvSpPr>
          <p:nvPr/>
        </p:nvSpPr>
        <p:spPr bwMode="auto">
          <a:xfrm flipV="1">
            <a:off x="1763688" y="1884903"/>
            <a:ext cx="3384371" cy="3448353"/>
          </a:xfrm>
          <a:prstGeom prst="line">
            <a:avLst/>
          </a:prstGeom>
          <a:noFill/>
          <a:ln w="38100" cmpd="dbl">
            <a:solidFill>
              <a:schemeClr val="accent2"/>
            </a:solidFill>
            <a:round/>
            <a:headEnd/>
            <a:tailEnd/>
          </a:ln>
          <a:effectLst/>
        </p:spPr>
        <p:txBody>
          <a:bodyPr wrap="square">
            <a:spAutoFit/>
          </a:bodyPr>
          <a:lstStyle/>
          <a:p>
            <a:endParaRPr lang="fr-FR"/>
          </a:p>
        </p:txBody>
      </p:sp>
      <p:sp>
        <p:nvSpPr>
          <p:cNvPr id="22" name="Line 8">
            <a:extLst>
              <a:ext uri="{FF2B5EF4-FFF2-40B4-BE49-F238E27FC236}">
                <a16:creationId xmlns:a16="http://schemas.microsoft.com/office/drawing/2014/main" id="{E247B9ED-B90A-4666-8E8C-811D2EBD24AD}"/>
              </a:ext>
            </a:extLst>
          </p:cNvPr>
          <p:cNvSpPr>
            <a:spLocks noChangeShapeType="1"/>
          </p:cNvSpPr>
          <p:nvPr/>
        </p:nvSpPr>
        <p:spPr bwMode="auto">
          <a:xfrm>
            <a:off x="3190400" y="3935504"/>
            <a:ext cx="1" cy="1447801"/>
          </a:xfrm>
          <a:prstGeom prst="line">
            <a:avLst/>
          </a:prstGeom>
          <a:noFill/>
          <a:ln w="12700">
            <a:solidFill>
              <a:schemeClr val="hlink"/>
            </a:solidFill>
            <a:round/>
            <a:headEnd/>
            <a:tailEnd type="triangle" w="med" len="med"/>
          </a:ln>
          <a:effectLst/>
        </p:spPr>
        <p:txBody>
          <a:bodyPr wrap="square">
            <a:spAutoFit/>
          </a:bodyPr>
          <a:lstStyle/>
          <a:p>
            <a:endParaRPr lang="fr-FR"/>
          </a:p>
        </p:txBody>
      </p:sp>
      <p:sp>
        <p:nvSpPr>
          <p:cNvPr id="23" name="Text Box 11">
            <a:extLst>
              <a:ext uri="{FF2B5EF4-FFF2-40B4-BE49-F238E27FC236}">
                <a16:creationId xmlns:a16="http://schemas.microsoft.com/office/drawing/2014/main" id="{1B447242-61D4-470B-B1BC-00867A6F3FA2}"/>
              </a:ext>
            </a:extLst>
          </p:cNvPr>
          <p:cNvSpPr txBox="1">
            <a:spLocks noChangeArrowheads="1"/>
          </p:cNvSpPr>
          <p:nvPr/>
        </p:nvSpPr>
        <p:spPr bwMode="auto">
          <a:xfrm>
            <a:off x="6788453" y="2000856"/>
            <a:ext cx="801823" cy="424732"/>
          </a:xfrm>
          <a:prstGeom prst="rect">
            <a:avLst/>
          </a:prstGeom>
          <a:noFill/>
          <a:ln w="12700">
            <a:noFill/>
            <a:miter lim="800000"/>
            <a:headEnd/>
            <a:tailEnd/>
          </a:ln>
          <a:effectLst/>
        </p:spPr>
        <p:txBody>
          <a:bodyPr wrap="none">
            <a:spAutoFit/>
          </a:bodyPr>
          <a:lstStyle/>
          <a:p>
            <a:r>
              <a:rPr lang="fr-FR" dirty="0"/>
              <a:t>CA1</a:t>
            </a:r>
          </a:p>
        </p:txBody>
      </p:sp>
      <p:sp>
        <p:nvSpPr>
          <p:cNvPr id="24" name="Text Box 12">
            <a:extLst>
              <a:ext uri="{FF2B5EF4-FFF2-40B4-BE49-F238E27FC236}">
                <a16:creationId xmlns:a16="http://schemas.microsoft.com/office/drawing/2014/main" id="{582E87EC-C2F0-477E-874C-988E03B11C9B}"/>
              </a:ext>
            </a:extLst>
          </p:cNvPr>
          <p:cNvSpPr txBox="1">
            <a:spLocks noChangeArrowheads="1"/>
          </p:cNvSpPr>
          <p:nvPr/>
        </p:nvSpPr>
        <p:spPr bwMode="auto">
          <a:xfrm>
            <a:off x="5162114" y="1685886"/>
            <a:ext cx="801823" cy="424732"/>
          </a:xfrm>
          <a:prstGeom prst="rect">
            <a:avLst/>
          </a:prstGeom>
          <a:noFill/>
          <a:ln w="12700">
            <a:noFill/>
            <a:miter lim="800000"/>
            <a:headEnd/>
            <a:tailEnd/>
          </a:ln>
          <a:effectLst/>
        </p:spPr>
        <p:txBody>
          <a:bodyPr wrap="none">
            <a:spAutoFit/>
          </a:bodyPr>
          <a:lstStyle/>
          <a:p>
            <a:r>
              <a:rPr lang="fr-FR" dirty="0"/>
              <a:t>CA2</a:t>
            </a:r>
          </a:p>
        </p:txBody>
      </p:sp>
      <p:sp>
        <p:nvSpPr>
          <p:cNvPr id="25" name="Text Box 11">
            <a:extLst>
              <a:ext uri="{FF2B5EF4-FFF2-40B4-BE49-F238E27FC236}">
                <a16:creationId xmlns:a16="http://schemas.microsoft.com/office/drawing/2014/main" id="{13ADEA7C-AAE6-4997-879F-5CACC3BC1AD4}"/>
              </a:ext>
            </a:extLst>
          </p:cNvPr>
          <p:cNvSpPr txBox="1">
            <a:spLocks noChangeArrowheads="1"/>
          </p:cNvSpPr>
          <p:nvPr/>
        </p:nvSpPr>
        <p:spPr bwMode="auto">
          <a:xfrm>
            <a:off x="6818824" y="2619120"/>
            <a:ext cx="595035" cy="424732"/>
          </a:xfrm>
          <a:prstGeom prst="rect">
            <a:avLst/>
          </a:prstGeom>
          <a:noFill/>
          <a:ln w="12700">
            <a:noFill/>
            <a:miter lim="800000"/>
            <a:headEnd/>
            <a:tailEnd/>
          </a:ln>
          <a:effectLst/>
        </p:spPr>
        <p:txBody>
          <a:bodyPr wrap="none">
            <a:spAutoFit/>
          </a:bodyPr>
          <a:lstStyle/>
          <a:p>
            <a:r>
              <a:rPr lang="fr-FR" dirty="0"/>
              <a:t>CT</a:t>
            </a:r>
          </a:p>
        </p:txBody>
      </p:sp>
    </p:spTree>
    <p:extLst>
      <p:ext uri="{BB962C8B-B14F-4D97-AF65-F5344CB8AC3E}">
        <p14:creationId xmlns:p14="http://schemas.microsoft.com/office/powerpoint/2010/main" val="926690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F30FE0A-9EC9-46B2-93F5-6836AAAFC24D}"/>
              </a:ext>
            </a:extLst>
          </p:cNvPr>
          <p:cNvSpPr>
            <a:spLocks noGrp="1"/>
          </p:cNvSpPr>
          <p:nvPr>
            <p:ph type="title"/>
          </p:nvPr>
        </p:nvSpPr>
        <p:spPr/>
        <p:txBody>
          <a:bodyPr/>
          <a:lstStyle/>
          <a:p>
            <a:r>
              <a:rPr lang="fr-FR" dirty="0"/>
              <a:t>Actions de gestion</a:t>
            </a:r>
            <a:br>
              <a:rPr lang="fr-FR" dirty="0"/>
            </a:br>
            <a:r>
              <a:rPr lang="fr-FR" dirty="0"/>
              <a:t>2- Réduire les coûts fixes</a:t>
            </a:r>
          </a:p>
        </p:txBody>
      </p:sp>
      <p:sp>
        <p:nvSpPr>
          <p:cNvPr id="5" name="Line 4">
            <a:extLst>
              <a:ext uri="{FF2B5EF4-FFF2-40B4-BE49-F238E27FC236}">
                <a16:creationId xmlns:a16="http://schemas.microsoft.com/office/drawing/2014/main" id="{1D97A6DE-4C92-48B4-A873-219670A4A4E2}"/>
              </a:ext>
            </a:extLst>
          </p:cNvPr>
          <p:cNvSpPr>
            <a:spLocks noChangeShapeType="1"/>
          </p:cNvSpPr>
          <p:nvPr/>
        </p:nvSpPr>
        <p:spPr bwMode="auto">
          <a:xfrm>
            <a:off x="1759252" y="5370984"/>
            <a:ext cx="5711825" cy="0"/>
          </a:xfrm>
          <a:prstGeom prst="line">
            <a:avLst/>
          </a:prstGeom>
          <a:noFill/>
          <a:ln w="38100">
            <a:solidFill>
              <a:srgbClr val="000000"/>
            </a:solidFill>
            <a:round/>
            <a:headEnd/>
            <a:tailEnd type="triangle" w="med" len="med"/>
          </a:ln>
          <a:effectLst/>
        </p:spPr>
        <p:txBody>
          <a:bodyPr wrap="square">
            <a:spAutoFit/>
          </a:bodyPr>
          <a:lstStyle/>
          <a:p>
            <a:endParaRPr lang="fr-FR"/>
          </a:p>
        </p:txBody>
      </p:sp>
      <p:sp>
        <p:nvSpPr>
          <p:cNvPr id="6" name="Line 6">
            <a:extLst>
              <a:ext uri="{FF2B5EF4-FFF2-40B4-BE49-F238E27FC236}">
                <a16:creationId xmlns:a16="http://schemas.microsoft.com/office/drawing/2014/main" id="{91C17BD7-FDD3-4676-BA2F-B423DAD0F3E1}"/>
              </a:ext>
            </a:extLst>
          </p:cNvPr>
          <p:cNvSpPr>
            <a:spLocks noChangeShapeType="1"/>
          </p:cNvSpPr>
          <p:nvPr/>
        </p:nvSpPr>
        <p:spPr bwMode="auto">
          <a:xfrm flipV="1">
            <a:off x="1759253" y="2856384"/>
            <a:ext cx="5029200" cy="1447800"/>
          </a:xfrm>
          <a:prstGeom prst="line">
            <a:avLst/>
          </a:prstGeom>
          <a:noFill/>
          <a:ln w="38100">
            <a:solidFill>
              <a:schemeClr val="bg1"/>
            </a:solidFill>
            <a:round/>
            <a:headEnd/>
            <a:tailEnd/>
          </a:ln>
          <a:effectLst/>
        </p:spPr>
        <p:txBody>
          <a:bodyPr>
            <a:spAutoFit/>
          </a:bodyPr>
          <a:lstStyle/>
          <a:p>
            <a:endParaRPr lang="fr-FR"/>
          </a:p>
        </p:txBody>
      </p:sp>
      <p:sp>
        <p:nvSpPr>
          <p:cNvPr id="7" name="Line 7">
            <a:extLst>
              <a:ext uri="{FF2B5EF4-FFF2-40B4-BE49-F238E27FC236}">
                <a16:creationId xmlns:a16="http://schemas.microsoft.com/office/drawing/2014/main" id="{5B1A507D-846C-4186-ACDB-88E63C05A578}"/>
              </a:ext>
            </a:extLst>
          </p:cNvPr>
          <p:cNvSpPr>
            <a:spLocks noChangeShapeType="1"/>
          </p:cNvSpPr>
          <p:nvPr/>
        </p:nvSpPr>
        <p:spPr bwMode="auto">
          <a:xfrm flipV="1">
            <a:off x="1759253" y="2170584"/>
            <a:ext cx="4876800" cy="3200400"/>
          </a:xfrm>
          <a:prstGeom prst="line">
            <a:avLst/>
          </a:prstGeom>
          <a:noFill/>
          <a:ln w="38100">
            <a:solidFill>
              <a:schemeClr val="accent2"/>
            </a:solidFill>
            <a:round/>
            <a:headEnd/>
            <a:tailEnd/>
          </a:ln>
          <a:effectLst/>
        </p:spPr>
        <p:txBody>
          <a:bodyPr>
            <a:spAutoFit/>
          </a:bodyPr>
          <a:lstStyle/>
          <a:p>
            <a:endParaRPr lang="fr-FR"/>
          </a:p>
        </p:txBody>
      </p:sp>
      <p:sp>
        <p:nvSpPr>
          <p:cNvPr id="8" name="Line 8">
            <a:extLst>
              <a:ext uri="{FF2B5EF4-FFF2-40B4-BE49-F238E27FC236}">
                <a16:creationId xmlns:a16="http://schemas.microsoft.com/office/drawing/2014/main" id="{CDB71B3F-BCEA-40BB-9F1D-C7E0269902BE}"/>
              </a:ext>
            </a:extLst>
          </p:cNvPr>
          <p:cNvSpPr>
            <a:spLocks noChangeShapeType="1"/>
          </p:cNvSpPr>
          <p:nvPr/>
        </p:nvSpPr>
        <p:spPr bwMode="auto">
          <a:xfrm>
            <a:off x="4654853" y="3465984"/>
            <a:ext cx="0" cy="1981200"/>
          </a:xfrm>
          <a:prstGeom prst="line">
            <a:avLst/>
          </a:prstGeom>
          <a:noFill/>
          <a:ln w="12700">
            <a:solidFill>
              <a:schemeClr val="hlink"/>
            </a:solidFill>
            <a:round/>
            <a:headEnd/>
            <a:tailEnd type="triangle" w="med" len="med"/>
          </a:ln>
          <a:effectLst/>
        </p:spPr>
        <p:txBody>
          <a:bodyPr>
            <a:spAutoFit/>
          </a:bodyPr>
          <a:lstStyle/>
          <a:p>
            <a:endParaRPr lang="fr-FR"/>
          </a:p>
        </p:txBody>
      </p:sp>
      <p:sp>
        <p:nvSpPr>
          <p:cNvPr id="9" name="Text Box 12">
            <a:extLst>
              <a:ext uri="{FF2B5EF4-FFF2-40B4-BE49-F238E27FC236}">
                <a16:creationId xmlns:a16="http://schemas.microsoft.com/office/drawing/2014/main" id="{04AA278C-93BA-4D12-985E-517CA10EABBD}"/>
              </a:ext>
            </a:extLst>
          </p:cNvPr>
          <p:cNvSpPr txBox="1">
            <a:spLocks noChangeArrowheads="1"/>
          </p:cNvSpPr>
          <p:nvPr/>
        </p:nvSpPr>
        <p:spPr bwMode="auto">
          <a:xfrm>
            <a:off x="4139952" y="5465853"/>
            <a:ext cx="1093045" cy="840230"/>
          </a:xfrm>
          <a:prstGeom prst="rect">
            <a:avLst/>
          </a:prstGeom>
          <a:noFill/>
          <a:ln w="12700">
            <a:noFill/>
            <a:miter lim="800000"/>
            <a:headEnd/>
            <a:tailEnd/>
          </a:ln>
          <a:effectLst/>
        </p:spPr>
        <p:txBody>
          <a:bodyPr wrap="square">
            <a:spAutoFit/>
          </a:bodyPr>
          <a:lstStyle/>
          <a:p>
            <a:pPr algn="ctr"/>
            <a:r>
              <a:rPr lang="fr-FR" sz="1800" dirty="0">
                <a:solidFill>
                  <a:schemeClr val="hlink"/>
                </a:solidFill>
              </a:rPr>
              <a:t>Point mort PM1</a:t>
            </a:r>
          </a:p>
        </p:txBody>
      </p:sp>
      <p:sp>
        <p:nvSpPr>
          <p:cNvPr id="11" name="Line 3">
            <a:extLst>
              <a:ext uri="{FF2B5EF4-FFF2-40B4-BE49-F238E27FC236}">
                <a16:creationId xmlns:a16="http://schemas.microsoft.com/office/drawing/2014/main" id="{052758FC-8737-42BC-987A-6A0C4AB6588D}"/>
              </a:ext>
            </a:extLst>
          </p:cNvPr>
          <p:cNvSpPr>
            <a:spLocks noChangeShapeType="1"/>
          </p:cNvSpPr>
          <p:nvPr/>
        </p:nvSpPr>
        <p:spPr bwMode="auto">
          <a:xfrm flipV="1">
            <a:off x="1759253" y="2170584"/>
            <a:ext cx="0" cy="3200400"/>
          </a:xfrm>
          <a:prstGeom prst="line">
            <a:avLst/>
          </a:prstGeom>
          <a:noFill/>
          <a:ln w="38100">
            <a:solidFill>
              <a:srgbClr val="000000"/>
            </a:solidFill>
            <a:round/>
            <a:headEnd/>
            <a:tailEnd type="triangle" w="med" len="med"/>
          </a:ln>
          <a:effectLst/>
        </p:spPr>
        <p:txBody>
          <a:bodyPr>
            <a:spAutoFit/>
          </a:bodyPr>
          <a:lstStyle/>
          <a:p>
            <a:endParaRPr lang="fr-FR"/>
          </a:p>
        </p:txBody>
      </p:sp>
      <p:sp>
        <p:nvSpPr>
          <p:cNvPr id="17" name="Text Box 14">
            <a:extLst>
              <a:ext uri="{FF2B5EF4-FFF2-40B4-BE49-F238E27FC236}">
                <a16:creationId xmlns:a16="http://schemas.microsoft.com/office/drawing/2014/main" id="{64310951-FDD8-437C-91C8-3E3157B36C95}"/>
              </a:ext>
            </a:extLst>
          </p:cNvPr>
          <p:cNvSpPr txBox="1">
            <a:spLocks noChangeArrowheads="1"/>
          </p:cNvSpPr>
          <p:nvPr/>
        </p:nvSpPr>
        <p:spPr bwMode="auto">
          <a:xfrm>
            <a:off x="5563026" y="5517232"/>
            <a:ext cx="2249334" cy="341632"/>
          </a:xfrm>
          <a:prstGeom prst="rect">
            <a:avLst/>
          </a:prstGeom>
          <a:noFill/>
          <a:ln w="12700">
            <a:noFill/>
            <a:miter lim="800000"/>
            <a:headEnd/>
            <a:tailEnd/>
          </a:ln>
          <a:effectLst/>
        </p:spPr>
        <p:txBody>
          <a:bodyPr wrap="none">
            <a:spAutoFit/>
          </a:bodyPr>
          <a:lstStyle/>
          <a:p>
            <a:r>
              <a:rPr lang="fr-FR" sz="1800" dirty="0">
                <a:solidFill>
                  <a:srgbClr val="000000"/>
                </a:solidFill>
                <a:latin typeface="Arial" panose="020B0604020202020204" pitchFamily="34" charset="0"/>
                <a:cs typeface="Arial" panose="020B0604020202020204" pitchFamily="34" charset="0"/>
              </a:rPr>
              <a:t>Niveau d’activité Q</a:t>
            </a:r>
          </a:p>
        </p:txBody>
      </p:sp>
      <p:sp>
        <p:nvSpPr>
          <p:cNvPr id="18" name="Line 5">
            <a:extLst>
              <a:ext uri="{FF2B5EF4-FFF2-40B4-BE49-F238E27FC236}">
                <a16:creationId xmlns:a16="http://schemas.microsoft.com/office/drawing/2014/main" id="{64B00C2A-A7BE-42FD-97C8-E87AD14CCCD0}"/>
              </a:ext>
            </a:extLst>
          </p:cNvPr>
          <p:cNvSpPr>
            <a:spLocks noChangeShapeType="1"/>
          </p:cNvSpPr>
          <p:nvPr/>
        </p:nvSpPr>
        <p:spPr bwMode="auto">
          <a:xfrm>
            <a:off x="1759253" y="4304184"/>
            <a:ext cx="5105400" cy="0"/>
          </a:xfrm>
          <a:prstGeom prst="line">
            <a:avLst/>
          </a:prstGeom>
          <a:noFill/>
          <a:ln w="38100">
            <a:solidFill>
              <a:srgbClr val="000000"/>
            </a:solidFill>
            <a:prstDash val="dash"/>
            <a:round/>
            <a:headEnd/>
            <a:tailEnd/>
          </a:ln>
          <a:effectLst/>
        </p:spPr>
        <p:txBody>
          <a:bodyPr>
            <a:spAutoFit/>
          </a:bodyPr>
          <a:lstStyle/>
          <a:p>
            <a:endParaRPr lang="fr-FR"/>
          </a:p>
        </p:txBody>
      </p:sp>
      <p:sp>
        <p:nvSpPr>
          <p:cNvPr id="19" name="Line 6">
            <a:extLst>
              <a:ext uri="{FF2B5EF4-FFF2-40B4-BE49-F238E27FC236}">
                <a16:creationId xmlns:a16="http://schemas.microsoft.com/office/drawing/2014/main" id="{9CB07799-05ED-4C20-AE35-A475C0F35995}"/>
              </a:ext>
            </a:extLst>
          </p:cNvPr>
          <p:cNvSpPr>
            <a:spLocks noChangeShapeType="1"/>
          </p:cNvSpPr>
          <p:nvPr/>
        </p:nvSpPr>
        <p:spPr bwMode="auto">
          <a:xfrm flipV="1">
            <a:off x="1763688" y="3349352"/>
            <a:ext cx="5029200" cy="1447800"/>
          </a:xfrm>
          <a:prstGeom prst="line">
            <a:avLst/>
          </a:prstGeom>
          <a:noFill/>
          <a:ln w="38100" cmpd="dbl">
            <a:solidFill>
              <a:schemeClr val="accent1">
                <a:lumMod val="75000"/>
              </a:schemeClr>
            </a:solidFill>
            <a:round/>
            <a:headEnd/>
            <a:tailEnd/>
          </a:ln>
          <a:effectLst/>
        </p:spPr>
        <p:txBody>
          <a:bodyPr>
            <a:spAutoFit/>
          </a:bodyPr>
          <a:lstStyle/>
          <a:p>
            <a:endParaRPr lang="fr-FR"/>
          </a:p>
        </p:txBody>
      </p:sp>
      <p:sp>
        <p:nvSpPr>
          <p:cNvPr id="20" name="Line 5">
            <a:extLst>
              <a:ext uri="{FF2B5EF4-FFF2-40B4-BE49-F238E27FC236}">
                <a16:creationId xmlns:a16="http://schemas.microsoft.com/office/drawing/2014/main" id="{A49487B0-559F-46F0-8C44-34B4608D4A50}"/>
              </a:ext>
            </a:extLst>
          </p:cNvPr>
          <p:cNvSpPr>
            <a:spLocks noChangeShapeType="1"/>
          </p:cNvSpPr>
          <p:nvPr/>
        </p:nvSpPr>
        <p:spPr bwMode="auto">
          <a:xfrm>
            <a:off x="1763688" y="4797152"/>
            <a:ext cx="5105400" cy="0"/>
          </a:xfrm>
          <a:prstGeom prst="line">
            <a:avLst/>
          </a:prstGeom>
          <a:noFill/>
          <a:ln w="38100" cmpd="dbl">
            <a:solidFill>
              <a:srgbClr val="000000"/>
            </a:solidFill>
            <a:prstDash val="dash"/>
            <a:round/>
            <a:headEnd/>
            <a:tailEnd/>
          </a:ln>
          <a:effectLst/>
        </p:spPr>
        <p:txBody>
          <a:bodyPr>
            <a:spAutoFit/>
          </a:bodyPr>
          <a:lstStyle/>
          <a:p>
            <a:endParaRPr lang="fr-FR"/>
          </a:p>
        </p:txBody>
      </p:sp>
      <p:sp>
        <p:nvSpPr>
          <p:cNvPr id="21" name="Text Box 11">
            <a:extLst>
              <a:ext uri="{FF2B5EF4-FFF2-40B4-BE49-F238E27FC236}">
                <a16:creationId xmlns:a16="http://schemas.microsoft.com/office/drawing/2014/main" id="{EF4B20B1-A47B-4BB6-B3FE-981CC8A08688}"/>
              </a:ext>
            </a:extLst>
          </p:cNvPr>
          <p:cNvSpPr txBox="1">
            <a:spLocks noChangeArrowheads="1"/>
          </p:cNvSpPr>
          <p:nvPr/>
        </p:nvSpPr>
        <p:spPr bwMode="auto">
          <a:xfrm>
            <a:off x="763588" y="4005064"/>
            <a:ext cx="760412" cy="420688"/>
          </a:xfrm>
          <a:prstGeom prst="rect">
            <a:avLst/>
          </a:prstGeom>
          <a:noFill/>
          <a:ln w="12700">
            <a:noFill/>
            <a:miter lim="800000"/>
            <a:headEnd/>
            <a:tailEnd/>
          </a:ln>
          <a:effectLst/>
        </p:spPr>
        <p:txBody>
          <a:bodyPr wrap="none">
            <a:spAutoFit/>
          </a:bodyPr>
          <a:lstStyle/>
          <a:p>
            <a:r>
              <a:rPr lang="fr-FR"/>
              <a:t>CF1</a:t>
            </a:r>
          </a:p>
        </p:txBody>
      </p:sp>
      <p:sp>
        <p:nvSpPr>
          <p:cNvPr id="22" name="Text Box 12">
            <a:extLst>
              <a:ext uri="{FF2B5EF4-FFF2-40B4-BE49-F238E27FC236}">
                <a16:creationId xmlns:a16="http://schemas.microsoft.com/office/drawing/2014/main" id="{74BD1D32-B7FA-4AAA-A433-C3A8D65A95F1}"/>
              </a:ext>
            </a:extLst>
          </p:cNvPr>
          <p:cNvSpPr txBox="1">
            <a:spLocks noChangeArrowheads="1"/>
          </p:cNvSpPr>
          <p:nvPr/>
        </p:nvSpPr>
        <p:spPr bwMode="auto">
          <a:xfrm>
            <a:off x="763588" y="4581128"/>
            <a:ext cx="760412" cy="420688"/>
          </a:xfrm>
          <a:prstGeom prst="rect">
            <a:avLst/>
          </a:prstGeom>
          <a:noFill/>
          <a:ln w="12700">
            <a:noFill/>
            <a:miter lim="800000"/>
            <a:headEnd/>
            <a:tailEnd/>
          </a:ln>
          <a:effectLst/>
        </p:spPr>
        <p:txBody>
          <a:bodyPr wrap="none">
            <a:spAutoFit/>
          </a:bodyPr>
          <a:lstStyle/>
          <a:p>
            <a:r>
              <a:rPr lang="fr-FR" dirty="0"/>
              <a:t>CF2</a:t>
            </a:r>
          </a:p>
        </p:txBody>
      </p:sp>
      <p:sp>
        <p:nvSpPr>
          <p:cNvPr id="23" name="Text Box 11">
            <a:extLst>
              <a:ext uri="{FF2B5EF4-FFF2-40B4-BE49-F238E27FC236}">
                <a16:creationId xmlns:a16="http://schemas.microsoft.com/office/drawing/2014/main" id="{31CDE3FD-D941-4E63-9880-6410F0DF14DA}"/>
              </a:ext>
            </a:extLst>
          </p:cNvPr>
          <p:cNvSpPr txBox="1">
            <a:spLocks noChangeArrowheads="1"/>
          </p:cNvSpPr>
          <p:nvPr/>
        </p:nvSpPr>
        <p:spPr bwMode="auto">
          <a:xfrm>
            <a:off x="6907932" y="2564904"/>
            <a:ext cx="760412" cy="420688"/>
          </a:xfrm>
          <a:prstGeom prst="rect">
            <a:avLst/>
          </a:prstGeom>
          <a:noFill/>
          <a:ln w="12700">
            <a:noFill/>
            <a:miter lim="800000"/>
            <a:headEnd/>
            <a:tailEnd/>
          </a:ln>
          <a:effectLst/>
        </p:spPr>
        <p:txBody>
          <a:bodyPr wrap="none">
            <a:spAutoFit/>
          </a:bodyPr>
          <a:lstStyle/>
          <a:p>
            <a:r>
              <a:rPr lang="fr-FR" dirty="0"/>
              <a:t>CT1</a:t>
            </a:r>
          </a:p>
        </p:txBody>
      </p:sp>
      <p:sp>
        <p:nvSpPr>
          <p:cNvPr id="24" name="Text Box 12">
            <a:extLst>
              <a:ext uri="{FF2B5EF4-FFF2-40B4-BE49-F238E27FC236}">
                <a16:creationId xmlns:a16="http://schemas.microsoft.com/office/drawing/2014/main" id="{45B75E16-94CD-4722-975F-86D6FBD98549}"/>
              </a:ext>
            </a:extLst>
          </p:cNvPr>
          <p:cNvSpPr txBox="1">
            <a:spLocks noChangeArrowheads="1"/>
          </p:cNvSpPr>
          <p:nvPr/>
        </p:nvSpPr>
        <p:spPr bwMode="auto">
          <a:xfrm>
            <a:off x="6907932" y="3140968"/>
            <a:ext cx="760412" cy="420688"/>
          </a:xfrm>
          <a:prstGeom prst="rect">
            <a:avLst/>
          </a:prstGeom>
          <a:noFill/>
          <a:ln w="12700">
            <a:noFill/>
            <a:miter lim="800000"/>
            <a:headEnd/>
            <a:tailEnd/>
          </a:ln>
          <a:effectLst/>
        </p:spPr>
        <p:txBody>
          <a:bodyPr wrap="none">
            <a:spAutoFit/>
          </a:bodyPr>
          <a:lstStyle/>
          <a:p>
            <a:r>
              <a:rPr lang="fr-FR" dirty="0"/>
              <a:t>CT2</a:t>
            </a:r>
          </a:p>
        </p:txBody>
      </p:sp>
      <p:sp>
        <p:nvSpPr>
          <p:cNvPr id="25" name="Line 8">
            <a:extLst>
              <a:ext uri="{FF2B5EF4-FFF2-40B4-BE49-F238E27FC236}">
                <a16:creationId xmlns:a16="http://schemas.microsoft.com/office/drawing/2014/main" id="{5D5263B4-94DF-47F4-9DA9-0E391E2F618A}"/>
              </a:ext>
            </a:extLst>
          </p:cNvPr>
          <p:cNvSpPr>
            <a:spLocks noChangeShapeType="1"/>
          </p:cNvSpPr>
          <p:nvPr/>
        </p:nvSpPr>
        <p:spPr bwMode="auto">
          <a:xfrm flipH="1">
            <a:off x="3358708" y="4326524"/>
            <a:ext cx="1" cy="1044456"/>
          </a:xfrm>
          <a:prstGeom prst="line">
            <a:avLst/>
          </a:prstGeom>
          <a:noFill/>
          <a:ln w="12700">
            <a:solidFill>
              <a:schemeClr val="hlink"/>
            </a:solidFill>
            <a:round/>
            <a:headEnd/>
            <a:tailEnd type="triangle" w="med" len="med"/>
          </a:ln>
          <a:effectLst/>
        </p:spPr>
        <p:txBody>
          <a:bodyPr wrap="square">
            <a:spAutoFit/>
          </a:bodyPr>
          <a:lstStyle/>
          <a:p>
            <a:endParaRPr lang="fr-FR"/>
          </a:p>
        </p:txBody>
      </p:sp>
      <p:sp>
        <p:nvSpPr>
          <p:cNvPr id="26" name="Text Box 12">
            <a:extLst>
              <a:ext uri="{FF2B5EF4-FFF2-40B4-BE49-F238E27FC236}">
                <a16:creationId xmlns:a16="http://schemas.microsoft.com/office/drawing/2014/main" id="{50D1E732-1052-43AA-9F7F-8845ABA7A481}"/>
              </a:ext>
            </a:extLst>
          </p:cNvPr>
          <p:cNvSpPr txBox="1">
            <a:spLocks noChangeArrowheads="1"/>
          </p:cNvSpPr>
          <p:nvPr/>
        </p:nvSpPr>
        <p:spPr bwMode="auto">
          <a:xfrm>
            <a:off x="2744190" y="5465853"/>
            <a:ext cx="1093045" cy="840230"/>
          </a:xfrm>
          <a:prstGeom prst="rect">
            <a:avLst/>
          </a:prstGeom>
          <a:noFill/>
          <a:ln w="12700">
            <a:noFill/>
            <a:miter lim="800000"/>
            <a:headEnd/>
            <a:tailEnd/>
          </a:ln>
          <a:effectLst/>
        </p:spPr>
        <p:txBody>
          <a:bodyPr wrap="square">
            <a:spAutoFit/>
          </a:bodyPr>
          <a:lstStyle/>
          <a:p>
            <a:pPr algn="ctr"/>
            <a:r>
              <a:rPr lang="fr-FR" sz="1800" dirty="0">
                <a:solidFill>
                  <a:schemeClr val="hlink"/>
                </a:solidFill>
              </a:rPr>
              <a:t>Point mort PM2</a:t>
            </a:r>
          </a:p>
        </p:txBody>
      </p:sp>
      <p:sp>
        <p:nvSpPr>
          <p:cNvPr id="27" name="Flèche : bas 26">
            <a:extLst>
              <a:ext uri="{FF2B5EF4-FFF2-40B4-BE49-F238E27FC236}">
                <a16:creationId xmlns:a16="http://schemas.microsoft.com/office/drawing/2014/main" id="{A1D11922-5E03-4CBE-866C-91538928B615}"/>
              </a:ext>
            </a:extLst>
          </p:cNvPr>
          <p:cNvSpPr/>
          <p:nvPr/>
        </p:nvSpPr>
        <p:spPr bwMode="auto">
          <a:xfrm>
            <a:off x="291711" y="4292642"/>
            <a:ext cx="399996" cy="420688"/>
          </a:xfrm>
          <a:prstGeom prst="downArrow">
            <a:avLst/>
          </a:prstGeom>
          <a:solidFill>
            <a:srgbClr val="FFCC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a:ln>
                <a:noFill/>
              </a:ln>
              <a:solidFill>
                <a:srgbClr val="000099"/>
              </a:solidFill>
              <a:effectLst/>
              <a:latin typeface="Arial" charset="0"/>
            </a:endParaRPr>
          </a:p>
        </p:txBody>
      </p:sp>
      <p:sp>
        <p:nvSpPr>
          <p:cNvPr id="28" name="Flèche : bas 27">
            <a:extLst>
              <a:ext uri="{FF2B5EF4-FFF2-40B4-BE49-F238E27FC236}">
                <a16:creationId xmlns:a16="http://schemas.microsoft.com/office/drawing/2014/main" id="{AC854920-3A3D-49AA-B12A-18E670FB9CCE}"/>
              </a:ext>
            </a:extLst>
          </p:cNvPr>
          <p:cNvSpPr/>
          <p:nvPr/>
        </p:nvSpPr>
        <p:spPr bwMode="auto">
          <a:xfrm rot="5400000">
            <a:off x="3831317" y="6181422"/>
            <a:ext cx="399996" cy="420688"/>
          </a:xfrm>
          <a:prstGeom prst="downArrow">
            <a:avLst/>
          </a:prstGeom>
          <a:solidFill>
            <a:srgbClr val="FFCCFF"/>
          </a:solidFill>
          <a:ln w="12700" cap="flat" cmpd="sng" algn="ctr">
            <a:solidFill>
              <a:srgbClr val="0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spAutoFit/>
          </a:bodyPr>
          <a:lstStyle/>
          <a:p>
            <a:pPr marL="0" marR="0" indent="0" algn="l" defTabSz="914400" rtl="0" eaLnBrk="0" fontAlgn="base" latinLnBrk="0" hangingPunct="0">
              <a:lnSpc>
                <a:spcPct val="90000"/>
              </a:lnSpc>
              <a:spcBef>
                <a:spcPct val="0"/>
              </a:spcBef>
              <a:spcAft>
                <a:spcPct val="0"/>
              </a:spcAft>
              <a:buClrTx/>
              <a:buSzTx/>
              <a:buFontTx/>
              <a:buNone/>
              <a:tabLst/>
            </a:pPr>
            <a:endParaRPr kumimoji="0" lang="fr-FR" sz="2400" b="1" i="0" u="none" strike="noStrike" cap="none" normalizeH="0" baseline="0">
              <a:ln>
                <a:noFill/>
              </a:ln>
              <a:solidFill>
                <a:srgbClr val="000099"/>
              </a:solidFill>
              <a:effectLst/>
              <a:latin typeface="Arial" charset="0"/>
            </a:endParaRPr>
          </a:p>
        </p:txBody>
      </p:sp>
    </p:spTree>
    <p:extLst>
      <p:ext uri="{BB962C8B-B14F-4D97-AF65-F5344CB8AC3E}">
        <p14:creationId xmlns:p14="http://schemas.microsoft.com/office/powerpoint/2010/main" val="2171356222"/>
      </p:ext>
    </p:extLst>
  </p:cSld>
  <p:clrMapOvr>
    <a:masterClrMapping/>
  </p:clrMapOvr>
</p:sld>
</file>

<file path=ppt/theme/theme1.xml><?xml version="1.0" encoding="utf-8"?>
<a:theme xmlns:a="http://schemas.openxmlformats.org/drawingml/2006/main" name="Introduction-fr">
  <a:themeElements>
    <a:clrScheme name="">
      <a:dk1>
        <a:srgbClr val="919191"/>
      </a:dk1>
      <a:lt1>
        <a:srgbClr val="FFFFFF"/>
      </a:lt1>
      <a:dk2>
        <a:srgbClr val="6600FF"/>
      </a:dk2>
      <a:lt2>
        <a:srgbClr val="FFFF00"/>
      </a:lt2>
      <a:accent1>
        <a:srgbClr val="618FFD"/>
      </a:accent1>
      <a:accent2>
        <a:srgbClr val="00AE00"/>
      </a:accent2>
      <a:accent3>
        <a:srgbClr val="B8AAFF"/>
      </a:accent3>
      <a:accent4>
        <a:srgbClr val="DADADA"/>
      </a:accent4>
      <a:accent5>
        <a:srgbClr val="B7C6FE"/>
      </a:accent5>
      <a:accent6>
        <a:srgbClr val="009D00"/>
      </a:accent6>
      <a:hlink>
        <a:srgbClr val="FC0128"/>
      </a:hlink>
      <a:folHlink>
        <a:srgbClr val="CECECE"/>
      </a:folHlink>
    </a:clrScheme>
    <a:fontScheme name="Introduction-fr">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sz="2400" b="1"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w="1270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0" fontAlgn="base" latinLnBrk="0" hangingPunct="0">
          <a:lnSpc>
            <a:spcPct val="90000"/>
          </a:lnSpc>
          <a:spcBef>
            <a:spcPct val="0"/>
          </a:spcBef>
          <a:spcAft>
            <a:spcPct val="0"/>
          </a:spcAft>
          <a:buClrTx/>
          <a:buSzTx/>
          <a:buFontTx/>
          <a:buNone/>
          <a:tabLst/>
          <a:defRPr kumimoji="0" lang="fr-FR" sz="2400" b="1" i="0" u="none" strike="noStrike" cap="none" normalizeH="0" baseline="0" smtClean="0">
            <a:ln>
              <a:noFill/>
            </a:ln>
            <a:solidFill>
              <a:srgbClr val="000099"/>
            </a:solidFill>
            <a:effectLst/>
            <a:latin typeface="Arial" charset="0"/>
          </a:defRPr>
        </a:defPPr>
      </a:lstStyle>
    </a:lnDef>
  </a:objectDefaults>
  <a:extraClrSchemeLst>
    <a:extraClrScheme>
      <a:clrScheme name="Introduction-fr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ntroduction-fr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ntroduction-fr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ntroduction-fr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ntroduction-fr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ntroduction-fr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ntroduction-fr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D:\mesdocs\DocuShare\Introduction\Introduction-fr.ppt</Template>
  <TotalTime>0</TotalTime>
  <Words>1825</Words>
  <Application>Microsoft Office PowerPoint</Application>
  <PresentationFormat>Affichage à l'écran (4:3)</PresentationFormat>
  <Paragraphs>229</Paragraphs>
  <Slides>13</Slides>
  <Notes>13</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Tahoma</vt:lpstr>
      <vt:lpstr>Times New Roman</vt:lpstr>
      <vt:lpstr>Introduction-fr</vt:lpstr>
      <vt:lpstr>Le point mort</vt:lpstr>
      <vt:lpstr>Coûts variables / Coûts fixes</vt:lpstr>
      <vt:lpstr>La contribution et le résultat</vt:lpstr>
      <vt:lpstr>Coût variable : la simplification linéaire</vt:lpstr>
      <vt:lpstr>Les coûts fixes</vt:lpstr>
      <vt:lpstr>La notion de point mort ou seuil de rentabilité</vt:lpstr>
      <vt:lpstr>Autre représentation du point mort</vt:lpstr>
      <vt:lpstr>Actions de gestion 1- Augmenter le prix de vente</vt:lpstr>
      <vt:lpstr>Actions de gestion 2- Réduire les coûts fixes</vt:lpstr>
      <vt:lpstr>Actions de gestion 3- Réduire les coûts variables</vt:lpstr>
      <vt:lpstr>Le seuil d’indifférence</vt:lpstr>
      <vt:lpstr>Structure des coûts</vt:lpstr>
      <vt:lpstr>Cas de la multi production</vt:lpstr>
    </vt:vector>
  </TitlesOfParts>
  <Company>CCIP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Groupe HEC</dc:creator>
  <cp:lastModifiedBy>Gérard</cp:lastModifiedBy>
  <cp:revision>73</cp:revision>
  <dcterms:created xsi:type="dcterms:W3CDTF">2005-05-27T09:22:34Z</dcterms:created>
  <dcterms:modified xsi:type="dcterms:W3CDTF">2019-05-01T16:57:26Z</dcterms:modified>
</cp:coreProperties>
</file>