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6"/>
  </p:notesMasterIdLst>
  <p:handoutMasterIdLst>
    <p:handoutMasterId r:id="rId27"/>
  </p:handoutMasterIdLst>
  <p:sldIdLst>
    <p:sldId id="256" r:id="rId2"/>
    <p:sldId id="314" r:id="rId3"/>
    <p:sldId id="317" r:id="rId4"/>
    <p:sldId id="315" r:id="rId5"/>
    <p:sldId id="304" r:id="rId6"/>
    <p:sldId id="277" r:id="rId7"/>
    <p:sldId id="282" r:id="rId8"/>
    <p:sldId id="313" r:id="rId9"/>
    <p:sldId id="258" r:id="rId10"/>
    <p:sldId id="319" r:id="rId11"/>
    <p:sldId id="320" r:id="rId12"/>
    <p:sldId id="318" r:id="rId13"/>
    <p:sldId id="286" r:id="rId14"/>
    <p:sldId id="261" r:id="rId15"/>
    <p:sldId id="311" r:id="rId16"/>
    <p:sldId id="288" r:id="rId17"/>
    <p:sldId id="264" r:id="rId18"/>
    <p:sldId id="290" r:id="rId19"/>
    <p:sldId id="294" r:id="rId20"/>
    <p:sldId id="323" r:id="rId21"/>
    <p:sldId id="265" r:id="rId22"/>
    <p:sldId id="325" r:id="rId23"/>
    <p:sldId id="324" r:id="rId24"/>
    <p:sldId id="269" r:id="rId2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extLst>
    <p:ext uri="{EFAFB233-063F-42B5-8137-9DF3F51BA10A}">
      <p15:sldGuideLst xmlns:p15="http://schemas.microsoft.com/office/powerpoint/2012/main">
        <p15:guide id="1" orient="horz" pos="2544">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CC66"/>
    <a:srgbClr val="FFCC99"/>
    <a:srgbClr val="FFFF99"/>
    <a:srgbClr val="339933"/>
    <a:srgbClr val="00FFFF"/>
    <a:srgbClr val="00FF00"/>
    <a:srgbClr val="003399"/>
    <a:srgbClr val="FFFF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autoAdjust="0"/>
    <p:restoredTop sz="72865" autoAdjust="0"/>
  </p:normalViewPr>
  <p:slideViewPr>
    <p:cSldViewPr>
      <p:cViewPr varScale="1">
        <p:scale>
          <a:sx n="83" d="100"/>
          <a:sy n="83" d="100"/>
        </p:scale>
        <p:origin x="2424" y="78"/>
      </p:cViewPr>
      <p:guideLst>
        <p:guide orient="horz" pos="254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80" d="100"/>
          <a:sy n="80" d="100"/>
        </p:scale>
        <p:origin x="4002" y="30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fr-FR"/>
          </a:p>
        </p:txBody>
      </p:sp>
      <p:sp>
        <p:nvSpPr>
          <p:cNvPr id="1433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9D58F11F-A511-4C40-9A13-EBA407975C4E}" type="datetime1">
              <a:rPr lang="fr-FR"/>
              <a:pPr/>
              <a:t>17/06/2018</a:t>
            </a:fld>
            <a:endParaRPr lang="fr-FR"/>
          </a:p>
        </p:txBody>
      </p:sp>
      <p:sp>
        <p:nvSpPr>
          <p:cNvPr id="1434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fr-FR"/>
          </a:p>
        </p:txBody>
      </p:sp>
      <p:sp>
        <p:nvSpPr>
          <p:cNvPr id="1434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34C7CB3-3FBA-4857-B2B8-552C1E6FA571}" type="slidenum">
              <a:rPr lang="fr-FR"/>
              <a:pPr/>
              <a:t>‹N°›</a:t>
            </a:fld>
            <a:endParaRPr lang="fr-FR"/>
          </a:p>
        </p:txBody>
      </p:sp>
    </p:spTree>
    <p:extLst>
      <p:ext uri="{BB962C8B-B14F-4D97-AF65-F5344CB8AC3E}">
        <p14:creationId xmlns:p14="http://schemas.microsoft.com/office/powerpoint/2010/main" val="6915951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4"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1029"/>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Cliquez pour modifier les styles du texte du masque</a:t>
            </a:r>
          </a:p>
          <a:p>
            <a:pPr lvl="1"/>
            <a:r>
              <a:rPr lang="en-US"/>
              <a:t>Deuxième niveau</a:t>
            </a:r>
          </a:p>
          <a:p>
            <a:pPr lvl="2"/>
            <a:r>
              <a:rPr lang="en-US"/>
              <a:t>Troisième niveau</a:t>
            </a:r>
          </a:p>
          <a:p>
            <a:pPr lvl="3"/>
            <a:r>
              <a:rPr lang="en-US"/>
              <a:t>Quatrième niveau</a:t>
            </a:r>
          </a:p>
          <a:p>
            <a:pPr lvl="4"/>
            <a:r>
              <a:rPr lang="en-US"/>
              <a:t>Cinquième niveau</a:t>
            </a:r>
          </a:p>
        </p:txBody>
      </p:sp>
      <p:sp>
        <p:nvSpPr>
          <p:cNvPr id="5127" name="Rectangle 1031"/>
          <p:cNvSpPr>
            <a:spLocks noGrp="1" noChangeArrowheads="1"/>
          </p:cNvSpPr>
          <p:nvPr>
            <p:ph type="sldNum" sz="quarter" idx="5"/>
          </p:nvPr>
        </p:nvSpPr>
        <p:spPr bwMode="auto">
          <a:xfrm>
            <a:off x="3852854"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cs typeface="Arial" panose="020B0604020202020204" pitchFamily="34" charset="0"/>
              </a:defRPr>
            </a:lvl1pPr>
          </a:lstStyle>
          <a:p>
            <a:fld id="{5F68A44B-701F-4008-9BB7-A720FD8580D5}" type="slidenum">
              <a:rPr lang="en-US" smtClean="0"/>
              <a:pPr/>
              <a:t>‹N°›</a:t>
            </a:fld>
            <a:endParaRPr lang="en-US"/>
          </a:p>
        </p:txBody>
      </p:sp>
    </p:spTree>
    <p:extLst>
      <p:ext uri="{BB962C8B-B14F-4D97-AF65-F5344CB8AC3E}">
        <p14:creationId xmlns:p14="http://schemas.microsoft.com/office/powerpoint/2010/main" val="2882983293"/>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440668" y="4306727"/>
            <a:ext cx="5976664" cy="4813210"/>
          </a:xfrm>
        </p:spPr>
        <p:txBody>
          <a:bodyPr/>
          <a:lstStyle/>
          <a:p>
            <a:r>
              <a:rPr lang="fr-FR" sz="1050" b="1" kern="1200" dirty="0">
                <a:solidFill>
                  <a:schemeClr val="tx1"/>
                </a:solidFill>
                <a:effectLst/>
                <a:latin typeface="Arial" panose="020B0604020202020204" pitchFamily="34" charset="0"/>
                <a:cs typeface="Arial" panose="020B0604020202020204" pitchFamily="34" charset="0"/>
              </a:rPr>
              <a:t>Les objectifs de la comptabilité industrielle</a:t>
            </a:r>
          </a:p>
          <a:p>
            <a:r>
              <a:rPr lang="fr-FR" sz="1050" kern="1200" dirty="0">
                <a:solidFill>
                  <a:schemeClr val="tx1"/>
                </a:solidFill>
                <a:effectLst/>
                <a:latin typeface="Arial" panose="020B0604020202020204" pitchFamily="34" charset="0"/>
                <a:cs typeface="Arial" panose="020B0604020202020204" pitchFamily="34" charset="0"/>
              </a:rPr>
              <a:t>La comptabilité industrielle a pour objectif de maîtriser la rentabilité de l’activité de l’entreprise. </a:t>
            </a:r>
          </a:p>
          <a:p>
            <a:r>
              <a:rPr lang="fr-FR" sz="1050" kern="1200" dirty="0">
                <a:solidFill>
                  <a:schemeClr val="tx1"/>
                </a:solidFill>
                <a:effectLst/>
                <a:latin typeface="Arial" panose="020B0604020202020204" pitchFamily="34" charset="0"/>
                <a:cs typeface="Arial" panose="020B0604020202020204" pitchFamily="34" charset="0"/>
              </a:rPr>
              <a:t>Elle ne s’intéresse qu’aux </a:t>
            </a:r>
            <a:r>
              <a:rPr lang="fr-FR" sz="1050" b="1" kern="1200" dirty="0">
                <a:solidFill>
                  <a:schemeClr val="tx1"/>
                </a:solidFill>
                <a:effectLst/>
                <a:latin typeface="Arial" panose="020B0604020202020204" pitchFamily="34" charset="0"/>
                <a:cs typeface="Arial" panose="020B0604020202020204" pitchFamily="34" charset="0"/>
              </a:rPr>
              <a:t>coûts de fabrication </a:t>
            </a:r>
            <a:r>
              <a:rPr lang="fr-FR" sz="1050" kern="1200" dirty="0">
                <a:solidFill>
                  <a:schemeClr val="tx1"/>
                </a:solidFill>
                <a:effectLst/>
                <a:latin typeface="Arial" panose="020B0604020202020204" pitchFamily="34" charset="0"/>
                <a:cs typeface="Arial" panose="020B0604020202020204" pitchFamily="34" charset="0"/>
              </a:rPr>
              <a:t>et non </a:t>
            </a:r>
            <a:r>
              <a:rPr lang="fr-FR" sz="1050" i="1" kern="1200" dirty="0">
                <a:solidFill>
                  <a:schemeClr val="tx1"/>
                </a:solidFill>
                <a:effectLst/>
                <a:latin typeface="Arial" panose="020B0604020202020204" pitchFamily="34" charset="0"/>
                <a:cs typeface="Arial" panose="020B0604020202020204" pitchFamily="34" charset="0"/>
              </a:rPr>
              <a:t>aux coûts de distribution</a:t>
            </a:r>
            <a:r>
              <a:rPr lang="fr-FR" sz="1050" kern="1200" dirty="0">
                <a:solidFill>
                  <a:schemeClr val="tx1"/>
                </a:solidFill>
                <a:effectLst/>
                <a:latin typeface="Arial" panose="020B0604020202020204" pitchFamily="34" charset="0"/>
                <a:cs typeface="Arial" panose="020B0604020202020204" pitchFamily="34" charset="0"/>
              </a:rPr>
              <a:t>.</a:t>
            </a:r>
          </a:p>
          <a:p>
            <a:endParaRPr lang="fr-FR" sz="800" kern="1200" dirty="0">
              <a:solidFill>
                <a:schemeClr val="tx1"/>
              </a:solidFill>
              <a:effectLst/>
              <a:latin typeface="Arial" panose="020B0604020202020204" pitchFamily="34" charset="0"/>
              <a:cs typeface="Arial" panose="020B0604020202020204" pitchFamily="34" charset="0"/>
            </a:endParaRPr>
          </a:p>
          <a:p>
            <a:r>
              <a:rPr lang="fr-FR" sz="1050" kern="1200" dirty="0">
                <a:solidFill>
                  <a:schemeClr val="tx1"/>
                </a:solidFill>
                <a:effectLst/>
                <a:latin typeface="Arial" panose="020B0604020202020204" pitchFamily="34" charset="0"/>
                <a:cs typeface="Arial" panose="020B0604020202020204" pitchFamily="34" charset="0"/>
              </a:rPr>
              <a:t>La comptabilité industrielle intervient à deux niveaux :</a:t>
            </a:r>
          </a:p>
          <a:p>
            <a:endParaRPr lang="fr-FR" sz="800" kern="1200" dirty="0">
              <a:solidFill>
                <a:schemeClr val="tx1"/>
              </a:solidFill>
              <a:effectLst/>
              <a:latin typeface="Arial" panose="020B0604020202020204" pitchFamily="34" charset="0"/>
              <a:cs typeface="Arial" panose="020B0604020202020204" pitchFamily="34" charset="0"/>
            </a:endParaRPr>
          </a:p>
          <a:p>
            <a:r>
              <a:rPr lang="fr-FR" sz="1100" b="1" kern="1200" dirty="0">
                <a:solidFill>
                  <a:schemeClr val="tx1"/>
                </a:solidFill>
                <a:effectLst/>
                <a:latin typeface="Arial" panose="020B0604020202020204" pitchFamily="34" charset="0"/>
                <a:cs typeface="Arial" panose="020B0604020202020204" pitchFamily="34" charset="0"/>
              </a:rPr>
              <a:t>Au niveau prévisionnel</a:t>
            </a:r>
          </a:p>
          <a:p>
            <a:r>
              <a:rPr lang="fr-FR" sz="1050" kern="1200" dirty="0">
                <a:solidFill>
                  <a:schemeClr val="tx1"/>
                </a:solidFill>
                <a:effectLst/>
                <a:latin typeface="Arial" panose="020B0604020202020204" pitchFamily="34" charset="0"/>
                <a:cs typeface="Arial" panose="020B0604020202020204" pitchFamily="34" charset="0"/>
              </a:rPr>
              <a:t>elle permet :</a:t>
            </a:r>
          </a:p>
          <a:p>
            <a:pPr marL="171450" lvl="0" indent="-171450">
              <a:buFont typeface="Arial" panose="020B0604020202020204" pitchFamily="34" charset="0"/>
              <a:buChar char="•"/>
            </a:pPr>
            <a:r>
              <a:rPr lang="fr-FR" sz="1050" kern="1200" dirty="0">
                <a:solidFill>
                  <a:schemeClr val="tx1"/>
                </a:solidFill>
                <a:effectLst/>
                <a:latin typeface="Arial" panose="020B0604020202020204" pitchFamily="34" charset="0"/>
                <a:cs typeface="Arial" panose="020B0604020202020204" pitchFamily="34" charset="0"/>
              </a:rPr>
              <a:t>de calculer les </a:t>
            </a:r>
            <a:r>
              <a:rPr lang="fr-FR" sz="1050" b="1" kern="1200" dirty="0">
                <a:solidFill>
                  <a:schemeClr val="tx1"/>
                </a:solidFill>
                <a:effectLst/>
                <a:latin typeface="Arial" panose="020B0604020202020204" pitchFamily="34" charset="0"/>
                <a:cs typeface="Arial" panose="020B0604020202020204" pitchFamily="34" charset="0"/>
              </a:rPr>
              <a:t>coûts de revient prévisionnels </a:t>
            </a:r>
            <a:r>
              <a:rPr lang="fr-FR" sz="1050" kern="1200" dirty="0">
                <a:solidFill>
                  <a:schemeClr val="tx1"/>
                </a:solidFill>
                <a:effectLst/>
                <a:latin typeface="Arial" panose="020B0604020202020204" pitchFamily="34" charset="0"/>
                <a:cs typeface="Arial" panose="020B0604020202020204" pitchFamily="34" charset="0"/>
              </a:rPr>
              <a:t>des produits fabriqués et donc évaluer la rentabilité de chaque produit,</a:t>
            </a:r>
          </a:p>
          <a:p>
            <a:pPr marL="171450" lvl="0" indent="-171450">
              <a:buFont typeface="Arial" panose="020B0604020202020204" pitchFamily="34" charset="0"/>
              <a:buChar char="•"/>
            </a:pPr>
            <a:r>
              <a:rPr lang="fr-FR" sz="1050" kern="1200" dirty="0">
                <a:solidFill>
                  <a:schemeClr val="tx1"/>
                </a:solidFill>
                <a:effectLst/>
                <a:latin typeface="Arial" panose="020B0604020202020204" pitchFamily="34" charset="0"/>
                <a:cs typeface="Arial" panose="020B0604020202020204" pitchFamily="34" charset="0"/>
              </a:rPr>
              <a:t>d’effectuer des analyses pour </a:t>
            </a:r>
            <a:r>
              <a:rPr lang="fr-FR" sz="1050" b="1" kern="1200" dirty="0">
                <a:solidFill>
                  <a:schemeClr val="tx1"/>
                </a:solidFill>
                <a:effectLst/>
                <a:latin typeface="Arial" panose="020B0604020202020204" pitchFamily="34" charset="0"/>
                <a:cs typeface="Arial" panose="020B0604020202020204" pitchFamily="34" charset="0"/>
              </a:rPr>
              <a:t>réduire les coûts</a:t>
            </a:r>
            <a:r>
              <a:rPr lang="fr-FR" sz="1050" kern="1200" dirty="0">
                <a:solidFill>
                  <a:schemeClr val="tx1"/>
                </a:solidFill>
                <a:effectLst/>
                <a:latin typeface="Arial" panose="020B0604020202020204" pitchFamily="34" charset="0"/>
                <a:cs typeface="Arial" panose="020B0604020202020204" pitchFamily="34" charset="0"/>
              </a:rPr>
              <a:t>,</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fr-FR" sz="1050" kern="1200" dirty="0">
                <a:solidFill>
                  <a:schemeClr val="tx1"/>
                </a:solidFill>
                <a:effectLst/>
                <a:latin typeface="Arial" panose="020B0604020202020204" pitchFamily="34" charset="0"/>
                <a:cs typeface="Arial" panose="020B0604020202020204" pitchFamily="34" charset="0"/>
              </a:rPr>
              <a:t>d’établir les </a:t>
            </a:r>
            <a:r>
              <a:rPr lang="fr-FR" sz="1050" b="1" kern="1200" dirty="0">
                <a:solidFill>
                  <a:schemeClr val="tx1"/>
                </a:solidFill>
                <a:effectLst/>
                <a:latin typeface="Arial" panose="020B0604020202020204" pitchFamily="34" charset="0"/>
                <a:cs typeface="Arial" panose="020B0604020202020204" pitchFamily="34" charset="0"/>
              </a:rPr>
              <a:t>budgets</a:t>
            </a:r>
            <a:r>
              <a:rPr lang="fr-FR" sz="1050" kern="1200" dirty="0">
                <a:solidFill>
                  <a:schemeClr val="tx1"/>
                </a:solidFill>
                <a:effectLst/>
                <a:latin typeface="Arial" panose="020B0604020202020204" pitchFamily="34" charset="0"/>
                <a:cs typeface="Arial" panose="020B0604020202020204" pitchFamily="34" charset="0"/>
              </a:rPr>
              <a:t> de l’usine,</a:t>
            </a:r>
          </a:p>
          <a:p>
            <a:pPr marL="171450" lvl="0" indent="-171450">
              <a:buFont typeface="Arial" panose="020B0604020202020204" pitchFamily="34" charset="0"/>
              <a:buChar char="•"/>
            </a:pPr>
            <a:r>
              <a:rPr lang="fr-FR" sz="1050" kern="1200" dirty="0">
                <a:solidFill>
                  <a:schemeClr val="tx1"/>
                </a:solidFill>
                <a:effectLst/>
                <a:latin typeface="Arial" panose="020B0604020202020204" pitchFamily="34" charset="0"/>
                <a:cs typeface="Arial" panose="020B0604020202020204" pitchFamily="34" charset="0"/>
              </a:rPr>
              <a:t>de simuler l’impact de variations de volumes de vente ou de production, de prix de matières, de l’énergie par rapport au budget.</a:t>
            </a:r>
          </a:p>
          <a:p>
            <a:pPr marL="0" lvl="0" indent="0">
              <a:buFontTx/>
              <a:buNone/>
            </a:pPr>
            <a:endParaRPr lang="fr-FR" sz="600" kern="1200" dirty="0">
              <a:solidFill>
                <a:schemeClr val="tx1"/>
              </a:solidFill>
              <a:effectLst/>
              <a:latin typeface="Arial" panose="020B0604020202020204" pitchFamily="34" charset="0"/>
              <a:cs typeface="Arial" panose="020B0604020202020204" pitchFamily="34" charset="0"/>
            </a:endParaRPr>
          </a:p>
          <a:p>
            <a:pPr marL="0" lvl="0" indent="0">
              <a:buFontTx/>
              <a:buNone/>
            </a:pPr>
            <a:r>
              <a:rPr lang="fr-FR" sz="1050" b="1" kern="1200" dirty="0">
                <a:solidFill>
                  <a:schemeClr val="tx1"/>
                </a:solidFill>
                <a:effectLst/>
                <a:latin typeface="Arial" panose="020B0604020202020204" pitchFamily="34" charset="0"/>
                <a:cs typeface="Arial" panose="020B0604020202020204" pitchFamily="34" charset="0"/>
              </a:rPr>
              <a:t>Au niveau de l’exécution</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050" kern="1200" dirty="0">
                <a:solidFill>
                  <a:schemeClr val="tx1"/>
                </a:solidFill>
                <a:effectLst/>
                <a:latin typeface="Arial" panose="020B0604020202020204" pitchFamily="34" charset="0"/>
                <a:cs typeface="Arial" panose="020B0604020202020204" pitchFamily="34" charset="0"/>
              </a:rPr>
              <a:t>elle permet :</a:t>
            </a:r>
          </a:p>
          <a:p>
            <a:pPr marL="171450" lvl="0" indent="-171450">
              <a:buFont typeface="Arial" panose="020B0604020202020204" pitchFamily="34" charset="0"/>
              <a:buChar char="•"/>
            </a:pPr>
            <a:r>
              <a:rPr lang="fr-FR" sz="1050" kern="1200" dirty="0">
                <a:solidFill>
                  <a:schemeClr val="tx1"/>
                </a:solidFill>
                <a:effectLst/>
                <a:latin typeface="Arial" panose="020B0604020202020204" pitchFamily="34" charset="0"/>
                <a:cs typeface="Arial" panose="020B0604020202020204" pitchFamily="34" charset="0"/>
              </a:rPr>
              <a:t>de déterminer les coûts de revient </a:t>
            </a:r>
            <a:r>
              <a:rPr lang="fr-FR" sz="1050" b="1" kern="1200" dirty="0">
                <a:solidFill>
                  <a:schemeClr val="tx1"/>
                </a:solidFill>
                <a:effectLst/>
                <a:latin typeface="Arial" panose="020B0604020202020204" pitchFamily="34" charset="0"/>
                <a:cs typeface="Arial" panose="020B0604020202020204" pitchFamily="34" charset="0"/>
              </a:rPr>
              <a:t>réels</a:t>
            </a:r>
            <a:r>
              <a:rPr lang="fr-FR" sz="1050" kern="1200" dirty="0">
                <a:solidFill>
                  <a:schemeClr val="tx1"/>
                </a:solidFill>
                <a:effectLst/>
                <a:latin typeface="Arial" panose="020B0604020202020204" pitchFamily="34" charset="0"/>
                <a:cs typeface="Arial" panose="020B0604020202020204" pitchFamily="34" charset="0"/>
              </a:rPr>
              <a:t> des produits fabriqués,</a:t>
            </a:r>
          </a:p>
          <a:p>
            <a:pPr marL="171450" lvl="0" indent="-171450">
              <a:buFont typeface="Arial" panose="020B0604020202020204" pitchFamily="34" charset="0"/>
              <a:buChar char="•"/>
            </a:pPr>
            <a:r>
              <a:rPr lang="fr-FR" sz="1050" b="0" kern="1200" dirty="0">
                <a:solidFill>
                  <a:schemeClr val="tx1"/>
                </a:solidFill>
                <a:effectLst/>
                <a:latin typeface="Arial" panose="020B0604020202020204" pitchFamily="34" charset="0"/>
                <a:cs typeface="Arial" panose="020B0604020202020204" pitchFamily="34" charset="0"/>
              </a:rPr>
              <a:t>de </a:t>
            </a:r>
            <a:r>
              <a:rPr lang="fr-FR" sz="1050" b="1" kern="1200" dirty="0">
                <a:solidFill>
                  <a:schemeClr val="tx1"/>
                </a:solidFill>
                <a:effectLst/>
                <a:latin typeface="Arial" panose="020B0604020202020204" pitchFamily="34" charset="0"/>
                <a:cs typeface="Arial" panose="020B0604020202020204" pitchFamily="34" charset="0"/>
              </a:rPr>
              <a:t>valoriser les stocks</a:t>
            </a:r>
            <a:r>
              <a:rPr lang="fr-FR" sz="1050" kern="1200" dirty="0">
                <a:solidFill>
                  <a:schemeClr val="tx1"/>
                </a:solidFill>
                <a:effectLst/>
                <a:latin typeface="Arial" panose="020B0604020202020204" pitchFamily="34" charset="0"/>
                <a:cs typeface="Arial" panose="020B0604020202020204" pitchFamily="34" charset="0"/>
              </a:rPr>
              <a:t>,</a:t>
            </a:r>
          </a:p>
          <a:p>
            <a:pPr marL="171450" lvl="0" indent="-171450">
              <a:buFont typeface="Arial" panose="020B0604020202020204" pitchFamily="34" charset="0"/>
              <a:buChar char="•"/>
            </a:pPr>
            <a:r>
              <a:rPr lang="fr-FR" sz="1050" b="0" kern="1200" dirty="0">
                <a:solidFill>
                  <a:schemeClr val="tx1"/>
                </a:solidFill>
                <a:effectLst/>
                <a:latin typeface="Arial" panose="020B0604020202020204" pitchFamily="34" charset="0"/>
                <a:cs typeface="Arial" panose="020B0604020202020204" pitchFamily="34" charset="0"/>
              </a:rPr>
              <a:t>d’</a:t>
            </a:r>
            <a:r>
              <a:rPr lang="fr-FR" sz="1050" b="1" kern="1200" dirty="0">
                <a:solidFill>
                  <a:schemeClr val="tx1"/>
                </a:solidFill>
                <a:effectLst/>
                <a:latin typeface="Arial" panose="020B0604020202020204" pitchFamily="34" charset="0"/>
                <a:cs typeface="Arial" panose="020B0604020202020204" pitchFamily="34" charset="0"/>
              </a:rPr>
              <a:t>analyser et expliquer les écarts </a:t>
            </a:r>
            <a:r>
              <a:rPr lang="fr-FR" sz="1050" kern="1200" dirty="0">
                <a:solidFill>
                  <a:schemeClr val="tx1"/>
                </a:solidFill>
                <a:effectLst/>
                <a:latin typeface="Arial" panose="020B0604020202020204" pitchFamily="34" charset="0"/>
                <a:cs typeface="Arial" panose="020B0604020202020204" pitchFamily="34" charset="0"/>
              </a:rPr>
              <a:t>entre le coût prévisionnel et le coût réel.</a:t>
            </a:r>
          </a:p>
          <a:p>
            <a:pPr lvl="0"/>
            <a:endParaRPr lang="fr-FR" sz="600" dirty="0">
              <a:latin typeface="Arial" panose="020B0604020202020204" pitchFamily="34" charset="0"/>
              <a:cs typeface="Arial" panose="020B0604020202020204" pitchFamily="34" charset="0"/>
            </a:endParaRPr>
          </a:p>
          <a:p>
            <a:pPr lvl="0"/>
            <a:r>
              <a:rPr lang="fr-FR" b="1" i="1" dirty="0">
                <a:solidFill>
                  <a:srgbClr val="FF0000"/>
                </a:solidFill>
                <a:latin typeface="Arial" panose="020B0604020202020204" pitchFamily="34" charset="0"/>
                <a:cs typeface="Arial" panose="020B0604020202020204" pitchFamily="34" charset="0"/>
              </a:rPr>
              <a:t>Dans cet exposé, on va parler de « charges » au sens financier qui reflètent des consommations de ressources à ne pas confondre avec la charge de travail.</a:t>
            </a:r>
            <a:endParaRPr lang="fr-FR" b="1" i="1" kern="1200" dirty="0">
              <a:solidFill>
                <a:srgbClr val="FF0000"/>
              </a:solidFill>
              <a:effectLst/>
              <a:latin typeface="Arial" panose="020B0604020202020204" pitchFamily="34" charset="0"/>
              <a:cs typeface="Arial" panose="020B0604020202020204" pitchFamily="34" charset="0"/>
            </a:endParaRPr>
          </a:p>
          <a:p>
            <a:pPr lvl="0"/>
            <a:endParaRPr lang="fr-FR" sz="1050" kern="1200" dirty="0">
              <a:solidFill>
                <a:srgbClr val="FF0000"/>
              </a:solidFill>
              <a:effectLst/>
              <a:latin typeface="Arial" panose="020B0604020202020204" pitchFamily="34" charset="0"/>
              <a:cs typeface="Arial" panose="020B0604020202020204" pitchFamily="34" charset="0"/>
            </a:endParaRPr>
          </a:p>
          <a:p>
            <a:endParaRPr lang="fr-FR" sz="1050"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1"/>
          </p:nvPr>
        </p:nvSpPr>
        <p:spPr/>
        <p:txBody>
          <a:bodyPr/>
          <a:lstStyle/>
          <a:p>
            <a:fld id="{5F68A44B-701F-4008-9BB7-A720FD8580D5}" type="slidenum">
              <a:rPr lang="en-US" smtClean="0"/>
              <a:pPr/>
              <a:t>1</a:t>
            </a:fld>
            <a:endParaRPr lang="en-US"/>
          </a:p>
        </p:txBody>
      </p:sp>
    </p:spTree>
    <p:extLst>
      <p:ext uri="{BB962C8B-B14F-4D97-AF65-F5344CB8AC3E}">
        <p14:creationId xmlns:p14="http://schemas.microsoft.com/office/powerpoint/2010/main" val="9826686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20688" y="4343400"/>
            <a:ext cx="5904656" cy="4114800"/>
          </a:xfrm>
        </p:spPr>
        <p:txBody>
          <a:bodyPr/>
          <a:lstStyle/>
          <a:p>
            <a:r>
              <a:rPr lang="fr-FR" sz="1400" b="1" kern="1200" dirty="0">
                <a:solidFill>
                  <a:schemeClr val="tx1"/>
                </a:solidFill>
                <a:effectLst/>
                <a:latin typeface="Arial" panose="020B0604020202020204" pitchFamily="34" charset="0"/>
                <a:cs typeface="Arial" panose="020B0604020202020204" pitchFamily="34" charset="0"/>
              </a:rPr>
              <a:t>Les Frais indirects</a:t>
            </a:r>
          </a:p>
          <a:p>
            <a:r>
              <a:rPr lang="fr-FR" sz="1100" kern="1200" dirty="0">
                <a:solidFill>
                  <a:schemeClr val="tx1"/>
                </a:solidFill>
                <a:effectLst/>
                <a:latin typeface="Arial" panose="020B0604020202020204" pitchFamily="34" charset="0"/>
                <a:cs typeface="Arial" panose="020B0604020202020204" pitchFamily="34" charset="0"/>
              </a:rPr>
              <a:t>On entre dans le fichier des centres de coût uniquement les centres de coût de fabrication. Les centres de coût prestataires doivent avoir été traités auparavant dans la procédure budgétaire. Celle-ci doit aboutir à la détermination de montants de frais fixes répartis sur chacune des centres de coût de fabrication qui seront alloués aux produits sur la base des heures standards Main-d'œuvre et/ou des heures standards Machine.</a:t>
            </a:r>
          </a:p>
          <a:p>
            <a:r>
              <a:rPr lang="fr-FR" sz="1100" kern="1200" dirty="0">
                <a:solidFill>
                  <a:schemeClr val="tx1"/>
                </a:solidFill>
                <a:effectLst/>
                <a:latin typeface="Arial" panose="020B0604020202020204" pitchFamily="34" charset="0"/>
                <a:cs typeface="Arial" panose="020B0604020202020204" pitchFamily="34" charset="0"/>
              </a:rPr>
              <a:t>Exemples : </a:t>
            </a:r>
          </a:p>
          <a:p>
            <a:pPr lvl="0"/>
            <a:r>
              <a:rPr lang="fr-FR" sz="1100" kern="1200" dirty="0">
                <a:solidFill>
                  <a:schemeClr val="tx1"/>
                </a:solidFill>
                <a:effectLst/>
                <a:latin typeface="Arial" panose="020B0604020202020204" pitchFamily="34" charset="0"/>
                <a:cs typeface="Arial" panose="020B0604020202020204" pitchFamily="34" charset="0"/>
              </a:rPr>
              <a:t>- on peut entrer les coûts d'entretien des machines sous une rubrique </a:t>
            </a:r>
            <a:r>
              <a:rPr lang="fr-FR" sz="1100" b="1" kern="1200" dirty="0">
                <a:solidFill>
                  <a:schemeClr val="tx1"/>
                </a:solidFill>
                <a:effectLst/>
                <a:latin typeface="Arial" panose="020B0604020202020204" pitchFamily="34" charset="0"/>
                <a:cs typeface="Arial" panose="020B0604020202020204" pitchFamily="34" charset="0"/>
              </a:rPr>
              <a:t>ENTR</a:t>
            </a:r>
            <a:r>
              <a:rPr lang="fr-FR" sz="1100" kern="1200" dirty="0">
                <a:solidFill>
                  <a:schemeClr val="tx1"/>
                </a:solidFill>
                <a:effectLst/>
                <a:latin typeface="Arial" panose="020B0604020202020204" pitchFamily="34" charset="0"/>
                <a:cs typeface="Arial" panose="020B0604020202020204" pitchFamily="34" charset="0"/>
              </a:rPr>
              <a:t> sous forme de montants de frais fixes d'atelier, </a:t>
            </a:r>
          </a:p>
          <a:p>
            <a:pPr lvl="0"/>
            <a:r>
              <a:rPr lang="fr-FR" sz="1100" kern="1200" dirty="0">
                <a:solidFill>
                  <a:schemeClr val="tx1"/>
                </a:solidFill>
                <a:effectLst/>
                <a:latin typeface="Arial" panose="020B0604020202020204" pitchFamily="34" charset="0"/>
                <a:cs typeface="Arial" panose="020B0604020202020204" pitchFamily="34" charset="0"/>
              </a:rPr>
              <a:t>- le loyer industriel (coût de la surface utilisée) peut être entré sous une rubrique </a:t>
            </a:r>
            <a:r>
              <a:rPr lang="fr-FR" sz="1100" b="1" kern="1200" dirty="0">
                <a:solidFill>
                  <a:schemeClr val="tx1"/>
                </a:solidFill>
                <a:effectLst/>
                <a:latin typeface="Arial" panose="020B0604020202020204" pitchFamily="34" charset="0"/>
                <a:cs typeface="Arial" panose="020B0604020202020204" pitchFamily="34" charset="0"/>
              </a:rPr>
              <a:t>LOYE</a:t>
            </a:r>
            <a:r>
              <a:rPr lang="fr-FR" sz="1100" kern="1200" dirty="0">
                <a:solidFill>
                  <a:schemeClr val="tx1"/>
                </a:solidFill>
                <a:effectLst/>
                <a:latin typeface="Arial" panose="020B0604020202020204" pitchFamily="34" charset="0"/>
                <a:cs typeface="Arial" panose="020B0604020202020204" pitchFamily="34" charset="0"/>
              </a:rPr>
              <a:t> sous forme de montants de frais fixes d'atelier. </a:t>
            </a:r>
          </a:p>
          <a:p>
            <a:pPr lvl="0"/>
            <a:r>
              <a:rPr lang="fr-FR" sz="1100" kern="1200" dirty="0">
                <a:solidFill>
                  <a:schemeClr val="tx1"/>
                </a:solidFill>
                <a:effectLst/>
                <a:latin typeface="Arial" panose="020B0604020202020204" pitchFamily="34" charset="0"/>
                <a:cs typeface="Arial" panose="020B0604020202020204" pitchFamily="34" charset="0"/>
              </a:rPr>
              <a:t>- le coût de l'encadrement peut être entré sous une rubrique </a:t>
            </a:r>
            <a:r>
              <a:rPr lang="fr-FR" sz="1100" b="1" kern="1200" dirty="0">
                <a:solidFill>
                  <a:schemeClr val="tx1"/>
                </a:solidFill>
                <a:effectLst/>
                <a:latin typeface="Arial" panose="020B0604020202020204" pitchFamily="34" charset="0"/>
                <a:cs typeface="Arial" panose="020B0604020202020204" pitchFamily="34" charset="0"/>
              </a:rPr>
              <a:t>ENCA</a:t>
            </a:r>
            <a:r>
              <a:rPr lang="fr-FR" sz="1100" kern="1200" dirty="0">
                <a:solidFill>
                  <a:schemeClr val="tx1"/>
                </a:solidFill>
                <a:effectLst/>
                <a:latin typeface="Arial" panose="020B0604020202020204" pitchFamily="34" charset="0"/>
                <a:cs typeface="Arial" panose="020B0604020202020204" pitchFamily="34" charset="0"/>
              </a:rPr>
              <a:t> sous forme de montants de frais fixes sur main-d'œuvre. </a:t>
            </a:r>
          </a:p>
          <a:p>
            <a:endParaRPr lang="fr-FR" sz="1100"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1"/>
          </p:nvPr>
        </p:nvSpPr>
        <p:spPr/>
        <p:txBody>
          <a:bodyPr/>
          <a:lstStyle/>
          <a:p>
            <a:fld id="{5F68A44B-701F-4008-9BB7-A720FD8580D5}" type="slidenum">
              <a:rPr lang="en-US" smtClean="0"/>
              <a:pPr/>
              <a:t>10</a:t>
            </a:fld>
            <a:endParaRPr lang="en-US"/>
          </a:p>
        </p:txBody>
      </p:sp>
    </p:spTree>
    <p:extLst>
      <p:ext uri="{BB962C8B-B14F-4D97-AF65-F5344CB8AC3E}">
        <p14:creationId xmlns:p14="http://schemas.microsoft.com/office/powerpoint/2010/main" val="16725963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548680" y="4211960"/>
            <a:ext cx="5904656" cy="4693096"/>
          </a:xfrm>
        </p:spPr>
        <p:txBody>
          <a:bodyPr/>
          <a:lstStyle/>
          <a:p>
            <a:r>
              <a:rPr lang="fr-FR" sz="1400" b="1" kern="1200" dirty="0">
                <a:solidFill>
                  <a:schemeClr val="tx1"/>
                </a:solidFill>
                <a:effectLst/>
                <a:latin typeface="Arial" panose="020B0604020202020204" pitchFamily="34" charset="0"/>
                <a:cs typeface="Arial" panose="020B0604020202020204" pitchFamily="34" charset="0"/>
              </a:rPr>
              <a:t>Les Frais de structure</a:t>
            </a:r>
          </a:p>
          <a:p>
            <a:r>
              <a:rPr lang="fr-FR" sz="1100" kern="1200" dirty="0">
                <a:solidFill>
                  <a:schemeClr val="tx1"/>
                </a:solidFill>
                <a:effectLst/>
                <a:latin typeface="Arial" panose="020B0604020202020204" pitchFamily="34" charset="0"/>
                <a:cs typeface="Arial" panose="020B0604020202020204" pitchFamily="34" charset="0"/>
              </a:rPr>
              <a:t>Les frais de structure sont entrés sous forme de taux de majoration. Il existe trois types de frais de structure :</a:t>
            </a:r>
          </a:p>
          <a:p>
            <a:r>
              <a:rPr lang="fr-FR" sz="1100" b="1" i="1" kern="1200" dirty="0">
                <a:solidFill>
                  <a:schemeClr val="tx1"/>
                </a:solidFill>
                <a:effectLst/>
                <a:latin typeface="Arial" panose="020B0604020202020204" pitchFamily="34" charset="0"/>
                <a:cs typeface="Arial" panose="020B0604020202020204" pitchFamily="34" charset="0"/>
              </a:rPr>
              <a:t>Frais sur Achats</a:t>
            </a:r>
          </a:p>
          <a:p>
            <a:r>
              <a:rPr lang="fr-FR" sz="1100" kern="1200" dirty="0">
                <a:solidFill>
                  <a:schemeClr val="tx1"/>
                </a:solidFill>
                <a:effectLst/>
                <a:latin typeface="Arial" panose="020B0604020202020204" pitchFamily="34" charset="0"/>
                <a:cs typeface="Arial" panose="020B0604020202020204" pitchFamily="34" charset="0"/>
              </a:rPr>
              <a:t>Les frais sur Achats correspondent au coût du service Achats. Ce coût est réparti au prorata des montants achetés. La procédure budgétaire doit aboutir à la détermination du pourcentage du coût du service Achats par rapport au budget global des achats. On saisira ce pourcentage de majoration.</a:t>
            </a:r>
          </a:p>
          <a:p>
            <a:r>
              <a:rPr lang="fr-FR" sz="1100" kern="1200" dirty="0">
                <a:solidFill>
                  <a:schemeClr val="tx1"/>
                </a:solidFill>
                <a:effectLst/>
                <a:latin typeface="Arial" panose="020B0604020202020204" pitchFamily="34" charset="0"/>
                <a:cs typeface="Arial" panose="020B0604020202020204" pitchFamily="34" charset="0"/>
              </a:rPr>
              <a:t>Les frais sur achats s'appliquent également aux achats de sous-traitance.</a:t>
            </a:r>
          </a:p>
          <a:p>
            <a:r>
              <a:rPr lang="fr-FR" sz="1100" b="1" i="1" kern="1200" dirty="0">
                <a:solidFill>
                  <a:schemeClr val="tx1"/>
                </a:solidFill>
                <a:effectLst/>
                <a:latin typeface="Arial" panose="020B0604020202020204" pitchFamily="34" charset="0"/>
                <a:cs typeface="Arial" panose="020B0604020202020204" pitchFamily="34" charset="0"/>
              </a:rPr>
              <a:t>Frais généraux Usine</a:t>
            </a:r>
          </a:p>
          <a:p>
            <a:r>
              <a:rPr lang="fr-FR" sz="1100" kern="1200" dirty="0">
                <a:solidFill>
                  <a:schemeClr val="tx1"/>
                </a:solidFill>
                <a:effectLst/>
                <a:latin typeface="Arial" panose="020B0604020202020204" pitchFamily="34" charset="0"/>
                <a:cs typeface="Arial" panose="020B0604020202020204" pitchFamily="34" charset="0"/>
              </a:rPr>
              <a:t>Les frais généraux Usine correspondent aux coûts des services communs de l'usine (Méthodes, Magasins, Direction Usine, etc.). Ces coûts peuvent être alloués aux produits par l'intermédiaire de taux de majoration des coûts Main-d'œuvre et/ou Machine.</a:t>
            </a:r>
          </a:p>
          <a:p>
            <a:r>
              <a:rPr lang="fr-FR" sz="1100" b="1" i="1" kern="1200" dirty="0">
                <a:solidFill>
                  <a:schemeClr val="tx1"/>
                </a:solidFill>
                <a:effectLst/>
                <a:latin typeface="Arial" panose="020B0604020202020204" pitchFamily="34" charset="0"/>
                <a:cs typeface="Arial" panose="020B0604020202020204" pitchFamily="34" charset="0"/>
              </a:rPr>
              <a:t>Frais généraux Société</a:t>
            </a:r>
          </a:p>
          <a:p>
            <a:r>
              <a:rPr lang="fr-FR" sz="1100" kern="1200" dirty="0">
                <a:solidFill>
                  <a:schemeClr val="tx1"/>
                </a:solidFill>
                <a:effectLst/>
                <a:latin typeface="Arial" panose="020B0604020202020204" pitchFamily="34" charset="0"/>
                <a:cs typeface="Arial" panose="020B0604020202020204" pitchFamily="34" charset="0"/>
              </a:rPr>
              <a:t>Les frais généraux Société correspondent aux coûts des services du siège de l'entreprise (Études, Commercial, Direction Générale, etc.). Ces coûts peuvent également être alloués aux produits par l'intermédiaire de taux de majoration des coûts Main-d'œuvre et/ou Machine.</a:t>
            </a:r>
          </a:p>
          <a:p>
            <a:endParaRPr lang="fr-FR" sz="1100" dirty="0">
              <a:latin typeface="Arial" panose="020B0604020202020204" pitchFamily="34" charset="0"/>
              <a:cs typeface="Arial" panose="020B0604020202020204" pitchFamily="34" charset="0"/>
            </a:endParaRPr>
          </a:p>
          <a:p>
            <a:r>
              <a:rPr lang="fr-FR" sz="1100" b="1" i="1" dirty="0">
                <a:latin typeface="Arial" panose="020B0604020202020204" pitchFamily="34" charset="0"/>
                <a:cs typeface="Arial" panose="020B0604020202020204" pitchFamily="34" charset="0"/>
              </a:rPr>
              <a:t>Frais commerciaux, de distribution</a:t>
            </a:r>
          </a:p>
          <a:p>
            <a:r>
              <a:rPr lang="fr-FR" sz="1100" dirty="0">
                <a:latin typeface="Arial" panose="020B0604020202020204" pitchFamily="34" charset="0"/>
                <a:cs typeface="Arial" panose="020B0604020202020204" pitchFamily="34" charset="0"/>
              </a:rPr>
              <a:t>On considère que ces frais sont liés à la vente et non à la fabrication ; ils ne sont donc pas stockés.</a:t>
            </a:r>
          </a:p>
        </p:txBody>
      </p:sp>
      <p:sp>
        <p:nvSpPr>
          <p:cNvPr id="5" name="Espace réservé du numéro de diapositive 4"/>
          <p:cNvSpPr>
            <a:spLocks noGrp="1"/>
          </p:cNvSpPr>
          <p:nvPr>
            <p:ph type="sldNum" sz="quarter" idx="11"/>
          </p:nvPr>
        </p:nvSpPr>
        <p:spPr/>
        <p:txBody>
          <a:bodyPr/>
          <a:lstStyle/>
          <a:p>
            <a:fld id="{5F68A44B-701F-4008-9BB7-A720FD8580D5}" type="slidenum">
              <a:rPr lang="en-US" smtClean="0"/>
              <a:pPr/>
              <a:t>11</a:t>
            </a:fld>
            <a:endParaRPr lang="en-US"/>
          </a:p>
        </p:txBody>
      </p:sp>
    </p:spTree>
    <p:extLst>
      <p:ext uri="{BB962C8B-B14F-4D97-AF65-F5344CB8AC3E}">
        <p14:creationId xmlns:p14="http://schemas.microsoft.com/office/powerpoint/2010/main" val="28986451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548680" y="4343400"/>
            <a:ext cx="5688632" cy="4114800"/>
          </a:xfrm>
        </p:spPr>
        <p:txBody>
          <a:bodyPr/>
          <a:lstStyle/>
          <a:p>
            <a:r>
              <a:rPr lang="fr-FR" sz="1000" b="1" kern="1200" dirty="0">
                <a:solidFill>
                  <a:schemeClr val="tx1"/>
                </a:solidFill>
                <a:effectLst/>
                <a:latin typeface="Arial" panose="020B0604020202020204" pitchFamily="34" charset="0"/>
                <a:cs typeface="Arial" panose="020B0604020202020204" pitchFamily="34" charset="0"/>
              </a:rPr>
              <a:t>Amortissements économiques</a:t>
            </a:r>
          </a:p>
          <a:p>
            <a:r>
              <a:rPr lang="fr-FR" sz="1000" kern="1200" dirty="0">
                <a:solidFill>
                  <a:schemeClr val="tx1"/>
                </a:solidFill>
                <a:effectLst/>
                <a:latin typeface="Arial" panose="020B0604020202020204" pitchFamily="34" charset="0"/>
                <a:cs typeface="Arial" panose="020B0604020202020204" pitchFamily="34" charset="0"/>
              </a:rPr>
              <a:t>Les amortissements économiques sont déterminés à partir de l'estimation de la perte de valeur de la machine du fait de son usage. Par exemple, une machine qui a coûté, installée, 200 000 euros et qui peut fonctionner 2 000 heures par an pendant 5 ans (soit 10 000 heures de fonctionnement sur sa durée de vie) aura un taux horaire d'amortissement économique de 200 000 / (5 x 2 000) soit 20 euros.</a:t>
            </a:r>
          </a:p>
          <a:p>
            <a:r>
              <a:rPr lang="fr-FR" sz="1000" kern="1200" dirty="0">
                <a:solidFill>
                  <a:schemeClr val="tx1"/>
                </a:solidFill>
                <a:effectLst/>
                <a:latin typeface="Arial" panose="020B0604020202020204" pitchFamily="34" charset="0"/>
                <a:cs typeface="Arial" panose="020B0604020202020204" pitchFamily="34" charset="0"/>
              </a:rPr>
              <a:t>Dans les amortissements économiques, on doit aussi tenir compte des grosses réparations.</a:t>
            </a:r>
          </a:p>
          <a:p>
            <a:r>
              <a:rPr lang="fr-FR" sz="1000" kern="1200" dirty="0">
                <a:solidFill>
                  <a:schemeClr val="tx1"/>
                </a:solidFill>
                <a:effectLst/>
                <a:latin typeface="Arial" panose="020B0604020202020204" pitchFamily="34" charset="0"/>
                <a:cs typeface="Arial" panose="020B0604020202020204" pitchFamily="34" charset="0"/>
              </a:rPr>
              <a:t>Ils sont les plus représentatifs du véritable coût économique de la fabrication.</a:t>
            </a:r>
          </a:p>
          <a:p>
            <a:r>
              <a:rPr lang="fr-FR" sz="1000" b="1" kern="1200" dirty="0">
                <a:solidFill>
                  <a:schemeClr val="tx1"/>
                </a:solidFill>
                <a:effectLst/>
                <a:latin typeface="Arial" panose="020B0604020202020204" pitchFamily="34" charset="0"/>
                <a:cs typeface="Arial" panose="020B0604020202020204" pitchFamily="34" charset="0"/>
              </a:rPr>
              <a:t>Amortissements fiscaux</a:t>
            </a:r>
          </a:p>
          <a:p>
            <a:r>
              <a:rPr lang="fr-FR" sz="1000" i="1" kern="1200" dirty="0">
                <a:solidFill>
                  <a:schemeClr val="tx1"/>
                </a:solidFill>
                <a:effectLst/>
                <a:latin typeface="Arial" panose="020B0604020202020204" pitchFamily="34" charset="0"/>
                <a:cs typeface="Arial" panose="020B0604020202020204" pitchFamily="34" charset="0"/>
              </a:rPr>
              <a:t>Les amortissements fiscaux sont, eux, calculés à partir de règles fiscales (par</a:t>
            </a:r>
            <a:r>
              <a:rPr lang="fr-FR" sz="1000" kern="1200" dirty="0">
                <a:solidFill>
                  <a:schemeClr val="tx1"/>
                </a:solidFill>
                <a:effectLst/>
                <a:latin typeface="Arial" panose="020B0604020202020204" pitchFamily="34" charset="0"/>
                <a:cs typeface="Arial" panose="020B0604020202020204" pitchFamily="34" charset="0"/>
              </a:rPr>
              <a:t> exemple, l'amortissement dégressif permet d'amortir la première année 40 % de la valeur de la machine). Ils influent directement sur le bénéfice fiscal de l'entreprise (et donc sur les impôts qu'elle paye). Ils n'ont souvent que peu de rapport avec un coût économique de fonctionnement de la machine. Par exemple, on peut disposer d'une machine entièrement amortie fiscalement (dont le coût d'amortissement est nul) ce qui n'est pas représentatif du coût de production économique.</a:t>
            </a:r>
          </a:p>
          <a:p>
            <a:r>
              <a:rPr lang="fr-FR" sz="1000" kern="1200" dirty="0">
                <a:solidFill>
                  <a:schemeClr val="tx1"/>
                </a:solidFill>
                <a:effectLst/>
                <a:latin typeface="Arial" panose="020B0604020202020204" pitchFamily="34" charset="0"/>
                <a:cs typeface="Arial" panose="020B0604020202020204" pitchFamily="34" charset="0"/>
              </a:rPr>
              <a:t>Ils doivent cependant être calculés pour déterminer le coût des produits fabriqués et stockés qui sera pris en compte dans la détermination du résultat fiscal.</a:t>
            </a:r>
          </a:p>
          <a:p>
            <a:r>
              <a:rPr lang="fr-FR" sz="1000" kern="1200" dirty="0">
                <a:solidFill>
                  <a:schemeClr val="tx1"/>
                </a:solidFill>
                <a:effectLst/>
                <a:latin typeface="Arial" panose="020B0604020202020204" pitchFamily="34" charset="0"/>
                <a:cs typeface="Arial" panose="020B0604020202020204" pitchFamily="34" charset="0"/>
              </a:rPr>
              <a:t>Dans le calcul des coûts standards, on tient en principe compte des amortissements économiques.</a:t>
            </a:r>
          </a:p>
          <a:p>
            <a:r>
              <a:rPr lang="fr-FR" sz="1000" kern="1200" dirty="0">
                <a:solidFill>
                  <a:schemeClr val="tx1"/>
                </a:solidFill>
                <a:effectLst/>
                <a:latin typeface="Arial" panose="020B0604020202020204" pitchFamily="34" charset="0"/>
                <a:cs typeface="Arial" panose="020B0604020202020204" pitchFamily="34" charset="0"/>
              </a:rPr>
              <a:t>Dans tous les cas, il faut ramener les amortissements à l'heure de fonctionnement des machines. Tous les postes de charge d'un même centre de coût auront les mêmes taux horaires d'amortissement. </a:t>
            </a:r>
            <a:endParaRPr lang="fr-FR" sz="1000"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1"/>
          </p:nvPr>
        </p:nvSpPr>
        <p:spPr/>
        <p:txBody>
          <a:bodyPr/>
          <a:lstStyle/>
          <a:p>
            <a:fld id="{5F68A44B-701F-4008-9BB7-A720FD8580D5}" type="slidenum">
              <a:rPr lang="en-US" smtClean="0"/>
              <a:pPr/>
              <a:t>12</a:t>
            </a:fld>
            <a:endParaRPr lang="en-US"/>
          </a:p>
        </p:txBody>
      </p:sp>
    </p:spTree>
    <p:extLst>
      <p:ext uri="{BB962C8B-B14F-4D97-AF65-F5344CB8AC3E}">
        <p14:creationId xmlns:p14="http://schemas.microsoft.com/office/powerpoint/2010/main" val="27866029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Les rubriques budgétaires </a:t>
            </a:r>
            <a:r>
              <a:rPr lang="fr-FR" sz="1000" b="0" dirty="0">
                <a:latin typeface="Arial" panose="020B0604020202020204" pitchFamily="34" charset="0"/>
                <a:cs typeface="Arial" panose="020B0604020202020204" pitchFamily="34" charset="0"/>
              </a:rPr>
              <a:t>décrivent la</a:t>
            </a:r>
            <a:r>
              <a:rPr lang="fr-FR" sz="1000" b="0" dirty="0">
                <a:solidFill>
                  <a:schemeClr val="bg1"/>
                </a:solidFill>
                <a:latin typeface="Arial" panose="020B0604020202020204" pitchFamily="34" charset="0"/>
                <a:cs typeface="Arial" panose="020B0604020202020204" pitchFamily="34" charset="0"/>
              </a:rPr>
              <a:t> </a:t>
            </a:r>
            <a:r>
              <a:rPr lang="fr-FR" sz="1000" b="1" dirty="0">
                <a:solidFill>
                  <a:srgbClr val="339933"/>
                </a:solidFill>
                <a:latin typeface="Arial" panose="020B0604020202020204" pitchFamily="34" charset="0"/>
                <a:cs typeface="Arial" panose="020B0604020202020204" pitchFamily="34" charset="0"/>
              </a:rPr>
              <a:t>nature</a:t>
            </a:r>
            <a:r>
              <a:rPr lang="fr-FR" sz="1000" b="0" dirty="0">
                <a:solidFill>
                  <a:srgbClr val="339933"/>
                </a:solidFill>
                <a:latin typeface="Arial" panose="020B0604020202020204" pitchFamily="34" charset="0"/>
                <a:cs typeface="Arial" panose="020B0604020202020204" pitchFamily="34" charset="0"/>
              </a:rPr>
              <a:t> des coûts</a:t>
            </a:r>
            <a:r>
              <a:rPr lang="fr-FR" sz="1000" b="0" dirty="0">
                <a:solidFill>
                  <a:schemeClr val="bg1"/>
                </a:solidFill>
                <a:latin typeface="Arial" panose="020B0604020202020204" pitchFamily="34" charset="0"/>
                <a:cs typeface="Arial" panose="020B0604020202020204" pitchFamily="34" charset="0"/>
              </a:rPr>
              <a:t> </a:t>
            </a:r>
            <a:r>
              <a:rPr lang="fr-FR" sz="1000" b="0" dirty="0">
                <a:latin typeface="Arial" panose="020B0604020202020204" pitchFamily="34" charset="0"/>
                <a:cs typeface="Arial" panose="020B0604020202020204" pitchFamily="34" charset="0"/>
              </a:rPr>
              <a:t>engagés dans l’activité de l’entreprise et prévus dans le budget.</a:t>
            </a:r>
          </a:p>
          <a:p>
            <a:r>
              <a:rPr lang="fr-FR" sz="1000" b="1" i="1" dirty="0">
                <a:solidFill>
                  <a:schemeClr val="tx1"/>
                </a:solidFill>
                <a:latin typeface="Arial" panose="020B0604020202020204" pitchFamily="34" charset="0"/>
                <a:cs typeface="Arial" panose="020B0604020202020204" pitchFamily="34" charset="0"/>
              </a:rPr>
              <a:t>Nota bene : le logiciel permet de simuler des variations d’activité, de prix d’achat ou de coût des ressources.</a:t>
            </a:r>
          </a:p>
          <a:p>
            <a:r>
              <a:rPr lang="fr-FR" sz="1000" kern="1200" dirty="0">
                <a:solidFill>
                  <a:schemeClr val="tx1"/>
                </a:solidFill>
                <a:effectLst/>
                <a:latin typeface="Arial" panose="020B0604020202020204" pitchFamily="34" charset="0"/>
                <a:cs typeface="Arial" panose="020B0604020202020204" pitchFamily="34" charset="0"/>
              </a:rPr>
              <a:t>Exemples : Main-d'œuvre directe, Frais d'atelier, Amortissements, Encadrement, Énergie, Entretien, Frais généraux…</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kern="1200" dirty="0">
                <a:solidFill>
                  <a:schemeClr val="tx1"/>
                </a:solidFill>
                <a:effectLst/>
                <a:latin typeface="Arial" panose="020B0604020202020204" pitchFamily="34" charset="0"/>
                <a:cs typeface="Arial" panose="020B0604020202020204" pitchFamily="34" charset="0"/>
              </a:rPr>
              <a:t>Les taux des centres de coût sont déterminés </a:t>
            </a:r>
            <a:r>
              <a:rPr lang="fr-FR" sz="1000" b="1" kern="1200" dirty="0">
                <a:solidFill>
                  <a:schemeClr val="tx1"/>
                </a:solidFill>
                <a:effectLst/>
                <a:latin typeface="Arial" panose="020B0604020202020204" pitchFamily="34" charset="0"/>
                <a:cs typeface="Arial" panose="020B0604020202020204" pitchFamily="34" charset="0"/>
              </a:rPr>
              <a:t>en divisant la somme des montants </a:t>
            </a:r>
            <a:r>
              <a:rPr lang="fr-FR" sz="1000" kern="1200" dirty="0">
                <a:solidFill>
                  <a:schemeClr val="tx1"/>
                </a:solidFill>
                <a:effectLst/>
                <a:latin typeface="Arial" panose="020B0604020202020204" pitchFamily="34" charset="0"/>
                <a:cs typeface="Arial" panose="020B0604020202020204" pitchFamily="34" charset="0"/>
              </a:rPr>
              <a:t>qui figurent dans les rubriques du centre de coût dans chacune des catégories de frais par </a:t>
            </a:r>
            <a:r>
              <a:rPr lang="fr-FR" sz="1000" b="1" kern="1200" dirty="0">
                <a:solidFill>
                  <a:schemeClr val="tx1"/>
                </a:solidFill>
                <a:effectLst/>
                <a:latin typeface="Arial" panose="020B0604020202020204" pitchFamily="34" charset="0"/>
                <a:cs typeface="Arial" panose="020B0604020202020204" pitchFamily="34" charset="0"/>
              </a:rPr>
              <a:t>les nombres d'heures standards (et simulées) </a:t>
            </a:r>
            <a:r>
              <a:rPr lang="fr-FR" sz="1000" kern="1200" dirty="0">
                <a:solidFill>
                  <a:schemeClr val="tx1"/>
                </a:solidFill>
                <a:effectLst/>
                <a:latin typeface="Arial" panose="020B0604020202020204" pitchFamily="34" charset="0"/>
                <a:cs typeface="Arial" panose="020B0604020202020204" pitchFamily="34" charset="0"/>
              </a:rPr>
              <a:t>Main-d'œuvre  Réglage, Main-d’œuvre directe et Machine.</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dirty="0">
                <a:latin typeface="Arial" panose="020B0604020202020204" pitchFamily="34" charset="0"/>
                <a:cs typeface="Arial" panose="020B0604020202020204" pitchFamily="34" charset="0"/>
              </a:rPr>
              <a:t>On obtient les </a:t>
            </a:r>
            <a:r>
              <a:rPr lang="fr-FR" sz="1000" dirty="0">
                <a:solidFill>
                  <a:srgbClr val="339933"/>
                </a:solidFill>
                <a:latin typeface="Arial" panose="020B0604020202020204" pitchFamily="34" charset="0"/>
                <a:cs typeface="Arial" panose="020B0604020202020204" pitchFamily="34" charset="0"/>
              </a:rPr>
              <a:t>taux horaires</a:t>
            </a:r>
            <a:r>
              <a:rPr lang="fr-FR" sz="1000" dirty="0">
                <a:latin typeface="Arial" panose="020B0604020202020204" pitchFamily="34" charset="0"/>
                <a:cs typeface="Arial" panose="020B0604020202020204" pitchFamily="34" charset="0"/>
              </a:rPr>
              <a:t> standards </a:t>
            </a:r>
            <a:r>
              <a:rPr lang="fr-FR" sz="1000" b="1" dirty="0">
                <a:latin typeface="Arial" panose="020B0604020202020204" pitchFamily="34" charset="0"/>
                <a:cs typeface="Arial" panose="020B0604020202020204" pitchFamily="34" charset="0"/>
              </a:rPr>
              <a:t>et</a:t>
            </a:r>
            <a:r>
              <a:rPr lang="fr-FR" sz="1000" dirty="0">
                <a:latin typeface="Arial" panose="020B0604020202020204" pitchFamily="34" charset="0"/>
                <a:cs typeface="Arial" panose="020B0604020202020204" pitchFamily="34" charset="0"/>
              </a:rPr>
              <a:t> simulés par type de coût.</a:t>
            </a:r>
          </a:p>
        </p:txBody>
      </p:sp>
      <p:sp>
        <p:nvSpPr>
          <p:cNvPr id="5" name="Espace réservé du numéro de diapositive 4"/>
          <p:cNvSpPr>
            <a:spLocks noGrp="1"/>
          </p:cNvSpPr>
          <p:nvPr>
            <p:ph type="sldNum" sz="quarter" idx="11"/>
          </p:nvPr>
        </p:nvSpPr>
        <p:spPr/>
        <p:txBody>
          <a:bodyPr/>
          <a:lstStyle/>
          <a:p>
            <a:fld id="{5F68A44B-701F-4008-9BB7-A720FD8580D5}" type="slidenum">
              <a:rPr lang="en-US" smtClean="0"/>
              <a:pPr/>
              <a:t>13</a:t>
            </a:fld>
            <a:endParaRPr lang="en-US"/>
          </a:p>
        </p:txBody>
      </p:sp>
    </p:spTree>
    <p:extLst>
      <p:ext uri="{BB962C8B-B14F-4D97-AF65-F5344CB8AC3E}">
        <p14:creationId xmlns:p14="http://schemas.microsoft.com/office/powerpoint/2010/main" val="36404269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914400" y="4343400"/>
            <a:ext cx="5394920" cy="4405064"/>
          </a:xfrm>
        </p:spPr>
        <p:txBody>
          <a:bodyPr/>
          <a:lstStyle/>
          <a:p>
            <a:r>
              <a:rPr lang="fr-FR" sz="1000" b="1" kern="1200" dirty="0">
                <a:solidFill>
                  <a:schemeClr val="tx1"/>
                </a:solidFill>
                <a:effectLst/>
                <a:latin typeface="Arial" panose="020B0604020202020204" pitchFamily="34" charset="0"/>
                <a:cs typeface="Arial" panose="020B0604020202020204" pitchFamily="34" charset="0"/>
              </a:rPr>
              <a:t>Exemple :</a:t>
            </a:r>
            <a:r>
              <a:rPr lang="fr-FR" sz="1000" kern="1200" dirty="0">
                <a:solidFill>
                  <a:schemeClr val="tx1"/>
                </a:solidFill>
                <a:effectLst/>
                <a:latin typeface="Arial" panose="020B0604020202020204" pitchFamily="34" charset="0"/>
                <a:cs typeface="Arial" panose="020B0604020202020204" pitchFamily="34" charset="0"/>
              </a:rPr>
              <a:t> </a:t>
            </a:r>
          </a:p>
          <a:p>
            <a:r>
              <a:rPr lang="fr-FR" sz="1000" kern="1200" dirty="0">
                <a:solidFill>
                  <a:schemeClr val="tx1"/>
                </a:solidFill>
                <a:effectLst/>
                <a:latin typeface="Arial" panose="020B0604020202020204" pitchFamily="34" charset="0"/>
                <a:cs typeface="Arial" panose="020B0604020202020204" pitchFamily="34" charset="0"/>
              </a:rPr>
              <a:t>Le loyer, typiquement une charge indirecte que l’on va affecter aux centres de coût pour l’intégrer aux autres charges indirectes qui seront ensuite imputées aux « objets de coût » par un inducteur ou unité d’œuvre (UO) type taux horaire.</a:t>
            </a:r>
          </a:p>
          <a:p>
            <a:r>
              <a:rPr lang="fr-FR" sz="1000" kern="1200" dirty="0">
                <a:solidFill>
                  <a:schemeClr val="tx1"/>
                </a:solidFill>
                <a:effectLst/>
                <a:latin typeface="Arial" panose="020B0604020202020204" pitchFamily="34" charset="0"/>
                <a:cs typeface="Arial" panose="020B0604020202020204" pitchFamily="34" charset="0"/>
              </a:rPr>
              <a:t>Le loyer annuel du bâtiment d’une usine se monte à 100 000 € pour une surface totale de 1 000 m² ; </a:t>
            </a:r>
          </a:p>
          <a:p>
            <a:r>
              <a:rPr lang="fr-FR" sz="1000" kern="1200" dirty="0">
                <a:solidFill>
                  <a:schemeClr val="tx1"/>
                </a:solidFill>
                <a:effectLst/>
                <a:latin typeface="Arial" panose="020B0604020202020204" pitchFamily="34" charset="0"/>
                <a:cs typeface="Arial" panose="020B0604020202020204" pitchFamily="34" charset="0"/>
              </a:rPr>
              <a:t>L’usine comporte 3 ateliers : Usinage</a:t>
            </a:r>
            <a:r>
              <a:rPr lang="fr-FR" sz="1000" kern="1200" baseline="0" dirty="0">
                <a:solidFill>
                  <a:schemeClr val="tx1"/>
                </a:solidFill>
                <a:effectLst/>
                <a:latin typeface="Arial" panose="020B0604020202020204" pitchFamily="34" charset="0"/>
                <a:cs typeface="Arial" panose="020B0604020202020204" pitchFamily="34" charset="0"/>
              </a:rPr>
              <a:t> </a:t>
            </a:r>
            <a:r>
              <a:rPr lang="fr-FR" sz="1000" kern="1200" dirty="0">
                <a:solidFill>
                  <a:schemeClr val="tx1"/>
                </a:solidFill>
                <a:effectLst/>
                <a:latin typeface="Arial" panose="020B0604020202020204" pitchFamily="34" charset="0"/>
                <a:cs typeface="Arial" panose="020B0604020202020204" pitchFamily="34" charset="0"/>
              </a:rPr>
              <a:t>300 m², Injection</a:t>
            </a:r>
            <a:r>
              <a:rPr lang="fr-FR" sz="1000" kern="1200" baseline="0" dirty="0">
                <a:solidFill>
                  <a:schemeClr val="tx1"/>
                </a:solidFill>
                <a:effectLst/>
                <a:latin typeface="Arial" panose="020B0604020202020204" pitchFamily="34" charset="0"/>
                <a:cs typeface="Arial" panose="020B0604020202020204" pitchFamily="34" charset="0"/>
              </a:rPr>
              <a:t> </a:t>
            </a:r>
            <a:r>
              <a:rPr lang="fr-FR" sz="1000" kern="1200" dirty="0">
                <a:solidFill>
                  <a:schemeClr val="tx1"/>
                </a:solidFill>
                <a:effectLst/>
                <a:latin typeface="Arial" panose="020B0604020202020204" pitchFamily="34" charset="0"/>
                <a:cs typeface="Arial" panose="020B0604020202020204" pitchFamily="34" charset="0"/>
              </a:rPr>
              <a:t>200 m², Montage</a:t>
            </a:r>
            <a:r>
              <a:rPr lang="fr-FR" sz="1000" kern="1200" baseline="0" dirty="0">
                <a:solidFill>
                  <a:schemeClr val="tx1"/>
                </a:solidFill>
                <a:effectLst/>
                <a:latin typeface="Arial" panose="020B0604020202020204" pitchFamily="34" charset="0"/>
                <a:cs typeface="Arial" panose="020B0604020202020204" pitchFamily="34" charset="0"/>
              </a:rPr>
              <a:t> </a:t>
            </a:r>
            <a:r>
              <a:rPr lang="fr-FR" sz="1000" kern="1200" dirty="0">
                <a:solidFill>
                  <a:schemeClr val="tx1"/>
                </a:solidFill>
                <a:effectLst/>
                <a:latin typeface="Arial" panose="020B0604020202020204" pitchFamily="34" charset="0"/>
                <a:cs typeface="Arial" panose="020B0604020202020204" pitchFamily="34" charset="0"/>
              </a:rPr>
              <a:t>500 m².</a:t>
            </a:r>
          </a:p>
          <a:p>
            <a:r>
              <a:rPr lang="fr-FR" sz="1000" kern="1200" dirty="0">
                <a:solidFill>
                  <a:schemeClr val="tx1"/>
                </a:solidFill>
                <a:effectLst/>
                <a:latin typeface="Arial" panose="020B0604020202020204" pitchFamily="34" charset="0"/>
                <a:cs typeface="Arial" panose="020B0604020202020204" pitchFamily="34" charset="0"/>
              </a:rPr>
              <a:t>Le loyer industriel est réparti au prorata des surfaces utilisées les trois ateliers qui forment des centres de coût. La surface est ici la clef de répartition de cette charge.</a:t>
            </a:r>
          </a:p>
          <a:p>
            <a:r>
              <a:rPr lang="fr-FR" sz="1000" kern="1200" dirty="0">
                <a:solidFill>
                  <a:schemeClr val="tx1"/>
                </a:solidFill>
                <a:effectLst/>
                <a:latin typeface="Arial" panose="020B0604020202020204" pitchFamily="34" charset="0"/>
                <a:cs typeface="Arial" panose="020B0604020202020204" pitchFamily="34" charset="0"/>
              </a:rPr>
              <a:t>La nature de coût retenu est </a:t>
            </a:r>
            <a:r>
              <a:rPr lang="fr-FR" sz="1000" i="1" kern="1200" dirty="0">
                <a:solidFill>
                  <a:schemeClr val="tx1"/>
                </a:solidFill>
                <a:effectLst/>
                <a:latin typeface="Arial" panose="020B0604020202020204" pitchFamily="34" charset="0"/>
                <a:cs typeface="Arial" panose="020B0604020202020204" pitchFamily="34" charset="0"/>
              </a:rPr>
              <a:t>Loyer industriel</a:t>
            </a:r>
            <a:r>
              <a:rPr lang="fr-FR" sz="1000" kern="1200" dirty="0">
                <a:solidFill>
                  <a:schemeClr val="tx1"/>
                </a:solidFill>
                <a:effectLst/>
                <a:latin typeface="Arial" panose="020B0604020202020204" pitchFamily="34" charset="0"/>
                <a:cs typeface="Arial" panose="020B0604020202020204" pitchFamily="34" charset="0"/>
              </a:rPr>
              <a:t>.</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kern="1200" dirty="0">
                <a:solidFill>
                  <a:schemeClr val="tx1"/>
                </a:solidFill>
                <a:effectLst/>
                <a:latin typeface="Arial" panose="020B0604020202020204" pitchFamily="34" charset="0"/>
                <a:cs typeface="Arial" panose="020B0604020202020204" pitchFamily="34" charset="0"/>
              </a:rPr>
              <a:t>On considère que ici c’est un coût du type « Frais indirects sur machine » car lié à la surface utilisée par les équipements.</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kern="1200" dirty="0">
                <a:solidFill>
                  <a:schemeClr val="tx1"/>
                </a:solidFill>
                <a:effectLst/>
                <a:latin typeface="Arial" panose="020B0604020202020204" pitchFamily="34" charset="0"/>
                <a:cs typeface="Arial" panose="020B0604020202020204" pitchFamily="34" charset="0"/>
              </a:rPr>
              <a:t>Coût du loyer affecté</a:t>
            </a:r>
            <a:r>
              <a:rPr lang="fr-FR" sz="1000" kern="1200" baseline="0" dirty="0">
                <a:solidFill>
                  <a:schemeClr val="tx1"/>
                </a:solidFill>
                <a:effectLst/>
                <a:latin typeface="Arial" panose="020B0604020202020204" pitchFamily="34" charset="0"/>
                <a:cs typeface="Arial" panose="020B0604020202020204" pitchFamily="34" charset="0"/>
              </a:rPr>
              <a:t> : </a:t>
            </a:r>
            <a:r>
              <a:rPr lang="fr-FR" sz="1000" kern="1200" dirty="0">
                <a:solidFill>
                  <a:schemeClr val="tx1"/>
                </a:solidFill>
                <a:effectLst/>
                <a:latin typeface="Arial" panose="020B0604020202020204" pitchFamily="34" charset="0"/>
                <a:cs typeface="Arial" panose="020B0604020202020204" pitchFamily="34" charset="0"/>
              </a:rPr>
              <a:t>Usinage</a:t>
            </a:r>
            <a:r>
              <a:rPr lang="fr-FR" sz="1000" kern="1200" baseline="0" dirty="0">
                <a:solidFill>
                  <a:schemeClr val="tx1"/>
                </a:solidFill>
                <a:effectLst/>
                <a:latin typeface="Arial" panose="020B0604020202020204" pitchFamily="34" charset="0"/>
                <a:cs typeface="Arial" panose="020B0604020202020204" pitchFamily="34" charset="0"/>
              </a:rPr>
              <a:t> </a:t>
            </a:r>
            <a:r>
              <a:rPr lang="fr-FR" sz="1000" kern="1200" dirty="0">
                <a:solidFill>
                  <a:schemeClr val="tx1"/>
                </a:solidFill>
                <a:effectLst/>
                <a:latin typeface="Arial" panose="020B0604020202020204" pitchFamily="34" charset="0"/>
                <a:cs typeface="Arial" panose="020B0604020202020204" pitchFamily="34" charset="0"/>
              </a:rPr>
              <a:t>30 000 €, Injection</a:t>
            </a:r>
            <a:r>
              <a:rPr lang="fr-FR" sz="1000" kern="1200" baseline="0" dirty="0">
                <a:solidFill>
                  <a:schemeClr val="tx1"/>
                </a:solidFill>
                <a:effectLst/>
                <a:latin typeface="Arial" panose="020B0604020202020204" pitchFamily="34" charset="0"/>
                <a:cs typeface="Arial" panose="020B0604020202020204" pitchFamily="34" charset="0"/>
              </a:rPr>
              <a:t> </a:t>
            </a:r>
            <a:r>
              <a:rPr lang="fr-FR" sz="1000" kern="1200" dirty="0">
                <a:solidFill>
                  <a:schemeClr val="tx1"/>
                </a:solidFill>
                <a:effectLst/>
                <a:latin typeface="Arial" panose="020B0604020202020204" pitchFamily="34" charset="0"/>
                <a:cs typeface="Arial" panose="020B0604020202020204" pitchFamily="34" charset="0"/>
              </a:rPr>
              <a:t>20 000 €, Montage</a:t>
            </a:r>
            <a:r>
              <a:rPr lang="fr-FR" sz="1000" kern="1200" baseline="0" dirty="0">
                <a:solidFill>
                  <a:schemeClr val="tx1"/>
                </a:solidFill>
                <a:effectLst/>
                <a:latin typeface="Arial" panose="020B0604020202020204" pitchFamily="34" charset="0"/>
                <a:cs typeface="Arial" panose="020B0604020202020204" pitchFamily="34" charset="0"/>
              </a:rPr>
              <a:t> </a:t>
            </a:r>
            <a:r>
              <a:rPr lang="fr-FR" sz="1000" kern="1200" dirty="0">
                <a:solidFill>
                  <a:schemeClr val="tx1"/>
                </a:solidFill>
                <a:effectLst/>
                <a:latin typeface="Arial" panose="020B0604020202020204" pitchFamily="34" charset="0"/>
                <a:cs typeface="Arial" panose="020B0604020202020204" pitchFamily="34" charset="0"/>
              </a:rPr>
              <a:t>50 000 €.</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kern="1200" dirty="0">
                <a:solidFill>
                  <a:schemeClr val="tx1"/>
                </a:solidFill>
                <a:effectLst/>
                <a:latin typeface="Arial" panose="020B0604020202020204" pitchFamily="34" charset="0"/>
                <a:cs typeface="Arial" panose="020B0604020202020204" pitchFamily="34" charset="0"/>
              </a:rPr>
              <a:t>Le </a:t>
            </a:r>
            <a:r>
              <a:rPr lang="fr-FR" sz="1000" b="1" i="1" kern="1200" dirty="0">
                <a:solidFill>
                  <a:schemeClr val="tx1"/>
                </a:solidFill>
                <a:effectLst/>
                <a:latin typeface="Arial" panose="020B0604020202020204" pitchFamily="34" charset="0"/>
                <a:cs typeface="Arial" panose="020B0604020202020204" pitchFamily="34" charset="0"/>
              </a:rPr>
              <a:t>total des frais indirects sur machine </a:t>
            </a:r>
            <a:r>
              <a:rPr lang="fr-FR" sz="1000" kern="1200" dirty="0">
                <a:solidFill>
                  <a:schemeClr val="tx1"/>
                </a:solidFill>
                <a:effectLst/>
                <a:latin typeface="Arial" panose="020B0604020202020204" pitchFamily="34" charset="0"/>
                <a:cs typeface="Arial" panose="020B0604020202020204" pitchFamily="34" charset="0"/>
              </a:rPr>
              <a:t>de chaque centre de coût est divisé par le nombre d’heures standard spécifié : on obtient ainsi un taux horaire par type de coût.</a:t>
            </a:r>
          </a:p>
        </p:txBody>
      </p:sp>
      <p:sp>
        <p:nvSpPr>
          <p:cNvPr id="5" name="Espace réservé du numéro de diapositive 4"/>
          <p:cNvSpPr>
            <a:spLocks noGrp="1"/>
          </p:cNvSpPr>
          <p:nvPr>
            <p:ph type="sldNum" sz="quarter" idx="11"/>
          </p:nvPr>
        </p:nvSpPr>
        <p:spPr/>
        <p:txBody>
          <a:bodyPr/>
          <a:lstStyle/>
          <a:p>
            <a:fld id="{5F68A44B-701F-4008-9BB7-A720FD8580D5}" type="slidenum">
              <a:rPr lang="en-US" smtClean="0"/>
              <a:pPr/>
              <a:t>14</a:t>
            </a:fld>
            <a:endParaRPr lang="en-US"/>
          </a:p>
        </p:txBody>
      </p:sp>
    </p:spTree>
    <p:extLst>
      <p:ext uri="{BB962C8B-B14F-4D97-AF65-F5344CB8AC3E}">
        <p14:creationId xmlns:p14="http://schemas.microsoft.com/office/powerpoint/2010/main" val="21050805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476672" y="4211960"/>
            <a:ext cx="5904656" cy="4571456"/>
          </a:xfrm>
        </p:spPr>
        <p:txBody>
          <a:bodyPr/>
          <a:lstStyle/>
          <a:p>
            <a:r>
              <a:rPr lang="fr-FR" sz="1000" b="1" kern="1200" dirty="0">
                <a:solidFill>
                  <a:schemeClr val="tx1"/>
                </a:solidFill>
                <a:effectLst/>
                <a:latin typeface="Arial" panose="020B0604020202020204" pitchFamily="34" charset="0"/>
                <a:cs typeface="Arial" panose="020B0604020202020204" pitchFamily="34" charset="0"/>
              </a:rPr>
              <a:t>Coûts fixes et coûts variables</a:t>
            </a:r>
          </a:p>
          <a:p>
            <a:r>
              <a:rPr lang="fr-FR" sz="1000" kern="1200" dirty="0">
                <a:solidFill>
                  <a:schemeClr val="tx1"/>
                </a:solidFill>
                <a:effectLst/>
                <a:latin typeface="Arial" panose="020B0604020202020204" pitchFamily="34" charset="0"/>
                <a:cs typeface="Arial" panose="020B0604020202020204" pitchFamily="34" charset="0"/>
              </a:rPr>
              <a:t>Un coût est dit </a:t>
            </a:r>
            <a:r>
              <a:rPr lang="fr-FR" sz="1000" b="1" kern="1200" dirty="0">
                <a:solidFill>
                  <a:schemeClr val="tx1"/>
                </a:solidFill>
                <a:effectLst/>
                <a:latin typeface="Arial" panose="020B0604020202020204" pitchFamily="34" charset="0"/>
                <a:cs typeface="Arial" panose="020B0604020202020204" pitchFamily="34" charset="0"/>
              </a:rPr>
              <a:t>fixe</a:t>
            </a:r>
            <a:r>
              <a:rPr lang="fr-FR" sz="1000" kern="1200" dirty="0">
                <a:solidFill>
                  <a:schemeClr val="tx1"/>
                </a:solidFill>
                <a:effectLst/>
                <a:latin typeface="Arial" panose="020B0604020202020204" pitchFamily="34" charset="0"/>
                <a:cs typeface="Arial" panose="020B0604020202020204" pitchFamily="34" charset="0"/>
              </a:rPr>
              <a:t> s'il est indépendant de la quantité produite. C'est le cas des </a:t>
            </a:r>
            <a:r>
              <a:rPr lang="fr-FR" sz="1000" b="1" kern="1200" dirty="0">
                <a:solidFill>
                  <a:schemeClr val="tx1"/>
                </a:solidFill>
                <a:effectLst/>
                <a:latin typeface="Arial" panose="020B0604020202020204" pitchFamily="34" charset="0"/>
                <a:cs typeface="Arial" panose="020B0604020202020204" pitchFamily="34" charset="0"/>
              </a:rPr>
              <a:t>coûts de réglage </a:t>
            </a:r>
            <a:r>
              <a:rPr lang="fr-FR" sz="1000" kern="1200" dirty="0">
                <a:solidFill>
                  <a:schemeClr val="tx1"/>
                </a:solidFill>
                <a:effectLst/>
                <a:latin typeface="Arial" panose="020B0604020202020204" pitchFamily="34" charset="0"/>
                <a:cs typeface="Arial" panose="020B0604020202020204" pitchFamily="34" charset="0"/>
              </a:rPr>
              <a:t>des machines. Quelle que soit la taille du lot, il faut régler la machine ce qui consomme des ressources (amortissement du matériel et occupation de la main-d'œuvre).</a:t>
            </a:r>
          </a:p>
          <a:p>
            <a:r>
              <a:rPr lang="fr-FR" sz="1000" kern="1200" dirty="0">
                <a:solidFill>
                  <a:schemeClr val="tx1"/>
                </a:solidFill>
                <a:effectLst/>
                <a:latin typeface="Arial" panose="020B0604020202020204" pitchFamily="34" charset="0"/>
                <a:cs typeface="Arial" panose="020B0604020202020204" pitchFamily="34" charset="0"/>
              </a:rPr>
              <a:t>Un coût est dit </a:t>
            </a:r>
            <a:r>
              <a:rPr lang="fr-FR" sz="1000" b="1" kern="1200" dirty="0">
                <a:solidFill>
                  <a:schemeClr val="tx1"/>
                </a:solidFill>
                <a:effectLst/>
                <a:latin typeface="Arial" panose="020B0604020202020204" pitchFamily="34" charset="0"/>
                <a:cs typeface="Arial" panose="020B0604020202020204" pitchFamily="34" charset="0"/>
              </a:rPr>
              <a:t>variable</a:t>
            </a:r>
            <a:r>
              <a:rPr lang="fr-FR" sz="1000" kern="1200" dirty="0">
                <a:solidFill>
                  <a:schemeClr val="tx1"/>
                </a:solidFill>
                <a:effectLst/>
                <a:latin typeface="Arial" panose="020B0604020202020204" pitchFamily="34" charset="0"/>
                <a:cs typeface="Arial" panose="020B0604020202020204" pitchFamily="34" charset="0"/>
              </a:rPr>
              <a:t> s'il est proportionnel aux quantités produites. Sont considérés traditionnellement  comme coût variable, la main-d'œuvre directe, les frais d'atelier, l'amortissement des machines ainsi que la sous-traitance.</a:t>
            </a:r>
          </a:p>
          <a:p>
            <a:r>
              <a:rPr lang="fr-FR" sz="1000" kern="1200" dirty="0">
                <a:solidFill>
                  <a:schemeClr val="tx1"/>
                </a:solidFill>
                <a:effectLst/>
                <a:latin typeface="Arial" panose="020B0604020202020204" pitchFamily="34" charset="0"/>
                <a:cs typeface="Arial" panose="020B0604020202020204" pitchFamily="34" charset="0"/>
              </a:rPr>
              <a:t>Réaliser un lot de pièces en suivant une gamme conduit donc à des coûts fixes (somme des coûts de réglage des machines utilisées pour réaliser la succession des opérations) et des coûts variables (somme des coûts opératoires des opérations).</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dirty="0">
                <a:latin typeface="Arial" panose="020B0604020202020204" pitchFamily="34" charset="0"/>
                <a:cs typeface="Arial" panose="020B0604020202020204" pitchFamily="34" charset="0"/>
              </a:rPr>
              <a:t>La gamme spécifie une </a:t>
            </a:r>
            <a:r>
              <a:rPr lang="fr-FR" sz="1000" b="1" dirty="0">
                <a:solidFill>
                  <a:srgbClr val="339933"/>
                </a:solidFill>
                <a:latin typeface="Arial" panose="020B0604020202020204" pitchFamily="34" charset="0"/>
                <a:cs typeface="Arial" panose="020B0604020202020204" pitchFamily="34" charset="0"/>
              </a:rPr>
              <a:t>taille de lot standard</a:t>
            </a:r>
            <a:r>
              <a:rPr lang="fr-FR" sz="1000" b="1" dirty="0">
                <a:latin typeface="Arial" panose="020B0604020202020204" pitchFamily="34" charset="0"/>
                <a:cs typeface="Arial" panose="020B0604020202020204" pitchFamily="34" charset="0"/>
              </a:rPr>
              <a:t> </a:t>
            </a:r>
            <a:r>
              <a:rPr lang="fr-FR" sz="1000" dirty="0">
                <a:latin typeface="Arial" panose="020B0604020202020204" pitchFamily="34" charset="0"/>
                <a:cs typeface="Arial" panose="020B0604020202020204" pitchFamily="34" charset="0"/>
              </a:rPr>
              <a:t>pour affecter une fraction des coûts de réglage à chaque pièce produite.</a:t>
            </a:r>
          </a:p>
          <a:p>
            <a:r>
              <a:rPr lang="fr-FR" sz="1000" dirty="0">
                <a:latin typeface="Arial" panose="020B0604020202020204" pitchFamily="34" charset="0"/>
                <a:cs typeface="Arial" panose="020B0604020202020204" pitchFamily="34" charset="0"/>
              </a:rPr>
              <a:t>Les phases des gammes de fabrication se déroulent sur un </a:t>
            </a:r>
            <a:r>
              <a:rPr lang="fr-FR" sz="1000" dirty="0">
                <a:solidFill>
                  <a:srgbClr val="339933"/>
                </a:solidFill>
                <a:latin typeface="Arial" panose="020B0604020202020204" pitchFamily="34" charset="0"/>
                <a:cs typeface="Arial" panose="020B0604020202020204" pitchFamily="34" charset="0"/>
              </a:rPr>
              <a:t>poste de charge</a:t>
            </a:r>
            <a:r>
              <a:rPr lang="fr-FR" sz="1000" dirty="0">
                <a:latin typeface="Arial" panose="020B0604020202020204" pitchFamily="34" charset="0"/>
                <a:cs typeface="Arial" panose="020B0604020202020204" pitchFamily="34" charset="0"/>
              </a:rPr>
              <a:t> (qui appartient à un </a:t>
            </a:r>
            <a:r>
              <a:rPr lang="fr-FR" sz="1000" dirty="0">
                <a:solidFill>
                  <a:srgbClr val="339933"/>
                </a:solidFill>
                <a:latin typeface="Arial" panose="020B0604020202020204" pitchFamily="34" charset="0"/>
                <a:cs typeface="Arial" panose="020B0604020202020204" pitchFamily="34" charset="0"/>
              </a:rPr>
              <a:t>centre de coût</a:t>
            </a:r>
            <a:r>
              <a:rPr lang="fr-FR" sz="1000" dirty="0">
                <a:latin typeface="Arial" panose="020B0604020202020204" pitchFamily="34" charset="0"/>
                <a:cs typeface="Arial" panose="020B0604020202020204" pitchFamily="34" charset="0"/>
              </a:rPr>
              <a:t>). Elles comportent des temps de réglage et unitaires de fabrication pour les ressources Machine Main-d’œuvre (Réglage et exécution).</a:t>
            </a:r>
          </a:p>
          <a:p>
            <a:r>
              <a:rPr lang="fr-FR" sz="1000" dirty="0">
                <a:latin typeface="Arial" panose="020B0604020202020204" pitchFamily="34" charset="0"/>
                <a:cs typeface="Arial" panose="020B0604020202020204" pitchFamily="34" charset="0"/>
              </a:rPr>
              <a:t>On peut donc calculer les coûts (budgétés et simulés) des phases de gamme puis des gammes en multipliant les temps par les taux horaires des postes de charge (donc des centres de coût) sur lesquels se déroulent les opérations.</a:t>
            </a:r>
          </a:p>
          <a:p>
            <a:pPr marL="285750" indent="-285750">
              <a:lnSpc>
                <a:spcPct val="90000"/>
              </a:lnSpc>
            </a:pPr>
            <a:endParaRPr lang="fr-FR" sz="1000" dirty="0">
              <a:latin typeface="Arial" panose="020B0604020202020204" pitchFamily="34" charset="0"/>
              <a:cs typeface="Arial" panose="020B0604020202020204" pitchFamily="34" charset="0"/>
            </a:endParaRPr>
          </a:p>
          <a:p>
            <a:pPr marL="285750" indent="-285750">
              <a:lnSpc>
                <a:spcPct val="90000"/>
              </a:lnSpc>
            </a:pPr>
            <a:r>
              <a:rPr lang="fr-FR" sz="1000" b="1" dirty="0">
                <a:latin typeface="Arial" panose="020B0604020202020204" pitchFamily="34" charset="0"/>
                <a:cs typeface="Arial" panose="020B0604020202020204" pitchFamily="34" charset="0"/>
              </a:rPr>
              <a:t>Coûts moyens</a:t>
            </a:r>
          </a:p>
          <a:p>
            <a:r>
              <a:rPr lang="fr-FR" sz="1000" dirty="0">
                <a:latin typeface="Arial" panose="020B0604020202020204" pitchFamily="34" charset="0"/>
                <a:cs typeface="Arial" panose="020B0604020202020204" pitchFamily="34" charset="0"/>
              </a:rPr>
              <a:t>Ils sont déterminés à partir du </a:t>
            </a:r>
            <a:r>
              <a:rPr lang="fr-FR" sz="1000" dirty="0">
                <a:solidFill>
                  <a:srgbClr val="339933"/>
                </a:solidFill>
                <a:latin typeface="Arial" panose="020B0604020202020204" pitchFamily="34" charset="0"/>
                <a:cs typeface="Arial" panose="020B0604020202020204" pitchFamily="34" charset="0"/>
              </a:rPr>
              <a:t>lot standard.</a:t>
            </a:r>
          </a:p>
          <a:p>
            <a:r>
              <a:rPr lang="fr-FR" sz="1000" dirty="0">
                <a:solidFill>
                  <a:srgbClr val="339933"/>
                </a:solidFill>
                <a:latin typeface="Arial" panose="020B0604020202020204" pitchFamily="34" charset="0"/>
                <a:cs typeface="Arial" panose="020B0604020202020204" pitchFamily="34" charset="0"/>
              </a:rPr>
              <a:t>Coût moyen machine :</a:t>
            </a:r>
            <a:r>
              <a:rPr lang="fr-FR" sz="1000" dirty="0">
                <a:solidFill>
                  <a:srgbClr val="33CC33"/>
                </a:solidFill>
                <a:latin typeface="Arial" panose="020B0604020202020204" pitchFamily="34" charset="0"/>
                <a:cs typeface="Arial" panose="020B0604020202020204" pitchFamily="34" charset="0"/>
              </a:rPr>
              <a:t>  </a:t>
            </a:r>
            <a:r>
              <a:rPr lang="fr-FR" sz="1000" dirty="0">
                <a:latin typeface="Arial" panose="020B0604020202020204" pitchFamily="34" charset="0"/>
                <a:cs typeface="Arial" panose="020B0604020202020204" pitchFamily="34" charset="0"/>
              </a:rPr>
              <a:t>(coût fixe machine / lot standard) + coût variable machine</a:t>
            </a:r>
          </a:p>
          <a:p>
            <a:r>
              <a:rPr lang="fr-FR" sz="1000" dirty="0">
                <a:solidFill>
                  <a:srgbClr val="339933"/>
                </a:solidFill>
                <a:latin typeface="Arial" panose="020B0604020202020204" pitchFamily="34" charset="0"/>
                <a:cs typeface="Arial" panose="020B0604020202020204" pitchFamily="34" charset="0"/>
              </a:rPr>
              <a:t>Coût moyen main-d’œuvre :</a:t>
            </a:r>
            <a:r>
              <a:rPr lang="fr-FR" sz="1000" dirty="0">
                <a:solidFill>
                  <a:srgbClr val="00FF00"/>
                </a:solidFill>
                <a:latin typeface="Arial" panose="020B0604020202020204" pitchFamily="34" charset="0"/>
                <a:cs typeface="Arial" panose="020B0604020202020204" pitchFamily="34" charset="0"/>
              </a:rPr>
              <a:t> </a:t>
            </a:r>
            <a:r>
              <a:rPr lang="fr-FR" sz="1000" dirty="0">
                <a:latin typeface="Arial" panose="020B0604020202020204" pitchFamily="34" charset="0"/>
                <a:cs typeface="Arial" panose="020B0604020202020204" pitchFamily="34" charset="0"/>
              </a:rPr>
              <a:t>(coût fixe main-d’œuvre / lot standard) + coût variable main-d’œuvre</a:t>
            </a:r>
          </a:p>
          <a:p>
            <a:pPr marL="285750" indent="-285750">
              <a:lnSpc>
                <a:spcPct val="90000"/>
              </a:lnSpc>
            </a:pPr>
            <a:endParaRPr lang="fr-FR" sz="1000" dirty="0">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1"/>
          </p:nvPr>
        </p:nvSpPr>
        <p:spPr/>
        <p:txBody>
          <a:bodyPr/>
          <a:lstStyle/>
          <a:p>
            <a:fld id="{5F68A44B-701F-4008-9BB7-A720FD8580D5}" type="slidenum">
              <a:rPr lang="en-US" smtClean="0"/>
              <a:pPr/>
              <a:t>15</a:t>
            </a:fld>
            <a:endParaRPr lang="en-US"/>
          </a:p>
        </p:txBody>
      </p:sp>
    </p:spTree>
    <p:extLst>
      <p:ext uri="{BB962C8B-B14F-4D97-AF65-F5344CB8AC3E}">
        <p14:creationId xmlns:p14="http://schemas.microsoft.com/office/powerpoint/2010/main" val="32995030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548680" y="4261048"/>
            <a:ext cx="5760640" cy="4559424"/>
          </a:xfrm>
        </p:spPr>
        <p:txBody>
          <a:bodyPr/>
          <a:lstStyle/>
          <a:p>
            <a:pPr marL="285750" indent="-285750"/>
            <a:r>
              <a:rPr lang="fr-FR" sz="1000" dirty="0">
                <a:latin typeface="Arial" panose="020B0604020202020204" pitchFamily="34" charset="0"/>
                <a:cs typeface="Arial" panose="020B0604020202020204" pitchFamily="34" charset="0"/>
              </a:rPr>
              <a:t>On peut spécifier</a:t>
            </a:r>
          </a:p>
          <a:p>
            <a:pPr marL="685800" lvl="1" indent="-228600"/>
            <a:r>
              <a:rPr lang="fr-FR" sz="1000" dirty="0">
                <a:latin typeface="Arial" panose="020B0604020202020204" pitchFamily="34" charset="0"/>
                <a:cs typeface="Arial" panose="020B0604020202020204" pitchFamily="34" charset="0"/>
              </a:rPr>
              <a:t>- un prix standard</a:t>
            </a:r>
          </a:p>
          <a:p>
            <a:pPr marL="685800" lvl="1" indent="-228600"/>
            <a:r>
              <a:rPr lang="fr-FR" sz="1000" dirty="0">
                <a:latin typeface="Arial" panose="020B0604020202020204" pitchFamily="34" charset="0"/>
                <a:cs typeface="Arial" panose="020B0604020202020204" pitchFamily="34" charset="0"/>
              </a:rPr>
              <a:t>- un prix simulé</a:t>
            </a:r>
          </a:p>
          <a:p>
            <a:pPr marL="285750" indent="-285750"/>
            <a:r>
              <a:rPr lang="fr-FR" sz="1000" dirty="0">
                <a:latin typeface="Arial" panose="020B0604020202020204" pitchFamily="34" charset="0"/>
                <a:cs typeface="Arial" panose="020B0604020202020204" pitchFamily="34" charset="0"/>
              </a:rPr>
              <a:t>On calcule</a:t>
            </a:r>
          </a:p>
          <a:p>
            <a:pPr marL="685800" lvl="1" indent="-228600"/>
            <a:r>
              <a:rPr lang="fr-FR" sz="1000" dirty="0">
                <a:latin typeface="Arial" panose="020B0604020202020204" pitchFamily="34" charset="0"/>
                <a:cs typeface="Arial" panose="020B0604020202020204" pitchFamily="34" charset="0"/>
              </a:rPr>
              <a:t>- des prix moyens pondérés (initial et actuel)</a:t>
            </a:r>
          </a:p>
          <a:p>
            <a:pPr marL="685800" lvl="1" indent="-228600"/>
            <a:r>
              <a:rPr lang="fr-FR" sz="1000" dirty="0">
                <a:latin typeface="Arial" panose="020B0604020202020204" pitchFamily="34" charset="0"/>
                <a:cs typeface="Arial" panose="020B0604020202020204" pitchFamily="34" charset="0"/>
              </a:rPr>
              <a:t>- le dernier prix connu (coût de la dernière commande validée)</a:t>
            </a:r>
          </a:p>
          <a:p>
            <a:r>
              <a:rPr lang="fr-FR" sz="1000" dirty="0">
                <a:latin typeface="Arial" panose="020B0604020202020204" pitchFamily="34" charset="0"/>
                <a:cs typeface="Arial" panose="020B0604020202020204" pitchFamily="34" charset="0"/>
              </a:rPr>
              <a:t>On peut ajouter un coefficient de majoration pour </a:t>
            </a:r>
            <a:r>
              <a:rPr lang="fr-FR" sz="1000" dirty="0">
                <a:solidFill>
                  <a:srgbClr val="339933"/>
                </a:solidFill>
                <a:latin typeface="Arial" panose="020B0604020202020204" pitchFamily="34" charset="0"/>
                <a:cs typeface="Arial" panose="020B0604020202020204" pitchFamily="34" charset="0"/>
              </a:rPr>
              <a:t>frais sur achats</a:t>
            </a:r>
            <a:r>
              <a:rPr lang="fr-FR" sz="1000" dirty="0">
                <a:latin typeface="Arial" panose="020B0604020202020204" pitchFamily="34" charset="0"/>
                <a:cs typeface="Arial" panose="020B0604020202020204" pitchFamily="34" charset="0"/>
              </a:rPr>
              <a:t> correspondant aux coûts du service Achats.</a:t>
            </a:r>
          </a:p>
          <a:p>
            <a:r>
              <a:rPr lang="fr-FR" sz="1000" dirty="0">
                <a:latin typeface="Arial" panose="020B0604020202020204" pitchFamily="34" charset="0"/>
                <a:cs typeface="Arial" panose="020B0604020202020204" pitchFamily="34" charset="0"/>
              </a:rPr>
              <a:t>Le </a:t>
            </a:r>
            <a:r>
              <a:rPr lang="fr-FR" sz="1000" b="1" dirty="0">
                <a:latin typeface="Arial" panose="020B0604020202020204" pitchFamily="34" charset="0"/>
                <a:cs typeface="Arial" panose="020B0604020202020204" pitchFamily="34" charset="0"/>
              </a:rPr>
              <a:t>prix standard </a:t>
            </a:r>
            <a:r>
              <a:rPr lang="fr-FR" sz="1000" dirty="0">
                <a:latin typeface="Arial" panose="020B0604020202020204" pitchFamily="34" charset="0"/>
                <a:cs typeface="Arial" panose="020B0604020202020204" pitchFamily="34" charset="0"/>
              </a:rPr>
              <a:t>est un </a:t>
            </a:r>
            <a:r>
              <a:rPr lang="fr-FR" sz="1000" i="1" dirty="0">
                <a:latin typeface="Arial" panose="020B0604020202020204" pitchFamily="34" charset="0"/>
                <a:cs typeface="Arial" panose="020B0604020202020204" pitchFamily="34" charset="0"/>
              </a:rPr>
              <a:t>prix estimé par le Contrôle de gestion </a:t>
            </a:r>
            <a:r>
              <a:rPr lang="fr-FR" sz="1000" dirty="0">
                <a:latin typeface="Arial" panose="020B0604020202020204" pitchFamily="34" charset="0"/>
                <a:cs typeface="Arial" panose="020B0604020202020204" pitchFamily="34" charset="0"/>
              </a:rPr>
              <a:t>à partir des statistiques d’achat passées et à partir de l’évolution probable des prix sur les marché (nouveau fournisseur, cours des matières premières…).</a:t>
            </a:r>
          </a:p>
          <a:p>
            <a:r>
              <a:rPr lang="fr-FR" sz="1000" dirty="0">
                <a:latin typeface="Arial" panose="020B0604020202020204" pitchFamily="34" charset="0"/>
                <a:cs typeface="Arial" panose="020B0604020202020204" pitchFamily="34" charset="0"/>
              </a:rPr>
              <a:t>Ce prix est en principe fixé pour la période budgétaire mais peut être modifié si l’entreprise doit construire un budget révisé pour mieux coller à des variations importantes de l’environnement économique.</a:t>
            </a:r>
          </a:p>
          <a:p>
            <a:r>
              <a:rPr lang="fr-FR" sz="1000" dirty="0">
                <a:latin typeface="Arial" panose="020B0604020202020204" pitchFamily="34" charset="0"/>
                <a:cs typeface="Arial" panose="020B0604020202020204" pitchFamily="34" charset="0"/>
              </a:rPr>
              <a:t>Le </a:t>
            </a:r>
            <a:r>
              <a:rPr lang="fr-FR" sz="1000" b="1" dirty="0">
                <a:latin typeface="Arial" panose="020B0604020202020204" pitchFamily="34" charset="0"/>
                <a:cs typeface="Arial" panose="020B0604020202020204" pitchFamily="34" charset="0"/>
              </a:rPr>
              <a:t>prix simulé </a:t>
            </a:r>
            <a:r>
              <a:rPr lang="fr-FR" sz="1000" dirty="0">
                <a:latin typeface="Arial" panose="020B0604020202020204" pitchFamily="34" charset="0"/>
                <a:cs typeface="Arial" panose="020B0604020202020204" pitchFamily="34" charset="0"/>
              </a:rPr>
              <a:t>permet d’effectuer des simulations pour mesurer l’effet sur le coût de revient des articles d’une variation du prix d’un composant.</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On calcule également le </a:t>
            </a:r>
            <a:r>
              <a:rPr lang="fr-FR" sz="1000" b="1" dirty="0">
                <a:latin typeface="Arial" panose="020B0604020202020204" pitchFamily="34" charset="0"/>
                <a:cs typeface="Arial" panose="020B0604020202020204" pitchFamily="34" charset="0"/>
              </a:rPr>
              <a:t>prix moyen pondéré </a:t>
            </a:r>
            <a:r>
              <a:rPr lang="fr-FR" sz="1000" dirty="0">
                <a:latin typeface="Arial" panose="020B0604020202020204" pitchFamily="34" charset="0"/>
                <a:cs typeface="Arial" panose="020B0604020202020204" pitchFamily="34" charset="0"/>
              </a:rPr>
              <a:t>qui est égal à</a:t>
            </a:r>
          </a:p>
          <a:p>
            <a:pPr marL="0" marR="0" lvl="0" indent="0" algn="ctr" defTabSz="914400" rtl="0" eaLnBrk="0" fontAlgn="base" latinLnBrk="0" hangingPunct="0">
              <a:lnSpc>
                <a:spcPct val="100000"/>
              </a:lnSpc>
              <a:spcBef>
                <a:spcPct val="30000"/>
              </a:spcBef>
              <a:spcAft>
                <a:spcPct val="0"/>
              </a:spcAft>
              <a:buClrTx/>
              <a:buSzTx/>
              <a:buFontTx/>
              <a:buNone/>
              <a:tabLst/>
              <a:defRPr/>
            </a:pPr>
            <a:r>
              <a:rPr lang="fr-FR" sz="1000" dirty="0">
                <a:latin typeface="Arial" panose="020B0604020202020204" pitchFamily="34" charset="0"/>
                <a:cs typeface="Arial" panose="020B0604020202020204" pitchFamily="34" charset="0"/>
              </a:rPr>
              <a:t>Valeur du stock initial + Montant des achats (factures fournisseurs) / (Stock initial + Quantité entrée)</a:t>
            </a:r>
          </a:p>
          <a:p>
            <a:r>
              <a:rPr lang="fr-FR" sz="1000" dirty="0">
                <a:latin typeface="Arial" panose="020B0604020202020204" pitchFamily="34" charset="0"/>
                <a:cs typeface="Arial" panose="020B0604020202020204" pitchFamily="34" charset="0"/>
              </a:rPr>
              <a:t>On peut se servir de ce coût pour la valorisation des stocks si l’on ne retient pas le coût standard.</a:t>
            </a:r>
          </a:p>
          <a:p>
            <a:endParaRPr lang="fr-FR" sz="1000" dirty="0">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a:p>
            <a:pPr marL="285750" indent="-285750"/>
            <a:endParaRPr lang="fr-FR" sz="1000" dirty="0">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1"/>
          </p:nvPr>
        </p:nvSpPr>
        <p:spPr/>
        <p:txBody>
          <a:bodyPr/>
          <a:lstStyle/>
          <a:p>
            <a:fld id="{5F68A44B-701F-4008-9BB7-A720FD8580D5}" type="slidenum">
              <a:rPr lang="en-US" smtClean="0"/>
              <a:pPr/>
              <a:t>16</a:t>
            </a:fld>
            <a:endParaRPr lang="en-US"/>
          </a:p>
        </p:txBody>
      </p:sp>
    </p:spTree>
    <p:extLst>
      <p:ext uri="{BB962C8B-B14F-4D97-AF65-F5344CB8AC3E}">
        <p14:creationId xmlns:p14="http://schemas.microsoft.com/office/powerpoint/2010/main" val="219690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914400" y="4343400"/>
            <a:ext cx="5250904" cy="4114800"/>
          </a:xfrm>
        </p:spPr>
        <p:txBody>
          <a:bodyPr/>
          <a:lstStyle/>
          <a:p>
            <a:pPr marL="285750" indent="-285750"/>
            <a:r>
              <a:rPr lang="fr-FR" sz="1000" b="1" dirty="0">
                <a:latin typeface="Arial" panose="020B0604020202020204" pitchFamily="34" charset="0"/>
                <a:cs typeface="Arial" panose="020B0604020202020204" pitchFamily="34" charset="0"/>
              </a:rPr>
              <a:t>Principe : </a:t>
            </a:r>
            <a:r>
              <a:rPr lang="fr-FR" sz="1000" dirty="0">
                <a:latin typeface="Arial" panose="020B0604020202020204" pitchFamily="34" charset="0"/>
                <a:cs typeface="Arial" panose="020B0604020202020204" pitchFamily="34" charset="0"/>
              </a:rPr>
              <a:t>on accumule (par type de coût) </a:t>
            </a:r>
          </a:p>
          <a:p>
            <a:pPr marL="800100" lvl="1" indent="-342900">
              <a:buFont typeface="Arial" panose="020B0604020202020204" pitchFamily="34" charset="0"/>
              <a:buChar char="•"/>
            </a:pPr>
            <a:r>
              <a:rPr lang="fr-FR" sz="1000" dirty="0">
                <a:latin typeface="Arial" panose="020B0604020202020204" pitchFamily="34" charset="0"/>
                <a:cs typeface="Arial" panose="020B0604020202020204" pitchFamily="34" charset="0"/>
              </a:rPr>
              <a:t>les coûts des niveaux inférieurs (composants),</a:t>
            </a:r>
          </a:p>
          <a:p>
            <a:pPr marL="800100" lvl="1" indent="-342900">
              <a:buFont typeface="Arial" panose="020B0604020202020204" pitchFamily="34" charset="0"/>
              <a:buChar char="•"/>
            </a:pPr>
            <a:r>
              <a:rPr lang="fr-FR" sz="1000" dirty="0">
                <a:latin typeface="Arial" panose="020B0604020202020204" pitchFamily="34" charset="0"/>
                <a:cs typeface="Arial" panose="020B0604020202020204" pitchFamily="34" charset="0"/>
              </a:rPr>
              <a:t>et les coûts propres à l'article (coûts des composants achetés incorporés et coûts de la gamme de fabrication).</a:t>
            </a:r>
          </a:p>
          <a:p>
            <a:pPr indent="-285750"/>
            <a:r>
              <a:rPr lang="fr-FR" sz="1000" dirty="0">
                <a:latin typeface="Arial" panose="020B0604020202020204" pitchFamily="34" charset="0"/>
                <a:cs typeface="Arial" panose="020B0604020202020204" pitchFamily="34" charset="0"/>
              </a:rPr>
              <a:t>On tient compte d'une taille de lot standard définie au niveau de l'article ou de la gamme.</a:t>
            </a:r>
          </a:p>
          <a:p>
            <a:pPr marL="285750" indent="-285750"/>
            <a:r>
              <a:rPr lang="fr-FR" sz="1000" dirty="0">
                <a:latin typeface="Arial" panose="020B0604020202020204" pitchFamily="34" charset="0"/>
                <a:cs typeface="Arial" panose="020B0604020202020204" pitchFamily="34" charset="0"/>
              </a:rPr>
              <a:t>On remonte des niveaux inférieurs vers les niveaux supérieurs.</a:t>
            </a:r>
          </a:p>
        </p:txBody>
      </p:sp>
      <p:sp>
        <p:nvSpPr>
          <p:cNvPr id="5" name="Espace réservé du numéro de diapositive 4"/>
          <p:cNvSpPr>
            <a:spLocks noGrp="1"/>
          </p:cNvSpPr>
          <p:nvPr>
            <p:ph type="sldNum" sz="quarter" idx="11"/>
          </p:nvPr>
        </p:nvSpPr>
        <p:spPr/>
        <p:txBody>
          <a:bodyPr/>
          <a:lstStyle/>
          <a:p>
            <a:fld id="{5F68A44B-701F-4008-9BB7-A720FD8580D5}" type="slidenum">
              <a:rPr lang="en-US" smtClean="0"/>
              <a:pPr/>
              <a:t>17</a:t>
            </a:fld>
            <a:endParaRPr lang="en-US"/>
          </a:p>
        </p:txBody>
      </p:sp>
    </p:spTree>
    <p:extLst>
      <p:ext uri="{BB962C8B-B14F-4D97-AF65-F5344CB8AC3E}">
        <p14:creationId xmlns:p14="http://schemas.microsoft.com/office/powerpoint/2010/main" val="17479588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b="1" i="0" kern="1200" dirty="0">
                <a:solidFill>
                  <a:schemeClr val="tx1"/>
                </a:solidFill>
                <a:effectLst/>
                <a:latin typeface="Arial" panose="020B0604020202020204" pitchFamily="34" charset="0"/>
                <a:cs typeface="Arial" panose="020B0604020202020204" pitchFamily="34" charset="0"/>
              </a:rPr>
              <a:t>Implosion des coûts des articles</a:t>
            </a:r>
          </a:p>
          <a:p>
            <a:r>
              <a:rPr lang="fr-FR" sz="1000" b="0" i="0" kern="1200" dirty="0">
                <a:solidFill>
                  <a:schemeClr val="tx1"/>
                </a:solidFill>
                <a:effectLst/>
                <a:latin typeface="Arial" panose="020B0604020202020204" pitchFamily="34" charset="0"/>
                <a:cs typeface="Arial" panose="020B0604020202020204" pitchFamily="34" charset="0"/>
              </a:rPr>
              <a:t>La procédure d'implosion des coûts permet de sélectionner les paramètres de calcul des coûts de revient des articles.</a:t>
            </a:r>
          </a:p>
          <a:p>
            <a:r>
              <a:rPr lang="fr-FR" sz="1000" b="0" i="0" kern="1200" dirty="0">
                <a:solidFill>
                  <a:schemeClr val="tx1"/>
                </a:solidFill>
                <a:effectLst/>
                <a:latin typeface="Arial" panose="020B0604020202020204" pitchFamily="34" charset="0"/>
                <a:cs typeface="Arial" panose="020B0604020202020204" pitchFamily="34" charset="0"/>
              </a:rPr>
              <a:t>On doit choisir :</a:t>
            </a:r>
          </a:p>
          <a:p>
            <a:r>
              <a:rPr lang="fr-FR" sz="1000" dirty="0">
                <a:latin typeface="Arial" panose="020B0604020202020204" pitchFamily="34" charset="0"/>
                <a:cs typeface="Arial" panose="020B0604020202020204" pitchFamily="34" charset="0"/>
              </a:rPr>
              <a:t>- </a:t>
            </a:r>
            <a:r>
              <a:rPr lang="fr-FR" sz="1000" b="0" i="0" kern="1200" dirty="0">
                <a:solidFill>
                  <a:schemeClr val="tx1"/>
                </a:solidFill>
                <a:effectLst/>
                <a:latin typeface="Arial" panose="020B0604020202020204" pitchFamily="34" charset="0"/>
                <a:cs typeface="Arial" panose="020B0604020202020204" pitchFamily="34" charset="0"/>
              </a:rPr>
              <a:t>une option de </a:t>
            </a:r>
            <a:r>
              <a:rPr lang="fr-FR" sz="1000" b="1" i="0" kern="1200" dirty="0">
                <a:solidFill>
                  <a:schemeClr val="tx1"/>
                </a:solidFill>
                <a:effectLst/>
                <a:latin typeface="Arial" panose="020B0604020202020204" pitchFamily="34" charset="0"/>
                <a:cs typeface="Arial" panose="020B0604020202020204" pitchFamily="34" charset="0"/>
              </a:rPr>
              <a:t>prix d'achat</a:t>
            </a:r>
            <a:r>
              <a:rPr lang="fr-FR" sz="1000" b="0" i="0" kern="1200" dirty="0">
                <a:solidFill>
                  <a:schemeClr val="tx1"/>
                </a:solidFill>
                <a:effectLst/>
                <a:latin typeface="Arial" panose="020B0604020202020204" pitchFamily="34" charset="0"/>
                <a:cs typeface="Arial" panose="020B0604020202020204" pitchFamily="34" charset="0"/>
              </a:rPr>
              <a:t> parmi les six proposées,</a:t>
            </a:r>
            <a:br>
              <a:rPr lang="fr-FR" sz="1000" b="0" i="0" kern="1200" dirty="0">
                <a:solidFill>
                  <a:schemeClr val="tx1"/>
                </a:solidFill>
                <a:effectLst/>
                <a:latin typeface="Arial" panose="020B0604020202020204" pitchFamily="34" charset="0"/>
                <a:cs typeface="Arial" panose="020B0604020202020204" pitchFamily="34" charset="0"/>
              </a:rPr>
            </a:br>
            <a:r>
              <a:rPr lang="fr-FR" sz="1000" b="0" i="0" kern="1200" dirty="0">
                <a:solidFill>
                  <a:schemeClr val="tx1"/>
                </a:solidFill>
                <a:effectLst/>
                <a:latin typeface="Arial" panose="020B0604020202020204" pitchFamily="34" charset="0"/>
                <a:cs typeface="Arial" panose="020B0604020202020204" pitchFamily="34" charset="0"/>
              </a:rPr>
              <a:t>- une option d'</a:t>
            </a:r>
            <a:r>
              <a:rPr lang="fr-FR" sz="1000" b="1" i="0" kern="1200" dirty="0">
                <a:solidFill>
                  <a:schemeClr val="tx1"/>
                </a:solidFill>
                <a:effectLst/>
                <a:latin typeface="Arial" panose="020B0604020202020204" pitchFamily="34" charset="0"/>
                <a:cs typeface="Arial" panose="020B0604020202020204" pitchFamily="34" charset="0"/>
              </a:rPr>
              <a:t>amortissements</a:t>
            </a:r>
            <a:r>
              <a:rPr lang="fr-FR" sz="1000" b="0" i="0" kern="1200" dirty="0">
                <a:solidFill>
                  <a:schemeClr val="tx1"/>
                </a:solidFill>
                <a:effectLst/>
                <a:latin typeface="Arial" panose="020B0604020202020204" pitchFamily="34" charset="0"/>
                <a:cs typeface="Arial" panose="020B0604020202020204" pitchFamily="34" charset="0"/>
              </a:rPr>
              <a:t> (économiques ou fiscaux),</a:t>
            </a:r>
          </a:p>
          <a:p>
            <a:r>
              <a:rPr lang="fr-FR" sz="1000" dirty="0">
                <a:latin typeface="Arial" panose="020B0604020202020204" pitchFamily="34" charset="0"/>
                <a:cs typeface="Arial" panose="020B0604020202020204" pitchFamily="34" charset="0"/>
              </a:rPr>
              <a:t>- </a:t>
            </a:r>
            <a:r>
              <a:rPr lang="fr-FR" sz="1000" b="0" i="0" kern="1200" dirty="0">
                <a:solidFill>
                  <a:schemeClr val="tx1"/>
                </a:solidFill>
                <a:effectLst/>
                <a:latin typeface="Arial" panose="020B0604020202020204" pitchFamily="34" charset="0"/>
                <a:cs typeface="Arial" panose="020B0604020202020204" pitchFamily="34" charset="0"/>
              </a:rPr>
              <a:t>une option sur la </a:t>
            </a:r>
            <a:r>
              <a:rPr lang="fr-FR" sz="1000" b="1" i="0" kern="1200" dirty="0">
                <a:solidFill>
                  <a:schemeClr val="tx1"/>
                </a:solidFill>
                <a:effectLst/>
                <a:latin typeface="Arial" panose="020B0604020202020204" pitchFamily="34" charset="0"/>
                <a:cs typeface="Arial" panose="020B0604020202020204" pitchFamily="34" charset="0"/>
              </a:rPr>
              <a:t>taille du lot de référence</a:t>
            </a:r>
            <a:r>
              <a:rPr lang="fr-FR" sz="1000" b="0" i="0" kern="1200" dirty="0">
                <a:solidFill>
                  <a:schemeClr val="tx1"/>
                </a:solidFill>
                <a:effectLst/>
                <a:latin typeface="Arial" panose="020B0604020202020204" pitchFamily="34" charset="0"/>
                <a:cs typeface="Arial" panose="020B0604020202020204" pitchFamily="34" charset="0"/>
              </a:rPr>
              <a:t> qui sert à répartir les coûts fixes sur chaque article fabriqué :</a:t>
            </a:r>
          </a:p>
          <a:p>
            <a:r>
              <a:rPr lang="fr-FR" sz="1000" dirty="0">
                <a:latin typeface="Arial" panose="020B0604020202020204" pitchFamily="34" charset="0"/>
                <a:cs typeface="Arial" panose="020B0604020202020204" pitchFamily="34" charset="0"/>
              </a:rPr>
              <a:t>- </a:t>
            </a:r>
            <a:r>
              <a:rPr lang="fr-FR" sz="1000" b="0" i="0" kern="1200" dirty="0">
                <a:solidFill>
                  <a:schemeClr val="tx1"/>
                </a:solidFill>
                <a:effectLst/>
                <a:latin typeface="Arial" panose="020B0604020202020204" pitchFamily="34" charset="0"/>
                <a:cs typeface="Arial" panose="020B0604020202020204" pitchFamily="34" charset="0"/>
              </a:rPr>
              <a:t>une option sur les nomenclatures et gammes à prendre en compte : soit les données budget (créées par la fonction </a:t>
            </a:r>
            <a:r>
              <a:rPr lang="fr-FR" sz="1000" b="1" i="0" kern="1200" dirty="0">
                <a:solidFill>
                  <a:schemeClr val="tx1"/>
                </a:solidFill>
                <a:effectLst/>
                <a:latin typeface="Arial" panose="020B0604020202020204" pitchFamily="34" charset="0"/>
                <a:cs typeface="Arial" panose="020B0604020202020204" pitchFamily="34" charset="0"/>
              </a:rPr>
              <a:t>Constitution des données budget</a:t>
            </a:r>
            <a:r>
              <a:rPr lang="fr-FR" sz="1000" b="0" i="0" kern="1200" dirty="0">
                <a:solidFill>
                  <a:schemeClr val="tx1"/>
                </a:solidFill>
                <a:effectLst/>
                <a:latin typeface="Arial" panose="020B0604020202020204" pitchFamily="34" charset="0"/>
                <a:cs typeface="Arial" panose="020B0604020202020204" pitchFamily="34" charset="0"/>
              </a:rPr>
              <a:t>), soit les données de fabrication ou d'étude actives à la date indiquée ,</a:t>
            </a:r>
          </a:p>
          <a:p>
            <a:r>
              <a:rPr lang="fr-FR" sz="1000" dirty="0">
                <a:latin typeface="Arial" panose="020B0604020202020204" pitchFamily="34" charset="0"/>
                <a:cs typeface="Arial" panose="020B0604020202020204" pitchFamily="34" charset="0"/>
              </a:rPr>
              <a:t>- </a:t>
            </a:r>
            <a:r>
              <a:rPr lang="fr-FR" sz="1000" b="0" i="0" kern="1200" dirty="0">
                <a:solidFill>
                  <a:schemeClr val="tx1"/>
                </a:solidFill>
                <a:effectLst/>
                <a:latin typeface="Arial" panose="020B0604020202020204" pitchFamily="34" charset="0"/>
                <a:cs typeface="Arial" panose="020B0604020202020204" pitchFamily="34" charset="0"/>
              </a:rPr>
              <a:t>une option sur les </a:t>
            </a:r>
            <a:r>
              <a:rPr lang="fr-FR" sz="1000" b="1" i="0" kern="1200" dirty="0">
                <a:solidFill>
                  <a:schemeClr val="tx1"/>
                </a:solidFill>
                <a:effectLst/>
                <a:latin typeface="Arial" panose="020B0604020202020204" pitchFamily="34" charset="0"/>
                <a:cs typeface="Arial" panose="020B0604020202020204" pitchFamily="34" charset="0"/>
              </a:rPr>
              <a:t>taux de frais</a:t>
            </a:r>
            <a:r>
              <a:rPr lang="fr-FR" sz="1000" b="0" i="0" kern="1200" dirty="0">
                <a:solidFill>
                  <a:schemeClr val="tx1"/>
                </a:solidFill>
                <a:effectLst/>
                <a:latin typeface="Arial" panose="020B0604020202020204" pitchFamily="34" charset="0"/>
                <a:cs typeface="Arial" panose="020B0604020202020204" pitchFamily="34" charset="0"/>
              </a:rPr>
              <a:t> à prendre en compte soit budget, soit simulés), on peut sélectionner les types de frais à inclure :</a:t>
            </a:r>
          </a:p>
          <a:p>
            <a:pPr marL="628650" lvl="1" indent="-171450">
              <a:buFont typeface="Arial" panose="020B0604020202020204" pitchFamily="34" charset="0"/>
              <a:buChar char="•"/>
            </a:pPr>
            <a:r>
              <a:rPr lang="fr-FR" sz="1000" b="1" i="0" kern="1200" dirty="0">
                <a:solidFill>
                  <a:schemeClr val="tx1"/>
                </a:solidFill>
                <a:effectLst/>
                <a:latin typeface="Arial" panose="020B0604020202020204" pitchFamily="34" charset="0"/>
                <a:cs typeface="Arial" panose="020B0604020202020204" pitchFamily="34" charset="0"/>
              </a:rPr>
              <a:t>Frais directs</a:t>
            </a:r>
            <a:r>
              <a:rPr lang="fr-FR" sz="1000" b="0" i="0" kern="1200" dirty="0">
                <a:solidFill>
                  <a:schemeClr val="tx1"/>
                </a:solidFill>
                <a:effectLst/>
                <a:latin typeface="Arial" panose="020B0604020202020204" pitchFamily="34" charset="0"/>
                <a:cs typeface="Arial" panose="020B0604020202020204" pitchFamily="34" charset="0"/>
              </a:rPr>
              <a:t> </a:t>
            </a:r>
          </a:p>
          <a:p>
            <a:pPr marL="628650" lvl="1" indent="-171450">
              <a:buFont typeface="Arial" panose="020B0604020202020204" pitchFamily="34" charset="0"/>
              <a:buChar char="•"/>
            </a:pPr>
            <a:r>
              <a:rPr lang="fr-FR" sz="1000" b="1" i="0" kern="1200" dirty="0">
                <a:solidFill>
                  <a:schemeClr val="tx1"/>
                </a:solidFill>
                <a:effectLst/>
                <a:latin typeface="Arial" panose="020B0604020202020204" pitchFamily="34" charset="0"/>
                <a:cs typeface="Arial" panose="020B0604020202020204" pitchFamily="34" charset="0"/>
              </a:rPr>
              <a:t>Amortissements</a:t>
            </a:r>
            <a:r>
              <a:rPr lang="fr-FR" sz="1000" b="0" i="0" kern="1200" dirty="0">
                <a:solidFill>
                  <a:schemeClr val="tx1"/>
                </a:solidFill>
                <a:effectLst/>
                <a:latin typeface="Arial" panose="020B0604020202020204" pitchFamily="34" charset="0"/>
                <a:cs typeface="Arial" panose="020B0604020202020204" pitchFamily="34" charset="0"/>
              </a:rPr>
              <a:t> : prise en compte des amortissements soit économiques soit fiscaux selon l'option choisie,</a:t>
            </a:r>
          </a:p>
          <a:p>
            <a:pPr marL="628650" lvl="1" indent="-171450">
              <a:buFont typeface="Arial" panose="020B0604020202020204" pitchFamily="34" charset="0"/>
              <a:buChar char="•"/>
            </a:pPr>
            <a:r>
              <a:rPr lang="fr-FR" sz="1000" b="1" i="0" kern="1200" dirty="0">
                <a:solidFill>
                  <a:schemeClr val="tx1"/>
                </a:solidFill>
                <a:effectLst/>
                <a:latin typeface="Arial" panose="020B0604020202020204" pitchFamily="34" charset="0"/>
                <a:cs typeface="Arial" panose="020B0604020202020204" pitchFamily="34" charset="0"/>
              </a:rPr>
              <a:t>Frais indirects </a:t>
            </a:r>
            <a:r>
              <a:rPr lang="fr-FR" sz="1000" b="0" i="0" kern="1200" dirty="0">
                <a:solidFill>
                  <a:schemeClr val="tx1"/>
                </a:solidFill>
                <a:effectLst/>
                <a:latin typeface="Arial" panose="020B0604020202020204" pitchFamily="34" charset="0"/>
                <a:cs typeface="Arial" panose="020B0604020202020204" pitchFamily="34" charset="0"/>
              </a:rPr>
              <a:t>: •</a:t>
            </a:r>
            <a:r>
              <a:rPr lang="fr-FR" sz="1000" b="1" i="0" kern="1200" dirty="0">
                <a:solidFill>
                  <a:schemeClr val="tx1"/>
                </a:solidFill>
                <a:effectLst/>
                <a:latin typeface="Arial" panose="020B0604020202020204" pitchFamily="34" charset="0"/>
                <a:cs typeface="Arial" panose="020B0604020202020204" pitchFamily="34" charset="0"/>
              </a:rPr>
              <a:t>Frais sur achats</a:t>
            </a:r>
            <a:r>
              <a:rPr lang="fr-FR" sz="1000" b="0" i="0" kern="1200" dirty="0">
                <a:solidFill>
                  <a:schemeClr val="tx1"/>
                </a:solidFill>
                <a:effectLst/>
                <a:latin typeface="Arial" panose="020B0604020202020204" pitchFamily="34" charset="0"/>
                <a:cs typeface="Arial" panose="020B0604020202020204" pitchFamily="34" charset="0"/>
              </a:rPr>
              <a:t> :</a:t>
            </a:r>
          </a:p>
          <a:p>
            <a:pPr marL="628650" lvl="1" indent="-171450">
              <a:buFont typeface="Arial" panose="020B0604020202020204" pitchFamily="34" charset="0"/>
              <a:buChar char="•"/>
            </a:pPr>
            <a:r>
              <a:rPr lang="fr-FR" sz="1000" b="1" i="0" kern="1200" dirty="0">
                <a:solidFill>
                  <a:schemeClr val="tx1"/>
                </a:solidFill>
                <a:effectLst/>
                <a:latin typeface="Arial" panose="020B0604020202020204" pitchFamily="34" charset="0"/>
                <a:cs typeface="Arial" panose="020B0604020202020204" pitchFamily="34" charset="0"/>
              </a:rPr>
              <a:t>Frais généraux Usine</a:t>
            </a:r>
            <a:r>
              <a:rPr lang="fr-FR" sz="1000" b="0" i="0" kern="1200" dirty="0">
                <a:solidFill>
                  <a:schemeClr val="tx1"/>
                </a:solidFill>
                <a:effectLst/>
                <a:latin typeface="Arial" panose="020B0604020202020204" pitchFamily="34" charset="0"/>
                <a:cs typeface="Arial" panose="020B0604020202020204" pitchFamily="34" charset="0"/>
              </a:rPr>
              <a:t> :</a:t>
            </a:r>
          </a:p>
          <a:p>
            <a:pPr marL="628650" lvl="1" indent="-171450">
              <a:buFont typeface="Arial" panose="020B0604020202020204" pitchFamily="34" charset="0"/>
              <a:buChar char="•"/>
            </a:pPr>
            <a:r>
              <a:rPr lang="fr-FR" sz="1000" b="1" i="0" kern="1200" dirty="0">
                <a:solidFill>
                  <a:schemeClr val="tx1"/>
                </a:solidFill>
                <a:effectLst/>
                <a:latin typeface="Arial" panose="020B0604020202020204" pitchFamily="34" charset="0"/>
                <a:cs typeface="Arial" panose="020B0604020202020204" pitchFamily="34" charset="0"/>
              </a:rPr>
              <a:t>Frais généraux Société</a:t>
            </a:r>
            <a:r>
              <a:rPr lang="fr-FR" sz="1000" b="0" i="0" kern="1200" dirty="0">
                <a:solidFill>
                  <a:schemeClr val="tx1"/>
                </a:solidFill>
                <a:effectLst/>
                <a:latin typeface="Arial" panose="020B0604020202020204" pitchFamily="34" charset="0"/>
                <a:cs typeface="Arial" panose="020B0604020202020204" pitchFamily="34" charset="0"/>
              </a:rPr>
              <a:t> </a:t>
            </a:r>
            <a:endParaRPr lang="fr-FR" sz="1000" dirty="0">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1"/>
          </p:nvPr>
        </p:nvSpPr>
        <p:spPr/>
        <p:txBody>
          <a:bodyPr/>
          <a:lstStyle/>
          <a:p>
            <a:fld id="{5F68A44B-701F-4008-9BB7-A720FD8580D5}" type="slidenum">
              <a:rPr lang="en-US" smtClean="0"/>
              <a:pPr/>
              <a:t>18</a:t>
            </a:fld>
            <a:endParaRPr lang="en-US"/>
          </a:p>
        </p:txBody>
      </p:sp>
    </p:spTree>
    <p:extLst>
      <p:ext uri="{BB962C8B-B14F-4D97-AF65-F5344CB8AC3E}">
        <p14:creationId xmlns:p14="http://schemas.microsoft.com/office/powerpoint/2010/main" val="26794419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indent="-285750">
              <a:lnSpc>
                <a:spcPct val="90000"/>
              </a:lnSpc>
            </a:pPr>
            <a:r>
              <a:rPr lang="fr-FR" sz="1000" dirty="0">
                <a:latin typeface="Arial" panose="020B0604020202020204" pitchFamily="34" charset="0"/>
                <a:cs typeface="Arial" panose="020B0604020202020204" pitchFamily="34" charset="0"/>
              </a:rPr>
              <a:t>Le système permet de faire aisément des </a:t>
            </a:r>
            <a:r>
              <a:rPr lang="fr-FR" sz="1000" b="1" dirty="0">
                <a:latin typeface="Arial" panose="020B0604020202020204" pitchFamily="34" charset="0"/>
                <a:cs typeface="Arial" panose="020B0604020202020204" pitchFamily="34" charset="0"/>
              </a:rPr>
              <a:t>comparaisons de coûts entre deux calculs successifs </a:t>
            </a:r>
            <a:r>
              <a:rPr lang="fr-FR" sz="1000" dirty="0">
                <a:latin typeface="Arial" panose="020B0604020202020204" pitchFamily="34" charset="0"/>
                <a:cs typeface="Arial" panose="020B0604020202020204" pitchFamily="34" charset="0"/>
              </a:rPr>
              <a:t>selon les options choisies.</a:t>
            </a:r>
          </a:p>
          <a:p>
            <a:pPr marL="285750" indent="-285750">
              <a:lnSpc>
                <a:spcPct val="90000"/>
              </a:lnSpc>
            </a:pPr>
            <a:endParaRPr lang="fr-FR" sz="1000" dirty="0">
              <a:latin typeface="Arial" panose="020B0604020202020204" pitchFamily="34" charset="0"/>
              <a:cs typeface="Arial" panose="020B0604020202020204" pitchFamily="34" charset="0"/>
            </a:endParaRPr>
          </a:p>
          <a:p>
            <a:pPr marR="0" lvl="0" indent="-285750" algn="l" defTabSz="914400" rtl="0" eaLnBrk="0" fontAlgn="base" latinLnBrk="0" hangingPunct="0">
              <a:lnSpc>
                <a:spcPct val="90000"/>
              </a:lnSpc>
              <a:spcBef>
                <a:spcPct val="30000"/>
              </a:spcBef>
              <a:spcAft>
                <a:spcPct val="0"/>
              </a:spcAft>
              <a:buClrTx/>
              <a:buSzTx/>
              <a:buFontTx/>
              <a:buNone/>
              <a:tabLst/>
              <a:defRPr/>
            </a:pPr>
            <a:r>
              <a:rPr lang="fr-FR" sz="1000" dirty="0">
                <a:latin typeface="Arial" panose="020B0604020202020204" pitchFamily="34" charset="0"/>
                <a:cs typeface="Arial" panose="020B0604020202020204" pitchFamily="34" charset="0"/>
              </a:rPr>
              <a:t>Comme évoqué précédemment, on </a:t>
            </a:r>
            <a:r>
              <a:rPr lang="fr-FR" sz="1000" dirty="0">
                <a:solidFill>
                  <a:srgbClr val="339933"/>
                </a:solidFill>
                <a:latin typeface="Arial" panose="020B0604020202020204" pitchFamily="34" charset="0"/>
                <a:cs typeface="Arial" panose="020B0604020202020204" pitchFamily="34" charset="0"/>
              </a:rPr>
              <a:t>décide</a:t>
            </a:r>
            <a:r>
              <a:rPr lang="fr-FR" sz="1000" dirty="0">
                <a:latin typeface="Arial" panose="020B0604020202020204" pitchFamily="34" charset="0"/>
                <a:cs typeface="Arial" panose="020B0604020202020204" pitchFamily="34" charset="0"/>
              </a:rPr>
              <a:t> quels coûts élémentaires entrent dans les coûts standards,</a:t>
            </a:r>
          </a:p>
          <a:p>
            <a:pPr indent="-285750">
              <a:lnSpc>
                <a:spcPct val="90000"/>
              </a:lnSpc>
            </a:pPr>
            <a:r>
              <a:rPr lang="fr-FR" sz="1000" dirty="0">
                <a:latin typeface="Arial" panose="020B0604020202020204" pitchFamily="34" charset="0"/>
                <a:cs typeface="Arial" panose="020B0604020202020204" pitchFamily="34" charset="0"/>
              </a:rPr>
              <a:t>Pour fixer les </a:t>
            </a:r>
            <a:r>
              <a:rPr lang="fr-FR" sz="1000" b="1" dirty="0">
                <a:latin typeface="Arial" panose="020B0604020202020204" pitchFamily="34" charset="0"/>
                <a:cs typeface="Arial" panose="020B0604020202020204" pitchFamily="34" charset="0"/>
              </a:rPr>
              <a:t>coûts standards</a:t>
            </a:r>
            <a:r>
              <a:rPr lang="fr-FR" sz="1000" dirty="0">
                <a:latin typeface="Arial" panose="020B0604020202020204" pitchFamily="34" charset="0"/>
                <a:cs typeface="Arial" panose="020B0604020202020204" pitchFamily="34" charset="0"/>
              </a:rPr>
              <a:t>, on sélectionne les options désirées et on coche la case « Mise à jour des coûts standards ».</a:t>
            </a:r>
          </a:p>
          <a:p>
            <a:pPr marL="285750" indent="-285750">
              <a:lnSpc>
                <a:spcPct val="90000"/>
              </a:lnSpc>
            </a:pPr>
            <a:r>
              <a:rPr lang="fr-FR" sz="1000" dirty="0">
                <a:latin typeface="Arial" panose="020B0604020202020204" pitchFamily="34" charset="0"/>
                <a:cs typeface="Arial" panose="020B0604020202020204" pitchFamily="34" charset="0"/>
              </a:rPr>
              <a:t>Pour les centres de coût, on calcule trois coûts horaires standards : </a:t>
            </a:r>
          </a:p>
          <a:p>
            <a:pPr marL="800100" lvl="1" indent="-342900">
              <a:lnSpc>
                <a:spcPct val="90000"/>
              </a:lnSpc>
              <a:buFont typeface="Arial" panose="020B0604020202020204" pitchFamily="34" charset="0"/>
              <a:buChar char="•"/>
            </a:pPr>
            <a:r>
              <a:rPr lang="fr-FR" sz="1000" dirty="0">
                <a:latin typeface="Arial" panose="020B0604020202020204" pitchFamily="34" charset="0"/>
                <a:cs typeface="Arial" panose="020B0604020202020204" pitchFamily="34" charset="0"/>
              </a:rPr>
              <a:t>machine </a:t>
            </a:r>
          </a:p>
          <a:p>
            <a:pPr marL="800100" lvl="1" indent="-342900">
              <a:lnSpc>
                <a:spcPct val="90000"/>
              </a:lnSpc>
              <a:buFont typeface="Arial" panose="020B0604020202020204" pitchFamily="34" charset="0"/>
              <a:buChar char="•"/>
            </a:pPr>
            <a:r>
              <a:rPr lang="fr-FR" sz="1000" dirty="0">
                <a:latin typeface="Arial" panose="020B0604020202020204" pitchFamily="34" charset="0"/>
                <a:cs typeface="Arial" panose="020B0604020202020204" pitchFamily="34" charset="0"/>
              </a:rPr>
              <a:t>main-d’œuvre réglage</a:t>
            </a:r>
          </a:p>
          <a:p>
            <a:pPr marL="800100" lvl="1" indent="-342900">
              <a:lnSpc>
                <a:spcPct val="90000"/>
              </a:lnSpc>
              <a:buFont typeface="Arial" panose="020B0604020202020204" pitchFamily="34" charset="0"/>
              <a:buChar char="•"/>
            </a:pPr>
            <a:r>
              <a:rPr lang="fr-FR" sz="1000" dirty="0">
                <a:latin typeface="Arial" panose="020B0604020202020204" pitchFamily="34" charset="0"/>
                <a:cs typeface="Arial" panose="020B0604020202020204" pitchFamily="34" charset="0"/>
              </a:rPr>
              <a:t>main-d’œuvre d’exécution</a:t>
            </a:r>
          </a:p>
          <a:p>
            <a:pPr marL="285750" indent="-285750">
              <a:lnSpc>
                <a:spcPct val="90000"/>
              </a:lnSpc>
            </a:pPr>
            <a:endParaRPr lang="fr-FR" sz="1000" dirty="0">
              <a:solidFill>
                <a:srgbClr val="339933"/>
              </a:solidFill>
              <a:latin typeface="Arial" panose="020B0604020202020204" pitchFamily="34" charset="0"/>
              <a:cs typeface="Arial" panose="020B0604020202020204" pitchFamily="34" charset="0"/>
            </a:endParaRPr>
          </a:p>
          <a:p>
            <a:pPr marL="285750" indent="-285750">
              <a:lnSpc>
                <a:spcPct val="90000"/>
              </a:lnSpc>
            </a:pPr>
            <a:r>
              <a:rPr lang="fr-FR" sz="1000" dirty="0">
                <a:solidFill>
                  <a:srgbClr val="339933"/>
                </a:solidFill>
                <a:latin typeface="Arial" panose="020B0604020202020204" pitchFamily="34" charset="0"/>
                <a:cs typeface="Arial" panose="020B0604020202020204" pitchFamily="34" charset="0"/>
              </a:rPr>
              <a:t>Tous les mouvements de stocks et les stocks sont valorisés au coût standard.</a:t>
            </a:r>
            <a:r>
              <a:rPr lang="fr-FR" sz="1000" dirty="0">
                <a:latin typeface="Arial" panose="020B0604020202020204" pitchFamily="34" charset="0"/>
                <a:cs typeface="Arial" panose="020B0604020202020204" pitchFamily="34" charset="0"/>
              </a:rPr>
              <a:t> </a:t>
            </a:r>
          </a:p>
          <a:p>
            <a:endParaRPr lang="fr-FR" sz="1000"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1"/>
          </p:nvPr>
        </p:nvSpPr>
        <p:spPr/>
        <p:txBody>
          <a:bodyPr/>
          <a:lstStyle/>
          <a:p>
            <a:fld id="{5F68A44B-701F-4008-9BB7-A720FD8580D5}" type="slidenum">
              <a:rPr lang="en-US" smtClean="0"/>
              <a:pPr/>
              <a:t>19</a:t>
            </a:fld>
            <a:endParaRPr lang="en-US"/>
          </a:p>
        </p:txBody>
      </p:sp>
    </p:spTree>
    <p:extLst>
      <p:ext uri="{BB962C8B-B14F-4D97-AF65-F5344CB8AC3E}">
        <p14:creationId xmlns:p14="http://schemas.microsoft.com/office/powerpoint/2010/main" val="3112853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476672" y="4141147"/>
            <a:ext cx="6048672" cy="4895349"/>
          </a:xfrm>
        </p:spPr>
        <p:txBody>
          <a:bodyPr/>
          <a:lstStyle/>
          <a:p>
            <a:pPr lvl="0"/>
            <a:r>
              <a:rPr lang="fr-FR" sz="1000" b="1" kern="1200" dirty="0">
                <a:solidFill>
                  <a:schemeClr val="tx1"/>
                </a:solidFill>
                <a:effectLst/>
                <a:latin typeface="Arial" panose="020B0604020202020204" pitchFamily="34" charset="0"/>
                <a:cs typeface="Arial" panose="020B0604020202020204" pitchFamily="34" charset="0"/>
              </a:rPr>
              <a:t>Le principe de base : les coûts standards</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kern="1200" dirty="0">
                <a:solidFill>
                  <a:schemeClr val="tx1"/>
                </a:solidFill>
                <a:effectLst/>
                <a:latin typeface="Arial" panose="020B0604020202020204" pitchFamily="34" charset="0"/>
                <a:cs typeface="Arial" panose="020B0604020202020204" pitchFamily="34" charset="0"/>
              </a:rPr>
              <a:t>Les ERP fonctionnent sur le principe des coûts standards, c’est-à-dire que l’on détermine un coût pour chaque article qui est figé pendant toute la période budgétaire.</a:t>
            </a:r>
            <a:r>
              <a:rPr lang="fr-FR" sz="1000" kern="1200" baseline="0" dirty="0">
                <a:solidFill>
                  <a:schemeClr val="tx1"/>
                </a:solidFill>
                <a:effectLst/>
                <a:latin typeface="Arial" panose="020B0604020202020204" pitchFamily="34" charset="0"/>
                <a:cs typeface="Arial" panose="020B0604020202020204" pitchFamily="34" charset="0"/>
              </a:rPr>
              <a:t> Les flux et les stocks de </a:t>
            </a:r>
            <a:r>
              <a:rPr lang="fr-FR" sz="1000" kern="1200" dirty="0">
                <a:solidFill>
                  <a:schemeClr val="tx1"/>
                </a:solidFill>
                <a:effectLst/>
                <a:latin typeface="Arial" panose="020B0604020202020204" pitchFamily="34" charset="0"/>
                <a:cs typeface="Arial" panose="020B0604020202020204" pitchFamily="34" charset="0"/>
              </a:rPr>
              <a:t>t</a:t>
            </a:r>
            <a:r>
              <a:rPr lang="fr-FR" sz="1000" dirty="0">
                <a:latin typeface="Arial" panose="020B0604020202020204" pitchFamily="34" charset="0"/>
                <a:cs typeface="Arial" panose="020B0604020202020204" pitchFamily="34" charset="0"/>
              </a:rPr>
              <a:t>ous les produits (d’une référence) dans l’entreprise sont valorisés </a:t>
            </a:r>
            <a:r>
              <a:rPr lang="fr-FR" sz="1000" dirty="0">
                <a:solidFill>
                  <a:srgbClr val="339933"/>
                </a:solidFill>
                <a:latin typeface="Arial" panose="020B0604020202020204" pitchFamily="34" charset="0"/>
                <a:cs typeface="Arial" panose="020B0604020202020204" pitchFamily="34" charset="0"/>
              </a:rPr>
              <a:t>au même coût. </a:t>
            </a:r>
            <a:r>
              <a:rPr lang="fr-FR" sz="1000" kern="1200" dirty="0">
                <a:solidFill>
                  <a:schemeClr val="tx1"/>
                </a:solidFill>
                <a:effectLst/>
                <a:latin typeface="Arial" panose="020B0604020202020204" pitchFamily="34" charset="0"/>
                <a:cs typeface="Arial" panose="020B0604020202020204" pitchFamily="34" charset="0"/>
              </a:rPr>
              <a:t>Ils sont donc normalement déterminés à partir des données et des taux de frais décidées lors de l’établissement du budget.</a:t>
            </a:r>
          </a:p>
          <a:p>
            <a:r>
              <a:rPr lang="fr-FR" sz="1000" kern="1200" dirty="0">
                <a:solidFill>
                  <a:schemeClr val="tx1"/>
                </a:solidFill>
                <a:effectLst/>
                <a:latin typeface="Arial" panose="020B0604020202020204" pitchFamily="34" charset="0"/>
                <a:cs typeface="Arial" panose="020B0604020202020204" pitchFamily="34" charset="0"/>
              </a:rPr>
              <a:t>Ils correspondent à un choix que l'on fait parmi tous les éléments de coût. On peut décider d'inclure dans les coûts standards, outre les frais directs, des frais indirects imputés aux centres de coût et des frais généraux (cf. présentation 03-31).</a:t>
            </a:r>
          </a:p>
          <a:p>
            <a:pPr lvl="0"/>
            <a:r>
              <a:rPr lang="fr-FR" sz="1000" kern="1200" dirty="0">
                <a:solidFill>
                  <a:schemeClr val="tx1"/>
                </a:solidFill>
                <a:effectLst/>
                <a:latin typeface="Arial" panose="020B0604020202020204" pitchFamily="34" charset="0"/>
                <a:cs typeface="Arial" panose="020B0604020202020204" pitchFamily="34" charset="0"/>
              </a:rPr>
              <a:t>L</a:t>
            </a:r>
            <a:r>
              <a:rPr lang="fr-FR" sz="1000" kern="1200" baseline="0" dirty="0">
                <a:solidFill>
                  <a:schemeClr val="tx1"/>
                </a:solidFill>
                <a:effectLst/>
                <a:latin typeface="Arial" panose="020B0604020202020204" pitchFamily="34" charset="0"/>
                <a:cs typeface="Arial" panose="020B0604020202020204" pitchFamily="34" charset="0"/>
              </a:rPr>
              <a:t>es coûts observés dans les transactions quotidiennes peuvent être différents de coûts pré établis. Les écarts entre coûts réels et coûts standards sont immédiatement isolés dans des comptes d’écart :</a:t>
            </a:r>
          </a:p>
          <a:p>
            <a:pPr lvl="0"/>
            <a:r>
              <a:rPr lang="fr-FR" sz="1000" b="1" kern="1200" baseline="0" dirty="0">
                <a:solidFill>
                  <a:schemeClr val="tx1"/>
                </a:solidFill>
                <a:effectLst/>
                <a:latin typeface="Arial" panose="020B0604020202020204" pitchFamily="34" charset="0"/>
                <a:cs typeface="Arial" panose="020B0604020202020204" pitchFamily="34" charset="0"/>
              </a:rPr>
              <a:t>Articles achetés</a:t>
            </a:r>
          </a:p>
          <a:p>
            <a:r>
              <a:rPr lang="fr-FR" sz="1000" dirty="0">
                <a:latin typeface="Arial" panose="020B0604020202020204" pitchFamily="34" charset="0"/>
                <a:cs typeface="Arial" panose="020B0604020202020204" pitchFamily="34" charset="0"/>
              </a:rPr>
              <a:t>Les différences entre le prix d’achat et le coût standard sont filtrés au niveau des achats (</a:t>
            </a:r>
            <a:r>
              <a:rPr lang="fr-FR" sz="1000" dirty="0">
                <a:solidFill>
                  <a:srgbClr val="339933"/>
                </a:solidFill>
                <a:latin typeface="Arial" panose="020B0604020202020204" pitchFamily="34" charset="0"/>
                <a:cs typeface="Arial" panose="020B0604020202020204" pitchFamily="34" charset="0"/>
              </a:rPr>
              <a:t>écart sur achat</a:t>
            </a:r>
            <a:r>
              <a:rPr lang="fr-FR" sz="1000" dirty="0">
                <a:latin typeface="Arial" panose="020B0604020202020204" pitchFamily="34" charset="0"/>
                <a:cs typeface="Arial" panose="020B0604020202020204" pitchFamily="34" charset="0"/>
              </a:rPr>
              <a:t>)</a:t>
            </a:r>
          </a:p>
          <a:p>
            <a:r>
              <a:rPr lang="fr-FR" sz="1000" dirty="0">
                <a:latin typeface="Arial" panose="020B0604020202020204" pitchFamily="34" charset="0"/>
                <a:cs typeface="Arial" panose="020B0604020202020204" pitchFamily="34" charset="0"/>
              </a:rPr>
              <a:t>Exemple :</a:t>
            </a:r>
          </a:p>
          <a:p>
            <a:pPr marL="800100" lvl="1" indent="-342900">
              <a:buFont typeface="Arial" panose="020B0604020202020204" pitchFamily="34" charset="0"/>
              <a:buChar char="•"/>
            </a:pPr>
            <a:r>
              <a:rPr lang="fr-FR" sz="1000" dirty="0">
                <a:latin typeface="Arial" panose="020B0604020202020204" pitchFamily="34" charset="0"/>
                <a:cs typeface="Arial" panose="020B0604020202020204" pitchFamily="34" charset="0"/>
              </a:rPr>
              <a:t>un article ACH a un coût standard de 100 €</a:t>
            </a:r>
          </a:p>
          <a:p>
            <a:pPr marL="800100" lvl="1" indent="-342900">
              <a:buFont typeface="Arial" panose="020B0604020202020204" pitchFamily="34" charset="0"/>
              <a:buChar char="•"/>
            </a:pPr>
            <a:r>
              <a:rPr lang="fr-FR" sz="1000" dirty="0">
                <a:latin typeface="Arial" panose="020B0604020202020204" pitchFamily="34" charset="0"/>
                <a:cs typeface="Arial" panose="020B0604020202020204" pitchFamily="34" charset="0"/>
              </a:rPr>
              <a:t>on en achète 10 pour 1 150 €</a:t>
            </a:r>
          </a:p>
          <a:p>
            <a:pPr marL="800100" lvl="1" indent="-342900">
              <a:buFont typeface="Arial" panose="020B0604020202020204" pitchFamily="34" charset="0"/>
              <a:buChar char="•"/>
            </a:pPr>
            <a:r>
              <a:rPr lang="fr-FR" sz="1000" dirty="0">
                <a:latin typeface="Arial" panose="020B0604020202020204" pitchFamily="34" charset="0"/>
                <a:cs typeface="Arial" panose="020B0604020202020204" pitchFamily="34" charset="0"/>
              </a:rPr>
              <a:t>la valeur du stock augmente de 1 000 €</a:t>
            </a:r>
          </a:p>
          <a:p>
            <a:pPr marL="800100" lvl="1" indent="-342900">
              <a:buFont typeface="Arial" panose="020B0604020202020204" pitchFamily="34" charset="0"/>
              <a:buChar char="•"/>
            </a:pPr>
            <a:r>
              <a:rPr lang="fr-FR" sz="1000" dirty="0">
                <a:latin typeface="Arial" panose="020B0604020202020204" pitchFamily="34" charset="0"/>
                <a:cs typeface="Arial" panose="020B0604020202020204" pitchFamily="34" charset="0"/>
              </a:rPr>
              <a:t>il apparaît un écart sur achat de 150 €</a:t>
            </a:r>
          </a:p>
          <a:p>
            <a:pPr marL="0" marR="0" lvl="0" indent="0" algn="l" defTabSz="914400" rtl="0" eaLnBrk="0" fontAlgn="base" latinLnBrk="0" hangingPunct="0">
              <a:lnSpc>
                <a:spcPct val="90000"/>
              </a:lnSpc>
              <a:spcBef>
                <a:spcPct val="30000"/>
              </a:spcBef>
              <a:spcAft>
                <a:spcPct val="0"/>
              </a:spcAft>
              <a:buClrTx/>
              <a:buSzTx/>
              <a:buFontTx/>
              <a:buNone/>
              <a:tabLst/>
              <a:defRPr/>
            </a:pPr>
            <a:r>
              <a:rPr lang="fr-FR" sz="1100" b="1" kern="1200" baseline="0" dirty="0">
                <a:solidFill>
                  <a:schemeClr val="tx1"/>
                </a:solidFill>
                <a:effectLst/>
                <a:latin typeface="Arial" panose="020B0604020202020204" pitchFamily="34" charset="0"/>
                <a:cs typeface="Arial" panose="020B0604020202020204" pitchFamily="34" charset="0"/>
              </a:rPr>
              <a:t>Articles fabriqués</a:t>
            </a:r>
          </a:p>
          <a:p>
            <a:pPr>
              <a:lnSpc>
                <a:spcPct val="90000"/>
              </a:lnSpc>
            </a:pPr>
            <a:r>
              <a:rPr lang="fr-FR" sz="1100" dirty="0">
                <a:latin typeface="Arial" panose="020B0604020202020204" pitchFamily="34" charset="0"/>
                <a:cs typeface="Arial" panose="020B0604020202020204" pitchFamily="34" charset="0"/>
              </a:rPr>
              <a:t>Les différences entre le coût réel de fabrication et le coût standard ne sont pas répercutées dans les stocks : il apparaît des </a:t>
            </a:r>
            <a:r>
              <a:rPr lang="fr-FR" sz="1100" dirty="0">
                <a:solidFill>
                  <a:srgbClr val="339933"/>
                </a:solidFill>
                <a:latin typeface="Arial" panose="020B0604020202020204" pitchFamily="34" charset="0"/>
                <a:cs typeface="Arial" panose="020B0604020202020204" pitchFamily="34" charset="0"/>
              </a:rPr>
              <a:t>écarts d’exécution. </a:t>
            </a:r>
            <a:r>
              <a:rPr lang="fr-FR" sz="1100" dirty="0">
                <a:latin typeface="Arial" panose="020B0604020202020204" pitchFamily="34" charset="0"/>
                <a:cs typeface="Arial" panose="020B0604020202020204" pitchFamily="34" charset="0"/>
              </a:rPr>
              <a:t>Exemple :</a:t>
            </a:r>
          </a:p>
          <a:p>
            <a:pPr marL="800100" lvl="1" indent="-342900">
              <a:lnSpc>
                <a:spcPct val="90000"/>
              </a:lnSpc>
              <a:buFont typeface="Arial" panose="020B0604020202020204" pitchFamily="34" charset="0"/>
              <a:buChar char="•"/>
            </a:pPr>
            <a:r>
              <a:rPr lang="fr-FR" sz="1050" dirty="0">
                <a:latin typeface="Arial" panose="020B0604020202020204" pitchFamily="34" charset="0"/>
                <a:cs typeface="Arial" panose="020B0604020202020204" pitchFamily="34" charset="0"/>
              </a:rPr>
              <a:t>un article FAB a un coût standard de 100 €</a:t>
            </a:r>
          </a:p>
          <a:p>
            <a:pPr marL="800100" lvl="1" indent="-342900">
              <a:lnSpc>
                <a:spcPct val="90000"/>
              </a:lnSpc>
              <a:buFont typeface="Arial" panose="020B0604020202020204" pitchFamily="34" charset="0"/>
              <a:buChar char="•"/>
            </a:pPr>
            <a:r>
              <a:rPr lang="fr-FR" sz="1050" dirty="0">
                <a:latin typeface="Arial" panose="020B0604020202020204" pitchFamily="34" charset="0"/>
                <a:cs typeface="Arial" panose="020B0604020202020204" pitchFamily="34" charset="0"/>
              </a:rPr>
              <a:t>on en fabrique 100 pour 12 000 €</a:t>
            </a:r>
          </a:p>
          <a:p>
            <a:pPr marL="800100" lvl="1" indent="-342900">
              <a:lnSpc>
                <a:spcPct val="90000"/>
              </a:lnSpc>
              <a:buFont typeface="Arial" panose="020B0604020202020204" pitchFamily="34" charset="0"/>
              <a:buChar char="•"/>
            </a:pPr>
            <a:r>
              <a:rPr lang="fr-FR" sz="1050" dirty="0">
                <a:latin typeface="Arial" panose="020B0604020202020204" pitchFamily="34" charset="0"/>
                <a:cs typeface="Arial" panose="020B0604020202020204" pitchFamily="34" charset="0"/>
              </a:rPr>
              <a:t>la valeur du stock augmente de 10 000 €</a:t>
            </a:r>
          </a:p>
          <a:p>
            <a:pPr marL="800100" lvl="1" indent="-342900">
              <a:lnSpc>
                <a:spcPct val="90000"/>
              </a:lnSpc>
              <a:buFont typeface="Arial" panose="020B0604020202020204" pitchFamily="34" charset="0"/>
              <a:buChar char="•"/>
            </a:pPr>
            <a:r>
              <a:rPr lang="fr-FR" sz="1050" dirty="0">
                <a:latin typeface="Arial" panose="020B0604020202020204" pitchFamily="34" charset="0"/>
                <a:cs typeface="Arial" panose="020B0604020202020204" pitchFamily="34" charset="0"/>
              </a:rPr>
              <a:t>il apparaît un écart d’exécution de 2 000 €</a:t>
            </a:r>
          </a:p>
          <a:p>
            <a:pPr lvl="0"/>
            <a:r>
              <a:rPr lang="fr-FR" sz="1050" kern="1200" dirty="0">
                <a:solidFill>
                  <a:schemeClr val="tx1"/>
                </a:solidFill>
                <a:effectLst/>
                <a:latin typeface="Arial" panose="020B0604020202020204" pitchFamily="34" charset="0"/>
                <a:cs typeface="Arial" panose="020B0604020202020204" pitchFamily="34" charset="0"/>
              </a:rPr>
              <a:t>Les comptes d’écart sont évidemment surveillés par le service de contrôle de gestion et ils doivent être expliqués par les responsables opérationnels.</a:t>
            </a:r>
          </a:p>
          <a:p>
            <a:endParaRPr lang="fr-FR"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1"/>
          </p:nvPr>
        </p:nvSpPr>
        <p:spPr/>
        <p:txBody>
          <a:bodyPr/>
          <a:lstStyle/>
          <a:p>
            <a:fld id="{5F68A44B-701F-4008-9BB7-A720FD8580D5}" type="slidenum">
              <a:rPr lang="en-US" smtClean="0"/>
              <a:pPr/>
              <a:t>2</a:t>
            </a:fld>
            <a:endParaRPr lang="en-US"/>
          </a:p>
        </p:txBody>
      </p:sp>
    </p:spTree>
    <p:extLst>
      <p:ext uri="{BB962C8B-B14F-4D97-AF65-F5344CB8AC3E}">
        <p14:creationId xmlns:p14="http://schemas.microsoft.com/office/powerpoint/2010/main" val="42725127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En étudiant l’ERP comme on le fait actuellement, on « survole » le temps en se situant tantôt dans sa phase virtuelle de « Prévisions » (suggestion, optimisation, ordonnancement du plan…), puis dans sa phase « Lancée » avec la production physique des en-cours de production, d’éventuels rebuts et reprises puis, enfin, dans la phase où les OF sont terminés, en stock et clos. Il est donc impératif dans ce jeu de simulation avec e-</a:t>
            </a:r>
            <a:r>
              <a:rPr lang="fr-FR" sz="1000" dirty="0" err="1">
                <a:latin typeface="Arial" panose="020B0604020202020204" pitchFamily="34" charset="0"/>
                <a:cs typeface="Arial" panose="020B0604020202020204" pitchFamily="34" charset="0"/>
              </a:rPr>
              <a:t>Prelude</a:t>
            </a:r>
            <a:r>
              <a:rPr lang="fr-FR" sz="1000" dirty="0">
                <a:latin typeface="Arial" panose="020B0604020202020204" pitchFamily="34" charset="0"/>
                <a:cs typeface="Arial" panose="020B0604020202020204" pitchFamily="34" charset="0"/>
              </a:rPr>
              <a:t> d’être capable à tout moment de bien se situer dans le temps afin de parfaitement comprendre ce que l’on calcule au niveau des différents coûts. C’est ce que l’on a appelé ici les différents « moments » du calcul des coûts.</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Les coûts standards, qui sont fixés initialement au moment de l’élaboration des budgets, traversent le temps défini par la période budgétaire sans théoriquement être modifiés (sauf exceptions rares sous peine que perdre tout intérêt en tant qu’indicateurs de performance de long terme). Les autres coûts calculés séquentiellement tout au long des différentes phases du plan leur seront comparés afin de mesurer les « écarts », véritables « drapeaux d’alerte » pour le contrôle de gestion.</a:t>
            </a:r>
          </a:p>
        </p:txBody>
      </p:sp>
      <p:sp>
        <p:nvSpPr>
          <p:cNvPr id="5" name="Espace réservé du numéro de diapositive 4"/>
          <p:cNvSpPr>
            <a:spLocks noGrp="1"/>
          </p:cNvSpPr>
          <p:nvPr>
            <p:ph type="sldNum" sz="quarter" idx="11"/>
          </p:nvPr>
        </p:nvSpPr>
        <p:spPr/>
        <p:txBody>
          <a:bodyPr/>
          <a:lstStyle/>
          <a:p>
            <a:fld id="{5F68A44B-701F-4008-9BB7-A720FD8580D5}" type="slidenum">
              <a:rPr lang="en-US" smtClean="0"/>
              <a:pPr/>
              <a:t>20</a:t>
            </a:fld>
            <a:endParaRPr lang="en-US"/>
          </a:p>
        </p:txBody>
      </p:sp>
    </p:spTree>
    <p:extLst>
      <p:ext uri="{BB962C8B-B14F-4D97-AF65-F5344CB8AC3E}">
        <p14:creationId xmlns:p14="http://schemas.microsoft.com/office/powerpoint/2010/main" val="10128415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Les données techniques (nomenclatures et gammes) peuvent évoluer au cours de l’année, par exemple, remplacement d’un composant</a:t>
            </a:r>
            <a:r>
              <a:rPr lang="fr-FR" sz="1000" baseline="0" dirty="0">
                <a:latin typeface="Arial" panose="020B0604020202020204" pitchFamily="34" charset="0"/>
                <a:cs typeface="Arial" panose="020B0604020202020204" pitchFamily="34" charset="0"/>
              </a:rPr>
              <a:t> par un autre, amélioration d’un processus de fabrication…</a:t>
            </a:r>
          </a:p>
          <a:p>
            <a:r>
              <a:rPr lang="fr-FR" sz="1000" baseline="0" dirty="0">
                <a:latin typeface="Arial" panose="020B0604020202020204" pitchFamily="34" charset="0"/>
                <a:cs typeface="Arial" panose="020B0604020202020204" pitchFamily="34" charset="0"/>
              </a:rPr>
              <a:t>Selon le principe de la comptabilité en coût standard, on doit figer un coût pour chaque article sur toute la période budgétaire.</a:t>
            </a:r>
          </a:p>
          <a:p>
            <a:endParaRPr lang="fr-FR" sz="1000" baseline="0" dirty="0">
              <a:latin typeface="Arial" panose="020B0604020202020204" pitchFamily="34" charset="0"/>
              <a:cs typeface="Arial" panose="020B0604020202020204" pitchFamily="34" charset="0"/>
            </a:endParaRPr>
          </a:p>
          <a:p>
            <a:r>
              <a:rPr lang="fr-FR" sz="1000" baseline="0" dirty="0">
                <a:latin typeface="Arial" panose="020B0604020202020204" pitchFamily="34" charset="0"/>
                <a:cs typeface="Arial" panose="020B0604020202020204" pitchFamily="34" charset="0"/>
              </a:rPr>
              <a:t>On va donc « prendre une photo » des données techniques à la date du budget qui servira de référence toute au long de l’année.</a:t>
            </a:r>
            <a:endParaRPr lang="fr-FR" sz="1000"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1"/>
          </p:nvPr>
        </p:nvSpPr>
        <p:spPr/>
        <p:txBody>
          <a:bodyPr/>
          <a:lstStyle/>
          <a:p>
            <a:fld id="{5F68A44B-701F-4008-9BB7-A720FD8580D5}" type="slidenum">
              <a:rPr lang="en-US" smtClean="0"/>
              <a:pPr/>
              <a:t>21</a:t>
            </a:fld>
            <a:endParaRPr lang="en-US"/>
          </a:p>
        </p:txBody>
      </p:sp>
    </p:spTree>
    <p:extLst>
      <p:ext uri="{BB962C8B-B14F-4D97-AF65-F5344CB8AC3E}">
        <p14:creationId xmlns:p14="http://schemas.microsoft.com/office/powerpoint/2010/main" val="33271995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92696" y="4211960"/>
            <a:ext cx="5904656" cy="5040560"/>
          </a:xfrm>
        </p:spPr>
        <p:txBody>
          <a:bodyPr/>
          <a:lstStyle/>
          <a:p>
            <a:r>
              <a:rPr lang="fr-FR" sz="1000" b="1" dirty="0">
                <a:latin typeface="Arial" panose="020B0604020202020204" pitchFamily="34" charset="0"/>
                <a:cs typeface="Arial" panose="020B0604020202020204" pitchFamily="34" charset="0"/>
              </a:rPr>
              <a:t>Les écarts des  OF fermes</a:t>
            </a:r>
          </a:p>
          <a:p>
            <a:pPr marL="171450" indent="-171450">
              <a:buFontTx/>
              <a:buChar char="-"/>
            </a:pPr>
            <a:r>
              <a:rPr lang="fr-FR" sz="1000" dirty="0">
                <a:latin typeface="Arial" panose="020B0604020202020204" pitchFamily="34" charset="0"/>
                <a:cs typeface="Arial" panose="020B0604020202020204" pitchFamily="34" charset="0"/>
              </a:rPr>
              <a:t>Écarts dus aux évolutions des données techniques</a:t>
            </a:r>
          </a:p>
          <a:p>
            <a:pPr marL="171450" indent="-171450">
              <a:buFontTx/>
              <a:buChar char="-"/>
            </a:pPr>
            <a:r>
              <a:rPr lang="fr-FR" sz="1000" dirty="0">
                <a:latin typeface="Arial" panose="020B0604020202020204" pitchFamily="34" charset="0"/>
                <a:cs typeface="Arial" panose="020B0604020202020204" pitchFamily="34" charset="0"/>
              </a:rPr>
              <a:t>Écart du à la taille de lot</a:t>
            </a:r>
          </a:p>
          <a:p>
            <a:pPr marL="0" indent="0">
              <a:buFontTx/>
              <a:buNone/>
            </a:pPr>
            <a:r>
              <a:rPr lang="fr-FR" sz="1000" b="1" dirty="0">
                <a:latin typeface="Arial" panose="020B0604020202020204" pitchFamily="34" charset="0"/>
                <a:cs typeface="Arial" panose="020B0604020202020204" pitchFamily="34" charset="0"/>
              </a:rPr>
              <a:t>Les écarts des OF lancés</a:t>
            </a:r>
          </a:p>
          <a:p>
            <a:pPr marL="171450" indent="-171450">
              <a:buFontTx/>
              <a:buChar char="-"/>
            </a:pPr>
            <a:r>
              <a:rPr lang="fr-FR" sz="1000" dirty="0">
                <a:latin typeface="Arial" panose="020B0604020202020204" pitchFamily="34" charset="0"/>
                <a:cs typeface="Arial" panose="020B0604020202020204" pitchFamily="34" charset="0"/>
              </a:rPr>
              <a:t>Écarts entre les consommations réelles de ressources et ce que l’on aurait du consommer</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b="1" dirty="0">
                <a:latin typeface="Arial" panose="020B0604020202020204" pitchFamily="34" charset="0"/>
                <a:cs typeface="Arial" panose="020B0604020202020204" pitchFamily="34" charset="0"/>
              </a:rPr>
              <a:t>Les écarts des OF clos</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dirty="0">
                <a:latin typeface="Arial" panose="020B0604020202020204" pitchFamily="34" charset="0"/>
                <a:cs typeface="Arial" panose="020B0604020202020204" pitchFamily="34" charset="0"/>
              </a:rPr>
              <a:t>-   Écarts entre les consommations réelles de ressources et ce qui était prévu au budget</a:t>
            </a:r>
          </a:p>
          <a:p>
            <a:r>
              <a:rPr lang="fr-FR" sz="1000" b="1" i="0" kern="1200" dirty="0">
                <a:solidFill>
                  <a:schemeClr val="tx1"/>
                </a:solidFill>
                <a:effectLst/>
                <a:latin typeface="Arial" panose="020B0604020202020204" pitchFamily="34" charset="0"/>
                <a:cs typeface="Arial" panose="020B0604020202020204" pitchFamily="34" charset="0"/>
              </a:rPr>
              <a:t>Récapitulation des coûts et des écarts par OF</a:t>
            </a:r>
          </a:p>
          <a:p>
            <a:r>
              <a:rPr lang="fr-FR" sz="1000" b="1" i="0" kern="1200" dirty="0">
                <a:solidFill>
                  <a:schemeClr val="tx1"/>
                </a:solidFill>
                <a:effectLst/>
                <a:latin typeface="Arial" panose="020B0604020202020204" pitchFamily="34" charset="0"/>
                <a:cs typeface="Arial" panose="020B0604020202020204" pitchFamily="34" charset="0"/>
              </a:rPr>
              <a:t>Les écarts d'exécution</a:t>
            </a:r>
          </a:p>
          <a:p>
            <a:r>
              <a:rPr lang="fr-FR" sz="1000" b="0" i="0" kern="1200" dirty="0">
                <a:solidFill>
                  <a:schemeClr val="tx1"/>
                </a:solidFill>
                <a:effectLst/>
                <a:latin typeface="Arial" panose="020B0604020202020204" pitchFamily="34" charset="0"/>
                <a:cs typeface="Arial" panose="020B0604020202020204" pitchFamily="34" charset="0"/>
              </a:rPr>
              <a:t>Les écarts techniques sont issus de la différence entre les temps passés machine et main-d'œuvre et les temps qui figurent dans la gamme de production utilisée. Celle-ci peut être différente de la gamme de fabrication car il est possible de rajouter des opérations ou de modifier des temps.</a:t>
            </a:r>
          </a:p>
          <a:p>
            <a:r>
              <a:rPr lang="fr-FR" sz="1000" b="0" i="0" kern="1200" dirty="0">
                <a:solidFill>
                  <a:schemeClr val="tx1"/>
                </a:solidFill>
                <a:effectLst/>
                <a:latin typeface="Arial" panose="020B0604020202020204" pitchFamily="34" charset="0"/>
                <a:cs typeface="Arial" panose="020B0604020202020204" pitchFamily="34" charset="0"/>
              </a:rPr>
              <a:t>Ces écarts techniques sont de la responsabilité de la fabrication.</a:t>
            </a:r>
          </a:p>
          <a:p>
            <a:r>
              <a:rPr lang="fr-FR" sz="1000" b="1" i="0" kern="1200" dirty="0">
                <a:solidFill>
                  <a:schemeClr val="tx1"/>
                </a:solidFill>
                <a:effectLst/>
                <a:latin typeface="Arial" panose="020B0604020202020204" pitchFamily="34" charset="0"/>
                <a:cs typeface="Arial" panose="020B0604020202020204" pitchFamily="34" charset="0"/>
              </a:rPr>
              <a:t>Les écarts sur budget</a:t>
            </a:r>
          </a:p>
          <a:p>
            <a:r>
              <a:rPr lang="fr-FR" sz="1000" b="0" i="0" kern="1200" dirty="0">
                <a:solidFill>
                  <a:schemeClr val="tx1"/>
                </a:solidFill>
                <a:effectLst/>
                <a:latin typeface="Arial" panose="020B0604020202020204" pitchFamily="34" charset="0"/>
                <a:cs typeface="Arial" panose="020B0604020202020204" pitchFamily="34" charset="0"/>
              </a:rPr>
              <a:t>Les écarts sur budget sont issus de la différence entre le coût standard de la gamme de production utilisée et la gamme budget de l'article.</a:t>
            </a:r>
          </a:p>
          <a:p>
            <a:r>
              <a:rPr lang="fr-FR" sz="1000" b="0" i="0" kern="1200" dirty="0">
                <a:solidFill>
                  <a:schemeClr val="tx1"/>
                </a:solidFill>
                <a:effectLst/>
                <a:latin typeface="Arial" panose="020B0604020202020204" pitchFamily="34" charset="0"/>
                <a:cs typeface="Arial" panose="020B0604020202020204" pitchFamily="34" charset="0"/>
              </a:rPr>
              <a:t>Le coût budget de l'OF est obtenu en multipliant la quantité bonne par les taux machine (Frais variables d'atelier + Amortissements économiques + Frais fixes sur machine) et main-d'œuvre (Frais variables MOD + Frais fixes sur MO) de la gamme budget de l'article.</a:t>
            </a:r>
          </a:p>
          <a:p>
            <a:r>
              <a:rPr lang="fr-FR" sz="1000" b="0" i="0" kern="1200" dirty="0">
                <a:solidFill>
                  <a:schemeClr val="tx1"/>
                </a:solidFill>
                <a:effectLst/>
                <a:latin typeface="Arial" panose="020B0604020202020204" pitchFamily="34" charset="0"/>
                <a:cs typeface="Arial" panose="020B0604020202020204" pitchFamily="34" charset="0"/>
              </a:rPr>
              <a:t>Ces écarts sont de la responsabilité du bureau des méthodes qui fait évoluer les gammes mais aussi du service Lancement qui lance des OF dont la quantité est différente du lot standard.</a:t>
            </a:r>
          </a:p>
          <a:p>
            <a:r>
              <a:rPr lang="fr-FR" sz="1000" b="1" i="0" kern="1200" dirty="0">
                <a:solidFill>
                  <a:schemeClr val="tx1"/>
                </a:solidFill>
                <a:effectLst/>
                <a:latin typeface="Arial" panose="020B0604020202020204" pitchFamily="34" charset="0"/>
                <a:cs typeface="Arial" panose="020B0604020202020204" pitchFamily="34" charset="0"/>
              </a:rPr>
              <a:t>Les écarts sur rebut</a:t>
            </a:r>
          </a:p>
          <a:p>
            <a:r>
              <a:rPr lang="fr-FR" sz="1000" b="0" i="0" kern="1200" dirty="0">
                <a:solidFill>
                  <a:schemeClr val="tx1"/>
                </a:solidFill>
                <a:effectLst/>
                <a:latin typeface="Arial" panose="020B0604020202020204" pitchFamily="34" charset="0"/>
                <a:cs typeface="Arial" panose="020B0604020202020204" pitchFamily="34" charset="0"/>
              </a:rPr>
              <a:t>On considère que lorsqu'il y a rebut, toutes les matières et composants de la nomenclature sont perdus. Le coût matière des rebuts est donc égal à la quantité rebutée sur l'OF multipliée par le coût matière standard de l'article.</a:t>
            </a:r>
          </a:p>
          <a:p>
            <a:endParaRPr lang="fr-FR" sz="1000" b="0" i="0" kern="1200" dirty="0">
              <a:solidFill>
                <a:schemeClr val="tx1"/>
              </a:solidFill>
              <a:effectLst/>
              <a:latin typeface="Arial" panose="020B0604020202020204" pitchFamily="34" charset="0"/>
              <a:cs typeface="Arial" panose="020B0604020202020204" pitchFamily="34" charset="0"/>
            </a:endParaRPr>
          </a:p>
          <a:p>
            <a:pPr marL="0" indent="0">
              <a:buFontTx/>
              <a:buNone/>
            </a:pPr>
            <a:endParaRPr lang="fr-FR" sz="1000"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1"/>
          </p:nvPr>
        </p:nvSpPr>
        <p:spPr/>
        <p:txBody>
          <a:bodyPr/>
          <a:lstStyle/>
          <a:p>
            <a:fld id="{5F68A44B-701F-4008-9BB7-A720FD8580D5}" type="slidenum">
              <a:rPr lang="en-US" smtClean="0"/>
              <a:pPr/>
              <a:t>22</a:t>
            </a:fld>
            <a:endParaRPr lang="en-US"/>
          </a:p>
        </p:txBody>
      </p:sp>
    </p:spTree>
    <p:extLst>
      <p:ext uri="{BB962C8B-B14F-4D97-AF65-F5344CB8AC3E}">
        <p14:creationId xmlns:p14="http://schemas.microsoft.com/office/powerpoint/2010/main" val="42737826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Ces écarts reflètent les modifications apportées par le </a:t>
            </a:r>
            <a:r>
              <a:rPr lang="fr-FR" sz="1000" b="1" dirty="0">
                <a:latin typeface="Arial" panose="020B0604020202020204" pitchFamily="34" charset="0"/>
                <a:cs typeface="Arial" panose="020B0604020202020204" pitchFamily="34" charset="0"/>
              </a:rPr>
              <a:t>bureau d’études </a:t>
            </a:r>
            <a:r>
              <a:rPr lang="fr-FR" sz="1000" dirty="0">
                <a:latin typeface="Arial" panose="020B0604020202020204" pitchFamily="34" charset="0"/>
                <a:cs typeface="Arial" panose="020B0604020202020204" pitchFamily="34" charset="0"/>
              </a:rPr>
              <a:t>qui fait évoluer les nomenclatures et le </a:t>
            </a:r>
            <a:r>
              <a:rPr lang="fr-FR" sz="1000" b="1" dirty="0">
                <a:latin typeface="Arial" panose="020B0604020202020204" pitchFamily="34" charset="0"/>
                <a:cs typeface="Arial" panose="020B0604020202020204" pitchFamily="34" charset="0"/>
              </a:rPr>
              <a:t>bureau des méthodes </a:t>
            </a:r>
            <a:r>
              <a:rPr lang="fr-FR" sz="1000" dirty="0">
                <a:latin typeface="Arial" panose="020B0604020202020204" pitchFamily="34" charset="0"/>
                <a:cs typeface="Arial" panose="020B0604020202020204" pitchFamily="34" charset="0"/>
              </a:rPr>
              <a:t>qui fait évoluer les gammes.</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Ils proviennent aussi de la </a:t>
            </a:r>
            <a:r>
              <a:rPr lang="fr-FR" sz="1000" b="1" dirty="0">
                <a:latin typeface="Arial" panose="020B0604020202020204" pitchFamily="34" charset="0"/>
                <a:cs typeface="Arial" panose="020B0604020202020204" pitchFamily="34" charset="0"/>
              </a:rPr>
              <a:t>planification</a:t>
            </a:r>
            <a:r>
              <a:rPr lang="fr-FR" sz="1000" dirty="0">
                <a:latin typeface="Arial" panose="020B0604020202020204" pitchFamily="34" charset="0"/>
                <a:cs typeface="Arial" panose="020B0604020202020204" pitchFamily="34" charset="0"/>
              </a:rPr>
              <a:t> qui fixe la taille de lot.</a:t>
            </a:r>
          </a:p>
          <a:p>
            <a:r>
              <a:rPr lang="fr-FR" sz="1000" dirty="0">
                <a:latin typeface="Arial" panose="020B0604020202020204" pitchFamily="34" charset="0"/>
                <a:cs typeface="Arial" panose="020B0604020202020204" pitchFamily="34" charset="0"/>
              </a:rPr>
              <a:t>Si on lance des lots de plus petite taille que ce qui était prévu dans les gammes retenues pour le budget, le coût de revient des articles fabriqués s’en trouvera augmenté puisque les coûts de réglage seront répartis sur es quantités plus faibles.</a:t>
            </a:r>
          </a:p>
        </p:txBody>
      </p:sp>
      <p:sp>
        <p:nvSpPr>
          <p:cNvPr id="5" name="Espace réservé du numéro de diapositive 4"/>
          <p:cNvSpPr>
            <a:spLocks noGrp="1"/>
          </p:cNvSpPr>
          <p:nvPr>
            <p:ph type="sldNum" sz="quarter" idx="11"/>
          </p:nvPr>
        </p:nvSpPr>
        <p:spPr/>
        <p:txBody>
          <a:bodyPr/>
          <a:lstStyle/>
          <a:p>
            <a:fld id="{5F68A44B-701F-4008-9BB7-A720FD8580D5}" type="slidenum">
              <a:rPr lang="en-US" smtClean="0"/>
              <a:pPr/>
              <a:t>23</a:t>
            </a:fld>
            <a:endParaRPr lang="en-US"/>
          </a:p>
        </p:txBody>
      </p:sp>
    </p:spTree>
    <p:extLst>
      <p:ext uri="{BB962C8B-B14F-4D97-AF65-F5344CB8AC3E}">
        <p14:creationId xmlns:p14="http://schemas.microsoft.com/office/powerpoint/2010/main" val="36859028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476672" y="4114800"/>
            <a:ext cx="6048672" cy="4849688"/>
          </a:xfrm>
        </p:spPr>
        <p:txBody>
          <a:bodyPr/>
          <a:lstStyle/>
          <a:p>
            <a:pPr marL="0" marR="0" algn="l">
              <a:spcBef>
                <a:spcPts val="0"/>
              </a:spcBef>
              <a:spcAft>
                <a:spcPts val="0"/>
              </a:spcAft>
            </a:pPr>
            <a:r>
              <a:rPr lang="fr-FR" sz="1000" b="1" i="0" dirty="0">
                <a:solidFill>
                  <a:srgbClr val="000000"/>
                </a:solidFill>
                <a:effectLst/>
                <a:latin typeface="Arial" panose="020B0604020202020204" pitchFamily="34" charset="0"/>
                <a:cs typeface="Arial" panose="020B0604020202020204" pitchFamily="34" charset="0"/>
              </a:rPr>
              <a:t>Écarts sur consommation de matière</a:t>
            </a:r>
          </a:p>
          <a:p>
            <a:pPr marL="0" marR="0" algn="l">
              <a:lnSpc>
                <a:spcPts val="1400"/>
              </a:lnSpc>
              <a:spcBef>
                <a:spcPts val="500"/>
              </a:spcBef>
              <a:spcAft>
                <a:spcPts val="0"/>
              </a:spcAft>
            </a:pPr>
            <a:r>
              <a:rPr lang="fr-FR" sz="1000" b="0" i="0" dirty="0">
                <a:solidFill>
                  <a:srgbClr val="000000"/>
                </a:solidFill>
                <a:effectLst/>
                <a:latin typeface="Arial" panose="020B0604020202020204" pitchFamily="34" charset="0"/>
                <a:cs typeface="Arial" panose="020B0604020202020204" pitchFamily="34" charset="0"/>
              </a:rPr>
              <a:t>Les écarts de consommation matière sont égaux à la différence entre ce que l'on aurait dû consommer selon les données qui figurent dans les nomenclatures et ce que l'on a consommé réellement. Ils peuvent provenir d'un besoin supplémentaire ou au contraire d'un besoin inférieur par rapport aux consommations théoriques qui figurent dans les nomenclatures. On peut comparer les quantités que l'on aurait théoriquement dû consommer avec celles que l'on a réellement consommées.</a:t>
            </a:r>
          </a:p>
          <a:p>
            <a:pPr marL="0" marR="0" algn="l">
              <a:lnSpc>
                <a:spcPts val="1400"/>
              </a:lnSpc>
              <a:spcBef>
                <a:spcPts val="500"/>
              </a:spcBef>
              <a:spcAft>
                <a:spcPts val="0"/>
              </a:spcAft>
            </a:pPr>
            <a:r>
              <a:rPr lang="fr-FR" sz="1000" b="0" i="0" dirty="0">
                <a:solidFill>
                  <a:srgbClr val="000000"/>
                </a:solidFill>
                <a:effectLst/>
                <a:latin typeface="Arial" panose="020B0604020202020204" pitchFamily="34" charset="0"/>
                <a:cs typeface="Arial" panose="020B0604020202020204" pitchFamily="34" charset="0"/>
              </a:rPr>
              <a:t>Selon le principe de la comptabilité en coûts standards, les écarts de consommation matière sont valorisés en utilisant le coût standard de l'article. L'écart matière sur un composant est donc égal à : (Consommation standard - consommation réelle) x Coût standard</a:t>
            </a:r>
          </a:p>
          <a:p>
            <a:pPr marL="0" marR="0" algn="l">
              <a:lnSpc>
                <a:spcPts val="1400"/>
              </a:lnSpc>
              <a:spcBef>
                <a:spcPts val="500"/>
              </a:spcBef>
              <a:spcAft>
                <a:spcPts val="0"/>
              </a:spcAft>
            </a:pPr>
            <a:r>
              <a:rPr lang="fr-FR" sz="1000" b="0" i="0" dirty="0">
                <a:solidFill>
                  <a:srgbClr val="000000"/>
                </a:solidFill>
                <a:effectLst/>
                <a:latin typeface="Arial" panose="020B0604020202020204" pitchFamily="34" charset="0"/>
                <a:cs typeface="Arial" panose="020B0604020202020204" pitchFamily="34" charset="0"/>
              </a:rPr>
              <a:t>Ces écarts de consommation sont de la responsabilité de la fabrication.</a:t>
            </a:r>
          </a:p>
          <a:p>
            <a:r>
              <a:rPr lang="fr-FR" sz="1000" b="1" i="0" kern="1200" dirty="0">
                <a:solidFill>
                  <a:schemeClr val="tx1"/>
                </a:solidFill>
                <a:effectLst/>
                <a:latin typeface="Arial" panose="020B0604020202020204" pitchFamily="34" charset="0"/>
                <a:cs typeface="Arial" panose="020B0604020202020204" pitchFamily="34" charset="0"/>
              </a:rPr>
              <a:t>Écarts sur temps de fabrication</a:t>
            </a:r>
          </a:p>
          <a:p>
            <a:r>
              <a:rPr lang="fr-FR" sz="1000" b="0" i="0" kern="1200" dirty="0">
                <a:solidFill>
                  <a:schemeClr val="tx1"/>
                </a:solidFill>
                <a:effectLst/>
                <a:latin typeface="Arial" panose="020B0604020202020204" pitchFamily="34" charset="0"/>
                <a:cs typeface="Arial" panose="020B0604020202020204" pitchFamily="34" charset="0"/>
              </a:rPr>
              <a:t>Les écarts sur temps de fabrication machine, main-d’œuvre de réglage et main-d’œuvre directe proviennent de la différence entre les temps théoriques qui figurent dans les gammes et les temps effectivement passés. Les temps réels machine et main-d'œuvre sont enregistrés au niveau de l'OF.</a:t>
            </a:r>
          </a:p>
          <a:p>
            <a:r>
              <a:rPr lang="fr-FR" sz="1000" b="0" i="0" kern="1200" dirty="0">
                <a:solidFill>
                  <a:schemeClr val="tx1"/>
                </a:solidFill>
                <a:effectLst/>
                <a:latin typeface="Arial" panose="020B0604020202020204" pitchFamily="34" charset="0"/>
                <a:cs typeface="Arial" panose="020B0604020202020204" pitchFamily="34" charset="0"/>
              </a:rPr>
              <a:t>Selon le principe de la comptabilité en coûts standards, les écarts de temps de fabrication (machine et MOD) doivent être valorisés en utilisant les coûts standards de l'heure machine et de l'heure de main-d'œuvre. La comparaison s'effectue entre les temps réellement constatés issus des déclarations de production et les temps alloués qui figurent dans la gamme de fabrication qui a été utilisée.</a:t>
            </a:r>
          </a:p>
          <a:p>
            <a:r>
              <a:rPr lang="fr-FR" sz="1000" b="0" i="0" kern="1200" dirty="0">
                <a:solidFill>
                  <a:schemeClr val="tx1"/>
                </a:solidFill>
                <a:effectLst/>
                <a:latin typeface="Arial" panose="020B0604020202020204" pitchFamily="34" charset="0"/>
                <a:cs typeface="Arial" panose="020B0604020202020204" pitchFamily="34" charset="0"/>
              </a:rPr>
              <a:t>Les taux horaires machine et main-d'œuvre sont ceux des centres de coût auxquels appartiennent les postes de charge sur lesquels ont eu lieu les opérations.</a:t>
            </a:r>
          </a:p>
          <a:p>
            <a:r>
              <a:rPr lang="fr-FR" sz="1000" b="0" i="0" kern="1200" dirty="0">
                <a:solidFill>
                  <a:schemeClr val="tx1"/>
                </a:solidFill>
                <a:effectLst/>
                <a:latin typeface="Arial" panose="020B0604020202020204" pitchFamily="34" charset="0"/>
                <a:cs typeface="Arial" panose="020B0604020202020204" pitchFamily="34" charset="0"/>
              </a:rPr>
              <a:t>Pour un OF, les écarts sur temps de fabrication sont égaux à la somme des écarts sur les opérations de la gamme.</a:t>
            </a:r>
          </a:p>
          <a:p>
            <a:r>
              <a:rPr lang="fr-FR" sz="1000" b="0" i="0" kern="1200" dirty="0">
                <a:solidFill>
                  <a:schemeClr val="tx1"/>
                </a:solidFill>
                <a:effectLst/>
                <a:latin typeface="Arial" panose="020B0604020202020204" pitchFamily="34" charset="0"/>
                <a:cs typeface="Arial" panose="020B0604020202020204" pitchFamily="34" charset="0"/>
              </a:rPr>
              <a:t>Les écarts sur temps machine et sur temps MOD sur une opération se calculent somme suit :</a:t>
            </a:r>
          </a:p>
          <a:p>
            <a:r>
              <a:rPr lang="fr-FR" sz="1000" b="0" i="0" kern="1200" dirty="0">
                <a:solidFill>
                  <a:schemeClr val="tx1"/>
                </a:solidFill>
                <a:effectLst/>
                <a:latin typeface="Arial" panose="020B0604020202020204" pitchFamily="34" charset="0"/>
                <a:cs typeface="Arial" panose="020B0604020202020204" pitchFamily="34" charset="0"/>
              </a:rPr>
              <a:t>(Temps passé - Temps alloué) x taux horaire du centre de coût.</a:t>
            </a:r>
          </a:p>
          <a:p>
            <a:pPr marL="0" marR="0" algn="l">
              <a:lnSpc>
                <a:spcPts val="1400"/>
              </a:lnSpc>
              <a:spcBef>
                <a:spcPts val="500"/>
              </a:spcBef>
              <a:spcAft>
                <a:spcPts val="0"/>
              </a:spcAft>
            </a:pPr>
            <a:endParaRPr lang="fr-FR" sz="1000" b="0" i="0" dirty="0">
              <a:solidFill>
                <a:srgbClr val="000000"/>
              </a:solidFill>
              <a:effectLst/>
              <a:latin typeface="Arial" panose="020B0604020202020204" pitchFamily="34" charset="0"/>
              <a:cs typeface="Arial" panose="020B0604020202020204" pitchFamily="34" charset="0"/>
            </a:endParaRPr>
          </a:p>
          <a:p>
            <a:endParaRPr lang="fr-FR" sz="1000" dirty="0">
              <a:solidFill>
                <a:srgbClr val="339933"/>
              </a:solidFill>
            </a:endParaRPr>
          </a:p>
          <a:p>
            <a:endParaRPr lang="fr-FR" sz="1000" dirty="0"/>
          </a:p>
        </p:txBody>
      </p:sp>
      <p:sp>
        <p:nvSpPr>
          <p:cNvPr id="5" name="Espace réservé du numéro de diapositive 4"/>
          <p:cNvSpPr>
            <a:spLocks noGrp="1"/>
          </p:cNvSpPr>
          <p:nvPr>
            <p:ph type="sldNum" sz="quarter" idx="11"/>
          </p:nvPr>
        </p:nvSpPr>
        <p:spPr/>
        <p:txBody>
          <a:bodyPr/>
          <a:lstStyle/>
          <a:p>
            <a:fld id="{5F68A44B-701F-4008-9BB7-A720FD8580D5}" type="slidenum">
              <a:rPr lang="en-US" smtClean="0"/>
              <a:pPr/>
              <a:t>24</a:t>
            </a:fld>
            <a:endParaRPr lang="en-US"/>
          </a:p>
        </p:txBody>
      </p:sp>
    </p:spTree>
    <p:extLst>
      <p:ext uri="{BB962C8B-B14F-4D97-AF65-F5344CB8AC3E}">
        <p14:creationId xmlns:p14="http://schemas.microsoft.com/office/powerpoint/2010/main" val="42679932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92696" y="4343400"/>
            <a:ext cx="5544616" cy="4114800"/>
          </a:xfrm>
        </p:spPr>
        <p:txBody>
          <a:bodyPr/>
          <a:lstStyle/>
          <a:p>
            <a:r>
              <a:rPr lang="fr-FR" sz="1100" kern="1200" dirty="0">
                <a:solidFill>
                  <a:schemeClr val="tx1"/>
                </a:solidFill>
                <a:effectLst/>
                <a:latin typeface="Arial" panose="020B0604020202020204" pitchFamily="34" charset="0"/>
                <a:cs typeface="Arial" panose="020B0604020202020204" pitchFamily="34" charset="0"/>
              </a:rPr>
              <a:t>Le calcul d’un coût est une construction visant à prendre des décisions, en particulier liées à la rentabilité des produits. Selon le type de décision, le contrôleur de gestion peut incorporer dans un produit des coûts ayant un lien proches ou lointains de l’origine du produit.</a:t>
            </a:r>
          </a:p>
          <a:p>
            <a:r>
              <a:rPr lang="fr-FR" sz="1100" kern="1200" dirty="0">
                <a:solidFill>
                  <a:schemeClr val="tx1"/>
                </a:solidFill>
                <a:effectLst/>
                <a:latin typeface="Arial" panose="020B0604020202020204" pitchFamily="34" charset="0"/>
                <a:cs typeface="Arial" panose="020B0604020202020204" pitchFamily="34" charset="0"/>
              </a:rPr>
              <a:t>Un coût</a:t>
            </a:r>
            <a:r>
              <a:rPr lang="fr-FR" sz="1100" b="1" kern="1200" dirty="0">
                <a:solidFill>
                  <a:schemeClr val="tx1"/>
                </a:solidFill>
                <a:effectLst/>
                <a:latin typeface="Arial" panose="020B0604020202020204" pitchFamily="34" charset="0"/>
                <a:cs typeface="Arial" panose="020B0604020202020204" pitchFamily="34" charset="0"/>
              </a:rPr>
              <a:t> </a:t>
            </a:r>
            <a:r>
              <a:rPr lang="fr-FR" sz="1100" kern="1200" dirty="0">
                <a:solidFill>
                  <a:schemeClr val="tx1"/>
                </a:solidFill>
                <a:effectLst/>
                <a:latin typeface="Arial" panose="020B0604020202020204" pitchFamily="34" charset="0"/>
                <a:cs typeface="Arial" panose="020B0604020202020204" pitchFamily="34" charset="0"/>
              </a:rPr>
              <a:t>est réputé </a:t>
            </a:r>
            <a:r>
              <a:rPr lang="fr-FR" sz="1100" b="1" kern="1200" dirty="0">
                <a:solidFill>
                  <a:schemeClr val="tx1"/>
                </a:solidFill>
                <a:effectLst/>
                <a:latin typeface="Arial" panose="020B0604020202020204" pitchFamily="34" charset="0"/>
                <a:cs typeface="Arial" panose="020B0604020202020204" pitchFamily="34" charset="0"/>
              </a:rPr>
              <a:t>direct </a:t>
            </a:r>
            <a:r>
              <a:rPr lang="fr-FR" sz="1100" kern="1200" dirty="0">
                <a:solidFill>
                  <a:schemeClr val="tx1"/>
                </a:solidFill>
                <a:effectLst/>
                <a:latin typeface="Arial" panose="020B0604020202020204" pitchFamily="34" charset="0"/>
                <a:cs typeface="Arial" panose="020B0604020202020204" pitchFamily="34" charset="0"/>
              </a:rPr>
              <a:t>par rapport à un produit lorsqu'il est causé, au premier degré et sans ambiguïté, par la fabrication de ce produit. Les coûts matières, les coûts de main-d’œuvre directe mais également les charges d'amortissement des machines ainsi que divers frais fixes de fabrication font partie de cette catégorie.</a:t>
            </a:r>
          </a:p>
          <a:p>
            <a:endParaRPr lang="fr-FR" sz="1100" kern="1200" dirty="0">
              <a:solidFill>
                <a:schemeClr val="tx1"/>
              </a:solidFill>
              <a:effectLst/>
              <a:latin typeface="Arial" panose="020B0604020202020204" pitchFamily="34" charset="0"/>
              <a:cs typeface="Arial" panose="020B0604020202020204" pitchFamily="34" charset="0"/>
            </a:endParaRPr>
          </a:p>
          <a:p>
            <a:r>
              <a:rPr lang="fr-FR" sz="1100" kern="1200" dirty="0">
                <a:solidFill>
                  <a:schemeClr val="tx1"/>
                </a:solidFill>
                <a:effectLst/>
                <a:latin typeface="Arial" panose="020B0604020202020204" pitchFamily="34" charset="0"/>
                <a:cs typeface="Arial" panose="020B0604020202020204" pitchFamily="34" charset="0"/>
              </a:rPr>
              <a:t>Le coût le plus direct est naturellement le </a:t>
            </a:r>
            <a:r>
              <a:rPr lang="fr-FR" sz="1100" b="1" kern="1200" dirty="0">
                <a:solidFill>
                  <a:schemeClr val="tx1"/>
                </a:solidFill>
                <a:effectLst/>
                <a:latin typeface="Arial" panose="020B0604020202020204" pitchFamily="34" charset="0"/>
                <a:cs typeface="Arial" panose="020B0604020202020204" pitchFamily="34" charset="0"/>
              </a:rPr>
              <a:t>coût des matières et composants</a:t>
            </a:r>
            <a:r>
              <a:rPr lang="fr-FR" sz="1100" kern="1200" dirty="0">
                <a:solidFill>
                  <a:schemeClr val="tx1"/>
                </a:solidFill>
                <a:effectLst/>
                <a:latin typeface="Arial" panose="020B0604020202020204" pitchFamily="34" charset="0"/>
                <a:cs typeface="Arial" panose="020B0604020202020204" pitchFamily="34" charset="0"/>
              </a:rPr>
              <a:t> qui composent le produit fini, coût qui comprend non seulement le prix d'achat proprement dit mais aussi les frais d'approche et les frais du service Achats.</a:t>
            </a:r>
          </a:p>
          <a:p>
            <a:r>
              <a:rPr lang="fr-FR" sz="1100" kern="1200" dirty="0">
                <a:solidFill>
                  <a:schemeClr val="tx1"/>
                </a:solidFill>
                <a:effectLst/>
                <a:latin typeface="Arial" panose="020B0604020202020204" pitchFamily="34" charset="0"/>
                <a:cs typeface="Arial" panose="020B0604020202020204" pitchFamily="34" charset="0"/>
              </a:rPr>
              <a:t>On trouve ensuite dans le premier cercle les </a:t>
            </a:r>
            <a:r>
              <a:rPr lang="fr-FR" sz="1100" b="1" kern="1200" dirty="0">
                <a:solidFill>
                  <a:schemeClr val="tx1"/>
                </a:solidFill>
                <a:effectLst/>
                <a:latin typeface="Arial" panose="020B0604020202020204" pitchFamily="34" charset="0"/>
                <a:cs typeface="Arial" panose="020B0604020202020204" pitchFamily="34" charset="0"/>
              </a:rPr>
              <a:t>coûts directs de fabrication</a:t>
            </a:r>
            <a:r>
              <a:rPr lang="fr-FR" sz="1100" kern="1200" dirty="0">
                <a:solidFill>
                  <a:schemeClr val="tx1"/>
                </a:solidFill>
                <a:effectLst/>
                <a:latin typeface="Arial" panose="020B0604020202020204" pitchFamily="34" charset="0"/>
                <a:cs typeface="Arial" panose="020B0604020202020204" pitchFamily="34" charset="0"/>
              </a:rPr>
              <a:t>. Ceux-ci représentent la main-d’œuvre directe, les amortissements économiques des machines, l'énergie et les fluides, les consommables et les outils coupants, etc.</a:t>
            </a:r>
          </a:p>
          <a:p>
            <a:r>
              <a:rPr lang="fr-FR" sz="1100" kern="1200" dirty="0">
                <a:solidFill>
                  <a:schemeClr val="tx1"/>
                </a:solidFill>
                <a:effectLst/>
                <a:latin typeface="Arial" panose="020B0604020202020204" pitchFamily="34" charset="0"/>
                <a:cs typeface="Arial" panose="020B0604020202020204" pitchFamily="34" charset="0"/>
              </a:rPr>
              <a:t>Un coût</a:t>
            </a:r>
            <a:r>
              <a:rPr lang="fr-FR" sz="1100" b="1" kern="1200" dirty="0">
                <a:solidFill>
                  <a:schemeClr val="tx1"/>
                </a:solidFill>
                <a:effectLst/>
                <a:latin typeface="Arial" panose="020B0604020202020204" pitchFamily="34" charset="0"/>
                <a:cs typeface="Arial" panose="020B0604020202020204" pitchFamily="34" charset="0"/>
              </a:rPr>
              <a:t> </a:t>
            </a:r>
            <a:r>
              <a:rPr lang="fr-FR" sz="1100" kern="1200" dirty="0">
                <a:solidFill>
                  <a:schemeClr val="tx1"/>
                </a:solidFill>
                <a:effectLst/>
                <a:latin typeface="Arial" panose="020B0604020202020204" pitchFamily="34" charset="0"/>
                <a:cs typeface="Arial" panose="020B0604020202020204" pitchFamily="34" charset="0"/>
              </a:rPr>
              <a:t>est dit </a:t>
            </a:r>
            <a:r>
              <a:rPr lang="fr-FR" sz="1100" b="1" kern="1200" dirty="0">
                <a:solidFill>
                  <a:schemeClr val="tx1"/>
                </a:solidFill>
                <a:effectLst/>
                <a:latin typeface="Arial" panose="020B0604020202020204" pitchFamily="34" charset="0"/>
                <a:cs typeface="Arial" panose="020B0604020202020204" pitchFamily="34" charset="0"/>
              </a:rPr>
              <a:t>indirect </a:t>
            </a:r>
            <a:r>
              <a:rPr lang="fr-FR" sz="1100" kern="1200" dirty="0">
                <a:solidFill>
                  <a:schemeClr val="tx1"/>
                </a:solidFill>
                <a:effectLst/>
                <a:latin typeface="Arial" panose="020B0604020202020204" pitchFamily="34" charset="0"/>
                <a:cs typeface="Arial" panose="020B0604020202020204" pitchFamily="34" charset="0"/>
              </a:rPr>
              <a:t>dans le cas contraire. Il représente la consommation de ressources qui sont nécessaires pour créer un environnement</a:t>
            </a:r>
            <a:r>
              <a:rPr lang="fr-FR" sz="1100" i="1" kern="1200" dirty="0">
                <a:solidFill>
                  <a:schemeClr val="tx1"/>
                </a:solidFill>
                <a:effectLst/>
                <a:latin typeface="Arial" panose="020B0604020202020204" pitchFamily="34" charset="0"/>
                <a:cs typeface="Arial" panose="020B0604020202020204" pitchFamily="34" charset="0"/>
              </a:rPr>
              <a:t> </a:t>
            </a:r>
            <a:r>
              <a:rPr lang="fr-FR" sz="1100" kern="1200" dirty="0">
                <a:solidFill>
                  <a:schemeClr val="tx1"/>
                </a:solidFill>
                <a:effectLst/>
                <a:latin typeface="Arial" panose="020B0604020202020204" pitchFamily="34" charset="0"/>
                <a:cs typeface="Arial" panose="020B0604020202020204" pitchFamily="34" charset="0"/>
              </a:rPr>
              <a:t>dans lequel le processus de fabrication peut prendre place.</a:t>
            </a:r>
          </a:p>
          <a:p>
            <a:r>
              <a:rPr lang="fr-FR" sz="1100" kern="1200" dirty="0">
                <a:solidFill>
                  <a:schemeClr val="tx1"/>
                </a:solidFill>
                <a:effectLst/>
                <a:latin typeface="Arial" panose="020B0604020202020204" pitchFamily="34" charset="0"/>
                <a:cs typeface="Arial" panose="020B0604020202020204" pitchFamily="34" charset="0"/>
              </a:rPr>
              <a:t>Les </a:t>
            </a:r>
            <a:r>
              <a:rPr lang="fr-FR" sz="1100" b="1" kern="1200" dirty="0">
                <a:solidFill>
                  <a:schemeClr val="tx1"/>
                </a:solidFill>
                <a:effectLst/>
                <a:latin typeface="Arial" panose="020B0604020202020204" pitchFamily="34" charset="0"/>
                <a:cs typeface="Arial" panose="020B0604020202020204" pitchFamily="34" charset="0"/>
              </a:rPr>
              <a:t>coûts indirects de fabrication</a:t>
            </a:r>
            <a:r>
              <a:rPr lang="fr-FR" sz="1100" kern="1200" dirty="0">
                <a:solidFill>
                  <a:schemeClr val="tx1"/>
                </a:solidFill>
                <a:effectLst/>
                <a:latin typeface="Arial" panose="020B0604020202020204" pitchFamily="34" charset="0"/>
                <a:cs typeface="Arial" panose="020B0604020202020204" pitchFamily="34" charset="0"/>
              </a:rPr>
              <a:t> ont pour origine les services communs de l’atelier : encadrement de la production, Qualité, Entretien, Outillage, Métrologie ainsi que le coût des surfaces occupées.</a:t>
            </a:r>
          </a:p>
          <a:p>
            <a:endParaRPr lang="fr-FR" sz="1100"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1"/>
          </p:nvPr>
        </p:nvSpPr>
        <p:spPr/>
        <p:txBody>
          <a:bodyPr/>
          <a:lstStyle/>
          <a:p>
            <a:fld id="{5F68A44B-701F-4008-9BB7-A720FD8580D5}" type="slidenum">
              <a:rPr lang="en-US" smtClean="0"/>
              <a:pPr/>
              <a:t>3</a:t>
            </a:fld>
            <a:endParaRPr lang="en-US"/>
          </a:p>
        </p:txBody>
      </p:sp>
    </p:spTree>
    <p:extLst>
      <p:ext uri="{BB962C8B-B14F-4D97-AF65-F5344CB8AC3E}">
        <p14:creationId xmlns:p14="http://schemas.microsoft.com/office/powerpoint/2010/main" val="36699279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20688" y="4343400"/>
            <a:ext cx="5976664" cy="4114800"/>
          </a:xfrm>
        </p:spPr>
        <p:txBody>
          <a:bodyPr/>
          <a:lstStyle/>
          <a:p>
            <a:r>
              <a:rPr lang="fr-FR" sz="1000" dirty="0">
                <a:latin typeface="Arial" panose="020B0604020202020204" pitchFamily="34" charset="0"/>
                <a:cs typeface="Arial" panose="020B0604020202020204" pitchFamily="34" charset="0"/>
              </a:rPr>
              <a:t>Les </a:t>
            </a:r>
            <a:r>
              <a:rPr lang="fr-FR" sz="1000" b="1" dirty="0">
                <a:latin typeface="Arial" panose="020B0604020202020204" pitchFamily="34" charset="0"/>
                <a:cs typeface="Arial" panose="020B0604020202020204" pitchFamily="34" charset="0"/>
              </a:rPr>
              <a:t>coûts hors-production </a:t>
            </a:r>
            <a:r>
              <a:rPr lang="fr-FR" sz="1000" dirty="0">
                <a:latin typeface="Arial" panose="020B0604020202020204" pitchFamily="34" charset="0"/>
                <a:cs typeface="Arial" panose="020B0604020202020204" pitchFamily="34" charset="0"/>
              </a:rPr>
              <a:t>ou </a:t>
            </a:r>
            <a:r>
              <a:rPr lang="fr-FR" sz="1000" b="1" dirty="0">
                <a:latin typeface="Arial" panose="020B0604020202020204" pitchFamily="34" charset="0"/>
                <a:cs typeface="Arial" panose="020B0604020202020204" pitchFamily="34" charset="0"/>
              </a:rPr>
              <a:t>frais généraux</a:t>
            </a:r>
            <a:r>
              <a:rPr lang="fr-FR" sz="1000" dirty="0">
                <a:latin typeface="Arial" panose="020B0604020202020204" pitchFamily="34" charset="0"/>
                <a:cs typeface="Arial" panose="020B0604020202020204" pitchFamily="34" charset="0"/>
              </a:rPr>
              <a:t> peuvent être analysés à deux niveaux :</a:t>
            </a:r>
          </a:p>
          <a:p>
            <a:pPr lvl="0"/>
            <a:r>
              <a:rPr lang="fr-FR" sz="1000" dirty="0">
                <a:latin typeface="Arial" panose="020B0604020202020204" pitchFamily="34" charset="0"/>
                <a:cs typeface="Arial" panose="020B0604020202020204" pitchFamily="34" charset="0"/>
              </a:rPr>
              <a:t>au niveau de l’usine : Logistique, Bureau d’Études, service Méthodes, laboratoire, etc.</a:t>
            </a:r>
          </a:p>
          <a:p>
            <a:pPr lvl="0"/>
            <a:r>
              <a:rPr lang="fr-FR" sz="1000" dirty="0">
                <a:latin typeface="Arial" panose="020B0604020202020204" pitchFamily="34" charset="0"/>
                <a:cs typeface="Arial" panose="020B0604020202020204" pitchFamily="34" charset="0"/>
              </a:rPr>
              <a:t>au niveau de l’entreprise dans son ensemble : personnel des services administratifs, comptabilité, coûts commerciaux.</a:t>
            </a:r>
          </a:p>
          <a:p>
            <a:r>
              <a:rPr lang="fr-FR" sz="1000" dirty="0">
                <a:latin typeface="Arial" panose="020B0604020202020204" pitchFamily="34" charset="0"/>
                <a:cs typeface="Arial" panose="020B0604020202020204" pitchFamily="34" charset="0"/>
              </a:rPr>
              <a:t>Les coûts indirects sont imputés  aux produits (objets de coût) grâce à des "Unités d'Œuvre" (ou "inducteurs) physiques (tonnes achetées, pièces fabriquées…),  ou via des taux horaires (tant par heure de poste de travail consommée…)  ou via des taux de frais (pour 100 € d'achat, 100 € de ventes,…),</a:t>
            </a:r>
          </a:p>
          <a:p>
            <a:r>
              <a:rPr lang="fr-FR" sz="1000" dirty="0">
                <a:latin typeface="Arial" panose="020B0604020202020204" pitchFamily="34" charset="0"/>
                <a:cs typeface="Arial" panose="020B0604020202020204" pitchFamily="34" charset="0"/>
              </a:rPr>
              <a:t>Les coûts indirects sont répartis sur les produits à travers des </a:t>
            </a:r>
            <a:r>
              <a:rPr lang="fr-FR" sz="1000" b="1" dirty="0">
                <a:latin typeface="Arial" panose="020B0604020202020204" pitchFamily="34" charset="0"/>
                <a:cs typeface="Arial" panose="020B0604020202020204" pitchFamily="34" charset="0"/>
              </a:rPr>
              <a:t>clefs de répartition </a:t>
            </a:r>
            <a:r>
              <a:rPr lang="fr-FR" sz="1000" dirty="0">
                <a:latin typeface="Arial" panose="020B0604020202020204" pitchFamily="34" charset="0"/>
                <a:cs typeface="Arial" panose="020B0604020202020204" pitchFamily="34" charset="0"/>
              </a:rPr>
              <a:t>déterminées par le Contrôle de gestion.</a:t>
            </a:r>
          </a:p>
          <a:p>
            <a:r>
              <a:rPr lang="fr-FR" sz="1000" dirty="0">
                <a:latin typeface="Arial" panose="020B0604020202020204" pitchFamily="34" charset="0"/>
                <a:cs typeface="Arial" panose="020B0604020202020204" pitchFamily="34" charset="0"/>
              </a:rPr>
              <a:t>On déduit de cette répartition plusieurs niveaux de coût qui permettent de calculer plusieurs niveaux de marge.</a:t>
            </a:r>
          </a:p>
          <a:p>
            <a:r>
              <a:rPr lang="fr-FR" sz="1000" b="1" i="1" dirty="0"/>
              <a:t>Remarque conséquente : plus on est loin du produit, plus la répartition est arbitraire.</a:t>
            </a:r>
          </a:p>
          <a:p>
            <a:r>
              <a:rPr lang="fr-FR" sz="1000" dirty="0">
                <a:latin typeface="Arial" panose="020B0604020202020204" pitchFamily="34" charset="0"/>
                <a:cs typeface="Arial" panose="020B0604020202020204" pitchFamily="34" charset="0"/>
              </a:rPr>
              <a:t>Plus on répartit des coûts dont l’origine est plus lointaine de la</a:t>
            </a:r>
            <a:r>
              <a:rPr lang="fr-FR" sz="1000" baseline="0" dirty="0">
                <a:latin typeface="Arial" panose="020B0604020202020204" pitchFamily="34" charset="0"/>
                <a:cs typeface="Arial" panose="020B0604020202020204" pitchFamily="34" charset="0"/>
              </a:rPr>
              <a:t> cause  du coût, </a:t>
            </a:r>
            <a:r>
              <a:rPr lang="fr-FR" sz="1000" b="1" i="1" baseline="0" dirty="0">
                <a:latin typeface="Arial" panose="020B0604020202020204" pitchFamily="34" charset="0"/>
                <a:cs typeface="Arial" panose="020B0604020202020204" pitchFamily="34" charset="0"/>
              </a:rPr>
              <a:t>plus cette répartition sera un choix arbitraire</a:t>
            </a:r>
            <a:r>
              <a:rPr lang="fr-FR" sz="1000" baseline="0" dirty="0">
                <a:solidFill>
                  <a:srgbClr val="FF00FF"/>
                </a:solidFill>
                <a:latin typeface="Arial" panose="020B0604020202020204" pitchFamily="34" charset="0"/>
                <a:cs typeface="Arial" panose="020B0604020202020204" pitchFamily="34" charset="0"/>
              </a:rPr>
              <a:t>,</a:t>
            </a:r>
            <a:endParaRPr lang="fr-FR" sz="1000" baseline="0" dirty="0">
              <a:solidFill>
                <a:schemeClr val="accent2"/>
              </a:solidFill>
              <a:latin typeface="Arial" panose="020B0604020202020204" pitchFamily="34" charset="0"/>
              <a:cs typeface="Arial" panose="020B0604020202020204" pitchFamily="34" charset="0"/>
            </a:endParaRPr>
          </a:p>
          <a:p>
            <a:r>
              <a:rPr lang="fr-FR" sz="1000" baseline="0" dirty="0">
                <a:latin typeface="Arial" panose="020B0604020202020204" pitchFamily="34" charset="0"/>
                <a:cs typeface="Arial" panose="020B0604020202020204" pitchFamily="34" charset="0"/>
              </a:rPr>
              <a:t>On répartit plus ou moins selon les besoins </a:t>
            </a:r>
            <a:r>
              <a:rPr lang="fr-FR" sz="1000" b="1" dirty="0">
                <a:latin typeface="Arial" panose="020B0604020202020204" pitchFamily="34" charset="0"/>
                <a:cs typeface="Arial" panose="020B0604020202020204" pitchFamily="34" charset="0"/>
              </a:rPr>
              <a:t>d'analyse et de décision </a:t>
            </a:r>
            <a:r>
              <a:rPr lang="fr-FR" sz="1000" baseline="0" dirty="0">
                <a:latin typeface="Arial" panose="020B0604020202020204" pitchFamily="34" charset="0"/>
                <a:cs typeface="Arial" panose="020B0604020202020204" pitchFamily="34" charset="0"/>
              </a:rPr>
              <a:t>de la gestion.</a:t>
            </a:r>
            <a:r>
              <a:rPr lang="fr-FR" sz="1000" dirty="0">
                <a:latin typeface="Arial" panose="020B0604020202020204" pitchFamily="34" charset="0"/>
                <a:cs typeface="Arial" panose="020B0604020202020204" pitchFamily="34" charset="0"/>
              </a:rPr>
              <a:t> </a:t>
            </a:r>
            <a:r>
              <a:rPr lang="fr-FR" sz="1000" b="1" i="1" dirty="0">
                <a:latin typeface="Arial" panose="020B0604020202020204" pitchFamily="34" charset="0"/>
                <a:cs typeface="Arial" panose="020B0604020202020204" pitchFamily="34" charset="0"/>
              </a:rPr>
              <a:t>Un coût est donc davantage une opinion qu'un fait.</a:t>
            </a:r>
          </a:p>
          <a:p>
            <a:r>
              <a:rPr lang="fr-FR" sz="1000" baseline="0" dirty="0">
                <a:latin typeface="Arial" panose="020B0604020202020204" pitchFamily="34" charset="0"/>
                <a:cs typeface="Arial" panose="020B0604020202020204" pitchFamily="34" charset="0"/>
              </a:rPr>
              <a:t>Exemples…</a:t>
            </a:r>
          </a:p>
          <a:p>
            <a:r>
              <a:rPr lang="fr-FR" sz="1000" dirty="0">
                <a:latin typeface="Arial" panose="020B0604020202020204" pitchFamily="34" charset="0"/>
                <a:cs typeface="Arial" panose="020B0604020202020204" pitchFamily="34" charset="0"/>
              </a:rPr>
              <a:t>Il est facile d'imputer avec peu de risque d'erreur les charges de matières consommées, de temps machine ou de MO directe utilisés au coût d'un produit il est beaucoup plus délicat de lui imputer rationnellement des frais généraux comme le loyer de l'entreprise (si elle loue ses locaux), les frais d'éclairage, de chauffage ou même la rémunération de sa direction</a:t>
            </a:r>
          </a:p>
        </p:txBody>
      </p:sp>
      <p:sp>
        <p:nvSpPr>
          <p:cNvPr id="5" name="Espace réservé du numéro de diapositive 4"/>
          <p:cNvSpPr>
            <a:spLocks noGrp="1"/>
          </p:cNvSpPr>
          <p:nvPr>
            <p:ph type="sldNum" sz="quarter" idx="11"/>
          </p:nvPr>
        </p:nvSpPr>
        <p:spPr/>
        <p:txBody>
          <a:bodyPr/>
          <a:lstStyle/>
          <a:p>
            <a:fld id="{5F68A44B-701F-4008-9BB7-A720FD8580D5}" type="slidenum">
              <a:rPr lang="en-US" smtClean="0"/>
              <a:pPr/>
              <a:t>4</a:t>
            </a:fld>
            <a:endParaRPr lang="en-US"/>
          </a:p>
        </p:txBody>
      </p:sp>
    </p:spTree>
    <p:extLst>
      <p:ext uri="{BB962C8B-B14F-4D97-AF65-F5344CB8AC3E}">
        <p14:creationId xmlns:p14="http://schemas.microsoft.com/office/powerpoint/2010/main" val="3798452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914400" y="4343400"/>
            <a:ext cx="5029200" cy="4477072"/>
          </a:xfrm>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kern="1200" dirty="0">
                <a:solidFill>
                  <a:schemeClr val="tx1"/>
                </a:solidFill>
                <a:effectLst/>
                <a:latin typeface="Arial" panose="020B0604020202020204" pitchFamily="34" charset="0"/>
                <a:cs typeface="Arial" panose="020B0604020202020204" pitchFamily="34" charset="0"/>
              </a:rPr>
              <a:t>La détermination des coûts de revient des articles fabriqués passe par plusieurs étapes comme le montre le schéma.</a:t>
            </a:r>
          </a:p>
          <a:p>
            <a:pPr marL="171450" indent="-171450">
              <a:buFont typeface="Arial" panose="020B0604020202020204" pitchFamily="34" charset="0"/>
              <a:buChar char="•"/>
            </a:pPr>
            <a:r>
              <a:rPr lang="fr-FR" sz="1000" kern="1200" dirty="0">
                <a:solidFill>
                  <a:schemeClr val="tx1"/>
                </a:solidFill>
                <a:effectLst/>
                <a:latin typeface="Arial" panose="020B0604020202020204" pitchFamily="34" charset="0"/>
                <a:cs typeface="Arial" panose="020B0604020202020204" pitchFamily="34" charset="0"/>
              </a:rPr>
              <a:t>A partir des budgets élaborés préalablement par le</a:t>
            </a:r>
            <a:r>
              <a:rPr lang="fr-FR" sz="1000" kern="1200" baseline="0" dirty="0">
                <a:solidFill>
                  <a:schemeClr val="tx1"/>
                </a:solidFill>
                <a:effectLst/>
                <a:latin typeface="Arial" panose="020B0604020202020204" pitchFamily="34" charset="0"/>
                <a:cs typeface="Arial" panose="020B0604020202020204" pitchFamily="34" charset="0"/>
              </a:rPr>
              <a:t> contrôle de gestion de </a:t>
            </a:r>
            <a:r>
              <a:rPr lang="fr-FR" sz="1000" kern="1200" dirty="0">
                <a:solidFill>
                  <a:schemeClr val="tx1"/>
                </a:solidFill>
                <a:effectLst/>
                <a:latin typeface="Arial" panose="020B0604020202020204" pitchFamily="34" charset="0"/>
                <a:cs typeface="Arial" panose="020B0604020202020204" pitchFamily="34" charset="0"/>
              </a:rPr>
              <a:t>l'entreprise, on procède à une ventilation des coûts entre les centres de coût et on les affecte à un type de coût (saisie dans les rubriques budgétaires).</a:t>
            </a:r>
          </a:p>
          <a:p>
            <a:pPr marL="171450" indent="-171450">
              <a:buFont typeface="Arial" panose="020B0604020202020204" pitchFamily="34" charset="0"/>
              <a:buChar char="•"/>
            </a:pPr>
            <a:r>
              <a:rPr lang="fr-FR" sz="1000" kern="1200" dirty="0">
                <a:solidFill>
                  <a:schemeClr val="tx1"/>
                </a:solidFill>
                <a:effectLst/>
                <a:latin typeface="Arial" panose="020B0604020202020204" pitchFamily="34" charset="0"/>
                <a:cs typeface="Arial" panose="020B0604020202020204" pitchFamily="34" charset="0"/>
              </a:rPr>
              <a:t>On entre les budgets d'heures de travail correspondants pour chacun des centres (d’analyse) de coût. On en déduit des taux horaires par type de coût. Tous les postes de charge qui relèvent d'un centre de coût possèdent les taux horaires du centre de coût.</a:t>
            </a:r>
          </a:p>
          <a:p>
            <a:pPr marL="171450" indent="-171450">
              <a:buFont typeface="Arial" panose="020B0604020202020204" pitchFamily="34" charset="0"/>
              <a:buChar char="•"/>
            </a:pPr>
            <a:r>
              <a:rPr lang="fr-FR" sz="1000" kern="1200" dirty="0">
                <a:solidFill>
                  <a:schemeClr val="tx1"/>
                </a:solidFill>
                <a:effectLst/>
                <a:latin typeface="Arial" panose="020B0604020202020204" pitchFamily="34" charset="0"/>
                <a:cs typeface="Arial" panose="020B0604020202020204" pitchFamily="34" charset="0"/>
              </a:rPr>
              <a:t>On </a:t>
            </a:r>
            <a:r>
              <a:rPr lang="fr-FR" sz="1000" kern="1200" dirty="0">
                <a:effectLst/>
                <a:latin typeface="Arial" panose="020B0604020202020204" pitchFamily="34" charset="0"/>
                <a:cs typeface="Arial" panose="020B0604020202020204" pitchFamily="34" charset="0"/>
              </a:rPr>
              <a:t>détermine </a:t>
            </a:r>
            <a:r>
              <a:rPr lang="fr-FR" sz="1000" b="1" kern="1200" dirty="0">
                <a:effectLst/>
                <a:latin typeface="Arial" panose="020B0604020202020204" pitchFamily="34" charset="0"/>
                <a:cs typeface="Arial" panose="020B0604020202020204" pitchFamily="34" charset="0"/>
              </a:rPr>
              <a:t>grâce aux taux horaires </a:t>
            </a:r>
            <a:r>
              <a:rPr lang="fr-FR" sz="1000" b="1" dirty="0">
                <a:latin typeface="Arial" panose="020B0604020202020204" pitchFamily="34" charset="0"/>
                <a:cs typeface="Arial" panose="020B0604020202020204" pitchFamily="34" charset="0"/>
              </a:rPr>
              <a:t>pré établis précédemment </a:t>
            </a:r>
            <a:r>
              <a:rPr lang="fr-FR" sz="1000" kern="1200" dirty="0">
                <a:solidFill>
                  <a:schemeClr val="tx1"/>
                </a:solidFill>
                <a:effectLst/>
                <a:latin typeface="Arial" panose="020B0604020202020204" pitchFamily="34" charset="0"/>
                <a:cs typeface="Arial" panose="020B0604020202020204" pitchFamily="34" charset="0"/>
              </a:rPr>
              <a:t>les coûts fixes et variables de chacune des opérations des gammes (les coûts fixes correspondent aux temps fixes de réglage machine et main-d'œuvre), les coûts variables correspondent aux temps opératoires).</a:t>
            </a:r>
          </a:p>
          <a:p>
            <a:pPr marL="171450" indent="-171450">
              <a:buFont typeface="Arial" panose="020B0604020202020204" pitchFamily="34" charset="0"/>
              <a:buChar char="•"/>
            </a:pPr>
            <a:r>
              <a:rPr lang="fr-FR" sz="1000" kern="1200" dirty="0">
                <a:solidFill>
                  <a:schemeClr val="tx1"/>
                </a:solidFill>
                <a:effectLst/>
                <a:latin typeface="Arial" panose="020B0604020202020204" pitchFamily="34" charset="0"/>
                <a:cs typeface="Arial" panose="020B0604020202020204" pitchFamily="34" charset="0"/>
              </a:rPr>
              <a:t>On saisit les prix d'achat des articles achetés. Par l'intermédiaire de la nomenclature, on détermine </a:t>
            </a:r>
            <a:r>
              <a:rPr lang="fr-FR" sz="1000" kern="1200" dirty="0">
                <a:effectLst/>
                <a:latin typeface="Arial" panose="020B0604020202020204" pitchFamily="34" charset="0"/>
                <a:cs typeface="Arial" panose="020B0604020202020204" pitchFamily="34" charset="0"/>
              </a:rPr>
              <a:t>ainsi</a:t>
            </a:r>
            <a:r>
              <a:rPr lang="fr-FR" sz="1000" kern="1200" dirty="0">
                <a:solidFill>
                  <a:schemeClr val="tx1"/>
                </a:solidFill>
                <a:effectLst/>
                <a:latin typeface="Arial" panose="020B0604020202020204" pitchFamily="34" charset="0"/>
                <a:cs typeface="Arial" panose="020B0604020202020204" pitchFamily="34" charset="0"/>
              </a:rPr>
              <a:t> le coût des matières contenues dans chaque article fabriqué.</a:t>
            </a:r>
          </a:p>
          <a:p>
            <a:pPr marL="171450" indent="-171450">
              <a:buFont typeface="Arial" panose="020B0604020202020204" pitchFamily="34" charset="0"/>
              <a:buChar char="•"/>
            </a:pPr>
            <a:r>
              <a:rPr lang="fr-FR" sz="1000" kern="1200" dirty="0">
                <a:solidFill>
                  <a:schemeClr val="tx1"/>
                </a:solidFill>
                <a:effectLst/>
                <a:latin typeface="Arial" panose="020B0604020202020204" pitchFamily="34" charset="0"/>
                <a:cs typeface="Arial" panose="020B0604020202020204" pitchFamily="34" charset="0"/>
              </a:rPr>
              <a:t>On entre des taux de frais généraux qui vont "charger" </a:t>
            </a:r>
            <a:r>
              <a:rPr lang="fr-FR" sz="1000" kern="1200" dirty="0">
                <a:effectLst/>
                <a:latin typeface="Arial" panose="020B0604020202020204" pitchFamily="34" charset="0"/>
                <a:cs typeface="Arial" panose="020B0604020202020204" pitchFamily="34" charset="0"/>
              </a:rPr>
              <a:t>en charges indirectes</a:t>
            </a:r>
            <a:r>
              <a:rPr lang="fr-FR" sz="1000" kern="1200" dirty="0">
                <a:solidFill>
                  <a:schemeClr val="tx1"/>
                </a:solidFill>
                <a:effectLst/>
                <a:latin typeface="Arial" panose="020B0604020202020204" pitchFamily="34" charset="0"/>
                <a:cs typeface="Arial" panose="020B0604020202020204" pitchFamily="34" charset="0"/>
              </a:rPr>
              <a:t> les coûts calculés (achats, machine, main-d'œuvre).</a:t>
            </a:r>
          </a:p>
          <a:p>
            <a:pPr marL="171450" indent="-171450">
              <a:buFont typeface="Arial" panose="020B0604020202020204" pitchFamily="34" charset="0"/>
              <a:buChar char="•"/>
            </a:pPr>
            <a:r>
              <a:rPr lang="fr-FR" sz="1000" kern="1200" dirty="0">
                <a:solidFill>
                  <a:schemeClr val="tx1"/>
                </a:solidFill>
                <a:effectLst/>
                <a:latin typeface="Arial" panose="020B0604020202020204" pitchFamily="34" charset="0"/>
                <a:cs typeface="Arial" panose="020B0604020202020204" pitchFamily="34" charset="0"/>
              </a:rPr>
              <a:t>On sélectionne les options de </a:t>
            </a:r>
            <a:r>
              <a:rPr lang="fr-FR" sz="1000" kern="1200" dirty="0">
                <a:effectLst/>
                <a:latin typeface="Arial" panose="020B0604020202020204" pitchFamily="34" charset="0"/>
                <a:cs typeface="Arial" panose="020B0604020202020204" pitchFamily="34" charset="0"/>
              </a:rPr>
              <a:t>valorisation</a:t>
            </a:r>
            <a:r>
              <a:rPr lang="fr-FR" sz="1000" kern="1200" dirty="0">
                <a:solidFill>
                  <a:schemeClr val="tx1"/>
                </a:solidFill>
                <a:effectLst/>
                <a:latin typeface="Arial" panose="020B0604020202020204" pitchFamily="34" charset="0"/>
                <a:cs typeface="Arial" panose="020B0604020202020204" pitchFamily="34" charset="0"/>
              </a:rPr>
              <a:t> (voir plus bas)</a:t>
            </a:r>
            <a:r>
              <a:rPr lang="fr-FR" sz="1000" kern="1200" dirty="0">
                <a:solidFill>
                  <a:srgbClr val="FF00FF"/>
                </a:solidFill>
                <a:effectLst/>
                <a:latin typeface="Arial" panose="020B0604020202020204" pitchFamily="34" charset="0"/>
                <a:cs typeface="Arial" panose="020B0604020202020204" pitchFamily="34" charset="0"/>
              </a:rPr>
              <a:t>; </a:t>
            </a:r>
            <a:endParaRPr lang="fr-FR" sz="1000" b="1" i="1" kern="1200" dirty="0">
              <a:solidFill>
                <a:srgbClr val="FF0000"/>
              </a:solidFill>
              <a:effectLst/>
              <a:latin typeface="Arial" panose="020B0604020202020204" pitchFamily="34" charset="0"/>
              <a:cs typeface="Arial" panose="020B0604020202020204" pitchFamily="34" charset="0"/>
            </a:endParaRPr>
          </a:p>
          <a:p>
            <a:r>
              <a:rPr lang="fr-FR" sz="1000" kern="1200" dirty="0">
                <a:solidFill>
                  <a:schemeClr val="tx1"/>
                </a:solidFill>
                <a:effectLst/>
                <a:latin typeface="Arial" panose="020B0604020202020204" pitchFamily="34" charset="0"/>
                <a:cs typeface="Arial" panose="020B0604020202020204" pitchFamily="34" charset="0"/>
              </a:rPr>
              <a:t>Les coûts des articles fabriqués sont calculés par </a:t>
            </a:r>
            <a:r>
              <a:rPr lang="fr-FR" sz="1000" kern="1200" dirty="0">
                <a:effectLst/>
                <a:latin typeface="Arial" panose="020B0604020202020204" pitchFamily="34" charset="0"/>
                <a:cs typeface="Arial" panose="020B0604020202020204" pitchFamily="34" charset="0"/>
              </a:rPr>
              <a:t>type de coût.</a:t>
            </a:r>
            <a:endParaRPr lang="fr-FR" sz="1000" b="1" i="1" kern="1200" dirty="0">
              <a:effectLst/>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1"/>
          </p:nvPr>
        </p:nvSpPr>
        <p:spPr/>
        <p:txBody>
          <a:bodyPr/>
          <a:lstStyle/>
          <a:p>
            <a:fld id="{5F68A44B-701F-4008-9BB7-A720FD8580D5}" type="slidenum">
              <a:rPr lang="en-US" smtClean="0"/>
              <a:pPr/>
              <a:t>5</a:t>
            </a:fld>
            <a:endParaRPr lang="en-US" dirty="0"/>
          </a:p>
        </p:txBody>
      </p:sp>
    </p:spTree>
    <p:extLst>
      <p:ext uri="{BB962C8B-B14F-4D97-AF65-F5344CB8AC3E}">
        <p14:creationId xmlns:p14="http://schemas.microsoft.com/office/powerpoint/2010/main" val="3451697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20688" y="4211960"/>
            <a:ext cx="5832648" cy="4932040"/>
          </a:xfrm>
        </p:spPr>
        <p:txBody>
          <a:bodyPr/>
          <a:lstStyle/>
          <a:p>
            <a:pPr marL="0" lvl="1">
              <a:lnSpc>
                <a:spcPct val="90000"/>
              </a:lnSpc>
            </a:pPr>
            <a:r>
              <a:rPr lang="fr-FR" sz="1000" dirty="0">
                <a:latin typeface="Arial" panose="020B0604020202020204" pitchFamily="34" charset="0"/>
                <a:cs typeface="Arial" panose="020B0604020202020204" pitchFamily="34" charset="0"/>
              </a:rPr>
              <a:t>Le coût d’un composé est égal à la somme</a:t>
            </a:r>
          </a:p>
          <a:p>
            <a:pPr marL="531450" lvl="2" indent="-171450">
              <a:lnSpc>
                <a:spcPct val="90000"/>
              </a:lnSpc>
              <a:buFont typeface="Arial" panose="020B0604020202020204" pitchFamily="34" charset="0"/>
              <a:buChar char="•"/>
            </a:pPr>
            <a:r>
              <a:rPr lang="fr-FR" sz="1000" dirty="0">
                <a:solidFill>
                  <a:srgbClr val="339933"/>
                </a:solidFill>
                <a:latin typeface="Arial" panose="020B0604020202020204" pitchFamily="34" charset="0"/>
                <a:cs typeface="Arial" panose="020B0604020202020204" pitchFamily="34" charset="0"/>
              </a:rPr>
              <a:t>des coûts de ses </a:t>
            </a:r>
            <a:r>
              <a:rPr lang="fr-FR" sz="1000" b="1" dirty="0">
                <a:solidFill>
                  <a:srgbClr val="339933"/>
                </a:solidFill>
                <a:latin typeface="Arial" panose="020B0604020202020204" pitchFamily="34" charset="0"/>
                <a:cs typeface="Arial" panose="020B0604020202020204" pitchFamily="34" charset="0"/>
              </a:rPr>
              <a:t>composants</a:t>
            </a:r>
          </a:p>
          <a:p>
            <a:pPr marL="531450" lvl="2" indent="-171450">
              <a:lnSpc>
                <a:spcPct val="90000"/>
              </a:lnSpc>
              <a:buFont typeface="Arial" panose="020B0604020202020204" pitchFamily="34" charset="0"/>
              <a:buChar char="•"/>
            </a:pPr>
            <a:r>
              <a:rPr lang="fr-FR" sz="1000" dirty="0">
                <a:solidFill>
                  <a:srgbClr val="339933"/>
                </a:solidFill>
                <a:latin typeface="Arial" panose="020B0604020202020204" pitchFamily="34" charset="0"/>
                <a:cs typeface="Arial" panose="020B0604020202020204" pitchFamily="34" charset="0"/>
              </a:rPr>
              <a:t>du coût des </a:t>
            </a:r>
            <a:r>
              <a:rPr lang="fr-FR" sz="1000" b="1" dirty="0">
                <a:solidFill>
                  <a:srgbClr val="339933"/>
                </a:solidFill>
                <a:latin typeface="Arial" panose="020B0604020202020204" pitchFamily="34" charset="0"/>
                <a:cs typeface="Arial" panose="020B0604020202020204" pitchFamily="34" charset="0"/>
              </a:rPr>
              <a:t>opérations de la gamme</a:t>
            </a:r>
          </a:p>
          <a:p>
            <a:pPr marL="0" lvl="1">
              <a:lnSpc>
                <a:spcPct val="90000"/>
              </a:lnSpc>
            </a:pPr>
            <a:r>
              <a:rPr lang="fr-FR" sz="1000" dirty="0">
                <a:latin typeface="Arial" panose="020B0604020202020204" pitchFamily="34" charset="0"/>
                <a:cs typeface="Arial" panose="020B0604020202020204" pitchFamily="34" charset="0"/>
              </a:rPr>
              <a:t>Le coût d’une opération est égal à la somme des valeurs des consommations de ressources :</a:t>
            </a:r>
          </a:p>
          <a:p>
            <a:pPr marL="531450" lvl="2" indent="-171450">
              <a:lnSpc>
                <a:spcPct val="90000"/>
              </a:lnSpc>
              <a:buFont typeface="Arial" panose="020B0604020202020204" pitchFamily="34" charset="0"/>
              <a:buChar char="•"/>
            </a:pPr>
            <a:r>
              <a:rPr lang="fr-FR" sz="1000" dirty="0">
                <a:solidFill>
                  <a:srgbClr val="339933"/>
                </a:solidFill>
                <a:latin typeface="Arial" panose="020B0604020202020204" pitchFamily="34" charset="0"/>
                <a:cs typeface="Arial" panose="020B0604020202020204" pitchFamily="34" charset="0"/>
              </a:rPr>
              <a:t>produit du temps gamme par le taux horaire standard de la ressource (machine, main-d’œuvre, sous-traitance, etc.)</a:t>
            </a:r>
          </a:p>
          <a:p>
            <a:pPr marL="0" lvl="1">
              <a:lnSpc>
                <a:spcPct val="90000"/>
              </a:lnSpc>
            </a:pPr>
            <a:r>
              <a:rPr lang="fr-FR" sz="1000" b="1" dirty="0">
                <a:latin typeface="Arial" panose="020B0604020202020204" pitchFamily="34" charset="0"/>
                <a:cs typeface="Arial" panose="020B0604020202020204" pitchFamily="34" charset="0"/>
              </a:rPr>
              <a:t>On remonte des produits achetés jusqu’au produit fini </a:t>
            </a:r>
            <a:r>
              <a:rPr lang="fr-FR" sz="1000" dirty="0">
                <a:latin typeface="Arial" panose="020B0604020202020204" pitchFamily="34" charset="0"/>
                <a:cs typeface="Arial" panose="020B0604020202020204" pitchFamily="34" charset="0"/>
              </a:rPr>
              <a:t>à travers des nomenclatures.</a:t>
            </a:r>
          </a:p>
          <a:p>
            <a:r>
              <a:rPr lang="fr-FR" sz="1000" kern="1200" dirty="0">
                <a:solidFill>
                  <a:schemeClr val="tx1"/>
                </a:solidFill>
                <a:effectLst/>
                <a:latin typeface="Arial" panose="020B0604020202020204" pitchFamily="34" charset="0"/>
                <a:cs typeface="Arial" panose="020B0604020202020204" pitchFamily="34" charset="0"/>
              </a:rPr>
              <a:t>Le calcul du coût des articles fabriqués consiste à accumuler les coûts des composants et la valeur ajoutée des processus de fabrication.</a:t>
            </a:r>
          </a:p>
          <a:p>
            <a:r>
              <a:rPr lang="fr-FR" sz="1000" kern="1200" dirty="0">
                <a:solidFill>
                  <a:schemeClr val="tx1"/>
                </a:solidFill>
                <a:effectLst/>
                <a:latin typeface="Arial" panose="020B0604020202020204" pitchFamily="34" charset="0"/>
                <a:cs typeface="Arial" panose="020B0604020202020204" pitchFamily="34" charset="0"/>
              </a:rPr>
              <a:t>Pour ce faire, on va traiter les nomenclatures des produits fabriqués « </a:t>
            </a:r>
            <a:r>
              <a:rPr lang="fr-FR" sz="1000" b="1" kern="1200" dirty="0">
                <a:solidFill>
                  <a:schemeClr val="tx1"/>
                </a:solidFill>
                <a:effectLst/>
                <a:latin typeface="Arial" panose="020B0604020202020204" pitchFamily="34" charset="0"/>
                <a:cs typeface="Arial" panose="020B0604020202020204" pitchFamily="34" charset="0"/>
              </a:rPr>
              <a:t>à l’envers</a:t>
            </a:r>
            <a:r>
              <a:rPr lang="fr-FR" sz="1000" kern="1200" dirty="0">
                <a:solidFill>
                  <a:schemeClr val="tx1"/>
                </a:solidFill>
                <a:effectLst/>
                <a:latin typeface="Arial" panose="020B0604020202020204" pitchFamily="34" charset="0"/>
                <a:cs typeface="Arial" panose="020B0604020202020204" pitchFamily="34" charset="0"/>
              </a:rPr>
              <a:t> » en partant des plus bas niveaux (articles achetés) et en remontant jusqu’aux articles vendus (niveau 0 des nomenclatures). En effet, pour pouvoir calculer les coûts d’un article, il faut que les coûts de ses composants aient été précédemment calculés. Il convient donc d’avoir déterminé auparavant le coût standard </a:t>
            </a:r>
            <a:r>
              <a:rPr lang="fr-FR" sz="1000" dirty="0">
                <a:latin typeface="Arial" panose="020B0604020202020204" pitchFamily="34" charset="0"/>
                <a:cs typeface="Arial" panose="020B0604020202020204" pitchFamily="34" charset="0"/>
              </a:rPr>
              <a:t>pour chaque article qui sera acheté pendant la période budgétaire.</a:t>
            </a:r>
            <a:endParaRPr lang="fr-FR" sz="1000" kern="1200" dirty="0">
              <a:solidFill>
                <a:schemeClr val="tx1"/>
              </a:solidFill>
              <a:effectLst/>
              <a:latin typeface="Arial" panose="020B0604020202020204" pitchFamily="34" charset="0"/>
              <a:cs typeface="Arial" panose="020B0604020202020204" pitchFamily="34" charset="0"/>
            </a:endParaRPr>
          </a:p>
          <a:p>
            <a:r>
              <a:rPr lang="fr-FR" sz="1000" kern="1200" dirty="0">
                <a:solidFill>
                  <a:schemeClr val="tx1"/>
                </a:solidFill>
                <a:effectLst/>
                <a:latin typeface="Arial" panose="020B0604020202020204" pitchFamily="34" charset="0"/>
                <a:cs typeface="Arial" panose="020B0604020202020204" pitchFamily="34" charset="0"/>
              </a:rPr>
              <a:t>C’est ce que l’on nomme </a:t>
            </a:r>
            <a:r>
              <a:rPr lang="fr-FR" sz="1000" b="1" kern="1200" dirty="0">
                <a:solidFill>
                  <a:schemeClr val="tx1"/>
                </a:solidFill>
                <a:effectLst/>
                <a:latin typeface="Arial" panose="020B0604020202020204" pitchFamily="34" charset="0"/>
                <a:cs typeface="Arial" panose="020B0604020202020204" pitchFamily="34" charset="0"/>
              </a:rPr>
              <a:t>l’</a:t>
            </a:r>
            <a:r>
              <a:rPr lang="fr-FR" sz="1000" b="1" i="1" kern="1200" dirty="0">
                <a:solidFill>
                  <a:schemeClr val="tx1"/>
                </a:solidFill>
                <a:effectLst/>
                <a:latin typeface="Arial" panose="020B0604020202020204" pitchFamily="34" charset="0"/>
                <a:cs typeface="Arial" panose="020B0604020202020204" pitchFamily="34" charset="0"/>
              </a:rPr>
              <a:t>implosion des coûts</a:t>
            </a:r>
            <a:r>
              <a:rPr lang="fr-FR" sz="1000" b="1" kern="1200" dirty="0">
                <a:solidFill>
                  <a:schemeClr val="tx1"/>
                </a:solidFill>
                <a:effectLst/>
                <a:latin typeface="Arial" panose="020B0604020202020204" pitchFamily="34" charset="0"/>
                <a:cs typeface="Arial" panose="020B0604020202020204" pitchFamily="34" charset="0"/>
              </a:rPr>
              <a:t> </a:t>
            </a:r>
            <a:r>
              <a:rPr lang="fr-FR" sz="1000" kern="1200" dirty="0">
                <a:solidFill>
                  <a:schemeClr val="tx1"/>
                </a:solidFill>
                <a:effectLst/>
                <a:latin typeface="Arial" panose="020B0604020202020204" pitchFamily="34" charset="0"/>
                <a:cs typeface="Arial" panose="020B0604020202020204" pitchFamily="34" charset="0"/>
              </a:rPr>
              <a:t>(en anglais : </a:t>
            </a:r>
            <a:r>
              <a:rPr lang="fr-FR" sz="1000" i="1" kern="1200" dirty="0" err="1">
                <a:solidFill>
                  <a:schemeClr val="tx1"/>
                </a:solidFill>
                <a:effectLst/>
                <a:latin typeface="Arial" panose="020B0604020202020204" pitchFamily="34" charset="0"/>
                <a:cs typeface="Arial" panose="020B0604020202020204" pitchFamily="34" charset="0"/>
              </a:rPr>
              <a:t>Cost</a:t>
            </a:r>
            <a:r>
              <a:rPr lang="fr-FR" sz="1000" i="1" kern="1200" dirty="0">
                <a:solidFill>
                  <a:schemeClr val="tx1"/>
                </a:solidFill>
                <a:effectLst/>
                <a:latin typeface="Arial" panose="020B0604020202020204" pitchFamily="34" charset="0"/>
                <a:cs typeface="Arial" panose="020B0604020202020204" pitchFamily="34" charset="0"/>
              </a:rPr>
              <a:t> </a:t>
            </a:r>
            <a:r>
              <a:rPr lang="fr-FR" sz="1000" i="1" kern="1200" dirty="0" err="1">
                <a:solidFill>
                  <a:schemeClr val="tx1"/>
                </a:solidFill>
                <a:effectLst/>
                <a:latin typeface="Arial" panose="020B0604020202020204" pitchFamily="34" charset="0"/>
                <a:cs typeface="Arial" panose="020B0604020202020204" pitchFamily="34" charset="0"/>
              </a:rPr>
              <a:t>Rollup</a:t>
            </a:r>
            <a:r>
              <a:rPr lang="fr-FR" sz="1000" kern="1200" dirty="0">
                <a:solidFill>
                  <a:schemeClr val="tx1"/>
                </a:solidFill>
                <a:effectLst/>
                <a:latin typeface="Arial" panose="020B0604020202020204" pitchFamily="34" charset="0"/>
                <a:cs typeface="Arial" panose="020B0604020202020204" pitchFamily="34" charset="0"/>
              </a:rPr>
              <a:t>).</a:t>
            </a:r>
          </a:p>
          <a:p>
            <a:r>
              <a:rPr lang="fr-FR" sz="1000" kern="1200" dirty="0">
                <a:solidFill>
                  <a:schemeClr val="tx1"/>
                </a:solidFill>
                <a:effectLst/>
                <a:latin typeface="Arial" panose="020B0604020202020204" pitchFamily="34" charset="0"/>
                <a:cs typeface="Arial" panose="020B0604020202020204" pitchFamily="34" charset="0"/>
              </a:rPr>
              <a:t>Exemple en référence à la figure ci-dessus, calculons le coût du composé :</a:t>
            </a:r>
          </a:p>
          <a:p>
            <a:r>
              <a:rPr lang="fr-FR" sz="1000" kern="1200" dirty="0">
                <a:solidFill>
                  <a:schemeClr val="tx1"/>
                </a:solidFill>
                <a:effectLst/>
                <a:latin typeface="Arial" panose="020B0604020202020204" pitchFamily="34" charset="0"/>
                <a:cs typeface="Arial" panose="020B0604020202020204" pitchFamily="34" charset="0"/>
              </a:rPr>
              <a:t>Sa nomenclature est la suivante :</a:t>
            </a:r>
          </a:p>
          <a:p>
            <a:r>
              <a:rPr lang="fr-FR" sz="1000" kern="1200" dirty="0">
                <a:solidFill>
                  <a:schemeClr val="tx1"/>
                </a:solidFill>
                <a:effectLst/>
                <a:latin typeface="Arial" panose="020B0604020202020204" pitchFamily="34" charset="0"/>
                <a:cs typeface="Arial" panose="020B0604020202020204" pitchFamily="34" charset="0"/>
              </a:rPr>
              <a:t>Composant 1 - Nombre : 2, Coût unitaire : 3,25 €, Coût total : 6,50 €</a:t>
            </a:r>
          </a:p>
          <a:p>
            <a:r>
              <a:rPr lang="fr-FR" sz="1000" kern="1200" dirty="0">
                <a:solidFill>
                  <a:schemeClr val="tx1"/>
                </a:solidFill>
                <a:effectLst/>
                <a:latin typeface="Arial" panose="020B0604020202020204" pitchFamily="34" charset="0"/>
                <a:cs typeface="Arial" panose="020B0604020202020204" pitchFamily="34" charset="0"/>
              </a:rPr>
              <a:t>Composant 2 - Nombre : 4, Coût unitaire : 0,75 €, Coût total : 3,00 €</a:t>
            </a:r>
          </a:p>
          <a:p>
            <a:r>
              <a:rPr lang="fr-FR" sz="1000" kern="1200" dirty="0">
                <a:solidFill>
                  <a:schemeClr val="tx1"/>
                </a:solidFill>
                <a:effectLst/>
                <a:latin typeface="Arial" panose="020B0604020202020204" pitchFamily="34" charset="0"/>
                <a:cs typeface="Arial" panose="020B0604020202020204" pitchFamily="34" charset="0"/>
              </a:rPr>
              <a:t>Le coût de ses composants est de 9,5 €</a:t>
            </a:r>
          </a:p>
          <a:p>
            <a:r>
              <a:rPr lang="fr-FR" sz="1000" kern="1200" dirty="0">
                <a:solidFill>
                  <a:schemeClr val="tx1"/>
                </a:solidFill>
                <a:effectLst/>
                <a:latin typeface="Arial" panose="020B0604020202020204" pitchFamily="34" charset="0"/>
                <a:cs typeface="Arial" panose="020B0604020202020204" pitchFamily="34" charset="0"/>
              </a:rPr>
              <a:t>Sa gamme du composé est la suivante :</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kern="1200" dirty="0">
                <a:solidFill>
                  <a:schemeClr val="tx1"/>
                </a:solidFill>
                <a:effectLst/>
                <a:latin typeface="Arial" panose="020B0604020202020204" pitchFamily="34" charset="0"/>
                <a:cs typeface="Arial" panose="020B0604020202020204" pitchFamily="34" charset="0"/>
              </a:rPr>
              <a:t>Phase 010</a:t>
            </a:r>
            <a:r>
              <a:rPr lang="fr-FR" sz="1000" kern="1200" baseline="0" dirty="0">
                <a:solidFill>
                  <a:schemeClr val="tx1"/>
                </a:solidFill>
                <a:effectLst/>
                <a:latin typeface="Arial" panose="020B0604020202020204" pitchFamily="34" charset="0"/>
                <a:cs typeface="Arial" panose="020B0604020202020204" pitchFamily="34" charset="0"/>
              </a:rPr>
              <a:t> -</a:t>
            </a:r>
            <a:r>
              <a:rPr lang="fr-FR" sz="1000" kern="1200" dirty="0">
                <a:solidFill>
                  <a:schemeClr val="tx1"/>
                </a:solidFill>
                <a:effectLst/>
                <a:latin typeface="Arial" panose="020B0604020202020204" pitchFamily="34" charset="0"/>
                <a:cs typeface="Arial" panose="020B0604020202020204" pitchFamily="34" charset="0"/>
              </a:rPr>
              <a:t> Poste 1, Temps unitaire (h) : 0,25, Coût horaire du poste 20 €, Coût de la phase : 5 €</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kern="1200" dirty="0">
                <a:solidFill>
                  <a:schemeClr val="tx1"/>
                </a:solidFill>
                <a:effectLst/>
                <a:latin typeface="Arial" panose="020B0604020202020204" pitchFamily="34" charset="0"/>
                <a:cs typeface="Arial" panose="020B0604020202020204" pitchFamily="34" charset="0"/>
              </a:rPr>
              <a:t>Phase 020</a:t>
            </a:r>
            <a:r>
              <a:rPr lang="fr-FR" sz="1000" kern="1200" baseline="0" dirty="0">
                <a:solidFill>
                  <a:schemeClr val="tx1"/>
                </a:solidFill>
                <a:effectLst/>
                <a:latin typeface="Arial" panose="020B0604020202020204" pitchFamily="34" charset="0"/>
                <a:cs typeface="Arial" panose="020B0604020202020204" pitchFamily="34" charset="0"/>
              </a:rPr>
              <a:t> -</a:t>
            </a:r>
            <a:r>
              <a:rPr lang="fr-FR" sz="1000" kern="1200" dirty="0">
                <a:solidFill>
                  <a:schemeClr val="tx1"/>
                </a:solidFill>
                <a:effectLst/>
                <a:latin typeface="Arial" panose="020B0604020202020204" pitchFamily="34" charset="0"/>
                <a:cs typeface="Arial" panose="020B0604020202020204" pitchFamily="34" charset="0"/>
              </a:rPr>
              <a:t> Poste 2, Temps unitaire (h) : 0,10, Coût horaire du poste 40 €, Coût de la phase : 4 €</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kern="1200" dirty="0">
                <a:solidFill>
                  <a:schemeClr val="tx1"/>
                </a:solidFill>
                <a:effectLst/>
                <a:latin typeface="Arial" panose="020B0604020202020204" pitchFamily="34" charset="0"/>
                <a:cs typeface="Arial" panose="020B0604020202020204" pitchFamily="34" charset="0"/>
              </a:rPr>
              <a:t>Phase 030</a:t>
            </a:r>
            <a:r>
              <a:rPr lang="fr-FR" sz="1000" kern="1200" baseline="0" dirty="0">
                <a:solidFill>
                  <a:schemeClr val="tx1"/>
                </a:solidFill>
                <a:effectLst/>
                <a:latin typeface="Arial" panose="020B0604020202020204" pitchFamily="34" charset="0"/>
                <a:cs typeface="Arial" panose="020B0604020202020204" pitchFamily="34" charset="0"/>
              </a:rPr>
              <a:t> -</a:t>
            </a:r>
            <a:r>
              <a:rPr lang="fr-FR" sz="1000" kern="1200" dirty="0">
                <a:solidFill>
                  <a:schemeClr val="tx1"/>
                </a:solidFill>
                <a:effectLst/>
                <a:latin typeface="Arial" panose="020B0604020202020204" pitchFamily="34" charset="0"/>
                <a:cs typeface="Arial" panose="020B0604020202020204" pitchFamily="34" charset="0"/>
              </a:rPr>
              <a:t> Poste 3, Temps unitaire (h) : 0,50, Coût horaire du poste 30 €, Coût de la phase : 15 €</a:t>
            </a:r>
          </a:p>
          <a:p>
            <a:r>
              <a:rPr lang="fr-FR" sz="1000" kern="1200" dirty="0">
                <a:solidFill>
                  <a:schemeClr val="tx1"/>
                </a:solidFill>
                <a:effectLst/>
                <a:latin typeface="Arial" panose="020B0604020202020204" pitchFamily="34" charset="0"/>
                <a:cs typeface="Arial" panose="020B0604020202020204" pitchFamily="34" charset="0"/>
              </a:rPr>
              <a:t>Le coût de fabrication est de 24 €</a:t>
            </a:r>
          </a:p>
          <a:p>
            <a:r>
              <a:rPr lang="fr-FR" sz="1000" kern="1200" dirty="0">
                <a:solidFill>
                  <a:schemeClr val="tx1"/>
                </a:solidFill>
                <a:effectLst/>
                <a:latin typeface="Arial" panose="020B0604020202020204" pitchFamily="34" charset="0"/>
                <a:cs typeface="Arial" panose="020B0604020202020204" pitchFamily="34" charset="0"/>
              </a:rPr>
              <a:t>Le coût de revient du composé est donc de 33,5 €.</a:t>
            </a:r>
          </a:p>
          <a:p>
            <a:endParaRPr lang="fr-FR" dirty="0">
              <a:latin typeface="Arial" panose="020B0604020202020204" pitchFamily="34" charset="0"/>
              <a:cs typeface="Arial" panose="020B0604020202020204" pitchFamily="34" charset="0"/>
            </a:endParaRPr>
          </a:p>
          <a:p>
            <a:endParaRPr lang="fr-FR" dirty="0"/>
          </a:p>
        </p:txBody>
      </p:sp>
      <p:sp>
        <p:nvSpPr>
          <p:cNvPr id="5" name="Espace réservé du numéro de diapositive 4"/>
          <p:cNvSpPr>
            <a:spLocks noGrp="1"/>
          </p:cNvSpPr>
          <p:nvPr>
            <p:ph type="sldNum" sz="quarter" idx="11"/>
          </p:nvPr>
        </p:nvSpPr>
        <p:spPr/>
        <p:txBody>
          <a:bodyPr/>
          <a:lstStyle/>
          <a:p>
            <a:fld id="{5F68A44B-701F-4008-9BB7-A720FD8580D5}" type="slidenum">
              <a:rPr lang="en-US" smtClean="0"/>
              <a:pPr/>
              <a:t>6</a:t>
            </a:fld>
            <a:endParaRPr lang="en-US"/>
          </a:p>
        </p:txBody>
      </p:sp>
    </p:spTree>
    <p:extLst>
      <p:ext uri="{BB962C8B-B14F-4D97-AF65-F5344CB8AC3E}">
        <p14:creationId xmlns:p14="http://schemas.microsoft.com/office/powerpoint/2010/main" val="846714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548680" y="4139952"/>
            <a:ext cx="5976664" cy="5004048"/>
          </a:xfrm>
        </p:spPr>
        <p:txBody>
          <a:bodyPr/>
          <a:lstStyle/>
          <a:p>
            <a:r>
              <a:rPr lang="fr-FR" sz="1100" kern="1200" dirty="0">
                <a:solidFill>
                  <a:schemeClr val="tx1"/>
                </a:solidFill>
                <a:effectLst/>
                <a:latin typeface="Arial" panose="020B0604020202020204" pitchFamily="34" charset="0"/>
                <a:cs typeface="Arial" panose="020B0604020202020204" pitchFamily="34" charset="0"/>
              </a:rPr>
              <a:t>Le </a:t>
            </a:r>
            <a:r>
              <a:rPr lang="fr-FR" sz="1100" b="1" kern="1200" dirty="0">
                <a:solidFill>
                  <a:schemeClr val="tx1"/>
                </a:solidFill>
                <a:effectLst/>
                <a:latin typeface="Arial" panose="020B0604020202020204" pitchFamily="34" charset="0"/>
                <a:cs typeface="Arial" panose="020B0604020202020204" pitchFamily="34" charset="0"/>
              </a:rPr>
              <a:t>centre de coût (ou centre d’analyse) </a:t>
            </a:r>
            <a:r>
              <a:rPr lang="fr-FR" sz="1100" kern="1200" dirty="0">
                <a:solidFill>
                  <a:schemeClr val="tx1"/>
                </a:solidFill>
                <a:effectLst/>
                <a:latin typeface="Arial" panose="020B0604020202020204" pitchFamily="34" charset="0"/>
                <a:cs typeface="Arial" panose="020B0604020202020204" pitchFamily="34" charset="0"/>
              </a:rPr>
              <a:t>est l’entité de base de la comptabilité industrielle </a:t>
            </a:r>
            <a:r>
              <a:rPr lang="fr-FR" sz="1100" kern="1200" dirty="0">
                <a:effectLst/>
                <a:latin typeface="Arial" panose="020B0604020202020204" pitchFamily="34" charset="0"/>
                <a:cs typeface="Arial" panose="020B0604020202020204" pitchFamily="34" charset="0"/>
              </a:rPr>
              <a:t>pour assembler les charges en coûts.</a:t>
            </a:r>
            <a:r>
              <a:rPr lang="fr-FR" sz="1100" kern="1200" dirty="0">
                <a:solidFill>
                  <a:schemeClr val="tx1"/>
                </a:solidFill>
                <a:effectLst/>
                <a:latin typeface="Arial" panose="020B0604020202020204" pitchFamily="34" charset="0"/>
                <a:cs typeface="Arial" panose="020B0604020202020204" pitchFamily="34" charset="0"/>
              </a:rPr>
              <a:t> C’est une division comptable de l’entreprise qui regroupe des coûts (et des recettes). On détermine l’éclatement en centres de coût selon les besoins de gestion </a:t>
            </a:r>
            <a:r>
              <a:rPr lang="fr-FR" sz="1100" kern="1200" dirty="0">
                <a:effectLst/>
                <a:latin typeface="Arial" panose="020B0604020202020204" pitchFamily="34" charset="0"/>
                <a:cs typeface="Arial" panose="020B0604020202020204" pitchFamily="34" charset="0"/>
              </a:rPr>
              <a:t>et de précision </a:t>
            </a:r>
            <a:r>
              <a:rPr lang="fr-FR" sz="1100" kern="1200" dirty="0">
                <a:solidFill>
                  <a:schemeClr val="tx1"/>
                </a:solidFill>
                <a:effectLst/>
                <a:latin typeface="Arial" panose="020B0604020202020204" pitchFamily="34" charset="0"/>
                <a:cs typeface="Arial" panose="020B0604020202020204" pitchFamily="34" charset="0"/>
              </a:rPr>
              <a:t>de l’entreprise en fonction d'un critère particulier tel qu’un atelier, un chantier, un produit, une commande... </a:t>
            </a:r>
            <a:r>
              <a:rPr lang="fr-FR" sz="1100" dirty="0">
                <a:latin typeface="Arial" panose="020B0604020202020204" pitchFamily="34" charset="0"/>
                <a:cs typeface="Arial" panose="020B0604020202020204" pitchFamily="34" charset="0"/>
              </a:rPr>
              <a:t>a</a:t>
            </a:r>
            <a:r>
              <a:rPr lang="fr-FR" sz="1100" kern="1200" dirty="0">
                <a:solidFill>
                  <a:schemeClr val="tx1"/>
                </a:solidFill>
                <a:effectLst/>
                <a:latin typeface="Arial" panose="020B0604020202020204" pitchFamily="34" charset="0"/>
                <a:cs typeface="Arial" panose="020B0604020202020204" pitchFamily="34" charset="0"/>
              </a:rPr>
              <a:t>fin de faciliter le rapprochement des réalisations (coûts réels constatés) avec les </a:t>
            </a:r>
            <a:r>
              <a:rPr lang="fr-FR" sz="1100" kern="1200" dirty="0">
                <a:effectLst/>
                <a:latin typeface="Arial" panose="020B0604020202020204" pitchFamily="34" charset="0"/>
                <a:cs typeface="Arial" panose="020B0604020202020204" pitchFamily="34" charset="0"/>
              </a:rPr>
              <a:t>coûts pré établis ou "standards". </a:t>
            </a:r>
          </a:p>
          <a:p>
            <a:r>
              <a:rPr lang="fr-FR" sz="1100" kern="1200" dirty="0">
                <a:solidFill>
                  <a:schemeClr val="tx1"/>
                </a:solidFill>
                <a:effectLst/>
                <a:latin typeface="Arial" panose="020B0604020202020204" pitchFamily="34" charset="0"/>
                <a:cs typeface="Arial" panose="020B0604020202020204" pitchFamily="34" charset="0"/>
              </a:rPr>
              <a:t>Les centres de coût peuvent aussi être définis comme des centres de responsabilité sans objectif de profit (exemples des centres de dépenses, des centres de chiffre d'affaires et des centres de frais).</a:t>
            </a:r>
          </a:p>
          <a:p>
            <a:r>
              <a:rPr lang="fr-FR" sz="1100" kern="1200" dirty="0">
                <a:solidFill>
                  <a:schemeClr val="tx1"/>
                </a:solidFill>
                <a:effectLst/>
                <a:latin typeface="Arial" panose="020B0604020202020204" pitchFamily="34" charset="0"/>
                <a:cs typeface="Arial" panose="020B0604020202020204" pitchFamily="34" charset="0"/>
              </a:rPr>
              <a:t>Dans l’ERP, un centre de coût de production permet de déterminer des taux horaires de fonctionnement des entités (en particulier </a:t>
            </a:r>
            <a:r>
              <a:rPr lang="fr-FR" sz="1100" kern="1200" dirty="0">
                <a:effectLst/>
                <a:latin typeface="Arial" panose="020B0604020202020204" pitchFamily="34" charset="0"/>
                <a:cs typeface="Arial" panose="020B0604020202020204" pitchFamily="34" charset="0"/>
              </a:rPr>
              <a:t>pour</a:t>
            </a:r>
            <a:r>
              <a:rPr lang="fr-FR" sz="1100" kern="1200" dirty="0">
                <a:solidFill>
                  <a:schemeClr val="tx1"/>
                </a:solidFill>
                <a:effectLst/>
                <a:latin typeface="Arial" panose="020B0604020202020204" pitchFamily="34" charset="0"/>
                <a:cs typeface="Arial" panose="020B0604020202020204" pitchFamily="34" charset="0"/>
              </a:rPr>
              <a:t> les postes de charge) qui relèvent de ce centre de coût.</a:t>
            </a:r>
          </a:p>
          <a:p>
            <a:r>
              <a:rPr lang="fr-FR" sz="1100" kern="1200" dirty="0">
                <a:solidFill>
                  <a:schemeClr val="tx1"/>
                </a:solidFill>
                <a:effectLst/>
                <a:latin typeface="Arial" panose="020B0604020202020204" pitchFamily="34" charset="0"/>
                <a:cs typeface="Arial" panose="020B0604020202020204" pitchFamily="34" charset="0"/>
              </a:rPr>
              <a:t>Un centre de coût correspond généralement à groupe homogène de postes de charge. </a:t>
            </a:r>
            <a:r>
              <a:rPr lang="fr-FR" sz="1100" b="1" i="1" kern="1200" dirty="0">
                <a:solidFill>
                  <a:schemeClr val="tx1"/>
                </a:solidFill>
                <a:effectLst/>
                <a:latin typeface="Arial" panose="020B0604020202020204" pitchFamily="34" charset="0"/>
                <a:cs typeface="Arial" panose="020B0604020202020204" pitchFamily="34" charset="0"/>
              </a:rPr>
              <a:t>Tous les postes de charge rattachés au même centre de coût ont donc les mêmes taux horaires</a:t>
            </a:r>
            <a:r>
              <a:rPr lang="fr-FR" sz="1100" kern="1200" dirty="0">
                <a:solidFill>
                  <a:schemeClr val="tx1"/>
                </a:solidFill>
                <a:effectLst/>
                <a:latin typeface="Arial" panose="020B0604020202020204" pitchFamily="34" charset="0"/>
                <a:cs typeface="Arial" panose="020B0604020202020204" pitchFamily="34" charset="0"/>
              </a:rPr>
              <a:t>. La définition des centres de coût sert essentiellement à la valorisation de l'activité mais elle permet également d'effectuer des cumuls de charge.</a:t>
            </a:r>
          </a:p>
          <a:p>
            <a:r>
              <a:rPr lang="fr-FR" sz="1100" b="1" i="1" kern="1200" dirty="0">
                <a:solidFill>
                  <a:schemeClr val="tx1"/>
                </a:solidFill>
                <a:effectLst/>
                <a:latin typeface="Arial" panose="020B0604020202020204" pitchFamily="34" charset="0"/>
                <a:cs typeface="Arial" panose="020B0604020202020204" pitchFamily="34" charset="0"/>
              </a:rPr>
              <a:t>Il est nécessaire de créer les centres de coût avant les postes de charge car un poste de charge est nécessairement rattaché à un centre de coût.</a:t>
            </a:r>
          </a:p>
          <a:p>
            <a:r>
              <a:rPr lang="fr-FR" sz="1100" kern="1200" dirty="0">
                <a:solidFill>
                  <a:schemeClr val="tx1"/>
                </a:solidFill>
                <a:effectLst/>
                <a:latin typeface="Arial" panose="020B0604020202020204" pitchFamily="34" charset="0"/>
                <a:cs typeface="Arial" panose="020B0604020202020204" pitchFamily="34" charset="0"/>
              </a:rPr>
              <a:t>Pour faciliter le suivi et les analyses de coût,</a:t>
            </a:r>
            <a:r>
              <a:rPr lang="fr-FR" sz="1100" kern="1200" baseline="0" dirty="0">
                <a:solidFill>
                  <a:schemeClr val="tx1"/>
                </a:solidFill>
                <a:effectLst/>
                <a:latin typeface="Arial" panose="020B0604020202020204" pitchFamily="34" charset="0"/>
                <a:cs typeface="Arial" panose="020B0604020202020204" pitchFamily="34" charset="0"/>
              </a:rPr>
              <a:t> le système gère deux jeux de données :</a:t>
            </a:r>
          </a:p>
          <a:p>
            <a:r>
              <a:rPr lang="fr-FR" sz="1100" kern="1200" dirty="0">
                <a:solidFill>
                  <a:schemeClr val="tx1"/>
                </a:solidFill>
                <a:effectLst/>
                <a:latin typeface="Arial" panose="020B0604020202020204" pitchFamily="34" charset="0"/>
                <a:cs typeface="Arial" panose="020B0604020202020204" pitchFamily="34" charset="0"/>
              </a:rPr>
              <a:t>Les données de coût "</a:t>
            </a:r>
            <a:r>
              <a:rPr lang="fr-FR" sz="1100" b="1" kern="1200" dirty="0">
                <a:solidFill>
                  <a:schemeClr val="tx1"/>
                </a:solidFill>
                <a:effectLst/>
                <a:latin typeface="Arial" panose="020B0604020202020204" pitchFamily="34" charset="0"/>
                <a:cs typeface="Arial" panose="020B0604020202020204" pitchFamily="34" charset="0"/>
              </a:rPr>
              <a:t>Budget"</a:t>
            </a:r>
            <a:r>
              <a:rPr lang="fr-FR" sz="1100" kern="1200" dirty="0">
                <a:solidFill>
                  <a:schemeClr val="tx1"/>
                </a:solidFill>
                <a:effectLst/>
                <a:latin typeface="Arial" panose="020B0604020202020204" pitchFamily="34" charset="0"/>
                <a:cs typeface="Arial" panose="020B0604020202020204" pitchFamily="34" charset="0"/>
              </a:rPr>
              <a:t> </a:t>
            </a:r>
            <a:r>
              <a:rPr lang="fr-FR" sz="1100" b="1" kern="1200" dirty="0">
                <a:solidFill>
                  <a:schemeClr val="tx1"/>
                </a:solidFill>
                <a:effectLst/>
                <a:latin typeface="Arial" panose="020B0604020202020204" pitchFamily="34" charset="0"/>
                <a:cs typeface="Arial" panose="020B0604020202020204" pitchFamily="34" charset="0"/>
              </a:rPr>
              <a:t>ne sont en principe </a:t>
            </a:r>
            <a:r>
              <a:rPr lang="fr-FR" sz="1100" b="1" kern="1200" dirty="0">
                <a:effectLst/>
                <a:latin typeface="Arial" panose="020B0604020202020204" pitchFamily="34" charset="0"/>
                <a:cs typeface="Arial" panose="020B0604020202020204" pitchFamily="34" charset="0"/>
              </a:rPr>
              <a:t>plus</a:t>
            </a:r>
            <a:r>
              <a:rPr lang="fr-FR" sz="1100" b="1" kern="1200" dirty="0">
                <a:solidFill>
                  <a:schemeClr val="tx1"/>
                </a:solidFill>
                <a:effectLst/>
                <a:latin typeface="Arial" panose="020B0604020202020204" pitchFamily="34" charset="0"/>
                <a:cs typeface="Arial" panose="020B0604020202020204" pitchFamily="34" charset="0"/>
              </a:rPr>
              <a:t> modifiables, </a:t>
            </a:r>
            <a:r>
              <a:rPr lang="fr-FR" sz="1100" b="1" kern="1200" dirty="0">
                <a:effectLst/>
                <a:latin typeface="Arial" panose="020B0604020202020204" pitchFamily="34" charset="0"/>
                <a:cs typeface="Arial" panose="020B0604020202020204" pitchFamily="34" charset="0"/>
              </a:rPr>
              <a:t>une fois ce budget établi </a:t>
            </a:r>
            <a:r>
              <a:rPr lang="fr-FR" sz="1100" kern="1200" dirty="0">
                <a:effectLst/>
                <a:latin typeface="Arial" panose="020B0604020202020204" pitchFamily="34" charset="0"/>
                <a:cs typeface="Arial" panose="020B0604020202020204" pitchFamily="34" charset="0"/>
              </a:rPr>
              <a:t>pour toute la durée de la période budgétaire (souvent un an) de telle sorte qu'il soit possible d'établir des comparaisons et de calculer les écarts entre le prévisionnel (coûts standards issus du budget) et le réalisé.</a:t>
            </a:r>
          </a:p>
          <a:p>
            <a:r>
              <a:rPr lang="fr-FR" sz="1100" kern="1200" dirty="0">
                <a:solidFill>
                  <a:schemeClr val="tx1"/>
                </a:solidFill>
                <a:effectLst/>
                <a:latin typeface="Arial" panose="020B0604020202020204" pitchFamily="34" charset="0"/>
                <a:cs typeface="Arial" panose="020B0604020202020204" pitchFamily="34" charset="0"/>
              </a:rPr>
              <a:t>Les données de coût de type "</a:t>
            </a:r>
            <a:r>
              <a:rPr lang="fr-FR" sz="1100" b="1" kern="1200" dirty="0">
                <a:solidFill>
                  <a:schemeClr val="tx1"/>
                </a:solidFill>
                <a:effectLst/>
                <a:latin typeface="Arial" panose="020B0604020202020204" pitchFamily="34" charset="0"/>
                <a:cs typeface="Arial" panose="020B0604020202020204" pitchFamily="34" charset="0"/>
              </a:rPr>
              <a:t>Simulation"</a:t>
            </a:r>
            <a:r>
              <a:rPr lang="fr-FR" sz="1100" kern="1200" dirty="0">
                <a:solidFill>
                  <a:schemeClr val="tx1"/>
                </a:solidFill>
                <a:effectLst/>
                <a:latin typeface="Arial" panose="020B0604020202020204" pitchFamily="34" charset="0"/>
                <a:cs typeface="Arial" panose="020B0604020202020204" pitchFamily="34" charset="0"/>
              </a:rPr>
              <a:t> permettent de déterminer l'influence des divers paramètres de coût sur les coûts standards des articles. Elles peuvent être modifiées librement et servent de base à l'établissement du prochain budget.</a:t>
            </a:r>
          </a:p>
        </p:txBody>
      </p:sp>
      <p:sp>
        <p:nvSpPr>
          <p:cNvPr id="5" name="Espace réservé du numéro de diapositive 4"/>
          <p:cNvSpPr>
            <a:spLocks noGrp="1"/>
          </p:cNvSpPr>
          <p:nvPr>
            <p:ph type="sldNum" sz="quarter" idx="11"/>
          </p:nvPr>
        </p:nvSpPr>
        <p:spPr/>
        <p:txBody>
          <a:bodyPr/>
          <a:lstStyle/>
          <a:p>
            <a:fld id="{5F68A44B-701F-4008-9BB7-A720FD8580D5}" type="slidenum">
              <a:rPr lang="en-US" smtClean="0"/>
              <a:pPr/>
              <a:t>7</a:t>
            </a:fld>
            <a:endParaRPr lang="en-US"/>
          </a:p>
        </p:txBody>
      </p:sp>
    </p:spTree>
    <p:extLst>
      <p:ext uri="{BB962C8B-B14F-4D97-AF65-F5344CB8AC3E}">
        <p14:creationId xmlns:p14="http://schemas.microsoft.com/office/powerpoint/2010/main" val="28497675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Les </a:t>
            </a:r>
            <a:r>
              <a:rPr lang="fr-FR" sz="1000" b="1" dirty="0">
                <a:latin typeface="Arial" panose="020B0604020202020204" pitchFamily="34" charset="0"/>
                <a:cs typeface="Arial" panose="020B0604020202020204" pitchFamily="34" charset="0"/>
              </a:rPr>
              <a:t>rubriques budgétaires </a:t>
            </a:r>
            <a:r>
              <a:rPr lang="fr-FR" sz="1000" b="0" dirty="0">
                <a:latin typeface="Arial" panose="020B0604020202020204" pitchFamily="34" charset="0"/>
                <a:cs typeface="Arial" panose="020B0604020202020204" pitchFamily="34" charset="0"/>
              </a:rPr>
              <a:t>décrivent la</a:t>
            </a:r>
            <a:r>
              <a:rPr lang="fr-FR" sz="1000" b="0" dirty="0">
                <a:solidFill>
                  <a:schemeClr val="bg1"/>
                </a:solidFill>
                <a:latin typeface="Arial" panose="020B0604020202020204" pitchFamily="34" charset="0"/>
                <a:cs typeface="Arial" panose="020B0604020202020204" pitchFamily="34" charset="0"/>
              </a:rPr>
              <a:t> </a:t>
            </a:r>
            <a:r>
              <a:rPr lang="fr-FR" sz="1000" b="0" dirty="0">
                <a:solidFill>
                  <a:srgbClr val="339933"/>
                </a:solidFill>
                <a:latin typeface="Arial" panose="020B0604020202020204" pitchFamily="34" charset="0"/>
                <a:cs typeface="Arial" panose="020B0604020202020204" pitchFamily="34" charset="0"/>
              </a:rPr>
              <a:t>nature des coûts</a:t>
            </a:r>
            <a:r>
              <a:rPr lang="fr-FR" sz="1000" b="0" dirty="0">
                <a:solidFill>
                  <a:schemeClr val="bg1"/>
                </a:solidFill>
                <a:latin typeface="Arial" panose="020B0604020202020204" pitchFamily="34" charset="0"/>
                <a:cs typeface="Arial" panose="020B0604020202020204" pitchFamily="34" charset="0"/>
              </a:rPr>
              <a:t> </a:t>
            </a:r>
            <a:r>
              <a:rPr lang="fr-FR" sz="1000" b="0" dirty="0">
                <a:latin typeface="Arial" panose="020B0604020202020204" pitchFamily="34" charset="0"/>
                <a:cs typeface="Arial" panose="020B0604020202020204" pitchFamily="34" charset="0"/>
              </a:rPr>
              <a:t>engagés dans l’activité de l’entreprise</a:t>
            </a:r>
          </a:p>
          <a:p>
            <a:r>
              <a:rPr lang="fr-FR" sz="1000" kern="1200" dirty="0">
                <a:solidFill>
                  <a:schemeClr val="tx1"/>
                </a:solidFill>
                <a:effectLst/>
                <a:latin typeface="Arial" panose="020B0604020202020204" pitchFamily="34" charset="0"/>
                <a:cs typeface="Arial" panose="020B0604020202020204" pitchFamily="34" charset="0"/>
              </a:rPr>
              <a:t>Exemples :</a:t>
            </a:r>
          </a:p>
          <a:p>
            <a:pPr marL="171450" lvl="0" indent="-171450">
              <a:buFont typeface="Arial" panose="020B0604020202020204" pitchFamily="34" charset="0"/>
              <a:buChar char="•"/>
            </a:pPr>
            <a:r>
              <a:rPr lang="fr-FR" sz="1000" kern="1200" dirty="0">
                <a:solidFill>
                  <a:schemeClr val="tx1"/>
                </a:solidFill>
                <a:effectLst/>
                <a:latin typeface="Arial" panose="020B0604020202020204" pitchFamily="34" charset="0"/>
                <a:cs typeface="Arial" panose="020B0604020202020204" pitchFamily="34" charset="0"/>
              </a:rPr>
              <a:t>Frais de main-d'œuvre directe, </a:t>
            </a:r>
          </a:p>
          <a:p>
            <a:pPr marL="171450" lvl="0" indent="-171450">
              <a:buFont typeface="Arial" panose="020B0604020202020204" pitchFamily="34" charset="0"/>
              <a:buChar char="•"/>
            </a:pPr>
            <a:r>
              <a:rPr lang="fr-FR" sz="1000" kern="1200" dirty="0">
                <a:solidFill>
                  <a:schemeClr val="tx1"/>
                </a:solidFill>
                <a:effectLst/>
                <a:latin typeface="Arial" panose="020B0604020202020204" pitchFamily="34" charset="0"/>
                <a:cs typeface="Arial" panose="020B0604020202020204" pitchFamily="34" charset="0"/>
              </a:rPr>
              <a:t>Frais d'atelier, </a:t>
            </a:r>
          </a:p>
          <a:p>
            <a:pPr marL="171450" lvl="0" indent="-171450">
              <a:buFont typeface="Arial" panose="020B0604020202020204" pitchFamily="34" charset="0"/>
              <a:buChar char="•"/>
            </a:pPr>
            <a:r>
              <a:rPr lang="fr-FR" sz="1000" kern="1200" dirty="0">
                <a:solidFill>
                  <a:schemeClr val="tx1"/>
                </a:solidFill>
                <a:effectLst/>
                <a:latin typeface="Arial" panose="020B0604020202020204" pitchFamily="34" charset="0"/>
                <a:cs typeface="Arial" panose="020B0604020202020204" pitchFamily="34" charset="0"/>
              </a:rPr>
              <a:t>Amortissements économiques ou fiscaux, </a:t>
            </a:r>
          </a:p>
          <a:p>
            <a:pPr marL="171450" lvl="0" indent="-171450">
              <a:buFont typeface="Arial" panose="020B0604020202020204" pitchFamily="34" charset="0"/>
              <a:buChar char="•"/>
            </a:pPr>
            <a:r>
              <a:rPr lang="fr-FR" sz="1000" kern="1200" dirty="0">
                <a:solidFill>
                  <a:schemeClr val="tx1"/>
                </a:solidFill>
                <a:effectLst/>
                <a:latin typeface="Arial" panose="020B0604020202020204" pitchFamily="34" charset="0"/>
                <a:cs typeface="Arial" panose="020B0604020202020204" pitchFamily="34" charset="0"/>
              </a:rPr>
              <a:t>Encadrement, </a:t>
            </a:r>
          </a:p>
          <a:p>
            <a:pPr marL="171450" lvl="0" indent="-171450">
              <a:buFont typeface="Arial" panose="020B0604020202020204" pitchFamily="34" charset="0"/>
              <a:buChar char="•"/>
            </a:pPr>
            <a:r>
              <a:rPr lang="fr-FR" sz="1000" kern="1200" dirty="0">
                <a:solidFill>
                  <a:schemeClr val="tx1"/>
                </a:solidFill>
                <a:effectLst/>
                <a:latin typeface="Arial" panose="020B0604020202020204" pitchFamily="34" charset="0"/>
                <a:cs typeface="Arial" panose="020B0604020202020204" pitchFamily="34" charset="0"/>
              </a:rPr>
              <a:t>Entretien, </a:t>
            </a:r>
          </a:p>
          <a:p>
            <a:pPr marL="171450" lvl="0" indent="-171450">
              <a:buFont typeface="Arial" panose="020B0604020202020204" pitchFamily="34" charset="0"/>
              <a:buChar char="•"/>
            </a:pPr>
            <a:r>
              <a:rPr lang="fr-FR" sz="1000" kern="1200" dirty="0">
                <a:solidFill>
                  <a:schemeClr val="tx1"/>
                </a:solidFill>
                <a:effectLst/>
                <a:latin typeface="Arial" panose="020B0604020202020204" pitchFamily="34" charset="0"/>
                <a:cs typeface="Arial" panose="020B0604020202020204" pitchFamily="34" charset="0"/>
              </a:rPr>
              <a:t>Frais généraux. </a:t>
            </a:r>
          </a:p>
          <a:p>
            <a:endParaRPr lang="fr-FR" sz="1000" b="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Le détail des rubriques dépend de l’activité de l’entreprise et de la procédure budgétaire.</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Les rubriques budgétaires relèvent de divers types de coût selon leur « proximité » au produit.</a:t>
            </a:r>
          </a:p>
        </p:txBody>
      </p:sp>
      <p:sp>
        <p:nvSpPr>
          <p:cNvPr id="5" name="Espace réservé du numéro de diapositive 4"/>
          <p:cNvSpPr>
            <a:spLocks noGrp="1"/>
          </p:cNvSpPr>
          <p:nvPr>
            <p:ph type="sldNum" sz="quarter" idx="11"/>
          </p:nvPr>
        </p:nvSpPr>
        <p:spPr/>
        <p:txBody>
          <a:bodyPr/>
          <a:lstStyle/>
          <a:p>
            <a:fld id="{5F68A44B-701F-4008-9BB7-A720FD8580D5}" type="slidenum">
              <a:rPr lang="en-US" smtClean="0"/>
              <a:pPr/>
              <a:t>8</a:t>
            </a:fld>
            <a:endParaRPr lang="en-US"/>
          </a:p>
        </p:txBody>
      </p:sp>
    </p:spTree>
    <p:extLst>
      <p:ext uri="{BB962C8B-B14F-4D97-AF65-F5344CB8AC3E}">
        <p14:creationId xmlns:p14="http://schemas.microsoft.com/office/powerpoint/2010/main" val="22727227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548680" y="4114800"/>
            <a:ext cx="5904656" cy="4921696"/>
          </a:xfrm>
        </p:spPr>
        <p:txBody>
          <a:bodyPr/>
          <a:lstStyle/>
          <a:p>
            <a:r>
              <a:rPr lang="fr-FR" sz="1400" b="1" i="0" kern="1200" dirty="0">
                <a:solidFill>
                  <a:schemeClr val="tx1"/>
                </a:solidFill>
                <a:effectLst/>
                <a:latin typeface="Arial" panose="020B0604020202020204" pitchFamily="34" charset="0"/>
                <a:cs typeface="Arial" panose="020B0604020202020204" pitchFamily="34" charset="0"/>
              </a:rPr>
              <a:t>Les coûts directs</a:t>
            </a:r>
          </a:p>
          <a:p>
            <a:r>
              <a:rPr lang="fr-FR" sz="1100" b="1" i="1" kern="1200" dirty="0">
                <a:solidFill>
                  <a:schemeClr val="tx1"/>
                </a:solidFill>
                <a:effectLst/>
                <a:latin typeface="Arial" panose="020B0604020202020204" pitchFamily="34" charset="0"/>
                <a:cs typeface="Arial" panose="020B0604020202020204" pitchFamily="34" charset="0"/>
              </a:rPr>
              <a:t>Taux horaires de main-d'œuvre de réglage</a:t>
            </a:r>
          </a:p>
          <a:p>
            <a:r>
              <a:rPr lang="fr-FR" sz="1100" kern="1200" dirty="0">
                <a:solidFill>
                  <a:schemeClr val="tx1"/>
                </a:solidFill>
                <a:effectLst/>
                <a:latin typeface="Arial" panose="020B0604020202020204" pitchFamily="34" charset="0"/>
                <a:cs typeface="Arial" panose="020B0604020202020204" pitchFamily="34" charset="0"/>
              </a:rPr>
              <a:t>Le ou les taux horaires de la main-d'œuvre utilisée pour le réglage et la préparation des machines sont déterminés dans la procédure budgétaire en divisant le montant des frais des personnels régleurs par le nombre d'heures de réglage prévisionnel. Ces frais incluent les salaires annuels y compris les primes et indemnités, les charges sociales patronales et l'ensemble des frais associés.</a:t>
            </a:r>
          </a:p>
          <a:p>
            <a:r>
              <a:rPr lang="fr-FR" sz="1100" b="1" i="1" kern="1200" dirty="0">
                <a:solidFill>
                  <a:schemeClr val="tx1"/>
                </a:solidFill>
                <a:effectLst/>
                <a:latin typeface="Arial" panose="020B0604020202020204" pitchFamily="34" charset="0"/>
                <a:cs typeface="Arial" panose="020B0604020202020204" pitchFamily="34" charset="0"/>
              </a:rPr>
              <a:t>Taux horaires de main-d'œuvre directe</a:t>
            </a:r>
          </a:p>
          <a:p>
            <a:r>
              <a:rPr lang="fr-FR" sz="1100" kern="1200" dirty="0">
                <a:solidFill>
                  <a:schemeClr val="tx1"/>
                </a:solidFill>
                <a:effectLst/>
                <a:latin typeface="Arial" panose="020B0604020202020204" pitchFamily="34" charset="0"/>
                <a:cs typeface="Arial" panose="020B0604020202020204" pitchFamily="34" charset="0"/>
              </a:rPr>
              <a:t>Le ou les taux horaires de main-d'œuvre directe sont déterminés dans la procédure budgétaire en divisant le montant des frais du personnel direct par le nombre d'heures de travail direct prévisionnel. Ces frais incluent les salaires annuels y compris les primes et indemnités, les charges sociales patronales et l'ensemble des frais associés.</a:t>
            </a:r>
          </a:p>
          <a:p>
            <a:r>
              <a:rPr lang="fr-FR" sz="1100" kern="1200" dirty="0">
                <a:solidFill>
                  <a:schemeClr val="tx1"/>
                </a:solidFill>
                <a:effectLst/>
                <a:latin typeface="Arial" panose="020B0604020202020204" pitchFamily="34" charset="0"/>
                <a:cs typeface="Arial" panose="020B0604020202020204" pitchFamily="34" charset="0"/>
              </a:rPr>
              <a:t>Si l'on a des catégories de personnel direct qui ont des qualifications différentes et donc des niveaux de rémunération différents, on peut calculer des taux horaires par catégorie.</a:t>
            </a:r>
          </a:p>
          <a:p>
            <a:r>
              <a:rPr lang="fr-FR" sz="1100" b="1" i="1" kern="1200" dirty="0">
                <a:solidFill>
                  <a:schemeClr val="tx1"/>
                </a:solidFill>
                <a:effectLst/>
                <a:latin typeface="Arial" panose="020B0604020202020204" pitchFamily="34" charset="0"/>
                <a:cs typeface="Arial" panose="020B0604020202020204" pitchFamily="34" charset="0"/>
              </a:rPr>
              <a:t>Taux horaires d'atelier</a:t>
            </a:r>
          </a:p>
          <a:p>
            <a:r>
              <a:rPr lang="fr-FR" sz="1100" kern="1200" dirty="0">
                <a:solidFill>
                  <a:schemeClr val="tx1"/>
                </a:solidFill>
                <a:effectLst/>
                <a:latin typeface="Arial" panose="020B0604020202020204" pitchFamily="34" charset="0"/>
                <a:cs typeface="Arial" panose="020B0604020202020204" pitchFamily="34" charset="0"/>
              </a:rPr>
              <a:t>Les frais d'atelier correspondent à des frais directs que l'on suppose proportionnels au nombre d'heures travaillées dans le centre de coût. Ils correspondent à des consommables qui ne figurent pas dans les nomenclatures, à des consommations d'outils, à l'énergie, etc.</a:t>
            </a:r>
          </a:p>
          <a:p>
            <a:r>
              <a:rPr lang="fr-FR" sz="1100" b="1" i="1" kern="1200" dirty="0">
                <a:solidFill>
                  <a:schemeClr val="tx1"/>
                </a:solidFill>
                <a:effectLst/>
                <a:latin typeface="Arial" panose="020B0604020202020204" pitchFamily="34" charset="0"/>
                <a:cs typeface="Arial" panose="020B0604020202020204" pitchFamily="34" charset="0"/>
              </a:rPr>
              <a:t>Taux horaires d'amortissement</a:t>
            </a:r>
          </a:p>
          <a:p>
            <a:r>
              <a:rPr lang="fr-FR" sz="1100" kern="1200" dirty="0">
                <a:solidFill>
                  <a:schemeClr val="tx1"/>
                </a:solidFill>
                <a:effectLst/>
                <a:latin typeface="Arial" panose="020B0604020202020204" pitchFamily="34" charset="0"/>
                <a:cs typeface="Arial" panose="020B0604020202020204" pitchFamily="34" charset="0"/>
              </a:rPr>
              <a:t>Les amortissements représentent la constatation de la dépréciation du matériel dans le temps et/ou selon l'utilisation que l'on en fait (cf. page suivante). </a:t>
            </a:r>
          </a:p>
          <a:p>
            <a:r>
              <a:rPr lang="fr-FR" sz="1100" b="1" i="1" kern="1200" dirty="0">
                <a:solidFill>
                  <a:schemeClr val="tx1"/>
                </a:solidFill>
                <a:effectLst/>
                <a:latin typeface="Arial" panose="020B0604020202020204" pitchFamily="34" charset="0"/>
                <a:cs typeface="Arial" panose="020B0604020202020204" pitchFamily="34" charset="0"/>
              </a:rPr>
              <a:t>Coûts de sous-traitance</a:t>
            </a:r>
          </a:p>
          <a:p>
            <a:r>
              <a:rPr lang="fr-FR" sz="1100" kern="1200" dirty="0">
                <a:solidFill>
                  <a:schemeClr val="tx1"/>
                </a:solidFill>
                <a:effectLst/>
                <a:latin typeface="Arial" panose="020B0604020202020204" pitchFamily="34" charset="0"/>
                <a:cs typeface="Arial" panose="020B0604020202020204" pitchFamily="34" charset="0"/>
              </a:rPr>
              <a:t>La sous-traitance concerne les opérations de fabrication qui sont effectuées par une autre entreprise. Elle facture ses prestations à partir d'un taux horaire et selon le temps passé.</a:t>
            </a:r>
          </a:p>
          <a:p>
            <a:endParaRPr lang="fr-FR" sz="1100"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1"/>
          </p:nvPr>
        </p:nvSpPr>
        <p:spPr/>
        <p:txBody>
          <a:bodyPr/>
          <a:lstStyle/>
          <a:p>
            <a:fld id="{5F68A44B-701F-4008-9BB7-A720FD8580D5}" type="slidenum">
              <a:rPr lang="en-US" smtClean="0"/>
              <a:pPr/>
              <a:t>9</a:t>
            </a:fld>
            <a:endParaRPr lang="en-US"/>
          </a:p>
        </p:txBody>
      </p:sp>
    </p:spTree>
    <p:extLst>
      <p:ext uri="{BB962C8B-B14F-4D97-AF65-F5344CB8AC3E}">
        <p14:creationId xmlns:p14="http://schemas.microsoft.com/office/powerpoint/2010/main" val="2142718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6" name="Espace réservé du numéro de diapositive 5"/>
          <p:cNvSpPr>
            <a:spLocks noGrp="1"/>
          </p:cNvSpPr>
          <p:nvPr>
            <p:ph type="sldNum" sz="quarter" idx="12"/>
          </p:nvPr>
        </p:nvSpPr>
        <p:spPr/>
        <p:txBody>
          <a:bodyPr/>
          <a:lstStyle>
            <a:lvl1pPr>
              <a:defRPr/>
            </a:lvl1pPr>
          </a:lstStyle>
          <a:p>
            <a:fld id="{FBC8EA85-F1F9-45DD-8664-2EB7D784D29A}" type="slidenum">
              <a:rPr lang="en-US"/>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685800" y="6477000"/>
            <a:ext cx="1905000" cy="230188"/>
          </a:xfrm>
          <a:prstGeom prst="rect">
            <a:avLst/>
          </a:prstGeom>
        </p:spPr>
        <p:txBody>
          <a:bodyPr/>
          <a:lstStyle>
            <a:lvl1pPr>
              <a:defRPr/>
            </a:lvl1pPr>
          </a:lstStyle>
          <a:p>
            <a:fld id="{2857E151-D3EF-4C43-95B5-BC5BDA44E4BA}" type="datetime1">
              <a:rPr lang="fr-FR"/>
              <a:pPr/>
              <a:t>17/06/2018</a:t>
            </a:fld>
            <a:endParaRPr lang="en-US"/>
          </a:p>
        </p:txBody>
      </p:sp>
      <p:sp>
        <p:nvSpPr>
          <p:cNvPr id="5" name="Espace réservé du pied de page 4"/>
          <p:cNvSpPr>
            <a:spLocks noGrp="1"/>
          </p:cNvSpPr>
          <p:nvPr>
            <p:ph type="ftr" sz="quarter" idx="11"/>
          </p:nvPr>
        </p:nvSpPr>
        <p:spPr>
          <a:xfrm>
            <a:off x="3124200" y="6477000"/>
            <a:ext cx="2895600" cy="230188"/>
          </a:xfrm>
          <a:prstGeom prst="rect">
            <a:avLst/>
          </a:prstGeom>
        </p:spPr>
        <p:txBody>
          <a:bodyPr/>
          <a:lstStyle>
            <a:lvl1pPr>
              <a:defRPr/>
            </a:lvl1pPr>
          </a:lstStyle>
          <a:p>
            <a:r>
              <a:rPr lang="en-US"/>
              <a:t>© Gérard Baglin, 1998-2008</a:t>
            </a:r>
          </a:p>
        </p:txBody>
      </p:sp>
      <p:sp>
        <p:nvSpPr>
          <p:cNvPr id="6" name="Espace réservé du numéro de diapositive 5"/>
          <p:cNvSpPr>
            <a:spLocks noGrp="1"/>
          </p:cNvSpPr>
          <p:nvPr>
            <p:ph type="sldNum" sz="quarter" idx="12"/>
          </p:nvPr>
        </p:nvSpPr>
        <p:spPr/>
        <p:txBody>
          <a:bodyPr/>
          <a:lstStyle>
            <a:lvl1pPr>
              <a:defRPr/>
            </a:lvl1pPr>
          </a:lstStyle>
          <a:p>
            <a:fld id="{50F8584F-1194-43F9-A28D-4BBA785F4A6A}" type="slidenum">
              <a:rPr lang="en-US"/>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400800" y="152400"/>
            <a:ext cx="2057400" cy="59436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228600" y="152400"/>
            <a:ext cx="6019800" cy="59436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685800" y="6477000"/>
            <a:ext cx="1905000" cy="230188"/>
          </a:xfrm>
          <a:prstGeom prst="rect">
            <a:avLst/>
          </a:prstGeom>
        </p:spPr>
        <p:txBody>
          <a:bodyPr/>
          <a:lstStyle>
            <a:lvl1pPr>
              <a:defRPr/>
            </a:lvl1pPr>
          </a:lstStyle>
          <a:p>
            <a:fld id="{243857DE-70DD-45DC-87A2-4438FB6517B0}" type="datetime1">
              <a:rPr lang="fr-FR"/>
              <a:pPr/>
              <a:t>17/06/2018</a:t>
            </a:fld>
            <a:endParaRPr lang="en-US"/>
          </a:p>
        </p:txBody>
      </p:sp>
      <p:sp>
        <p:nvSpPr>
          <p:cNvPr id="5" name="Espace réservé du pied de page 4"/>
          <p:cNvSpPr>
            <a:spLocks noGrp="1"/>
          </p:cNvSpPr>
          <p:nvPr>
            <p:ph type="ftr" sz="quarter" idx="11"/>
          </p:nvPr>
        </p:nvSpPr>
        <p:spPr>
          <a:xfrm>
            <a:off x="3124200" y="6477000"/>
            <a:ext cx="2895600" cy="230188"/>
          </a:xfrm>
          <a:prstGeom prst="rect">
            <a:avLst/>
          </a:prstGeom>
        </p:spPr>
        <p:txBody>
          <a:bodyPr/>
          <a:lstStyle>
            <a:lvl1pPr>
              <a:defRPr/>
            </a:lvl1pPr>
          </a:lstStyle>
          <a:p>
            <a:r>
              <a:rPr lang="en-US"/>
              <a:t>© Gérard Baglin, 1998-2008</a:t>
            </a:r>
          </a:p>
        </p:txBody>
      </p:sp>
      <p:sp>
        <p:nvSpPr>
          <p:cNvPr id="6" name="Espace réservé du numéro de diapositive 5"/>
          <p:cNvSpPr>
            <a:spLocks noGrp="1"/>
          </p:cNvSpPr>
          <p:nvPr>
            <p:ph type="sldNum" sz="quarter" idx="12"/>
          </p:nvPr>
        </p:nvSpPr>
        <p:spPr/>
        <p:txBody>
          <a:bodyPr/>
          <a:lstStyle>
            <a:lvl1pPr>
              <a:defRPr/>
            </a:lvl1pPr>
          </a:lstStyle>
          <a:p>
            <a:fld id="{0045EAD8-9319-4F5B-91AC-20F221762E11}" type="slidenum">
              <a:rPr lang="en-US"/>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685800" y="6477000"/>
            <a:ext cx="1905000" cy="230188"/>
          </a:xfrm>
          <a:prstGeom prst="rect">
            <a:avLst/>
          </a:prstGeom>
        </p:spPr>
        <p:txBody>
          <a:bodyPr/>
          <a:lstStyle>
            <a:lvl1pPr>
              <a:defRPr/>
            </a:lvl1pPr>
          </a:lstStyle>
          <a:p>
            <a:fld id="{D0615562-71C3-4AF1-90F1-8A8D3EF7D33E}" type="datetime1">
              <a:rPr lang="fr-FR"/>
              <a:pPr/>
              <a:t>17/06/2018</a:t>
            </a:fld>
            <a:endParaRPr lang="en-US"/>
          </a:p>
        </p:txBody>
      </p:sp>
      <p:sp>
        <p:nvSpPr>
          <p:cNvPr id="6" name="Espace réservé du numéro de diapositive 5"/>
          <p:cNvSpPr>
            <a:spLocks noGrp="1"/>
          </p:cNvSpPr>
          <p:nvPr>
            <p:ph type="sldNum" sz="quarter" idx="12"/>
          </p:nvPr>
        </p:nvSpPr>
        <p:spPr/>
        <p:txBody>
          <a:bodyPr/>
          <a:lstStyle>
            <a:lvl1pPr>
              <a:defRPr/>
            </a:lvl1pPr>
          </a:lstStyle>
          <a:p>
            <a:fld id="{68C2C97D-C9A4-4997-8844-BBDD6C81EF93}" type="slidenum">
              <a:rPr lang="en-US"/>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6" name="Espace réservé du numéro de diapositive 5"/>
          <p:cNvSpPr>
            <a:spLocks noGrp="1"/>
          </p:cNvSpPr>
          <p:nvPr>
            <p:ph type="sldNum" sz="quarter" idx="12"/>
          </p:nvPr>
        </p:nvSpPr>
        <p:spPr/>
        <p:txBody>
          <a:bodyPr/>
          <a:lstStyle>
            <a:lvl1pPr>
              <a:defRPr/>
            </a:lvl1pPr>
          </a:lstStyle>
          <a:p>
            <a:fld id="{6DF07C0C-1F5E-4286-A3F1-F4B3D17E3B4E}" type="slidenum">
              <a:rPr lang="en-US"/>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u numéro de diapositive 6"/>
          <p:cNvSpPr>
            <a:spLocks noGrp="1"/>
          </p:cNvSpPr>
          <p:nvPr>
            <p:ph type="sldNum" sz="quarter" idx="12"/>
          </p:nvPr>
        </p:nvSpPr>
        <p:spPr/>
        <p:txBody>
          <a:bodyPr/>
          <a:lstStyle>
            <a:lvl1pPr>
              <a:defRPr/>
            </a:lvl1pPr>
          </a:lstStyle>
          <a:p>
            <a:fld id="{CC700C0A-C8FB-4422-AC20-BE3A353B35D9}" type="slidenum">
              <a:rPr lang="en-US"/>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9" name="Espace réservé du numéro de diapositive 8"/>
          <p:cNvSpPr>
            <a:spLocks noGrp="1"/>
          </p:cNvSpPr>
          <p:nvPr>
            <p:ph type="sldNum" sz="quarter" idx="12"/>
          </p:nvPr>
        </p:nvSpPr>
        <p:spPr/>
        <p:txBody>
          <a:bodyPr/>
          <a:lstStyle>
            <a:lvl1pPr>
              <a:defRPr/>
            </a:lvl1pPr>
          </a:lstStyle>
          <a:p>
            <a:fld id="{F37F6C06-325D-4180-BE6D-DAFE14B130FA}" type="slidenum">
              <a:rPr lang="en-US"/>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5" name="Espace réservé du numéro de diapositive 4"/>
          <p:cNvSpPr>
            <a:spLocks noGrp="1"/>
          </p:cNvSpPr>
          <p:nvPr>
            <p:ph type="sldNum" sz="quarter" idx="12"/>
          </p:nvPr>
        </p:nvSpPr>
        <p:spPr/>
        <p:txBody>
          <a:bodyPr/>
          <a:lstStyle>
            <a:lvl1pPr>
              <a:defRPr/>
            </a:lvl1pPr>
          </a:lstStyle>
          <a:p>
            <a:fld id="{A511B0B5-51D9-4BBB-98A5-A32FD779CA8C}" type="slidenum">
              <a:rPr lang="en-US"/>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685800" y="6477000"/>
            <a:ext cx="1905000" cy="230188"/>
          </a:xfrm>
          <a:prstGeom prst="rect">
            <a:avLst/>
          </a:prstGeom>
        </p:spPr>
        <p:txBody>
          <a:bodyPr/>
          <a:lstStyle>
            <a:lvl1pPr>
              <a:defRPr/>
            </a:lvl1pPr>
          </a:lstStyle>
          <a:p>
            <a:fld id="{B178EE17-6E99-4474-873C-7704DD9D5858}" type="datetime1">
              <a:rPr lang="fr-FR"/>
              <a:pPr/>
              <a:t>17/06/2018</a:t>
            </a:fld>
            <a:endParaRPr lang="en-US"/>
          </a:p>
        </p:txBody>
      </p:sp>
      <p:sp>
        <p:nvSpPr>
          <p:cNvPr id="3" name="Espace réservé du pied de page 2"/>
          <p:cNvSpPr>
            <a:spLocks noGrp="1"/>
          </p:cNvSpPr>
          <p:nvPr>
            <p:ph type="ftr" sz="quarter" idx="11"/>
          </p:nvPr>
        </p:nvSpPr>
        <p:spPr>
          <a:xfrm>
            <a:off x="3124200" y="6477000"/>
            <a:ext cx="2895600" cy="230188"/>
          </a:xfrm>
          <a:prstGeom prst="rect">
            <a:avLst/>
          </a:prstGeom>
        </p:spPr>
        <p:txBody>
          <a:bodyPr/>
          <a:lstStyle>
            <a:lvl1pPr>
              <a:defRPr/>
            </a:lvl1pPr>
          </a:lstStyle>
          <a:p>
            <a:r>
              <a:rPr lang="en-US"/>
              <a:t>© Gérard Baglin, 1998-2008</a:t>
            </a:r>
          </a:p>
        </p:txBody>
      </p:sp>
      <p:sp>
        <p:nvSpPr>
          <p:cNvPr id="4" name="Espace réservé du numéro de diapositive 3"/>
          <p:cNvSpPr>
            <a:spLocks noGrp="1"/>
          </p:cNvSpPr>
          <p:nvPr>
            <p:ph type="sldNum" sz="quarter" idx="12"/>
          </p:nvPr>
        </p:nvSpPr>
        <p:spPr/>
        <p:txBody>
          <a:bodyPr/>
          <a:lstStyle>
            <a:lvl1pPr>
              <a:defRPr/>
            </a:lvl1pPr>
          </a:lstStyle>
          <a:p>
            <a:fld id="{B3EAFBD0-24B7-4AF6-9CE0-87091BB6A261}" type="slidenum">
              <a:rPr lang="en-US"/>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a:xfrm>
            <a:off x="685800" y="6477000"/>
            <a:ext cx="1905000" cy="230188"/>
          </a:xfrm>
          <a:prstGeom prst="rect">
            <a:avLst/>
          </a:prstGeom>
        </p:spPr>
        <p:txBody>
          <a:bodyPr/>
          <a:lstStyle>
            <a:lvl1pPr>
              <a:defRPr/>
            </a:lvl1pPr>
          </a:lstStyle>
          <a:p>
            <a:fld id="{D14C91EA-A63B-4C4B-AB90-5B4CB0F48D0A}" type="datetime1">
              <a:rPr lang="fr-FR"/>
              <a:pPr/>
              <a:t>17/06/2018</a:t>
            </a:fld>
            <a:endParaRPr lang="en-US"/>
          </a:p>
        </p:txBody>
      </p:sp>
      <p:sp>
        <p:nvSpPr>
          <p:cNvPr id="6" name="Espace réservé du pied de page 5"/>
          <p:cNvSpPr>
            <a:spLocks noGrp="1"/>
          </p:cNvSpPr>
          <p:nvPr>
            <p:ph type="ftr" sz="quarter" idx="11"/>
          </p:nvPr>
        </p:nvSpPr>
        <p:spPr>
          <a:xfrm>
            <a:off x="3124200" y="6477000"/>
            <a:ext cx="2895600" cy="230188"/>
          </a:xfrm>
          <a:prstGeom prst="rect">
            <a:avLst/>
          </a:prstGeom>
        </p:spPr>
        <p:txBody>
          <a:bodyPr/>
          <a:lstStyle>
            <a:lvl1pPr>
              <a:defRPr/>
            </a:lvl1pPr>
          </a:lstStyle>
          <a:p>
            <a:r>
              <a:rPr lang="en-US"/>
              <a:t>© Gérard Baglin, 1998-2008</a:t>
            </a:r>
          </a:p>
        </p:txBody>
      </p:sp>
      <p:sp>
        <p:nvSpPr>
          <p:cNvPr id="7" name="Espace réservé du numéro de diapositive 6"/>
          <p:cNvSpPr>
            <a:spLocks noGrp="1"/>
          </p:cNvSpPr>
          <p:nvPr>
            <p:ph type="sldNum" sz="quarter" idx="12"/>
          </p:nvPr>
        </p:nvSpPr>
        <p:spPr/>
        <p:txBody>
          <a:bodyPr/>
          <a:lstStyle>
            <a:lvl1pPr>
              <a:defRPr/>
            </a:lvl1pPr>
          </a:lstStyle>
          <a:p>
            <a:fld id="{448F1CC6-478A-40CB-8EFF-92ECACB5B34C}" type="slidenum">
              <a:rPr lang="en-US"/>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a:xfrm>
            <a:off x="685800" y="6477000"/>
            <a:ext cx="1905000" cy="230188"/>
          </a:xfrm>
          <a:prstGeom prst="rect">
            <a:avLst/>
          </a:prstGeom>
        </p:spPr>
        <p:txBody>
          <a:bodyPr/>
          <a:lstStyle>
            <a:lvl1pPr>
              <a:defRPr/>
            </a:lvl1pPr>
          </a:lstStyle>
          <a:p>
            <a:fld id="{4772459C-7B15-4C04-B566-4C1B27EB7DA8}" type="datetime1">
              <a:rPr lang="fr-FR"/>
              <a:pPr/>
              <a:t>17/06/2018</a:t>
            </a:fld>
            <a:endParaRPr lang="en-US"/>
          </a:p>
        </p:txBody>
      </p:sp>
      <p:sp>
        <p:nvSpPr>
          <p:cNvPr id="6" name="Espace réservé du pied de page 5"/>
          <p:cNvSpPr>
            <a:spLocks noGrp="1"/>
          </p:cNvSpPr>
          <p:nvPr>
            <p:ph type="ftr" sz="quarter" idx="11"/>
          </p:nvPr>
        </p:nvSpPr>
        <p:spPr>
          <a:xfrm>
            <a:off x="3124200" y="6477000"/>
            <a:ext cx="2895600" cy="230188"/>
          </a:xfrm>
          <a:prstGeom prst="rect">
            <a:avLst/>
          </a:prstGeom>
        </p:spPr>
        <p:txBody>
          <a:bodyPr/>
          <a:lstStyle>
            <a:lvl1pPr>
              <a:defRPr/>
            </a:lvl1pPr>
          </a:lstStyle>
          <a:p>
            <a:r>
              <a:rPr lang="en-US"/>
              <a:t>© Gérard Baglin, 1998-2008</a:t>
            </a:r>
          </a:p>
        </p:txBody>
      </p:sp>
      <p:sp>
        <p:nvSpPr>
          <p:cNvPr id="7" name="Espace réservé du numéro de diapositive 6"/>
          <p:cNvSpPr>
            <a:spLocks noGrp="1"/>
          </p:cNvSpPr>
          <p:nvPr>
            <p:ph type="sldNum" sz="quarter" idx="12"/>
          </p:nvPr>
        </p:nvSpPr>
        <p:spPr/>
        <p:txBody>
          <a:bodyPr/>
          <a:lstStyle>
            <a:lvl1pPr>
              <a:defRPr/>
            </a:lvl1pPr>
          </a:lstStyle>
          <a:p>
            <a:fld id="{8319AF5D-9F4A-4360-9027-8C3591601109}" type="slidenum">
              <a:rPr lang="en-US"/>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bwMode="auto">
          <a:xfrm>
            <a:off x="228600" y="1524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Cliquez pour modifier le style du titre du masque</a:t>
            </a:r>
          </a:p>
        </p:txBody>
      </p:sp>
      <p:sp>
        <p:nvSpPr>
          <p:cNvPr id="9011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Cliquez pour modifier les styles du texte du masque</a:t>
            </a:r>
          </a:p>
          <a:p>
            <a:pPr lvl="1"/>
            <a:r>
              <a:rPr lang="en-US"/>
              <a:t>Deuxième niveau</a:t>
            </a:r>
          </a:p>
          <a:p>
            <a:pPr lvl="2"/>
            <a:r>
              <a:rPr lang="en-US"/>
              <a:t>Troisième niveau</a:t>
            </a:r>
          </a:p>
          <a:p>
            <a:pPr lvl="3"/>
            <a:r>
              <a:rPr lang="en-US"/>
              <a:t>Quatrième niveau</a:t>
            </a:r>
          </a:p>
          <a:p>
            <a:pPr lvl="4"/>
            <a:r>
              <a:rPr lang="en-US"/>
              <a:t>Cinquième niveau</a:t>
            </a:r>
          </a:p>
        </p:txBody>
      </p:sp>
      <p:sp>
        <p:nvSpPr>
          <p:cNvPr id="90118" name="Rectangle 6"/>
          <p:cNvSpPr>
            <a:spLocks noGrp="1" noChangeArrowheads="1"/>
          </p:cNvSpPr>
          <p:nvPr>
            <p:ph type="sldNum" sz="quarter" idx="4"/>
          </p:nvPr>
        </p:nvSpPr>
        <p:spPr bwMode="auto">
          <a:xfrm>
            <a:off x="7239000" y="6477000"/>
            <a:ext cx="1905000" cy="230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34F3544-C08A-4A7D-A3C5-A3C025317E62}" type="slidenum">
              <a:rPr lang="en-US"/>
              <a:pPr/>
              <a:t>‹N°›</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p:txStyles>
    <p:titleStyle>
      <a:lvl1pPr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mj-lt"/>
          <a:ea typeface="+mj-ea"/>
          <a:cs typeface="+mj-cs"/>
        </a:defRPr>
      </a:lvl1pPr>
      <a:lvl2pPr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Tahoma" charset="0"/>
        </a:defRPr>
      </a:lvl2pPr>
      <a:lvl3pPr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Tahoma" charset="0"/>
        </a:defRPr>
      </a:lvl3pPr>
      <a:lvl4pPr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Tahoma" charset="0"/>
        </a:defRPr>
      </a:lvl4pPr>
      <a:lvl5pPr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Tahoma" charset="0"/>
        </a:defRPr>
      </a:lvl5pPr>
      <a:lvl6pPr marL="457200"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Tahoma" charset="0"/>
        </a:defRPr>
      </a:lvl6pPr>
      <a:lvl7pPr marL="914400"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Tahoma" charset="0"/>
        </a:defRPr>
      </a:lvl7pPr>
      <a:lvl8pPr marL="1371600"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Tahoma" charset="0"/>
        </a:defRPr>
      </a:lvl8pPr>
      <a:lvl9pPr marL="1828800"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Tahoma"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pPr algn="ctr"/>
            <a:r>
              <a:rPr lang="fr-FR" noProof="1"/>
              <a:t>e-Prelude.com</a:t>
            </a:r>
          </a:p>
        </p:txBody>
      </p:sp>
      <p:sp>
        <p:nvSpPr>
          <p:cNvPr id="2051" name="Rectangle 3"/>
          <p:cNvSpPr>
            <a:spLocks noGrp="1" noChangeArrowheads="1"/>
          </p:cNvSpPr>
          <p:nvPr>
            <p:ph type="subTitle" idx="1"/>
          </p:nvPr>
        </p:nvSpPr>
        <p:spPr/>
        <p:txBody>
          <a:bodyPr/>
          <a:lstStyle/>
          <a:p>
            <a:r>
              <a:rPr lang="fr-FR"/>
              <a:t>La comptabilité industrielle</a:t>
            </a:r>
            <a:endParaRPr lang="fr-FR">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04800" y="76200"/>
            <a:ext cx="7772400" cy="1143000"/>
          </a:xfrm>
          <a:noFill/>
          <a:ln/>
        </p:spPr>
        <p:txBody>
          <a:bodyPr lIns="90488" tIns="44450" rIns="90488" bIns="44450"/>
          <a:lstStyle/>
          <a:p>
            <a:r>
              <a:rPr lang="fr-FR" dirty="0"/>
              <a:t>Les types de coût (2)</a:t>
            </a:r>
          </a:p>
        </p:txBody>
      </p:sp>
      <p:sp>
        <p:nvSpPr>
          <p:cNvPr id="30723" name="Rectangle 3"/>
          <p:cNvSpPr>
            <a:spLocks noGrp="1" noChangeArrowheads="1"/>
          </p:cNvSpPr>
          <p:nvPr>
            <p:ph type="body" idx="1"/>
          </p:nvPr>
        </p:nvSpPr>
        <p:spPr>
          <a:xfrm>
            <a:off x="381000" y="1219200"/>
            <a:ext cx="8458200" cy="4724400"/>
          </a:xfrm>
          <a:noFill/>
          <a:ln/>
        </p:spPr>
        <p:txBody>
          <a:bodyPr lIns="90488" tIns="44450" rIns="90488" bIns="44450"/>
          <a:lstStyle/>
          <a:p>
            <a:pPr marL="285750" indent="-285750">
              <a:lnSpc>
                <a:spcPct val="90000"/>
              </a:lnSpc>
            </a:pPr>
            <a:r>
              <a:rPr lang="fr-FR" sz="2800" dirty="0"/>
              <a:t>On suit </a:t>
            </a:r>
            <a:r>
              <a:rPr lang="fr-FR" sz="2800" dirty="0">
                <a:solidFill>
                  <a:srgbClr val="339933"/>
                </a:solidFill>
              </a:rPr>
              <a:t>sept types de coût :</a:t>
            </a:r>
          </a:p>
          <a:p>
            <a:pPr marL="685800" lvl="1" indent="-228600">
              <a:lnSpc>
                <a:spcPct val="90000"/>
              </a:lnSpc>
            </a:pPr>
            <a:r>
              <a:rPr lang="fr-FR" sz="2400" dirty="0"/>
              <a:t>Main-d’œuvre Réglage</a:t>
            </a:r>
          </a:p>
          <a:p>
            <a:pPr marL="685800" lvl="1" indent="-228600">
              <a:lnSpc>
                <a:spcPct val="90000"/>
              </a:lnSpc>
            </a:pPr>
            <a:r>
              <a:rPr lang="fr-FR" sz="2400" dirty="0"/>
              <a:t>Main-d’œuvre directe (exécution)</a:t>
            </a:r>
          </a:p>
          <a:p>
            <a:pPr marL="685800" lvl="1" indent="-228600">
              <a:lnSpc>
                <a:spcPct val="90000"/>
              </a:lnSpc>
            </a:pPr>
            <a:r>
              <a:rPr lang="fr-FR" sz="2400" dirty="0"/>
              <a:t>Frais d'atelier</a:t>
            </a:r>
          </a:p>
          <a:p>
            <a:pPr marL="685800" lvl="1" indent="-228600">
              <a:lnSpc>
                <a:spcPct val="90000"/>
              </a:lnSpc>
            </a:pPr>
            <a:r>
              <a:rPr lang="fr-FR" sz="2400" dirty="0"/>
              <a:t>Amortissements (économiques ou fiscaux)</a:t>
            </a:r>
          </a:p>
          <a:p>
            <a:pPr marL="685800" lvl="1" indent="-228600">
              <a:lnSpc>
                <a:spcPct val="90000"/>
              </a:lnSpc>
            </a:pPr>
            <a:r>
              <a:rPr lang="fr-FR" sz="2400" dirty="0"/>
              <a:t>Sous-traitance</a:t>
            </a:r>
          </a:p>
          <a:p>
            <a:pPr marL="685800" lvl="1" indent="-228600">
              <a:lnSpc>
                <a:spcPct val="90000"/>
              </a:lnSpc>
            </a:pPr>
            <a:r>
              <a:rPr lang="fr-FR" sz="2400" dirty="0"/>
              <a:t>Frais indirects sur activité machine</a:t>
            </a:r>
          </a:p>
          <a:p>
            <a:pPr marL="685800" lvl="1" indent="-228600">
              <a:lnSpc>
                <a:spcPct val="90000"/>
              </a:lnSpc>
            </a:pPr>
            <a:r>
              <a:rPr lang="fr-FR" sz="2400" dirty="0"/>
              <a:t>Frais indirects sur activité main-d’œuvre</a:t>
            </a:r>
          </a:p>
          <a:p>
            <a:pPr marL="285750" indent="-285750">
              <a:lnSpc>
                <a:spcPct val="90000"/>
              </a:lnSpc>
            </a:pPr>
            <a:r>
              <a:rPr lang="fr-FR" sz="2800" dirty="0"/>
              <a:t>Au niveau du budget et de valeurs simulées</a:t>
            </a:r>
          </a:p>
          <a:p>
            <a:pPr marL="285750" indent="-285750">
              <a:lnSpc>
                <a:spcPct val="90000"/>
              </a:lnSpc>
            </a:pPr>
            <a:r>
              <a:rPr lang="fr-FR" sz="2800" dirty="0"/>
              <a:t>En prévisionnel et en réel</a:t>
            </a:r>
          </a:p>
          <a:p>
            <a:pPr marL="285750" indent="-285750">
              <a:lnSpc>
                <a:spcPct val="90000"/>
              </a:lnSpc>
            </a:pPr>
            <a:r>
              <a:rPr lang="fr-FR" sz="2800" dirty="0"/>
              <a:t>On peut ajouter des coefficients de </a:t>
            </a:r>
            <a:r>
              <a:rPr lang="fr-FR" sz="2800" dirty="0">
                <a:solidFill>
                  <a:srgbClr val="339933"/>
                </a:solidFill>
              </a:rPr>
              <a:t>frais généraux</a:t>
            </a:r>
          </a:p>
        </p:txBody>
      </p:sp>
    </p:spTree>
    <p:extLst>
      <p:ext uri="{BB962C8B-B14F-4D97-AF65-F5344CB8AC3E}">
        <p14:creationId xmlns:p14="http://schemas.microsoft.com/office/powerpoint/2010/main" val="349223238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04800" y="76200"/>
            <a:ext cx="7772400" cy="1143000"/>
          </a:xfrm>
          <a:noFill/>
          <a:ln/>
        </p:spPr>
        <p:txBody>
          <a:bodyPr lIns="90488" tIns="44450" rIns="90488" bIns="44450"/>
          <a:lstStyle/>
          <a:p>
            <a:r>
              <a:rPr lang="fr-FR" dirty="0"/>
              <a:t>Les types de coût (3)</a:t>
            </a:r>
          </a:p>
        </p:txBody>
      </p:sp>
      <p:sp>
        <p:nvSpPr>
          <p:cNvPr id="30723" name="Rectangle 3"/>
          <p:cNvSpPr>
            <a:spLocks noGrp="1" noChangeArrowheads="1"/>
          </p:cNvSpPr>
          <p:nvPr>
            <p:ph type="body" idx="1"/>
          </p:nvPr>
        </p:nvSpPr>
        <p:spPr>
          <a:xfrm>
            <a:off x="381000" y="1219200"/>
            <a:ext cx="8458200" cy="4724400"/>
          </a:xfrm>
          <a:noFill/>
          <a:ln/>
        </p:spPr>
        <p:txBody>
          <a:bodyPr lIns="90488" tIns="44450" rIns="90488" bIns="44450"/>
          <a:lstStyle/>
          <a:p>
            <a:pPr marL="285750" indent="-285750">
              <a:lnSpc>
                <a:spcPct val="90000"/>
              </a:lnSpc>
            </a:pPr>
            <a:r>
              <a:rPr lang="fr-FR" sz="2800" dirty="0"/>
              <a:t>On suit </a:t>
            </a:r>
            <a:r>
              <a:rPr lang="fr-FR" sz="2800" dirty="0">
                <a:solidFill>
                  <a:srgbClr val="339933"/>
                </a:solidFill>
              </a:rPr>
              <a:t>sept types de coût :</a:t>
            </a:r>
          </a:p>
          <a:p>
            <a:pPr marL="685800" lvl="1" indent="-228600">
              <a:lnSpc>
                <a:spcPct val="90000"/>
              </a:lnSpc>
            </a:pPr>
            <a:r>
              <a:rPr lang="fr-FR" sz="2400" dirty="0"/>
              <a:t>Main-d’œuvre Réglage</a:t>
            </a:r>
          </a:p>
          <a:p>
            <a:pPr marL="685800" lvl="1" indent="-228600">
              <a:lnSpc>
                <a:spcPct val="90000"/>
              </a:lnSpc>
            </a:pPr>
            <a:r>
              <a:rPr lang="fr-FR" sz="2400" dirty="0"/>
              <a:t>Main-d’œuvre directe (exécution)</a:t>
            </a:r>
          </a:p>
          <a:p>
            <a:pPr marL="685800" lvl="1" indent="-228600">
              <a:lnSpc>
                <a:spcPct val="90000"/>
              </a:lnSpc>
            </a:pPr>
            <a:r>
              <a:rPr lang="fr-FR" sz="2400" dirty="0"/>
              <a:t>Frais d'atelier</a:t>
            </a:r>
          </a:p>
          <a:p>
            <a:pPr marL="685800" lvl="1" indent="-228600">
              <a:lnSpc>
                <a:spcPct val="90000"/>
              </a:lnSpc>
            </a:pPr>
            <a:r>
              <a:rPr lang="fr-FR" sz="2400" dirty="0"/>
              <a:t>Amortissements (économiques ou fiscaux)</a:t>
            </a:r>
          </a:p>
          <a:p>
            <a:pPr marL="685800" lvl="1" indent="-228600">
              <a:lnSpc>
                <a:spcPct val="90000"/>
              </a:lnSpc>
            </a:pPr>
            <a:r>
              <a:rPr lang="fr-FR" sz="2400" dirty="0"/>
              <a:t>Sous-traitance</a:t>
            </a:r>
          </a:p>
          <a:p>
            <a:pPr marL="685800" lvl="1" indent="-228600">
              <a:lnSpc>
                <a:spcPct val="90000"/>
              </a:lnSpc>
            </a:pPr>
            <a:r>
              <a:rPr lang="fr-FR" sz="2400" dirty="0"/>
              <a:t>Frais indirects sur activité machine</a:t>
            </a:r>
          </a:p>
          <a:p>
            <a:pPr marL="685800" lvl="1" indent="-228600">
              <a:lnSpc>
                <a:spcPct val="90000"/>
              </a:lnSpc>
            </a:pPr>
            <a:r>
              <a:rPr lang="fr-FR" sz="2400" dirty="0"/>
              <a:t>Frais indirects sur activité main-d’œuvre</a:t>
            </a:r>
          </a:p>
          <a:p>
            <a:pPr marL="285750" indent="-285750">
              <a:lnSpc>
                <a:spcPct val="90000"/>
              </a:lnSpc>
            </a:pPr>
            <a:r>
              <a:rPr lang="fr-FR" sz="2800" dirty="0"/>
              <a:t>Au niveau du budget et de valeurs simulées</a:t>
            </a:r>
          </a:p>
          <a:p>
            <a:pPr marL="285750" indent="-285750">
              <a:lnSpc>
                <a:spcPct val="90000"/>
              </a:lnSpc>
            </a:pPr>
            <a:r>
              <a:rPr lang="fr-FR" sz="2800" dirty="0"/>
              <a:t>En prévisionnel et en réel</a:t>
            </a:r>
          </a:p>
          <a:p>
            <a:pPr marL="285750" indent="-285750">
              <a:lnSpc>
                <a:spcPct val="90000"/>
              </a:lnSpc>
            </a:pPr>
            <a:r>
              <a:rPr lang="fr-FR" sz="2800" dirty="0"/>
              <a:t>On peut ajouter des coefficients de </a:t>
            </a:r>
            <a:r>
              <a:rPr lang="fr-FR" sz="2800" dirty="0">
                <a:solidFill>
                  <a:srgbClr val="339933"/>
                </a:solidFill>
              </a:rPr>
              <a:t>frais généraux</a:t>
            </a:r>
          </a:p>
        </p:txBody>
      </p:sp>
    </p:spTree>
    <p:extLst>
      <p:ext uri="{BB962C8B-B14F-4D97-AF65-F5344CB8AC3E}">
        <p14:creationId xmlns:p14="http://schemas.microsoft.com/office/powerpoint/2010/main" val="190517786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fr-FR"/>
              <a:t>Les amortissements</a:t>
            </a:r>
          </a:p>
        </p:txBody>
      </p:sp>
      <p:sp>
        <p:nvSpPr>
          <p:cNvPr id="56323" name="Rectangle 3"/>
          <p:cNvSpPr>
            <a:spLocks noGrp="1" noChangeArrowheads="1"/>
          </p:cNvSpPr>
          <p:nvPr>
            <p:ph type="body" idx="1"/>
          </p:nvPr>
        </p:nvSpPr>
        <p:spPr>
          <a:xfrm>
            <a:off x="685800" y="1600200"/>
            <a:ext cx="8134672" cy="4495800"/>
          </a:xfrm>
        </p:spPr>
        <p:txBody>
          <a:bodyPr/>
          <a:lstStyle/>
          <a:p>
            <a:r>
              <a:rPr lang="fr-FR" dirty="0"/>
              <a:t>Amortissements économiques</a:t>
            </a:r>
          </a:p>
          <a:p>
            <a:pPr lvl="1"/>
            <a:r>
              <a:rPr lang="fr-FR" dirty="0"/>
              <a:t>fondés sur un usage technique des équipements</a:t>
            </a:r>
          </a:p>
          <a:p>
            <a:pPr lvl="1"/>
            <a:r>
              <a:rPr lang="fr-FR" dirty="0"/>
              <a:t>souvent linéaires</a:t>
            </a:r>
          </a:p>
          <a:p>
            <a:r>
              <a:rPr lang="fr-FR" dirty="0"/>
              <a:t>Amortissements fiscaux</a:t>
            </a:r>
          </a:p>
          <a:p>
            <a:pPr lvl="1"/>
            <a:r>
              <a:rPr lang="fr-FR" dirty="0"/>
              <a:t>fondés sur des considérations fiscales (avantageuses pour l’entreprise qui investit)</a:t>
            </a:r>
          </a:p>
          <a:p>
            <a:pPr lvl="1"/>
            <a:r>
              <a:rPr lang="fr-FR" dirty="0"/>
              <a:t>souvent dégressifs et accélérés</a:t>
            </a:r>
          </a:p>
        </p:txBody>
      </p:sp>
    </p:spTree>
    <p:extLst>
      <p:ext uri="{BB962C8B-B14F-4D97-AF65-F5344CB8AC3E}">
        <p14:creationId xmlns:p14="http://schemas.microsoft.com/office/powerpoint/2010/main" val="1548726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14"/>
          <p:cNvPicPr>
            <a:picLocks noChangeAspect="1" noChangeArrowheads="1"/>
          </p:cNvPicPr>
          <p:nvPr/>
        </p:nvPicPr>
        <p:blipFill>
          <a:blip r:embed="rId3" cstate="print"/>
          <a:srcRect/>
          <a:stretch>
            <a:fillRect/>
          </a:stretch>
        </p:blipFill>
        <p:spPr bwMode="auto">
          <a:xfrm>
            <a:off x="928662" y="1643050"/>
            <a:ext cx="7315200" cy="4572000"/>
          </a:xfrm>
          <a:prstGeom prst="rect">
            <a:avLst/>
          </a:prstGeom>
          <a:noFill/>
          <a:ln w="9525">
            <a:solidFill>
              <a:srgbClr val="00B0F0"/>
            </a:solidFill>
            <a:miter lim="800000"/>
            <a:headEnd/>
            <a:tailEnd/>
          </a:ln>
        </p:spPr>
      </p:pic>
      <p:sp>
        <p:nvSpPr>
          <p:cNvPr id="64514" name="Rectangle 2"/>
          <p:cNvSpPr>
            <a:spLocks noGrp="1" noChangeArrowheads="1"/>
          </p:cNvSpPr>
          <p:nvPr>
            <p:ph type="title"/>
          </p:nvPr>
        </p:nvSpPr>
        <p:spPr>
          <a:xfrm>
            <a:off x="228600" y="152400"/>
            <a:ext cx="8701118" cy="1143000"/>
          </a:xfrm>
        </p:spPr>
        <p:txBody>
          <a:bodyPr/>
          <a:lstStyle/>
          <a:p>
            <a:r>
              <a:rPr lang="fr-FR" sz="4000" dirty="0"/>
              <a:t>Les taux horaires des centres de coût</a:t>
            </a:r>
          </a:p>
        </p:txBody>
      </p:sp>
      <p:sp>
        <p:nvSpPr>
          <p:cNvPr id="64516" name="AutoShape 4"/>
          <p:cNvSpPr>
            <a:spLocks noChangeArrowheads="1"/>
          </p:cNvSpPr>
          <p:nvPr/>
        </p:nvSpPr>
        <p:spPr bwMode="auto">
          <a:xfrm>
            <a:off x="6500826" y="1785926"/>
            <a:ext cx="2438400" cy="1066800"/>
          </a:xfrm>
          <a:prstGeom prst="wedgeRoundRectCallout">
            <a:avLst>
              <a:gd name="adj1" fmla="val -168481"/>
              <a:gd name="adj2" fmla="val 62233"/>
              <a:gd name="adj3" fmla="val 16667"/>
            </a:avLst>
          </a:prstGeom>
          <a:solidFill>
            <a:schemeClr val="accent1"/>
          </a:solidFill>
          <a:ln w="9525">
            <a:solidFill>
              <a:schemeClr val="tx1"/>
            </a:solidFill>
            <a:miter lim="800000"/>
            <a:headEnd/>
            <a:tailEnd/>
          </a:ln>
          <a:effectLst/>
        </p:spPr>
        <p:txBody>
          <a:bodyPr wrap="none" anchor="ctr"/>
          <a:lstStyle/>
          <a:p>
            <a:pPr algn="ctr"/>
            <a:r>
              <a:rPr lang="fr-FR" b="1">
                <a:latin typeface="Arial" charset="0"/>
              </a:rPr>
              <a:t>Nombre d’heures</a:t>
            </a:r>
          </a:p>
          <a:p>
            <a:pPr algn="ctr"/>
            <a:r>
              <a:rPr lang="fr-FR" b="1">
                <a:latin typeface="Arial" charset="0"/>
              </a:rPr>
              <a:t>correspondant </a:t>
            </a:r>
          </a:p>
          <a:p>
            <a:pPr algn="ctr"/>
            <a:r>
              <a:rPr lang="fr-FR" b="1">
                <a:latin typeface="Arial" charset="0"/>
              </a:rPr>
              <a:t>au budget</a:t>
            </a:r>
          </a:p>
        </p:txBody>
      </p:sp>
      <p:sp>
        <p:nvSpPr>
          <p:cNvPr id="64517" name="AutoShape 5"/>
          <p:cNvSpPr>
            <a:spLocks noChangeArrowheads="1"/>
          </p:cNvSpPr>
          <p:nvPr/>
        </p:nvSpPr>
        <p:spPr bwMode="auto">
          <a:xfrm>
            <a:off x="6477000" y="4572000"/>
            <a:ext cx="2286000" cy="762000"/>
          </a:xfrm>
          <a:prstGeom prst="wedgeRoundRectCallout">
            <a:avLst>
              <a:gd name="adj1" fmla="val -168922"/>
              <a:gd name="adj2" fmla="val -113075"/>
              <a:gd name="adj3" fmla="val 16667"/>
            </a:avLst>
          </a:prstGeom>
          <a:solidFill>
            <a:srgbClr val="FFFF00"/>
          </a:solidFill>
          <a:ln w="9525">
            <a:solidFill>
              <a:schemeClr val="tx1"/>
            </a:solidFill>
            <a:miter lim="800000"/>
            <a:headEnd/>
            <a:tailEnd/>
          </a:ln>
          <a:effectLst/>
        </p:spPr>
        <p:txBody>
          <a:bodyPr wrap="none" anchor="ctr"/>
          <a:lstStyle/>
          <a:p>
            <a:pPr algn="ctr"/>
            <a:r>
              <a:rPr lang="fr-FR" b="1">
                <a:latin typeface="Arial" charset="0"/>
              </a:rPr>
              <a:t>Taux horaires</a:t>
            </a:r>
          </a:p>
          <a:p>
            <a:pPr algn="ctr"/>
            <a:r>
              <a:rPr lang="fr-FR" b="1">
                <a:latin typeface="Arial" charset="0"/>
              </a:rPr>
              <a:t>par type de coût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noFill/>
          <a:ln/>
        </p:spPr>
        <p:txBody>
          <a:bodyPr lIns="90488" tIns="44450" rIns="90488" bIns="44450"/>
          <a:lstStyle/>
          <a:p>
            <a:r>
              <a:rPr lang="fr-FR"/>
              <a:t>Les coûts des gammes</a:t>
            </a:r>
          </a:p>
        </p:txBody>
      </p:sp>
      <p:sp>
        <p:nvSpPr>
          <p:cNvPr id="33797" name="Rectangle 5"/>
          <p:cNvSpPr>
            <a:spLocks noChangeArrowheads="1"/>
          </p:cNvSpPr>
          <p:nvPr/>
        </p:nvSpPr>
        <p:spPr bwMode="auto">
          <a:xfrm>
            <a:off x="4168775" y="1676400"/>
            <a:ext cx="2536825" cy="342900"/>
          </a:xfrm>
          <a:prstGeom prst="rect">
            <a:avLst/>
          </a:prstGeom>
          <a:solidFill>
            <a:srgbClr val="33FF80"/>
          </a:solidFill>
          <a:ln w="0">
            <a:solidFill>
              <a:schemeClr val="tx1"/>
            </a:solidFill>
            <a:miter lim="800000"/>
            <a:headEnd/>
            <a:tailEnd/>
          </a:ln>
        </p:spPr>
        <p:txBody>
          <a:bodyPr/>
          <a:lstStyle/>
          <a:p>
            <a:pPr algn="ctr"/>
            <a:r>
              <a:rPr lang="fr-FR" b="1"/>
              <a:t>Centre de coût 1</a:t>
            </a:r>
          </a:p>
        </p:txBody>
      </p:sp>
      <p:sp>
        <p:nvSpPr>
          <p:cNvPr id="33799" name="Rectangle 7"/>
          <p:cNvSpPr>
            <a:spLocks noChangeArrowheads="1"/>
          </p:cNvSpPr>
          <p:nvPr/>
        </p:nvSpPr>
        <p:spPr bwMode="auto">
          <a:xfrm>
            <a:off x="4168775" y="2360613"/>
            <a:ext cx="415925" cy="1700212"/>
          </a:xfrm>
          <a:prstGeom prst="rect">
            <a:avLst/>
          </a:prstGeom>
          <a:solidFill>
            <a:srgbClr val="339933"/>
          </a:solidFill>
          <a:ln w="0">
            <a:solidFill>
              <a:schemeClr val="tx1"/>
            </a:solidFill>
            <a:miter lim="800000"/>
            <a:headEnd/>
            <a:tailEnd/>
          </a:ln>
        </p:spPr>
        <p:txBody>
          <a:bodyPr/>
          <a:lstStyle/>
          <a:p>
            <a:endParaRPr lang="fr-FR"/>
          </a:p>
        </p:txBody>
      </p:sp>
      <p:sp>
        <p:nvSpPr>
          <p:cNvPr id="33800" name="Rectangle 8"/>
          <p:cNvSpPr>
            <a:spLocks noChangeArrowheads="1"/>
          </p:cNvSpPr>
          <p:nvPr/>
        </p:nvSpPr>
        <p:spPr bwMode="auto">
          <a:xfrm>
            <a:off x="4584700" y="2360613"/>
            <a:ext cx="425450" cy="1700212"/>
          </a:xfrm>
          <a:prstGeom prst="rect">
            <a:avLst/>
          </a:prstGeom>
          <a:solidFill>
            <a:srgbClr val="339933"/>
          </a:solidFill>
          <a:ln w="0">
            <a:solidFill>
              <a:schemeClr val="tx1"/>
            </a:solidFill>
            <a:miter lim="800000"/>
            <a:headEnd/>
            <a:tailEnd/>
          </a:ln>
        </p:spPr>
        <p:txBody>
          <a:bodyPr/>
          <a:lstStyle/>
          <a:p>
            <a:endParaRPr lang="fr-FR"/>
          </a:p>
        </p:txBody>
      </p:sp>
      <p:sp>
        <p:nvSpPr>
          <p:cNvPr id="33801" name="Rectangle 9"/>
          <p:cNvSpPr>
            <a:spLocks noChangeArrowheads="1"/>
          </p:cNvSpPr>
          <p:nvPr/>
        </p:nvSpPr>
        <p:spPr bwMode="auto">
          <a:xfrm>
            <a:off x="5010150" y="2360613"/>
            <a:ext cx="428625" cy="1700212"/>
          </a:xfrm>
          <a:prstGeom prst="rect">
            <a:avLst/>
          </a:prstGeom>
          <a:solidFill>
            <a:srgbClr val="339933"/>
          </a:solidFill>
          <a:ln w="0">
            <a:solidFill>
              <a:schemeClr val="tx1"/>
            </a:solidFill>
            <a:miter lim="800000"/>
            <a:headEnd/>
            <a:tailEnd/>
          </a:ln>
        </p:spPr>
        <p:txBody>
          <a:bodyPr/>
          <a:lstStyle/>
          <a:p>
            <a:endParaRPr lang="fr-FR"/>
          </a:p>
        </p:txBody>
      </p:sp>
      <p:sp>
        <p:nvSpPr>
          <p:cNvPr id="33802" name="Rectangle 10"/>
          <p:cNvSpPr>
            <a:spLocks noChangeArrowheads="1"/>
          </p:cNvSpPr>
          <p:nvPr/>
        </p:nvSpPr>
        <p:spPr bwMode="auto">
          <a:xfrm>
            <a:off x="5438775" y="2360613"/>
            <a:ext cx="425450" cy="1700212"/>
          </a:xfrm>
          <a:prstGeom prst="rect">
            <a:avLst/>
          </a:prstGeom>
          <a:solidFill>
            <a:srgbClr val="339933"/>
          </a:solidFill>
          <a:ln w="0">
            <a:solidFill>
              <a:schemeClr val="tx1"/>
            </a:solidFill>
            <a:miter lim="800000"/>
            <a:headEnd/>
            <a:tailEnd/>
          </a:ln>
        </p:spPr>
        <p:txBody>
          <a:bodyPr/>
          <a:lstStyle/>
          <a:p>
            <a:endParaRPr lang="fr-FR"/>
          </a:p>
        </p:txBody>
      </p:sp>
      <p:sp>
        <p:nvSpPr>
          <p:cNvPr id="33803" name="Rectangle 11"/>
          <p:cNvSpPr>
            <a:spLocks noChangeArrowheads="1"/>
          </p:cNvSpPr>
          <p:nvPr/>
        </p:nvSpPr>
        <p:spPr bwMode="auto">
          <a:xfrm>
            <a:off x="5864225" y="2360613"/>
            <a:ext cx="425450" cy="1700212"/>
          </a:xfrm>
          <a:prstGeom prst="rect">
            <a:avLst/>
          </a:prstGeom>
          <a:solidFill>
            <a:srgbClr val="339933"/>
          </a:solidFill>
          <a:ln w="0">
            <a:solidFill>
              <a:schemeClr val="tx1"/>
            </a:solidFill>
            <a:miter lim="800000"/>
            <a:headEnd/>
            <a:tailEnd/>
          </a:ln>
        </p:spPr>
        <p:txBody>
          <a:bodyPr/>
          <a:lstStyle/>
          <a:p>
            <a:endParaRPr lang="fr-FR"/>
          </a:p>
        </p:txBody>
      </p:sp>
      <p:sp>
        <p:nvSpPr>
          <p:cNvPr id="33804" name="Rectangle 12"/>
          <p:cNvSpPr>
            <a:spLocks noChangeArrowheads="1"/>
          </p:cNvSpPr>
          <p:nvPr/>
        </p:nvSpPr>
        <p:spPr bwMode="auto">
          <a:xfrm>
            <a:off x="6289675" y="2360613"/>
            <a:ext cx="415925" cy="1700212"/>
          </a:xfrm>
          <a:prstGeom prst="rect">
            <a:avLst/>
          </a:prstGeom>
          <a:solidFill>
            <a:srgbClr val="339933"/>
          </a:solidFill>
          <a:ln w="0">
            <a:solidFill>
              <a:schemeClr val="tx1"/>
            </a:solidFill>
            <a:miter lim="800000"/>
            <a:headEnd/>
            <a:tailEnd/>
          </a:ln>
        </p:spPr>
        <p:txBody>
          <a:bodyPr/>
          <a:lstStyle/>
          <a:p>
            <a:endParaRPr lang="fr-FR"/>
          </a:p>
        </p:txBody>
      </p:sp>
      <p:sp>
        <p:nvSpPr>
          <p:cNvPr id="33805" name="Rectangle 13"/>
          <p:cNvSpPr>
            <a:spLocks noChangeArrowheads="1"/>
          </p:cNvSpPr>
          <p:nvPr/>
        </p:nvSpPr>
        <p:spPr bwMode="auto">
          <a:xfrm>
            <a:off x="1879600" y="2497138"/>
            <a:ext cx="276225" cy="258762"/>
          </a:xfrm>
          <a:prstGeom prst="rect">
            <a:avLst/>
          </a:prstGeom>
          <a:noFill/>
          <a:ln w="9525">
            <a:noFill/>
            <a:miter lim="800000"/>
            <a:headEnd/>
            <a:tailEnd/>
          </a:ln>
        </p:spPr>
        <p:txBody>
          <a:bodyPr wrap="none" lIns="0" tIns="0" rIns="0" bIns="0">
            <a:spAutoFit/>
          </a:bodyPr>
          <a:lstStyle/>
          <a:p>
            <a:r>
              <a:rPr lang="fr-FR" sz="1700" b="1">
                <a:latin typeface="Arial" charset="0"/>
              </a:rPr>
              <a:t>R1</a:t>
            </a:r>
            <a:endParaRPr lang="fr-FR" sz="2400">
              <a:latin typeface="Arial" charset="0"/>
            </a:endParaRPr>
          </a:p>
        </p:txBody>
      </p:sp>
      <p:sp>
        <p:nvSpPr>
          <p:cNvPr id="33806" name="Rectangle 14"/>
          <p:cNvSpPr>
            <a:spLocks noChangeArrowheads="1"/>
          </p:cNvSpPr>
          <p:nvPr/>
        </p:nvSpPr>
        <p:spPr bwMode="auto">
          <a:xfrm>
            <a:off x="1879600" y="2801938"/>
            <a:ext cx="276225" cy="258762"/>
          </a:xfrm>
          <a:prstGeom prst="rect">
            <a:avLst/>
          </a:prstGeom>
          <a:noFill/>
          <a:ln w="9525">
            <a:noFill/>
            <a:miter lim="800000"/>
            <a:headEnd/>
            <a:tailEnd/>
          </a:ln>
        </p:spPr>
        <p:txBody>
          <a:bodyPr wrap="none" lIns="0" tIns="0" rIns="0" bIns="0">
            <a:spAutoFit/>
          </a:bodyPr>
          <a:lstStyle/>
          <a:p>
            <a:r>
              <a:rPr lang="fr-FR" sz="1700" b="1">
                <a:latin typeface="Arial" charset="0"/>
              </a:rPr>
              <a:t>R2</a:t>
            </a:r>
            <a:endParaRPr lang="fr-FR" sz="2400">
              <a:latin typeface="Arial" charset="0"/>
            </a:endParaRPr>
          </a:p>
        </p:txBody>
      </p:sp>
      <p:sp>
        <p:nvSpPr>
          <p:cNvPr id="33807" name="Rectangle 15"/>
          <p:cNvSpPr>
            <a:spLocks noChangeArrowheads="1"/>
          </p:cNvSpPr>
          <p:nvPr/>
        </p:nvSpPr>
        <p:spPr bwMode="auto">
          <a:xfrm>
            <a:off x="1879600" y="3133725"/>
            <a:ext cx="276225" cy="258763"/>
          </a:xfrm>
          <a:prstGeom prst="rect">
            <a:avLst/>
          </a:prstGeom>
          <a:noFill/>
          <a:ln w="9525">
            <a:noFill/>
            <a:miter lim="800000"/>
            <a:headEnd/>
            <a:tailEnd/>
          </a:ln>
        </p:spPr>
        <p:txBody>
          <a:bodyPr wrap="none" lIns="0" tIns="0" rIns="0" bIns="0">
            <a:spAutoFit/>
          </a:bodyPr>
          <a:lstStyle/>
          <a:p>
            <a:r>
              <a:rPr lang="fr-FR" sz="1700" b="1">
                <a:latin typeface="Arial" charset="0"/>
              </a:rPr>
              <a:t>R3</a:t>
            </a:r>
            <a:endParaRPr lang="fr-FR" sz="2400">
              <a:latin typeface="Arial" charset="0"/>
            </a:endParaRPr>
          </a:p>
        </p:txBody>
      </p:sp>
      <p:sp>
        <p:nvSpPr>
          <p:cNvPr id="33808" name="Rectangle 16"/>
          <p:cNvSpPr>
            <a:spLocks noChangeArrowheads="1"/>
          </p:cNvSpPr>
          <p:nvPr/>
        </p:nvSpPr>
        <p:spPr bwMode="auto">
          <a:xfrm>
            <a:off x="1879600" y="3476625"/>
            <a:ext cx="276225" cy="258763"/>
          </a:xfrm>
          <a:prstGeom prst="rect">
            <a:avLst/>
          </a:prstGeom>
          <a:noFill/>
          <a:ln w="9525">
            <a:noFill/>
            <a:miter lim="800000"/>
            <a:headEnd/>
            <a:tailEnd/>
          </a:ln>
        </p:spPr>
        <p:txBody>
          <a:bodyPr wrap="none" lIns="0" tIns="0" rIns="0" bIns="0">
            <a:spAutoFit/>
          </a:bodyPr>
          <a:lstStyle/>
          <a:p>
            <a:r>
              <a:rPr lang="fr-FR" sz="1700" b="1">
                <a:latin typeface="Arial" charset="0"/>
              </a:rPr>
              <a:t>R4</a:t>
            </a:r>
            <a:endParaRPr lang="fr-FR" sz="2400">
              <a:latin typeface="Arial" charset="0"/>
            </a:endParaRPr>
          </a:p>
        </p:txBody>
      </p:sp>
      <p:sp>
        <p:nvSpPr>
          <p:cNvPr id="33809" name="Line 17"/>
          <p:cNvSpPr>
            <a:spLocks noChangeShapeType="1"/>
          </p:cNvSpPr>
          <p:nvPr/>
        </p:nvSpPr>
        <p:spPr bwMode="auto">
          <a:xfrm>
            <a:off x="2293938" y="2595563"/>
            <a:ext cx="2120900" cy="1587"/>
          </a:xfrm>
          <a:prstGeom prst="line">
            <a:avLst/>
          </a:prstGeom>
          <a:noFill/>
          <a:ln w="0">
            <a:solidFill>
              <a:schemeClr val="tx1"/>
            </a:solidFill>
            <a:round/>
            <a:headEnd/>
            <a:tailEnd type="triangle" w="med" len="med"/>
          </a:ln>
        </p:spPr>
        <p:txBody>
          <a:bodyPr/>
          <a:lstStyle/>
          <a:p>
            <a:endParaRPr lang="fr-FR"/>
          </a:p>
        </p:txBody>
      </p:sp>
      <p:sp>
        <p:nvSpPr>
          <p:cNvPr id="33813" name="Line 21"/>
          <p:cNvSpPr>
            <a:spLocks noChangeShapeType="1"/>
          </p:cNvSpPr>
          <p:nvPr/>
        </p:nvSpPr>
        <p:spPr bwMode="auto">
          <a:xfrm>
            <a:off x="2293938" y="2901950"/>
            <a:ext cx="2503487" cy="1588"/>
          </a:xfrm>
          <a:prstGeom prst="line">
            <a:avLst/>
          </a:prstGeom>
          <a:noFill/>
          <a:ln w="0">
            <a:solidFill>
              <a:schemeClr val="tx1"/>
            </a:solidFill>
            <a:round/>
            <a:headEnd/>
            <a:tailEnd type="triangle" w="med" len="med"/>
          </a:ln>
        </p:spPr>
        <p:txBody>
          <a:bodyPr/>
          <a:lstStyle/>
          <a:p>
            <a:endParaRPr lang="fr-FR"/>
          </a:p>
        </p:txBody>
      </p:sp>
      <p:sp>
        <p:nvSpPr>
          <p:cNvPr id="33815" name="Line 23"/>
          <p:cNvSpPr>
            <a:spLocks noChangeShapeType="1"/>
          </p:cNvSpPr>
          <p:nvPr/>
        </p:nvSpPr>
        <p:spPr bwMode="auto">
          <a:xfrm>
            <a:off x="2293938" y="3243263"/>
            <a:ext cx="3357562" cy="1587"/>
          </a:xfrm>
          <a:prstGeom prst="line">
            <a:avLst/>
          </a:prstGeom>
          <a:noFill/>
          <a:ln w="0">
            <a:solidFill>
              <a:schemeClr val="tx1"/>
            </a:solidFill>
            <a:round/>
            <a:headEnd/>
            <a:tailEnd type="triangle" w="med" len="med"/>
          </a:ln>
        </p:spPr>
        <p:txBody>
          <a:bodyPr/>
          <a:lstStyle/>
          <a:p>
            <a:endParaRPr lang="fr-FR"/>
          </a:p>
        </p:txBody>
      </p:sp>
      <p:sp>
        <p:nvSpPr>
          <p:cNvPr id="33817" name="Line 25"/>
          <p:cNvSpPr>
            <a:spLocks noChangeShapeType="1"/>
          </p:cNvSpPr>
          <p:nvPr/>
        </p:nvSpPr>
        <p:spPr bwMode="auto">
          <a:xfrm>
            <a:off x="2293938" y="3584575"/>
            <a:ext cx="3816350" cy="1588"/>
          </a:xfrm>
          <a:prstGeom prst="line">
            <a:avLst/>
          </a:prstGeom>
          <a:noFill/>
          <a:ln w="0">
            <a:solidFill>
              <a:schemeClr val="tx1"/>
            </a:solidFill>
            <a:round/>
            <a:headEnd/>
            <a:tailEnd type="triangle" w="med" len="med"/>
          </a:ln>
        </p:spPr>
        <p:txBody>
          <a:bodyPr/>
          <a:lstStyle/>
          <a:p>
            <a:endParaRPr lang="fr-FR"/>
          </a:p>
        </p:txBody>
      </p:sp>
      <p:sp>
        <p:nvSpPr>
          <p:cNvPr id="33819" name="Rectangle 27"/>
          <p:cNvSpPr>
            <a:spLocks noChangeArrowheads="1"/>
          </p:cNvSpPr>
          <p:nvPr/>
        </p:nvSpPr>
        <p:spPr bwMode="auto">
          <a:xfrm>
            <a:off x="1879600" y="3781425"/>
            <a:ext cx="276225" cy="258763"/>
          </a:xfrm>
          <a:prstGeom prst="rect">
            <a:avLst/>
          </a:prstGeom>
          <a:noFill/>
          <a:ln w="9525">
            <a:noFill/>
            <a:miter lim="800000"/>
            <a:headEnd/>
            <a:tailEnd/>
          </a:ln>
        </p:spPr>
        <p:txBody>
          <a:bodyPr wrap="none" lIns="0" tIns="0" rIns="0" bIns="0">
            <a:spAutoFit/>
          </a:bodyPr>
          <a:lstStyle/>
          <a:p>
            <a:r>
              <a:rPr lang="fr-FR" sz="1700" b="1">
                <a:latin typeface="Arial" charset="0"/>
              </a:rPr>
              <a:t>R5</a:t>
            </a:r>
            <a:endParaRPr lang="fr-FR" sz="2400">
              <a:latin typeface="Arial" charset="0"/>
            </a:endParaRPr>
          </a:p>
        </p:txBody>
      </p:sp>
      <p:sp>
        <p:nvSpPr>
          <p:cNvPr id="33820" name="Line 28"/>
          <p:cNvSpPr>
            <a:spLocks noChangeShapeType="1"/>
          </p:cNvSpPr>
          <p:nvPr/>
        </p:nvSpPr>
        <p:spPr bwMode="auto">
          <a:xfrm>
            <a:off x="2293938" y="3890963"/>
            <a:ext cx="2930525" cy="1587"/>
          </a:xfrm>
          <a:prstGeom prst="line">
            <a:avLst/>
          </a:prstGeom>
          <a:noFill/>
          <a:ln w="0">
            <a:solidFill>
              <a:schemeClr val="tx1"/>
            </a:solidFill>
            <a:round/>
            <a:headEnd/>
            <a:tailEnd type="triangle" w="med" len="med"/>
          </a:ln>
        </p:spPr>
        <p:txBody>
          <a:bodyPr/>
          <a:lstStyle/>
          <a:p>
            <a:endParaRPr lang="fr-FR"/>
          </a:p>
        </p:txBody>
      </p:sp>
      <p:sp>
        <p:nvSpPr>
          <p:cNvPr id="33822" name="Rectangle 30"/>
          <p:cNvSpPr>
            <a:spLocks noChangeArrowheads="1"/>
          </p:cNvSpPr>
          <p:nvPr/>
        </p:nvSpPr>
        <p:spPr bwMode="auto">
          <a:xfrm>
            <a:off x="1600200" y="2057400"/>
            <a:ext cx="1768475" cy="258763"/>
          </a:xfrm>
          <a:prstGeom prst="rect">
            <a:avLst/>
          </a:prstGeom>
          <a:noFill/>
          <a:ln w="9525">
            <a:noFill/>
            <a:miter lim="800000"/>
            <a:headEnd/>
            <a:tailEnd/>
          </a:ln>
        </p:spPr>
        <p:txBody>
          <a:bodyPr wrap="none" lIns="0" tIns="0" rIns="0" bIns="0">
            <a:spAutoFit/>
          </a:bodyPr>
          <a:lstStyle/>
          <a:p>
            <a:r>
              <a:rPr lang="fr-FR" sz="1700" b="1">
                <a:latin typeface="Arial" charset="0"/>
              </a:rPr>
              <a:t>Nombre d'heures</a:t>
            </a:r>
            <a:endParaRPr lang="fr-FR" sz="2400">
              <a:latin typeface="Arial" charset="0"/>
            </a:endParaRPr>
          </a:p>
        </p:txBody>
      </p:sp>
      <p:sp>
        <p:nvSpPr>
          <p:cNvPr id="33823" name="Rectangle 31"/>
          <p:cNvSpPr>
            <a:spLocks noChangeArrowheads="1"/>
          </p:cNvSpPr>
          <p:nvPr/>
        </p:nvSpPr>
        <p:spPr bwMode="auto">
          <a:xfrm>
            <a:off x="2665413" y="2351088"/>
            <a:ext cx="958850" cy="258762"/>
          </a:xfrm>
          <a:prstGeom prst="rect">
            <a:avLst/>
          </a:prstGeom>
          <a:noFill/>
          <a:ln w="9525">
            <a:noFill/>
            <a:miter lim="800000"/>
            <a:headEnd/>
            <a:tailEnd/>
          </a:ln>
        </p:spPr>
        <p:txBody>
          <a:bodyPr wrap="none" lIns="0" tIns="0" rIns="0" bIns="0">
            <a:spAutoFit/>
          </a:bodyPr>
          <a:lstStyle/>
          <a:p>
            <a:r>
              <a:rPr lang="fr-FR" sz="1700" b="1">
                <a:latin typeface="Arial" charset="0"/>
              </a:rPr>
              <a:t>Montants</a:t>
            </a:r>
            <a:endParaRPr lang="fr-FR" sz="2400">
              <a:latin typeface="Arial" charset="0"/>
            </a:endParaRPr>
          </a:p>
        </p:txBody>
      </p:sp>
      <p:sp>
        <p:nvSpPr>
          <p:cNvPr id="33824" name="Rectangle 32"/>
          <p:cNvSpPr>
            <a:spLocks noChangeArrowheads="1"/>
          </p:cNvSpPr>
          <p:nvPr/>
        </p:nvSpPr>
        <p:spPr bwMode="auto">
          <a:xfrm>
            <a:off x="1935163" y="4159250"/>
            <a:ext cx="1419225" cy="258763"/>
          </a:xfrm>
          <a:prstGeom prst="rect">
            <a:avLst/>
          </a:prstGeom>
          <a:noFill/>
          <a:ln w="9525">
            <a:noFill/>
            <a:miter lim="800000"/>
            <a:headEnd/>
            <a:tailEnd/>
          </a:ln>
        </p:spPr>
        <p:txBody>
          <a:bodyPr wrap="none" lIns="0" tIns="0" rIns="0" bIns="0">
            <a:spAutoFit/>
          </a:bodyPr>
          <a:lstStyle/>
          <a:p>
            <a:r>
              <a:rPr lang="fr-FR" sz="1700" b="1">
                <a:latin typeface="Arial" charset="0"/>
              </a:rPr>
              <a:t>Taux horaires</a:t>
            </a:r>
            <a:endParaRPr lang="fr-FR" sz="2400">
              <a:latin typeface="Arial" charset="0"/>
            </a:endParaRPr>
          </a:p>
        </p:txBody>
      </p:sp>
      <p:sp>
        <p:nvSpPr>
          <p:cNvPr id="33825" name="Rectangle 33"/>
          <p:cNvSpPr>
            <a:spLocks noChangeArrowheads="1"/>
          </p:cNvSpPr>
          <p:nvPr/>
        </p:nvSpPr>
        <p:spPr bwMode="auto">
          <a:xfrm>
            <a:off x="1600200" y="5176838"/>
            <a:ext cx="1851025" cy="258762"/>
          </a:xfrm>
          <a:prstGeom prst="rect">
            <a:avLst/>
          </a:prstGeom>
          <a:noFill/>
          <a:ln w="9525">
            <a:noFill/>
            <a:miter lim="800000"/>
            <a:headEnd/>
            <a:tailEnd/>
          </a:ln>
        </p:spPr>
        <p:txBody>
          <a:bodyPr wrap="none" lIns="0" tIns="0" rIns="0" bIns="0">
            <a:spAutoFit/>
          </a:bodyPr>
          <a:lstStyle/>
          <a:p>
            <a:r>
              <a:rPr lang="fr-FR" sz="1700" b="1">
                <a:latin typeface="Arial" charset="0"/>
              </a:rPr>
              <a:t>Coûts de la phase</a:t>
            </a:r>
            <a:endParaRPr lang="fr-FR" sz="2400">
              <a:latin typeface="Arial" charset="0"/>
            </a:endParaRPr>
          </a:p>
        </p:txBody>
      </p:sp>
      <p:sp>
        <p:nvSpPr>
          <p:cNvPr id="33826" name="Rectangle 34"/>
          <p:cNvSpPr>
            <a:spLocks noChangeArrowheads="1"/>
          </p:cNvSpPr>
          <p:nvPr/>
        </p:nvSpPr>
        <p:spPr bwMode="auto">
          <a:xfrm>
            <a:off x="1600200" y="5791200"/>
            <a:ext cx="1982788" cy="258763"/>
          </a:xfrm>
          <a:prstGeom prst="rect">
            <a:avLst/>
          </a:prstGeom>
          <a:noFill/>
          <a:ln w="9525">
            <a:noFill/>
            <a:miter lim="800000"/>
            <a:headEnd/>
            <a:tailEnd/>
          </a:ln>
        </p:spPr>
        <p:txBody>
          <a:bodyPr wrap="none" lIns="0" tIns="0" rIns="0" bIns="0">
            <a:spAutoFit/>
          </a:bodyPr>
          <a:lstStyle/>
          <a:p>
            <a:r>
              <a:rPr lang="fr-FR" sz="1700" b="1">
                <a:latin typeface="Arial" charset="0"/>
              </a:rPr>
              <a:t>Coûts de la gamme</a:t>
            </a:r>
            <a:endParaRPr lang="fr-FR" sz="2400">
              <a:latin typeface="Arial" charset="0"/>
            </a:endParaRPr>
          </a:p>
        </p:txBody>
      </p:sp>
      <p:sp>
        <p:nvSpPr>
          <p:cNvPr id="33827" name="Rectangle 35"/>
          <p:cNvSpPr>
            <a:spLocks noChangeArrowheads="1"/>
          </p:cNvSpPr>
          <p:nvPr/>
        </p:nvSpPr>
        <p:spPr bwMode="auto">
          <a:xfrm>
            <a:off x="3878263" y="5176838"/>
            <a:ext cx="120650" cy="258762"/>
          </a:xfrm>
          <a:prstGeom prst="rect">
            <a:avLst/>
          </a:prstGeom>
          <a:noFill/>
          <a:ln w="9525">
            <a:noFill/>
            <a:miter lim="800000"/>
            <a:headEnd/>
            <a:tailEnd/>
          </a:ln>
        </p:spPr>
        <p:txBody>
          <a:bodyPr wrap="none" lIns="0" tIns="0" rIns="0" bIns="0">
            <a:spAutoFit/>
          </a:bodyPr>
          <a:lstStyle/>
          <a:p>
            <a:r>
              <a:rPr lang="fr-FR" sz="1700" b="1">
                <a:latin typeface="Arial" charset="0"/>
              </a:rPr>
              <a:t>1</a:t>
            </a:r>
            <a:endParaRPr lang="fr-FR" sz="2400">
              <a:latin typeface="Arial" charset="0"/>
            </a:endParaRPr>
          </a:p>
        </p:txBody>
      </p:sp>
      <p:sp>
        <p:nvSpPr>
          <p:cNvPr id="33828" name="Rectangle 36"/>
          <p:cNvSpPr>
            <a:spLocks noChangeArrowheads="1"/>
          </p:cNvSpPr>
          <p:nvPr/>
        </p:nvSpPr>
        <p:spPr bwMode="auto">
          <a:xfrm>
            <a:off x="3878263" y="5483225"/>
            <a:ext cx="120650" cy="258763"/>
          </a:xfrm>
          <a:prstGeom prst="rect">
            <a:avLst/>
          </a:prstGeom>
          <a:noFill/>
          <a:ln w="9525">
            <a:noFill/>
            <a:miter lim="800000"/>
            <a:headEnd/>
            <a:tailEnd/>
          </a:ln>
        </p:spPr>
        <p:txBody>
          <a:bodyPr wrap="none" lIns="0" tIns="0" rIns="0" bIns="0">
            <a:spAutoFit/>
          </a:bodyPr>
          <a:lstStyle/>
          <a:p>
            <a:r>
              <a:rPr lang="fr-FR" sz="1700" b="1">
                <a:latin typeface="Arial" charset="0"/>
              </a:rPr>
              <a:t>2</a:t>
            </a:r>
            <a:endParaRPr lang="fr-FR" sz="2400">
              <a:latin typeface="Arial" charset="0"/>
            </a:endParaRPr>
          </a:p>
        </p:txBody>
      </p:sp>
      <p:sp>
        <p:nvSpPr>
          <p:cNvPr id="33829" name="Rectangle 37"/>
          <p:cNvSpPr>
            <a:spLocks noChangeArrowheads="1"/>
          </p:cNvSpPr>
          <p:nvPr/>
        </p:nvSpPr>
        <p:spPr bwMode="auto">
          <a:xfrm>
            <a:off x="4168775" y="5078413"/>
            <a:ext cx="415925" cy="682625"/>
          </a:xfrm>
          <a:prstGeom prst="rect">
            <a:avLst/>
          </a:prstGeom>
          <a:solidFill>
            <a:srgbClr val="339933"/>
          </a:solidFill>
          <a:ln w="0">
            <a:solidFill>
              <a:schemeClr val="tx1"/>
            </a:solidFill>
            <a:miter lim="800000"/>
            <a:headEnd/>
            <a:tailEnd/>
          </a:ln>
        </p:spPr>
        <p:txBody>
          <a:bodyPr/>
          <a:lstStyle/>
          <a:p>
            <a:endParaRPr lang="fr-FR"/>
          </a:p>
        </p:txBody>
      </p:sp>
      <p:sp>
        <p:nvSpPr>
          <p:cNvPr id="33830" name="Rectangle 38"/>
          <p:cNvSpPr>
            <a:spLocks noChangeArrowheads="1"/>
          </p:cNvSpPr>
          <p:nvPr/>
        </p:nvSpPr>
        <p:spPr bwMode="auto">
          <a:xfrm>
            <a:off x="4584700" y="5078413"/>
            <a:ext cx="425450" cy="682625"/>
          </a:xfrm>
          <a:prstGeom prst="rect">
            <a:avLst/>
          </a:prstGeom>
          <a:solidFill>
            <a:srgbClr val="339933"/>
          </a:solidFill>
          <a:ln w="0">
            <a:solidFill>
              <a:schemeClr val="tx1"/>
            </a:solidFill>
            <a:miter lim="800000"/>
            <a:headEnd/>
            <a:tailEnd/>
          </a:ln>
        </p:spPr>
        <p:txBody>
          <a:bodyPr/>
          <a:lstStyle/>
          <a:p>
            <a:endParaRPr lang="fr-FR"/>
          </a:p>
        </p:txBody>
      </p:sp>
      <p:sp>
        <p:nvSpPr>
          <p:cNvPr id="33831" name="Rectangle 39"/>
          <p:cNvSpPr>
            <a:spLocks noChangeArrowheads="1"/>
          </p:cNvSpPr>
          <p:nvPr/>
        </p:nvSpPr>
        <p:spPr bwMode="auto">
          <a:xfrm>
            <a:off x="5010150" y="5078413"/>
            <a:ext cx="428625" cy="682625"/>
          </a:xfrm>
          <a:prstGeom prst="rect">
            <a:avLst/>
          </a:prstGeom>
          <a:solidFill>
            <a:srgbClr val="339933"/>
          </a:solidFill>
          <a:ln w="0">
            <a:solidFill>
              <a:schemeClr val="tx1"/>
            </a:solidFill>
            <a:miter lim="800000"/>
            <a:headEnd/>
            <a:tailEnd/>
          </a:ln>
        </p:spPr>
        <p:txBody>
          <a:bodyPr/>
          <a:lstStyle/>
          <a:p>
            <a:endParaRPr lang="fr-FR"/>
          </a:p>
        </p:txBody>
      </p:sp>
      <p:sp>
        <p:nvSpPr>
          <p:cNvPr id="33832" name="Rectangle 40"/>
          <p:cNvSpPr>
            <a:spLocks noChangeArrowheads="1"/>
          </p:cNvSpPr>
          <p:nvPr/>
        </p:nvSpPr>
        <p:spPr bwMode="auto">
          <a:xfrm>
            <a:off x="5438775" y="5078413"/>
            <a:ext cx="425450" cy="682625"/>
          </a:xfrm>
          <a:prstGeom prst="rect">
            <a:avLst/>
          </a:prstGeom>
          <a:solidFill>
            <a:srgbClr val="339933"/>
          </a:solidFill>
          <a:ln w="0">
            <a:solidFill>
              <a:schemeClr val="tx1"/>
            </a:solidFill>
            <a:miter lim="800000"/>
            <a:headEnd/>
            <a:tailEnd/>
          </a:ln>
        </p:spPr>
        <p:txBody>
          <a:bodyPr/>
          <a:lstStyle/>
          <a:p>
            <a:endParaRPr lang="fr-FR"/>
          </a:p>
        </p:txBody>
      </p:sp>
      <p:sp>
        <p:nvSpPr>
          <p:cNvPr id="33833" name="Rectangle 41"/>
          <p:cNvSpPr>
            <a:spLocks noChangeArrowheads="1"/>
          </p:cNvSpPr>
          <p:nvPr/>
        </p:nvSpPr>
        <p:spPr bwMode="auto">
          <a:xfrm>
            <a:off x="5864225" y="5078413"/>
            <a:ext cx="425450" cy="682625"/>
          </a:xfrm>
          <a:prstGeom prst="rect">
            <a:avLst/>
          </a:prstGeom>
          <a:solidFill>
            <a:srgbClr val="339933"/>
          </a:solidFill>
          <a:ln w="0">
            <a:solidFill>
              <a:schemeClr val="tx1"/>
            </a:solidFill>
            <a:miter lim="800000"/>
            <a:headEnd/>
            <a:tailEnd/>
          </a:ln>
        </p:spPr>
        <p:txBody>
          <a:bodyPr/>
          <a:lstStyle/>
          <a:p>
            <a:endParaRPr lang="fr-FR"/>
          </a:p>
        </p:txBody>
      </p:sp>
      <p:sp>
        <p:nvSpPr>
          <p:cNvPr id="33834" name="Rectangle 42"/>
          <p:cNvSpPr>
            <a:spLocks noChangeArrowheads="1"/>
          </p:cNvSpPr>
          <p:nvPr/>
        </p:nvSpPr>
        <p:spPr bwMode="auto">
          <a:xfrm>
            <a:off x="6289675" y="5078413"/>
            <a:ext cx="415925" cy="682625"/>
          </a:xfrm>
          <a:prstGeom prst="rect">
            <a:avLst/>
          </a:prstGeom>
          <a:solidFill>
            <a:srgbClr val="339933"/>
          </a:solidFill>
          <a:ln w="0">
            <a:solidFill>
              <a:schemeClr val="tx1"/>
            </a:solidFill>
            <a:miter lim="800000"/>
            <a:headEnd/>
            <a:tailEnd/>
          </a:ln>
        </p:spPr>
        <p:txBody>
          <a:bodyPr/>
          <a:lstStyle/>
          <a:p>
            <a:endParaRPr lang="fr-FR"/>
          </a:p>
        </p:txBody>
      </p:sp>
      <p:sp>
        <p:nvSpPr>
          <p:cNvPr id="33835" name="Line 43"/>
          <p:cNvSpPr>
            <a:spLocks noChangeShapeType="1"/>
          </p:cNvSpPr>
          <p:nvPr/>
        </p:nvSpPr>
        <p:spPr bwMode="auto">
          <a:xfrm>
            <a:off x="4168775" y="5419725"/>
            <a:ext cx="2536825" cy="1588"/>
          </a:xfrm>
          <a:prstGeom prst="line">
            <a:avLst/>
          </a:prstGeom>
          <a:noFill/>
          <a:ln w="0">
            <a:solidFill>
              <a:schemeClr val="tx1"/>
            </a:solidFill>
            <a:prstDash val="sysDot"/>
            <a:round/>
            <a:headEnd/>
            <a:tailEnd type="triangle" w="med" len="med"/>
          </a:ln>
        </p:spPr>
        <p:txBody>
          <a:bodyPr/>
          <a:lstStyle/>
          <a:p>
            <a:endParaRPr lang="fr-FR"/>
          </a:p>
        </p:txBody>
      </p:sp>
      <p:sp>
        <p:nvSpPr>
          <p:cNvPr id="33836" name="Rectangle 44"/>
          <p:cNvSpPr>
            <a:spLocks noChangeArrowheads="1"/>
          </p:cNvSpPr>
          <p:nvPr/>
        </p:nvSpPr>
        <p:spPr bwMode="auto">
          <a:xfrm>
            <a:off x="1889125" y="4637088"/>
            <a:ext cx="1792288" cy="258762"/>
          </a:xfrm>
          <a:prstGeom prst="rect">
            <a:avLst/>
          </a:prstGeom>
          <a:noFill/>
          <a:ln w="9525">
            <a:noFill/>
            <a:miter lim="800000"/>
            <a:headEnd/>
            <a:tailEnd/>
          </a:ln>
        </p:spPr>
        <p:txBody>
          <a:bodyPr wrap="none" lIns="0" tIns="0" rIns="0" bIns="0">
            <a:spAutoFit/>
          </a:bodyPr>
          <a:lstStyle/>
          <a:p>
            <a:r>
              <a:rPr lang="fr-FR" sz="1700" b="1">
                <a:latin typeface="Arial" charset="0"/>
              </a:rPr>
              <a:t>Postes de charge</a:t>
            </a:r>
            <a:endParaRPr lang="fr-FR" sz="2400">
              <a:latin typeface="Arial" charset="0"/>
            </a:endParaRPr>
          </a:p>
        </p:txBody>
      </p:sp>
      <p:sp>
        <p:nvSpPr>
          <p:cNvPr id="33837" name="Line 45"/>
          <p:cNvSpPr>
            <a:spLocks noChangeShapeType="1"/>
          </p:cNvSpPr>
          <p:nvPr/>
        </p:nvSpPr>
        <p:spPr bwMode="auto">
          <a:xfrm>
            <a:off x="4371975" y="4530725"/>
            <a:ext cx="1588" cy="476250"/>
          </a:xfrm>
          <a:prstGeom prst="line">
            <a:avLst/>
          </a:prstGeom>
          <a:noFill/>
          <a:ln w="0">
            <a:solidFill>
              <a:schemeClr val="tx1"/>
            </a:solidFill>
            <a:round/>
            <a:headEnd/>
            <a:tailEnd type="triangle" w="med" len="med"/>
          </a:ln>
        </p:spPr>
        <p:txBody>
          <a:bodyPr/>
          <a:lstStyle/>
          <a:p>
            <a:endParaRPr lang="fr-FR"/>
          </a:p>
        </p:txBody>
      </p:sp>
      <p:sp>
        <p:nvSpPr>
          <p:cNvPr id="33839" name="Line 47"/>
          <p:cNvSpPr>
            <a:spLocks noChangeShapeType="1"/>
          </p:cNvSpPr>
          <p:nvPr/>
        </p:nvSpPr>
        <p:spPr bwMode="auto">
          <a:xfrm>
            <a:off x="4797425" y="4530725"/>
            <a:ext cx="1588" cy="476250"/>
          </a:xfrm>
          <a:prstGeom prst="line">
            <a:avLst/>
          </a:prstGeom>
          <a:noFill/>
          <a:ln w="0">
            <a:solidFill>
              <a:schemeClr val="tx1"/>
            </a:solidFill>
            <a:round/>
            <a:headEnd/>
            <a:tailEnd type="triangle" w="med" len="med"/>
          </a:ln>
        </p:spPr>
        <p:txBody>
          <a:bodyPr/>
          <a:lstStyle/>
          <a:p>
            <a:endParaRPr lang="fr-FR"/>
          </a:p>
        </p:txBody>
      </p:sp>
      <p:sp>
        <p:nvSpPr>
          <p:cNvPr id="33841" name="Line 49"/>
          <p:cNvSpPr>
            <a:spLocks noChangeShapeType="1"/>
          </p:cNvSpPr>
          <p:nvPr/>
        </p:nvSpPr>
        <p:spPr bwMode="auto">
          <a:xfrm>
            <a:off x="5224463" y="4530725"/>
            <a:ext cx="3175" cy="476250"/>
          </a:xfrm>
          <a:prstGeom prst="line">
            <a:avLst/>
          </a:prstGeom>
          <a:noFill/>
          <a:ln w="0">
            <a:solidFill>
              <a:schemeClr val="tx1"/>
            </a:solidFill>
            <a:round/>
            <a:headEnd/>
            <a:tailEnd type="triangle" w="med" len="med"/>
          </a:ln>
        </p:spPr>
        <p:txBody>
          <a:bodyPr/>
          <a:lstStyle/>
          <a:p>
            <a:endParaRPr lang="fr-FR"/>
          </a:p>
        </p:txBody>
      </p:sp>
      <p:sp>
        <p:nvSpPr>
          <p:cNvPr id="33843" name="Line 51"/>
          <p:cNvSpPr>
            <a:spLocks noChangeShapeType="1"/>
          </p:cNvSpPr>
          <p:nvPr/>
        </p:nvSpPr>
        <p:spPr bwMode="auto">
          <a:xfrm>
            <a:off x="5638800" y="4530725"/>
            <a:ext cx="3175" cy="476250"/>
          </a:xfrm>
          <a:prstGeom prst="line">
            <a:avLst/>
          </a:prstGeom>
          <a:noFill/>
          <a:ln w="0">
            <a:solidFill>
              <a:schemeClr val="tx1"/>
            </a:solidFill>
            <a:round/>
            <a:headEnd/>
            <a:tailEnd type="triangle" w="med" len="med"/>
          </a:ln>
        </p:spPr>
        <p:txBody>
          <a:bodyPr/>
          <a:lstStyle/>
          <a:p>
            <a:endParaRPr lang="fr-FR"/>
          </a:p>
        </p:txBody>
      </p:sp>
      <p:sp>
        <p:nvSpPr>
          <p:cNvPr id="33845" name="Line 53"/>
          <p:cNvSpPr>
            <a:spLocks noChangeShapeType="1"/>
          </p:cNvSpPr>
          <p:nvPr/>
        </p:nvSpPr>
        <p:spPr bwMode="auto">
          <a:xfrm>
            <a:off x="6067425" y="4530725"/>
            <a:ext cx="1588" cy="476250"/>
          </a:xfrm>
          <a:prstGeom prst="line">
            <a:avLst/>
          </a:prstGeom>
          <a:noFill/>
          <a:ln w="0">
            <a:solidFill>
              <a:schemeClr val="tx1"/>
            </a:solidFill>
            <a:round/>
            <a:headEnd/>
            <a:tailEnd type="triangle" w="med" len="med"/>
          </a:ln>
        </p:spPr>
        <p:txBody>
          <a:bodyPr/>
          <a:lstStyle/>
          <a:p>
            <a:endParaRPr lang="fr-FR"/>
          </a:p>
        </p:txBody>
      </p:sp>
      <p:sp>
        <p:nvSpPr>
          <p:cNvPr id="33847" name="Line 55"/>
          <p:cNvSpPr>
            <a:spLocks noChangeShapeType="1"/>
          </p:cNvSpPr>
          <p:nvPr/>
        </p:nvSpPr>
        <p:spPr bwMode="auto">
          <a:xfrm>
            <a:off x="6492875" y="4530725"/>
            <a:ext cx="1588" cy="476250"/>
          </a:xfrm>
          <a:prstGeom prst="line">
            <a:avLst/>
          </a:prstGeom>
          <a:noFill/>
          <a:ln w="0">
            <a:solidFill>
              <a:schemeClr val="tx1"/>
            </a:solidFill>
            <a:round/>
            <a:headEnd/>
            <a:tailEnd type="triangle" w="med" len="med"/>
          </a:ln>
        </p:spPr>
        <p:txBody>
          <a:bodyPr/>
          <a:lstStyle/>
          <a:p>
            <a:endParaRPr lang="fr-FR"/>
          </a:p>
        </p:txBody>
      </p:sp>
      <p:sp>
        <p:nvSpPr>
          <p:cNvPr id="33849" name="Rectangle 57"/>
          <p:cNvSpPr>
            <a:spLocks noChangeArrowheads="1"/>
          </p:cNvSpPr>
          <p:nvPr/>
        </p:nvSpPr>
        <p:spPr bwMode="auto">
          <a:xfrm>
            <a:off x="4168775" y="2019300"/>
            <a:ext cx="415925" cy="341313"/>
          </a:xfrm>
          <a:prstGeom prst="rect">
            <a:avLst/>
          </a:prstGeom>
          <a:solidFill>
            <a:srgbClr val="33FFFF"/>
          </a:solidFill>
          <a:ln w="0">
            <a:solidFill>
              <a:schemeClr val="tx1"/>
            </a:solidFill>
            <a:miter lim="800000"/>
            <a:headEnd/>
            <a:tailEnd/>
          </a:ln>
        </p:spPr>
        <p:txBody>
          <a:bodyPr/>
          <a:lstStyle/>
          <a:p>
            <a:endParaRPr lang="fr-FR"/>
          </a:p>
        </p:txBody>
      </p:sp>
      <p:sp>
        <p:nvSpPr>
          <p:cNvPr id="33850" name="Rectangle 58"/>
          <p:cNvSpPr>
            <a:spLocks noChangeArrowheads="1"/>
          </p:cNvSpPr>
          <p:nvPr/>
        </p:nvSpPr>
        <p:spPr bwMode="auto">
          <a:xfrm>
            <a:off x="4584700" y="2019300"/>
            <a:ext cx="425450" cy="341313"/>
          </a:xfrm>
          <a:prstGeom prst="rect">
            <a:avLst/>
          </a:prstGeom>
          <a:solidFill>
            <a:srgbClr val="33FFFF"/>
          </a:solidFill>
          <a:ln w="0">
            <a:solidFill>
              <a:schemeClr val="tx1"/>
            </a:solidFill>
            <a:miter lim="800000"/>
            <a:headEnd/>
            <a:tailEnd/>
          </a:ln>
        </p:spPr>
        <p:txBody>
          <a:bodyPr/>
          <a:lstStyle/>
          <a:p>
            <a:endParaRPr lang="fr-FR"/>
          </a:p>
        </p:txBody>
      </p:sp>
      <p:sp>
        <p:nvSpPr>
          <p:cNvPr id="33851" name="Rectangle 59"/>
          <p:cNvSpPr>
            <a:spLocks noChangeArrowheads="1"/>
          </p:cNvSpPr>
          <p:nvPr/>
        </p:nvSpPr>
        <p:spPr bwMode="auto">
          <a:xfrm>
            <a:off x="5010150" y="2019300"/>
            <a:ext cx="428625" cy="341313"/>
          </a:xfrm>
          <a:prstGeom prst="rect">
            <a:avLst/>
          </a:prstGeom>
          <a:solidFill>
            <a:srgbClr val="33FFFF"/>
          </a:solidFill>
          <a:ln w="0">
            <a:solidFill>
              <a:schemeClr val="tx1"/>
            </a:solidFill>
            <a:miter lim="800000"/>
            <a:headEnd/>
            <a:tailEnd/>
          </a:ln>
        </p:spPr>
        <p:txBody>
          <a:bodyPr/>
          <a:lstStyle/>
          <a:p>
            <a:endParaRPr lang="fr-FR"/>
          </a:p>
        </p:txBody>
      </p:sp>
      <p:sp>
        <p:nvSpPr>
          <p:cNvPr id="33852" name="Rectangle 60"/>
          <p:cNvSpPr>
            <a:spLocks noChangeArrowheads="1"/>
          </p:cNvSpPr>
          <p:nvPr/>
        </p:nvSpPr>
        <p:spPr bwMode="auto">
          <a:xfrm>
            <a:off x="5438775" y="2019300"/>
            <a:ext cx="425450" cy="341313"/>
          </a:xfrm>
          <a:prstGeom prst="rect">
            <a:avLst/>
          </a:prstGeom>
          <a:solidFill>
            <a:srgbClr val="33FFFF"/>
          </a:solidFill>
          <a:ln w="0">
            <a:solidFill>
              <a:schemeClr val="tx1"/>
            </a:solidFill>
            <a:miter lim="800000"/>
            <a:headEnd/>
            <a:tailEnd/>
          </a:ln>
        </p:spPr>
        <p:txBody>
          <a:bodyPr/>
          <a:lstStyle/>
          <a:p>
            <a:endParaRPr lang="fr-FR"/>
          </a:p>
        </p:txBody>
      </p:sp>
      <p:sp>
        <p:nvSpPr>
          <p:cNvPr id="33853" name="Rectangle 61"/>
          <p:cNvSpPr>
            <a:spLocks noChangeArrowheads="1"/>
          </p:cNvSpPr>
          <p:nvPr/>
        </p:nvSpPr>
        <p:spPr bwMode="auto">
          <a:xfrm>
            <a:off x="5864225" y="2019300"/>
            <a:ext cx="425450" cy="341313"/>
          </a:xfrm>
          <a:prstGeom prst="rect">
            <a:avLst/>
          </a:prstGeom>
          <a:solidFill>
            <a:srgbClr val="33FFFF"/>
          </a:solidFill>
          <a:ln w="0">
            <a:solidFill>
              <a:schemeClr val="tx1"/>
            </a:solidFill>
            <a:miter lim="800000"/>
            <a:headEnd/>
            <a:tailEnd/>
          </a:ln>
        </p:spPr>
        <p:txBody>
          <a:bodyPr/>
          <a:lstStyle/>
          <a:p>
            <a:endParaRPr lang="fr-FR"/>
          </a:p>
        </p:txBody>
      </p:sp>
      <p:sp>
        <p:nvSpPr>
          <p:cNvPr id="33854" name="Rectangle 62"/>
          <p:cNvSpPr>
            <a:spLocks noChangeArrowheads="1"/>
          </p:cNvSpPr>
          <p:nvPr/>
        </p:nvSpPr>
        <p:spPr bwMode="auto">
          <a:xfrm>
            <a:off x="6289675" y="2019300"/>
            <a:ext cx="415925" cy="341313"/>
          </a:xfrm>
          <a:prstGeom prst="rect">
            <a:avLst/>
          </a:prstGeom>
          <a:solidFill>
            <a:srgbClr val="33FFFF"/>
          </a:solidFill>
          <a:ln w="0">
            <a:solidFill>
              <a:schemeClr val="tx1"/>
            </a:solidFill>
            <a:miter lim="800000"/>
            <a:headEnd/>
            <a:tailEnd/>
          </a:ln>
        </p:spPr>
        <p:txBody>
          <a:bodyPr/>
          <a:lstStyle/>
          <a:p>
            <a:endParaRPr lang="fr-FR"/>
          </a:p>
        </p:txBody>
      </p:sp>
      <p:sp>
        <p:nvSpPr>
          <p:cNvPr id="33855" name="Rectangle 63"/>
          <p:cNvSpPr>
            <a:spLocks noChangeArrowheads="1"/>
          </p:cNvSpPr>
          <p:nvPr/>
        </p:nvSpPr>
        <p:spPr bwMode="auto">
          <a:xfrm>
            <a:off x="4168775" y="4060825"/>
            <a:ext cx="415925" cy="333375"/>
          </a:xfrm>
          <a:prstGeom prst="rect">
            <a:avLst/>
          </a:prstGeom>
          <a:solidFill>
            <a:srgbClr val="33FFFF"/>
          </a:solidFill>
          <a:ln w="0">
            <a:solidFill>
              <a:schemeClr val="tx1"/>
            </a:solidFill>
            <a:miter lim="800000"/>
            <a:headEnd/>
            <a:tailEnd/>
          </a:ln>
        </p:spPr>
        <p:txBody>
          <a:bodyPr/>
          <a:lstStyle/>
          <a:p>
            <a:endParaRPr lang="fr-FR"/>
          </a:p>
        </p:txBody>
      </p:sp>
      <p:sp>
        <p:nvSpPr>
          <p:cNvPr id="33856" name="Rectangle 64"/>
          <p:cNvSpPr>
            <a:spLocks noChangeArrowheads="1"/>
          </p:cNvSpPr>
          <p:nvPr/>
        </p:nvSpPr>
        <p:spPr bwMode="auto">
          <a:xfrm>
            <a:off x="4584700" y="4060825"/>
            <a:ext cx="425450" cy="333375"/>
          </a:xfrm>
          <a:prstGeom prst="rect">
            <a:avLst/>
          </a:prstGeom>
          <a:solidFill>
            <a:srgbClr val="33FFFF"/>
          </a:solidFill>
          <a:ln w="0">
            <a:solidFill>
              <a:schemeClr val="tx1"/>
            </a:solidFill>
            <a:miter lim="800000"/>
            <a:headEnd/>
            <a:tailEnd/>
          </a:ln>
        </p:spPr>
        <p:txBody>
          <a:bodyPr/>
          <a:lstStyle/>
          <a:p>
            <a:endParaRPr lang="fr-FR"/>
          </a:p>
        </p:txBody>
      </p:sp>
      <p:sp>
        <p:nvSpPr>
          <p:cNvPr id="33857" name="Rectangle 65"/>
          <p:cNvSpPr>
            <a:spLocks noChangeArrowheads="1"/>
          </p:cNvSpPr>
          <p:nvPr/>
        </p:nvSpPr>
        <p:spPr bwMode="auto">
          <a:xfrm>
            <a:off x="5010150" y="4060825"/>
            <a:ext cx="428625" cy="333375"/>
          </a:xfrm>
          <a:prstGeom prst="rect">
            <a:avLst/>
          </a:prstGeom>
          <a:solidFill>
            <a:srgbClr val="33FFFF"/>
          </a:solidFill>
          <a:ln w="0">
            <a:solidFill>
              <a:schemeClr val="tx1"/>
            </a:solidFill>
            <a:miter lim="800000"/>
            <a:headEnd/>
            <a:tailEnd/>
          </a:ln>
        </p:spPr>
        <p:txBody>
          <a:bodyPr/>
          <a:lstStyle/>
          <a:p>
            <a:endParaRPr lang="fr-FR"/>
          </a:p>
        </p:txBody>
      </p:sp>
      <p:sp>
        <p:nvSpPr>
          <p:cNvPr id="33858" name="Rectangle 66"/>
          <p:cNvSpPr>
            <a:spLocks noChangeArrowheads="1"/>
          </p:cNvSpPr>
          <p:nvPr/>
        </p:nvSpPr>
        <p:spPr bwMode="auto">
          <a:xfrm>
            <a:off x="5438775" y="4060825"/>
            <a:ext cx="425450" cy="333375"/>
          </a:xfrm>
          <a:prstGeom prst="rect">
            <a:avLst/>
          </a:prstGeom>
          <a:solidFill>
            <a:srgbClr val="33FFFF"/>
          </a:solidFill>
          <a:ln w="0">
            <a:solidFill>
              <a:schemeClr val="tx1"/>
            </a:solidFill>
            <a:miter lim="800000"/>
            <a:headEnd/>
            <a:tailEnd/>
          </a:ln>
        </p:spPr>
        <p:txBody>
          <a:bodyPr/>
          <a:lstStyle/>
          <a:p>
            <a:endParaRPr lang="fr-FR"/>
          </a:p>
        </p:txBody>
      </p:sp>
      <p:sp>
        <p:nvSpPr>
          <p:cNvPr id="33859" name="Rectangle 67"/>
          <p:cNvSpPr>
            <a:spLocks noChangeArrowheads="1"/>
          </p:cNvSpPr>
          <p:nvPr/>
        </p:nvSpPr>
        <p:spPr bwMode="auto">
          <a:xfrm>
            <a:off x="5864225" y="4060825"/>
            <a:ext cx="425450" cy="333375"/>
          </a:xfrm>
          <a:prstGeom prst="rect">
            <a:avLst/>
          </a:prstGeom>
          <a:solidFill>
            <a:srgbClr val="33FFFF"/>
          </a:solidFill>
          <a:ln w="0">
            <a:solidFill>
              <a:schemeClr val="tx1"/>
            </a:solidFill>
            <a:miter lim="800000"/>
            <a:headEnd/>
            <a:tailEnd/>
          </a:ln>
        </p:spPr>
        <p:txBody>
          <a:bodyPr/>
          <a:lstStyle/>
          <a:p>
            <a:endParaRPr lang="fr-FR"/>
          </a:p>
        </p:txBody>
      </p:sp>
      <p:sp>
        <p:nvSpPr>
          <p:cNvPr id="33860" name="Rectangle 68"/>
          <p:cNvSpPr>
            <a:spLocks noChangeArrowheads="1"/>
          </p:cNvSpPr>
          <p:nvPr/>
        </p:nvSpPr>
        <p:spPr bwMode="auto">
          <a:xfrm>
            <a:off x="6289675" y="4060825"/>
            <a:ext cx="415925" cy="333375"/>
          </a:xfrm>
          <a:prstGeom prst="rect">
            <a:avLst/>
          </a:prstGeom>
          <a:solidFill>
            <a:srgbClr val="33FFFF"/>
          </a:solidFill>
          <a:ln w="0">
            <a:solidFill>
              <a:schemeClr val="tx1"/>
            </a:solidFill>
            <a:miter lim="800000"/>
            <a:headEnd/>
            <a:tailEnd/>
          </a:ln>
        </p:spPr>
        <p:txBody>
          <a:bodyPr/>
          <a:lstStyle/>
          <a:p>
            <a:endParaRPr lang="fr-FR"/>
          </a:p>
        </p:txBody>
      </p:sp>
      <p:sp>
        <p:nvSpPr>
          <p:cNvPr id="33861" name="Rectangle 69"/>
          <p:cNvSpPr>
            <a:spLocks noChangeArrowheads="1"/>
          </p:cNvSpPr>
          <p:nvPr/>
        </p:nvSpPr>
        <p:spPr bwMode="auto">
          <a:xfrm>
            <a:off x="4168775" y="5761038"/>
            <a:ext cx="415925" cy="333375"/>
          </a:xfrm>
          <a:prstGeom prst="rect">
            <a:avLst/>
          </a:prstGeom>
          <a:solidFill>
            <a:srgbClr val="33FFFF"/>
          </a:solidFill>
          <a:ln w="0">
            <a:solidFill>
              <a:schemeClr val="tx1"/>
            </a:solidFill>
            <a:miter lim="800000"/>
            <a:headEnd/>
            <a:tailEnd/>
          </a:ln>
        </p:spPr>
        <p:txBody>
          <a:bodyPr/>
          <a:lstStyle/>
          <a:p>
            <a:endParaRPr lang="fr-FR"/>
          </a:p>
        </p:txBody>
      </p:sp>
      <p:sp>
        <p:nvSpPr>
          <p:cNvPr id="33862" name="Rectangle 70"/>
          <p:cNvSpPr>
            <a:spLocks noChangeArrowheads="1"/>
          </p:cNvSpPr>
          <p:nvPr/>
        </p:nvSpPr>
        <p:spPr bwMode="auto">
          <a:xfrm>
            <a:off x="4584700" y="5761038"/>
            <a:ext cx="425450" cy="333375"/>
          </a:xfrm>
          <a:prstGeom prst="rect">
            <a:avLst/>
          </a:prstGeom>
          <a:solidFill>
            <a:srgbClr val="33FFFF"/>
          </a:solidFill>
          <a:ln w="0">
            <a:solidFill>
              <a:schemeClr val="tx1"/>
            </a:solidFill>
            <a:miter lim="800000"/>
            <a:headEnd/>
            <a:tailEnd/>
          </a:ln>
        </p:spPr>
        <p:txBody>
          <a:bodyPr/>
          <a:lstStyle/>
          <a:p>
            <a:endParaRPr lang="fr-FR"/>
          </a:p>
        </p:txBody>
      </p:sp>
      <p:sp>
        <p:nvSpPr>
          <p:cNvPr id="33863" name="Rectangle 71"/>
          <p:cNvSpPr>
            <a:spLocks noChangeArrowheads="1"/>
          </p:cNvSpPr>
          <p:nvPr/>
        </p:nvSpPr>
        <p:spPr bwMode="auto">
          <a:xfrm>
            <a:off x="5010150" y="5761038"/>
            <a:ext cx="428625" cy="333375"/>
          </a:xfrm>
          <a:prstGeom prst="rect">
            <a:avLst/>
          </a:prstGeom>
          <a:solidFill>
            <a:srgbClr val="33FFFF"/>
          </a:solidFill>
          <a:ln w="0">
            <a:solidFill>
              <a:schemeClr val="tx1"/>
            </a:solidFill>
            <a:miter lim="800000"/>
            <a:headEnd/>
            <a:tailEnd/>
          </a:ln>
        </p:spPr>
        <p:txBody>
          <a:bodyPr/>
          <a:lstStyle/>
          <a:p>
            <a:endParaRPr lang="fr-FR"/>
          </a:p>
        </p:txBody>
      </p:sp>
      <p:sp>
        <p:nvSpPr>
          <p:cNvPr id="33864" name="Rectangle 72"/>
          <p:cNvSpPr>
            <a:spLocks noChangeArrowheads="1"/>
          </p:cNvSpPr>
          <p:nvPr/>
        </p:nvSpPr>
        <p:spPr bwMode="auto">
          <a:xfrm>
            <a:off x="5438775" y="5761038"/>
            <a:ext cx="425450" cy="333375"/>
          </a:xfrm>
          <a:prstGeom prst="rect">
            <a:avLst/>
          </a:prstGeom>
          <a:solidFill>
            <a:srgbClr val="33FFFF"/>
          </a:solidFill>
          <a:ln w="0">
            <a:solidFill>
              <a:schemeClr val="tx1"/>
            </a:solidFill>
            <a:miter lim="800000"/>
            <a:headEnd/>
            <a:tailEnd/>
          </a:ln>
        </p:spPr>
        <p:txBody>
          <a:bodyPr/>
          <a:lstStyle/>
          <a:p>
            <a:endParaRPr lang="fr-FR"/>
          </a:p>
        </p:txBody>
      </p:sp>
      <p:sp>
        <p:nvSpPr>
          <p:cNvPr id="33865" name="Rectangle 73"/>
          <p:cNvSpPr>
            <a:spLocks noChangeArrowheads="1"/>
          </p:cNvSpPr>
          <p:nvPr/>
        </p:nvSpPr>
        <p:spPr bwMode="auto">
          <a:xfrm>
            <a:off x="5864225" y="5761038"/>
            <a:ext cx="425450" cy="333375"/>
          </a:xfrm>
          <a:prstGeom prst="rect">
            <a:avLst/>
          </a:prstGeom>
          <a:solidFill>
            <a:srgbClr val="33FFFF"/>
          </a:solidFill>
          <a:ln w="0">
            <a:solidFill>
              <a:schemeClr val="tx1"/>
            </a:solidFill>
            <a:miter lim="800000"/>
            <a:headEnd/>
            <a:tailEnd/>
          </a:ln>
        </p:spPr>
        <p:txBody>
          <a:bodyPr/>
          <a:lstStyle/>
          <a:p>
            <a:endParaRPr lang="fr-FR"/>
          </a:p>
        </p:txBody>
      </p:sp>
      <p:sp>
        <p:nvSpPr>
          <p:cNvPr id="33866" name="Rectangle 74"/>
          <p:cNvSpPr>
            <a:spLocks noChangeArrowheads="1"/>
          </p:cNvSpPr>
          <p:nvPr/>
        </p:nvSpPr>
        <p:spPr bwMode="auto">
          <a:xfrm>
            <a:off x="6289675" y="5761038"/>
            <a:ext cx="415925" cy="333375"/>
          </a:xfrm>
          <a:prstGeom prst="rect">
            <a:avLst/>
          </a:prstGeom>
          <a:solidFill>
            <a:srgbClr val="33FFFF"/>
          </a:solidFill>
          <a:ln w="0">
            <a:solidFill>
              <a:schemeClr val="tx1"/>
            </a:solidFill>
            <a:miter lim="800000"/>
            <a:headEnd/>
            <a:tailEnd/>
          </a:ln>
        </p:spPr>
        <p:txBody>
          <a:bodyPr/>
          <a:lstStyle/>
          <a:p>
            <a:endParaRPr lang="fr-FR"/>
          </a:p>
        </p:txBody>
      </p:sp>
      <p:sp>
        <p:nvSpPr>
          <p:cNvPr id="33811" name="Line 19"/>
          <p:cNvSpPr>
            <a:spLocks noChangeShapeType="1"/>
          </p:cNvSpPr>
          <p:nvPr/>
        </p:nvSpPr>
        <p:spPr bwMode="auto">
          <a:xfrm flipV="1">
            <a:off x="3352800" y="2209800"/>
            <a:ext cx="762000" cy="0"/>
          </a:xfrm>
          <a:prstGeom prst="line">
            <a:avLst/>
          </a:prstGeom>
          <a:noFill/>
          <a:ln w="0">
            <a:solidFill>
              <a:schemeClr val="tx1"/>
            </a:solidFill>
            <a:round/>
            <a:headEnd/>
            <a:tailEnd type="triangle" w="med" len="med"/>
          </a:ln>
        </p:spPr>
        <p:txBody>
          <a:bodyPr/>
          <a:lstStyle/>
          <a:p>
            <a:endParaRPr lang="fr-FR"/>
          </a:p>
        </p:txBody>
      </p:sp>
      <p:sp>
        <p:nvSpPr>
          <p:cNvPr id="33868" name="Text Box 76"/>
          <p:cNvSpPr txBox="1">
            <a:spLocks noChangeArrowheads="1"/>
          </p:cNvSpPr>
          <p:nvPr/>
        </p:nvSpPr>
        <p:spPr bwMode="auto">
          <a:xfrm>
            <a:off x="212725" y="3084513"/>
            <a:ext cx="1314450" cy="366712"/>
          </a:xfrm>
          <a:prstGeom prst="rect">
            <a:avLst/>
          </a:prstGeom>
          <a:noFill/>
          <a:ln w="9525">
            <a:noFill/>
            <a:miter lim="800000"/>
            <a:headEnd/>
            <a:tailEnd/>
          </a:ln>
          <a:effectLst/>
        </p:spPr>
        <p:txBody>
          <a:bodyPr wrap="none">
            <a:spAutoFit/>
          </a:bodyPr>
          <a:lstStyle/>
          <a:p>
            <a:r>
              <a:rPr lang="fr-FR" b="1">
                <a:latin typeface="Arial" charset="0"/>
              </a:rPr>
              <a:t>Rubriques</a:t>
            </a:r>
          </a:p>
        </p:txBody>
      </p:sp>
      <p:sp>
        <p:nvSpPr>
          <p:cNvPr id="33869" name="AutoShape 77"/>
          <p:cNvSpPr>
            <a:spLocks/>
          </p:cNvSpPr>
          <p:nvPr/>
        </p:nvSpPr>
        <p:spPr bwMode="auto">
          <a:xfrm>
            <a:off x="1600200" y="2514600"/>
            <a:ext cx="228600" cy="1600200"/>
          </a:xfrm>
          <a:prstGeom prst="leftBracket">
            <a:avLst>
              <a:gd name="adj" fmla="val 58333"/>
            </a:avLst>
          </a:prstGeom>
          <a:noFill/>
          <a:ln w="38100">
            <a:solidFill>
              <a:schemeClr val="tx1"/>
            </a:solidFill>
            <a:round/>
            <a:headEnd/>
            <a:tailEnd/>
          </a:ln>
          <a:effectLst/>
        </p:spPr>
        <p:txBody>
          <a:bodyPr wrap="none" anchor="ctr"/>
          <a:lstStyle/>
          <a:p>
            <a:endParaRPr lang="fr-F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63" name="Picture 7"/>
          <p:cNvPicPr>
            <a:picLocks noChangeAspect="1" noChangeArrowheads="1"/>
          </p:cNvPicPr>
          <p:nvPr/>
        </p:nvPicPr>
        <p:blipFill>
          <a:blip r:embed="rId3" cstate="print"/>
          <a:srcRect/>
          <a:stretch>
            <a:fillRect/>
          </a:stretch>
        </p:blipFill>
        <p:spPr bwMode="auto">
          <a:xfrm>
            <a:off x="857224" y="1500174"/>
            <a:ext cx="7315200" cy="4572000"/>
          </a:xfrm>
          <a:prstGeom prst="rect">
            <a:avLst/>
          </a:prstGeom>
          <a:noFill/>
          <a:ln w="9525">
            <a:solidFill>
              <a:srgbClr val="00B0F0"/>
            </a:solidFill>
            <a:miter lim="800000"/>
            <a:headEnd/>
            <a:tailEnd/>
          </a:ln>
        </p:spPr>
      </p:pic>
      <p:sp>
        <p:nvSpPr>
          <p:cNvPr id="96258" name="Rectangle 2"/>
          <p:cNvSpPr>
            <a:spLocks noGrp="1" noChangeArrowheads="1"/>
          </p:cNvSpPr>
          <p:nvPr>
            <p:ph type="title"/>
          </p:nvPr>
        </p:nvSpPr>
        <p:spPr/>
        <p:txBody>
          <a:bodyPr/>
          <a:lstStyle/>
          <a:p>
            <a:r>
              <a:rPr lang="fr-FR" sz="4000"/>
              <a:t>Les coûts des phases de gamme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70" name="Picture 10"/>
          <p:cNvPicPr>
            <a:picLocks noChangeAspect="1" noChangeArrowheads="1"/>
          </p:cNvPicPr>
          <p:nvPr/>
        </p:nvPicPr>
        <p:blipFill>
          <a:blip r:embed="rId3" cstate="print"/>
          <a:srcRect/>
          <a:stretch>
            <a:fillRect/>
          </a:stretch>
        </p:blipFill>
        <p:spPr bwMode="auto">
          <a:xfrm>
            <a:off x="905256" y="1499616"/>
            <a:ext cx="7315200" cy="4572000"/>
          </a:xfrm>
          <a:prstGeom prst="rect">
            <a:avLst/>
          </a:prstGeom>
          <a:noFill/>
          <a:ln w="9525">
            <a:solidFill>
              <a:srgbClr val="00B0F0"/>
            </a:solidFill>
            <a:miter lim="800000"/>
            <a:headEnd/>
            <a:tailEnd/>
          </a:ln>
        </p:spPr>
      </p:pic>
      <p:sp>
        <p:nvSpPr>
          <p:cNvPr id="66562" name="Rectangle 2"/>
          <p:cNvSpPr>
            <a:spLocks noGrp="1" noChangeArrowheads="1"/>
          </p:cNvSpPr>
          <p:nvPr>
            <p:ph type="title"/>
          </p:nvPr>
        </p:nvSpPr>
        <p:spPr/>
        <p:txBody>
          <a:bodyPr/>
          <a:lstStyle/>
          <a:p>
            <a:r>
              <a:rPr lang="fr-FR"/>
              <a:t>Les coûts des articles achetés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28600" y="152400"/>
            <a:ext cx="8610600" cy="1143000"/>
          </a:xfrm>
          <a:noFill/>
          <a:ln/>
        </p:spPr>
        <p:txBody>
          <a:bodyPr lIns="90488" tIns="44450" rIns="90488" bIns="44450"/>
          <a:lstStyle/>
          <a:p>
            <a:r>
              <a:rPr lang="fr-FR" dirty="0"/>
              <a:t>L'implosion des coûts</a:t>
            </a:r>
            <a:br>
              <a:rPr lang="fr-FR" dirty="0"/>
            </a:br>
            <a:r>
              <a:rPr lang="fr-FR" sz="4000" dirty="0"/>
              <a:t>(</a:t>
            </a:r>
            <a:r>
              <a:rPr lang="fr-FR" sz="3600" dirty="0"/>
              <a:t>calcul des coûts standards des articles)</a:t>
            </a:r>
          </a:p>
        </p:txBody>
      </p:sp>
      <p:sp>
        <p:nvSpPr>
          <p:cNvPr id="36885" name="Rectangle 21"/>
          <p:cNvSpPr>
            <a:spLocks noChangeArrowheads="1"/>
          </p:cNvSpPr>
          <p:nvPr/>
        </p:nvSpPr>
        <p:spPr bwMode="auto">
          <a:xfrm>
            <a:off x="914400" y="5638800"/>
            <a:ext cx="3324225" cy="228600"/>
          </a:xfrm>
          <a:prstGeom prst="rect">
            <a:avLst/>
          </a:prstGeom>
          <a:noFill/>
          <a:ln w="9525">
            <a:noFill/>
            <a:miter lim="800000"/>
            <a:headEnd/>
            <a:tailEnd/>
          </a:ln>
        </p:spPr>
        <p:txBody>
          <a:bodyPr wrap="none" lIns="0" tIns="0" rIns="0" bIns="0">
            <a:spAutoFit/>
          </a:bodyPr>
          <a:lstStyle/>
          <a:p>
            <a:r>
              <a:rPr lang="fr-FR" sz="1500" b="1">
                <a:latin typeface="Arial" charset="0"/>
              </a:rPr>
              <a:t>Sous-ensembles (niveaux inférieurs)</a:t>
            </a:r>
            <a:endParaRPr lang="fr-FR" sz="2000">
              <a:latin typeface="Arial" charset="0"/>
            </a:endParaRPr>
          </a:p>
        </p:txBody>
      </p:sp>
      <p:sp>
        <p:nvSpPr>
          <p:cNvPr id="36888" name="Rectangle 24"/>
          <p:cNvSpPr>
            <a:spLocks noChangeArrowheads="1"/>
          </p:cNvSpPr>
          <p:nvPr/>
        </p:nvSpPr>
        <p:spPr bwMode="auto">
          <a:xfrm>
            <a:off x="7158038" y="3429000"/>
            <a:ext cx="1681162" cy="258763"/>
          </a:xfrm>
          <a:prstGeom prst="rect">
            <a:avLst/>
          </a:prstGeom>
          <a:noFill/>
          <a:ln w="9525">
            <a:noFill/>
            <a:miter lim="800000"/>
            <a:headEnd/>
            <a:tailEnd/>
          </a:ln>
        </p:spPr>
        <p:txBody>
          <a:bodyPr wrap="none" lIns="0" tIns="0" rIns="0" bIns="0">
            <a:spAutoFit/>
          </a:bodyPr>
          <a:lstStyle/>
          <a:p>
            <a:r>
              <a:rPr lang="fr-FR" sz="1700" b="1">
                <a:latin typeface="Arial" charset="0"/>
              </a:rPr>
              <a:t>Coûts du niveau</a:t>
            </a:r>
            <a:endParaRPr lang="fr-FR" sz="2400">
              <a:latin typeface="Arial" charset="0"/>
            </a:endParaRPr>
          </a:p>
        </p:txBody>
      </p:sp>
      <p:sp>
        <p:nvSpPr>
          <p:cNvPr id="36889" name="Rectangle 25"/>
          <p:cNvSpPr>
            <a:spLocks noChangeArrowheads="1"/>
          </p:cNvSpPr>
          <p:nvPr/>
        </p:nvSpPr>
        <p:spPr bwMode="auto">
          <a:xfrm>
            <a:off x="228600" y="3810000"/>
            <a:ext cx="2832100" cy="244475"/>
          </a:xfrm>
          <a:prstGeom prst="rect">
            <a:avLst/>
          </a:prstGeom>
          <a:noFill/>
          <a:ln w="9525">
            <a:noFill/>
            <a:miter lim="800000"/>
            <a:headEnd/>
            <a:tailEnd/>
          </a:ln>
        </p:spPr>
        <p:txBody>
          <a:bodyPr lIns="0" tIns="0" rIns="0" bIns="0">
            <a:spAutoFit/>
          </a:bodyPr>
          <a:lstStyle/>
          <a:p>
            <a:r>
              <a:rPr lang="fr-FR" sz="1600" b="1">
                <a:latin typeface="Arial" charset="0"/>
              </a:rPr>
              <a:t>Coûts des niveaux inférieurs</a:t>
            </a:r>
            <a:endParaRPr lang="fr-FR" sz="1600">
              <a:latin typeface="Arial" charset="0"/>
            </a:endParaRPr>
          </a:p>
        </p:txBody>
      </p:sp>
      <p:sp>
        <p:nvSpPr>
          <p:cNvPr id="36890" name="Rectangle 26"/>
          <p:cNvSpPr>
            <a:spLocks noChangeArrowheads="1"/>
          </p:cNvSpPr>
          <p:nvPr/>
        </p:nvSpPr>
        <p:spPr bwMode="auto">
          <a:xfrm>
            <a:off x="6311900" y="2941638"/>
            <a:ext cx="2827338" cy="228600"/>
          </a:xfrm>
          <a:prstGeom prst="rect">
            <a:avLst/>
          </a:prstGeom>
          <a:noFill/>
          <a:ln w="9525">
            <a:noFill/>
            <a:miter lim="800000"/>
            <a:headEnd/>
            <a:tailEnd/>
          </a:ln>
        </p:spPr>
        <p:txBody>
          <a:bodyPr wrap="none" lIns="0" tIns="0" rIns="0" bIns="0">
            <a:spAutoFit/>
          </a:bodyPr>
          <a:lstStyle/>
          <a:p>
            <a:r>
              <a:rPr lang="fr-FR" sz="1500" b="1">
                <a:latin typeface="Arial" charset="0"/>
              </a:rPr>
              <a:t>Coûts de fabrication de l'article</a:t>
            </a:r>
            <a:endParaRPr lang="fr-FR" sz="2000">
              <a:latin typeface="Arial" charset="0"/>
            </a:endParaRPr>
          </a:p>
        </p:txBody>
      </p:sp>
      <p:sp>
        <p:nvSpPr>
          <p:cNvPr id="36910" name="Rectangle 46"/>
          <p:cNvSpPr>
            <a:spLocks noChangeArrowheads="1"/>
          </p:cNvSpPr>
          <p:nvPr/>
        </p:nvSpPr>
        <p:spPr bwMode="auto">
          <a:xfrm>
            <a:off x="457200" y="1905000"/>
            <a:ext cx="1020763" cy="182563"/>
          </a:xfrm>
          <a:prstGeom prst="rect">
            <a:avLst/>
          </a:prstGeom>
          <a:noFill/>
          <a:ln w="9525">
            <a:noFill/>
            <a:miter lim="800000"/>
            <a:headEnd/>
            <a:tailEnd/>
          </a:ln>
        </p:spPr>
        <p:txBody>
          <a:bodyPr lIns="0" tIns="0" rIns="0" bIns="0">
            <a:spAutoFit/>
          </a:bodyPr>
          <a:lstStyle/>
          <a:p>
            <a:r>
              <a:rPr lang="fr-FR" sz="1200" b="1">
                <a:latin typeface="Arial" charset="0"/>
              </a:rPr>
              <a:t>Coût matière</a:t>
            </a:r>
            <a:endParaRPr lang="fr-FR" sz="1200">
              <a:latin typeface="Arial" charset="0"/>
            </a:endParaRPr>
          </a:p>
        </p:txBody>
      </p:sp>
      <p:sp>
        <p:nvSpPr>
          <p:cNvPr id="36911" name="Rectangle 47"/>
          <p:cNvSpPr>
            <a:spLocks noChangeArrowheads="1"/>
          </p:cNvSpPr>
          <p:nvPr/>
        </p:nvSpPr>
        <p:spPr bwMode="auto">
          <a:xfrm>
            <a:off x="457200" y="2103438"/>
            <a:ext cx="1427163" cy="182562"/>
          </a:xfrm>
          <a:prstGeom prst="rect">
            <a:avLst/>
          </a:prstGeom>
          <a:noFill/>
          <a:ln w="9525">
            <a:noFill/>
            <a:miter lim="800000"/>
            <a:headEnd/>
            <a:tailEnd/>
          </a:ln>
        </p:spPr>
        <p:txBody>
          <a:bodyPr lIns="0" tIns="0" rIns="0" bIns="0">
            <a:spAutoFit/>
          </a:bodyPr>
          <a:lstStyle/>
          <a:p>
            <a:r>
              <a:rPr lang="fr-FR" sz="1200" b="1">
                <a:latin typeface="Arial" charset="0"/>
              </a:rPr>
              <a:t>Coût main-d’œuvre </a:t>
            </a:r>
            <a:endParaRPr lang="fr-FR" sz="1200">
              <a:latin typeface="Arial" charset="0"/>
            </a:endParaRPr>
          </a:p>
        </p:txBody>
      </p:sp>
      <p:sp>
        <p:nvSpPr>
          <p:cNvPr id="36912" name="Rectangle 48"/>
          <p:cNvSpPr>
            <a:spLocks noChangeArrowheads="1"/>
          </p:cNvSpPr>
          <p:nvPr/>
        </p:nvSpPr>
        <p:spPr bwMode="auto">
          <a:xfrm>
            <a:off x="457200" y="2332038"/>
            <a:ext cx="1600200" cy="182562"/>
          </a:xfrm>
          <a:prstGeom prst="rect">
            <a:avLst/>
          </a:prstGeom>
          <a:noFill/>
          <a:ln w="9525">
            <a:noFill/>
            <a:miter lim="800000"/>
            <a:headEnd/>
            <a:tailEnd/>
          </a:ln>
        </p:spPr>
        <p:txBody>
          <a:bodyPr lIns="0" tIns="0" rIns="0" bIns="0">
            <a:spAutoFit/>
          </a:bodyPr>
          <a:lstStyle/>
          <a:p>
            <a:r>
              <a:rPr lang="fr-FR" sz="1200" b="1">
                <a:latin typeface="Arial" charset="0"/>
              </a:rPr>
              <a:t>Frais directs d'atelier</a:t>
            </a:r>
            <a:endParaRPr lang="fr-FR" sz="1200">
              <a:latin typeface="Arial" charset="0"/>
            </a:endParaRPr>
          </a:p>
        </p:txBody>
      </p:sp>
      <p:sp>
        <p:nvSpPr>
          <p:cNvPr id="36913" name="Rectangle 49"/>
          <p:cNvSpPr>
            <a:spLocks noChangeArrowheads="1"/>
          </p:cNvSpPr>
          <p:nvPr/>
        </p:nvSpPr>
        <p:spPr bwMode="auto">
          <a:xfrm>
            <a:off x="457200" y="2789238"/>
            <a:ext cx="1295400" cy="182562"/>
          </a:xfrm>
          <a:prstGeom prst="rect">
            <a:avLst/>
          </a:prstGeom>
          <a:noFill/>
          <a:ln w="9525">
            <a:noFill/>
            <a:miter lim="800000"/>
            <a:headEnd/>
            <a:tailEnd/>
          </a:ln>
        </p:spPr>
        <p:txBody>
          <a:bodyPr lIns="0" tIns="0" rIns="0" bIns="0">
            <a:spAutoFit/>
          </a:bodyPr>
          <a:lstStyle/>
          <a:p>
            <a:r>
              <a:rPr lang="fr-FR" sz="1200" b="1">
                <a:latin typeface="Arial" charset="0"/>
              </a:rPr>
              <a:t>Amortissements</a:t>
            </a:r>
            <a:endParaRPr lang="fr-FR" sz="1200">
              <a:latin typeface="Arial" charset="0"/>
            </a:endParaRPr>
          </a:p>
        </p:txBody>
      </p:sp>
      <p:sp>
        <p:nvSpPr>
          <p:cNvPr id="36914" name="Rectangle 50"/>
          <p:cNvSpPr>
            <a:spLocks noChangeArrowheads="1"/>
          </p:cNvSpPr>
          <p:nvPr/>
        </p:nvSpPr>
        <p:spPr bwMode="auto">
          <a:xfrm>
            <a:off x="457200" y="3017838"/>
            <a:ext cx="1981200" cy="182562"/>
          </a:xfrm>
          <a:prstGeom prst="rect">
            <a:avLst/>
          </a:prstGeom>
          <a:noFill/>
          <a:ln w="9525">
            <a:noFill/>
            <a:miter lim="800000"/>
            <a:headEnd/>
            <a:tailEnd/>
          </a:ln>
        </p:spPr>
        <p:txBody>
          <a:bodyPr wrap="none" lIns="0" tIns="0" rIns="0" bIns="0">
            <a:spAutoFit/>
          </a:bodyPr>
          <a:lstStyle/>
          <a:p>
            <a:r>
              <a:rPr lang="fr-FR" sz="1200" b="1">
                <a:latin typeface="Arial" charset="0"/>
              </a:rPr>
              <a:t>Frais indirects sur machine</a:t>
            </a:r>
            <a:endParaRPr lang="fr-FR" sz="1200">
              <a:latin typeface="Arial" charset="0"/>
            </a:endParaRPr>
          </a:p>
        </p:txBody>
      </p:sp>
      <p:sp>
        <p:nvSpPr>
          <p:cNvPr id="36915" name="Rectangle 51"/>
          <p:cNvSpPr>
            <a:spLocks noChangeArrowheads="1"/>
          </p:cNvSpPr>
          <p:nvPr/>
        </p:nvSpPr>
        <p:spPr bwMode="auto">
          <a:xfrm>
            <a:off x="457200" y="3246438"/>
            <a:ext cx="2414588" cy="182562"/>
          </a:xfrm>
          <a:prstGeom prst="rect">
            <a:avLst/>
          </a:prstGeom>
          <a:noFill/>
          <a:ln w="9525">
            <a:noFill/>
            <a:miter lim="800000"/>
            <a:headEnd/>
            <a:tailEnd/>
          </a:ln>
        </p:spPr>
        <p:txBody>
          <a:bodyPr wrap="none" lIns="0" tIns="0" rIns="0" bIns="0">
            <a:spAutoFit/>
          </a:bodyPr>
          <a:lstStyle/>
          <a:p>
            <a:r>
              <a:rPr lang="fr-FR" sz="1200" b="1">
                <a:latin typeface="Arial" charset="0"/>
              </a:rPr>
              <a:t>Frais indirects sur main-d’œuvre </a:t>
            </a:r>
            <a:endParaRPr lang="fr-FR" sz="1200">
              <a:latin typeface="Arial" charset="0"/>
            </a:endParaRPr>
          </a:p>
        </p:txBody>
      </p:sp>
      <p:grpSp>
        <p:nvGrpSpPr>
          <p:cNvPr id="37122" name="Group 258"/>
          <p:cNvGrpSpPr>
            <a:grpSpLocks/>
          </p:cNvGrpSpPr>
          <p:nvPr/>
        </p:nvGrpSpPr>
        <p:grpSpPr bwMode="auto">
          <a:xfrm>
            <a:off x="7345363" y="3733800"/>
            <a:ext cx="1554162" cy="963613"/>
            <a:chOff x="4465" y="2352"/>
            <a:chExt cx="979" cy="607"/>
          </a:xfrm>
        </p:grpSpPr>
        <p:sp>
          <p:nvSpPr>
            <p:cNvPr id="36869" name="Freeform 5"/>
            <p:cNvSpPr>
              <a:spLocks/>
            </p:cNvSpPr>
            <p:nvPr/>
          </p:nvSpPr>
          <p:spPr bwMode="auto">
            <a:xfrm>
              <a:off x="4465" y="2352"/>
              <a:ext cx="293" cy="607"/>
            </a:xfrm>
            <a:custGeom>
              <a:avLst/>
              <a:gdLst/>
              <a:ahLst/>
              <a:cxnLst>
                <a:cxn ang="0">
                  <a:pos x="24" y="0"/>
                </a:cxn>
                <a:cxn ang="0">
                  <a:pos x="10" y="0"/>
                </a:cxn>
                <a:cxn ang="0">
                  <a:pos x="10" y="4"/>
                </a:cxn>
                <a:cxn ang="0">
                  <a:pos x="5" y="4"/>
                </a:cxn>
                <a:cxn ang="0">
                  <a:pos x="5" y="9"/>
                </a:cxn>
                <a:cxn ang="0">
                  <a:pos x="0" y="9"/>
                </a:cxn>
                <a:cxn ang="0">
                  <a:pos x="0" y="23"/>
                </a:cxn>
                <a:cxn ang="0">
                  <a:pos x="0" y="598"/>
                </a:cxn>
                <a:cxn ang="0">
                  <a:pos x="5" y="598"/>
                </a:cxn>
                <a:cxn ang="0">
                  <a:pos x="5" y="602"/>
                </a:cxn>
                <a:cxn ang="0">
                  <a:pos x="10" y="602"/>
                </a:cxn>
                <a:cxn ang="0">
                  <a:pos x="10" y="607"/>
                </a:cxn>
                <a:cxn ang="0">
                  <a:pos x="24" y="607"/>
                </a:cxn>
                <a:cxn ang="0">
                  <a:pos x="283" y="607"/>
                </a:cxn>
                <a:cxn ang="0">
                  <a:pos x="283" y="602"/>
                </a:cxn>
                <a:cxn ang="0">
                  <a:pos x="288" y="602"/>
                </a:cxn>
                <a:cxn ang="0">
                  <a:pos x="288" y="598"/>
                </a:cxn>
                <a:cxn ang="0">
                  <a:pos x="293" y="598"/>
                </a:cxn>
                <a:cxn ang="0">
                  <a:pos x="293" y="584"/>
                </a:cxn>
                <a:cxn ang="0">
                  <a:pos x="293" y="9"/>
                </a:cxn>
                <a:cxn ang="0">
                  <a:pos x="288" y="9"/>
                </a:cxn>
                <a:cxn ang="0">
                  <a:pos x="288" y="4"/>
                </a:cxn>
                <a:cxn ang="0">
                  <a:pos x="283" y="4"/>
                </a:cxn>
                <a:cxn ang="0">
                  <a:pos x="283" y="0"/>
                </a:cxn>
                <a:cxn ang="0">
                  <a:pos x="24" y="0"/>
                </a:cxn>
              </a:cxnLst>
              <a:rect l="0" t="0" r="r" b="b"/>
              <a:pathLst>
                <a:path w="293" h="607">
                  <a:moveTo>
                    <a:pt x="24" y="0"/>
                  </a:moveTo>
                  <a:lnTo>
                    <a:pt x="10" y="0"/>
                  </a:lnTo>
                  <a:lnTo>
                    <a:pt x="10" y="4"/>
                  </a:lnTo>
                  <a:lnTo>
                    <a:pt x="5" y="4"/>
                  </a:lnTo>
                  <a:lnTo>
                    <a:pt x="5" y="9"/>
                  </a:lnTo>
                  <a:lnTo>
                    <a:pt x="0" y="9"/>
                  </a:lnTo>
                  <a:lnTo>
                    <a:pt x="0" y="23"/>
                  </a:lnTo>
                  <a:lnTo>
                    <a:pt x="0" y="598"/>
                  </a:lnTo>
                  <a:lnTo>
                    <a:pt x="5" y="598"/>
                  </a:lnTo>
                  <a:lnTo>
                    <a:pt x="5" y="602"/>
                  </a:lnTo>
                  <a:lnTo>
                    <a:pt x="10" y="602"/>
                  </a:lnTo>
                  <a:lnTo>
                    <a:pt x="10" y="607"/>
                  </a:lnTo>
                  <a:lnTo>
                    <a:pt x="24" y="607"/>
                  </a:lnTo>
                  <a:lnTo>
                    <a:pt x="283" y="607"/>
                  </a:lnTo>
                  <a:lnTo>
                    <a:pt x="283" y="602"/>
                  </a:lnTo>
                  <a:lnTo>
                    <a:pt x="288" y="602"/>
                  </a:lnTo>
                  <a:lnTo>
                    <a:pt x="288" y="598"/>
                  </a:lnTo>
                  <a:lnTo>
                    <a:pt x="293" y="598"/>
                  </a:lnTo>
                  <a:lnTo>
                    <a:pt x="293" y="584"/>
                  </a:lnTo>
                  <a:lnTo>
                    <a:pt x="293" y="9"/>
                  </a:lnTo>
                  <a:lnTo>
                    <a:pt x="288" y="9"/>
                  </a:lnTo>
                  <a:lnTo>
                    <a:pt x="288" y="4"/>
                  </a:lnTo>
                  <a:lnTo>
                    <a:pt x="283" y="4"/>
                  </a:lnTo>
                  <a:lnTo>
                    <a:pt x="283" y="0"/>
                  </a:lnTo>
                  <a:lnTo>
                    <a:pt x="24" y="0"/>
                  </a:lnTo>
                  <a:close/>
                </a:path>
              </a:pathLst>
            </a:custGeom>
            <a:solidFill>
              <a:srgbClr val="33FF80"/>
            </a:solidFill>
            <a:ln w="0">
              <a:noFill/>
              <a:prstDash val="solid"/>
              <a:round/>
              <a:headEnd/>
              <a:tailEnd/>
            </a:ln>
          </p:spPr>
          <p:txBody>
            <a:bodyPr/>
            <a:lstStyle/>
            <a:p>
              <a:endParaRPr lang="fr-FR"/>
            </a:p>
          </p:txBody>
        </p:sp>
        <p:sp>
          <p:nvSpPr>
            <p:cNvPr id="36907" name="Oval 43"/>
            <p:cNvSpPr>
              <a:spLocks noChangeArrowheads="1"/>
            </p:cNvSpPr>
            <p:nvPr/>
          </p:nvSpPr>
          <p:spPr bwMode="auto">
            <a:xfrm>
              <a:off x="4523" y="2398"/>
              <a:ext cx="182" cy="175"/>
            </a:xfrm>
            <a:prstGeom prst="ellipse">
              <a:avLst/>
            </a:prstGeom>
            <a:solidFill>
              <a:srgbClr val="000099"/>
            </a:solidFill>
            <a:ln w="0">
              <a:noFill/>
              <a:round/>
              <a:headEnd/>
              <a:tailEnd/>
            </a:ln>
          </p:spPr>
          <p:txBody>
            <a:bodyPr/>
            <a:lstStyle/>
            <a:p>
              <a:endParaRPr lang="fr-FR"/>
            </a:p>
          </p:txBody>
        </p:sp>
        <p:sp>
          <p:nvSpPr>
            <p:cNvPr id="36908" name="Oval 44"/>
            <p:cNvSpPr>
              <a:spLocks noChangeArrowheads="1"/>
            </p:cNvSpPr>
            <p:nvPr/>
          </p:nvSpPr>
          <p:spPr bwMode="auto">
            <a:xfrm>
              <a:off x="4513" y="2573"/>
              <a:ext cx="182" cy="170"/>
            </a:xfrm>
            <a:prstGeom prst="ellipse">
              <a:avLst/>
            </a:prstGeom>
            <a:solidFill>
              <a:srgbClr val="000099"/>
            </a:solidFill>
            <a:ln w="0">
              <a:noFill/>
              <a:round/>
              <a:headEnd/>
              <a:tailEnd/>
            </a:ln>
          </p:spPr>
          <p:txBody>
            <a:bodyPr/>
            <a:lstStyle/>
            <a:p>
              <a:endParaRPr lang="fr-FR"/>
            </a:p>
          </p:txBody>
        </p:sp>
        <p:sp>
          <p:nvSpPr>
            <p:cNvPr id="36909" name="Oval 45"/>
            <p:cNvSpPr>
              <a:spLocks noChangeArrowheads="1"/>
            </p:cNvSpPr>
            <p:nvPr/>
          </p:nvSpPr>
          <p:spPr bwMode="auto">
            <a:xfrm>
              <a:off x="4518" y="2747"/>
              <a:ext cx="182" cy="170"/>
            </a:xfrm>
            <a:prstGeom prst="ellipse">
              <a:avLst/>
            </a:prstGeom>
            <a:solidFill>
              <a:srgbClr val="000099"/>
            </a:solidFill>
            <a:ln w="0">
              <a:noFill/>
              <a:round/>
              <a:headEnd/>
              <a:tailEnd/>
            </a:ln>
          </p:spPr>
          <p:txBody>
            <a:bodyPr/>
            <a:lstStyle/>
            <a:p>
              <a:endParaRPr lang="fr-FR"/>
            </a:p>
          </p:txBody>
        </p:sp>
        <p:sp>
          <p:nvSpPr>
            <p:cNvPr id="37059" name="Text Box 195"/>
            <p:cNvSpPr txBox="1">
              <a:spLocks noChangeArrowheads="1"/>
            </p:cNvSpPr>
            <p:nvPr/>
          </p:nvSpPr>
          <p:spPr bwMode="auto">
            <a:xfrm>
              <a:off x="4800" y="2576"/>
              <a:ext cx="644" cy="231"/>
            </a:xfrm>
            <a:prstGeom prst="rect">
              <a:avLst/>
            </a:prstGeom>
            <a:noFill/>
            <a:ln w="9525">
              <a:noFill/>
              <a:miter lim="800000"/>
              <a:headEnd/>
              <a:tailEnd/>
            </a:ln>
            <a:effectLst/>
          </p:spPr>
          <p:txBody>
            <a:bodyPr wrap="none">
              <a:spAutoFit/>
            </a:bodyPr>
            <a:lstStyle/>
            <a:p>
              <a:r>
                <a:rPr lang="fr-FR" b="1">
                  <a:latin typeface="Arial" charset="0"/>
                </a:rPr>
                <a:t>Gamme</a:t>
              </a:r>
            </a:p>
          </p:txBody>
        </p:sp>
      </p:grpSp>
      <p:grpSp>
        <p:nvGrpSpPr>
          <p:cNvPr id="37076" name="Group 212"/>
          <p:cNvGrpSpPr>
            <a:grpSpLocks/>
          </p:cNvGrpSpPr>
          <p:nvPr/>
        </p:nvGrpSpPr>
        <p:grpSpPr bwMode="auto">
          <a:xfrm>
            <a:off x="1752600" y="1600200"/>
            <a:ext cx="1600200" cy="228600"/>
            <a:chOff x="1104" y="1008"/>
            <a:chExt cx="1008" cy="144"/>
          </a:xfrm>
        </p:grpSpPr>
        <p:sp>
          <p:nvSpPr>
            <p:cNvPr id="37061" name="Rectangle 197"/>
            <p:cNvSpPr>
              <a:spLocks noChangeArrowheads="1"/>
            </p:cNvSpPr>
            <p:nvPr/>
          </p:nvSpPr>
          <p:spPr bwMode="auto">
            <a:xfrm>
              <a:off x="1104" y="1008"/>
              <a:ext cx="144" cy="144"/>
            </a:xfrm>
            <a:prstGeom prst="rect">
              <a:avLst/>
            </a:prstGeom>
            <a:solidFill>
              <a:srgbClr val="FFFF00"/>
            </a:solidFill>
            <a:ln w="9525">
              <a:solidFill>
                <a:schemeClr val="tx1"/>
              </a:solidFill>
              <a:miter lim="800000"/>
              <a:headEnd/>
              <a:tailEnd/>
            </a:ln>
            <a:effectLst/>
          </p:spPr>
          <p:txBody>
            <a:bodyPr wrap="none" anchor="ctr"/>
            <a:lstStyle/>
            <a:p>
              <a:endParaRPr lang="fr-FR"/>
            </a:p>
          </p:txBody>
        </p:sp>
        <p:sp>
          <p:nvSpPr>
            <p:cNvPr id="37062" name="Rectangle 198"/>
            <p:cNvSpPr>
              <a:spLocks noChangeArrowheads="1"/>
            </p:cNvSpPr>
            <p:nvPr/>
          </p:nvSpPr>
          <p:spPr bwMode="auto">
            <a:xfrm>
              <a:off x="1248" y="1008"/>
              <a:ext cx="144" cy="144"/>
            </a:xfrm>
            <a:prstGeom prst="rect">
              <a:avLst/>
            </a:prstGeom>
            <a:solidFill>
              <a:srgbClr val="FFCC66"/>
            </a:solidFill>
            <a:ln w="9525">
              <a:solidFill>
                <a:schemeClr val="tx1"/>
              </a:solidFill>
              <a:miter lim="800000"/>
              <a:headEnd/>
              <a:tailEnd/>
            </a:ln>
            <a:effectLst/>
          </p:spPr>
          <p:txBody>
            <a:bodyPr wrap="none" anchor="ctr"/>
            <a:lstStyle/>
            <a:p>
              <a:endParaRPr lang="fr-FR"/>
            </a:p>
          </p:txBody>
        </p:sp>
        <p:sp>
          <p:nvSpPr>
            <p:cNvPr id="37063" name="Rectangle 199"/>
            <p:cNvSpPr>
              <a:spLocks noChangeArrowheads="1"/>
            </p:cNvSpPr>
            <p:nvPr/>
          </p:nvSpPr>
          <p:spPr bwMode="auto">
            <a:xfrm>
              <a:off x="1392" y="1008"/>
              <a:ext cx="144" cy="144"/>
            </a:xfrm>
            <a:prstGeom prst="rect">
              <a:avLst/>
            </a:prstGeom>
            <a:solidFill>
              <a:srgbClr val="FF9933"/>
            </a:solidFill>
            <a:ln w="9525">
              <a:solidFill>
                <a:schemeClr val="tx1"/>
              </a:solidFill>
              <a:miter lim="800000"/>
              <a:headEnd/>
              <a:tailEnd/>
            </a:ln>
            <a:effectLst/>
          </p:spPr>
          <p:txBody>
            <a:bodyPr wrap="none" anchor="ctr"/>
            <a:lstStyle/>
            <a:p>
              <a:endParaRPr lang="fr-FR"/>
            </a:p>
          </p:txBody>
        </p:sp>
        <p:sp>
          <p:nvSpPr>
            <p:cNvPr id="37064" name="Rectangle 200"/>
            <p:cNvSpPr>
              <a:spLocks noChangeArrowheads="1"/>
            </p:cNvSpPr>
            <p:nvPr/>
          </p:nvSpPr>
          <p:spPr bwMode="auto">
            <a:xfrm>
              <a:off x="1536" y="1008"/>
              <a:ext cx="144" cy="144"/>
            </a:xfrm>
            <a:prstGeom prst="rect">
              <a:avLst/>
            </a:prstGeom>
            <a:solidFill>
              <a:schemeClr val="accent1"/>
            </a:solidFill>
            <a:ln w="9525">
              <a:solidFill>
                <a:schemeClr val="tx1"/>
              </a:solidFill>
              <a:miter lim="800000"/>
              <a:headEnd/>
              <a:tailEnd/>
            </a:ln>
            <a:effectLst/>
          </p:spPr>
          <p:txBody>
            <a:bodyPr wrap="none" anchor="ctr"/>
            <a:lstStyle/>
            <a:p>
              <a:endParaRPr lang="fr-FR"/>
            </a:p>
          </p:txBody>
        </p:sp>
        <p:sp>
          <p:nvSpPr>
            <p:cNvPr id="37065" name="Rectangle 201"/>
            <p:cNvSpPr>
              <a:spLocks noChangeArrowheads="1"/>
            </p:cNvSpPr>
            <p:nvPr/>
          </p:nvSpPr>
          <p:spPr bwMode="auto">
            <a:xfrm>
              <a:off x="1680" y="1008"/>
              <a:ext cx="144" cy="144"/>
            </a:xfrm>
            <a:prstGeom prst="rect">
              <a:avLst/>
            </a:prstGeom>
            <a:solidFill>
              <a:srgbClr val="00CCFF"/>
            </a:solidFill>
            <a:ln w="9525">
              <a:solidFill>
                <a:schemeClr val="tx1"/>
              </a:solidFill>
              <a:miter lim="800000"/>
              <a:headEnd/>
              <a:tailEnd/>
            </a:ln>
            <a:effectLst/>
          </p:spPr>
          <p:txBody>
            <a:bodyPr wrap="none" anchor="ctr"/>
            <a:lstStyle/>
            <a:p>
              <a:endParaRPr lang="fr-FR"/>
            </a:p>
          </p:txBody>
        </p:sp>
        <p:sp>
          <p:nvSpPr>
            <p:cNvPr id="37066" name="Rectangle 202"/>
            <p:cNvSpPr>
              <a:spLocks noChangeArrowheads="1"/>
            </p:cNvSpPr>
            <p:nvPr/>
          </p:nvSpPr>
          <p:spPr bwMode="auto">
            <a:xfrm>
              <a:off x="1824" y="1008"/>
              <a:ext cx="144" cy="144"/>
            </a:xfrm>
            <a:prstGeom prst="rect">
              <a:avLst/>
            </a:prstGeom>
            <a:solidFill>
              <a:srgbClr val="6699FF"/>
            </a:solidFill>
            <a:ln w="9525">
              <a:solidFill>
                <a:schemeClr val="tx1"/>
              </a:solidFill>
              <a:miter lim="800000"/>
              <a:headEnd/>
              <a:tailEnd/>
            </a:ln>
            <a:effectLst/>
          </p:spPr>
          <p:txBody>
            <a:bodyPr wrap="none" anchor="ctr"/>
            <a:lstStyle/>
            <a:p>
              <a:endParaRPr lang="fr-FR"/>
            </a:p>
          </p:txBody>
        </p:sp>
        <p:sp>
          <p:nvSpPr>
            <p:cNvPr id="37067" name="Rectangle 203"/>
            <p:cNvSpPr>
              <a:spLocks noChangeArrowheads="1"/>
            </p:cNvSpPr>
            <p:nvPr/>
          </p:nvSpPr>
          <p:spPr bwMode="auto">
            <a:xfrm>
              <a:off x="1968" y="1008"/>
              <a:ext cx="144" cy="144"/>
            </a:xfrm>
            <a:prstGeom prst="rect">
              <a:avLst/>
            </a:prstGeom>
            <a:solidFill>
              <a:srgbClr val="FF00FF"/>
            </a:solidFill>
            <a:ln w="9525">
              <a:solidFill>
                <a:schemeClr val="tx1"/>
              </a:solidFill>
              <a:miter lim="800000"/>
              <a:headEnd/>
              <a:tailEnd/>
            </a:ln>
            <a:effectLst/>
          </p:spPr>
          <p:txBody>
            <a:bodyPr wrap="none" anchor="ctr"/>
            <a:lstStyle/>
            <a:p>
              <a:endParaRPr lang="fr-FR"/>
            </a:p>
          </p:txBody>
        </p:sp>
      </p:grpSp>
      <p:sp>
        <p:nvSpPr>
          <p:cNvPr id="37068" name="Text Box 204"/>
          <p:cNvSpPr txBox="1">
            <a:spLocks noChangeArrowheads="1"/>
          </p:cNvSpPr>
          <p:nvPr/>
        </p:nvSpPr>
        <p:spPr bwMode="auto">
          <a:xfrm>
            <a:off x="457200" y="2560638"/>
            <a:ext cx="1371600" cy="182562"/>
          </a:xfrm>
          <a:prstGeom prst="rect">
            <a:avLst/>
          </a:prstGeom>
          <a:noFill/>
          <a:ln w="9525">
            <a:noFill/>
            <a:miter lim="800000"/>
            <a:headEnd/>
            <a:tailEnd/>
          </a:ln>
          <a:effectLst/>
        </p:spPr>
        <p:txBody>
          <a:bodyPr lIns="0" tIns="0" rIns="0" bIns="0">
            <a:spAutoFit/>
          </a:bodyPr>
          <a:lstStyle/>
          <a:p>
            <a:r>
              <a:rPr lang="fr-FR" sz="1200" b="1">
                <a:latin typeface="Arial" charset="0"/>
              </a:rPr>
              <a:t>Sous-traitance</a:t>
            </a:r>
          </a:p>
        </p:txBody>
      </p:sp>
      <p:cxnSp>
        <p:nvCxnSpPr>
          <p:cNvPr id="37069" name="AutoShape 205"/>
          <p:cNvCxnSpPr>
            <a:cxnSpLocks noChangeShapeType="1"/>
            <a:stCxn id="36910" idx="3"/>
            <a:endCxn id="37061" idx="2"/>
          </p:cNvCxnSpPr>
          <p:nvPr/>
        </p:nvCxnSpPr>
        <p:spPr bwMode="auto">
          <a:xfrm flipV="1">
            <a:off x="1477963" y="1828800"/>
            <a:ext cx="388937" cy="168275"/>
          </a:xfrm>
          <a:prstGeom prst="bentConnector2">
            <a:avLst/>
          </a:prstGeom>
          <a:noFill/>
          <a:ln w="9525">
            <a:solidFill>
              <a:schemeClr val="tx1"/>
            </a:solidFill>
            <a:miter lim="800000"/>
            <a:headEnd/>
            <a:tailEnd type="triangle" w="med" len="med"/>
          </a:ln>
          <a:effectLst/>
        </p:spPr>
      </p:cxnSp>
      <p:cxnSp>
        <p:nvCxnSpPr>
          <p:cNvPr id="37070" name="AutoShape 206"/>
          <p:cNvCxnSpPr>
            <a:cxnSpLocks noChangeShapeType="1"/>
            <a:stCxn id="36911" idx="3"/>
            <a:endCxn id="37062" idx="2"/>
          </p:cNvCxnSpPr>
          <p:nvPr/>
        </p:nvCxnSpPr>
        <p:spPr bwMode="auto">
          <a:xfrm flipV="1">
            <a:off x="1884363" y="1828800"/>
            <a:ext cx="211137" cy="366713"/>
          </a:xfrm>
          <a:prstGeom prst="bentConnector2">
            <a:avLst/>
          </a:prstGeom>
          <a:noFill/>
          <a:ln w="9525">
            <a:solidFill>
              <a:schemeClr val="tx1"/>
            </a:solidFill>
            <a:miter lim="800000"/>
            <a:headEnd/>
            <a:tailEnd type="triangle" w="med" len="med"/>
          </a:ln>
          <a:effectLst/>
        </p:spPr>
      </p:cxnSp>
      <p:cxnSp>
        <p:nvCxnSpPr>
          <p:cNvPr id="37071" name="AutoShape 207"/>
          <p:cNvCxnSpPr>
            <a:cxnSpLocks noChangeShapeType="1"/>
            <a:stCxn id="36912" idx="3"/>
            <a:endCxn id="37063" idx="2"/>
          </p:cNvCxnSpPr>
          <p:nvPr/>
        </p:nvCxnSpPr>
        <p:spPr bwMode="auto">
          <a:xfrm flipV="1">
            <a:off x="2057400" y="1828800"/>
            <a:ext cx="266700" cy="595313"/>
          </a:xfrm>
          <a:prstGeom prst="bentConnector2">
            <a:avLst/>
          </a:prstGeom>
          <a:noFill/>
          <a:ln w="9525">
            <a:solidFill>
              <a:schemeClr val="tx1"/>
            </a:solidFill>
            <a:miter lim="800000"/>
            <a:headEnd/>
            <a:tailEnd type="triangle" w="med" len="med"/>
          </a:ln>
          <a:effectLst/>
        </p:spPr>
      </p:cxnSp>
      <p:cxnSp>
        <p:nvCxnSpPr>
          <p:cNvPr id="37072" name="AutoShape 208"/>
          <p:cNvCxnSpPr>
            <a:cxnSpLocks noChangeShapeType="1"/>
            <a:stCxn id="37068" idx="3"/>
            <a:endCxn id="37064" idx="2"/>
          </p:cNvCxnSpPr>
          <p:nvPr/>
        </p:nvCxnSpPr>
        <p:spPr bwMode="auto">
          <a:xfrm flipV="1">
            <a:off x="1828800" y="1828800"/>
            <a:ext cx="723900" cy="823913"/>
          </a:xfrm>
          <a:prstGeom prst="bentConnector2">
            <a:avLst/>
          </a:prstGeom>
          <a:noFill/>
          <a:ln w="9525">
            <a:solidFill>
              <a:schemeClr val="tx1"/>
            </a:solidFill>
            <a:miter lim="800000"/>
            <a:headEnd/>
            <a:tailEnd type="triangle" w="med" len="med"/>
          </a:ln>
          <a:effectLst/>
        </p:spPr>
      </p:cxnSp>
      <p:cxnSp>
        <p:nvCxnSpPr>
          <p:cNvPr id="37073" name="AutoShape 209"/>
          <p:cNvCxnSpPr>
            <a:cxnSpLocks noChangeShapeType="1"/>
            <a:stCxn id="36913" idx="3"/>
            <a:endCxn id="37065" idx="2"/>
          </p:cNvCxnSpPr>
          <p:nvPr/>
        </p:nvCxnSpPr>
        <p:spPr bwMode="auto">
          <a:xfrm flipV="1">
            <a:off x="1752600" y="1828800"/>
            <a:ext cx="1028700" cy="1052513"/>
          </a:xfrm>
          <a:prstGeom prst="bentConnector2">
            <a:avLst/>
          </a:prstGeom>
          <a:noFill/>
          <a:ln w="9525">
            <a:solidFill>
              <a:schemeClr val="tx1"/>
            </a:solidFill>
            <a:miter lim="800000"/>
            <a:headEnd/>
            <a:tailEnd type="triangle" w="med" len="med"/>
          </a:ln>
          <a:effectLst/>
        </p:spPr>
      </p:cxnSp>
      <p:cxnSp>
        <p:nvCxnSpPr>
          <p:cNvPr id="37074" name="AutoShape 210"/>
          <p:cNvCxnSpPr>
            <a:cxnSpLocks noChangeShapeType="1"/>
            <a:stCxn id="36914" idx="3"/>
            <a:endCxn id="37066" idx="2"/>
          </p:cNvCxnSpPr>
          <p:nvPr/>
        </p:nvCxnSpPr>
        <p:spPr bwMode="auto">
          <a:xfrm flipV="1">
            <a:off x="2438400" y="1828800"/>
            <a:ext cx="571500" cy="1281113"/>
          </a:xfrm>
          <a:prstGeom prst="bentConnector2">
            <a:avLst/>
          </a:prstGeom>
          <a:noFill/>
          <a:ln w="9525">
            <a:solidFill>
              <a:schemeClr val="tx1"/>
            </a:solidFill>
            <a:miter lim="800000"/>
            <a:headEnd/>
            <a:tailEnd type="triangle" w="med" len="med"/>
          </a:ln>
          <a:effectLst/>
        </p:spPr>
      </p:cxnSp>
      <p:cxnSp>
        <p:nvCxnSpPr>
          <p:cNvPr id="37075" name="AutoShape 211"/>
          <p:cNvCxnSpPr>
            <a:cxnSpLocks noChangeShapeType="1"/>
            <a:stCxn id="36915" idx="3"/>
            <a:endCxn id="37067" idx="2"/>
          </p:cNvCxnSpPr>
          <p:nvPr/>
        </p:nvCxnSpPr>
        <p:spPr bwMode="auto">
          <a:xfrm flipV="1">
            <a:off x="2871788" y="1828800"/>
            <a:ext cx="366712" cy="1509713"/>
          </a:xfrm>
          <a:prstGeom prst="bentConnector2">
            <a:avLst/>
          </a:prstGeom>
          <a:noFill/>
          <a:ln w="9525">
            <a:solidFill>
              <a:schemeClr val="tx1"/>
            </a:solidFill>
            <a:miter lim="800000"/>
            <a:headEnd/>
            <a:tailEnd type="triangle" w="med" len="med"/>
          </a:ln>
          <a:effectLst/>
        </p:spPr>
      </p:cxnSp>
      <p:grpSp>
        <p:nvGrpSpPr>
          <p:cNvPr id="37077" name="Group 213"/>
          <p:cNvGrpSpPr>
            <a:grpSpLocks/>
          </p:cNvGrpSpPr>
          <p:nvPr/>
        </p:nvGrpSpPr>
        <p:grpSpPr bwMode="auto">
          <a:xfrm>
            <a:off x="2743200" y="4572000"/>
            <a:ext cx="1600200" cy="228600"/>
            <a:chOff x="1104" y="1008"/>
            <a:chExt cx="1008" cy="144"/>
          </a:xfrm>
        </p:grpSpPr>
        <p:sp>
          <p:nvSpPr>
            <p:cNvPr id="37078" name="Rectangle 214"/>
            <p:cNvSpPr>
              <a:spLocks noChangeArrowheads="1"/>
            </p:cNvSpPr>
            <p:nvPr/>
          </p:nvSpPr>
          <p:spPr bwMode="auto">
            <a:xfrm>
              <a:off x="1104" y="1008"/>
              <a:ext cx="144" cy="144"/>
            </a:xfrm>
            <a:prstGeom prst="rect">
              <a:avLst/>
            </a:prstGeom>
            <a:solidFill>
              <a:srgbClr val="FFFF00"/>
            </a:solidFill>
            <a:ln w="9525">
              <a:solidFill>
                <a:schemeClr val="tx1"/>
              </a:solidFill>
              <a:miter lim="800000"/>
              <a:headEnd/>
              <a:tailEnd/>
            </a:ln>
            <a:effectLst/>
          </p:spPr>
          <p:txBody>
            <a:bodyPr wrap="none" anchor="ctr"/>
            <a:lstStyle/>
            <a:p>
              <a:endParaRPr lang="fr-FR"/>
            </a:p>
          </p:txBody>
        </p:sp>
        <p:sp>
          <p:nvSpPr>
            <p:cNvPr id="37079" name="Rectangle 215"/>
            <p:cNvSpPr>
              <a:spLocks noChangeArrowheads="1"/>
            </p:cNvSpPr>
            <p:nvPr/>
          </p:nvSpPr>
          <p:spPr bwMode="auto">
            <a:xfrm>
              <a:off x="1248" y="1008"/>
              <a:ext cx="144" cy="144"/>
            </a:xfrm>
            <a:prstGeom prst="rect">
              <a:avLst/>
            </a:prstGeom>
            <a:solidFill>
              <a:srgbClr val="FFCC66"/>
            </a:solidFill>
            <a:ln w="9525">
              <a:solidFill>
                <a:schemeClr val="tx1"/>
              </a:solidFill>
              <a:miter lim="800000"/>
              <a:headEnd/>
              <a:tailEnd/>
            </a:ln>
            <a:effectLst/>
          </p:spPr>
          <p:txBody>
            <a:bodyPr wrap="none" anchor="ctr"/>
            <a:lstStyle/>
            <a:p>
              <a:endParaRPr lang="fr-FR"/>
            </a:p>
          </p:txBody>
        </p:sp>
        <p:sp>
          <p:nvSpPr>
            <p:cNvPr id="37080" name="Rectangle 216"/>
            <p:cNvSpPr>
              <a:spLocks noChangeArrowheads="1"/>
            </p:cNvSpPr>
            <p:nvPr/>
          </p:nvSpPr>
          <p:spPr bwMode="auto">
            <a:xfrm>
              <a:off x="1392" y="1008"/>
              <a:ext cx="144" cy="144"/>
            </a:xfrm>
            <a:prstGeom prst="rect">
              <a:avLst/>
            </a:prstGeom>
            <a:solidFill>
              <a:srgbClr val="FF9933"/>
            </a:solidFill>
            <a:ln w="9525">
              <a:solidFill>
                <a:schemeClr val="tx1"/>
              </a:solidFill>
              <a:miter lim="800000"/>
              <a:headEnd/>
              <a:tailEnd/>
            </a:ln>
            <a:effectLst/>
          </p:spPr>
          <p:txBody>
            <a:bodyPr wrap="none" anchor="ctr"/>
            <a:lstStyle/>
            <a:p>
              <a:endParaRPr lang="fr-FR"/>
            </a:p>
          </p:txBody>
        </p:sp>
        <p:sp>
          <p:nvSpPr>
            <p:cNvPr id="37081" name="Rectangle 217"/>
            <p:cNvSpPr>
              <a:spLocks noChangeArrowheads="1"/>
            </p:cNvSpPr>
            <p:nvPr/>
          </p:nvSpPr>
          <p:spPr bwMode="auto">
            <a:xfrm>
              <a:off x="1536" y="1008"/>
              <a:ext cx="144" cy="144"/>
            </a:xfrm>
            <a:prstGeom prst="rect">
              <a:avLst/>
            </a:prstGeom>
            <a:solidFill>
              <a:schemeClr val="accent1"/>
            </a:solidFill>
            <a:ln w="9525">
              <a:solidFill>
                <a:schemeClr val="tx1"/>
              </a:solidFill>
              <a:miter lim="800000"/>
              <a:headEnd/>
              <a:tailEnd/>
            </a:ln>
            <a:effectLst/>
          </p:spPr>
          <p:txBody>
            <a:bodyPr wrap="none" anchor="ctr"/>
            <a:lstStyle/>
            <a:p>
              <a:endParaRPr lang="fr-FR"/>
            </a:p>
          </p:txBody>
        </p:sp>
        <p:sp>
          <p:nvSpPr>
            <p:cNvPr id="37082" name="Rectangle 218"/>
            <p:cNvSpPr>
              <a:spLocks noChangeArrowheads="1"/>
            </p:cNvSpPr>
            <p:nvPr/>
          </p:nvSpPr>
          <p:spPr bwMode="auto">
            <a:xfrm>
              <a:off x="1680" y="1008"/>
              <a:ext cx="144" cy="144"/>
            </a:xfrm>
            <a:prstGeom prst="rect">
              <a:avLst/>
            </a:prstGeom>
            <a:solidFill>
              <a:srgbClr val="00CCFF"/>
            </a:solidFill>
            <a:ln w="9525">
              <a:solidFill>
                <a:schemeClr val="tx1"/>
              </a:solidFill>
              <a:miter lim="800000"/>
              <a:headEnd/>
              <a:tailEnd/>
            </a:ln>
            <a:effectLst/>
          </p:spPr>
          <p:txBody>
            <a:bodyPr wrap="none" anchor="ctr"/>
            <a:lstStyle/>
            <a:p>
              <a:endParaRPr lang="fr-FR"/>
            </a:p>
          </p:txBody>
        </p:sp>
        <p:sp>
          <p:nvSpPr>
            <p:cNvPr id="37083" name="Rectangle 219"/>
            <p:cNvSpPr>
              <a:spLocks noChangeArrowheads="1"/>
            </p:cNvSpPr>
            <p:nvPr/>
          </p:nvSpPr>
          <p:spPr bwMode="auto">
            <a:xfrm>
              <a:off x="1824" y="1008"/>
              <a:ext cx="144" cy="144"/>
            </a:xfrm>
            <a:prstGeom prst="rect">
              <a:avLst/>
            </a:prstGeom>
            <a:solidFill>
              <a:srgbClr val="6699FF"/>
            </a:solidFill>
            <a:ln w="9525">
              <a:solidFill>
                <a:schemeClr val="tx1"/>
              </a:solidFill>
              <a:miter lim="800000"/>
              <a:headEnd/>
              <a:tailEnd/>
            </a:ln>
            <a:effectLst/>
          </p:spPr>
          <p:txBody>
            <a:bodyPr wrap="none" anchor="ctr"/>
            <a:lstStyle/>
            <a:p>
              <a:endParaRPr lang="fr-FR"/>
            </a:p>
          </p:txBody>
        </p:sp>
        <p:sp>
          <p:nvSpPr>
            <p:cNvPr id="37084" name="Rectangle 220"/>
            <p:cNvSpPr>
              <a:spLocks noChangeArrowheads="1"/>
            </p:cNvSpPr>
            <p:nvPr/>
          </p:nvSpPr>
          <p:spPr bwMode="auto">
            <a:xfrm>
              <a:off x="1968" y="1008"/>
              <a:ext cx="144" cy="144"/>
            </a:xfrm>
            <a:prstGeom prst="rect">
              <a:avLst/>
            </a:prstGeom>
            <a:solidFill>
              <a:srgbClr val="FF00FF"/>
            </a:solidFill>
            <a:ln w="9525">
              <a:solidFill>
                <a:schemeClr val="tx1"/>
              </a:solidFill>
              <a:miter lim="800000"/>
              <a:headEnd/>
              <a:tailEnd/>
            </a:ln>
            <a:effectLst/>
          </p:spPr>
          <p:txBody>
            <a:bodyPr wrap="none" anchor="ctr"/>
            <a:lstStyle/>
            <a:p>
              <a:endParaRPr lang="fr-FR"/>
            </a:p>
          </p:txBody>
        </p:sp>
      </p:grpSp>
      <p:grpSp>
        <p:nvGrpSpPr>
          <p:cNvPr id="37085" name="Group 221"/>
          <p:cNvGrpSpPr>
            <a:grpSpLocks/>
          </p:cNvGrpSpPr>
          <p:nvPr/>
        </p:nvGrpSpPr>
        <p:grpSpPr bwMode="auto">
          <a:xfrm>
            <a:off x="4572000" y="2927350"/>
            <a:ext cx="1600200" cy="228600"/>
            <a:chOff x="1104" y="1008"/>
            <a:chExt cx="1008" cy="144"/>
          </a:xfrm>
        </p:grpSpPr>
        <p:sp>
          <p:nvSpPr>
            <p:cNvPr id="37086" name="Rectangle 222"/>
            <p:cNvSpPr>
              <a:spLocks noChangeArrowheads="1"/>
            </p:cNvSpPr>
            <p:nvPr/>
          </p:nvSpPr>
          <p:spPr bwMode="auto">
            <a:xfrm>
              <a:off x="1104" y="1008"/>
              <a:ext cx="144" cy="144"/>
            </a:xfrm>
            <a:prstGeom prst="rect">
              <a:avLst/>
            </a:prstGeom>
            <a:solidFill>
              <a:srgbClr val="FFFF00"/>
            </a:solidFill>
            <a:ln w="9525">
              <a:solidFill>
                <a:schemeClr val="tx1"/>
              </a:solidFill>
              <a:miter lim="800000"/>
              <a:headEnd/>
              <a:tailEnd/>
            </a:ln>
            <a:effectLst/>
          </p:spPr>
          <p:txBody>
            <a:bodyPr wrap="none" anchor="ctr"/>
            <a:lstStyle/>
            <a:p>
              <a:endParaRPr lang="fr-FR"/>
            </a:p>
          </p:txBody>
        </p:sp>
        <p:sp>
          <p:nvSpPr>
            <p:cNvPr id="37087" name="Rectangle 223"/>
            <p:cNvSpPr>
              <a:spLocks noChangeArrowheads="1"/>
            </p:cNvSpPr>
            <p:nvPr/>
          </p:nvSpPr>
          <p:spPr bwMode="auto">
            <a:xfrm>
              <a:off x="1248" y="1008"/>
              <a:ext cx="144" cy="144"/>
            </a:xfrm>
            <a:prstGeom prst="rect">
              <a:avLst/>
            </a:prstGeom>
            <a:solidFill>
              <a:srgbClr val="FFCC66"/>
            </a:solidFill>
            <a:ln w="9525">
              <a:solidFill>
                <a:schemeClr val="tx1"/>
              </a:solidFill>
              <a:miter lim="800000"/>
              <a:headEnd/>
              <a:tailEnd/>
            </a:ln>
            <a:effectLst/>
          </p:spPr>
          <p:txBody>
            <a:bodyPr wrap="none" anchor="ctr"/>
            <a:lstStyle/>
            <a:p>
              <a:endParaRPr lang="fr-FR"/>
            </a:p>
          </p:txBody>
        </p:sp>
        <p:sp>
          <p:nvSpPr>
            <p:cNvPr id="37088" name="Rectangle 224"/>
            <p:cNvSpPr>
              <a:spLocks noChangeArrowheads="1"/>
            </p:cNvSpPr>
            <p:nvPr/>
          </p:nvSpPr>
          <p:spPr bwMode="auto">
            <a:xfrm>
              <a:off x="1392" y="1008"/>
              <a:ext cx="144" cy="144"/>
            </a:xfrm>
            <a:prstGeom prst="rect">
              <a:avLst/>
            </a:prstGeom>
            <a:solidFill>
              <a:srgbClr val="FF9933"/>
            </a:solidFill>
            <a:ln w="9525">
              <a:solidFill>
                <a:schemeClr val="tx1"/>
              </a:solidFill>
              <a:miter lim="800000"/>
              <a:headEnd/>
              <a:tailEnd/>
            </a:ln>
            <a:effectLst/>
          </p:spPr>
          <p:txBody>
            <a:bodyPr wrap="none" anchor="ctr"/>
            <a:lstStyle/>
            <a:p>
              <a:endParaRPr lang="fr-FR"/>
            </a:p>
          </p:txBody>
        </p:sp>
        <p:sp>
          <p:nvSpPr>
            <p:cNvPr id="37089" name="Rectangle 225"/>
            <p:cNvSpPr>
              <a:spLocks noChangeArrowheads="1"/>
            </p:cNvSpPr>
            <p:nvPr/>
          </p:nvSpPr>
          <p:spPr bwMode="auto">
            <a:xfrm>
              <a:off x="1536" y="1008"/>
              <a:ext cx="144" cy="144"/>
            </a:xfrm>
            <a:prstGeom prst="rect">
              <a:avLst/>
            </a:prstGeom>
            <a:solidFill>
              <a:schemeClr val="accent1"/>
            </a:solidFill>
            <a:ln w="9525">
              <a:solidFill>
                <a:schemeClr val="tx1"/>
              </a:solidFill>
              <a:miter lim="800000"/>
              <a:headEnd/>
              <a:tailEnd/>
            </a:ln>
            <a:effectLst/>
          </p:spPr>
          <p:txBody>
            <a:bodyPr wrap="none" anchor="ctr"/>
            <a:lstStyle/>
            <a:p>
              <a:endParaRPr lang="fr-FR"/>
            </a:p>
          </p:txBody>
        </p:sp>
        <p:sp>
          <p:nvSpPr>
            <p:cNvPr id="37090" name="Rectangle 226"/>
            <p:cNvSpPr>
              <a:spLocks noChangeArrowheads="1"/>
            </p:cNvSpPr>
            <p:nvPr/>
          </p:nvSpPr>
          <p:spPr bwMode="auto">
            <a:xfrm>
              <a:off x="1680" y="1008"/>
              <a:ext cx="144" cy="144"/>
            </a:xfrm>
            <a:prstGeom prst="rect">
              <a:avLst/>
            </a:prstGeom>
            <a:solidFill>
              <a:srgbClr val="00CCFF"/>
            </a:solidFill>
            <a:ln w="9525">
              <a:solidFill>
                <a:schemeClr val="tx1"/>
              </a:solidFill>
              <a:miter lim="800000"/>
              <a:headEnd/>
              <a:tailEnd/>
            </a:ln>
            <a:effectLst/>
          </p:spPr>
          <p:txBody>
            <a:bodyPr wrap="none" anchor="ctr"/>
            <a:lstStyle/>
            <a:p>
              <a:endParaRPr lang="fr-FR"/>
            </a:p>
          </p:txBody>
        </p:sp>
        <p:sp>
          <p:nvSpPr>
            <p:cNvPr id="37091" name="Rectangle 227"/>
            <p:cNvSpPr>
              <a:spLocks noChangeArrowheads="1"/>
            </p:cNvSpPr>
            <p:nvPr/>
          </p:nvSpPr>
          <p:spPr bwMode="auto">
            <a:xfrm>
              <a:off x="1824" y="1008"/>
              <a:ext cx="144" cy="144"/>
            </a:xfrm>
            <a:prstGeom prst="rect">
              <a:avLst/>
            </a:prstGeom>
            <a:solidFill>
              <a:srgbClr val="6699FF"/>
            </a:solidFill>
            <a:ln w="9525">
              <a:solidFill>
                <a:schemeClr val="tx1"/>
              </a:solidFill>
              <a:miter lim="800000"/>
              <a:headEnd/>
              <a:tailEnd/>
            </a:ln>
            <a:effectLst/>
          </p:spPr>
          <p:txBody>
            <a:bodyPr wrap="none" anchor="ctr"/>
            <a:lstStyle/>
            <a:p>
              <a:endParaRPr lang="fr-FR"/>
            </a:p>
          </p:txBody>
        </p:sp>
        <p:sp>
          <p:nvSpPr>
            <p:cNvPr id="37092" name="Rectangle 228"/>
            <p:cNvSpPr>
              <a:spLocks noChangeArrowheads="1"/>
            </p:cNvSpPr>
            <p:nvPr/>
          </p:nvSpPr>
          <p:spPr bwMode="auto">
            <a:xfrm>
              <a:off x="1968" y="1008"/>
              <a:ext cx="144" cy="144"/>
            </a:xfrm>
            <a:prstGeom prst="rect">
              <a:avLst/>
            </a:prstGeom>
            <a:solidFill>
              <a:srgbClr val="FF00FF"/>
            </a:solidFill>
            <a:ln w="9525">
              <a:solidFill>
                <a:schemeClr val="tx1"/>
              </a:solidFill>
              <a:miter lim="800000"/>
              <a:headEnd/>
              <a:tailEnd/>
            </a:ln>
            <a:effectLst/>
          </p:spPr>
          <p:txBody>
            <a:bodyPr wrap="none" anchor="ctr"/>
            <a:lstStyle/>
            <a:p>
              <a:endParaRPr lang="fr-FR"/>
            </a:p>
          </p:txBody>
        </p:sp>
      </p:grpSp>
      <p:grpSp>
        <p:nvGrpSpPr>
          <p:cNvPr id="37093" name="Group 229"/>
          <p:cNvGrpSpPr>
            <a:grpSpLocks/>
          </p:cNvGrpSpPr>
          <p:nvPr/>
        </p:nvGrpSpPr>
        <p:grpSpPr bwMode="auto">
          <a:xfrm>
            <a:off x="5486400" y="3429000"/>
            <a:ext cx="1600200" cy="228600"/>
            <a:chOff x="1104" y="1008"/>
            <a:chExt cx="1008" cy="144"/>
          </a:xfrm>
        </p:grpSpPr>
        <p:sp>
          <p:nvSpPr>
            <p:cNvPr id="37094" name="Rectangle 230"/>
            <p:cNvSpPr>
              <a:spLocks noChangeArrowheads="1"/>
            </p:cNvSpPr>
            <p:nvPr/>
          </p:nvSpPr>
          <p:spPr bwMode="auto">
            <a:xfrm>
              <a:off x="1104" y="1008"/>
              <a:ext cx="144" cy="144"/>
            </a:xfrm>
            <a:prstGeom prst="rect">
              <a:avLst/>
            </a:prstGeom>
            <a:solidFill>
              <a:srgbClr val="FFFF00"/>
            </a:solidFill>
            <a:ln w="9525">
              <a:solidFill>
                <a:schemeClr val="tx1"/>
              </a:solidFill>
              <a:miter lim="800000"/>
              <a:headEnd/>
              <a:tailEnd/>
            </a:ln>
            <a:effectLst/>
          </p:spPr>
          <p:txBody>
            <a:bodyPr wrap="none" anchor="ctr"/>
            <a:lstStyle/>
            <a:p>
              <a:endParaRPr lang="fr-FR"/>
            </a:p>
          </p:txBody>
        </p:sp>
        <p:sp>
          <p:nvSpPr>
            <p:cNvPr id="37095" name="Rectangle 231"/>
            <p:cNvSpPr>
              <a:spLocks noChangeArrowheads="1"/>
            </p:cNvSpPr>
            <p:nvPr/>
          </p:nvSpPr>
          <p:spPr bwMode="auto">
            <a:xfrm>
              <a:off x="1248" y="1008"/>
              <a:ext cx="144" cy="144"/>
            </a:xfrm>
            <a:prstGeom prst="rect">
              <a:avLst/>
            </a:prstGeom>
            <a:solidFill>
              <a:srgbClr val="FFCC66"/>
            </a:solidFill>
            <a:ln w="9525">
              <a:solidFill>
                <a:schemeClr val="tx1"/>
              </a:solidFill>
              <a:miter lim="800000"/>
              <a:headEnd/>
              <a:tailEnd/>
            </a:ln>
            <a:effectLst/>
          </p:spPr>
          <p:txBody>
            <a:bodyPr wrap="none" anchor="ctr"/>
            <a:lstStyle/>
            <a:p>
              <a:endParaRPr lang="fr-FR"/>
            </a:p>
          </p:txBody>
        </p:sp>
        <p:sp>
          <p:nvSpPr>
            <p:cNvPr id="37096" name="Rectangle 232"/>
            <p:cNvSpPr>
              <a:spLocks noChangeArrowheads="1"/>
            </p:cNvSpPr>
            <p:nvPr/>
          </p:nvSpPr>
          <p:spPr bwMode="auto">
            <a:xfrm>
              <a:off x="1392" y="1008"/>
              <a:ext cx="144" cy="144"/>
            </a:xfrm>
            <a:prstGeom prst="rect">
              <a:avLst/>
            </a:prstGeom>
            <a:solidFill>
              <a:srgbClr val="FF9933"/>
            </a:solidFill>
            <a:ln w="9525">
              <a:solidFill>
                <a:schemeClr val="tx1"/>
              </a:solidFill>
              <a:miter lim="800000"/>
              <a:headEnd/>
              <a:tailEnd/>
            </a:ln>
            <a:effectLst/>
          </p:spPr>
          <p:txBody>
            <a:bodyPr wrap="none" anchor="ctr"/>
            <a:lstStyle/>
            <a:p>
              <a:endParaRPr lang="fr-FR"/>
            </a:p>
          </p:txBody>
        </p:sp>
        <p:sp>
          <p:nvSpPr>
            <p:cNvPr id="37097" name="Rectangle 233"/>
            <p:cNvSpPr>
              <a:spLocks noChangeArrowheads="1"/>
            </p:cNvSpPr>
            <p:nvPr/>
          </p:nvSpPr>
          <p:spPr bwMode="auto">
            <a:xfrm>
              <a:off x="1536" y="1008"/>
              <a:ext cx="144" cy="144"/>
            </a:xfrm>
            <a:prstGeom prst="rect">
              <a:avLst/>
            </a:prstGeom>
            <a:solidFill>
              <a:schemeClr val="accent1"/>
            </a:solidFill>
            <a:ln w="9525">
              <a:solidFill>
                <a:schemeClr val="tx1"/>
              </a:solidFill>
              <a:miter lim="800000"/>
              <a:headEnd/>
              <a:tailEnd/>
            </a:ln>
            <a:effectLst/>
          </p:spPr>
          <p:txBody>
            <a:bodyPr wrap="none" anchor="ctr"/>
            <a:lstStyle/>
            <a:p>
              <a:endParaRPr lang="fr-FR"/>
            </a:p>
          </p:txBody>
        </p:sp>
        <p:sp>
          <p:nvSpPr>
            <p:cNvPr id="37098" name="Rectangle 234"/>
            <p:cNvSpPr>
              <a:spLocks noChangeArrowheads="1"/>
            </p:cNvSpPr>
            <p:nvPr/>
          </p:nvSpPr>
          <p:spPr bwMode="auto">
            <a:xfrm>
              <a:off x="1680" y="1008"/>
              <a:ext cx="144" cy="144"/>
            </a:xfrm>
            <a:prstGeom prst="rect">
              <a:avLst/>
            </a:prstGeom>
            <a:solidFill>
              <a:srgbClr val="00CCFF"/>
            </a:solidFill>
            <a:ln w="9525">
              <a:solidFill>
                <a:schemeClr val="tx1"/>
              </a:solidFill>
              <a:miter lim="800000"/>
              <a:headEnd/>
              <a:tailEnd/>
            </a:ln>
            <a:effectLst/>
          </p:spPr>
          <p:txBody>
            <a:bodyPr wrap="none" anchor="ctr"/>
            <a:lstStyle/>
            <a:p>
              <a:endParaRPr lang="fr-FR"/>
            </a:p>
          </p:txBody>
        </p:sp>
        <p:sp>
          <p:nvSpPr>
            <p:cNvPr id="37099" name="Rectangle 235"/>
            <p:cNvSpPr>
              <a:spLocks noChangeArrowheads="1"/>
            </p:cNvSpPr>
            <p:nvPr/>
          </p:nvSpPr>
          <p:spPr bwMode="auto">
            <a:xfrm>
              <a:off x="1824" y="1008"/>
              <a:ext cx="144" cy="144"/>
            </a:xfrm>
            <a:prstGeom prst="rect">
              <a:avLst/>
            </a:prstGeom>
            <a:solidFill>
              <a:srgbClr val="6699FF"/>
            </a:solidFill>
            <a:ln w="9525">
              <a:solidFill>
                <a:schemeClr val="tx1"/>
              </a:solidFill>
              <a:miter lim="800000"/>
              <a:headEnd/>
              <a:tailEnd/>
            </a:ln>
            <a:effectLst/>
          </p:spPr>
          <p:txBody>
            <a:bodyPr wrap="none" anchor="ctr"/>
            <a:lstStyle/>
            <a:p>
              <a:endParaRPr lang="fr-FR"/>
            </a:p>
          </p:txBody>
        </p:sp>
        <p:sp>
          <p:nvSpPr>
            <p:cNvPr id="37100" name="Rectangle 236"/>
            <p:cNvSpPr>
              <a:spLocks noChangeArrowheads="1"/>
            </p:cNvSpPr>
            <p:nvPr/>
          </p:nvSpPr>
          <p:spPr bwMode="auto">
            <a:xfrm>
              <a:off x="1968" y="1008"/>
              <a:ext cx="144" cy="144"/>
            </a:xfrm>
            <a:prstGeom prst="rect">
              <a:avLst/>
            </a:prstGeom>
            <a:solidFill>
              <a:srgbClr val="FF00FF"/>
            </a:solidFill>
            <a:ln w="9525">
              <a:solidFill>
                <a:schemeClr val="tx1"/>
              </a:solidFill>
              <a:miter lim="800000"/>
              <a:headEnd/>
              <a:tailEnd/>
            </a:ln>
            <a:effectLst/>
          </p:spPr>
          <p:txBody>
            <a:bodyPr wrap="none" anchor="ctr"/>
            <a:lstStyle/>
            <a:p>
              <a:endParaRPr lang="fr-FR"/>
            </a:p>
          </p:txBody>
        </p:sp>
      </p:grpSp>
      <p:grpSp>
        <p:nvGrpSpPr>
          <p:cNvPr id="37101" name="Group 237"/>
          <p:cNvGrpSpPr>
            <a:grpSpLocks/>
          </p:cNvGrpSpPr>
          <p:nvPr/>
        </p:nvGrpSpPr>
        <p:grpSpPr bwMode="auto">
          <a:xfrm>
            <a:off x="3200400" y="3886200"/>
            <a:ext cx="1600200" cy="228600"/>
            <a:chOff x="1104" y="1008"/>
            <a:chExt cx="1008" cy="144"/>
          </a:xfrm>
        </p:grpSpPr>
        <p:sp>
          <p:nvSpPr>
            <p:cNvPr id="37102" name="Rectangle 238"/>
            <p:cNvSpPr>
              <a:spLocks noChangeArrowheads="1"/>
            </p:cNvSpPr>
            <p:nvPr/>
          </p:nvSpPr>
          <p:spPr bwMode="auto">
            <a:xfrm>
              <a:off x="1104" y="1008"/>
              <a:ext cx="144" cy="144"/>
            </a:xfrm>
            <a:prstGeom prst="rect">
              <a:avLst/>
            </a:prstGeom>
            <a:solidFill>
              <a:srgbClr val="FFFF00"/>
            </a:solidFill>
            <a:ln w="9525">
              <a:solidFill>
                <a:schemeClr val="tx1"/>
              </a:solidFill>
              <a:miter lim="800000"/>
              <a:headEnd/>
              <a:tailEnd/>
            </a:ln>
            <a:effectLst/>
          </p:spPr>
          <p:txBody>
            <a:bodyPr wrap="none" anchor="ctr"/>
            <a:lstStyle/>
            <a:p>
              <a:endParaRPr lang="fr-FR"/>
            </a:p>
          </p:txBody>
        </p:sp>
        <p:sp>
          <p:nvSpPr>
            <p:cNvPr id="37103" name="Rectangle 239"/>
            <p:cNvSpPr>
              <a:spLocks noChangeArrowheads="1"/>
            </p:cNvSpPr>
            <p:nvPr/>
          </p:nvSpPr>
          <p:spPr bwMode="auto">
            <a:xfrm>
              <a:off x="1248" y="1008"/>
              <a:ext cx="144" cy="144"/>
            </a:xfrm>
            <a:prstGeom prst="rect">
              <a:avLst/>
            </a:prstGeom>
            <a:solidFill>
              <a:srgbClr val="FFCC66"/>
            </a:solidFill>
            <a:ln w="9525">
              <a:solidFill>
                <a:schemeClr val="tx1"/>
              </a:solidFill>
              <a:miter lim="800000"/>
              <a:headEnd/>
              <a:tailEnd/>
            </a:ln>
            <a:effectLst/>
          </p:spPr>
          <p:txBody>
            <a:bodyPr wrap="none" anchor="ctr"/>
            <a:lstStyle/>
            <a:p>
              <a:endParaRPr lang="fr-FR"/>
            </a:p>
          </p:txBody>
        </p:sp>
        <p:sp>
          <p:nvSpPr>
            <p:cNvPr id="37104" name="Rectangle 240"/>
            <p:cNvSpPr>
              <a:spLocks noChangeArrowheads="1"/>
            </p:cNvSpPr>
            <p:nvPr/>
          </p:nvSpPr>
          <p:spPr bwMode="auto">
            <a:xfrm>
              <a:off x="1392" y="1008"/>
              <a:ext cx="144" cy="144"/>
            </a:xfrm>
            <a:prstGeom prst="rect">
              <a:avLst/>
            </a:prstGeom>
            <a:solidFill>
              <a:srgbClr val="FF9933"/>
            </a:solidFill>
            <a:ln w="9525">
              <a:solidFill>
                <a:schemeClr val="tx1"/>
              </a:solidFill>
              <a:miter lim="800000"/>
              <a:headEnd/>
              <a:tailEnd/>
            </a:ln>
            <a:effectLst/>
          </p:spPr>
          <p:txBody>
            <a:bodyPr wrap="none" anchor="ctr"/>
            <a:lstStyle/>
            <a:p>
              <a:endParaRPr lang="fr-FR"/>
            </a:p>
          </p:txBody>
        </p:sp>
        <p:sp>
          <p:nvSpPr>
            <p:cNvPr id="37105" name="Rectangle 241"/>
            <p:cNvSpPr>
              <a:spLocks noChangeArrowheads="1"/>
            </p:cNvSpPr>
            <p:nvPr/>
          </p:nvSpPr>
          <p:spPr bwMode="auto">
            <a:xfrm>
              <a:off x="1536" y="1008"/>
              <a:ext cx="144" cy="144"/>
            </a:xfrm>
            <a:prstGeom prst="rect">
              <a:avLst/>
            </a:prstGeom>
            <a:solidFill>
              <a:schemeClr val="accent1"/>
            </a:solidFill>
            <a:ln w="9525">
              <a:solidFill>
                <a:schemeClr val="tx1"/>
              </a:solidFill>
              <a:miter lim="800000"/>
              <a:headEnd/>
              <a:tailEnd/>
            </a:ln>
            <a:effectLst/>
          </p:spPr>
          <p:txBody>
            <a:bodyPr wrap="none" anchor="ctr"/>
            <a:lstStyle/>
            <a:p>
              <a:endParaRPr lang="fr-FR"/>
            </a:p>
          </p:txBody>
        </p:sp>
        <p:sp>
          <p:nvSpPr>
            <p:cNvPr id="37106" name="Rectangle 242"/>
            <p:cNvSpPr>
              <a:spLocks noChangeArrowheads="1"/>
            </p:cNvSpPr>
            <p:nvPr/>
          </p:nvSpPr>
          <p:spPr bwMode="auto">
            <a:xfrm>
              <a:off x="1680" y="1008"/>
              <a:ext cx="144" cy="144"/>
            </a:xfrm>
            <a:prstGeom prst="rect">
              <a:avLst/>
            </a:prstGeom>
            <a:solidFill>
              <a:srgbClr val="00CCFF"/>
            </a:solidFill>
            <a:ln w="9525">
              <a:solidFill>
                <a:schemeClr val="tx1"/>
              </a:solidFill>
              <a:miter lim="800000"/>
              <a:headEnd/>
              <a:tailEnd/>
            </a:ln>
            <a:effectLst/>
          </p:spPr>
          <p:txBody>
            <a:bodyPr wrap="none" anchor="ctr"/>
            <a:lstStyle/>
            <a:p>
              <a:endParaRPr lang="fr-FR"/>
            </a:p>
          </p:txBody>
        </p:sp>
        <p:sp>
          <p:nvSpPr>
            <p:cNvPr id="37107" name="Rectangle 243"/>
            <p:cNvSpPr>
              <a:spLocks noChangeArrowheads="1"/>
            </p:cNvSpPr>
            <p:nvPr/>
          </p:nvSpPr>
          <p:spPr bwMode="auto">
            <a:xfrm>
              <a:off x="1824" y="1008"/>
              <a:ext cx="144" cy="144"/>
            </a:xfrm>
            <a:prstGeom prst="rect">
              <a:avLst/>
            </a:prstGeom>
            <a:solidFill>
              <a:srgbClr val="6699FF"/>
            </a:solidFill>
            <a:ln w="9525">
              <a:solidFill>
                <a:schemeClr val="tx1"/>
              </a:solidFill>
              <a:miter lim="800000"/>
              <a:headEnd/>
              <a:tailEnd/>
            </a:ln>
            <a:effectLst/>
          </p:spPr>
          <p:txBody>
            <a:bodyPr wrap="none" anchor="ctr"/>
            <a:lstStyle/>
            <a:p>
              <a:endParaRPr lang="fr-FR"/>
            </a:p>
          </p:txBody>
        </p:sp>
        <p:sp>
          <p:nvSpPr>
            <p:cNvPr id="37108" name="Rectangle 244"/>
            <p:cNvSpPr>
              <a:spLocks noChangeArrowheads="1"/>
            </p:cNvSpPr>
            <p:nvPr/>
          </p:nvSpPr>
          <p:spPr bwMode="auto">
            <a:xfrm>
              <a:off x="1968" y="1008"/>
              <a:ext cx="144" cy="144"/>
            </a:xfrm>
            <a:prstGeom prst="rect">
              <a:avLst/>
            </a:prstGeom>
            <a:solidFill>
              <a:srgbClr val="FF00FF"/>
            </a:solidFill>
            <a:ln w="9525">
              <a:solidFill>
                <a:schemeClr val="tx1"/>
              </a:solidFill>
              <a:miter lim="800000"/>
              <a:headEnd/>
              <a:tailEnd/>
            </a:ln>
            <a:effectLst/>
          </p:spPr>
          <p:txBody>
            <a:bodyPr wrap="none" anchor="ctr"/>
            <a:lstStyle/>
            <a:p>
              <a:endParaRPr lang="fr-FR"/>
            </a:p>
          </p:txBody>
        </p:sp>
      </p:grpSp>
      <p:grpSp>
        <p:nvGrpSpPr>
          <p:cNvPr id="37109" name="Group 245"/>
          <p:cNvGrpSpPr>
            <a:grpSpLocks/>
          </p:cNvGrpSpPr>
          <p:nvPr/>
        </p:nvGrpSpPr>
        <p:grpSpPr bwMode="auto">
          <a:xfrm>
            <a:off x="838200" y="4572000"/>
            <a:ext cx="1600200" cy="228600"/>
            <a:chOff x="1104" y="1008"/>
            <a:chExt cx="1008" cy="144"/>
          </a:xfrm>
        </p:grpSpPr>
        <p:sp>
          <p:nvSpPr>
            <p:cNvPr id="37110" name="Rectangle 246"/>
            <p:cNvSpPr>
              <a:spLocks noChangeArrowheads="1"/>
            </p:cNvSpPr>
            <p:nvPr/>
          </p:nvSpPr>
          <p:spPr bwMode="auto">
            <a:xfrm>
              <a:off x="1104" y="1008"/>
              <a:ext cx="144" cy="144"/>
            </a:xfrm>
            <a:prstGeom prst="rect">
              <a:avLst/>
            </a:prstGeom>
            <a:solidFill>
              <a:srgbClr val="FFFF00"/>
            </a:solidFill>
            <a:ln w="9525">
              <a:solidFill>
                <a:schemeClr val="tx1"/>
              </a:solidFill>
              <a:miter lim="800000"/>
              <a:headEnd/>
              <a:tailEnd/>
            </a:ln>
            <a:effectLst/>
          </p:spPr>
          <p:txBody>
            <a:bodyPr wrap="none" anchor="ctr"/>
            <a:lstStyle/>
            <a:p>
              <a:endParaRPr lang="fr-FR"/>
            </a:p>
          </p:txBody>
        </p:sp>
        <p:sp>
          <p:nvSpPr>
            <p:cNvPr id="37111" name="Rectangle 247"/>
            <p:cNvSpPr>
              <a:spLocks noChangeArrowheads="1"/>
            </p:cNvSpPr>
            <p:nvPr/>
          </p:nvSpPr>
          <p:spPr bwMode="auto">
            <a:xfrm>
              <a:off x="1248" y="1008"/>
              <a:ext cx="144" cy="144"/>
            </a:xfrm>
            <a:prstGeom prst="rect">
              <a:avLst/>
            </a:prstGeom>
            <a:solidFill>
              <a:srgbClr val="FFCC66"/>
            </a:solidFill>
            <a:ln w="9525">
              <a:solidFill>
                <a:schemeClr val="tx1"/>
              </a:solidFill>
              <a:miter lim="800000"/>
              <a:headEnd/>
              <a:tailEnd/>
            </a:ln>
            <a:effectLst/>
          </p:spPr>
          <p:txBody>
            <a:bodyPr wrap="none" anchor="ctr"/>
            <a:lstStyle/>
            <a:p>
              <a:endParaRPr lang="fr-FR"/>
            </a:p>
          </p:txBody>
        </p:sp>
        <p:sp>
          <p:nvSpPr>
            <p:cNvPr id="37112" name="Rectangle 248"/>
            <p:cNvSpPr>
              <a:spLocks noChangeArrowheads="1"/>
            </p:cNvSpPr>
            <p:nvPr/>
          </p:nvSpPr>
          <p:spPr bwMode="auto">
            <a:xfrm>
              <a:off x="1392" y="1008"/>
              <a:ext cx="144" cy="144"/>
            </a:xfrm>
            <a:prstGeom prst="rect">
              <a:avLst/>
            </a:prstGeom>
            <a:solidFill>
              <a:srgbClr val="FF9933"/>
            </a:solidFill>
            <a:ln w="9525">
              <a:solidFill>
                <a:schemeClr val="tx1"/>
              </a:solidFill>
              <a:miter lim="800000"/>
              <a:headEnd/>
              <a:tailEnd/>
            </a:ln>
            <a:effectLst/>
          </p:spPr>
          <p:txBody>
            <a:bodyPr wrap="none" anchor="ctr"/>
            <a:lstStyle/>
            <a:p>
              <a:endParaRPr lang="fr-FR"/>
            </a:p>
          </p:txBody>
        </p:sp>
        <p:sp>
          <p:nvSpPr>
            <p:cNvPr id="37113" name="Rectangle 249"/>
            <p:cNvSpPr>
              <a:spLocks noChangeArrowheads="1"/>
            </p:cNvSpPr>
            <p:nvPr/>
          </p:nvSpPr>
          <p:spPr bwMode="auto">
            <a:xfrm>
              <a:off x="1536" y="1008"/>
              <a:ext cx="144" cy="144"/>
            </a:xfrm>
            <a:prstGeom prst="rect">
              <a:avLst/>
            </a:prstGeom>
            <a:solidFill>
              <a:schemeClr val="accent1"/>
            </a:solidFill>
            <a:ln w="9525">
              <a:solidFill>
                <a:schemeClr val="tx1"/>
              </a:solidFill>
              <a:miter lim="800000"/>
              <a:headEnd/>
              <a:tailEnd/>
            </a:ln>
            <a:effectLst/>
          </p:spPr>
          <p:txBody>
            <a:bodyPr wrap="none" anchor="ctr"/>
            <a:lstStyle/>
            <a:p>
              <a:endParaRPr lang="fr-FR"/>
            </a:p>
          </p:txBody>
        </p:sp>
        <p:sp>
          <p:nvSpPr>
            <p:cNvPr id="37114" name="Rectangle 250"/>
            <p:cNvSpPr>
              <a:spLocks noChangeArrowheads="1"/>
            </p:cNvSpPr>
            <p:nvPr/>
          </p:nvSpPr>
          <p:spPr bwMode="auto">
            <a:xfrm>
              <a:off x="1680" y="1008"/>
              <a:ext cx="144" cy="144"/>
            </a:xfrm>
            <a:prstGeom prst="rect">
              <a:avLst/>
            </a:prstGeom>
            <a:solidFill>
              <a:srgbClr val="00CCFF"/>
            </a:solidFill>
            <a:ln w="9525">
              <a:solidFill>
                <a:schemeClr val="tx1"/>
              </a:solidFill>
              <a:miter lim="800000"/>
              <a:headEnd/>
              <a:tailEnd/>
            </a:ln>
            <a:effectLst/>
          </p:spPr>
          <p:txBody>
            <a:bodyPr wrap="none" anchor="ctr"/>
            <a:lstStyle/>
            <a:p>
              <a:endParaRPr lang="fr-FR"/>
            </a:p>
          </p:txBody>
        </p:sp>
        <p:sp>
          <p:nvSpPr>
            <p:cNvPr id="37115" name="Rectangle 251"/>
            <p:cNvSpPr>
              <a:spLocks noChangeArrowheads="1"/>
            </p:cNvSpPr>
            <p:nvPr/>
          </p:nvSpPr>
          <p:spPr bwMode="auto">
            <a:xfrm>
              <a:off x="1824" y="1008"/>
              <a:ext cx="144" cy="144"/>
            </a:xfrm>
            <a:prstGeom prst="rect">
              <a:avLst/>
            </a:prstGeom>
            <a:solidFill>
              <a:srgbClr val="6699FF"/>
            </a:solidFill>
            <a:ln w="9525">
              <a:solidFill>
                <a:schemeClr val="tx1"/>
              </a:solidFill>
              <a:miter lim="800000"/>
              <a:headEnd/>
              <a:tailEnd/>
            </a:ln>
            <a:effectLst/>
          </p:spPr>
          <p:txBody>
            <a:bodyPr wrap="none" anchor="ctr"/>
            <a:lstStyle/>
            <a:p>
              <a:endParaRPr lang="fr-FR"/>
            </a:p>
          </p:txBody>
        </p:sp>
        <p:sp>
          <p:nvSpPr>
            <p:cNvPr id="37116" name="Rectangle 252"/>
            <p:cNvSpPr>
              <a:spLocks noChangeArrowheads="1"/>
            </p:cNvSpPr>
            <p:nvPr/>
          </p:nvSpPr>
          <p:spPr bwMode="auto">
            <a:xfrm>
              <a:off x="1968" y="1008"/>
              <a:ext cx="144" cy="144"/>
            </a:xfrm>
            <a:prstGeom prst="rect">
              <a:avLst/>
            </a:prstGeom>
            <a:solidFill>
              <a:srgbClr val="FF00FF"/>
            </a:solidFill>
            <a:ln w="9525">
              <a:solidFill>
                <a:schemeClr val="tx1"/>
              </a:solidFill>
              <a:miter lim="800000"/>
              <a:headEnd/>
              <a:tailEnd/>
            </a:ln>
            <a:effectLst/>
          </p:spPr>
          <p:txBody>
            <a:bodyPr wrap="none" anchor="ctr"/>
            <a:lstStyle/>
            <a:p>
              <a:endParaRPr lang="fr-FR"/>
            </a:p>
          </p:txBody>
        </p:sp>
      </p:grpSp>
      <p:cxnSp>
        <p:nvCxnSpPr>
          <p:cNvPr id="37118" name="AutoShape 254"/>
          <p:cNvCxnSpPr>
            <a:cxnSpLocks noChangeShapeType="1"/>
            <a:stCxn id="37113" idx="0"/>
            <a:endCxn id="37105" idx="2"/>
          </p:cNvCxnSpPr>
          <p:nvPr/>
        </p:nvCxnSpPr>
        <p:spPr bwMode="auto">
          <a:xfrm rot="16200000">
            <a:off x="2590800" y="3162300"/>
            <a:ext cx="457200" cy="2362200"/>
          </a:xfrm>
          <a:prstGeom prst="bentConnector3">
            <a:avLst>
              <a:gd name="adj1" fmla="val 50000"/>
            </a:avLst>
          </a:prstGeom>
          <a:noFill/>
          <a:ln w="9525">
            <a:solidFill>
              <a:schemeClr val="tx1"/>
            </a:solidFill>
            <a:miter lim="800000"/>
            <a:headEnd/>
            <a:tailEnd type="triangle" w="med" len="med"/>
          </a:ln>
          <a:effectLst/>
        </p:spPr>
      </p:cxnSp>
      <p:cxnSp>
        <p:nvCxnSpPr>
          <p:cNvPr id="37119" name="AutoShape 255"/>
          <p:cNvCxnSpPr>
            <a:cxnSpLocks noChangeShapeType="1"/>
            <a:stCxn id="37081" idx="0"/>
            <a:endCxn id="37105" idx="2"/>
          </p:cNvCxnSpPr>
          <p:nvPr/>
        </p:nvCxnSpPr>
        <p:spPr bwMode="auto">
          <a:xfrm rot="16200000">
            <a:off x="3543300" y="4114800"/>
            <a:ext cx="457200" cy="457200"/>
          </a:xfrm>
          <a:prstGeom prst="bentConnector3">
            <a:avLst>
              <a:gd name="adj1" fmla="val 50000"/>
            </a:avLst>
          </a:prstGeom>
          <a:noFill/>
          <a:ln w="9525">
            <a:solidFill>
              <a:schemeClr val="tx1"/>
            </a:solidFill>
            <a:miter lim="800000"/>
            <a:headEnd/>
            <a:tailEnd type="triangle" w="med" len="med"/>
          </a:ln>
          <a:effectLst/>
        </p:spPr>
      </p:cxnSp>
      <p:sp>
        <p:nvSpPr>
          <p:cNvPr id="37120" name="Rectangle 256"/>
          <p:cNvSpPr>
            <a:spLocks noChangeArrowheads="1"/>
          </p:cNvSpPr>
          <p:nvPr/>
        </p:nvSpPr>
        <p:spPr bwMode="auto">
          <a:xfrm>
            <a:off x="914400" y="4953000"/>
            <a:ext cx="1447800" cy="304800"/>
          </a:xfrm>
          <a:prstGeom prst="rect">
            <a:avLst/>
          </a:prstGeom>
          <a:solidFill>
            <a:schemeClr val="bg1"/>
          </a:solidFill>
          <a:ln w="9525">
            <a:solidFill>
              <a:schemeClr val="tx1"/>
            </a:solidFill>
            <a:miter lim="800000"/>
            <a:headEnd/>
            <a:tailEnd/>
          </a:ln>
          <a:effectLst/>
        </p:spPr>
        <p:txBody>
          <a:bodyPr wrap="none" anchor="ctr"/>
          <a:lstStyle/>
          <a:p>
            <a:pPr algn="ctr"/>
            <a:r>
              <a:rPr lang="fr-FR" b="1">
                <a:latin typeface="Arial" charset="0"/>
              </a:rPr>
              <a:t>SE 1</a:t>
            </a:r>
          </a:p>
        </p:txBody>
      </p:sp>
      <p:sp>
        <p:nvSpPr>
          <p:cNvPr id="37121" name="Rectangle 257"/>
          <p:cNvSpPr>
            <a:spLocks noChangeArrowheads="1"/>
          </p:cNvSpPr>
          <p:nvPr/>
        </p:nvSpPr>
        <p:spPr bwMode="auto">
          <a:xfrm>
            <a:off x="2819400" y="4953000"/>
            <a:ext cx="1447800" cy="304800"/>
          </a:xfrm>
          <a:prstGeom prst="rect">
            <a:avLst/>
          </a:prstGeom>
          <a:solidFill>
            <a:schemeClr val="bg1"/>
          </a:solidFill>
          <a:ln w="9525">
            <a:solidFill>
              <a:schemeClr val="tx1"/>
            </a:solidFill>
            <a:miter lim="800000"/>
            <a:headEnd/>
            <a:tailEnd/>
          </a:ln>
          <a:effectLst/>
        </p:spPr>
        <p:txBody>
          <a:bodyPr wrap="none" anchor="ctr"/>
          <a:lstStyle/>
          <a:p>
            <a:pPr algn="ctr"/>
            <a:r>
              <a:rPr lang="fr-FR" b="1">
                <a:latin typeface="Arial" charset="0"/>
              </a:rPr>
              <a:t>SE 2</a:t>
            </a:r>
          </a:p>
        </p:txBody>
      </p:sp>
      <p:cxnSp>
        <p:nvCxnSpPr>
          <p:cNvPr id="37123" name="AutoShape 259"/>
          <p:cNvCxnSpPr>
            <a:cxnSpLocks noChangeShapeType="1"/>
            <a:stCxn id="36908" idx="2"/>
            <a:endCxn id="37100" idx="2"/>
          </p:cNvCxnSpPr>
          <p:nvPr/>
        </p:nvCxnSpPr>
        <p:spPr bwMode="auto">
          <a:xfrm rot="10800000">
            <a:off x="6972300" y="3657600"/>
            <a:ext cx="449263" cy="561975"/>
          </a:xfrm>
          <a:prstGeom prst="bentConnector2">
            <a:avLst/>
          </a:prstGeom>
          <a:noFill/>
          <a:ln w="9525">
            <a:solidFill>
              <a:schemeClr val="tx1"/>
            </a:solidFill>
            <a:miter lim="800000"/>
            <a:headEnd/>
            <a:tailEnd type="triangle" w="med" len="med"/>
          </a:ln>
          <a:effectLst/>
        </p:spPr>
      </p:cxnSp>
      <p:sp>
        <p:nvSpPr>
          <p:cNvPr id="37124" name="Rectangle 260"/>
          <p:cNvSpPr>
            <a:spLocks noChangeArrowheads="1"/>
          </p:cNvSpPr>
          <p:nvPr/>
        </p:nvSpPr>
        <p:spPr bwMode="auto">
          <a:xfrm>
            <a:off x="4876800" y="4519613"/>
            <a:ext cx="1447800" cy="304800"/>
          </a:xfrm>
          <a:prstGeom prst="rect">
            <a:avLst/>
          </a:prstGeom>
          <a:solidFill>
            <a:schemeClr val="bg1"/>
          </a:solidFill>
          <a:ln w="9525">
            <a:solidFill>
              <a:schemeClr val="tx1"/>
            </a:solidFill>
            <a:miter lim="800000"/>
            <a:headEnd/>
            <a:tailEnd/>
          </a:ln>
          <a:effectLst/>
        </p:spPr>
        <p:txBody>
          <a:bodyPr wrap="none" anchor="ctr"/>
          <a:lstStyle/>
          <a:p>
            <a:pPr algn="ctr"/>
            <a:r>
              <a:rPr lang="fr-FR" sz="1600" b="1">
                <a:latin typeface="Arial" charset="0"/>
              </a:rPr>
              <a:t>Article acheté</a:t>
            </a:r>
          </a:p>
        </p:txBody>
      </p:sp>
      <p:sp>
        <p:nvSpPr>
          <p:cNvPr id="37125" name="Rectangle 261"/>
          <p:cNvSpPr>
            <a:spLocks noChangeArrowheads="1"/>
          </p:cNvSpPr>
          <p:nvPr/>
        </p:nvSpPr>
        <p:spPr bwMode="auto">
          <a:xfrm>
            <a:off x="4495800" y="2286000"/>
            <a:ext cx="1676400" cy="457200"/>
          </a:xfrm>
          <a:prstGeom prst="rect">
            <a:avLst/>
          </a:prstGeom>
          <a:solidFill>
            <a:schemeClr val="bg1"/>
          </a:solidFill>
          <a:ln w="9525">
            <a:solidFill>
              <a:schemeClr val="tx1"/>
            </a:solidFill>
            <a:miter lim="800000"/>
            <a:headEnd/>
            <a:tailEnd/>
          </a:ln>
          <a:effectLst/>
        </p:spPr>
        <p:txBody>
          <a:bodyPr wrap="none" anchor="ctr"/>
          <a:lstStyle/>
          <a:p>
            <a:pPr algn="ctr"/>
            <a:r>
              <a:rPr lang="fr-FR" sz="1600" b="1">
                <a:latin typeface="Arial" charset="0"/>
              </a:rPr>
              <a:t>Article fabriqué</a:t>
            </a:r>
          </a:p>
        </p:txBody>
      </p:sp>
      <p:cxnSp>
        <p:nvCxnSpPr>
          <p:cNvPr id="37126" name="AutoShape 262"/>
          <p:cNvCxnSpPr>
            <a:cxnSpLocks noChangeShapeType="1"/>
            <a:stCxn id="37124" idx="0"/>
            <a:endCxn id="37094" idx="2"/>
          </p:cNvCxnSpPr>
          <p:nvPr/>
        </p:nvCxnSpPr>
        <p:spPr bwMode="auto">
          <a:xfrm rot="16200000">
            <a:off x="5169693" y="4088607"/>
            <a:ext cx="862013" cy="0"/>
          </a:xfrm>
          <a:prstGeom prst="straightConnector1">
            <a:avLst/>
          </a:prstGeom>
          <a:noFill/>
          <a:ln w="9525">
            <a:solidFill>
              <a:schemeClr val="tx1"/>
            </a:solidFill>
            <a:round/>
            <a:headEnd/>
            <a:tailEnd type="triangle" w="med" len="med"/>
          </a:ln>
          <a:effectLst/>
        </p:spPr>
      </p:cxnSp>
      <p:cxnSp>
        <p:nvCxnSpPr>
          <p:cNvPr id="37127" name="AutoShape 263"/>
          <p:cNvCxnSpPr>
            <a:cxnSpLocks noChangeShapeType="1"/>
            <a:stCxn id="37096" idx="0"/>
            <a:endCxn id="37088" idx="2"/>
          </p:cNvCxnSpPr>
          <p:nvPr/>
        </p:nvCxnSpPr>
        <p:spPr bwMode="auto">
          <a:xfrm rot="5400000" flipH="1">
            <a:off x="5464175" y="2835275"/>
            <a:ext cx="273050" cy="914400"/>
          </a:xfrm>
          <a:prstGeom prst="bentConnector3">
            <a:avLst>
              <a:gd name="adj1" fmla="val 50000"/>
            </a:avLst>
          </a:prstGeom>
          <a:noFill/>
          <a:ln w="9525">
            <a:solidFill>
              <a:schemeClr val="tx1"/>
            </a:solidFill>
            <a:miter lim="800000"/>
            <a:headEnd/>
            <a:tailEnd type="triangle" w="med" len="med"/>
          </a:ln>
          <a:effectLst/>
        </p:spPr>
      </p:cxnSp>
      <p:cxnSp>
        <p:nvCxnSpPr>
          <p:cNvPr id="37128" name="AutoShape 264"/>
          <p:cNvCxnSpPr>
            <a:cxnSpLocks noChangeShapeType="1"/>
            <a:stCxn id="37103" idx="0"/>
            <a:endCxn id="37087" idx="2"/>
          </p:cNvCxnSpPr>
          <p:nvPr/>
        </p:nvCxnSpPr>
        <p:spPr bwMode="auto">
          <a:xfrm rot="16200000">
            <a:off x="3863975" y="2835275"/>
            <a:ext cx="730250" cy="1371600"/>
          </a:xfrm>
          <a:prstGeom prst="bentConnector3">
            <a:avLst>
              <a:gd name="adj1" fmla="val 50000"/>
            </a:avLst>
          </a:prstGeom>
          <a:noFill/>
          <a:ln w="9525">
            <a:solidFill>
              <a:schemeClr val="tx1"/>
            </a:solidFill>
            <a:miter lim="800000"/>
            <a:headEnd/>
            <a:tailEnd type="triangle" w="med" len="med"/>
          </a:ln>
          <a:effectLst/>
        </p:spPr>
      </p:cxn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fr-FR"/>
              <a:t>L'implosion des coûts</a:t>
            </a:r>
          </a:p>
        </p:txBody>
      </p:sp>
      <p:pic>
        <p:nvPicPr>
          <p:cNvPr id="68617" name="Picture 9"/>
          <p:cNvPicPr>
            <a:picLocks noChangeAspect="1" noChangeArrowheads="1"/>
          </p:cNvPicPr>
          <p:nvPr/>
        </p:nvPicPr>
        <p:blipFill>
          <a:blip r:embed="rId3" cstate="print"/>
          <a:srcRect/>
          <a:stretch>
            <a:fillRect/>
          </a:stretch>
        </p:blipFill>
        <p:spPr bwMode="auto">
          <a:xfrm>
            <a:off x="1000100" y="1500174"/>
            <a:ext cx="7315200" cy="4572000"/>
          </a:xfrm>
          <a:prstGeom prst="rect">
            <a:avLst/>
          </a:prstGeom>
          <a:noFill/>
          <a:ln w="9525">
            <a:solidFill>
              <a:srgbClr val="00B0F0"/>
            </a:solid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689" name="Picture 1"/>
          <p:cNvPicPr>
            <a:picLocks noChangeAspect="1" noChangeArrowheads="1"/>
          </p:cNvPicPr>
          <p:nvPr/>
        </p:nvPicPr>
        <p:blipFill>
          <a:blip r:embed="rId3" cstate="print"/>
          <a:srcRect/>
          <a:stretch>
            <a:fillRect/>
          </a:stretch>
        </p:blipFill>
        <p:spPr bwMode="auto">
          <a:xfrm>
            <a:off x="257196" y="1357298"/>
            <a:ext cx="7315200" cy="4572000"/>
          </a:xfrm>
          <a:prstGeom prst="rect">
            <a:avLst/>
          </a:prstGeom>
          <a:noFill/>
          <a:ln w="9525">
            <a:solidFill>
              <a:srgbClr val="00B0F0"/>
            </a:solidFill>
            <a:miter lim="800000"/>
            <a:headEnd/>
            <a:tailEnd/>
          </a:ln>
        </p:spPr>
      </p:pic>
      <p:sp>
        <p:nvSpPr>
          <p:cNvPr id="72706" name="Rectangle 2"/>
          <p:cNvSpPr>
            <a:spLocks noGrp="1" noChangeArrowheads="1"/>
          </p:cNvSpPr>
          <p:nvPr>
            <p:ph type="title"/>
          </p:nvPr>
        </p:nvSpPr>
        <p:spPr>
          <a:xfrm>
            <a:off x="228600" y="152400"/>
            <a:ext cx="8664575" cy="1143000"/>
          </a:xfrm>
        </p:spPr>
        <p:txBody>
          <a:bodyPr/>
          <a:lstStyle/>
          <a:p>
            <a:r>
              <a:rPr lang="fr-FR" dirty="0"/>
              <a:t>Les coûts des articles fabriqués</a:t>
            </a:r>
          </a:p>
        </p:txBody>
      </p:sp>
      <p:sp>
        <p:nvSpPr>
          <p:cNvPr id="72708" name="AutoShape 4"/>
          <p:cNvSpPr>
            <a:spLocks noChangeArrowheads="1"/>
          </p:cNvSpPr>
          <p:nvPr/>
        </p:nvSpPr>
        <p:spPr bwMode="auto">
          <a:xfrm>
            <a:off x="2771774" y="3124200"/>
            <a:ext cx="1514473" cy="1600200"/>
          </a:xfrm>
          <a:prstGeom prst="roundRect">
            <a:avLst>
              <a:gd name="adj" fmla="val 16667"/>
            </a:avLst>
          </a:prstGeom>
          <a:noFill/>
          <a:ln w="38100">
            <a:solidFill>
              <a:srgbClr val="FF00FF"/>
            </a:solidFill>
            <a:round/>
            <a:headEnd/>
            <a:tailEnd/>
          </a:ln>
          <a:effectLst/>
        </p:spPr>
        <p:txBody>
          <a:bodyPr wrap="none" anchor="ctr"/>
          <a:lstStyle/>
          <a:p>
            <a:endParaRPr lang="fr-FR"/>
          </a:p>
        </p:txBody>
      </p:sp>
      <p:sp>
        <p:nvSpPr>
          <p:cNvPr id="72709" name="AutoShape 5"/>
          <p:cNvSpPr>
            <a:spLocks noChangeArrowheads="1"/>
          </p:cNvSpPr>
          <p:nvPr/>
        </p:nvSpPr>
        <p:spPr bwMode="auto">
          <a:xfrm>
            <a:off x="4357686" y="3124200"/>
            <a:ext cx="1319226" cy="1600200"/>
          </a:xfrm>
          <a:prstGeom prst="roundRect">
            <a:avLst>
              <a:gd name="adj" fmla="val 16667"/>
            </a:avLst>
          </a:prstGeom>
          <a:noFill/>
          <a:ln w="38100">
            <a:solidFill>
              <a:schemeClr val="accent2"/>
            </a:solidFill>
            <a:round/>
            <a:headEnd/>
            <a:tailEnd/>
          </a:ln>
          <a:effectLst/>
        </p:spPr>
        <p:txBody>
          <a:bodyPr wrap="none" anchor="ctr"/>
          <a:lstStyle/>
          <a:p>
            <a:endParaRPr lang="fr-FR"/>
          </a:p>
        </p:txBody>
      </p:sp>
      <p:sp>
        <p:nvSpPr>
          <p:cNvPr id="72710" name="AutoShape 6"/>
          <p:cNvSpPr>
            <a:spLocks noChangeArrowheads="1"/>
          </p:cNvSpPr>
          <p:nvPr/>
        </p:nvSpPr>
        <p:spPr bwMode="auto">
          <a:xfrm>
            <a:off x="7467600" y="1447800"/>
            <a:ext cx="1524000" cy="990600"/>
          </a:xfrm>
          <a:prstGeom prst="wedgeRoundRectCallout">
            <a:avLst>
              <a:gd name="adj1" fmla="val -270383"/>
              <a:gd name="adj2" fmla="val 119918"/>
              <a:gd name="adj3" fmla="val 16667"/>
            </a:avLst>
          </a:prstGeom>
          <a:solidFill>
            <a:schemeClr val="accent1"/>
          </a:solidFill>
          <a:ln w="9525">
            <a:solidFill>
              <a:schemeClr val="tx1"/>
            </a:solidFill>
            <a:miter lim="800000"/>
            <a:headEnd/>
            <a:tailEnd/>
          </a:ln>
          <a:effectLst/>
        </p:spPr>
        <p:txBody>
          <a:bodyPr wrap="none" anchor="ctr"/>
          <a:lstStyle/>
          <a:p>
            <a:pPr algn="ctr"/>
            <a:r>
              <a:rPr lang="fr-FR" b="1">
                <a:latin typeface="Arial" charset="0"/>
              </a:rPr>
              <a:t>Précédent</a:t>
            </a:r>
          </a:p>
          <a:p>
            <a:pPr algn="ctr"/>
            <a:r>
              <a:rPr lang="fr-FR" b="1">
                <a:latin typeface="Arial" charset="0"/>
              </a:rPr>
              <a:t>calcul</a:t>
            </a:r>
          </a:p>
        </p:txBody>
      </p:sp>
      <p:sp>
        <p:nvSpPr>
          <p:cNvPr id="72711" name="AutoShape 7"/>
          <p:cNvSpPr>
            <a:spLocks noChangeArrowheads="1"/>
          </p:cNvSpPr>
          <p:nvPr/>
        </p:nvSpPr>
        <p:spPr bwMode="auto">
          <a:xfrm>
            <a:off x="7543800" y="2971800"/>
            <a:ext cx="1447800" cy="990600"/>
          </a:xfrm>
          <a:prstGeom prst="wedgeRoundRectCallout">
            <a:avLst>
              <a:gd name="adj1" fmla="val -195536"/>
              <a:gd name="adj2" fmla="val 34719"/>
              <a:gd name="adj3" fmla="val 16667"/>
            </a:avLst>
          </a:prstGeom>
          <a:solidFill>
            <a:schemeClr val="accent1"/>
          </a:solidFill>
          <a:ln w="9525">
            <a:solidFill>
              <a:schemeClr val="tx1"/>
            </a:solidFill>
            <a:miter lim="800000"/>
            <a:headEnd/>
            <a:tailEnd/>
          </a:ln>
          <a:effectLst/>
        </p:spPr>
        <p:txBody>
          <a:bodyPr wrap="none" anchor="ctr"/>
          <a:lstStyle/>
          <a:p>
            <a:pPr algn="ctr"/>
            <a:r>
              <a:rPr lang="fr-FR" b="1">
                <a:latin typeface="Arial" charset="0"/>
              </a:rPr>
              <a:t>Dernier</a:t>
            </a:r>
          </a:p>
          <a:p>
            <a:pPr algn="ctr"/>
            <a:r>
              <a:rPr lang="fr-FR" b="1">
                <a:latin typeface="Arial" charset="0"/>
              </a:rPr>
              <a:t>calcul</a:t>
            </a:r>
          </a:p>
          <a:p>
            <a:pPr algn="ctr"/>
            <a:r>
              <a:rPr lang="fr-FR" b="1">
                <a:latin typeface="Arial" charset="0"/>
              </a:rPr>
              <a:t>lancé</a:t>
            </a:r>
          </a:p>
        </p:txBody>
      </p:sp>
      <p:sp>
        <p:nvSpPr>
          <p:cNvPr id="72712" name="AutoShape 8"/>
          <p:cNvSpPr>
            <a:spLocks noChangeArrowheads="1"/>
          </p:cNvSpPr>
          <p:nvPr/>
        </p:nvSpPr>
        <p:spPr bwMode="auto">
          <a:xfrm>
            <a:off x="5753112" y="3124200"/>
            <a:ext cx="533400" cy="1600200"/>
          </a:xfrm>
          <a:prstGeom prst="roundRect">
            <a:avLst>
              <a:gd name="adj" fmla="val 16667"/>
            </a:avLst>
          </a:prstGeom>
          <a:noFill/>
          <a:ln w="38100">
            <a:solidFill>
              <a:srgbClr val="FF3300"/>
            </a:solidFill>
            <a:round/>
            <a:headEnd/>
            <a:tailEnd/>
          </a:ln>
          <a:effectLst/>
        </p:spPr>
        <p:txBody>
          <a:bodyPr wrap="none" anchor="ctr"/>
          <a:lstStyle/>
          <a:p>
            <a:endParaRPr lang="fr-FR"/>
          </a:p>
        </p:txBody>
      </p:sp>
      <p:sp>
        <p:nvSpPr>
          <p:cNvPr id="72713" name="AutoShape 9"/>
          <p:cNvSpPr>
            <a:spLocks noChangeArrowheads="1"/>
          </p:cNvSpPr>
          <p:nvPr/>
        </p:nvSpPr>
        <p:spPr bwMode="auto">
          <a:xfrm>
            <a:off x="7467600" y="4648200"/>
            <a:ext cx="1524000" cy="1447800"/>
          </a:xfrm>
          <a:prstGeom prst="wedgeRoundRectCallout">
            <a:avLst>
              <a:gd name="adj1" fmla="val -147817"/>
              <a:gd name="adj2" fmla="val -78412"/>
              <a:gd name="adj3" fmla="val 16667"/>
            </a:avLst>
          </a:prstGeom>
          <a:solidFill>
            <a:schemeClr val="accent1"/>
          </a:solidFill>
          <a:ln w="9525">
            <a:solidFill>
              <a:schemeClr val="tx1"/>
            </a:solidFill>
            <a:miter lim="800000"/>
            <a:headEnd/>
            <a:tailEnd/>
          </a:ln>
          <a:effectLst/>
        </p:spPr>
        <p:txBody>
          <a:bodyPr wrap="none" anchor="ctr"/>
          <a:lstStyle/>
          <a:p>
            <a:pPr algn="ctr"/>
            <a:r>
              <a:rPr lang="fr-FR" b="1">
                <a:latin typeface="Arial" charset="0"/>
              </a:rPr>
              <a:t>Écarts</a:t>
            </a:r>
          </a:p>
          <a:p>
            <a:pPr algn="ctr"/>
            <a:r>
              <a:rPr lang="fr-FR" b="1">
                <a:latin typeface="Arial" charset="0"/>
              </a:rPr>
              <a:t>entre </a:t>
            </a:r>
            <a:br>
              <a:rPr lang="fr-FR" b="1">
                <a:latin typeface="Arial" charset="0"/>
              </a:rPr>
            </a:br>
            <a:r>
              <a:rPr lang="fr-FR" b="1">
                <a:latin typeface="Arial" charset="0"/>
              </a:rPr>
              <a:t>les deux</a:t>
            </a:r>
          </a:p>
          <a:p>
            <a:pPr algn="ctr"/>
            <a:r>
              <a:rPr lang="fr-FR" b="1">
                <a:latin typeface="Arial" charset="0"/>
              </a:rPr>
              <a:t>derniers</a:t>
            </a:r>
          </a:p>
          <a:p>
            <a:pPr algn="ctr"/>
            <a:r>
              <a:rPr lang="fr-FR" b="1">
                <a:latin typeface="Arial" charset="0"/>
              </a:rPr>
              <a:t>calculs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228600" y="152400"/>
            <a:ext cx="8663880" cy="1447800"/>
          </a:xfrm>
        </p:spPr>
        <p:txBody>
          <a:bodyPr/>
          <a:lstStyle/>
          <a:p>
            <a:r>
              <a:rPr lang="fr-FR" dirty="0"/>
              <a:t>Principe de la comptabilité</a:t>
            </a:r>
            <a:br>
              <a:rPr lang="fr-FR" dirty="0"/>
            </a:br>
            <a:r>
              <a:rPr lang="fr-FR" dirty="0"/>
              <a:t>en coût standard</a:t>
            </a:r>
          </a:p>
        </p:txBody>
      </p:sp>
      <p:sp>
        <p:nvSpPr>
          <p:cNvPr id="67587" name="Rectangle 3"/>
          <p:cNvSpPr>
            <a:spLocks noGrp="1" noChangeArrowheads="1"/>
          </p:cNvSpPr>
          <p:nvPr>
            <p:ph type="body" idx="1"/>
          </p:nvPr>
        </p:nvSpPr>
        <p:spPr>
          <a:xfrm>
            <a:off x="685800" y="1752600"/>
            <a:ext cx="7772400" cy="4648200"/>
          </a:xfrm>
        </p:spPr>
        <p:txBody>
          <a:bodyPr/>
          <a:lstStyle/>
          <a:p>
            <a:r>
              <a:rPr lang="fr-FR" sz="2800" dirty="0"/>
              <a:t>Tous les produits (d’une référence) dans l’entreprise sont valorisés </a:t>
            </a:r>
            <a:r>
              <a:rPr lang="fr-FR" sz="2800" dirty="0">
                <a:solidFill>
                  <a:srgbClr val="339933"/>
                </a:solidFill>
              </a:rPr>
              <a:t>au même coût</a:t>
            </a:r>
          </a:p>
          <a:p>
            <a:r>
              <a:rPr lang="fr-FR" sz="2800" dirty="0"/>
              <a:t>Le coût ne change pas pendant toute la période budgétaire.</a:t>
            </a:r>
            <a:endParaRPr lang="fr-FR" sz="2800" dirty="0">
              <a:solidFill>
                <a:srgbClr val="339933"/>
              </a:solidFill>
            </a:endParaRPr>
          </a:p>
          <a:p>
            <a:endParaRPr lang="fr-FR" sz="2800" dirty="0">
              <a:solidFill>
                <a:srgbClr val="339933"/>
              </a:solidFill>
            </a:endParaRPr>
          </a:p>
        </p:txBody>
      </p:sp>
    </p:spTree>
    <p:extLst>
      <p:ext uri="{BB962C8B-B14F-4D97-AF65-F5344CB8AC3E}">
        <p14:creationId xmlns:p14="http://schemas.microsoft.com/office/powerpoint/2010/main" val="4033120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ZoneTexte 118"/>
          <p:cNvSpPr txBox="1"/>
          <p:nvPr/>
        </p:nvSpPr>
        <p:spPr>
          <a:xfrm>
            <a:off x="992091" y="180854"/>
            <a:ext cx="7859716" cy="523220"/>
          </a:xfrm>
          <a:prstGeom prst="rect">
            <a:avLst/>
          </a:prstGeom>
          <a:noFill/>
        </p:spPr>
        <p:txBody>
          <a:bodyPr wrap="none" rtlCol="0">
            <a:spAutoFit/>
          </a:bodyPr>
          <a:lstStyle/>
          <a:p>
            <a:pPr algn="r"/>
            <a:r>
              <a:rPr lang="fr-FR" sz="2800" dirty="0">
                <a:solidFill>
                  <a:srgbClr val="000099"/>
                </a:solidFill>
                <a:effectLst>
                  <a:outerShdw blurRad="38100" dist="38100" dir="2700000" algn="tl">
                    <a:srgbClr val="C0C0C0"/>
                  </a:outerShdw>
                </a:effectLst>
                <a:latin typeface="+mj-lt"/>
                <a:ea typeface="+mj-ea"/>
                <a:cs typeface="+mj-cs"/>
              </a:rPr>
              <a:t>Les "moments" du calcul des coûts dans Prélude</a:t>
            </a:r>
          </a:p>
        </p:txBody>
      </p:sp>
      <p:grpSp>
        <p:nvGrpSpPr>
          <p:cNvPr id="1027" name="Groupe 1026"/>
          <p:cNvGrpSpPr/>
          <p:nvPr/>
        </p:nvGrpSpPr>
        <p:grpSpPr>
          <a:xfrm>
            <a:off x="133053" y="1135152"/>
            <a:ext cx="9010947" cy="5748769"/>
            <a:chOff x="133053" y="1077278"/>
            <a:chExt cx="9010947" cy="5748769"/>
          </a:xfrm>
        </p:grpSpPr>
        <p:cxnSp>
          <p:nvCxnSpPr>
            <p:cNvPr id="7" name="Connecteur droit 6"/>
            <p:cNvCxnSpPr/>
            <p:nvPr/>
          </p:nvCxnSpPr>
          <p:spPr>
            <a:xfrm>
              <a:off x="2327305" y="3444907"/>
              <a:ext cx="1944216" cy="1"/>
            </a:xfrm>
            <a:prstGeom prst="line">
              <a:avLst/>
            </a:prstGeom>
            <a:ln w="63500">
              <a:solidFill>
                <a:srgbClr val="006600"/>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a:stCxn id="82" idx="3"/>
            </p:cNvCxnSpPr>
            <p:nvPr/>
          </p:nvCxnSpPr>
          <p:spPr>
            <a:xfrm flipV="1">
              <a:off x="1449528" y="3442318"/>
              <a:ext cx="874280" cy="1"/>
            </a:xfrm>
            <a:prstGeom prst="line">
              <a:avLst/>
            </a:prstGeom>
            <a:ln w="63500">
              <a:prstDash val="sysDash"/>
            </a:ln>
          </p:spPr>
          <p:style>
            <a:lnRef idx="1">
              <a:schemeClr val="accent1"/>
            </a:lnRef>
            <a:fillRef idx="0">
              <a:schemeClr val="accent1"/>
            </a:fillRef>
            <a:effectRef idx="0">
              <a:schemeClr val="accent1"/>
            </a:effectRef>
            <a:fontRef idx="minor">
              <a:schemeClr val="tx1"/>
            </a:fontRef>
          </p:style>
        </p:cxnSp>
        <p:cxnSp>
          <p:nvCxnSpPr>
            <p:cNvPr id="9" name="Connecteur droit 8"/>
            <p:cNvCxnSpPr>
              <a:endCxn id="27" idx="3"/>
            </p:cNvCxnSpPr>
            <p:nvPr/>
          </p:nvCxnSpPr>
          <p:spPr>
            <a:xfrm flipV="1">
              <a:off x="4271521" y="3444909"/>
              <a:ext cx="2088170" cy="2590"/>
            </a:xfrm>
            <a:prstGeom prst="line">
              <a:avLst/>
            </a:prstGeom>
            <a:ln w="63500">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a:stCxn id="27" idx="3"/>
            </p:cNvCxnSpPr>
            <p:nvPr/>
          </p:nvCxnSpPr>
          <p:spPr>
            <a:xfrm flipV="1">
              <a:off x="6359691" y="3442321"/>
              <a:ext cx="2460781" cy="2588"/>
            </a:xfrm>
            <a:prstGeom prst="line">
              <a:avLst/>
            </a:prstGeom>
            <a:ln w="63500">
              <a:headEnd type="none" w="lg" len="lg"/>
              <a:tailEnd type="stealth"/>
            </a:ln>
          </p:spPr>
          <p:style>
            <a:lnRef idx="1">
              <a:schemeClr val="accent1"/>
            </a:lnRef>
            <a:fillRef idx="0">
              <a:schemeClr val="accent1"/>
            </a:fillRef>
            <a:effectRef idx="0">
              <a:schemeClr val="accent1"/>
            </a:effectRef>
            <a:fontRef idx="minor">
              <a:schemeClr val="tx1"/>
            </a:fontRef>
          </p:style>
        </p:cxnSp>
        <p:sp>
          <p:nvSpPr>
            <p:cNvPr id="15" name="ZoneTexte 14"/>
            <p:cNvSpPr txBox="1"/>
            <p:nvPr/>
          </p:nvSpPr>
          <p:spPr>
            <a:xfrm>
              <a:off x="2361428" y="3155111"/>
              <a:ext cx="1678484" cy="584775"/>
            </a:xfrm>
            <a:prstGeom prst="rect">
              <a:avLst/>
            </a:prstGeom>
            <a:noFill/>
          </p:spPr>
          <p:txBody>
            <a:bodyPr wrap="square" rtlCol="0">
              <a:spAutoFit/>
            </a:bodyPr>
            <a:lstStyle/>
            <a:p>
              <a:r>
                <a:rPr lang="fr-FR" sz="1600" dirty="0">
                  <a:solidFill>
                    <a:srgbClr val="006600"/>
                  </a:solidFill>
                </a:rPr>
                <a:t>Moment de la prévision (PDP)</a:t>
              </a:r>
            </a:p>
          </p:txBody>
        </p:sp>
        <p:cxnSp>
          <p:nvCxnSpPr>
            <p:cNvPr id="17" name="Connecteur droit avec flèche 16"/>
            <p:cNvCxnSpPr/>
            <p:nvPr/>
          </p:nvCxnSpPr>
          <p:spPr>
            <a:xfrm flipH="1">
              <a:off x="3728037" y="2797814"/>
              <a:ext cx="3432" cy="609885"/>
            </a:xfrm>
            <a:prstGeom prst="straightConnector1">
              <a:avLst/>
            </a:prstGeom>
            <a:ln w="25400">
              <a:solidFill>
                <a:srgbClr val="0066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3210833" y="2266266"/>
              <a:ext cx="1027544" cy="584775"/>
            </a:xfrm>
            <a:prstGeom prst="rect">
              <a:avLst/>
            </a:prstGeom>
            <a:noFill/>
          </p:spPr>
          <p:txBody>
            <a:bodyPr wrap="square" rtlCol="0">
              <a:spAutoFit/>
            </a:bodyPr>
            <a:lstStyle/>
            <a:p>
              <a:pPr algn="ctr"/>
              <a:r>
                <a:rPr lang="fr-FR" sz="1600" dirty="0">
                  <a:solidFill>
                    <a:srgbClr val="006600"/>
                  </a:solidFill>
                </a:rPr>
                <a:t>OF fermes</a:t>
              </a:r>
            </a:p>
          </p:txBody>
        </p:sp>
        <p:sp>
          <p:nvSpPr>
            <p:cNvPr id="27" name="ZoneTexte 26"/>
            <p:cNvSpPr txBox="1"/>
            <p:nvPr/>
          </p:nvSpPr>
          <p:spPr>
            <a:xfrm>
              <a:off x="4355975" y="3152521"/>
              <a:ext cx="2003716" cy="584775"/>
            </a:xfrm>
            <a:prstGeom prst="rect">
              <a:avLst/>
            </a:prstGeom>
            <a:noFill/>
          </p:spPr>
          <p:txBody>
            <a:bodyPr wrap="square" rtlCol="0">
              <a:spAutoFit/>
            </a:bodyPr>
            <a:lstStyle/>
            <a:p>
              <a:r>
                <a:rPr lang="fr-FR" sz="1600" dirty="0">
                  <a:solidFill>
                    <a:srgbClr val="FF6600"/>
                  </a:solidFill>
                </a:rPr>
                <a:t>Moment de la fabrication lancée</a:t>
              </a:r>
            </a:p>
          </p:txBody>
        </p:sp>
        <p:sp>
          <p:nvSpPr>
            <p:cNvPr id="28" name="ZoneTexte 27"/>
            <p:cNvSpPr txBox="1"/>
            <p:nvPr/>
          </p:nvSpPr>
          <p:spPr>
            <a:xfrm>
              <a:off x="6489141" y="3103791"/>
              <a:ext cx="2072014" cy="682238"/>
            </a:xfrm>
            <a:prstGeom prst="rect">
              <a:avLst/>
            </a:prstGeom>
            <a:noFill/>
          </p:spPr>
          <p:txBody>
            <a:bodyPr wrap="square" rtlCol="0">
              <a:spAutoFit/>
            </a:bodyPr>
            <a:lstStyle/>
            <a:p>
              <a:pPr>
                <a:lnSpc>
                  <a:spcPts val="2300"/>
                </a:lnSpc>
              </a:pPr>
              <a:r>
                <a:rPr lang="fr-FR" sz="1600" dirty="0">
                  <a:solidFill>
                    <a:srgbClr val="0070C0"/>
                  </a:solidFill>
                </a:rPr>
                <a:t>Moment du</a:t>
              </a:r>
            </a:p>
            <a:p>
              <a:pPr>
                <a:lnSpc>
                  <a:spcPts val="2300"/>
                </a:lnSpc>
              </a:pPr>
              <a:r>
                <a:rPr lang="fr-FR" sz="1600" dirty="0">
                  <a:solidFill>
                    <a:srgbClr val="0070C0"/>
                  </a:solidFill>
                </a:rPr>
                <a:t>Contrôle de gestion</a:t>
              </a:r>
            </a:p>
          </p:txBody>
        </p:sp>
        <p:sp>
          <p:nvSpPr>
            <p:cNvPr id="29" name="ZoneTexte 28"/>
            <p:cNvSpPr txBox="1"/>
            <p:nvPr/>
          </p:nvSpPr>
          <p:spPr>
            <a:xfrm>
              <a:off x="8312802" y="3499441"/>
              <a:ext cx="807704" cy="338554"/>
            </a:xfrm>
            <a:prstGeom prst="rect">
              <a:avLst/>
            </a:prstGeom>
            <a:noFill/>
          </p:spPr>
          <p:txBody>
            <a:bodyPr wrap="square" rtlCol="0">
              <a:spAutoFit/>
            </a:bodyPr>
            <a:lstStyle/>
            <a:p>
              <a:pPr algn="ctr"/>
              <a:r>
                <a:rPr lang="fr-FR" sz="1600" dirty="0"/>
                <a:t>temps</a:t>
              </a:r>
            </a:p>
          </p:txBody>
        </p:sp>
        <p:grpSp>
          <p:nvGrpSpPr>
            <p:cNvPr id="38" name="Groupe 37"/>
            <p:cNvGrpSpPr/>
            <p:nvPr/>
          </p:nvGrpSpPr>
          <p:grpSpPr>
            <a:xfrm>
              <a:off x="3479433" y="3578287"/>
              <a:ext cx="252036" cy="440096"/>
              <a:chOff x="3923928" y="3564968"/>
              <a:chExt cx="252036" cy="440096"/>
            </a:xfrm>
          </p:grpSpPr>
          <p:cxnSp>
            <p:nvCxnSpPr>
              <p:cNvPr id="35" name="Connecteur droit 34"/>
              <p:cNvCxnSpPr/>
              <p:nvPr/>
            </p:nvCxnSpPr>
            <p:spPr>
              <a:xfrm>
                <a:off x="4172532" y="3564968"/>
                <a:ext cx="3432" cy="440096"/>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cxnSp>
            <p:nvCxnSpPr>
              <p:cNvPr id="37" name="Connecteur droit avec flèche 36"/>
              <p:cNvCxnSpPr/>
              <p:nvPr/>
            </p:nvCxnSpPr>
            <p:spPr>
              <a:xfrm flipH="1">
                <a:off x="3923928" y="4005064"/>
                <a:ext cx="245172" cy="0"/>
              </a:xfrm>
              <a:prstGeom prst="straightConnector1">
                <a:avLst/>
              </a:prstGeom>
              <a:ln w="19050">
                <a:solidFill>
                  <a:srgbClr val="006600"/>
                </a:solidFill>
                <a:tailEnd type="arrow"/>
              </a:ln>
            </p:spPr>
            <p:style>
              <a:lnRef idx="1">
                <a:schemeClr val="accent1"/>
              </a:lnRef>
              <a:fillRef idx="0">
                <a:schemeClr val="accent1"/>
              </a:fillRef>
              <a:effectRef idx="0">
                <a:schemeClr val="accent1"/>
              </a:effectRef>
              <a:fontRef idx="minor">
                <a:schemeClr val="tx1"/>
              </a:fontRef>
            </p:style>
          </p:cxnSp>
        </p:grpSp>
        <p:grpSp>
          <p:nvGrpSpPr>
            <p:cNvPr id="39" name="Groupe 38"/>
            <p:cNvGrpSpPr/>
            <p:nvPr/>
          </p:nvGrpSpPr>
          <p:grpSpPr>
            <a:xfrm>
              <a:off x="3465705" y="4090391"/>
              <a:ext cx="252036" cy="741238"/>
              <a:chOff x="3923928" y="3632250"/>
              <a:chExt cx="252036" cy="372814"/>
            </a:xfrm>
          </p:grpSpPr>
          <p:cxnSp>
            <p:nvCxnSpPr>
              <p:cNvPr id="40" name="Connecteur droit 39"/>
              <p:cNvCxnSpPr/>
              <p:nvPr/>
            </p:nvCxnSpPr>
            <p:spPr>
              <a:xfrm>
                <a:off x="4175964" y="3632250"/>
                <a:ext cx="0" cy="372814"/>
              </a:xfrm>
              <a:prstGeom prst="line">
                <a:avLst/>
              </a:prstGeom>
              <a:ln w="1905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p:nvPr/>
            </p:nvCxnSpPr>
            <p:spPr>
              <a:xfrm flipH="1">
                <a:off x="3923928" y="4005064"/>
                <a:ext cx="245172" cy="0"/>
              </a:xfrm>
              <a:prstGeom prst="straightConnector1">
                <a:avLst/>
              </a:prstGeom>
              <a:ln w="19050">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grpSp>
        <p:cxnSp>
          <p:nvCxnSpPr>
            <p:cNvPr id="43" name="Connecteur droit avec flèche 42"/>
            <p:cNvCxnSpPr/>
            <p:nvPr/>
          </p:nvCxnSpPr>
          <p:spPr>
            <a:xfrm flipH="1">
              <a:off x="3472569" y="4882479"/>
              <a:ext cx="238308" cy="144016"/>
            </a:xfrm>
            <a:prstGeom prst="straightConnector1">
              <a:avLst/>
            </a:prstGeom>
            <a:ln w="19050">
              <a:solidFill>
                <a:srgbClr val="92D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5" name="Connecteur droit avec flèche 44"/>
            <p:cNvCxnSpPr/>
            <p:nvPr/>
          </p:nvCxnSpPr>
          <p:spPr>
            <a:xfrm flipH="1">
              <a:off x="3581427" y="4893315"/>
              <a:ext cx="129450" cy="349204"/>
            </a:xfrm>
            <a:prstGeom prst="straightConnector1">
              <a:avLst/>
            </a:prstGeom>
            <a:ln w="19050">
              <a:solidFill>
                <a:schemeClr val="accent3"/>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47" name="ZoneTexte 46"/>
            <p:cNvSpPr txBox="1"/>
            <p:nvPr/>
          </p:nvSpPr>
          <p:spPr>
            <a:xfrm>
              <a:off x="1927742" y="3879270"/>
              <a:ext cx="1898654" cy="738664"/>
            </a:xfrm>
            <a:prstGeom prst="rect">
              <a:avLst/>
            </a:prstGeom>
            <a:noFill/>
          </p:spPr>
          <p:txBody>
            <a:bodyPr wrap="square" rtlCol="0">
              <a:spAutoFit/>
            </a:bodyPr>
            <a:lstStyle/>
            <a:p>
              <a:pPr algn="ctr"/>
              <a:r>
                <a:rPr lang="fr-FR" sz="1400" dirty="0">
                  <a:solidFill>
                    <a:srgbClr val="006600"/>
                  </a:solidFill>
                </a:rPr>
                <a:t>Calcul des fabrications prévues au </a:t>
              </a:r>
              <a:r>
                <a:rPr lang="fr-FR" sz="1400" b="1" u="sng" dirty="0">
                  <a:solidFill>
                    <a:srgbClr val="006600"/>
                  </a:solidFill>
                </a:rPr>
                <a:t>coût standard</a:t>
              </a:r>
            </a:p>
          </p:txBody>
        </p:sp>
        <p:sp>
          <p:nvSpPr>
            <p:cNvPr id="52" name="ZoneTexte 51"/>
            <p:cNvSpPr txBox="1"/>
            <p:nvPr/>
          </p:nvSpPr>
          <p:spPr>
            <a:xfrm>
              <a:off x="1729216" y="4757047"/>
              <a:ext cx="1898660" cy="1938992"/>
            </a:xfrm>
            <a:prstGeom prst="rect">
              <a:avLst/>
            </a:prstGeom>
            <a:noFill/>
          </p:spPr>
          <p:txBody>
            <a:bodyPr wrap="square" rtlCol="0">
              <a:spAutoFit/>
            </a:bodyPr>
            <a:lstStyle/>
            <a:p>
              <a:pPr algn="ctr"/>
              <a:r>
                <a:rPr lang="fr-FR" sz="1400" dirty="0">
                  <a:solidFill>
                    <a:srgbClr val="00B050"/>
                  </a:solidFill>
                </a:rPr>
                <a:t>+ éventuellement simulations de calculs des coûts fabrications faisant appel à des variantes de coûts </a:t>
              </a:r>
            </a:p>
            <a:p>
              <a:pPr algn="ctr"/>
              <a:r>
                <a:rPr lang="fr-FR" sz="1400" dirty="0">
                  <a:solidFill>
                    <a:srgbClr val="00B050"/>
                  </a:solidFill>
                </a:rPr>
                <a:t>/ aux standards</a:t>
              </a:r>
            </a:p>
            <a:p>
              <a:pPr algn="ctr"/>
              <a:r>
                <a:rPr lang="fr-FR" sz="1200" dirty="0">
                  <a:solidFill>
                    <a:srgbClr val="00B050"/>
                  </a:solidFill>
                  <a:sym typeface="Wingdings" panose="05000000000000000000" pitchFamily="2" charset="2"/>
                </a:rPr>
                <a:t>( Voir l'influence des variations du réel sur le standard)</a:t>
              </a:r>
              <a:endParaRPr lang="fr-FR" sz="1200" dirty="0">
                <a:solidFill>
                  <a:srgbClr val="00B050"/>
                </a:solidFill>
              </a:endParaRPr>
            </a:p>
          </p:txBody>
        </p:sp>
        <p:grpSp>
          <p:nvGrpSpPr>
            <p:cNvPr id="58" name="Groupe 57"/>
            <p:cNvGrpSpPr/>
            <p:nvPr/>
          </p:nvGrpSpPr>
          <p:grpSpPr>
            <a:xfrm>
              <a:off x="1431168" y="1306387"/>
              <a:ext cx="7712832" cy="216024"/>
              <a:chOff x="1461984" y="1592796"/>
              <a:chExt cx="6998448" cy="216024"/>
            </a:xfrm>
          </p:grpSpPr>
          <p:cxnSp>
            <p:nvCxnSpPr>
              <p:cNvPr id="54" name="Connecteur droit avec flèche 53"/>
              <p:cNvCxnSpPr/>
              <p:nvPr/>
            </p:nvCxnSpPr>
            <p:spPr>
              <a:xfrm>
                <a:off x="1475656" y="1700808"/>
                <a:ext cx="6984776"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6" name="Connecteur droit 55"/>
              <p:cNvCxnSpPr/>
              <p:nvPr/>
            </p:nvCxnSpPr>
            <p:spPr>
              <a:xfrm>
                <a:off x="1461984" y="1592796"/>
                <a:ext cx="0" cy="21602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9" name="ZoneTexte 58"/>
            <p:cNvSpPr txBox="1"/>
            <p:nvPr/>
          </p:nvSpPr>
          <p:spPr>
            <a:xfrm>
              <a:off x="3562487" y="1077278"/>
              <a:ext cx="2919192" cy="338554"/>
            </a:xfrm>
            <a:prstGeom prst="rect">
              <a:avLst/>
            </a:prstGeom>
            <a:noFill/>
          </p:spPr>
          <p:txBody>
            <a:bodyPr wrap="square" rtlCol="0">
              <a:spAutoFit/>
            </a:bodyPr>
            <a:lstStyle/>
            <a:p>
              <a:pPr algn="ctr"/>
              <a:r>
                <a:rPr lang="fr-FR" sz="1600" dirty="0"/>
                <a:t>Durée de la période budgétaire</a:t>
              </a:r>
            </a:p>
          </p:txBody>
        </p:sp>
        <p:grpSp>
          <p:nvGrpSpPr>
            <p:cNvPr id="64" name="Groupe 63"/>
            <p:cNvGrpSpPr/>
            <p:nvPr/>
          </p:nvGrpSpPr>
          <p:grpSpPr>
            <a:xfrm flipH="1">
              <a:off x="4589998" y="3666418"/>
              <a:ext cx="252036" cy="372814"/>
              <a:chOff x="3923928" y="3632250"/>
              <a:chExt cx="252036" cy="372814"/>
            </a:xfrm>
          </p:grpSpPr>
          <p:cxnSp>
            <p:nvCxnSpPr>
              <p:cNvPr id="65" name="Connecteur droit 64"/>
              <p:cNvCxnSpPr/>
              <p:nvPr/>
            </p:nvCxnSpPr>
            <p:spPr>
              <a:xfrm>
                <a:off x="4175964" y="3632250"/>
                <a:ext cx="0" cy="372814"/>
              </a:xfrm>
              <a:prstGeom prst="line">
                <a:avLst/>
              </a:prstGeom>
              <a:ln w="19050">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66" name="Connecteur droit avec flèche 65"/>
              <p:cNvCxnSpPr/>
              <p:nvPr/>
            </p:nvCxnSpPr>
            <p:spPr>
              <a:xfrm flipH="1">
                <a:off x="3923928" y="4005064"/>
                <a:ext cx="245172" cy="0"/>
              </a:xfrm>
              <a:prstGeom prst="straightConnector1">
                <a:avLst/>
              </a:prstGeom>
              <a:ln w="19050">
                <a:solidFill>
                  <a:srgbClr val="FF6600"/>
                </a:solidFill>
                <a:tailEnd type="arrow"/>
              </a:ln>
            </p:spPr>
            <p:style>
              <a:lnRef idx="1">
                <a:schemeClr val="accent1"/>
              </a:lnRef>
              <a:fillRef idx="0">
                <a:schemeClr val="accent1"/>
              </a:fillRef>
              <a:effectRef idx="0">
                <a:schemeClr val="accent1"/>
              </a:effectRef>
              <a:fontRef idx="minor">
                <a:schemeClr val="tx1"/>
              </a:fontRef>
            </p:style>
          </p:cxnSp>
        </p:grpSp>
        <p:sp>
          <p:nvSpPr>
            <p:cNvPr id="70" name="ZoneTexte 69"/>
            <p:cNvSpPr txBox="1"/>
            <p:nvPr/>
          </p:nvSpPr>
          <p:spPr>
            <a:xfrm>
              <a:off x="4480170" y="3889606"/>
              <a:ext cx="1685206" cy="954107"/>
            </a:xfrm>
            <a:prstGeom prst="rect">
              <a:avLst/>
            </a:prstGeom>
            <a:noFill/>
          </p:spPr>
          <p:txBody>
            <a:bodyPr wrap="square" rtlCol="0">
              <a:spAutoFit/>
            </a:bodyPr>
            <a:lstStyle/>
            <a:p>
              <a:pPr algn="ctr"/>
              <a:r>
                <a:rPr lang="fr-FR" sz="1400" dirty="0">
                  <a:solidFill>
                    <a:srgbClr val="FF6600"/>
                  </a:solidFill>
                </a:rPr>
                <a:t>Calcul des </a:t>
              </a:r>
            </a:p>
            <a:p>
              <a:pPr algn="ctr"/>
              <a:r>
                <a:rPr lang="fr-FR" sz="1400" dirty="0">
                  <a:solidFill>
                    <a:srgbClr val="FF6600"/>
                  </a:solidFill>
                </a:rPr>
                <a:t>en-cours de fabrication </a:t>
              </a:r>
            </a:p>
            <a:p>
              <a:pPr algn="ctr"/>
              <a:r>
                <a:rPr lang="fr-FR" sz="1400" dirty="0">
                  <a:solidFill>
                    <a:srgbClr val="FF6600"/>
                  </a:solidFill>
                </a:rPr>
                <a:t>au </a:t>
              </a:r>
              <a:r>
                <a:rPr lang="fr-FR" sz="1400" b="1" u="sng" dirty="0">
                  <a:solidFill>
                    <a:srgbClr val="FF6600"/>
                  </a:solidFill>
                </a:rPr>
                <a:t>coût standard</a:t>
              </a:r>
            </a:p>
          </p:txBody>
        </p:sp>
        <p:grpSp>
          <p:nvGrpSpPr>
            <p:cNvPr id="71" name="Groupe 70"/>
            <p:cNvGrpSpPr/>
            <p:nvPr/>
          </p:nvGrpSpPr>
          <p:grpSpPr>
            <a:xfrm flipH="1">
              <a:off x="6359691" y="3706121"/>
              <a:ext cx="252036" cy="372814"/>
              <a:chOff x="3923928" y="3632250"/>
              <a:chExt cx="252036" cy="372814"/>
            </a:xfrm>
          </p:grpSpPr>
          <p:cxnSp>
            <p:nvCxnSpPr>
              <p:cNvPr id="72" name="Connecteur droit 71"/>
              <p:cNvCxnSpPr/>
              <p:nvPr/>
            </p:nvCxnSpPr>
            <p:spPr>
              <a:xfrm>
                <a:off x="4175964" y="3632250"/>
                <a:ext cx="0" cy="372814"/>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3" name="Connecteur droit avec flèche 72"/>
              <p:cNvCxnSpPr/>
              <p:nvPr/>
            </p:nvCxnSpPr>
            <p:spPr>
              <a:xfrm flipH="1">
                <a:off x="3923928" y="4005064"/>
                <a:ext cx="245172" cy="0"/>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grpSp>
          <p:nvGrpSpPr>
            <p:cNvPr id="74" name="Groupe 73"/>
            <p:cNvGrpSpPr/>
            <p:nvPr/>
          </p:nvGrpSpPr>
          <p:grpSpPr>
            <a:xfrm flipH="1">
              <a:off x="6377979" y="4217389"/>
              <a:ext cx="252036" cy="1817218"/>
              <a:chOff x="3923928" y="3632250"/>
              <a:chExt cx="252036" cy="372814"/>
            </a:xfrm>
          </p:grpSpPr>
          <p:cxnSp>
            <p:nvCxnSpPr>
              <p:cNvPr id="75" name="Connecteur droit 74"/>
              <p:cNvCxnSpPr/>
              <p:nvPr/>
            </p:nvCxnSpPr>
            <p:spPr>
              <a:xfrm>
                <a:off x="4175964" y="3632250"/>
                <a:ext cx="0" cy="37281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6" name="Connecteur droit avec flèche 75"/>
              <p:cNvCxnSpPr/>
              <p:nvPr/>
            </p:nvCxnSpPr>
            <p:spPr>
              <a:xfrm flipH="1">
                <a:off x="3923928" y="4005064"/>
                <a:ext cx="245172" cy="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79" name="ZoneTexte 78"/>
            <p:cNvSpPr txBox="1"/>
            <p:nvPr/>
          </p:nvSpPr>
          <p:spPr>
            <a:xfrm>
              <a:off x="6804248" y="3892528"/>
              <a:ext cx="1803791" cy="738664"/>
            </a:xfrm>
            <a:prstGeom prst="rect">
              <a:avLst/>
            </a:prstGeom>
            <a:noFill/>
          </p:spPr>
          <p:txBody>
            <a:bodyPr wrap="square" rtlCol="0">
              <a:spAutoFit/>
            </a:bodyPr>
            <a:lstStyle/>
            <a:p>
              <a:pPr algn="ctr"/>
              <a:r>
                <a:rPr lang="fr-FR" sz="1400" dirty="0">
                  <a:solidFill>
                    <a:srgbClr val="0070C0"/>
                  </a:solidFill>
                </a:rPr>
                <a:t>Calcul des quantités </a:t>
              </a:r>
            </a:p>
            <a:p>
              <a:pPr algn="ctr"/>
              <a:r>
                <a:rPr lang="fr-FR" sz="1400" dirty="0">
                  <a:solidFill>
                    <a:srgbClr val="0070C0"/>
                  </a:solidFill>
                </a:rPr>
                <a:t>réelles fabriquées</a:t>
              </a:r>
            </a:p>
            <a:p>
              <a:pPr algn="ctr"/>
              <a:r>
                <a:rPr lang="fr-FR" sz="1400" dirty="0">
                  <a:solidFill>
                    <a:srgbClr val="0070C0"/>
                  </a:solidFill>
                </a:rPr>
                <a:t>au </a:t>
              </a:r>
              <a:r>
                <a:rPr lang="fr-FR" sz="1400" b="1" u="sng" dirty="0">
                  <a:solidFill>
                    <a:srgbClr val="0070C0"/>
                  </a:solidFill>
                </a:rPr>
                <a:t>coût standard</a:t>
              </a:r>
            </a:p>
          </p:txBody>
        </p:sp>
        <p:sp>
          <p:nvSpPr>
            <p:cNvPr id="80" name="ZoneTexte 79"/>
            <p:cNvSpPr txBox="1"/>
            <p:nvPr/>
          </p:nvSpPr>
          <p:spPr>
            <a:xfrm>
              <a:off x="6664725" y="5813082"/>
              <a:ext cx="2157879" cy="738664"/>
            </a:xfrm>
            <a:prstGeom prst="rect">
              <a:avLst/>
            </a:prstGeom>
            <a:noFill/>
          </p:spPr>
          <p:txBody>
            <a:bodyPr wrap="square" rtlCol="0">
              <a:spAutoFit/>
            </a:bodyPr>
            <a:lstStyle/>
            <a:p>
              <a:pPr algn="ctr"/>
              <a:r>
                <a:rPr lang="fr-FR" sz="1400" dirty="0">
                  <a:solidFill>
                    <a:srgbClr val="FF0000"/>
                  </a:solidFill>
                </a:rPr>
                <a:t>Calcul des quantités </a:t>
              </a:r>
            </a:p>
            <a:p>
              <a:pPr algn="ctr"/>
              <a:r>
                <a:rPr lang="fr-FR" sz="1400" dirty="0">
                  <a:solidFill>
                    <a:srgbClr val="FF0000"/>
                  </a:solidFill>
                </a:rPr>
                <a:t>réelles fabriquées</a:t>
              </a:r>
            </a:p>
            <a:p>
              <a:pPr algn="ctr"/>
              <a:r>
                <a:rPr lang="fr-FR" sz="1400" dirty="0">
                  <a:solidFill>
                    <a:srgbClr val="FF0000"/>
                  </a:solidFill>
                </a:rPr>
                <a:t>au </a:t>
              </a:r>
              <a:r>
                <a:rPr lang="fr-FR" sz="1400" b="1" dirty="0">
                  <a:solidFill>
                    <a:srgbClr val="FF0000"/>
                  </a:solidFill>
                </a:rPr>
                <a:t>coût réel constaté</a:t>
              </a:r>
            </a:p>
          </p:txBody>
        </p:sp>
        <p:sp>
          <p:nvSpPr>
            <p:cNvPr id="82" name="Rectangle 81"/>
            <p:cNvSpPr/>
            <p:nvPr/>
          </p:nvSpPr>
          <p:spPr>
            <a:xfrm>
              <a:off x="369408" y="3306350"/>
              <a:ext cx="1080120" cy="271937"/>
            </a:xfrm>
            <a:prstGeom prst="rect">
              <a:avLst/>
            </a:prstGeom>
            <a:pattFill prst="lgConfetti">
              <a:fgClr>
                <a:schemeClr val="bg1">
                  <a:lumMod val="50000"/>
                </a:schemeClr>
              </a:fgClr>
              <a:bgClr>
                <a:schemeClr val="bg1"/>
              </a:bgClr>
            </a:patt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6" name="ZoneTexte 85"/>
            <p:cNvSpPr txBox="1"/>
            <p:nvPr/>
          </p:nvSpPr>
          <p:spPr>
            <a:xfrm>
              <a:off x="133053" y="2521580"/>
              <a:ext cx="1411252" cy="2031325"/>
            </a:xfrm>
            <a:prstGeom prst="rect">
              <a:avLst/>
            </a:prstGeom>
            <a:noFill/>
          </p:spPr>
          <p:txBody>
            <a:bodyPr wrap="square" rtlCol="0">
              <a:spAutoFit/>
            </a:bodyPr>
            <a:lstStyle/>
            <a:p>
              <a:pPr algn="ctr"/>
              <a:r>
                <a:rPr lang="fr-FR" sz="1600" dirty="0">
                  <a:solidFill>
                    <a:schemeClr val="tx1">
                      <a:lumMod val="75000"/>
                      <a:lumOff val="25000"/>
                    </a:schemeClr>
                  </a:solidFill>
                </a:rPr>
                <a:t>Moment </a:t>
              </a:r>
            </a:p>
            <a:p>
              <a:pPr algn="ctr"/>
              <a:r>
                <a:rPr lang="fr-FR" sz="1600" dirty="0">
                  <a:solidFill>
                    <a:schemeClr val="tx1">
                      <a:lumMod val="75000"/>
                      <a:lumOff val="25000"/>
                    </a:schemeClr>
                  </a:solidFill>
                </a:rPr>
                <a:t>préparation </a:t>
              </a:r>
            </a:p>
            <a:p>
              <a:pPr algn="ctr"/>
              <a:r>
                <a:rPr lang="fr-FR" sz="1600" dirty="0">
                  <a:solidFill>
                    <a:schemeClr val="tx1">
                      <a:lumMod val="75000"/>
                      <a:lumOff val="25000"/>
                    </a:schemeClr>
                  </a:solidFill>
                </a:rPr>
                <a:t>des budgets</a:t>
              </a:r>
            </a:p>
            <a:p>
              <a:pPr algn="ctr"/>
              <a:r>
                <a:rPr lang="fr-FR" b="1" dirty="0">
                  <a:solidFill>
                    <a:schemeClr val="tx1">
                      <a:lumMod val="75000"/>
                      <a:lumOff val="25000"/>
                    </a:schemeClr>
                  </a:solidFill>
                  <a:latin typeface="Arial Black" panose="020B0A04020102020204" pitchFamily="34" charset="0"/>
                </a:rPr>
                <a:t>=</a:t>
              </a:r>
              <a:r>
                <a:rPr lang="fr-FR" b="1" dirty="0">
                  <a:solidFill>
                    <a:schemeClr val="tx1">
                      <a:lumMod val="75000"/>
                      <a:lumOff val="25000"/>
                    </a:schemeClr>
                  </a:solidFill>
                </a:rPr>
                <a:t> </a:t>
              </a:r>
            </a:p>
            <a:p>
              <a:pPr algn="ctr"/>
              <a:r>
                <a:rPr lang="fr-FR" sz="1600" dirty="0">
                  <a:solidFill>
                    <a:schemeClr val="tx1">
                      <a:lumMod val="75000"/>
                      <a:lumOff val="25000"/>
                    </a:schemeClr>
                  </a:solidFill>
                </a:rPr>
                <a:t>Définition des </a:t>
              </a:r>
              <a:r>
                <a:rPr lang="fr-FR" sz="1600" b="1" u="sng" dirty="0">
                  <a:solidFill>
                    <a:schemeClr val="tx1">
                      <a:lumMod val="75000"/>
                      <a:lumOff val="25000"/>
                    </a:schemeClr>
                  </a:solidFill>
                </a:rPr>
                <a:t>standards</a:t>
              </a:r>
            </a:p>
            <a:p>
              <a:pPr algn="ctr"/>
              <a:r>
                <a:rPr lang="fr-FR" sz="1400" dirty="0">
                  <a:solidFill>
                    <a:schemeClr val="tx1">
                      <a:lumMod val="75000"/>
                      <a:lumOff val="25000"/>
                    </a:schemeClr>
                  </a:solidFill>
                </a:rPr>
                <a:t>(coûts et quantités)</a:t>
              </a:r>
            </a:p>
          </p:txBody>
        </p:sp>
        <p:cxnSp>
          <p:nvCxnSpPr>
            <p:cNvPr id="89" name="Connecteur droit avec flèche 88"/>
            <p:cNvCxnSpPr/>
            <p:nvPr/>
          </p:nvCxnSpPr>
          <p:spPr>
            <a:xfrm flipH="1">
              <a:off x="2340768" y="2807782"/>
              <a:ext cx="6864" cy="612476"/>
            </a:xfrm>
            <a:prstGeom prst="straightConnector1">
              <a:avLst/>
            </a:prstGeom>
            <a:ln w="25400">
              <a:solidFill>
                <a:srgbClr val="0066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1882673" y="2266266"/>
              <a:ext cx="1027544" cy="584775"/>
            </a:xfrm>
            <a:prstGeom prst="rect">
              <a:avLst/>
            </a:prstGeom>
            <a:noFill/>
          </p:spPr>
          <p:txBody>
            <a:bodyPr wrap="square" rtlCol="0">
              <a:spAutoFit/>
            </a:bodyPr>
            <a:lstStyle/>
            <a:p>
              <a:pPr algn="ctr"/>
              <a:r>
                <a:rPr lang="fr-FR" sz="1600" dirty="0">
                  <a:solidFill>
                    <a:srgbClr val="006600"/>
                  </a:solidFill>
                </a:rPr>
                <a:t>OF suggérés</a:t>
              </a:r>
            </a:p>
          </p:txBody>
        </p:sp>
        <p:cxnSp>
          <p:nvCxnSpPr>
            <p:cNvPr id="92" name="Connecteur droit avec flèche 91"/>
            <p:cNvCxnSpPr>
              <a:cxnSpLocks/>
              <a:stCxn id="79" idx="2"/>
            </p:cNvCxnSpPr>
            <p:nvPr/>
          </p:nvCxnSpPr>
          <p:spPr>
            <a:xfrm>
              <a:off x="7706144" y="4631192"/>
              <a:ext cx="216340" cy="393293"/>
            </a:xfrm>
            <a:prstGeom prst="straightConnector1">
              <a:avLst/>
            </a:prstGeom>
            <a:ln w="31750">
              <a:prstDash val="sysDash"/>
              <a:tailEnd type="arrow"/>
            </a:ln>
          </p:spPr>
          <p:style>
            <a:lnRef idx="1">
              <a:schemeClr val="accent1"/>
            </a:lnRef>
            <a:fillRef idx="0">
              <a:schemeClr val="accent1"/>
            </a:fillRef>
            <a:effectRef idx="0">
              <a:schemeClr val="accent1"/>
            </a:effectRef>
            <a:fontRef idx="minor">
              <a:schemeClr val="tx1"/>
            </a:fontRef>
          </p:style>
        </p:cxnSp>
        <p:cxnSp>
          <p:nvCxnSpPr>
            <p:cNvPr id="94" name="Connecteur droit avec flèche 93"/>
            <p:cNvCxnSpPr>
              <a:cxnSpLocks/>
              <a:stCxn id="80" idx="0"/>
            </p:cNvCxnSpPr>
            <p:nvPr/>
          </p:nvCxnSpPr>
          <p:spPr>
            <a:xfrm flipV="1">
              <a:off x="7743665" y="5504129"/>
              <a:ext cx="178819" cy="308953"/>
            </a:xfrm>
            <a:prstGeom prst="straightConnector1">
              <a:avLst/>
            </a:prstGeom>
            <a:ln w="3175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97" name="ZoneTexte 96"/>
            <p:cNvSpPr txBox="1"/>
            <p:nvPr/>
          </p:nvSpPr>
          <p:spPr>
            <a:xfrm>
              <a:off x="7331783" y="4980909"/>
              <a:ext cx="1629896" cy="523220"/>
            </a:xfrm>
            <a:prstGeom prst="rect">
              <a:avLst/>
            </a:prstGeom>
            <a:noFill/>
          </p:spPr>
          <p:txBody>
            <a:bodyPr wrap="square" rtlCol="0">
              <a:spAutoFit/>
            </a:bodyPr>
            <a:lstStyle/>
            <a:p>
              <a:pPr algn="ctr"/>
              <a:r>
                <a:rPr lang="fr-FR" sz="1400" dirty="0">
                  <a:solidFill>
                    <a:srgbClr val="7030A0"/>
                  </a:solidFill>
                </a:rPr>
                <a:t>Calcul et analyse des </a:t>
              </a:r>
              <a:r>
                <a:rPr lang="fr-FR" sz="1400" b="1" dirty="0">
                  <a:solidFill>
                    <a:srgbClr val="7030A0"/>
                  </a:solidFill>
                </a:rPr>
                <a:t>ECARTS</a:t>
              </a:r>
            </a:p>
          </p:txBody>
        </p:sp>
        <p:cxnSp>
          <p:nvCxnSpPr>
            <p:cNvPr id="106" name="Connecteur droit avec flèche 105"/>
            <p:cNvCxnSpPr/>
            <p:nvPr/>
          </p:nvCxnSpPr>
          <p:spPr>
            <a:xfrm flipH="1">
              <a:off x="4297116" y="2815950"/>
              <a:ext cx="3432" cy="609885"/>
            </a:xfrm>
            <a:prstGeom prst="straightConnector1">
              <a:avLst/>
            </a:prstGeom>
            <a:ln w="25400">
              <a:solidFill>
                <a:srgbClr val="FF66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107" name="ZoneTexte 106"/>
            <p:cNvSpPr txBox="1"/>
            <p:nvPr/>
          </p:nvSpPr>
          <p:spPr>
            <a:xfrm>
              <a:off x="3935889" y="2263252"/>
              <a:ext cx="842666" cy="584775"/>
            </a:xfrm>
            <a:prstGeom prst="rect">
              <a:avLst/>
            </a:prstGeom>
            <a:noFill/>
          </p:spPr>
          <p:txBody>
            <a:bodyPr wrap="square" rtlCol="0">
              <a:spAutoFit/>
            </a:bodyPr>
            <a:lstStyle/>
            <a:p>
              <a:pPr algn="ctr"/>
              <a:r>
                <a:rPr lang="fr-FR" sz="1600" dirty="0">
                  <a:solidFill>
                    <a:srgbClr val="FF6600"/>
                  </a:solidFill>
                </a:rPr>
                <a:t>OF </a:t>
              </a:r>
            </a:p>
            <a:p>
              <a:pPr algn="ctr"/>
              <a:r>
                <a:rPr lang="fr-FR" sz="1600" dirty="0">
                  <a:solidFill>
                    <a:srgbClr val="FF6600"/>
                  </a:solidFill>
                </a:rPr>
                <a:t>lancés</a:t>
              </a:r>
            </a:p>
          </p:txBody>
        </p:sp>
        <p:cxnSp>
          <p:nvCxnSpPr>
            <p:cNvPr id="108" name="Connecteur droit avec flèche 107"/>
            <p:cNvCxnSpPr/>
            <p:nvPr/>
          </p:nvCxnSpPr>
          <p:spPr>
            <a:xfrm flipH="1">
              <a:off x="6356259" y="2815950"/>
              <a:ext cx="3432" cy="609885"/>
            </a:xfrm>
            <a:prstGeom prst="straightConnector1">
              <a:avLst/>
            </a:prstGeom>
            <a:ln w="25400">
              <a:solidFill>
                <a:srgbClr val="0070C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109" name="ZoneTexte 108"/>
            <p:cNvSpPr txBox="1"/>
            <p:nvPr/>
          </p:nvSpPr>
          <p:spPr>
            <a:xfrm>
              <a:off x="5887493" y="2275114"/>
              <a:ext cx="946775" cy="584775"/>
            </a:xfrm>
            <a:prstGeom prst="rect">
              <a:avLst/>
            </a:prstGeom>
            <a:noFill/>
          </p:spPr>
          <p:txBody>
            <a:bodyPr wrap="square" rtlCol="0">
              <a:spAutoFit/>
            </a:bodyPr>
            <a:lstStyle/>
            <a:p>
              <a:pPr algn="ctr"/>
              <a:r>
                <a:rPr lang="fr-FR" sz="1600" dirty="0">
                  <a:solidFill>
                    <a:srgbClr val="0070C0"/>
                  </a:solidFill>
                </a:rPr>
                <a:t>OF </a:t>
              </a:r>
            </a:p>
            <a:p>
              <a:pPr algn="ctr"/>
              <a:r>
                <a:rPr lang="fr-FR" sz="1600" dirty="0">
                  <a:solidFill>
                    <a:srgbClr val="0070C0"/>
                  </a:solidFill>
                </a:rPr>
                <a:t>clôturés</a:t>
              </a:r>
            </a:p>
          </p:txBody>
        </p:sp>
        <p:grpSp>
          <p:nvGrpSpPr>
            <p:cNvPr id="110" name="Groupe 109"/>
            <p:cNvGrpSpPr/>
            <p:nvPr/>
          </p:nvGrpSpPr>
          <p:grpSpPr>
            <a:xfrm>
              <a:off x="2323808" y="1888476"/>
              <a:ext cx="2032168" cy="216024"/>
              <a:chOff x="1461984" y="1592796"/>
              <a:chExt cx="6998448" cy="216024"/>
            </a:xfrm>
          </p:grpSpPr>
          <p:cxnSp>
            <p:nvCxnSpPr>
              <p:cNvPr id="111" name="Connecteur droit avec flèche 110"/>
              <p:cNvCxnSpPr/>
              <p:nvPr/>
            </p:nvCxnSpPr>
            <p:spPr>
              <a:xfrm>
                <a:off x="1475656" y="1700808"/>
                <a:ext cx="6984776" cy="0"/>
              </a:xfrm>
              <a:prstGeom prst="straightConnector1">
                <a:avLst/>
              </a:prstGeom>
              <a:ln w="317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12" name="Connecteur droit 111"/>
              <p:cNvCxnSpPr/>
              <p:nvPr/>
            </p:nvCxnSpPr>
            <p:spPr>
              <a:xfrm>
                <a:off x="1461984" y="1592796"/>
                <a:ext cx="0" cy="216024"/>
              </a:xfrm>
              <a:prstGeom prst="line">
                <a:avLst/>
              </a:prstGeom>
              <a:ln w="31750">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114" name="Groupe 113"/>
            <p:cNvGrpSpPr/>
            <p:nvPr/>
          </p:nvGrpSpPr>
          <p:grpSpPr>
            <a:xfrm>
              <a:off x="4355976" y="1888476"/>
              <a:ext cx="2022003" cy="216024"/>
              <a:chOff x="1461984" y="1592796"/>
              <a:chExt cx="6998448" cy="216024"/>
            </a:xfrm>
          </p:grpSpPr>
          <p:cxnSp>
            <p:nvCxnSpPr>
              <p:cNvPr id="115" name="Connecteur droit avec flèche 114"/>
              <p:cNvCxnSpPr/>
              <p:nvPr/>
            </p:nvCxnSpPr>
            <p:spPr>
              <a:xfrm>
                <a:off x="1475656" y="1700808"/>
                <a:ext cx="6984776" cy="0"/>
              </a:xfrm>
              <a:prstGeom prst="straightConnector1">
                <a:avLst/>
              </a:prstGeom>
              <a:ln w="31750">
                <a:solidFill>
                  <a:srgbClr val="FF6600"/>
                </a:solidFill>
                <a:tailEnd type="arrow"/>
              </a:ln>
            </p:spPr>
            <p:style>
              <a:lnRef idx="1">
                <a:schemeClr val="accent1"/>
              </a:lnRef>
              <a:fillRef idx="0">
                <a:schemeClr val="accent1"/>
              </a:fillRef>
              <a:effectRef idx="0">
                <a:schemeClr val="accent1"/>
              </a:effectRef>
              <a:fontRef idx="minor">
                <a:schemeClr val="tx1"/>
              </a:fontRef>
            </p:style>
          </p:cxnSp>
          <p:cxnSp>
            <p:nvCxnSpPr>
              <p:cNvPr id="116" name="Connecteur droit 115"/>
              <p:cNvCxnSpPr/>
              <p:nvPr/>
            </p:nvCxnSpPr>
            <p:spPr>
              <a:xfrm>
                <a:off x="1461984" y="1592796"/>
                <a:ext cx="0" cy="216024"/>
              </a:xfrm>
              <a:prstGeom prst="line">
                <a:avLst/>
              </a:prstGeom>
              <a:ln w="31750">
                <a:solidFill>
                  <a:srgbClr val="FF6600"/>
                </a:solidFill>
              </a:ln>
            </p:spPr>
            <p:style>
              <a:lnRef idx="1">
                <a:schemeClr val="accent1"/>
              </a:lnRef>
              <a:fillRef idx="0">
                <a:schemeClr val="accent1"/>
              </a:fillRef>
              <a:effectRef idx="0">
                <a:schemeClr val="accent1"/>
              </a:effectRef>
              <a:fontRef idx="minor">
                <a:schemeClr val="tx1"/>
              </a:fontRef>
            </p:style>
          </p:cxnSp>
        </p:grpSp>
        <p:sp>
          <p:nvSpPr>
            <p:cNvPr id="117" name="ZoneTexte 116"/>
            <p:cNvSpPr txBox="1"/>
            <p:nvPr/>
          </p:nvSpPr>
          <p:spPr>
            <a:xfrm>
              <a:off x="2640191" y="1691688"/>
              <a:ext cx="1678484" cy="338554"/>
            </a:xfrm>
            <a:prstGeom prst="rect">
              <a:avLst/>
            </a:prstGeom>
            <a:noFill/>
          </p:spPr>
          <p:txBody>
            <a:bodyPr wrap="square" rtlCol="0">
              <a:spAutoFit/>
            </a:bodyPr>
            <a:lstStyle/>
            <a:p>
              <a:r>
                <a:rPr lang="fr-FR" sz="1600" dirty="0">
                  <a:solidFill>
                    <a:srgbClr val="00B050"/>
                  </a:solidFill>
                </a:rPr>
                <a:t>Prévisionnel</a:t>
              </a:r>
            </a:p>
          </p:txBody>
        </p:sp>
        <p:sp>
          <p:nvSpPr>
            <p:cNvPr id="118" name="ZoneTexte 117"/>
            <p:cNvSpPr txBox="1"/>
            <p:nvPr/>
          </p:nvSpPr>
          <p:spPr>
            <a:xfrm>
              <a:off x="4719448" y="1691688"/>
              <a:ext cx="1390618" cy="338554"/>
            </a:xfrm>
            <a:prstGeom prst="rect">
              <a:avLst/>
            </a:prstGeom>
            <a:noFill/>
          </p:spPr>
          <p:txBody>
            <a:bodyPr wrap="square" rtlCol="0">
              <a:spAutoFit/>
            </a:bodyPr>
            <a:lstStyle/>
            <a:p>
              <a:r>
                <a:rPr lang="fr-FR" sz="1600" dirty="0">
                  <a:solidFill>
                    <a:srgbClr val="FF6600"/>
                  </a:solidFill>
                </a:rPr>
                <a:t>En-cours</a:t>
              </a:r>
            </a:p>
          </p:txBody>
        </p:sp>
        <p:sp>
          <p:nvSpPr>
            <p:cNvPr id="105" name="ZoneTexte 104"/>
            <p:cNvSpPr txBox="1"/>
            <p:nvPr/>
          </p:nvSpPr>
          <p:spPr>
            <a:xfrm>
              <a:off x="5508104" y="6518270"/>
              <a:ext cx="3290644" cy="307777"/>
            </a:xfrm>
            <a:prstGeom prst="rect">
              <a:avLst/>
            </a:prstGeom>
            <a:noFill/>
          </p:spPr>
          <p:txBody>
            <a:bodyPr wrap="none" rtlCol="0">
              <a:spAutoFit/>
            </a:bodyPr>
            <a:lstStyle/>
            <a:p>
              <a:r>
                <a:rPr lang="fr-FR" sz="1400" dirty="0"/>
                <a:t>NB : Tous les stocks sont en coût standard</a:t>
              </a:r>
            </a:p>
          </p:txBody>
        </p:sp>
        <p:grpSp>
          <p:nvGrpSpPr>
            <p:cNvPr id="120" name="Groupe 119"/>
            <p:cNvGrpSpPr/>
            <p:nvPr/>
          </p:nvGrpSpPr>
          <p:grpSpPr>
            <a:xfrm>
              <a:off x="6356259" y="1888476"/>
              <a:ext cx="1859761" cy="216024"/>
              <a:chOff x="1461984" y="1592796"/>
              <a:chExt cx="6998448" cy="216024"/>
            </a:xfrm>
          </p:grpSpPr>
          <p:cxnSp>
            <p:nvCxnSpPr>
              <p:cNvPr id="121" name="Connecteur droit avec flèche 120"/>
              <p:cNvCxnSpPr/>
              <p:nvPr/>
            </p:nvCxnSpPr>
            <p:spPr>
              <a:xfrm>
                <a:off x="1475656" y="1700808"/>
                <a:ext cx="6984776" cy="0"/>
              </a:xfrm>
              <a:prstGeom prst="straightConnector1">
                <a:avLst/>
              </a:prstGeom>
              <a:ln w="317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22" name="Connecteur droit 121"/>
              <p:cNvCxnSpPr/>
              <p:nvPr/>
            </p:nvCxnSpPr>
            <p:spPr>
              <a:xfrm>
                <a:off x="1461984" y="1592796"/>
                <a:ext cx="0" cy="216024"/>
              </a:xfrm>
              <a:prstGeom prst="line">
                <a:avLst/>
              </a:prstGeom>
              <a:ln w="31750">
                <a:solidFill>
                  <a:srgbClr val="0070C0"/>
                </a:solidFill>
              </a:ln>
            </p:spPr>
            <p:style>
              <a:lnRef idx="1">
                <a:schemeClr val="accent1"/>
              </a:lnRef>
              <a:fillRef idx="0">
                <a:schemeClr val="accent1"/>
              </a:fillRef>
              <a:effectRef idx="0">
                <a:schemeClr val="accent1"/>
              </a:effectRef>
              <a:fontRef idx="minor">
                <a:schemeClr val="tx1"/>
              </a:fontRef>
            </p:style>
          </p:cxnSp>
        </p:grpSp>
        <p:sp>
          <p:nvSpPr>
            <p:cNvPr id="128" name="ZoneTexte 127"/>
            <p:cNvSpPr txBox="1"/>
            <p:nvPr/>
          </p:nvSpPr>
          <p:spPr>
            <a:xfrm>
              <a:off x="6531866" y="1693121"/>
              <a:ext cx="1390618" cy="338554"/>
            </a:xfrm>
            <a:prstGeom prst="rect">
              <a:avLst/>
            </a:prstGeom>
            <a:noFill/>
          </p:spPr>
          <p:txBody>
            <a:bodyPr wrap="square" rtlCol="0">
              <a:spAutoFit/>
            </a:bodyPr>
            <a:lstStyle/>
            <a:p>
              <a:r>
                <a:rPr lang="fr-FR" sz="1600" dirty="0">
                  <a:solidFill>
                    <a:srgbClr val="0070C0"/>
                  </a:solidFill>
                </a:rPr>
                <a:t>Terminé</a:t>
              </a:r>
            </a:p>
          </p:txBody>
        </p:sp>
        <p:cxnSp>
          <p:nvCxnSpPr>
            <p:cNvPr id="1024" name="Connecteur droit 1023"/>
            <p:cNvCxnSpPr/>
            <p:nvPr/>
          </p:nvCxnSpPr>
          <p:spPr>
            <a:xfrm>
              <a:off x="1431168" y="1522411"/>
              <a:ext cx="0" cy="1783939"/>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91550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28600" y="152400"/>
            <a:ext cx="8686800" cy="1143000"/>
          </a:xfrm>
          <a:noFill/>
          <a:ln/>
        </p:spPr>
        <p:txBody>
          <a:bodyPr lIns="90488" tIns="44450" rIns="90488" bIns="44450"/>
          <a:lstStyle/>
          <a:p>
            <a:r>
              <a:rPr lang="fr-FR"/>
              <a:t>Les données techniques Budget</a:t>
            </a:r>
          </a:p>
        </p:txBody>
      </p:sp>
      <p:sp>
        <p:nvSpPr>
          <p:cNvPr id="37891" name="Rectangle 3"/>
          <p:cNvSpPr>
            <a:spLocks noGrp="1" noChangeArrowheads="1"/>
          </p:cNvSpPr>
          <p:nvPr>
            <p:ph type="body" idx="1"/>
          </p:nvPr>
        </p:nvSpPr>
        <p:spPr>
          <a:noFill/>
          <a:ln/>
        </p:spPr>
        <p:txBody>
          <a:bodyPr lIns="90488" tIns="44450" rIns="90488" bIns="44450"/>
          <a:lstStyle/>
          <a:p>
            <a:pPr marL="285750" indent="-285750"/>
            <a:r>
              <a:rPr lang="fr-FR" sz="2800" dirty="0"/>
              <a:t>Les </a:t>
            </a:r>
            <a:r>
              <a:rPr lang="fr-FR" sz="2800" dirty="0">
                <a:solidFill>
                  <a:srgbClr val="339933"/>
                </a:solidFill>
              </a:rPr>
              <a:t>nomenclatures Budget</a:t>
            </a:r>
            <a:r>
              <a:rPr lang="fr-FR" sz="2800" dirty="0"/>
              <a:t> celles valides à la date du budget</a:t>
            </a:r>
          </a:p>
          <a:p>
            <a:pPr marL="285750" indent="-285750"/>
            <a:r>
              <a:rPr lang="fr-FR" sz="2800" dirty="0"/>
              <a:t>Les </a:t>
            </a:r>
            <a:r>
              <a:rPr lang="fr-FR" sz="2800" dirty="0">
                <a:solidFill>
                  <a:srgbClr val="339933"/>
                </a:solidFill>
              </a:rPr>
              <a:t>gammes de fabrication Budget</a:t>
            </a:r>
            <a:r>
              <a:rPr lang="fr-FR" sz="2800" dirty="0"/>
              <a:t> correspondent à la gamme</a:t>
            </a:r>
          </a:p>
          <a:p>
            <a:pPr marL="685800" lvl="1" indent="-228600"/>
            <a:r>
              <a:rPr lang="fr-FR" dirty="0"/>
              <a:t>sélectionnée pour chaque article </a:t>
            </a:r>
          </a:p>
          <a:p>
            <a:pPr marL="685800" lvl="1" indent="-228600"/>
            <a:r>
              <a:rPr lang="fr-FR" dirty="0"/>
              <a:t>et à l’indice de gamme valide à la date du budget</a:t>
            </a:r>
            <a:endParaRPr lang="fr-FR" sz="3200" dirty="0"/>
          </a:p>
        </p:txBody>
      </p:sp>
    </p:spTree>
    <p:extLst>
      <p:ext uri="{BB962C8B-B14F-4D97-AF65-F5344CB8AC3E}">
        <p14:creationId xmlns:p14="http://schemas.microsoft.com/office/powerpoint/2010/main" val="210650737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004241-2FF5-4D08-9213-925E111B6997}"/>
              </a:ext>
            </a:extLst>
          </p:cNvPr>
          <p:cNvSpPr>
            <a:spLocks noGrp="1"/>
          </p:cNvSpPr>
          <p:nvPr>
            <p:ph type="title"/>
          </p:nvPr>
        </p:nvSpPr>
        <p:spPr>
          <a:xfrm>
            <a:off x="228600" y="152400"/>
            <a:ext cx="8447856" cy="1143000"/>
          </a:xfrm>
        </p:spPr>
        <p:txBody>
          <a:bodyPr/>
          <a:lstStyle/>
          <a:p>
            <a:r>
              <a:rPr lang="fr-FR" sz="3600" dirty="0"/>
              <a:t>Le divers écarts selon le statut des OF</a:t>
            </a:r>
          </a:p>
        </p:txBody>
      </p:sp>
      <p:sp>
        <p:nvSpPr>
          <p:cNvPr id="6" name="Hexagone 5">
            <a:extLst>
              <a:ext uri="{FF2B5EF4-FFF2-40B4-BE49-F238E27FC236}">
                <a16:creationId xmlns:a16="http://schemas.microsoft.com/office/drawing/2014/main" id="{74CD5D53-9E6D-4C41-837F-0F56E378088F}"/>
              </a:ext>
            </a:extLst>
          </p:cNvPr>
          <p:cNvSpPr/>
          <p:nvPr/>
        </p:nvSpPr>
        <p:spPr bwMode="auto">
          <a:xfrm>
            <a:off x="3707904" y="1880828"/>
            <a:ext cx="1944216" cy="936104"/>
          </a:xfrm>
          <a:prstGeom prst="hexagon">
            <a:avLst/>
          </a:prstGeom>
          <a:solidFill>
            <a:srgbClr val="FFCC99"/>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a:ln>
                  <a:noFill/>
                </a:ln>
                <a:solidFill>
                  <a:schemeClr val="tx1"/>
                </a:solidFill>
                <a:effectLst/>
                <a:latin typeface="Tahoma" charset="0"/>
              </a:rPr>
              <a:t>Écart sur budget</a:t>
            </a:r>
          </a:p>
        </p:txBody>
      </p:sp>
      <p:sp>
        <p:nvSpPr>
          <p:cNvPr id="7" name="Rectangle 6">
            <a:extLst>
              <a:ext uri="{FF2B5EF4-FFF2-40B4-BE49-F238E27FC236}">
                <a16:creationId xmlns:a16="http://schemas.microsoft.com/office/drawing/2014/main" id="{F506C611-1CAD-45D2-80BA-E66A15F50821}"/>
              </a:ext>
            </a:extLst>
          </p:cNvPr>
          <p:cNvSpPr/>
          <p:nvPr/>
        </p:nvSpPr>
        <p:spPr bwMode="auto">
          <a:xfrm>
            <a:off x="611560" y="1700808"/>
            <a:ext cx="2232248" cy="129614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a:ln>
                  <a:noFill/>
                </a:ln>
                <a:solidFill>
                  <a:schemeClr val="tx1"/>
                </a:solidFill>
                <a:effectLst/>
                <a:latin typeface="Tahoma" charset="0"/>
              </a:rPr>
              <a:t>Données techniques budget</a:t>
            </a:r>
          </a:p>
        </p:txBody>
      </p:sp>
      <p:sp>
        <p:nvSpPr>
          <p:cNvPr id="8" name="Rectangle 7">
            <a:extLst>
              <a:ext uri="{FF2B5EF4-FFF2-40B4-BE49-F238E27FC236}">
                <a16:creationId xmlns:a16="http://schemas.microsoft.com/office/drawing/2014/main" id="{5D47DF18-E431-4345-946D-F69012B215C0}"/>
              </a:ext>
            </a:extLst>
          </p:cNvPr>
          <p:cNvSpPr/>
          <p:nvPr/>
        </p:nvSpPr>
        <p:spPr bwMode="auto">
          <a:xfrm>
            <a:off x="6372200" y="1700808"/>
            <a:ext cx="2232248" cy="1296144"/>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a:ln>
                  <a:noFill/>
                </a:ln>
                <a:solidFill>
                  <a:schemeClr val="tx1"/>
                </a:solidFill>
                <a:effectLst/>
                <a:latin typeface="Tahoma" charset="0"/>
              </a:rPr>
              <a:t>Données techniques de l’OF</a:t>
            </a:r>
          </a:p>
          <a:p>
            <a:pPr marL="0" marR="0" indent="0" algn="ctr" defTabSz="914400" rtl="0" eaLnBrk="0" fontAlgn="base" latinLnBrk="0" hangingPunct="0">
              <a:lnSpc>
                <a:spcPct val="100000"/>
              </a:lnSpc>
              <a:spcBef>
                <a:spcPct val="0"/>
              </a:spcBef>
              <a:spcAft>
                <a:spcPct val="0"/>
              </a:spcAft>
              <a:buClrTx/>
              <a:buSzTx/>
              <a:buFontTx/>
              <a:buNone/>
              <a:tabLst/>
            </a:pPr>
            <a:r>
              <a:rPr lang="fr-FR" dirty="0"/>
              <a:t>Quantité attendue</a:t>
            </a:r>
            <a:endParaRPr kumimoji="0" lang="fr-FR" sz="1800" b="0" i="0" u="none" strike="noStrike" cap="none" normalizeH="0" baseline="0" dirty="0">
              <a:ln>
                <a:noFill/>
              </a:ln>
              <a:solidFill>
                <a:schemeClr val="tx1"/>
              </a:solidFill>
              <a:effectLst/>
              <a:latin typeface="Tahoma" charset="0"/>
            </a:endParaRPr>
          </a:p>
        </p:txBody>
      </p:sp>
      <p:sp>
        <p:nvSpPr>
          <p:cNvPr id="9" name="Hexagone 8">
            <a:extLst>
              <a:ext uri="{FF2B5EF4-FFF2-40B4-BE49-F238E27FC236}">
                <a16:creationId xmlns:a16="http://schemas.microsoft.com/office/drawing/2014/main" id="{CF39E482-B55A-4130-BC35-BCF003621C3B}"/>
              </a:ext>
            </a:extLst>
          </p:cNvPr>
          <p:cNvSpPr/>
          <p:nvPr/>
        </p:nvSpPr>
        <p:spPr bwMode="auto">
          <a:xfrm>
            <a:off x="3707904" y="3609020"/>
            <a:ext cx="1944216" cy="936104"/>
          </a:xfrm>
          <a:prstGeom prst="hexagon">
            <a:avLst/>
          </a:prstGeom>
          <a:solidFill>
            <a:srgbClr val="FFCC66"/>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a:ln>
                  <a:noFill/>
                </a:ln>
                <a:solidFill>
                  <a:schemeClr val="tx1"/>
                </a:solidFill>
                <a:effectLst/>
                <a:latin typeface="Tahoma" charset="0"/>
              </a:rPr>
              <a:t>Écart d’exécution</a:t>
            </a:r>
          </a:p>
        </p:txBody>
      </p:sp>
      <p:sp>
        <p:nvSpPr>
          <p:cNvPr id="10" name="Rectangle 9">
            <a:extLst>
              <a:ext uri="{FF2B5EF4-FFF2-40B4-BE49-F238E27FC236}">
                <a16:creationId xmlns:a16="http://schemas.microsoft.com/office/drawing/2014/main" id="{6E0BC419-84AF-4C18-B42D-7C13682E24CC}"/>
              </a:ext>
            </a:extLst>
          </p:cNvPr>
          <p:cNvSpPr/>
          <p:nvPr/>
        </p:nvSpPr>
        <p:spPr bwMode="auto">
          <a:xfrm>
            <a:off x="611560" y="3429000"/>
            <a:ext cx="2232248" cy="1296144"/>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fr-FR" dirty="0"/>
              <a:t>Données techniques de l’OF</a:t>
            </a:r>
          </a:p>
        </p:txBody>
      </p:sp>
      <p:sp>
        <p:nvSpPr>
          <p:cNvPr id="11" name="Rectangle 10">
            <a:extLst>
              <a:ext uri="{FF2B5EF4-FFF2-40B4-BE49-F238E27FC236}">
                <a16:creationId xmlns:a16="http://schemas.microsoft.com/office/drawing/2014/main" id="{56EEFE16-3D95-4C1E-ABEA-7154FC788325}"/>
              </a:ext>
            </a:extLst>
          </p:cNvPr>
          <p:cNvSpPr/>
          <p:nvPr/>
        </p:nvSpPr>
        <p:spPr bwMode="auto">
          <a:xfrm>
            <a:off x="6372200" y="3429000"/>
            <a:ext cx="2232248" cy="1296144"/>
          </a:xfrm>
          <a:prstGeom prst="rect">
            <a:avLst/>
          </a:prstGeom>
          <a:solidFill>
            <a:srgbClr val="FFFF9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a:ln>
                  <a:noFill/>
                </a:ln>
                <a:solidFill>
                  <a:schemeClr val="tx1"/>
                </a:solidFill>
                <a:effectLst/>
                <a:latin typeface="Tahoma" charset="0"/>
              </a:rPr>
              <a:t>Consommation réelle de ressources</a:t>
            </a:r>
          </a:p>
          <a:p>
            <a:pPr marL="0" marR="0" indent="0" algn="ctr" defTabSz="914400" rtl="0" eaLnBrk="0" fontAlgn="base" latinLnBrk="0" hangingPunct="0">
              <a:lnSpc>
                <a:spcPct val="100000"/>
              </a:lnSpc>
              <a:spcBef>
                <a:spcPct val="0"/>
              </a:spcBef>
              <a:spcAft>
                <a:spcPct val="0"/>
              </a:spcAft>
              <a:buClrTx/>
              <a:buSzTx/>
              <a:buFontTx/>
              <a:buNone/>
              <a:tabLst/>
            </a:pPr>
            <a:r>
              <a:rPr lang="fr-FR" dirty="0"/>
              <a:t>Quantité produite</a:t>
            </a:r>
            <a:endParaRPr kumimoji="0" lang="fr-FR" sz="1800" b="0" i="0" u="none" strike="noStrike" cap="none" normalizeH="0" baseline="0" dirty="0">
              <a:ln>
                <a:noFill/>
              </a:ln>
              <a:solidFill>
                <a:schemeClr val="tx1"/>
              </a:solidFill>
              <a:effectLst/>
              <a:latin typeface="Tahoma" charset="0"/>
            </a:endParaRPr>
          </a:p>
        </p:txBody>
      </p:sp>
      <p:sp>
        <p:nvSpPr>
          <p:cNvPr id="12" name="Hexagone 11">
            <a:extLst>
              <a:ext uri="{FF2B5EF4-FFF2-40B4-BE49-F238E27FC236}">
                <a16:creationId xmlns:a16="http://schemas.microsoft.com/office/drawing/2014/main" id="{8405EE66-FBCA-44C5-9B87-29EC7D13F1B5}"/>
              </a:ext>
            </a:extLst>
          </p:cNvPr>
          <p:cNvSpPr/>
          <p:nvPr/>
        </p:nvSpPr>
        <p:spPr bwMode="auto">
          <a:xfrm>
            <a:off x="3707904" y="5337212"/>
            <a:ext cx="1944216" cy="936104"/>
          </a:xfrm>
          <a:prstGeom prst="hexagon">
            <a:avLst/>
          </a:prstGeom>
          <a:solidFill>
            <a:srgbClr val="FF99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a:ln>
                  <a:noFill/>
                </a:ln>
                <a:solidFill>
                  <a:schemeClr val="tx1"/>
                </a:solidFill>
                <a:effectLst/>
                <a:latin typeface="Tahoma" charset="0"/>
              </a:rPr>
              <a:t>Écart sur budget</a:t>
            </a:r>
          </a:p>
        </p:txBody>
      </p:sp>
      <p:sp>
        <p:nvSpPr>
          <p:cNvPr id="13" name="Rectangle 12">
            <a:extLst>
              <a:ext uri="{FF2B5EF4-FFF2-40B4-BE49-F238E27FC236}">
                <a16:creationId xmlns:a16="http://schemas.microsoft.com/office/drawing/2014/main" id="{CE5CDA74-153D-4369-B745-63BFAF7A1D3B}"/>
              </a:ext>
            </a:extLst>
          </p:cNvPr>
          <p:cNvSpPr/>
          <p:nvPr/>
        </p:nvSpPr>
        <p:spPr bwMode="auto">
          <a:xfrm>
            <a:off x="611560" y="5157192"/>
            <a:ext cx="2232248" cy="129614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a:ln>
                  <a:noFill/>
                </a:ln>
                <a:solidFill>
                  <a:schemeClr val="tx1"/>
                </a:solidFill>
                <a:effectLst/>
                <a:latin typeface="Tahoma" charset="0"/>
              </a:rPr>
              <a:t>Données techniques budget</a:t>
            </a:r>
          </a:p>
        </p:txBody>
      </p:sp>
      <p:sp>
        <p:nvSpPr>
          <p:cNvPr id="14" name="Rectangle 13">
            <a:extLst>
              <a:ext uri="{FF2B5EF4-FFF2-40B4-BE49-F238E27FC236}">
                <a16:creationId xmlns:a16="http://schemas.microsoft.com/office/drawing/2014/main" id="{E5A2BFB7-661E-4847-B3CE-E489840023AC}"/>
              </a:ext>
            </a:extLst>
          </p:cNvPr>
          <p:cNvSpPr/>
          <p:nvPr/>
        </p:nvSpPr>
        <p:spPr bwMode="auto">
          <a:xfrm>
            <a:off x="6372200" y="5157192"/>
            <a:ext cx="2232248" cy="1296144"/>
          </a:xfrm>
          <a:prstGeom prst="rect">
            <a:avLst/>
          </a:prstGeom>
          <a:solidFill>
            <a:srgbClr val="FFFF9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fr-FR" dirty="0"/>
              <a:t>Consommation réelle de ressources</a:t>
            </a:r>
          </a:p>
          <a:p>
            <a:pPr algn="ctr"/>
            <a:r>
              <a:rPr lang="fr-FR" dirty="0"/>
              <a:t>Quantité produite</a:t>
            </a:r>
          </a:p>
        </p:txBody>
      </p:sp>
      <p:sp>
        <p:nvSpPr>
          <p:cNvPr id="15" name="ZoneTexte 14">
            <a:extLst>
              <a:ext uri="{FF2B5EF4-FFF2-40B4-BE49-F238E27FC236}">
                <a16:creationId xmlns:a16="http://schemas.microsoft.com/office/drawing/2014/main" id="{38340855-28EF-4BBB-8A63-C986FAA026F4}"/>
              </a:ext>
            </a:extLst>
          </p:cNvPr>
          <p:cNvSpPr txBox="1"/>
          <p:nvPr/>
        </p:nvSpPr>
        <p:spPr>
          <a:xfrm>
            <a:off x="4067944" y="1475492"/>
            <a:ext cx="1366080" cy="369332"/>
          </a:xfrm>
          <a:prstGeom prst="rect">
            <a:avLst/>
          </a:prstGeom>
          <a:noFill/>
        </p:spPr>
        <p:txBody>
          <a:bodyPr wrap="none" rtlCol="0">
            <a:spAutoFit/>
          </a:bodyPr>
          <a:lstStyle/>
          <a:p>
            <a:r>
              <a:rPr lang="fr-FR" b="1" dirty="0"/>
              <a:t>OF fermes</a:t>
            </a:r>
          </a:p>
        </p:txBody>
      </p:sp>
      <p:sp>
        <p:nvSpPr>
          <p:cNvPr id="16" name="ZoneTexte 15">
            <a:extLst>
              <a:ext uri="{FF2B5EF4-FFF2-40B4-BE49-F238E27FC236}">
                <a16:creationId xmlns:a16="http://schemas.microsoft.com/office/drawing/2014/main" id="{0F088B19-3D51-498F-BB01-F90DE8FD19C9}"/>
              </a:ext>
            </a:extLst>
          </p:cNvPr>
          <p:cNvSpPr txBox="1"/>
          <p:nvPr/>
        </p:nvSpPr>
        <p:spPr>
          <a:xfrm>
            <a:off x="4067944" y="3203684"/>
            <a:ext cx="1297150" cy="369332"/>
          </a:xfrm>
          <a:prstGeom prst="rect">
            <a:avLst/>
          </a:prstGeom>
          <a:noFill/>
        </p:spPr>
        <p:txBody>
          <a:bodyPr wrap="none" rtlCol="0">
            <a:spAutoFit/>
          </a:bodyPr>
          <a:lstStyle/>
          <a:p>
            <a:r>
              <a:rPr lang="fr-FR" b="1" dirty="0"/>
              <a:t>OF lancés</a:t>
            </a:r>
          </a:p>
        </p:txBody>
      </p:sp>
      <p:sp>
        <p:nvSpPr>
          <p:cNvPr id="17" name="ZoneTexte 16">
            <a:extLst>
              <a:ext uri="{FF2B5EF4-FFF2-40B4-BE49-F238E27FC236}">
                <a16:creationId xmlns:a16="http://schemas.microsoft.com/office/drawing/2014/main" id="{9638BD99-95FF-4BE1-8BD6-061EA7CC851F}"/>
              </a:ext>
            </a:extLst>
          </p:cNvPr>
          <p:cNvSpPr txBox="1"/>
          <p:nvPr/>
        </p:nvSpPr>
        <p:spPr>
          <a:xfrm>
            <a:off x="4131439" y="4994592"/>
            <a:ext cx="1016625" cy="369332"/>
          </a:xfrm>
          <a:prstGeom prst="rect">
            <a:avLst/>
          </a:prstGeom>
          <a:noFill/>
        </p:spPr>
        <p:txBody>
          <a:bodyPr wrap="none" rtlCol="0">
            <a:spAutoFit/>
          </a:bodyPr>
          <a:lstStyle/>
          <a:p>
            <a:r>
              <a:rPr lang="fr-FR" b="1" dirty="0"/>
              <a:t>OF clos</a:t>
            </a:r>
          </a:p>
        </p:txBody>
      </p:sp>
    </p:spTree>
    <p:extLst>
      <p:ext uri="{BB962C8B-B14F-4D97-AF65-F5344CB8AC3E}">
        <p14:creationId xmlns:p14="http://schemas.microsoft.com/office/powerpoint/2010/main" val="1926176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3E52E5-6C91-4CF3-A2B8-69D48EBE806C}"/>
              </a:ext>
            </a:extLst>
          </p:cNvPr>
          <p:cNvSpPr>
            <a:spLocks noGrp="1"/>
          </p:cNvSpPr>
          <p:nvPr>
            <p:ph type="title"/>
          </p:nvPr>
        </p:nvSpPr>
        <p:spPr>
          <a:xfrm>
            <a:off x="228600" y="152400"/>
            <a:ext cx="8229600" cy="1143000"/>
          </a:xfrm>
        </p:spPr>
        <p:txBody>
          <a:bodyPr/>
          <a:lstStyle/>
          <a:p>
            <a:r>
              <a:rPr lang="fr-FR" sz="3600" dirty="0"/>
              <a:t>Calcul des écarts des OF fermes</a:t>
            </a:r>
          </a:p>
        </p:txBody>
      </p:sp>
      <p:sp>
        <p:nvSpPr>
          <p:cNvPr id="3" name="Espace réservé du contenu 2">
            <a:extLst>
              <a:ext uri="{FF2B5EF4-FFF2-40B4-BE49-F238E27FC236}">
                <a16:creationId xmlns:a16="http://schemas.microsoft.com/office/drawing/2014/main" id="{B818D5AE-2164-4D98-94AF-10A902174639}"/>
              </a:ext>
            </a:extLst>
          </p:cNvPr>
          <p:cNvSpPr>
            <a:spLocks noGrp="1"/>
          </p:cNvSpPr>
          <p:nvPr>
            <p:ph idx="1"/>
          </p:nvPr>
        </p:nvSpPr>
        <p:spPr>
          <a:xfrm>
            <a:off x="685800" y="1412776"/>
            <a:ext cx="8062664" cy="4683224"/>
          </a:xfrm>
        </p:spPr>
        <p:txBody>
          <a:bodyPr/>
          <a:lstStyle/>
          <a:p>
            <a:r>
              <a:rPr lang="fr-FR" sz="2400" dirty="0"/>
              <a:t>Les caractéristiques d’un OF ferme peuvent être différentes des caractéristiques retenues lors de l’établissement des budgets</a:t>
            </a:r>
          </a:p>
          <a:p>
            <a:pPr lvl="1"/>
            <a:r>
              <a:rPr lang="fr-FR" sz="2000" dirty="0"/>
              <a:t>Modification de la nomenclature</a:t>
            </a:r>
          </a:p>
          <a:p>
            <a:pPr lvl="1"/>
            <a:r>
              <a:rPr lang="fr-FR" sz="2000" dirty="0"/>
              <a:t>Modification de la gamme pour refléter les évolutions techniques</a:t>
            </a:r>
          </a:p>
          <a:p>
            <a:pPr lvl="2"/>
            <a:r>
              <a:rPr lang="fr-FR" sz="1600" dirty="0"/>
              <a:t>Changement dans les temps des opérations</a:t>
            </a:r>
          </a:p>
          <a:p>
            <a:pPr lvl="2"/>
            <a:r>
              <a:rPr lang="fr-FR" sz="1600" dirty="0"/>
              <a:t>Ajout ou suppression d’opérations</a:t>
            </a:r>
          </a:p>
          <a:p>
            <a:pPr lvl="1"/>
            <a:r>
              <a:rPr lang="fr-FR" sz="2000" dirty="0"/>
              <a:t>Taille de lot différente de la taille de lot standard</a:t>
            </a:r>
          </a:p>
          <a:p>
            <a:r>
              <a:rPr lang="fr-FR" sz="2400" dirty="0"/>
              <a:t>Détermination des écarts par rapport au budget</a:t>
            </a:r>
          </a:p>
          <a:p>
            <a:pPr lvl="2"/>
            <a:endParaRPr lang="fr-FR" sz="1600" dirty="0"/>
          </a:p>
        </p:txBody>
      </p:sp>
    </p:spTree>
    <p:extLst>
      <p:ext uri="{BB962C8B-B14F-4D97-AF65-F5344CB8AC3E}">
        <p14:creationId xmlns:p14="http://schemas.microsoft.com/office/powerpoint/2010/main" val="13476143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52400" y="152400"/>
            <a:ext cx="8839200" cy="1143000"/>
          </a:xfrm>
          <a:noFill/>
          <a:ln/>
        </p:spPr>
        <p:txBody>
          <a:bodyPr lIns="90488" tIns="44450" rIns="90488" bIns="44450"/>
          <a:lstStyle/>
          <a:p>
            <a:r>
              <a:rPr lang="fr-FR" sz="3600" dirty="0"/>
              <a:t>Calcul des écarts des OF lancés et clos</a:t>
            </a:r>
          </a:p>
        </p:txBody>
      </p:sp>
      <p:sp>
        <p:nvSpPr>
          <p:cNvPr id="41987" name="Rectangle 3"/>
          <p:cNvSpPr>
            <a:spLocks noGrp="1" noChangeArrowheads="1"/>
          </p:cNvSpPr>
          <p:nvPr>
            <p:ph type="body" idx="1"/>
          </p:nvPr>
        </p:nvSpPr>
        <p:spPr>
          <a:xfrm>
            <a:off x="685800" y="1676400"/>
            <a:ext cx="7924800" cy="4419600"/>
          </a:xfrm>
          <a:noFill/>
          <a:ln/>
        </p:spPr>
        <p:txBody>
          <a:bodyPr lIns="90488" tIns="44450" rIns="90488" bIns="44450"/>
          <a:lstStyle/>
          <a:p>
            <a:pPr marL="285750" indent="-285750"/>
            <a:r>
              <a:rPr lang="fr-FR" sz="2400" dirty="0"/>
              <a:t>Valorisation à partir des </a:t>
            </a:r>
            <a:r>
              <a:rPr lang="fr-FR" sz="2400" dirty="0">
                <a:solidFill>
                  <a:srgbClr val="339933"/>
                </a:solidFill>
              </a:rPr>
              <a:t>ressources effectivement consommées</a:t>
            </a:r>
          </a:p>
          <a:p>
            <a:pPr marL="285750" indent="-285750"/>
            <a:r>
              <a:rPr lang="fr-FR" sz="2000" b="1" dirty="0"/>
              <a:t>Coût matière </a:t>
            </a:r>
          </a:p>
          <a:p>
            <a:pPr marL="685800" lvl="1" indent="-228600"/>
            <a:r>
              <a:rPr lang="fr-FR" sz="1800" dirty="0"/>
              <a:t>quantité réelle sortie x coût standard (rebuts)</a:t>
            </a:r>
          </a:p>
          <a:p>
            <a:pPr marL="285750" indent="-285750"/>
            <a:r>
              <a:rPr lang="fr-FR" sz="2000" b="1" dirty="0"/>
              <a:t>Coût main-d’œuvre</a:t>
            </a:r>
          </a:p>
          <a:p>
            <a:pPr marL="685800" lvl="1" indent="-228600"/>
            <a:r>
              <a:rPr lang="fr-FR" sz="1800" dirty="0"/>
              <a:t>temps main-d'œuvre passé x taux horaires main-d'œuvre standards</a:t>
            </a:r>
          </a:p>
          <a:p>
            <a:pPr marL="285750" indent="-285750"/>
            <a:r>
              <a:rPr lang="fr-FR" sz="2000" b="1" dirty="0"/>
              <a:t>Coût machine</a:t>
            </a:r>
            <a:endParaRPr lang="fr-FR" sz="2000" dirty="0"/>
          </a:p>
          <a:p>
            <a:pPr marL="685800" lvl="1" indent="-228600"/>
            <a:r>
              <a:rPr lang="fr-FR" sz="1800" dirty="0"/>
              <a:t>temps machine passé x taux horaires machine standards</a:t>
            </a:r>
            <a:br>
              <a:rPr lang="fr-FR" sz="1800" dirty="0"/>
            </a:br>
            <a:endParaRPr lang="fr-FR" sz="1800" dirty="0"/>
          </a:p>
          <a:p>
            <a:pPr marL="285750" indent="-285750"/>
            <a:r>
              <a:rPr lang="fr-FR" sz="2000" dirty="0"/>
              <a:t>Prise en compte des rebuts de fabrication</a:t>
            </a:r>
          </a:p>
          <a:p>
            <a:pPr marL="285750" indent="-285750"/>
            <a:r>
              <a:rPr lang="fr-FR" sz="2000" dirty="0"/>
              <a:t>Calcul du </a:t>
            </a:r>
            <a:r>
              <a:rPr lang="fr-FR" sz="2000" b="1" dirty="0">
                <a:solidFill>
                  <a:srgbClr val="339933"/>
                </a:solidFill>
              </a:rPr>
              <a:t>coût réel</a:t>
            </a:r>
            <a:r>
              <a:rPr lang="fr-FR" sz="2000" dirty="0"/>
              <a:t> des articles fabriqués dans l'OF</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e 42"/>
          <p:cNvGrpSpPr/>
          <p:nvPr/>
        </p:nvGrpSpPr>
        <p:grpSpPr>
          <a:xfrm>
            <a:off x="251519" y="1215156"/>
            <a:ext cx="8892481" cy="5310188"/>
            <a:chOff x="251519" y="548680"/>
            <a:chExt cx="8892481" cy="5310188"/>
          </a:xfrm>
        </p:grpSpPr>
        <p:grpSp>
          <p:nvGrpSpPr>
            <p:cNvPr id="55" name="Groupe 54"/>
            <p:cNvGrpSpPr/>
            <p:nvPr/>
          </p:nvGrpSpPr>
          <p:grpSpPr>
            <a:xfrm>
              <a:off x="251519" y="5013176"/>
              <a:ext cx="4331682" cy="792088"/>
              <a:chOff x="467543" y="5373216"/>
              <a:chExt cx="4359436" cy="1080120"/>
            </a:xfrm>
          </p:grpSpPr>
          <p:grpSp>
            <p:nvGrpSpPr>
              <p:cNvPr id="51" name="Group 5"/>
              <p:cNvGrpSpPr>
                <a:grpSpLocks/>
              </p:cNvGrpSpPr>
              <p:nvPr/>
            </p:nvGrpSpPr>
            <p:grpSpPr bwMode="auto">
              <a:xfrm>
                <a:off x="467543" y="5373216"/>
                <a:ext cx="4359436" cy="1080120"/>
                <a:chOff x="2457" y="2911"/>
                <a:chExt cx="1160" cy="1041"/>
              </a:xfrm>
              <a:solidFill>
                <a:schemeClr val="bg1">
                  <a:lumMod val="95000"/>
                </a:schemeClr>
              </a:solidFill>
            </p:grpSpPr>
            <p:sp>
              <p:nvSpPr>
                <p:cNvPr id="52" name="Rectangle 6"/>
                <p:cNvSpPr>
                  <a:spLocks noChangeArrowheads="1"/>
                </p:cNvSpPr>
                <p:nvPr/>
              </p:nvSpPr>
              <p:spPr bwMode="auto">
                <a:xfrm>
                  <a:off x="2457" y="3054"/>
                  <a:ext cx="899" cy="898"/>
                </a:xfrm>
                <a:prstGeom prst="rect">
                  <a:avLst/>
                </a:prstGeom>
                <a:solidFill>
                  <a:srgbClr val="FFFF00"/>
                </a:solidFill>
                <a:ln w="12700">
                  <a:solidFill>
                    <a:srgbClr val="000000"/>
                  </a:solidFill>
                  <a:miter lim="800000"/>
                  <a:headEnd/>
                  <a:tailEnd/>
                </a:ln>
              </p:spPr>
              <p:txBody>
                <a:bodyPr/>
                <a:lstStyle/>
                <a:p>
                  <a:endParaRPr lang="fr-FR"/>
                </a:p>
              </p:txBody>
            </p:sp>
            <p:sp>
              <p:nvSpPr>
                <p:cNvPr id="53" name="Freeform 7"/>
                <p:cNvSpPr>
                  <a:spLocks/>
                </p:cNvSpPr>
                <p:nvPr/>
              </p:nvSpPr>
              <p:spPr bwMode="auto">
                <a:xfrm>
                  <a:off x="3363" y="2915"/>
                  <a:ext cx="254" cy="1037"/>
                </a:xfrm>
                <a:custGeom>
                  <a:avLst/>
                  <a:gdLst>
                    <a:gd name="T0" fmla="*/ 0 w 254"/>
                    <a:gd name="T1" fmla="*/ 140 h 1037"/>
                    <a:gd name="T2" fmla="*/ 0 w 254"/>
                    <a:gd name="T3" fmla="*/ 1037 h 1037"/>
                    <a:gd name="T4" fmla="*/ 254 w 254"/>
                    <a:gd name="T5" fmla="*/ 861 h 1037"/>
                    <a:gd name="T6" fmla="*/ 254 w 254"/>
                    <a:gd name="T7" fmla="*/ 0 h 1037"/>
                    <a:gd name="T8" fmla="*/ 0 w 254"/>
                    <a:gd name="T9" fmla="*/ 140 h 10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4" h="1037">
                      <a:moveTo>
                        <a:pt x="0" y="140"/>
                      </a:moveTo>
                      <a:lnTo>
                        <a:pt x="0" y="1037"/>
                      </a:lnTo>
                      <a:lnTo>
                        <a:pt x="254" y="861"/>
                      </a:lnTo>
                      <a:lnTo>
                        <a:pt x="254" y="0"/>
                      </a:lnTo>
                      <a:lnTo>
                        <a:pt x="0" y="140"/>
                      </a:lnTo>
                      <a:close/>
                    </a:path>
                  </a:pathLst>
                </a:custGeom>
                <a:solidFill>
                  <a:srgbClr val="FFFF00"/>
                </a:solidFill>
                <a:ln w="12700">
                  <a:solidFill>
                    <a:srgbClr val="000000"/>
                  </a:solidFill>
                  <a:prstDash val="solid"/>
                  <a:round/>
                  <a:headEnd/>
                  <a:tailEnd/>
                </a:ln>
              </p:spPr>
              <p:txBody>
                <a:bodyPr/>
                <a:lstStyle/>
                <a:p>
                  <a:endParaRPr lang="fr-FR"/>
                </a:p>
              </p:txBody>
            </p:sp>
            <p:sp>
              <p:nvSpPr>
                <p:cNvPr id="54" name="Freeform 8"/>
                <p:cNvSpPr>
                  <a:spLocks/>
                </p:cNvSpPr>
                <p:nvPr/>
              </p:nvSpPr>
              <p:spPr bwMode="auto">
                <a:xfrm>
                  <a:off x="2459" y="2911"/>
                  <a:ext cx="1155" cy="144"/>
                </a:xfrm>
                <a:custGeom>
                  <a:avLst/>
                  <a:gdLst>
                    <a:gd name="T0" fmla="*/ 0 w 1155"/>
                    <a:gd name="T1" fmla="*/ 144 h 144"/>
                    <a:gd name="T2" fmla="*/ 897 w 1155"/>
                    <a:gd name="T3" fmla="*/ 144 h 144"/>
                    <a:gd name="T4" fmla="*/ 1155 w 1155"/>
                    <a:gd name="T5" fmla="*/ 0 h 144"/>
                    <a:gd name="T6" fmla="*/ 290 w 1155"/>
                    <a:gd name="T7" fmla="*/ 0 h 144"/>
                    <a:gd name="T8" fmla="*/ 0 w 1155"/>
                    <a:gd name="T9" fmla="*/ 144 h 1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5" h="144">
                      <a:moveTo>
                        <a:pt x="0" y="144"/>
                      </a:moveTo>
                      <a:lnTo>
                        <a:pt x="897" y="144"/>
                      </a:lnTo>
                      <a:lnTo>
                        <a:pt x="1155" y="0"/>
                      </a:lnTo>
                      <a:lnTo>
                        <a:pt x="290" y="0"/>
                      </a:lnTo>
                      <a:lnTo>
                        <a:pt x="0" y="144"/>
                      </a:lnTo>
                      <a:close/>
                    </a:path>
                  </a:pathLst>
                </a:custGeom>
                <a:grpFill/>
                <a:ln w="12700">
                  <a:solidFill>
                    <a:srgbClr val="000000"/>
                  </a:solidFill>
                  <a:prstDash val="solid"/>
                  <a:round/>
                  <a:headEnd/>
                  <a:tailEnd/>
                </a:ln>
              </p:spPr>
              <p:txBody>
                <a:bodyPr/>
                <a:lstStyle/>
                <a:p>
                  <a:endParaRPr lang="fr-FR"/>
                </a:p>
              </p:txBody>
            </p:sp>
          </p:grpSp>
          <p:sp>
            <p:nvSpPr>
              <p:cNvPr id="14" name="Text Box 21"/>
              <p:cNvSpPr txBox="1">
                <a:spLocks noChangeArrowheads="1"/>
              </p:cNvSpPr>
              <p:nvPr/>
            </p:nvSpPr>
            <p:spPr bwMode="auto">
              <a:xfrm>
                <a:off x="539552" y="5772084"/>
                <a:ext cx="3312367" cy="307777"/>
              </a:xfrm>
              <a:prstGeom prst="rect">
                <a:avLst/>
              </a:prstGeom>
              <a:noFill/>
              <a:ln w="25400">
                <a:noFill/>
                <a:miter lim="800000"/>
                <a:headEnd/>
                <a:tailEnd type="none" w="lg" len="lg"/>
              </a:ln>
              <a:effectLst/>
            </p:spPr>
            <p:txBody>
              <a:bodyPr wrap="square">
                <a:spAutoFit/>
              </a:bodyPr>
              <a:lstStyle/>
              <a:p>
                <a:pPr algn="ctr">
                  <a:spcBef>
                    <a:spcPct val="50000"/>
                  </a:spcBef>
                </a:pPr>
                <a:r>
                  <a:rPr lang="fr-FR" sz="1400" i="0" baseline="0" dirty="0">
                    <a:latin typeface="Arial" pitchFamily="34" charset="0"/>
                    <a:cs typeface="Arial" pitchFamily="34" charset="0"/>
                  </a:rPr>
                  <a:t>Prix d’achat Matières et composants</a:t>
                </a:r>
              </a:p>
            </p:txBody>
          </p:sp>
        </p:grpSp>
        <p:grpSp>
          <p:nvGrpSpPr>
            <p:cNvPr id="61" name="Groupe 60"/>
            <p:cNvGrpSpPr/>
            <p:nvPr/>
          </p:nvGrpSpPr>
          <p:grpSpPr>
            <a:xfrm>
              <a:off x="251520" y="4423048"/>
              <a:ext cx="4307780" cy="648072"/>
              <a:chOff x="251520" y="4423048"/>
              <a:chExt cx="4307780" cy="648072"/>
            </a:xfrm>
          </p:grpSpPr>
          <p:grpSp>
            <p:nvGrpSpPr>
              <p:cNvPr id="2" name="Group 9"/>
              <p:cNvGrpSpPr>
                <a:grpSpLocks/>
              </p:cNvGrpSpPr>
              <p:nvPr/>
            </p:nvGrpSpPr>
            <p:grpSpPr bwMode="auto">
              <a:xfrm>
                <a:off x="251520" y="4423048"/>
                <a:ext cx="4307780" cy="648072"/>
                <a:chOff x="2674" y="1988"/>
                <a:chExt cx="1157" cy="1011"/>
              </a:xfrm>
              <a:solidFill>
                <a:schemeClr val="bg1">
                  <a:lumMod val="95000"/>
                </a:schemeClr>
              </a:solidFill>
            </p:grpSpPr>
            <p:sp>
              <p:nvSpPr>
                <p:cNvPr id="3" name="Rectangle 10"/>
                <p:cNvSpPr>
                  <a:spLocks noChangeArrowheads="1"/>
                </p:cNvSpPr>
                <p:nvPr/>
              </p:nvSpPr>
              <p:spPr bwMode="auto">
                <a:xfrm>
                  <a:off x="2674" y="2100"/>
                  <a:ext cx="898" cy="898"/>
                </a:xfrm>
                <a:prstGeom prst="rect">
                  <a:avLst/>
                </a:prstGeom>
                <a:solidFill>
                  <a:srgbClr val="FFCC66"/>
                </a:solidFill>
                <a:ln w="12700">
                  <a:solidFill>
                    <a:schemeClr val="tx1"/>
                  </a:solidFill>
                  <a:miter lim="800000"/>
                  <a:headEnd/>
                  <a:tailEnd/>
                </a:ln>
              </p:spPr>
              <p:txBody>
                <a:bodyPr/>
                <a:lstStyle/>
                <a:p>
                  <a:endParaRPr lang="fr-FR" dirty="0">
                    <a:latin typeface="Arial" pitchFamily="34" charset="0"/>
                    <a:cs typeface="Arial" pitchFamily="34" charset="0"/>
                  </a:endParaRPr>
                </a:p>
              </p:txBody>
            </p:sp>
            <p:sp>
              <p:nvSpPr>
                <p:cNvPr id="4" name="Freeform 11"/>
                <p:cNvSpPr>
                  <a:spLocks/>
                </p:cNvSpPr>
                <p:nvPr/>
              </p:nvSpPr>
              <p:spPr bwMode="auto">
                <a:xfrm>
                  <a:off x="3573" y="1988"/>
                  <a:ext cx="254" cy="1011"/>
                </a:xfrm>
                <a:custGeom>
                  <a:avLst/>
                  <a:gdLst>
                    <a:gd name="T0" fmla="*/ 0 w 254"/>
                    <a:gd name="T1" fmla="*/ 114 h 1011"/>
                    <a:gd name="T2" fmla="*/ 0 w 254"/>
                    <a:gd name="T3" fmla="*/ 1011 h 1011"/>
                    <a:gd name="T4" fmla="*/ 254 w 254"/>
                    <a:gd name="T5" fmla="*/ 861 h 1011"/>
                    <a:gd name="T6" fmla="*/ 254 w 254"/>
                    <a:gd name="T7" fmla="*/ 0 h 1011"/>
                    <a:gd name="T8" fmla="*/ 0 w 254"/>
                    <a:gd name="T9" fmla="*/ 114 h 10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4" h="1011">
                      <a:moveTo>
                        <a:pt x="0" y="114"/>
                      </a:moveTo>
                      <a:lnTo>
                        <a:pt x="0" y="1011"/>
                      </a:lnTo>
                      <a:lnTo>
                        <a:pt x="254" y="861"/>
                      </a:lnTo>
                      <a:lnTo>
                        <a:pt x="254" y="0"/>
                      </a:lnTo>
                      <a:lnTo>
                        <a:pt x="0" y="114"/>
                      </a:lnTo>
                      <a:close/>
                    </a:path>
                  </a:pathLst>
                </a:custGeom>
                <a:solidFill>
                  <a:srgbClr val="FFCC66"/>
                </a:solidFill>
                <a:ln w="12700">
                  <a:solidFill>
                    <a:schemeClr val="tx1"/>
                  </a:solidFill>
                  <a:prstDash val="solid"/>
                  <a:round/>
                  <a:headEnd/>
                  <a:tailEnd/>
                </a:ln>
              </p:spPr>
              <p:txBody>
                <a:bodyPr/>
                <a:lstStyle/>
                <a:p>
                  <a:endParaRPr lang="fr-FR" dirty="0">
                    <a:latin typeface="Arial" pitchFamily="34" charset="0"/>
                    <a:cs typeface="Arial" pitchFamily="34" charset="0"/>
                  </a:endParaRPr>
                </a:p>
              </p:txBody>
            </p:sp>
            <p:sp>
              <p:nvSpPr>
                <p:cNvPr id="5" name="Freeform 12"/>
                <p:cNvSpPr>
                  <a:spLocks/>
                </p:cNvSpPr>
                <p:nvPr/>
              </p:nvSpPr>
              <p:spPr bwMode="auto">
                <a:xfrm>
                  <a:off x="2675" y="1988"/>
                  <a:ext cx="1156" cy="114"/>
                </a:xfrm>
                <a:custGeom>
                  <a:avLst/>
                  <a:gdLst>
                    <a:gd name="T0" fmla="*/ 0 w 1156"/>
                    <a:gd name="T1" fmla="*/ 114 h 114"/>
                    <a:gd name="T2" fmla="*/ 898 w 1156"/>
                    <a:gd name="T3" fmla="*/ 114 h 114"/>
                    <a:gd name="T4" fmla="*/ 1156 w 1156"/>
                    <a:gd name="T5" fmla="*/ 0 h 114"/>
                    <a:gd name="T6" fmla="*/ 290 w 1156"/>
                    <a:gd name="T7" fmla="*/ 0 h 114"/>
                    <a:gd name="T8" fmla="*/ 0 w 1156"/>
                    <a:gd name="T9" fmla="*/ 114 h 1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14">
                      <a:moveTo>
                        <a:pt x="0" y="114"/>
                      </a:moveTo>
                      <a:lnTo>
                        <a:pt x="898" y="114"/>
                      </a:lnTo>
                      <a:lnTo>
                        <a:pt x="1156" y="0"/>
                      </a:lnTo>
                      <a:lnTo>
                        <a:pt x="290" y="0"/>
                      </a:lnTo>
                      <a:lnTo>
                        <a:pt x="0" y="114"/>
                      </a:lnTo>
                      <a:close/>
                    </a:path>
                  </a:pathLst>
                </a:custGeom>
                <a:grpFill/>
                <a:ln w="12700">
                  <a:solidFill>
                    <a:schemeClr val="tx1"/>
                  </a:solidFill>
                  <a:prstDash val="solid"/>
                  <a:round/>
                  <a:headEnd/>
                  <a:tailEnd/>
                </a:ln>
              </p:spPr>
              <p:txBody>
                <a:bodyPr/>
                <a:lstStyle/>
                <a:p>
                  <a:endParaRPr lang="fr-FR" dirty="0">
                    <a:latin typeface="Arial" pitchFamily="34" charset="0"/>
                    <a:cs typeface="Arial" pitchFamily="34" charset="0"/>
                  </a:endParaRPr>
                </a:p>
              </p:txBody>
            </p:sp>
          </p:grpSp>
          <p:sp>
            <p:nvSpPr>
              <p:cNvPr id="15" name="Text Box 22"/>
              <p:cNvSpPr txBox="1">
                <a:spLocks noChangeArrowheads="1"/>
              </p:cNvSpPr>
              <p:nvPr/>
            </p:nvSpPr>
            <p:spPr bwMode="auto">
              <a:xfrm>
                <a:off x="467544" y="4529440"/>
                <a:ext cx="2924175" cy="492443"/>
              </a:xfrm>
              <a:prstGeom prst="rect">
                <a:avLst/>
              </a:prstGeom>
              <a:noFill/>
              <a:ln w="25400">
                <a:noFill/>
                <a:miter lim="800000"/>
                <a:headEnd/>
                <a:tailEnd type="none" w="lg" len="lg"/>
              </a:ln>
              <a:effectLst/>
            </p:spPr>
            <p:txBody>
              <a:bodyPr>
                <a:spAutoFit/>
              </a:bodyPr>
              <a:lstStyle/>
              <a:p>
                <a:pPr algn="ctr">
                  <a:spcBef>
                    <a:spcPct val="50000"/>
                  </a:spcBef>
                </a:pPr>
                <a:r>
                  <a:rPr lang="fr-FR" sz="1400" i="0" baseline="0" dirty="0">
                    <a:latin typeface="Arial" pitchFamily="34" charset="0"/>
                    <a:cs typeface="Arial" pitchFamily="34" charset="0"/>
                  </a:rPr>
                  <a:t>Coût d’approvisionnement</a:t>
                </a:r>
                <a:br>
                  <a:rPr lang="fr-FR" sz="1400" i="0" baseline="0" dirty="0">
                    <a:latin typeface="Arial" pitchFamily="34" charset="0"/>
                    <a:cs typeface="Arial" pitchFamily="34" charset="0"/>
                  </a:rPr>
                </a:br>
                <a:r>
                  <a:rPr lang="fr-FR" sz="1200" i="0" baseline="0" dirty="0">
                    <a:latin typeface="Arial" pitchFamily="34" charset="0"/>
                    <a:cs typeface="Arial" pitchFamily="34" charset="0"/>
                  </a:rPr>
                  <a:t>Frais sur achats</a:t>
                </a:r>
                <a:endParaRPr lang="fr-FR" sz="1400" i="0" baseline="0" dirty="0">
                  <a:latin typeface="Arial" pitchFamily="34" charset="0"/>
                  <a:cs typeface="Arial" pitchFamily="34" charset="0"/>
                </a:endParaRPr>
              </a:p>
            </p:txBody>
          </p:sp>
        </p:grpSp>
        <p:sp>
          <p:nvSpPr>
            <p:cNvPr id="28" name="Line 35"/>
            <p:cNvSpPr>
              <a:spLocks noChangeShapeType="1"/>
            </p:cNvSpPr>
            <p:nvPr/>
          </p:nvSpPr>
          <p:spPr bwMode="auto">
            <a:xfrm>
              <a:off x="4467225" y="4365104"/>
              <a:ext cx="1096963" cy="0"/>
            </a:xfrm>
            <a:prstGeom prst="line">
              <a:avLst/>
            </a:prstGeom>
            <a:noFill/>
            <a:ln w="19050">
              <a:solidFill>
                <a:schemeClr val="tx1"/>
              </a:solidFill>
              <a:round/>
              <a:headEnd/>
              <a:tailEnd type="none" w="lg" len="lg"/>
            </a:ln>
            <a:effectLst/>
          </p:spPr>
          <p:txBody>
            <a:bodyPr wrap="none" anchor="ctr"/>
            <a:lstStyle/>
            <a:p>
              <a:endParaRPr lang="fr-FR" dirty="0">
                <a:latin typeface="Arial" pitchFamily="34" charset="0"/>
                <a:cs typeface="Arial" pitchFamily="34" charset="0"/>
              </a:endParaRPr>
            </a:p>
          </p:txBody>
        </p:sp>
        <p:sp>
          <p:nvSpPr>
            <p:cNvPr id="29" name="Line 36"/>
            <p:cNvSpPr>
              <a:spLocks noChangeShapeType="1"/>
            </p:cNvSpPr>
            <p:nvPr/>
          </p:nvSpPr>
          <p:spPr bwMode="auto">
            <a:xfrm>
              <a:off x="4541838" y="2191743"/>
              <a:ext cx="2263775" cy="0"/>
            </a:xfrm>
            <a:prstGeom prst="line">
              <a:avLst/>
            </a:prstGeom>
            <a:noFill/>
            <a:ln w="19050">
              <a:solidFill>
                <a:schemeClr val="tx1"/>
              </a:solidFill>
              <a:round/>
              <a:headEnd/>
              <a:tailEnd type="none" w="lg" len="lg"/>
            </a:ln>
            <a:effectLst/>
          </p:spPr>
          <p:txBody>
            <a:bodyPr wrap="none" anchor="ctr"/>
            <a:lstStyle/>
            <a:p>
              <a:endParaRPr lang="fr-FR" dirty="0">
                <a:latin typeface="Arial" pitchFamily="34" charset="0"/>
                <a:cs typeface="Arial" pitchFamily="34" charset="0"/>
              </a:endParaRPr>
            </a:p>
          </p:txBody>
        </p:sp>
        <p:sp>
          <p:nvSpPr>
            <p:cNvPr id="30" name="Line 37"/>
            <p:cNvSpPr>
              <a:spLocks noChangeShapeType="1"/>
            </p:cNvSpPr>
            <p:nvPr/>
          </p:nvSpPr>
          <p:spPr bwMode="auto">
            <a:xfrm>
              <a:off x="4467225" y="1106340"/>
              <a:ext cx="3433763" cy="0"/>
            </a:xfrm>
            <a:prstGeom prst="line">
              <a:avLst/>
            </a:prstGeom>
            <a:noFill/>
            <a:ln w="19050">
              <a:solidFill>
                <a:schemeClr val="tx1"/>
              </a:solidFill>
              <a:round/>
              <a:headEnd/>
              <a:tailEnd type="none" w="lg" len="lg"/>
            </a:ln>
            <a:effectLst/>
          </p:spPr>
          <p:txBody>
            <a:bodyPr wrap="none" anchor="ctr"/>
            <a:lstStyle/>
            <a:p>
              <a:endParaRPr lang="fr-FR" dirty="0">
                <a:latin typeface="Arial" pitchFamily="34" charset="0"/>
                <a:cs typeface="Arial" pitchFamily="34" charset="0"/>
              </a:endParaRPr>
            </a:p>
          </p:txBody>
        </p:sp>
        <p:sp>
          <p:nvSpPr>
            <p:cNvPr id="31" name="Line 38"/>
            <p:cNvSpPr>
              <a:spLocks noChangeShapeType="1"/>
            </p:cNvSpPr>
            <p:nvPr/>
          </p:nvSpPr>
          <p:spPr bwMode="auto">
            <a:xfrm>
              <a:off x="4467225" y="548680"/>
              <a:ext cx="4384675" cy="0"/>
            </a:xfrm>
            <a:prstGeom prst="line">
              <a:avLst/>
            </a:prstGeom>
            <a:noFill/>
            <a:ln w="19050">
              <a:solidFill>
                <a:schemeClr val="tx1"/>
              </a:solidFill>
              <a:round/>
              <a:headEnd/>
              <a:tailEnd type="none" w="lg" len="lg"/>
            </a:ln>
            <a:effectLst/>
          </p:spPr>
          <p:txBody>
            <a:bodyPr wrap="none" anchor="ctr"/>
            <a:lstStyle/>
            <a:p>
              <a:endParaRPr lang="fr-FR" dirty="0">
                <a:latin typeface="Arial" pitchFamily="34" charset="0"/>
                <a:cs typeface="Arial" pitchFamily="34" charset="0"/>
              </a:endParaRPr>
            </a:p>
          </p:txBody>
        </p:sp>
        <p:sp>
          <p:nvSpPr>
            <p:cNvPr id="32" name="Line 39"/>
            <p:cNvSpPr>
              <a:spLocks noChangeShapeType="1"/>
            </p:cNvSpPr>
            <p:nvPr/>
          </p:nvSpPr>
          <p:spPr bwMode="auto">
            <a:xfrm>
              <a:off x="4467225" y="5765205"/>
              <a:ext cx="4676775" cy="0"/>
            </a:xfrm>
            <a:prstGeom prst="line">
              <a:avLst/>
            </a:prstGeom>
            <a:noFill/>
            <a:ln w="19050">
              <a:solidFill>
                <a:schemeClr val="tx1"/>
              </a:solidFill>
              <a:round/>
              <a:headEnd/>
              <a:tailEnd type="none" w="lg" len="lg"/>
            </a:ln>
            <a:effectLst/>
          </p:spPr>
          <p:txBody>
            <a:bodyPr wrap="none" anchor="ctr"/>
            <a:lstStyle/>
            <a:p>
              <a:endParaRPr lang="fr-FR" dirty="0">
                <a:latin typeface="Arial" pitchFamily="34" charset="0"/>
                <a:cs typeface="Arial" pitchFamily="34" charset="0"/>
              </a:endParaRPr>
            </a:p>
          </p:txBody>
        </p:sp>
        <p:sp>
          <p:nvSpPr>
            <p:cNvPr id="33" name="AutoShape 40"/>
            <p:cNvSpPr>
              <a:spLocks noChangeArrowheads="1"/>
            </p:cNvSpPr>
            <p:nvPr/>
          </p:nvSpPr>
          <p:spPr bwMode="auto">
            <a:xfrm>
              <a:off x="4832350" y="4365103"/>
              <a:ext cx="1096963" cy="1400101"/>
            </a:xfrm>
            <a:prstGeom prst="upDownArrow">
              <a:avLst>
                <a:gd name="adj1" fmla="val 50000"/>
                <a:gd name="adj2" fmla="val 33459"/>
              </a:avLst>
            </a:prstGeom>
            <a:noFill/>
            <a:ln w="25400" algn="ctr">
              <a:solidFill>
                <a:schemeClr val="tx1"/>
              </a:solidFill>
              <a:miter lim="800000"/>
              <a:headEnd/>
              <a:tailEnd type="none" w="lg" len="lg"/>
            </a:ln>
            <a:effectLst/>
          </p:spPr>
          <p:txBody>
            <a:bodyPr wrap="none" anchor="ctr"/>
            <a:lstStyle/>
            <a:p>
              <a:endParaRPr lang="fr-FR" dirty="0">
                <a:latin typeface="Arial" pitchFamily="34" charset="0"/>
                <a:cs typeface="Arial" pitchFamily="34" charset="0"/>
              </a:endParaRPr>
            </a:p>
          </p:txBody>
        </p:sp>
        <p:sp>
          <p:nvSpPr>
            <p:cNvPr id="34" name="AutoShape 41"/>
            <p:cNvSpPr>
              <a:spLocks noChangeArrowheads="1"/>
            </p:cNvSpPr>
            <p:nvPr/>
          </p:nvSpPr>
          <p:spPr bwMode="auto">
            <a:xfrm>
              <a:off x="4832350" y="2191742"/>
              <a:ext cx="1096963" cy="2101353"/>
            </a:xfrm>
            <a:prstGeom prst="upDownArrow">
              <a:avLst>
                <a:gd name="adj1" fmla="val 50000"/>
                <a:gd name="adj2" fmla="val 31693"/>
              </a:avLst>
            </a:prstGeom>
            <a:noFill/>
            <a:ln w="25400">
              <a:solidFill>
                <a:schemeClr val="tx1"/>
              </a:solidFill>
              <a:miter lim="800000"/>
              <a:headEnd/>
              <a:tailEnd type="none" w="lg" len="lg"/>
            </a:ln>
            <a:effectLst/>
          </p:spPr>
          <p:txBody>
            <a:bodyPr wrap="none" anchor="ctr"/>
            <a:lstStyle/>
            <a:p>
              <a:endParaRPr lang="fr-FR" dirty="0">
                <a:latin typeface="Arial" pitchFamily="34" charset="0"/>
                <a:cs typeface="Arial" pitchFamily="34" charset="0"/>
              </a:endParaRPr>
            </a:p>
          </p:txBody>
        </p:sp>
        <p:sp>
          <p:nvSpPr>
            <p:cNvPr id="35" name="AutoShape 42"/>
            <p:cNvSpPr>
              <a:spLocks noChangeArrowheads="1"/>
            </p:cNvSpPr>
            <p:nvPr/>
          </p:nvSpPr>
          <p:spPr bwMode="auto">
            <a:xfrm>
              <a:off x="6202364" y="2191743"/>
              <a:ext cx="1137316" cy="3573462"/>
            </a:xfrm>
            <a:prstGeom prst="upDownArrow">
              <a:avLst>
                <a:gd name="adj1" fmla="val 50000"/>
                <a:gd name="adj2" fmla="val 97870"/>
              </a:avLst>
            </a:prstGeom>
            <a:noFill/>
            <a:ln w="25400" algn="ctr">
              <a:solidFill>
                <a:schemeClr val="tx1"/>
              </a:solidFill>
              <a:miter lim="800000"/>
              <a:headEnd/>
              <a:tailEnd type="none" w="lg" len="lg"/>
            </a:ln>
            <a:effectLst/>
          </p:spPr>
          <p:txBody>
            <a:bodyPr wrap="none" anchor="ctr"/>
            <a:lstStyle/>
            <a:p>
              <a:endParaRPr lang="fr-FR" dirty="0">
                <a:latin typeface="Arial" pitchFamily="34" charset="0"/>
                <a:cs typeface="Arial" pitchFamily="34" charset="0"/>
              </a:endParaRPr>
            </a:p>
          </p:txBody>
        </p:sp>
        <p:sp>
          <p:nvSpPr>
            <p:cNvPr id="36" name="Text Box 43"/>
            <p:cNvSpPr txBox="1">
              <a:spLocks noChangeArrowheads="1"/>
            </p:cNvSpPr>
            <p:nvPr/>
          </p:nvSpPr>
          <p:spPr bwMode="auto">
            <a:xfrm rot="16200000">
              <a:off x="4612232" y="4943638"/>
              <a:ext cx="1565773" cy="264688"/>
            </a:xfrm>
            <a:prstGeom prst="rect">
              <a:avLst/>
            </a:prstGeom>
            <a:noFill/>
            <a:ln w="25400">
              <a:noFill/>
              <a:miter lim="800000"/>
              <a:headEnd/>
              <a:tailEnd type="none" w="lg" len="lg"/>
            </a:ln>
            <a:effectLst/>
          </p:spPr>
          <p:txBody>
            <a:bodyPr wrap="square">
              <a:spAutoFit/>
            </a:bodyPr>
            <a:lstStyle/>
            <a:p>
              <a:pPr algn="ctr">
                <a:lnSpc>
                  <a:spcPct val="80000"/>
                </a:lnSpc>
                <a:spcBef>
                  <a:spcPct val="50000"/>
                </a:spcBef>
              </a:pPr>
              <a:r>
                <a:rPr lang="fr-FR" sz="1400" b="0" i="0" baseline="0" dirty="0">
                  <a:latin typeface="Arial" pitchFamily="34" charset="0"/>
                  <a:cs typeface="Arial" pitchFamily="34" charset="0"/>
                </a:rPr>
                <a:t>Coût d’achat</a:t>
              </a:r>
            </a:p>
          </p:txBody>
        </p:sp>
        <p:sp>
          <p:nvSpPr>
            <p:cNvPr id="37" name="Text Box 44"/>
            <p:cNvSpPr txBox="1">
              <a:spLocks noChangeArrowheads="1"/>
            </p:cNvSpPr>
            <p:nvPr/>
          </p:nvSpPr>
          <p:spPr bwMode="auto">
            <a:xfrm rot="16200000">
              <a:off x="4351002" y="3030457"/>
              <a:ext cx="2088233" cy="437043"/>
            </a:xfrm>
            <a:prstGeom prst="rect">
              <a:avLst/>
            </a:prstGeom>
            <a:noFill/>
            <a:ln w="25400">
              <a:noFill/>
              <a:miter lim="800000"/>
              <a:headEnd/>
              <a:tailEnd type="none" w="lg" len="lg"/>
            </a:ln>
            <a:effectLst/>
          </p:spPr>
          <p:txBody>
            <a:bodyPr wrap="square">
              <a:spAutoFit/>
            </a:bodyPr>
            <a:lstStyle/>
            <a:p>
              <a:pPr algn="ctr">
                <a:lnSpc>
                  <a:spcPct val="80000"/>
                </a:lnSpc>
                <a:spcBef>
                  <a:spcPct val="50000"/>
                </a:spcBef>
              </a:pPr>
              <a:r>
                <a:rPr lang="fr-FR" sz="1400" b="0" i="0" baseline="0" dirty="0">
                  <a:latin typeface="Arial" pitchFamily="34" charset="0"/>
                  <a:cs typeface="Arial" pitchFamily="34" charset="0"/>
                </a:rPr>
                <a:t>Coût de </a:t>
              </a:r>
              <a:br>
                <a:rPr lang="fr-FR" sz="1400" b="0" i="0" baseline="0" dirty="0">
                  <a:latin typeface="Arial" pitchFamily="34" charset="0"/>
                  <a:cs typeface="Arial" pitchFamily="34" charset="0"/>
                </a:rPr>
              </a:br>
              <a:r>
                <a:rPr lang="fr-FR" sz="1400" dirty="0">
                  <a:latin typeface="Arial" pitchFamily="34" charset="0"/>
                  <a:cs typeface="Arial" pitchFamily="34" charset="0"/>
                </a:rPr>
                <a:t>fabrica</a:t>
              </a:r>
              <a:r>
                <a:rPr lang="fr-FR" sz="1400" b="0" i="0" baseline="0" dirty="0">
                  <a:latin typeface="Arial" pitchFamily="34" charset="0"/>
                  <a:cs typeface="Arial" pitchFamily="34" charset="0"/>
                </a:rPr>
                <a:t>tion</a:t>
              </a:r>
            </a:p>
          </p:txBody>
        </p:sp>
        <p:sp>
          <p:nvSpPr>
            <p:cNvPr id="38" name="Text Box 45"/>
            <p:cNvSpPr txBox="1">
              <a:spLocks noChangeArrowheads="1"/>
            </p:cNvSpPr>
            <p:nvPr/>
          </p:nvSpPr>
          <p:spPr bwMode="auto">
            <a:xfrm rot="16200000">
              <a:off x="5193506" y="3764489"/>
              <a:ext cx="3094038" cy="523220"/>
            </a:xfrm>
            <a:prstGeom prst="rect">
              <a:avLst/>
            </a:prstGeom>
            <a:noFill/>
            <a:ln w="25400">
              <a:noFill/>
              <a:miter lim="800000"/>
              <a:headEnd/>
              <a:tailEnd type="none" w="lg" len="lg"/>
            </a:ln>
            <a:effectLst/>
          </p:spPr>
          <p:txBody>
            <a:bodyPr>
              <a:spAutoFit/>
            </a:bodyPr>
            <a:lstStyle/>
            <a:p>
              <a:pPr algn="ctr">
                <a:spcBef>
                  <a:spcPct val="50000"/>
                </a:spcBef>
              </a:pPr>
              <a:r>
                <a:rPr lang="fr-FR" sz="1400" b="0" i="0" baseline="0" dirty="0">
                  <a:latin typeface="Arial" pitchFamily="34" charset="0"/>
                  <a:cs typeface="Arial" pitchFamily="34" charset="0"/>
                </a:rPr>
                <a:t>Coût de production ou </a:t>
              </a:r>
              <a:br>
                <a:rPr lang="fr-FR" sz="1400" b="0" i="0" baseline="0" dirty="0">
                  <a:latin typeface="Arial" pitchFamily="34" charset="0"/>
                  <a:cs typeface="Arial" pitchFamily="34" charset="0"/>
                </a:rPr>
              </a:br>
              <a:r>
                <a:rPr lang="fr-FR" sz="1400" b="0" i="0" baseline="0" dirty="0">
                  <a:latin typeface="Arial" pitchFamily="34" charset="0"/>
                  <a:cs typeface="Arial" pitchFamily="34" charset="0"/>
                </a:rPr>
                <a:t>Coût de revient usine</a:t>
              </a:r>
            </a:p>
          </p:txBody>
        </p:sp>
        <p:sp>
          <p:nvSpPr>
            <p:cNvPr id="39" name="AutoShape 46"/>
            <p:cNvSpPr>
              <a:spLocks noChangeArrowheads="1"/>
            </p:cNvSpPr>
            <p:nvPr/>
          </p:nvSpPr>
          <p:spPr bwMode="auto">
            <a:xfrm>
              <a:off x="7440563" y="1117310"/>
              <a:ext cx="731837" cy="4647895"/>
            </a:xfrm>
            <a:prstGeom prst="upDownArrow">
              <a:avLst>
                <a:gd name="adj1" fmla="val 50000"/>
                <a:gd name="adj2" fmla="val 124078"/>
              </a:avLst>
            </a:prstGeom>
            <a:noFill/>
            <a:ln w="25400" algn="ctr">
              <a:solidFill>
                <a:schemeClr val="tx1"/>
              </a:solidFill>
              <a:miter lim="800000"/>
              <a:headEnd/>
              <a:tailEnd type="none" w="lg" len="lg"/>
            </a:ln>
            <a:effectLst/>
          </p:spPr>
          <p:txBody>
            <a:bodyPr wrap="none" anchor="ctr"/>
            <a:lstStyle/>
            <a:p>
              <a:endParaRPr lang="fr-FR" dirty="0">
                <a:latin typeface="Arial" pitchFamily="34" charset="0"/>
                <a:cs typeface="Arial" pitchFamily="34" charset="0"/>
              </a:endParaRPr>
            </a:p>
          </p:txBody>
        </p:sp>
        <p:sp>
          <p:nvSpPr>
            <p:cNvPr id="40" name="AutoShape 47"/>
            <p:cNvSpPr>
              <a:spLocks noChangeArrowheads="1"/>
            </p:cNvSpPr>
            <p:nvPr/>
          </p:nvSpPr>
          <p:spPr bwMode="auto">
            <a:xfrm>
              <a:off x="8267700" y="548680"/>
              <a:ext cx="730250" cy="5216525"/>
            </a:xfrm>
            <a:prstGeom prst="upDownArrow">
              <a:avLst>
                <a:gd name="adj1" fmla="val 50000"/>
                <a:gd name="adj2" fmla="val 142870"/>
              </a:avLst>
            </a:prstGeom>
            <a:noFill/>
            <a:ln w="25400" algn="ctr">
              <a:solidFill>
                <a:schemeClr val="tx1"/>
              </a:solidFill>
              <a:miter lim="800000"/>
              <a:headEnd/>
              <a:tailEnd type="none" w="lg" len="lg"/>
            </a:ln>
            <a:effectLst/>
          </p:spPr>
          <p:txBody>
            <a:bodyPr wrap="none" anchor="ctr"/>
            <a:lstStyle/>
            <a:p>
              <a:endParaRPr lang="fr-FR" dirty="0">
                <a:latin typeface="Arial" pitchFamily="34" charset="0"/>
                <a:cs typeface="Arial" pitchFamily="34" charset="0"/>
              </a:endParaRPr>
            </a:p>
          </p:txBody>
        </p:sp>
        <p:sp>
          <p:nvSpPr>
            <p:cNvPr id="41" name="Text Box 48"/>
            <p:cNvSpPr txBox="1">
              <a:spLocks noChangeArrowheads="1"/>
            </p:cNvSpPr>
            <p:nvPr/>
          </p:nvSpPr>
          <p:spPr bwMode="auto">
            <a:xfrm rot="16200000">
              <a:off x="5968032" y="3389512"/>
              <a:ext cx="3671887" cy="304800"/>
            </a:xfrm>
            <a:prstGeom prst="rect">
              <a:avLst/>
            </a:prstGeom>
            <a:noFill/>
            <a:ln w="25400">
              <a:noFill/>
              <a:miter lim="800000"/>
              <a:headEnd/>
              <a:tailEnd type="none" w="lg" len="lg"/>
            </a:ln>
            <a:effectLst/>
          </p:spPr>
          <p:txBody>
            <a:bodyPr>
              <a:spAutoFit/>
            </a:bodyPr>
            <a:lstStyle/>
            <a:p>
              <a:pPr algn="ctr">
                <a:spcBef>
                  <a:spcPct val="50000"/>
                </a:spcBef>
              </a:pPr>
              <a:r>
                <a:rPr lang="fr-FR" sz="1400" b="0" i="0" baseline="0" dirty="0">
                  <a:latin typeface="Arial" pitchFamily="34" charset="0"/>
                  <a:cs typeface="Arial" pitchFamily="34" charset="0"/>
                </a:rPr>
                <a:t>Coût de revient complet</a:t>
              </a:r>
            </a:p>
          </p:txBody>
        </p:sp>
        <p:sp>
          <p:nvSpPr>
            <p:cNvPr id="42" name="Text Box 49"/>
            <p:cNvSpPr txBox="1">
              <a:spLocks noChangeArrowheads="1"/>
            </p:cNvSpPr>
            <p:nvPr/>
          </p:nvSpPr>
          <p:spPr bwMode="auto">
            <a:xfrm rot="16200000">
              <a:off x="6998494" y="2798962"/>
              <a:ext cx="3284537" cy="304800"/>
            </a:xfrm>
            <a:prstGeom prst="rect">
              <a:avLst/>
            </a:prstGeom>
            <a:noFill/>
            <a:ln w="25400">
              <a:noFill/>
              <a:miter lim="800000"/>
              <a:headEnd/>
              <a:tailEnd type="none" w="lg" len="lg"/>
            </a:ln>
            <a:effectLst/>
          </p:spPr>
          <p:txBody>
            <a:bodyPr>
              <a:spAutoFit/>
            </a:bodyPr>
            <a:lstStyle/>
            <a:p>
              <a:pPr algn="ctr">
                <a:spcBef>
                  <a:spcPct val="50000"/>
                </a:spcBef>
              </a:pPr>
              <a:r>
                <a:rPr lang="fr-FR" sz="1400" b="0" i="0" baseline="0" dirty="0">
                  <a:latin typeface="Arial" pitchFamily="34" charset="0"/>
                  <a:cs typeface="Arial" pitchFamily="34" charset="0"/>
                </a:rPr>
                <a:t>Prix de vente</a:t>
              </a:r>
            </a:p>
          </p:txBody>
        </p:sp>
        <p:grpSp>
          <p:nvGrpSpPr>
            <p:cNvPr id="60" name="Groupe 59"/>
            <p:cNvGrpSpPr/>
            <p:nvPr/>
          </p:nvGrpSpPr>
          <p:grpSpPr>
            <a:xfrm>
              <a:off x="258976" y="3673376"/>
              <a:ext cx="4316966" cy="792772"/>
              <a:chOff x="258976" y="3673376"/>
              <a:chExt cx="4316966" cy="792772"/>
            </a:xfrm>
          </p:grpSpPr>
          <p:grpSp>
            <p:nvGrpSpPr>
              <p:cNvPr id="47" name="Group 13"/>
              <p:cNvGrpSpPr>
                <a:grpSpLocks/>
              </p:cNvGrpSpPr>
              <p:nvPr/>
            </p:nvGrpSpPr>
            <p:grpSpPr bwMode="auto">
              <a:xfrm>
                <a:off x="258976" y="3673376"/>
                <a:ext cx="4316966" cy="781373"/>
                <a:chOff x="3461" y="2887"/>
                <a:chExt cx="1158" cy="1041"/>
              </a:xfrm>
              <a:solidFill>
                <a:schemeClr val="bg1">
                  <a:lumMod val="85000"/>
                </a:schemeClr>
              </a:solidFill>
            </p:grpSpPr>
            <p:sp>
              <p:nvSpPr>
                <p:cNvPr id="48" name="Rectangle 14"/>
                <p:cNvSpPr>
                  <a:spLocks noChangeArrowheads="1"/>
                </p:cNvSpPr>
                <p:nvPr/>
              </p:nvSpPr>
              <p:spPr bwMode="auto">
                <a:xfrm>
                  <a:off x="3466" y="3030"/>
                  <a:ext cx="899" cy="898"/>
                </a:xfrm>
                <a:prstGeom prst="rect">
                  <a:avLst/>
                </a:prstGeom>
                <a:solidFill>
                  <a:srgbClr val="FF0000"/>
                </a:solidFill>
                <a:ln w="12700">
                  <a:solidFill>
                    <a:schemeClr val="tx1"/>
                  </a:solidFill>
                  <a:miter lim="800000"/>
                  <a:headEnd/>
                  <a:tailEnd/>
                </a:ln>
              </p:spPr>
              <p:txBody>
                <a:bodyPr/>
                <a:lstStyle/>
                <a:p>
                  <a:endParaRPr lang="fr-FR" dirty="0">
                    <a:solidFill>
                      <a:schemeClr val="bg1"/>
                    </a:solidFill>
                    <a:latin typeface="Arial" pitchFamily="34" charset="0"/>
                    <a:cs typeface="Arial" pitchFamily="34" charset="0"/>
                  </a:endParaRPr>
                </a:p>
              </p:txBody>
            </p:sp>
            <p:sp>
              <p:nvSpPr>
                <p:cNvPr id="49" name="Freeform 15"/>
                <p:cNvSpPr>
                  <a:spLocks/>
                </p:cNvSpPr>
                <p:nvPr/>
              </p:nvSpPr>
              <p:spPr bwMode="auto">
                <a:xfrm>
                  <a:off x="4365" y="2891"/>
                  <a:ext cx="254" cy="1037"/>
                </a:xfrm>
                <a:custGeom>
                  <a:avLst/>
                  <a:gdLst>
                    <a:gd name="T0" fmla="*/ 0 w 254"/>
                    <a:gd name="T1" fmla="*/ 140 h 1037"/>
                    <a:gd name="T2" fmla="*/ 0 w 254"/>
                    <a:gd name="T3" fmla="*/ 1037 h 1037"/>
                    <a:gd name="T4" fmla="*/ 254 w 254"/>
                    <a:gd name="T5" fmla="*/ 861 h 1037"/>
                    <a:gd name="T6" fmla="*/ 254 w 254"/>
                    <a:gd name="T7" fmla="*/ 0 h 1037"/>
                    <a:gd name="T8" fmla="*/ 0 w 254"/>
                    <a:gd name="T9" fmla="*/ 140 h 10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4" h="1037">
                      <a:moveTo>
                        <a:pt x="0" y="140"/>
                      </a:moveTo>
                      <a:lnTo>
                        <a:pt x="0" y="1037"/>
                      </a:lnTo>
                      <a:lnTo>
                        <a:pt x="254" y="861"/>
                      </a:lnTo>
                      <a:lnTo>
                        <a:pt x="254" y="0"/>
                      </a:lnTo>
                      <a:lnTo>
                        <a:pt x="0" y="140"/>
                      </a:lnTo>
                      <a:close/>
                    </a:path>
                  </a:pathLst>
                </a:custGeom>
                <a:solidFill>
                  <a:srgbClr val="FF0000"/>
                </a:solidFill>
                <a:ln w="12700">
                  <a:solidFill>
                    <a:schemeClr val="tx1"/>
                  </a:solidFill>
                  <a:prstDash val="solid"/>
                  <a:round/>
                  <a:headEnd/>
                  <a:tailEnd/>
                </a:ln>
              </p:spPr>
              <p:txBody>
                <a:bodyPr/>
                <a:lstStyle/>
                <a:p>
                  <a:endParaRPr lang="fr-FR" dirty="0">
                    <a:solidFill>
                      <a:schemeClr val="bg1"/>
                    </a:solidFill>
                    <a:latin typeface="Arial" pitchFamily="34" charset="0"/>
                    <a:cs typeface="Arial" pitchFamily="34" charset="0"/>
                  </a:endParaRPr>
                </a:p>
              </p:txBody>
            </p:sp>
            <p:sp>
              <p:nvSpPr>
                <p:cNvPr id="50" name="Freeform 16"/>
                <p:cNvSpPr>
                  <a:spLocks/>
                </p:cNvSpPr>
                <p:nvPr/>
              </p:nvSpPr>
              <p:spPr bwMode="auto">
                <a:xfrm>
                  <a:off x="3461" y="2887"/>
                  <a:ext cx="1155" cy="144"/>
                </a:xfrm>
                <a:custGeom>
                  <a:avLst/>
                  <a:gdLst>
                    <a:gd name="T0" fmla="*/ 0 w 1155"/>
                    <a:gd name="T1" fmla="*/ 144 h 144"/>
                    <a:gd name="T2" fmla="*/ 897 w 1155"/>
                    <a:gd name="T3" fmla="*/ 144 h 144"/>
                    <a:gd name="T4" fmla="*/ 1155 w 1155"/>
                    <a:gd name="T5" fmla="*/ 0 h 144"/>
                    <a:gd name="T6" fmla="*/ 290 w 1155"/>
                    <a:gd name="T7" fmla="*/ 0 h 144"/>
                    <a:gd name="T8" fmla="*/ 0 w 1155"/>
                    <a:gd name="T9" fmla="*/ 144 h 1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5" h="144">
                      <a:moveTo>
                        <a:pt x="0" y="144"/>
                      </a:moveTo>
                      <a:lnTo>
                        <a:pt x="897" y="144"/>
                      </a:lnTo>
                      <a:lnTo>
                        <a:pt x="1155" y="0"/>
                      </a:lnTo>
                      <a:lnTo>
                        <a:pt x="290" y="0"/>
                      </a:lnTo>
                      <a:lnTo>
                        <a:pt x="0" y="144"/>
                      </a:lnTo>
                      <a:close/>
                    </a:path>
                  </a:pathLst>
                </a:custGeom>
                <a:grpFill/>
                <a:ln w="12700">
                  <a:solidFill>
                    <a:schemeClr val="tx1"/>
                  </a:solidFill>
                  <a:prstDash val="solid"/>
                  <a:round/>
                  <a:headEnd/>
                  <a:tailEnd/>
                </a:ln>
              </p:spPr>
              <p:txBody>
                <a:bodyPr/>
                <a:lstStyle/>
                <a:p>
                  <a:endParaRPr lang="fr-FR" dirty="0">
                    <a:latin typeface="Arial" pitchFamily="34" charset="0"/>
                    <a:cs typeface="Arial" pitchFamily="34" charset="0"/>
                  </a:endParaRPr>
                </a:p>
              </p:txBody>
            </p:sp>
          </p:grpSp>
          <p:sp>
            <p:nvSpPr>
              <p:cNvPr id="16" name="Text Box 23"/>
              <p:cNvSpPr txBox="1">
                <a:spLocks noChangeArrowheads="1"/>
              </p:cNvSpPr>
              <p:nvPr/>
            </p:nvSpPr>
            <p:spPr bwMode="auto">
              <a:xfrm>
                <a:off x="539552" y="3789040"/>
                <a:ext cx="2924175" cy="677108"/>
              </a:xfrm>
              <a:prstGeom prst="rect">
                <a:avLst/>
              </a:prstGeom>
              <a:noFill/>
              <a:ln w="25400">
                <a:noFill/>
                <a:miter lim="800000"/>
                <a:headEnd/>
                <a:tailEnd type="none" w="lg" len="lg"/>
              </a:ln>
              <a:effectLst/>
            </p:spPr>
            <p:txBody>
              <a:bodyPr>
                <a:spAutoFit/>
              </a:bodyPr>
              <a:lstStyle/>
              <a:p>
                <a:pPr algn="ctr">
                  <a:spcBef>
                    <a:spcPct val="50000"/>
                  </a:spcBef>
                </a:pPr>
                <a:r>
                  <a:rPr lang="fr-FR" sz="1400" i="0" baseline="0" dirty="0">
                    <a:solidFill>
                      <a:schemeClr val="bg1"/>
                    </a:solidFill>
                    <a:latin typeface="Arial" pitchFamily="34" charset="0"/>
                    <a:cs typeface="Arial" pitchFamily="34" charset="0"/>
                  </a:rPr>
                  <a:t>Coûts directs de fabrication</a:t>
                </a:r>
                <a:br>
                  <a:rPr lang="fr-FR" sz="1400" i="0" baseline="0" dirty="0">
                    <a:solidFill>
                      <a:schemeClr val="bg1"/>
                    </a:solidFill>
                    <a:latin typeface="Arial" pitchFamily="34" charset="0"/>
                    <a:cs typeface="Arial" pitchFamily="34" charset="0"/>
                  </a:rPr>
                </a:br>
                <a:r>
                  <a:rPr lang="fr-FR" sz="1200" i="0" baseline="0" dirty="0">
                    <a:solidFill>
                      <a:schemeClr val="bg1"/>
                    </a:solidFill>
                    <a:latin typeface="Arial" pitchFamily="34" charset="0"/>
                    <a:cs typeface="Arial" pitchFamily="34" charset="0"/>
                  </a:rPr>
                  <a:t>- main-d’œuvre</a:t>
                </a:r>
                <a:br>
                  <a:rPr lang="fr-FR" sz="1200" i="0" baseline="0" dirty="0">
                    <a:solidFill>
                      <a:schemeClr val="bg1"/>
                    </a:solidFill>
                    <a:latin typeface="Arial" pitchFamily="34" charset="0"/>
                    <a:cs typeface="Arial" pitchFamily="34" charset="0"/>
                  </a:rPr>
                </a:br>
                <a:r>
                  <a:rPr lang="fr-FR" sz="1200" i="0" baseline="0" dirty="0">
                    <a:solidFill>
                      <a:schemeClr val="bg1"/>
                    </a:solidFill>
                    <a:latin typeface="Arial" pitchFamily="34" charset="0"/>
                    <a:cs typeface="Arial" pitchFamily="34" charset="0"/>
                  </a:rPr>
                  <a:t>- frais d’atelier</a:t>
                </a:r>
                <a:endParaRPr lang="fr-FR" sz="1400" i="0" baseline="0" dirty="0">
                  <a:solidFill>
                    <a:schemeClr val="bg1"/>
                  </a:solidFill>
                  <a:latin typeface="Arial" pitchFamily="34" charset="0"/>
                  <a:cs typeface="Arial" pitchFamily="34" charset="0"/>
                </a:endParaRPr>
              </a:p>
            </p:txBody>
          </p:sp>
        </p:grpSp>
        <p:grpSp>
          <p:nvGrpSpPr>
            <p:cNvPr id="59" name="Groupe 58"/>
            <p:cNvGrpSpPr/>
            <p:nvPr/>
          </p:nvGrpSpPr>
          <p:grpSpPr>
            <a:xfrm>
              <a:off x="251520" y="2931200"/>
              <a:ext cx="4313238" cy="781373"/>
              <a:chOff x="251520" y="2931200"/>
              <a:chExt cx="4313238" cy="781373"/>
            </a:xfrm>
          </p:grpSpPr>
          <p:grpSp>
            <p:nvGrpSpPr>
              <p:cNvPr id="6" name="Group 13"/>
              <p:cNvGrpSpPr>
                <a:grpSpLocks/>
              </p:cNvGrpSpPr>
              <p:nvPr/>
            </p:nvGrpSpPr>
            <p:grpSpPr bwMode="auto">
              <a:xfrm>
                <a:off x="251520" y="2931200"/>
                <a:ext cx="4313238" cy="781373"/>
                <a:chOff x="3459" y="2887"/>
                <a:chExt cx="1157" cy="1041"/>
              </a:xfrm>
              <a:solidFill>
                <a:schemeClr val="bg1">
                  <a:lumMod val="85000"/>
                </a:schemeClr>
              </a:solidFill>
            </p:grpSpPr>
            <p:sp>
              <p:nvSpPr>
                <p:cNvPr id="7" name="Rectangle 14"/>
                <p:cNvSpPr>
                  <a:spLocks noChangeArrowheads="1"/>
                </p:cNvSpPr>
                <p:nvPr/>
              </p:nvSpPr>
              <p:spPr bwMode="auto">
                <a:xfrm>
                  <a:off x="3459" y="3030"/>
                  <a:ext cx="899" cy="898"/>
                </a:xfrm>
                <a:prstGeom prst="rect">
                  <a:avLst/>
                </a:prstGeom>
                <a:solidFill>
                  <a:srgbClr val="00FF00"/>
                </a:solidFill>
                <a:ln w="12700">
                  <a:solidFill>
                    <a:schemeClr val="tx1"/>
                  </a:solidFill>
                  <a:miter lim="800000"/>
                  <a:headEnd/>
                  <a:tailEnd/>
                </a:ln>
              </p:spPr>
              <p:txBody>
                <a:bodyPr/>
                <a:lstStyle/>
                <a:p>
                  <a:endParaRPr lang="fr-FR" dirty="0">
                    <a:latin typeface="Arial" pitchFamily="34" charset="0"/>
                    <a:cs typeface="Arial" pitchFamily="34" charset="0"/>
                  </a:endParaRPr>
                </a:p>
              </p:txBody>
            </p:sp>
            <p:sp>
              <p:nvSpPr>
                <p:cNvPr id="8" name="Freeform 15"/>
                <p:cNvSpPr>
                  <a:spLocks/>
                </p:cNvSpPr>
                <p:nvPr/>
              </p:nvSpPr>
              <p:spPr bwMode="auto">
                <a:xfrm>
                  <a:off x="4358" y="2891"/>
                  <a:ext cx="254" cy="1037"/>
                </a:xfrm>
                <a:custGeom>
                  <a:avLst/>
                  <a:gdLst>
                    <a:gd name="T0" fmla="*/ 0 w 254"/>
                    <a:gd name="T1" fmla="*/ 140 h 1037"/>
                    <a:gd name="T2" fmla="*/ 0 w 254"/>
                    <a:gd name="T3" fmla="*/ 1037 h 1037"/>
                    <a:gd name="T4" fmla="*/ 254 w 254"/>
                    <a:gd name="T5" fmla="*/ 861 h 1037"/>
                    <a:gd name="T6" fmla="*/ 254 w 254"/>
                    <a:gd name="T7" fmla="*/ 0 h 1037"/>
                    <a:gd name="T8" fmla="*/ 0 w 254"/>
                    <a:gd name="T9" fmla="*/ 140 h 10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4" h="1037">
                      <a:moveTo>
                        <a:pt x="0" y="140"/>
                      </a:moveTo>
                      <a:lnTo>
                        <a:pt x="0" y="1037"/>
                      </a:lnTo>
                      <a:lnTo>
                        <a:pt x="254" y="861"/>
                      </a:lnTo>
                      <a:lnTo>
                        <a:pt x="254" y="0"/>
                      </a:lnTo>
                      <a:lnTo>
                        <a:pt x="0" y="140"/>
                      </a:lnTo>
                      <a:close/>
                    </a:path>
                  </a:pathLst>
                </a:custGeom>
                <a:solidFill>
                  <a:srgbClr val="00FF00"/>
                </a:solidFill>
                <a:ln w="12700">
                  <a:solidFill>
                    <a:schemeClr val="tx1"/>
                  </a:solidFill>
                  <a:prstDash val="solid"/>
                  <a:round/>
                  <a:headEnd/>
                  <a:tailEnd/>
                </a:ln>
              </p:spPr>
              <p:txBody>
                <a:bodyPr/>
                <a:lstStyle/>
                <a:p>
                  <a:endParaRPr lang="fr-FR" dirty="0">
                    <a:latin typeface="Arial" pitchFamily="34" charset="0"/>
                    <a:cs typeface="Arial" pitchFamily="34" charset="0"/>
                  </a:endParaRPr>
                </a:p>
              </p:txBody>
            </p:sp>
            <p:sp>
              <p:nvSpPr>
                <p:cNvPr id="9" name="Freeform 16"/>
                <p:cNvSpPr>
                  <a:spLocks/>
                </p:cNvSpPr>
                <p:nvPr/>
              </p:nvSpPr>
              <p:spPr bwMode="auto">
                <a:xfrm>
                  <a:off x="3461" y="2887"/>
                  <a:ext cx="1155" cy="144"/>
                </a:xfrm>
                <a:custGeom>
                  <a:avLst/>
                  <a:gdLst>
                    <a:gd name="T0" fmla="*/ 0 w 1155"/>
                    <a:gd name="T1" fmla="*/ 144 h 144"/>
                    <a:gd name="T2" fmla="*/ 897 w 1155"/>
                    <a:gd name="T3" fmla="*/ 144 h 144"/>
                    <a:gd name="T4" fmla="*/ 1155 w 1155"/>
                    <a:gd name="T5" fmla="*/ 0 h 144"/>
                    <a:gd name="T6" fmla="*/ 290 w 1155"/>
                    <a:gd name="T7" fmla="*/ 0 h 144"/>
                    <a:gd name="T8" fmla="*/ 0 w 1155"/>
                    <a:gd name="T9" fmla="*/ 144 h 1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5" h="144">
                      <a:moveTo>
                        <a:pt x="0" y="144"/>
                      </a:moveTo>
                      <a:lnTo>
                        <a:pt x="897" y="144"/>
                      </a:lnTo>
                      <a:lnTo>
                        <a:pt x="1155" y="0"/>
                      </a:lnTo>
                      <a:lnTo>
                        <a:pt x="290" y="0"/>
                      </a:lnTo>
                      <a:lnTo>
                        <a:pt x="0" y="144"/>
                      </a:lnTo>
                      <a:close/>
                    </a:path>
                  </a:pathLst>
                </a:custGeom>
                <a:grpFill/>
                <a:ln w="12700">
                  <a:solidFill>
                    <a:schemeClr val="tx1"/>
                  </a:solidFill>
                  <a:prstDash val="solid"/>
                  <a:round/>
                  <a:headEnd/>
                  <a:tailEnd/>
                </a:ln>
              </p:spPr>
              <p:txBody>
                <a:bodyPr/>
                <a:lstStyle/>
                <a:p>
                  <a:endParaRPr lang="fr-FR" dirty="0">
                    <a:latin typeface="Arial" pitchFamily="34" charset="0"/>
                    <a:cs typeface="Arial" pitchFamily="34" charset="0"/>
                  </a:endParaRPr>
                </a:p>
              </p:txBody>
            </p:sp>
          </p:grpSp>
          <p:sp>
            <p:nvSpPr>
              <p:cNvPr id="56" name="Text Box 23"/>
              <p:cNvSpPr txBox="1">
                <a:spLocks noChangeArrowheads="1"/>
              </p:cNvSpPr>
              <p:nvPr/>
            </p:nvSpPr>
            <p:spPr bwMode="auto">
              <a:xfrm>
                <a:off x="611560" y="3212976"/>
                <a:ext cx="2924175" cy="307777"/>
              </a:xfrm>
              <a:prstGeom prst="rect">
                <a:avLst/>
              </a:prstGeom>
              <a:noFill/>
              <a:ln w="25400">
                <a:noFill/>
                <a:miter lim="800000"/>
                <a:headEnd/>
                <a:tailEnd type="none" w="lg" len="lg"/>
              </a:ln>
              <a:effectLst/>
            </p:spPr>
            <p:txBody>
              <a:bodyPr>
                <a:spAutoFit/>
              </a:bodyPr>
              <a:lstStyle/>
              <a:p>
                <a:pPr algn="ctr">
                  <a:spcBef>
                    <a:spcPct val="50000"/>
                  </a:spcBef>
                </a:pPr>
                <a:r>
                  <a:rPr lang="fr-FR" sz="1400" i="0" baseline="0" dirty="0">
                    <a:latin typeface="Arial" pitchFamily="34" charset="0"/>
                    <a:cs typeface="Arial" pitchFamily="34" charset="0"/>
                  </a:rPr>
                  <a:t>Amortissements</a:t>
                </a:r>
              </a:p>
            </p:txBody>
          </p:sp>
        </p:grpSp>
        <p:grpSp>
          <p:nvGrpSpPr>
            <p:cNvPr id="58" name="Groupe 57"/>
            <p:cNvGrpSpPr/>
            <p:nvPr/>
          </p:nvGrpSpPr>
          <p:grpSpPr>
            <a:xfrm>
              <a:off x="251520" y="2190800"/>
              <a:ext cx="4320480" cy="773112"/>
              <a:chOff x="251520" y="2190800"/>
              <a:chExt cx="4348162" cy="773112"/>
            </a:xfrm>
          </p:grpSpPr>
          <p:grpSp>
            <p:nvGrpSpPr>
              <p:cNvPr id="10" name="Group 17"/>
              <p:cNvGrpSpPr>
                <a:grpSpLocks/>
              </p:cNvGrpSpPr>
              <p:nvPr/>
            </p:nvGrpSpPr>
            <p:grpSpPr bwMode="auto">
              <a:xfrm>
                <a:off x="251520" y="2190800"/>
                <a:ext cx="4348162" cy="773112"/>
                <a:chOff x="2674" y="1988"/>
                <a:chExt cx="1157" cy="1011"/>
              </a:xfrm>
              <a:solidFill>
                <a:schemeClr val="bg1">
                  <a:lumMod val="75000"/>
                </a:schemeClr>
              </a:solidFill>
            </p:grpSpPr>
            <p:sp>
              <p:nvSpPr>
                <p:cNvPr id="11" name="Rectangle 18"/>
                <p:cNvSpPr>
                  <a:spLocks noChangeArrowheads="1"/>
                </p:cNvSpPr>
                <p:nvPr/>
              </p:nvSpPr>
              <p:spPr bwMode="auto">
                <a:xfrm>
                  <a:off x="2674" y="2100"/>
                  <a:ext cx="898" cy="898"/>
                </a:xfrm>
                <a:prstGeom prst="rect">
                  <a:avLst/>
                </a:prstGeom>
                <a:solidFill>
                  <a:srgbClr val="00B050"/>
                </a:solidFill>
                <a:ln w="12700">
                  <a:solidFill>
                    <a:schemeClr val="tx1"/>
                  </a:solidFill>
                  <a:miter lim="800000"/>
                  <a:headEnd/>
                  <a:tailEnd/>
                </a:ln>
              </p:spPr>
              <p:txBody>
                <a:bodyPr/>
                <a:lstStyle/>
                <a:p>
                  <a:endParaRPr lang="fr-FR" dirty="0">
                    <a:latin typeface="Arial" pitchFamily="34" charset="0"/>
                    <a:cs typeface="Arial" pitchFamily="34" charset="0"/>
                  </a:endParaRPr>
                </a:p>
              </p:txBody>
            </p:sp>
            <p:sp>
              <p:nvSpPr>
                <p:cNvPr id="12" name="Freeform 19"/>
                <p:cNvSpPr>
                  <a:spLocks/>
                </p:cNvSpPr>
                <p:nvPr/>
              </p:nvSpPr>
              <p:spPr bwMode="auto">
                <a:xfrm>
                  <a:off x="3573" y="1988"/>
                  <a:ext cx="254" cy="1011"/>
                </a:xfrm>
                <a:custGeom>
                  <a:avLst/>
                  <a:gdLst>
                    <a:gd name="T0" fmla="*/ 0 w 254"/>
                    <a:gd name="T1" fmla="*/ 114 h 1011"/>
                    <a:gd name="T2" fmla="*/ 0 w 254"/>
                    <a:gd name="T3" fmla="*/ 1011 h 1011"/>
                    <a:gd name="T4" fmla="*/ 254 w 254"/>
                    <a:gd name="T5" fmla="*/ 861 h 1011"/>
                    <a:gd name="T6" fmla="*/ 254 w 254"/>
                    <a:gd name="T7" fmla="*/ 0 h 1011"/>
                    <a:gd name="T8" fmla="*/ 0 w 254"/>
                    <a:gd name="T9" fmla="*/ 114 h 10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4" h="1011">
                      <a:moveTo>
                        <a:pt x="0" y="114"/>
                      </a:moveTo>
                      <a:lnTo>
                        <a:pt x="0" y="1011"/>
                      </a:lnTo>
                      <a:lnTo>
                        <a:pt x="254" y="861"/>
                      </a:lnTo>
                      <a:lnTo>
                        <a:pt x="254" y="0"/>
                      </a:lnTo>
                      <a:lnTo>
                        <a:pt x="0" y="114"/>
                      </a:lnTo>
                      <a:close/>
                    </a:path>
                  </a:pathLst>
                </a:custGeom>
                <a:solidFill>
                  <a:srgbClr val="00B050"/>
                </a:solidFill>
                <a:ln w="12700">
                  <a:solidFill>
                    <a:schemeClr val="tx1"/>
                  </a:solidFill>
                  <a:prstDash val="solid"/>
                  <a:round/>
                  <a:headEnd/>
                  <a:tailEnd/>
                </a:ln>
              </p:spPr>
              <p:txBody>
                <a:bodyPr/>
                <a:lstStyle/>
                <a:p>
                  <a:endParaRPr lang="fr-FR" dirty="0">
                    <a:solidFill>
                      <a:schemeClr val="bg1"/>
                    </a:solidFill>
                    <a:latin typeface="Arial" pitchFamily="34" charset="0"/>
                    <a:cs typeface="Arial" pitchFamily="34" charset="0"/>
                  </a:endParaRPr>
                </a:p>
              </p:txBody>
            </p:sp>
            <p:sp>
              <p:nvSpPr>
                <p:cNvPr id="13" name="Freeform 20"/>
                <p:cNvSpPr>
                  <a:spLocks/>
                </p:cNvSpPr>
                <p:nvPr/>
              </p:nvSpPr>
              <p:spPr bwMode="auto">
                <a:xfrm>
                  <a:off x="2675" y="1988"/>
                  <a:ext cx="1156" cy="114"/>
                </a:xfrm>
                <a:custGeom>
                  <a:avLst/>
                  <a:gdLst>
                    <a:gd name="T0" fmla="*/ 0 w 1156"/>
                    <a:gd name="T1" fmla="*/ 114 h 114"/>
                    <a:gd name="T2" fmla="*/ 898 w 1156"/>
                    <a:gd name="T3" fmla="*/ 114 h 114"/>
                    <a:gd name="T4" fmla="*/ 1156 w 1156"/>
                    <a:gd name="T5" fmla="*/ 0 h 114"/>
                    <a:gd name="T6" fmla="*/ 290 w 1156"/>
                    <a:gd name="T7" fmla="*/ 0 h 114"/>
                    <a:gd name="T8" fmla="*/ 0 w 1156"/>
                    <a:gd name="T9" fmla="*/ 114 h 1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14">
                      <a:moveTo>
                        <a:pt x="0" y="114"/>
                      </a:moveTo>
                      <a:lnTo>
                        <a:pt x="898" y="114"/>
                      </a:lnTo>
                      <a:lnTo>
                        <a:pt x="1156" y="0"/>
                      </a:lnTo>
                      <a:lnTo>
                        <a:pt x="290" y="0"/>
                      </a:lnTo>
                      <a:lnTo>
                        <a:pt x="0" y="114"/>
                      </a:lnTo>
                      <a:close/>
                    </a:path>
                  </a:pathLst>
                </a:custGeom>
                <a:grpFill/>
                <a:ln w="12700">
                  <a:solidFill>
                    <a:schemeClr val="tx1"/>
                  </a:solidFill>
                  <a:prstDash val="solid"/>
                  <a:round/>
                  <a:headEnd/>
                  <a:tailEnd/>
                </a:ln>
              </p:spPr>
              <p:txBody>
                <a:bodyPr/>
                <a:lstStyle/>
                <a:p>
                  <a:endParaRPr lang="fr-FR" dirty="0">
                    <a:latin typeface="Arial" pitchFamily="34" charset="0"/>
                    <a:cs typeface="Arial" pitchFamily="34" charset="0"/>
                  </a:endParaRPr>
                </a:p>
              </p:txBody>
            </p:sp>
          </p:grpSp>
          <p:sp>
            <p:nvSpPr>
              <p:cNvPr id="17" name="Text Box 24"/>
              <p:cNvSpPr txBox="1">
                <a:spLocks noChangeArrowheads="1"/>
              </p:cNvSpPr>
              <p:nvPr/>
            </p:nvSpPr>
            <p:spPr bwMode="auto">
              <a:xfrm>
                <a:off x="323528" y="2262808"/>
                <a:ext cx="3214688" cy="677108"/>
              </a:xfrm>
              <a:prstGeom prst="rect">
                <a:avLst/>
              </a:prstGeom>
              <a:solidFill>
                <a:srgbClr val="00B050"/>
              </a:solidFill>
              <a:ln w="25400">
                <a:noFill/>
                <a:miter lim="800000"/>
                <a:headEnd/>
                <a:tailEnd type="none" w="lg" len="lg"/>
              </a:ln>
              <a:effectLst/>
            </p:spPr>
            <p:txBody>
              <a:bodyPr>
                <a:spAutoFit/>
              </a:bodyPr>
              <a:lstStyle/>
              <a:p>
                <a:pPr algn="ctr">
                  <a:spcBef>
                    <a:spcPct val="50000"/>
                  </a:spcBef>
                </a:pPr>
                <a:r>
                  <a:rPr lang="fr-FR" sz="1400" i="0" baseline="0" dirty="0">
                    <a:solidFill>
                      <a:schemeClr val="bg1"/>
                    </a:solidFill>
                    <a:latin typeface="Arial" pitchFamily="34" charset="0"/>
                    <a:cs typeface="Arial" pitchFamily="34" charset="0"/>
                  </a:rPr>
                  <a:t>Frais de structure d’atelier</a:t>
                </a:r>
                <a:br>
                  <a:rPr lang="fr-FR" sz="1400" i="0" baseline="0" dirty="0">
                    <a:solidFill>
                      <a:schemeClr val="bg1"/>
                    </a:solidFill>
                    <a:latin typeface="Arial" pitchFamily="34" charset="0"/>
                    <a:cs typeface="Arial" pitchFamily="34" charset="0"/>
                  </a:rPr>
                </a:br>
                <a:r>
                  <a:rPr lang="fr-FR" sz="1200" i="0" baseline="0" dirty="0">
                    <a:solidFill>
                      <a:schemeClr val="bg1"/>
                    </a:solidFill>
                    <a:latin typeface="Arial" pitchFamily="34" charset="0"/>
                    <a:cs typeface="Arial" pitchFamily="34" charset="0"/>
                  </a:rPr>
                  <a:t>Frais indirects sur machine</a:t>
                </a:r>
                <a:br>
                  <a:rPr lang="fr-FR" sz="1200" i="0" baseline="0" dirty="0">
                    <a:solidFill>
                      <a:schemeClr val="bg1"/>
                    </a:solidFill>
                    <a:latin typeface="Arial" pitchFamily="34" charset="0"/>
                    <a:cs typeface="Arial" pitchFamily="34" charset="0"/>
                  </a:rPr>
                </a:br>
                <a:r>
                  <a:rPr lang="fr-FR" sz="1200" i="0" baseline="0" dirty="0">
                    <a:solidFill>
                      <a:schemeClr val="bg1"/>
                    </a:solidFill>
                    <a:latin typeface="Arial" pitchFamily="34" charset="0"/>
                    <a:cs typeface="Arial" pitchFamily="34" charset="0"/>
                  </a:rPr>
                  <a:t> et main-d’œuvre</a:t>
                </a:r>
                <a:endParaRPr lang="fr-FR" sz="1400" i="0" baseline="0" dirty="0">
                  <a:solidFill>
                    <a:schemeClr val="bg1"/>
                  </a:solidFill>
                  <a:latin typeface="Arial" pitchFamily="34" charset="0"/>
                  <a:cs typeface="Arial" pitchFamily="34" charset="0"/>
                </a:endParaRPr>
              </a:p>
            </p:txBody>
          </p:sp>
        </p:grpSp>
        <p:grpSp>
          <p:nvGrpSpPr>
            <p:cNvPr id="57" name="Groupe 56"/>
            <p:cNvGrpSpPr/>
            <p:nvPr/>
          </p:nvGrpSpPr>
          <p:grpSpPr>
            <a:xfrm>
              <a:off x="251520" y="1168411"/>
              <a:ext cx="4313238" cy="1052131"/>
              <a:chOff x="251520" y="1168411"/>
              <a:chExt cx="4313238" cy="1052131"/>
            </a:xfrm>
          </p:grpSpPr>
          <p:grpSp>
            <p:nvGrpSpPr>
              <p:cNvPr id="18" name="Group 25"/>
              <p:cNvGrpSpPr>
                <a:grpSpLocks/>
              </p:cNvGrpSpPr>
              <p:nvPr/>
            </p:nvGrpSpPr>
            <p:grpSpPr bwMode="auto">
              <a:xfrm>
                <a:off x="251520" y="1168411"/>
                <a:ext cx="4313238" cy="1052131"/>
                <a:chOff x="3459" y="2794"/>
                <a:chExt cx="1157" cy="1134"/>
              </a:xfrm>
              <a:solidFill>
                <a:schemeClr val="bg1">
                  <a:lumMod val="65000"/>
                </a:schemeClr>
              </a:solidFill>
            </p:grpSpPr>
            <p:sp>
              <p:nvSpPr>
                <p:cNvPr id="19" name="Rectangle 26"/>
                <p:cNvSpPr>
                  <a:spLocks noChangeArrowheads="1"/>
                </p:cNvSpPr>
                <p:nvPr/>
              </p:nvSpPr>
              <p:spPr bwMode="auto">
                <a:xfrm>
                  <a:off x="3459" y="2953"/>
                  <a:ext cx="899" cy="975"/>
                </a:xfrm>
                <a:prstGeom prst="rect">
                  <a:avLst/>
                </a:prstGeom>
                <a:solidFill>
                  <a:srgbClr val="0070C0"/>
                </a:solidFill>
                <a:ln w="12700">
                  <a:solidFill>
                    <a:schemeClr val="tx1"/>
                  </a:solidFill>
                  <a:miter lim="800000"/>
                  <a:headEnd/>
                  <a:tailEnd/>
                </a:ln>
              </p:spPr>
              <p:txBody>
                <a:bodyPr/>
                <a:lstStyle/>
                <a:p>
                  <a:endParaRPr lang="fr-FR" dirty="0">
                    <a:latin typeface="Arial" pitchFamily="34" charset="0"/>
                    <a:cs typeface="Arial" pitchFamily="34" charset="0"/>
                  </a:endParaRPr>
                </a:p>
              </p:txBody>
            </p:sp>
            <p:sp>
              <p:nvSpPr>
                <p:cNvPr id="20" name="Freeform 27"/>
                <p:cNvSpPr>
                  <a:spLocks/>
                </p:cNvSpPr>
                <p:nvPr/>
              </p:nvSpPr>
              <p:spPr bwMode="auto">
                <a:xfrm>
                  <a:off x="4358" y="2801"/>
                  <a:ext cx="254" cy="1127"/>
                </a:xfrm>
                <a:custGeom>
                  <a:avLst/>
                  <a:gdLst>
                    <a:gd name="T0" fmla="*/ 0 w 254"/>
                    <a:gd name="T1" fmla="*/ 140 h 1037"/>
                    <a:gd name="T2" fmla="*/ 0 w 254"/>
                    <a:gd name="T3" fmla="*/ 1037 h 1037"/>
                    <a:gd name="T4" fmla="*/ 254 w 254"/>
                    <a:gd name="T5" fmla="*/ 861 h 1037"/>
                    <a:gd name="T6" fmla="*/ 254 w 254"/>
                    <a:gd name="T7" fmla="*/ 0 h 1037"/>
                    <a:gd name="T8" fmla="*/ 0 w 254"/>
                    <a:gd name="T9" fmla="*/ 140 h 10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4" h="1037">
                      <a:moveTo>
                        <a:pt x="0" y="140"/>
                      </a:moveTo>
                      <a:lnTo>
                        <a:pt x="0" y="1037"/>
                      </a:lnTo>
                      <a:lnTo>
                        <a:pt x="254" y="861"/>
                      </a:lnTo>
                      <a:lnTo>
                        <a:pt x="254" y="0"/>
                      </a:lnTo>
                      <a:lnTo>
                        <a:pt x="0" y="140"/>
                      </a:lnTo>
                      <a:close/>
                    </a:path>
                  </a:pathLst>
                </a:custGeom>
                <a:solidFill>
                  <a:srgbClr val="0070C0"/>
                </a:solidFill>
                <a:ln w="12700">
                  <a:solidFill>
                    <a:schemeClr val="tx1"/>
                  </a:solidFill>
                  <a:prstDash val="solid"/>
                  <a:round/>
                  <a:headEnd/>
                  <a:tailEnd/>
                </a:ln>
              </p:spPr>
              <p:txBody>
                <a:bodyPr/>
                <a:lstStyle/>
                <a:p>
                  <a:endParaRPr lang="fr-FR" dirty="0">
                    <a:latin typeface="Arial" pitchFamily="34" charset="0"/>
                    <a:cs typeface="Arial" pitchFamily="34" charset="0"/>
                  </a:endParaRPr>
                </a:p>
              </p:txBody>
            </p:sp>
            <p:sp>
              <p:nvSpPr>
                <p:cNvPr id="21" name="Freeform 28"/>
                <p:cNvSpPr>
                  <a:spLocks/>
                </p:cNvSpPr>
                <p:nvPr/>
              </p:nvSpPr>
              <p:spPr bwMode="auto">
                <a:xfrm>
                  <a:off x="3461" y="2794"/>
                  <a:ext cx="1155" cy="144"/>
                </a:xfrm>
                <a:custGeom>
                  <a:avLst/>
                  <a:gdLst>
                    <a:gd name="T0" fmla="*/ 0 w 1155"/>
                    <a:gd name="T1" fmla="*/ 144 h 144"/>
                    <a:gd name="T2" fmla="*/ 897 w 1155"/>
                    <a:gd name="T3" fmla="*/ 144 h 144"/>
                    <a:gd name="T4" fmla="*/ 1155 w 1155"/>
                    <a:gd name="T5" fmla="*/ 0 h 144"/>
                    <a:gd name="T6" fmla="*/ 290 w 1155"/>
                    <a:gd name="T7" fmla="*/ 0 h 144"/>
                    <a:gd name="T8" fmla="*/ 0 w 1155"/>
                    <a:gd name="T9" fmla="*/ 144 h 1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5" h="144">
                      <a:moveTo>
                        <a:pt x="0" y="144"/>
                      </a:moveTo>
                      <a:lnTo>
                        <a:pt x="897" y="144"/>
                      </a:lnTo>
                      <a:lnTo>
                        <a:pt x="1155" y="0"/>
                      </a:lnTo>
                      <a:lnTo>
                        <a:pt x="290" y="0"/>
                      </a:lnTo>
                      <a:lnTo>
                        <a:pt x="0" y="144"/>
                      </a:lnTo>
                      <a:close/>
                    </a:path>
                  </a:pathLst>
                </a:custGeom>
                <a:grpFill/>
                <a:ln w="12700">
                  <a:solidFill>
                    <a:schemeClr val="tx1"/>
                  </a:solidFill>
                  <a:prstDash val="solid"/>
                  <a:round/>
                  <a:headEnd/>
                  <a:tailEnd/>
                </a:ln>
              </p:spPr>
              <p:txBody>
                <a:bodyPr/>
                <a:lstStyle/>
                <a:p>
                  <a:endParaRPr lang="fr-FR" dirty="0">
                    <a:latin typeface="Arial" pitchFamily="34" charset="0"/>
                    <a:cs typeface="Arial" pitchFamily="34" charset="0"/>
                  </a:endParaRPr>
                </a:p>
              </p:txBody>
            </p:sp>
          </p:grpSp>
          <p:sp>
            <p:nvSpPr>
              <p:cNvPr id="22" name="Text Box 29"/>
              <p:cNvSpPr txBox="1">
                <a:spLocks noChangeArrowheads="1"/>
              </p:cNvSpPr>
              <p:nvPr/>
            </p:nvSpPr>
            <p:spPr bwMode="auto">
              <a:xfrm>
                <a:off x="447674" y="1398712"/>
                <a:ext cx="3069617" cy="523220"/>
              </a:xfrm>
              <a:prstGeom prst="rect">
                <a:avLst/>
              </a:prstGeom>
              <a:noFill/>
              <a:ln w="25400">
                <a:noFill/>
                <a:miter lim="800000"/>
                <a:headEnd/>
                <a:tailEnd type="none" w="lg" len="lg"/>
              </a:ln>
              <a:effectLst/>
            </p:spPr>
            <p:txBody>
              <a:bodyPr wrap="square">
                <a:spAutoFit/>
              </a:bodyPr>
              <a:lstStyle/>
              <a:p>
                <a:pPr algn="ctr">
                  <a:spcBef>
                    <a:spcPct val="50000"/>
                  </a:spcBef>
                </a:pPr>
                <a:r>
                  <a:rPr lang="fr-FR" sz="1400" i="0" baseline="0" dirty="0">
                    <a:solidFill>
                      <a:schemeClr val="bg1"/>
                    </a:solidFill>
                    <a:latin typeface="Arial" pitchFamily="34" charset="0"/>
                    <a:cs typeface="Arial" pitchFamily="34" charset="0"/>
                  </a:rPr>
                  <a:t>Frais commerciaux + Frais généraux (FG </a:t>
                </a:r>
                <a:r>
                  <a:rPr lang="fr-FR" sz="1200" dirty="0">
                    <a:solidFill>
                      <a:schemeClr val="bg1"/>
                    </a:solidFill>
                    <a:latin typeface="Arial" pitchFamily="34" charset="0"/>
                    <a:cs typeface="Arial" pitchFamily="34" charset="0"/>
                  </a:rPr>
                  <a:t>Usine + FG Société)</a:t>
                </a:r>
                <a:endParaRPr lang="fr-FR" sz="1600" i="0" baseline="0" dirty="0">
                  <a:solidFill>
                    <a:schemeClr val="bg1"/>
                  </a:solidFill>
                  <a:latin typeface="Arial" pitchFamily="34" charset="0"/>
                  <a:cs typeface="Arial" pitchFamily="34" charset="0"/>
                </a:endParaRPr>
              </a:p>
            </p:txBody>
          </p:sp>
        </p:grpSp>
        <p:grpSp>
          <p:nvGrpSpPr>
            <p:cNvPr id="62" name="Groupe 61"/>
            <p:cNvGrpSpPr/>
            <p:nvPr/>
          </p:nvGrpSpPr>
          <p:grpSpPr>
            <a:xfrm>
              <a:off x="251520" y="548680"/>
              <a:ext cx="4320480" cy="604114"/>
              <a:chOff x="211138" y="764704"/>
              <a:chExt cx="4348162" cy="435312"/>
            </a:xfrm>
          </p:grpSpPr>
          <p:grpSp>
            <p:nvGrpSpPr>
              <p:cNvPr id="23" name="Group 30"/>
              <p:cNvGrpSpPr>
                <a:grpSpLocks/>
              </p:cNvGrpSpPr>
              <p:nvPr/>
            </p:nvGrpSpPr>
            <p:grpSpPr bwMode="auto">
              <a:xfrm>
                <a:off x="211138" y="764704"/>
                <a:ext cx="4348162" cy="435312"/>
                <a:chOff x="2674" y="1988"/>
                <a:chExt cx="1157" cy="790"/>
              </a:xfrm>
              <a:solidFill>
                <a:schemeClr val="tx1">
                  <a:lumMod val="50000"/>
                  <a:lumOff val="50000"/>
                </a:schemeClr>
              </a:solidFill>
            </p:grpSpPr>
            <p:sp>
              <p:nvSpPr>
                <p:cNvPr id="24" name="Rectangle 31"/>
                <p:cNvSpPr>
                  <a:spLocks noChangeArrowheads="1"/>
                </p:cNvSpPr>
                <p:nvPr/>
              </p:nvSpPr>
              <p:spPr bwMode="auto">
                <a:xfrm>
                  <a:off x="2674" y="2100"/>
                  <a:ext cx="898" cy="678"/>
                </a:xfrm>
                <a:prstGeom prst="rect">
                  <a:avLst/>
                </a:prstGeom>
                <a:solidFill>
                  <a:srgbClr val="00FFFF"/>
                </a:solidFill>
                <a:ln w="12700">
                  <a:solidFill>
                    <a:schemeClr val="tx1"/>
                  </a:solidFill>
                  <a:miter lim="800000"/>
                  <a:headEnd/>
                  <a:tailEnd/>
                </a:ln>
              </p:spPr>
              <p:txBody>
                <a:bodyPr/>
                <a:lstStyle/>
                <a:p>
                  <a:endParaRPr lang="fr-FR" dirty="0">
                    <a:solidFill>
                      <a:schemeClr val="bg1"/>
                    </a:solidFill>
                    <a:latin typeface="Arial" pitchFamily="34" charset="0"/>
                    <a:cs typeface="Arial" pitchFamily="34" charset="0"/>
                  </a:endParaRPr>
                </a:p>
              </p:txBody>
            </p:sp>
            <p:sp>
              <p:nvSpPr>
                <p:cNvPr id="25" name="Freeform 32"/>
                <p:cNvSpPr>
                  <a:spLocks/>
                </p:cNvSpPr>
                <p:nvPr/>
              </p:nvSpPr>
              <p:spPr bwMode="auto">
                <a:xfrm>
                  <a:off x="3573" y="1988"/>
                  <a:ext cx="254" cy="790"/>
                </a:xfrm>
                <a:custGeom>
                  <a:avLst/>
                  <a:gdLst>
                    <a:gd name="T0" fmla="*/ 0 w 254"/>
                    <a:gd name="T1" fmla="*/ 114 h 1011"/>
                    <a:gd name="T2" fmla="*/ 0 w 254"/>
                    <a:gd name="T3" fmla="*/ 1011 h 1011"/>
                    <a:gd name="T4" fmla="*/ 254 w 254"/>
                    <a:gd name="T5" fmla="*/ 861 h 1011"/>
                    <a:gd name="T6" fmla="*/ 254 w 254"/>
                    <a:gd name="T7" fmla="*/ 0 h 1011"/>
                    <a:gd name="T8" fmla="*/ 0 w 254"/>
                    <a:gd name="T9" fmla="*/ 114 h 10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4" h="1011">
                      <a:moveTo>
                        <a:pt x="0" y="114"/>
                      </a:moveTo>
                      <a:lnTo>
                        <a:pt x="0" y="1011"/>
                      </a:lnTo>
                      <a:lnTo>
                        <a:pt x="254" y="861"/>
                      </a:lnTo>
                      <a:lnTo>
                        <a:pt x="254" y="0"/>
                      </a:lnTo>
                      <a:lnTo>
                        <a:pt x="0" y="114"/>
                      </a:lnTo>
                      <a:close/>
                    </a:path>
                  </a:pathLst>
                </a:custGeom>
                <a:solidFill>
                  <a:srgbClr val="00FFFF"/>
                </a:solidFill>
                <a:ln w="12700">
                  <a:solidFill>
                    <a:schemeClr val="tx1"/>
                  </a:solidFill>
                  <a:prstDash val="solid"/>
                  <a:round/>
                  <a:headEnd/>
                  <a:tailEnd/>
                </a:ln>
              </p:spPr>
              <p:txBody>
                <a:bodyPr/>
                <a:lstStyle/>
                <a:p>
                  <a:endParaRPr lang="fr-FR" dirty="0">
                    <a:latin typeface="Arial" pitchFamily="34" charset="0"/>
                    <a:cs typeface="Arial" pitchFamily="34" charset="0"/>
                  </a:endParaRPr>
                </a:p>
              </p:txBody>
            </p:sp>
            <p:sp>
              <p:nvSpPr>
                <p:cNvPr id="26" name="Freeform 33"/>
                <p:cNvSpPr>
                  <a:spLocks/>
                </p:cNvSpPr>
                <p:nvPr/>
              </p:nvSpPr>
              <p:spPr bwMode="auto">
                <a:xfrm>
                  <a:off x="2675" y="1988"/>
                  <a:ext cx="1156" cy="114"/>
                </a:xfrm>
                <a:custGeom>
                  <a:avLst/>
                  <a:gdLst>
                    <a:gd name="T0" fmla="*/ 0 w 1156"/>
                    <a:gd name="T1" fmla="*/ 114 h 114"/>
                    <a:gd name="T2" fmla="*/ 898 w 1156"/>
                    <a:gd name="T3" fmla="*/ 114 h 114"/>
                    <a:gd name="T4" fmla="*/ 1156 w 1156"/>
                    <a:gd name="T5" fmla="*/ 0 h 114"/>
                    <a:gd name="T6" fmla="*/ 290 w 1156"/>
                    <a:gd name="T7" fmla="*/ 0 h 114"/>
                    <a:gd name="T8" fmla="*/ 0 w 1156"/>
                    <a:gd name="T9" fmla="*/ 114 h 1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14">
                      <a:moveTo>
                        <a:pt x="0" y="114"/>
                      </a:moveTo>
                      <a:lnTo>
                        <a:pt x="898" y="114"/>
                      </a:lnTo>
                      <a:lnTo>
                        <a:pt x="1156" y="0"/>
                      </a:lnTo>
                      <a:lnTo>
                        <a:pt x="290" y="0"/>
                      </a:lnTo>
                      <a:lnTo>
                        <a:pt x="0" y="114"/>
                      </a:lnTo>
                      <a:close/>
                    </a:path>
                  </a:pathLst>
                </a:custGeom>
                <a:solidFill>
                  <a:srgbClr val="00FFFF"/>
                </a:solidFill>
                <a:ln w="12700">
                  <a:solidFill>
                    <a:schemeClr val="tx1"/>
                  </a:solidFill>
                  <a:prstDash val="solid"/>
                  <a:round/>
                  <a:headEnd/>
                  <a:tailEnd/>
                </a:ln>
              </p:spPr>
              <p:txBody>
                <a:bodyPr/>
                <a:lstStyle/>
                <a:p>
                  <a:endParaRPr lang="fr-FR" dirty="0">
                    <a:latin typeface="Arial" pitchFamily="34" charset="0"/>
                    <a:cs typeface="Arial" pitchFamily="34" charset="0"/>
                  </a:endParaRPr>
                </a:p>
              </p:txBody>
            </p:sp>
          </p:grpSp>
          <p:sp>
            <p:nvSpPr>
              <p:cNvPr id="27" name="Text Box 34"/>
              <p:cNvSpPr txBox="1">
                <a:spLocks noChangeArrowheads="1"/>
              </p:cNvSpPr>
              <p:nvPr/>
            </p:nvSpPr>
            <p:spPr bwMode="auto">
              <a:xfrm>
                <a:off x="447675" y="920366"/>
                <a:ext cx="2924175" cy="266133"/>
              </a:xfrm>
              <a:prstGeom prst="rect">
                <a:avLst/>
              </a:prstGeom>
              <a:solidFill>
                <a:srgbClr val="00FFFF"/>
              </a:solidFill>
              <a:ln w="25400">
                <a:noFill/>
                <a:miter lim="800000"/>
                <a:headEnd/>
                <a:tailEnd type="none" w="lg" len="lg"/>
              </a:ln>
              <a:effectLst/>
            </p:spPr>
            <p:txBody>
              <a:bodyPr wrap="square">
                <a:spAutoFit/>
              </a:bodyPr>
              <a:lstStyle/>
              <a:p>
                <a:pPr algn="ctr">
                  <a:spcBef>
                    <a:spcPct val="50000"/>
                  </a:spcBef>
                </a:pPr>
                <a:r>
                  <a:rPr lang="fr-FR" i="0" baseline="0" dirty="0">
                    <a:latin typeface="Arial" pitchFamily="34" charset="0"/>
                    <a:cs typeface="Arial" pitchFamily="34" charset="0"/>
                  </a:rPr>
                  <a:t>Bénéfice</a:t>
                </a:r>
              </a:p>
            </p:txBody>
          </p:sp>
        </p:grpSp>
        <p:sp>
          <p:nvSpPr>
            <p:cNvPr id="63" name="AutoShape 40">
              <a:extLst>
                <a:ext uri="{FF2B5EF4-FFF2-40B4-BE49-F238E27FC236}">
                  <a16:creationId xmlns:a16="http://schemas.microsoft.com/office/drawing/2014/main" id="{7E2AA418-B77A-44AB-91BE-D1469F4B23C9}"/>
                </a:ext>
              </a:extLst>
            </p:cNvPr>
            <p:cNvSpPr>
              <a:spLocks noChangeArrowheads="1"/>
            </p:cNvSpPr>
            <p:nvPr/>
          </p:nvSpPr>
          <p:spPr bwMode="auto">
            <a:xfrm>
              <a:off x="6228184" y="1117310"/>
              <a:ext cx="1099715" cy="1045636"/>
            </a:xfrm>
            <a:prstGeom prst="upDownArrow">
              <a:avLst>
                <a:gd name="adj1" fmla="val 50000"/>
                <a:gd name="adj2" fmla="val 33459"/>
              </a:avLst>
            </a:prstGeom>
            <a:noFill/>
            <a:ln w="25400" algn="ctr">
              <a:solidFill>
                <a:schemeClr val="tx1"/>
              </a:solidFill>
              <a:miter lim="800000"/>
              <a:headEnd/>
              <a:tailEnd type="none" w="lg" len="lg"/>
            </a:ln>
            <a:effectLst/>
          </p:spPr>
          <p:txBody>
            <a:bodyPr wrap="none" anchor="ctr"/>
            <a:lstStyle/>
            <a:p>
              <a:endParaRPr lang="fr-FR" dirty="0">
                <a:latin typeface="Arial" pitchFamily="34" charset="0"/>
                <a:cs typeface="Arial" pitchFamily="34" charset="0"/>
              </a:endParaRPr>
            </a:p>
          </p:txBody>
        </p:sp>
        <p:sp>
          <p:nvSpPr>
            <p:cNvPr id="64" name="Text Box 43">
              <a:extLst>
                <a:ext uri="{FF2B5EF4-FFF2-40B4-BE49-F238E27FC236}">
                  <a16:creationId xmlns:a16="http://schemas.microsoft.com/office/drawing/2014/main" id="{7B26A474-646B-4BB9-B607-A312D336BC4B}"/>
                </a:ext>
              </a:extLst>
            </p:cNvPr>
            <p:cNvSpPr txBox="1">
              <a:spLocks noChangeArrowheads="1"/>
            </p:cNvSpPr>
            <p:nvPr/>
          </p:nvSpPr>
          <p:spPr bwMode="auto">
            <a:xfrm rot="16200000">
              <a:off x="5993864" y="1434321"/>
              <a:ext cx="1604212" cy="437043"/>
            </a:xfrm>
            <a:prstGeom prst="rect">
              <a:avLst/>
            </a:prstGeom>
            <a:noFill/>
            <a:ln w="25400">
              <a:noFill/>
              <a:miter lim="800000"/>
              <a:headEnd/>
              <a:tailEnd type="none" w="lg" len="lg"/>
            </a:ln>
            <a:effectLst/>
          </p:spPr>
          <p:txBody>
            <a:bodyPr wrap="square">
              <a:spAutoFit/>
            </a:bodyPr>
            <a:lstStyle/>
            <a:p>
              <a:pPr algn="ctr">
                <a:lnSpc>
                  <a:spcPct val="80000"/>
                </a:lnSpc>
                <a:spcBef>
                  <a:spcPct val="50000"/>
                </a:spcBef>
              </a:pPr>
              <a:r>
                <a:rPr lang="fr-FR" sz="1400" b="0" i="0" baseline="0" dirty="0">
                  <a:latin typeface="Arial" pitchFamily="34" charset="0"/>
                  <a:cs typeface="Arial" pitchFamily="34" charset="0"/>
                </a:rPr>
                <a:t>Coûts hors production</a:t>
              </a:r>
            </a:p>
          </p:txBody>
        </p:sp>
      </p:grpSp>
      <p:sp>
        <p:nvSpPr>
          <p:cNvPr id="44" name="Titre 43"/>
          <p:cNvSpPr>
            <a:spLocks noGrp="1"/>
          </p:cNvSpPr>
          <p:nvPr>
            <p:ph type="title"/>
          </p:nvPr>
        </p:nvSpPr>
        <p:spPr/>
        <p:txBody>
          <a:bodyPr/>
          <a:lstStyle/>
          <a:p>
            <a:r>
              <a:rPr lang="fr-FR" dirty="0"/>
              <a:t>Coûts partiels, coût complet</a:t>
            </a:r>
          </a:p>
        </p:txBody>
      </p:sp>
    </p:spTree>
    <p:extLst>
      <p:ext uri="{BB962C8B-B14F-4D97-AF65-F5344CB8AC3E}">
        <p14:creationId xmlns:p14="http://schemas.microsoft.com/office/powerpoint/2010/main" val="3206541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228600" y="152400"/>
            <a:ext cx="8447856" cy="1143000"/>
          </a:xfrm>
        </p:spPr>
        <p:txBody>
          <a:bodyPr/>
          <a:lstStyle/>
          <a:p>
            <a:r>
              <a:rPr lang="fr-FR" dirty="0"/>
              <a:t>Coûts partiels, coût complet</a:t>
            </a:r>
          </a:p>
        </p:txBody>
      </p:sp>
      <p:sp>
        <p:nvSpPr>
          <p:cNvPr id="70659" name="Oval 3"/>
          <p:cNvSpPr>
            <a:spLocks noChangeArrowheads="1"/>
          </p:cNvSpPr>
          <p:nvPr/>
        </p:nvSpPr>
        <p:spPr bwMode="auto">
          <a:xfrm>
            <a:off x="2286000" y="1752600"/>
            <a:ext cx="4495800" cy="4495800"/>
          </a:xfrm>
          <a:prstGeom prst="ellipse">
            <a:avLst/>
          </a:prstGeom>
          <a:solidFill>
            <a:schemeClr val="hlink"/>
          </a:solidFill>
          <a:ln w="9525">
            <a:solidFill>
              <a:schemeClr val="tx1"/>
            </a:solidFill>
            <a:round/>
            <a:headEnd/>
            <a:tailEnd/>
          </a:ln>
          <a:effectLst/>
        </p:spPr>
        <p:txBody>
          <a:bodyPr wrap="none" tIns="0" anchorCtr="1"/>
          <a:lstStyle/>
          <a:p>
            <a:pPr algn="ctr"/>
            <a:endParaRPr lang="fr-FR" b="1">
              <a:latin typeface="Arial" charset="0"/>
            </a:endParaRPr>
          </a:p>
        </p:txBody>
      </p:sp>
      <p:sp>
        <p:nvSpPr>
          <p:cNvPr id="70660" name="Oval 4"/>
          <p:cNvSpPr>
            <a:spLocks noChangeArrowheads="1"/>
          </p:cNvSpPr>
          <p:nvPr/>
        </p:nvSpPr>
        <p:spPr bwMode="auto">
          <a:xfrm>
            <a:off x="3048000" y="2514600"/>
            <a:ext cx="2971800" cy="2971800"/>
          </a:xfrm>
          <a:prstGeom prst="ellipse">
            <a:avLst/>
          </a:prstGeom>
          <a:solidFill>
            <a:schemeClr val="accent1"/>
          </a:solidFill>
          <a:ln w="9525">
            <a:solidFill>
              <a:schemeClr val="tx1"/>
            </a:solidFill>
            <a:round/>
            <a:headEnd/>
            <a:tailEnd/>
          </a:ln>
          <a:effectLst/>
        </p:spPr>
        <p:txBody>
          <a:bodyPr wrap="none" tIns="0" anchorCtr="1"/>
          <a:lstStyle/>
          <a:p>
            <a:pPr algn="ctr"/>
            <a:r>
              <a:rPr lang="fr-FR" b="1">
                <a:latin typeface="Arial" charset="0"/>
              </a:rPr>
              <a:t>Frais Usine</a:t>
            </a:r>
          </a:p>
        </p:txBody>
      </p:sp>
      <p:sp>
        <p:nvSpPr>
          <p:cNvPr id="70661" name="Oval 5"/>
          <p:cNvSpPr>
            <a:spLocks noChangeArrowheads="1"/>
          </p:cNvSpPr>
          <p:nvPr/>
        </p:nvSpPr>
        <p:spPr bwMode="auto">
          <a:xfrm>
            <a:off x="3810000" y="3276600"/>
            <a:ext cx="1524000" cy="1524000"/>
          </a:xfrm>
          <a:prstGeom prst="ellipse">
            <a:avLst/>
          </a:prstGeom>
          <a:solidFill>
            <a:srgbClr val="FFFF00"/>
          </a:solidFill>
          <a:ln w="9525">
            <a:solidFill>
              <a:schemeClr val="tx1"/>
            </a:solidFill>
            <a:round/>
            <a:headEnd/>
            <a:tailEnd/>
          </a:ln>
          <a:effectLst/>
        </p:spPr>
        <p:txBody>
          <a:bodyPr wrap="none" anchor="ctr"/>
          <a:lstStyle/>
          <a:p>
            <a:pPr algn="ctr"/>
            <a:r>
              <a:rPr lang="fr-FR" sz="2400" b="1">
                <a:latin typeface="Arial" charset="0"/>
              </a:rPr>
              <a:t>Coûts </a:t>
            </a:r>
            <a:br>
              <a:rPr lang="fr-FR" sz="2400" b="1">
                <a:latin typeface="Arial" charset="0"/>
              </a:rPr>
            </a:br>
            <a:r>
              <a:rPr lang="fr-FR" sz="2400" b="1">
                <a:latin typeface="Arial" charset="0"/>
              </a:rPr>
              <a:t>directs</a:t>
            </a:r>
          </a:p>
        </p:txBody>
      </p:sp>
      <p:sp>
        <p:nvSpPr>
          <p:cNvPr id="70662" name="Text Box 6"/>
          <p:cNvSpPr txBox="1">
            <a:spLocks noChangeArrowheads="1"/>
          </p:cNvSpPr>
          <p:nvPr/>
        </p:nvSpPr>
        <p:spPr bwMode="auto">
          <a:xfrm>
            <a:off x="3733800" y="1981200"/>
            <a:ext cx="1606550" cy="366713"/>
          </a:xfrm>
          <a:prstGeom prst="rect">
            <a:avLst/>
          </a:prstGeom>
          <a:noFill/>
          <a:ln w="9525">
            <a:noFill/>
            <a:miter lim="800000"/>
            <a:headEnd/>
            <a:tailEnd/>
          </a:ln>
          <a:effectLst/>
        </p:spPr>
        <p:txBody>
          <a:bodyPr wrap="none">
            <a:spAutoFit/>
          </a:bodyPr>
          <a:lstStyle/>
          <a:p>
            <a:r>
              <a:rPr lang="fr-FR" b="1">
                <a:latin typeface="Arial" charset="0"/>
              </a:rPr>
              <a:t>Frais Société</a:t>
            </a:r>
          </a:p>
        </p:txBody>
      </p:sp>
      <p:sp>
        <p:nvSpPr>
          <p:cNvPr id="70663" name="Text Box 7"/>
          <p:cNvSpPr txBox="1">
            <a:spLocks noChangeArrowheads="1"/>
          </p:cNvSpPr>
          <p:nvPr/>
        </p:nvSpPr>
        <p:spPr bwMode="auto">
          <a:xfrm>
            <a:off x="6934200" y="2057400"/>
            <a:ext cx="2017713" cy="1220788"/>
          </a:xfrm>
          <a:prstGeom prst="rect">
            <a:avLst/>
          </a:prstGeom>
          <a:noFill/>
          <a:ln w="9525">
            <a:noFill/>
            <a:miter lim="800000"/>
            <a:headEnd/>
            <a:tailEnd/>
          </a:ln>
          <a:effectLst/>
        </p:spPr>
        <p:txBody>
          <a:bodyPr wrap="none">
            <a:spAutoFit/>
          </a:bodyPr>
          <a:lstStyle/>
          <a:p>
            <a:r>
              <a:rPr lang="fr-FR" b="1">
                <a:latin typeface="Arial" charset="0"/>
              </a:rPr>
              <a:t>Répartis sur</a:t>
            </a:r>
          </a:p>
          <a:p>
            <a:r>
              <a:rPr lang="fr-FR" b="1">
                <a:latin typeface="Arial" charset="0"/>
              </a:rPr>
              <a:t>les produits</a:t>
            </a:r>
          </a:p>
          <a:p>
            <a:r>
              <a:rPr lang="fr-FR" b="1">
                <a:latin typeface="Arial" charset="0"/>
              </a:rPr>
              <a:t>pour déterminer</a:t>
            </a:r>
          </a:p>
          <a:p>
            <a:r>
              <a:rPr lang="fr-FR" b="1">
                <a:latin typeface="Arial" charset="0"/>
              </a:rPr>
              <a:t>le</a:t>
            </a:r>
            <a:r>
              <a:rPr lang="fr-FR" b="1">
                <a:solidFill>
                  <a:srgbClr val="00FF00"/>
                </a:solidFill>
                <a:latin typeface="Arial" charset="0"/>
              </a:rPr>
              <a:t> </a:t>
            </a:r>
            <a:r>
              <a:rPr lang="fr-FR" sz="2000" b="1">
                <a:solidFill>
                  <a:srgbClr val="339933"/>
                </a:solidFill>
                <a:latin typeface="Arial" charset="0"/>
              </a:rPr>
              <a:t>coût complet</a:t>
            </a:r>
            <a:endParaRPr lang="fr-FR" b="1">
              <a:solidFill>
                <a:srgbClr val="339933"/>
              </a:solidFill>
              <a:latin typeface="Arial" charset="0"/>
            </a:endParaRPr>
          </a:p>
        </p:txBody>
      </p:sp>
      <p:sp>
        <p:nvSpPr>
          <p:cNvPr id="70664" name="Line 8"/>
          <p:cNvSpPr>
            <a:spLocks noChangeShapeType="1"/>
          </p:cNvSpPr>
          <p:nvPr/>
        </p:nvSpPr>
        <p:spPr bwMode="auto">
          <a:xfrm>
            <a:off x="5410200" y="2133600"/>
            <a:ext cx="1447800" cy="304800"/>
          </a:xfrm>
          <a:prstGeom prst="line">
            <a:avLst/>
          </a:prstGeom>
          <a:noFill/>
          <a:ln w="38100">
            <a:solidFill>
              <a:schemeClr val="tx1"/>
            </a:solidFill>
            <a:round/>
            <a:headEnd/>
            <a:tailEnd type="triangle" w="med" len="med"/>
          </a:ln>
          <a:effectLst/>
        </p:spPr>
        <p:txBody>
          <a:bodyPr wrap="none" anchor="ctr"/>
          <a:lstStyle/>
          <a:p>
            <a:endParaRPr lang="fr-FR"/>
          </a:p>
        </p:txBody>
      </p:sp>
      <p:sp>
        <p:nvSpPr>
          <p:cNvPr id="70665" name="Line 9"/>
          <p:cNvSpPr>
            <a:spLocks noChangeShapeType="1"/>
          </p:cNvSpPr>
          <p:nvPr/>
        </p:nvSpPr>
        <p:spPr bwMode="auto">
          <a:xfrm flipV="1">
            <a:off x="5257800" y="2667000"/>
            <a:ext cx="1600200" cy="457200"/>
          </a:xfrm>
          <a:prstGeom prst="line">
            <a:avLst/>
          </a:prstGeom>
          <a:noFill/>
          <a:ln w="38100">
            <a:solidFill>
              <a:schemeClr val="tx1"/>
            </a:solidFill>
            <a:round/>
            <a:headEnd/>
            <a:tailEnd type="triangle" w="med" len="med"/>
          </a:ln>
          <a:effectLst/>
        </p:spPr>
        <p:txBody>
          <a:bodyPr wrap="none" anchor="ctr"/>
          <a:lstStyle/>
          <a:p>
            <a:endParaRPr lang="fr-FR"/>
          </a:p>
        </p:txBody>
      </p:sp>
      <p:sp>
        <p:nvSpPr>
          <p:cNvPr id="70666" name="Line 10"/>
          <p:cNvSpPr>
            <a:spLocks noChangeShapeType="1"/>
          </p:cNvSpPr>
          <p:nvPr/>
        </p:nvSpPr>
        <p:spPr bwMode="auto">
          <a:xfrm flipH="1">
            <a:off x="5181600" y="3048000"/>
            <a:ext cx="1752600" cy="609600"/>
          </a:xfrm>
          <a:prstGeom prst="line">
            <a:avLst/>
          </a:prstGeom>
          <a:noFill/>
          <a:ln w="38100" cmpd="dbl">
            <a:solidFill>
              <a:schemeClr val="tx1"/>
            </a:solidFill>
            <a:round/>
            <a:headEnd/>
            <a:tailEnd type="triangle" w="med" len="med"/>
          </a:ln>
          <a:effectLst/>
        </p:spPr>
        <p:txBody>
          <a:bodyPr wrap="none" anchor="ctr"/>
          <a:lstStyle/>
          <a:p>
            <a:endParaRPr lang="fr-FR"/>
          </a:p>
        </p:txBody>
      </p:sp>
    </p:spTree>
    <p:extLst>
      <p:ext uri="{BB962C8B-B14F-4D97-AF65-F5344CB8AC3E}">
        <p14:creationId xmlns:p14="http://schemas.microsoft.com/office/powerpoint/2010/main" val="3360509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76200" y="152400"/>
            <a:ext cx="8915400" cy="1143000"/>
          </a:xfrm>
        </p:spPr>
        <p:txBody>
          <a:bodyPr/>
          <a:lstStyle/>
          <a:p>
            <a:r>
              <a:rPr lang="fr-FR" sz="3200" dirty="0"/>
              <a:t>Schéma d’élaboration des coûts industriels</a:t>
            </a:r>
          </a:p>
        </p:txBody>
      </p:sp>
      <p:sp>
        <p:nvSpPr>
          <p:cNvPr id="82949" name="Rectangle 5"/>
          <p:cNvSpPr>
            <a:spLocks noChangeArrowheads="1"/>
          </p:cNvSpPr>
          <p:nvPr/>
        </p:nvSpPr>
        <p:spPr bwMode="auto">
          <a:xfrm>
            <a:off x="241300" y="1295400"/>
            <a:ext cx="2495550" cy="517525"/>
          </a:xfrm>
          <a:prstGeom prst="rect">
            <a:avLst/>
          </a:prstGeom>
          <a:solidFill>
            <a:srgbClr val="FFCC66"/>
          </a:solidFill>
          <a:ln w="12700">
            <a:solidFill>
              <a:schemeClr val="bg1"/>
            </a:solidFill>
            <a:miter lim="800000"/>
            <a:headEnd/>
            <a:tailEnd/>
          </a:ln>
          <a:effectLst>
            <a:outerShdw dist="53882" dir="2700000" algn="ctr" rotWithShape="0">
              <a:schemeClr val="tx1"/>
            </a:outerShdw>
          </a:effectLst>
        </p:spPr>
        <p:txBody>
          <a:bodyPr wrap="none" lIns="90488" tIns="44450" rIns="90488" bIns="44450" anchor="ctr"/>
          <a:lstStyle/>
          <a:p>
            <a:pPr algn="ctr" defTabSz="762000"/>
            <a:r>
              <a:rPr lang="fr-FR" sz="1400" b="1">
                <a:latin typeface="Arial" charset="0"/>
              </a:rPr>
              <a:t>Budget de coûts</a:t>
            </a:r>
          </a:p>
          <a:p>
            <a:pPr algn="ctr" defTabSz="762000"/>
            <a:r>
              <a:rPr lang="fr-FR" sz="1400" b="1">
                <a:latin typeface="Arial" charset="0"/>
              </a:rPr>
              <a:t>par nature</a:t>
            </a:r>
          </a:p>
        </p:txBody>
      </p:sp>
      <p:sp>
        <p:nvSpPr>
          <p:cNvPr id="82950" name="Rectangle 6"/>
          <p:cNvSpPr>
            <a:spLocks noChangeArrowheads="1"/>
          </p:cNvSpPr>
          <p:nvPr/>
        </p:nvSpPr>
        <p:spPr bwMode="auto">
          <a:xfrm>
            <a:off x="249238" y="2057400"/>
            <a:ext cx="2489200" cy="757238"/>
          </a:xfrm>
          <a:prstGeom prst="rect">
            <a:avLst/>
          </a:prstGeom>
          <a:solidFill>
            <a:srgbClr val="00FFFF"/>
          </a:solidFill>
          <a:ln w="12700">
            <a:solidFill>
              <a:schemeClr val="bg1"/>
            </a:solidFill>
            <a:miter lim="800000"/>
            <a:headEnd/>
            <a:tailEnd/>
          </a:ln>
          <a:effectLst>
            <a:outerShdw dist="53882" dir="2700000" algn="ctr" rotWithShape="0">
              <a:schemeClr val="tx1"/>
            </a:outerShdw>
          </a:effectLst>
        </p:spPr>
        <p:txBody>
          <a:bodyPr wrap="none" lIns="90488" tIns="44450" rIns="90488" bIns="44450" anchor="ctr"/>
          <a:lstStyle/>
          <a:p>
            <a:pPr algn="ctr" defTabSz="762000"/>
            <a:r>
              <a:rPr lang="fr-FR" sz="1400" b="1" dirty="0">
                <a:latin typeface="Arial" charset="0"/>
              </a:rPr>
              <a:t>Centres de coût </a:t>
            </a:r>
          </a:p>
          <a:p>
            <a:pPr algn="ctr" defTabSz="762000"/>
            <a:r>
              <a:rPr lang="fr-FR" sz="1400" b="1" dirty="0">
                <a:latin typeface="Arial" charset="0"/>
              </a:rPr>
              <a:t>Ventilation par type de coût</a:t>
            </a:r>
          </a:p>
          <a:p>
            <a:pPr algn="ctr" defTabSz="762000"/>
            <a:r>
              <a:rPr lang="fr-FR" sz="1400" b="1" dirty="0">
                <a:latin typeface="Arial" charset="0"/>
              </a:rPr>
              <a:t>Rubriques budgétaires</a:t>
            </a:r>
          </a:p>
        </p:txBody>
      </p:sp>
      <p:sp>
        <p:nvSpPr>
          <p:cNvPr id="82951" name="Rectangle 7"/>
          <p:cNvSpPr>
            <a:spLocks noChangeArrowheads="1"/>
          </p:cNvSpPr>
          <p:nvPr/>
        </p:nvSpPr>
        <p:spPr bwMode="auto">
          <a:xfrm>
            <a:off x="265113" y="3048000"/>
            <a:ext cx="2489200" cy="690563"/>
          </a:xfrm>
          <a:prstGeom prst="rect">
            <a:avLst/>
          </a:prstGeom>
          <a:solidFill>
            <a:srgbClr val="A2FFA3"/>
          </a:solidFill>
          <a:ln w="12700">
            <a:solidFill>
              <a:schemeClr val="bg1"/>
            </a:solidFill>
            <a:miter lim="800000"/>
            <a:headEnd/>
            <a:tailEnd/>
          </a:ln>
          <a:effectLst>
            <a:outerShdw dist="53882" dir="2700000" algn="ctr" rotWithShape="0">
              <a:schemeClr val="tx1"/>
            </a:outerShdw>
          </a:effectLst>
        </p:spPr>
        <p:txBody>
          <a:bodyPr wrap="none" lIns="90488" tIns="44450" rIns="90488" bIns="44450" anchor="ctr"/>
          <a:lstStyle/>
          <a:p>
            <a:pPr algn="ctr" defTabSz="762000"/>
            <a:r>
              <a:rPr lang="fr-FR" sz="1400" b="1">
                <a:latin typeface="Arial" charset="0"/>
              </a:rPr>
              <a:t>Postes de charge </a:t>
            </a:r>
          </a:p>
          <a:p>
            <a:pPr algn="ctr" defTabSz="762000"/>
            <a:r>
              <a:rPr lang="fr-FR" sz="1400" b="1">
                <a:latin typeface="Arial" charset="0"/>
              </a:rPr>
              <a:t>Taux horaires </a:t>
            </a:r>
          </a:p>
          <a:p>
            <a:pPr algn="ctr" defTabSz="762000"/>
            <a:r>
              <a:rPr lang="fr-FR" sz="1400" b="1">
                <a:latin typeface="Arial" charset="0"/>
              </a:rPr>
              <a:t>par type de coût</a:t>
            </a:r>
          </a:p>
        </p:txBody>
      </p:sp>
      <p:sp>
        <p:nvSpPr>
          <p:cNvPr id="82952" name="Rectangle 8"/>
          <p:cNvSpPr>
            <a:spLocks noChangeArrowheads="1"/>
          </p:cNvSpPr>
          <p:nvPr/>
        </p:nvSpPr>
        <p:spPr bwMode="auto">
          <a:xfrm>
            <a:off x="1489075" y="3962400"/>
            <a:ext cx="2847975" cy="706438"/>
          </a:xfrm>
          <a:prstGeom prst="rect">
            <a:avLst/>
          </a:prstGeom>
          <a:solidFill>
            <a:srgbClr val="A2FFA3"/>
          </a:solidFill>
          <a:ln w="12700">
            <a:solidFill>
              <a:schemeClr val="bg1"/>
            </a:solidFill>
            <a:miter lim="800000"/>
            <a:headEnd/>
            <a:tailEnd/>
          </a:ln>
          <a:effectLst>
            <a:outerShdw dist="53882" dir="2700000" algn="ctr" rotWithShape="0">
              <a:schemeClr val="tx1"/>
            </a:outerShdw>
          </a:effectLst>
        </p:spPr>
        <p:txBody>
          <a:bodyPr wrap="none" lIns="90488" tIns="44450" rIns="90488" bIns="44450" anchor="ctr"/>
          <a:lstStyle/>
          <a:p>
            <a:pPr algn="ctr" defTabSz="762000"/>
            <a:r>
              <a:rPr lang="fr-FR" sz="1400" b="1">
                <a:latin typeface="Arial" charset="0"/>
              </a:rPr>
              <a:t>Gammes</a:t>
            </a:r>
          </a:p>
          <a:p>
            <a:pPr algn="ctr" defTabSz="762000"/>
            <a:r>
              <a:rPr lang="fr-FR" sz="1400" b="1">
                <a:latin typeface="Arial" charset="0"/>
              </a:rPr>
              <a:t>Taux horaires par type de coût</a:t>
            </a:r>
          </a:p>
          <a:p>
            <a:pPr algn="ctr" defTabSz="762000"/>
            <a:r>
              <a:rPr lang="fr-FR" sz="1400" b="1">
                <a:latin typeface="Arial" charset="0"/>
              </a:rPr>
              <a:t>Coûts fixes et variables</a:t>
            </a:r>
          </a:p>
        </p:txBody>
      </p:sp>
      <p:sp>
        <p:nvSpPr>
          <p:cNvPr id="82953" name="Rectangle 9"/>
          <p:cNvSpPr>
            <a:spLocks noChangeArrowheads="1"/>
          </p:cNvSpPr>
          <p:nvPr/>
        </p:nvSpPr>
        <p:spPr bwMode="auto">
          <a:xfrm>
            <a:off x="3108325" y="3048000"/>
            <a:ext cx="2489200" cy="690563"/>
          </a:xfrm>
          <a:prstGeom prst="rect">
            <a:avLst/>
          </a:prstGeom>
          <a:solidFill>
            <a:srgbClr val="00FFFF"/>
          </a:solidFill>
          <a:ln w="12700">
            <a:solidFill>
              <a:schemeClr val="bg1"/>
            </a:solidFill>
            <a:miter lim="800000"/>
            <a:headEnd/>
            <a:tailEnd/>
          </a:ln>
          <a:effectLst>
            <a:outerShdw dist="53882" dir="2700000" algn="ctr" rotWithShape="0">
              <a:schemeClr val="tx1"/>
            </a:outerShdw>
          </a:effectLst>
        </p:spPr>
        <p:txBody>
          <a:bodyPr wrap="none" lIns="90488" tIns="44450" rIns="90488" bIns="44450" anchor="ctr"/>
          <a:lstStyle/>
          <a:p>
            <a:pPr algn="ctr" defTabSz="762000"/>
            <a:r>
              <a:rPr lang="fr-FR" sz="1400" b="1">
                <a:latin typeface="Arial" charset="0"/>
              </a:rPr>
              <a:t>Postes de charge </a:t>
            </a:r>
          </a:p>
          <a:p>
            <a:pPr algn="ctr" defTabSz="762000"/>
            <a:r>
              <a:rPr lang="fr-FR" sz="1400" b="1">
                <a:latin typeface="Arial" charset="0"/>
              </a:rPr>
              <a:t>de sous-traitance</a:t>
            </a:r>
          </a:p>
          <a:p>
            <a:pPr algn="ctr" defTabSz="762000"/>
            <a:r>
              <a:rPr lang="fr-FR" sz="1400" b="1">
                <a:latin typeface="Arial" charset="0"/>
              </a:rPr>
              <a:t>Taux horaire saisi</a:t>
            </a:r>
          </a:p>
        </p:txBody>
      </p:sp>
      <p:sp>
        <p:nvSpPr>
          <p:cNvPr id="82954" name="Rectangle 10"/>
          <p:cNvSpPr>
            <a:spLocks noChangeArrowheads="1"/>
          </p:cNvSpPr>
          <p:nvPr/>
        </p:nvSpPr>
        <p:spPr bwMode="auto">
          <a:xfrm>
            <a:off x="5984875" y="3048000"/>
            <a:ext cx="2489200" cy="690563"/>
          </a:xfrm>
          <a:prstGeom prst="rect">
            <a:avLst/>
          </a:prstGeom>
          <a:solidFill>
            <a:srgbClr val="00FFFF"/>
          </a:solidFill>
          <a:ln w="12700">
            <a:solidFill>
              <a:schemeClr val="bg1"/>
            </a:solidFill>
            <a:miter lim="800000"/>
            <a:headEnd/>
            <a:tailEnd/>
          </a:ln>
          <a:effectLst>
            <a:outerShdw dist="53882" dir="2700000" algn="ctr" rotWithShape="0">
              <a:schemeClr val="tx1"/>
            </a:outerShdw>
          </a:effectLst>
        </p:spPr>
        <p:txBody>
          <a:bodyPr wrap="none" lIns="90488" tIns="44450" rIns="90488" bIns="44450" anchor="ctr"/>
          <a:lstStyle/>
          <a:p>
            <a:pPr algn="ctr" defTabSz="762000"/>
            <a:r>
              <a:rPr lang="fr-FR" sz="1400" b="1">
                <a:latin typeface="Arial" charset="0"/>
              </a:rPr>
              <a:t>Articles achetés</a:t>
            </a:r>
          </a:p>
          <a:p>
            <a:pPr algn="ctr" defTabSz="762000"/>
            <a:r>
              <a:rPr lang="fr-FR" sz="1400" b="1">
                <a:latin typeface="Arial" charset="0"/>
              </a:rPr>
              <a:t>(et non stockés)</a:t>
            </a:r>
          </a:p>
          <a:p>
            <a:pPr algn="ctr" defTabSz="762000"/>
            <a:r>
              <a:rPr lang="fr-FR" sz="1400" b="1">
                <a:latin typeface="Arial" charset="0"/>
              </a:rPr>
              <a:t>Prix/coût saisi</a:t>
            </a:r>
          </a:p>
        </p:txBody>
      </p:sp>
      <p:sp>
        <p:nvSpPr>
          <p:cNvPr id="82955" name="Oval 11"/>
          <p:cNvSpPr>
            <a:spLocks noChangeArrowheads="1"/>
          </p:cNvSpPr>
          <p:nvPr/>
        </p:nvSpPr>
        <p:spPr bwMode="auto">
          <a:xfrm>
            <a:off x="3159125" y="4953000"/>
            <a:ext cx="3968750" cy="603250"/>
          </a:xfrm>
          <a:prstGeom prst="ellipse">
            <a:avLst/>
          </a:prstGeom>
          <a:solidFill>
            <a:srgbClr val="FF9999"/>
          </a:solidFill>
          <a:ln w="12700">
            <a:solidFill>
              <a:schemeClr val="bg1"/>
            </a:solidFill>
            <a:round/>
            <a:headEnd/>
            <a:tailEnd/>
          </a:ln>
          <a:effectLst>
            <a:outerShdw dist="53882" dir="2700000" algn="ctr" rotWithShape="0">
              <a:schemeClr val="tx1"/>
            </a:outerShdw>
          </a:effectLst>
        </p:spPr>
        <p:txBody>
          <a:bodyPr wrap="none" lIns="90488" tIns="44450" rIns="90488" bIns="44450" anchor="ctr"/>
          <a:lstStyle/>
          <a:p>
            <a:pPr algn="ctr" defTabSz="762000"/>
            <a:r>
              <a:rPr lang="fr-FR" sz="1400" b="1">
                <a:latin typeface="Arial" charset="0"/>
              </a:rPr>
              <a:t>Options de valorisation</a:t>
            </a:r>
          </a:p>
          <a:p>
            <a:pPr algn="ctr" defTabSz="762000"/>
            <a:r>
              <a:rPr lang="fr-FR" sz="1400" b="1">
                <a:latin typeface="Arial" charset="0"/>
              </a:rPr>
              <a:t>(Implosion du coût des articles)</a:t>
            </a:r>
          </a:p>
        </p:txBody>
      </p:sp>
      <p:sp>
        <p:nvSpPr>
          <p:cNvPr id="82956" name="Rectangle 12"/>
          <p:cNvSpPr>
            <a:spLocks noChangeArrowheads="1"/>
          </p:cNvSpPr>
          <p:nvPr/>
        </p:nvSpPr>
        <p:spPr bwMode="auto">
          <a:xfrm>
            <a:off x="6003925" y="3962400"/>
            <a:ext cx="2489200" cy="690563"/>
          </a:xfrm>
          <a:prstGeom prst="rect">
            <a:avLst/>
          </a:prstGeom>
          <a:solidFill>
            <a:srgbClr val="00FF00"/>
          </a:solidFill>
          <a:ln w="12700">
            <a:solidFill>
              <a:schemeClr val="bg1"/>
            </a:solidFill>
            <a:miter lim="800000"/>
            <a:headEnd/>
            <a:tailEnd/>
          </a:ln>
          <a:effectLst>
            <a:outerShdw dist="53882" dir="2700000" algn="ctr" rotWithShape="0">
              <a:schemeClr val="tx1"/>
            </a:outerShdw>
          </a:effectLst>
        </p:spPr>
        <p:txBody>
          <a:bodyPr wrap="none" lIns="90488" tIns="44450" rIns="90488" bIns="44450" anchor="ctr"/>
          <a:lstStyle/>
          <a:p>
            <a:pPr algn="ctr" defTabSz="762000"/>
            <a:r>
              <a:rPr lang="fr-FR" sz="1400" b="1">
                <a:latin typeface="Arial" charset="0"/>
              </a:rPr>
              <a:t>Nomenclatures</a:t>
            </a:r>
          </a:p>
        </p:txBody>
      </p:sp>
      <p:sp>
        <p:nvSpPr>
          <p:cNvPr id="82957" name="Rectangle 13"/>
          <p:cNvSpPr>
            <a:spLocks noChangeArrowheads="1"/>
          </p:cNvSpPr>
          <p:nvPr/>
        </p:nvSpPr>
        <p:spPr bwMode="auto">
          <a:xfrm>
            <a:off x="3663950" y="5803900"/>
            <a:ext cx="2959100" cy="596900"/>
          </a:xfrm>
          <a:prstGeom prst="rect">
            <a:avLst/>
          </a:prstGeom>
          <a:solidFill>
            <a:schemeClr val="accent1"/>
          </a:solidFill>
          <a:ln w="12700">
            <a:solidFill>
              <a:schemeClr val="bg1"/>
            </a:solidFill>
            <a:miter lim="800000"/>
            <a:headEnd/>
            <a:tailEnd/>
          </a:ln>
          <a:effectLst>
            <a:outerShdw dist="53882" dir="2700000" algn="ctr" rotWithShape="0">
              <a:schemeClr val="tx1"/>
            </a:outerShdw>
          </a:effectLst>
        </p:spPr>
        <p:txBody>
          <a:bodyPr wrap="none" lIns="90488" tIns="44450" rIns="90488" bIns="44450" anchor="ctr"/>
          <a:lstStyle/>
          <a:p>
            <a:pPr algn="ctr" defTabSz="762000"/>
            <a:r>
              <a:rPr lang="fr-FR" sz="1600" b="1">
                <a:solidFill>
                  <a:schemeClr val="bg1"/>
                </a:solidFill>
                <a:latin typeface="Arial" charset="0"/>
              </a:rPr>
              <a:t>Articles fabriqués</a:t>
            </a:r>
          </a:p>
          <a:p>
            <a:pPr algn="ctr" defTabSz="762000"/>
            <a:r>
              <a:rPr lang="fr-FR" sz="1600" b="1">
                <a:solidFill>
                  <a:schemeClr val="bg1"/>
                </a:solidFill>
                <a:latin typeface="Arial" charset="0"/>
              </a:rPr>
              <a:t>Coûts par type de coût</a:t>
            </a:r>
          </a:p>
        </p:txBody>
      </p:sp>
      <p:sp>
        <p:nvSpPr>
          <p:cNvPr id="82958" name="AutoShape 14"/>
          <p:cNvSpPr>
            <a:spLocks noChangeArrowheads="1"/>
          </p:cNvSpPr>
          <p:nvPr/>
        </p:nvSpPr>
        <p:spPr bwMode="auto">
          <a:xfrm rot="16200000" flipH="1">
            <a:off x="1377950" y="1765300"/>
            <a:ext cx="215900" cy="368300"/>
          </a:xfrm>
          <a:prstGeom prst="rightArrow">
            <a:avLst>
              <a:gd name="adj1" fmla="val 50000"/>
              <a:gd name="adj2" fmla="val 50005"/>
            </a:avLst>
          </a:prstGeom>
          <a:solidFill>
            <a:srgbClr val="FFFF00"/>
          </a:solidFill>
          <a:ln w="12700">
            <a:solidFill>
              <a:schemeClr val="tx1"/>
            </a:solidFill>
            <a:miter lim="800000"/>
            <a:headEnd/>
            <a:tailEnd/>
          </a:ln>
          <a:effectLst/>
        </p:spPr>
        <p:txBody>
          <a:bodyPr wrap="none" anchor="ctr"/>
          <a:lstStyle/>
          <a:p>
            <a:endParaRPr lang="fr-FR"/>
          </a:p>
        </p:txBody>
      </p:sp>
      <p:sp>
        <p:nvSpPr>
          <p:cNvPr id="82959" name="AutoShape 15"/>
          <p:cNvSpPr>
            <a:spLocks noChangeArrowheads="1"/>
          </p:cNvSpPr>
          <p:nvPr/>
        </p:nvSpPr>
        <p:spPr bwMode="auto">
          <a:xfrm rot="16200000" flipH="1">
            <a:off x="1377950" y="2759075"/>
            <a:ext cx="215900" cy="368300"/>
          </a:xfrm>
          <a:prstGeom prst="rightArrow">
            <a:avLst>
              <a:gd name="adj1" fmla="val 50000"/>
              <a:gd name="adj2" fmla="val 50005"/>
            </a:avLst>
          </a:prstGeom>
          <a:solidFill>
            <a:srgbClr val="FFFF00"/>
          </a:solidFill>
          <a:ln w="12700">
            <a:solidFill>
              <a:schemeClr val="tx1"/>
            </a:solidFill>
            <a:miter lim="800000"/>
            <a:headEnd/>
            <a:tailEnd/>
          </a:ln>
          <a:effectLst/>
        </p:spPr>
        <p:txBody>
          <a:bodyPr wrap="none" anchor="ctr"/>
          <a:lstStyle/>
          <a:p>
            <a:endParaRPr lang="fr-FR"/>
          </a:p>
        </p:txBody>
      </p:sp>
      <p:sp>
        <p:nvSpPr>
          <p:cNvPr id="82960" name="AutoShape 16"/>
          <p:cNvSpPr>
            <a:spLocks noChangeArrowheads="1"/>
          </p:cNvSpPr>
          <p:nvPr/>
        </p:nvSpPr>
        <p:spPr bwMode="auto">
          <a:xfrm rot="16200000" flipH="1">
            <a:off x="2139950" y="3670300"/>
            <a:ext cx="215900" cy="368300"/>
          </a:xfrm>
          <a:prstGeom prst="rightArrow">
            <a:avLst>
              <a:gd name="adj1" fmla="val 50000"/>
              <a:gd name="adj2" fmla="val 50005"/>
            </a:avLst>
          </a:prstGeom>
          <a:solidFill>
            <a:srgbClr val="FFFF00"/>
          </a:solidFill>
          <a:ln w="12700">
            <a:solidFill>
              <a:schemeClr val="tx1"/>
            </a:solidFill>
            <a:miter lim="800000"/>
            <a:headEnd/>
            <a:tailEnd/>
          </a:ln>
          <a:effectLst/>
        </p:spPr>
        <p:txBody>
          <a:bodyPr wrap="none" anchor="ctr"/>
          <a:lstStyle/>
          <a:p>
            <a:endParaRPr lang="fr-FR"/>
          </a:p>
        </p:txBody>
      </p:sp>
      <p:sp>
        <p:nvSpPr>
          <p:cNvPr id="82961" name="AutoShape 17"/>
          <p:cNvSpPr>
            <a:spLocks noChangeArrowheads="1"/>
          </p:cNvSpPr>
          <p:nvPr/>
        </p:nvSpPr>
        <p:spPr bwMode="auto">
          <a:xfrm rot="16200000" flipH="1">
            <a:off x="3587750" y="3670300"/>
            <a:ext cx="215900" cy="368300"/>
          </a:xfrm>
          <a:prstGeom prst="rightArrow">
            <a:avLst>
              <a:gd name="adj1" fmla="val 50000"/>
              <a:gd name="adj2" fmla="val 50005"/>
            </a:avLst>
          </a:prstGeom>
          <a:solidFill>
            <a:srgbClr val="FFFF00"/>
          </a:solidFill>
          <a:ln w="12700">
            <a:solidFill>
              <a:schemeClr val="tx1"/>
            </a:solidFill>
            <a:miter lim="800000"/>
            <a:headEnd/>
            <a:tailEnd/>
          </a:ln>
          <a:effectLst/>
        </p:spPr>
        <p:txBody>
          <a:bodyPr wrap="none" anchor="ctr"/>
          <a:lstStyle/>
          <a:p>
            <a:endParaRPr lang="fr-FR"/>
          </a:p>
        </p:txBody>
      </p:sp>
      <p:sp>
        <p:nvSpPr>
          <p:cNvPr id="82962" name="AutoShape 18"/>
          <p:cNvSpPr>
            <a:spLocks noChangeArrowheads="1"/>
          </p:cNvSpPr>
          <p:nvPr/>
        </p:nvSpPr>
        <p:spPr bwMode="auto">
          <a:xfrm rot="16200000" flipH="1">
            <a:off x="7169150" y="3670300"/>
            <a:ext cx="215900" cy="368300"/>
          </a:xfrm>
          <a:prstGeom prst="rightArrow">
            <a:avLst>
              <a:gd name="adj1" fmla="val 50000"/>
              <a:gd name="adj2" fmla="val 50005"/>
            </a:avLst>
          </a:prstGeom>
          <a:solidFill>
            <a:srgbClr val="FFFF00"/>
          </a:solidFill>
          <a:ln w="12700">
            <a:solidFill>
              <a:schemeClr val="tx1"/>
            </a:solidFill>
            <a:miter lim="800000"/>
            <a:headEnd/>
            <a:tailEnd/>
          </a:ln>
          <a:effectLst/>
        </p:spPr>
        <p:txBody>
          <a:bodyPr wrap="none" anchor="ctr"/>
          <a:lstStyle/>
          <a:p>
            <a:endParaRPr lang="fr-FR"/>
          </a:p>
        </p:txBody>
      </p:sp>
      <p:sp>
        <p:nvSpPr>
          <p:cNvPr id="82963" name="AutoShape 19"/>
          <p:cNvSpPr>
            <a:spLocks noChangeArrowheads="1"/>
          </p:cNvSpPr>
          <p:nvPr/>
        </p:nvSpPr>
        <p:spPr bwMode="auto">
          <a:xfrm rot="16200000" flipH="1">
            <a:off x="3740150" y="4660900"/>
            <a:ext cx="368300" cy="368300"/>
          </a:xfrm>
          <a:prstGeom prst="rightArrow">
            <a:avLst>
              <a:gd name="adj1" fmla="val 50000"/>
              <a:gd name="adj2" fmla="val 50005"/>
            </a:avLst>
          </a:prstGeom>
          <a:solidFill>
            <a:srgbClr val="FFFF00"/>
          </a:solidFill>
          <a:ln w="12700">
            <a:solidFill>
              <a:schemeClr val="tx1"/>
            </a:solidFill>
            <a:miter lim="800000"/>
            <a:headEnd/>
            <a:tailEnd/>
          </a:ln>
          <a:effectLst/>
        </p:spPr>
        <p:txBody>
          <a:bodyPr wrap="none" anchor="ctr"/>
          <a:lstStyle/>
          <a:p>
            <a:endParaRPr lang="fr-FR"/>
          </a:p>
        </p:txBody>
      </p:sp>
      <p:sp>
        <p:nvSpPr>
          <p:cNvPr id="82964" name="AutoShape 20"/>
          <p:cNvSpPr>
            <a:spLocks noChangeArrowheads="1"/>
          </p:cNvSpPr>
          <p:nvPr/>
        </p:nvSpPr>
        <p:spPr bwMode="auto">
          <a:xfrm rot="16200000" flipH="1">
            <a:off x="6330950" y="4660900"/>
            <a:ext cx="368300" cy="368300"/>
          </a:xfrm>
          <a:prstGeom prst="rightArrow">
            <a:avLst>
              <a:gd name="adj1" fmla="val 50000"/>
              <a:gd name="adj2" fmla="val 50005"/>
            </a:avLst>
          </a:prstGeom>
          <a:solidFill>
            <a:srgbClr val="FFFF00"/>
          </a:solidFill>
          <a:ln w="12700">
            <a:solidFill>
              <a:schemeClr val="tx1"/>
            </a:solidFill>
            <a:miter lim="800000"/>
            <a:headEnd/>
            <a:tailEnd/>
          </a:ln>
          <a:effectLst/>
        </p:spPr>
        <p:txBody>
          <a:bodyPr wrap="none" anchor="ctr"/>
          <a:lstStyle/>
          <a:p>
            <a:endParaRPr lang="fr-FR"/>
          </a:p>
        </p:txBody>
      </p:sp>
      <p:sp>
        <p:nvSpPr>
          <p:cNvPr id="82965" name="AutoShape 21"/>
          <p:cNvSpPr>
            <a:spLocks noChangeArrowheads="1"/>
          </p:cNvSpPr>
          <p:nvPr/>
        </p:nvSpPr>
        <p:spPr bwMode="auto">
          <a:xfrm rot="16200000" flipH="1">
            <a:off x="5035550" y="5492750"/>
            <a:ext cx="215900" cy="368300"/>
          </a:xfrm>
          <a:prstGeom prst="rightArrow">
            <a:avLst>
              <a:gd name="adj1" fmla="val 50000"/>
              <a:gd name="adj2" fmla="val 50005"/>
            </a:avLst>
          </a:prstGeom>
          <a:solidFill>
            <a:srgbClr val="FFFF00"/>
          </a:solidFill>
          <a:ln w="12700">
            <a:solidFill>
              <a:schemeClr val="tx1"/>
            </a:solidFill>
            <a:miter lim="800000"/>
            <a:headEnd/>
            <a:tailEnd/>
          </a:ln>
          <a:effectLst/>
        </p:spPr>
        <p:txBody>
          <a:bodyPr wrap="none" anchor="ctr"/>
          <a:lstStyle/>
          <a:p>
            <a:endParaRPr lang="fr-FR"/>
          </a:p>
        </p:txBody>
      </p:sp>
      <p:sp>
        <p:nvSpPr>
          <p:cNvPr id="82967" name="Rectangle 23"/>
          <p:cNvSpPr>
            <a:spLocks noChangeArrowheads="1"/>
          </p:cNvSpPr>
          <p:nvPr/>
        </p:nvSpPr>
        <p:spPr bwMode="auto">
          <a:xfrm>
            <a:off x="4578350" y="3962400"/>
            <a:ext cx="1206500" cy="685800"/>
          </a:xfrm>
          <a:prstGeom prst="rect">
            <a:avLst/>
          </a:prstGeom>
          <a:solidFill>
            <a:srgbClr val="00FFFF"/>
          </a:solidFill>
          <a:ln w="12700">
            <a:solidFill>
              <a:schemeClr val="bg1"/>
            </a:solidFill>
            <a:miter lim="800000"/>
            <a:headEnd/>
            <a:tailEnd/>
          </a:ln>
          <a:effectLst>
            <a:outerShdw dist="53882" dir="2700000" algn="ctr" rotWithShape="0">
              <a:schemeClr val="tx1"/>
            </a:outerShdw>
          </a:effectLst>
        </p:spPr>
        <p:txBody>
          <a:bodyPr wrap="none" lIns="90488" tIns="44450" rIns="90488" bIns="44450" anchor="ctr"/>
          <a:lstStyle/>
          <a:p>
            <a:pPr algn="ctr" defTabSz="762000"/>
            <a:r>
              <a:rPr lang="fr-FR" sz="1400" b="1">
                <a:latin typeface="Arial" charset="0"/>
              </a:rPr>
              <a:t>Frais</a:t>
            </a:r>
          </a:p>
          <a:p>
            <a:pPr algn="ctr" defTabSz="762000"/>
            <a:r>
              <a:rPr lang="fr-FR" sz="1400" b="1">
                <a:latin typeface="Arial" charset="0"/>
              </a:rPr>
              <a:t>généraux</a:t>
            </a:r>
          </a:p>
          <a:p>
            <a:pPr algn="ctr" defTabSz="762000"/>
            <a:r>
              <a:rPr lang="fr-FR" sz="1400" b="1">
                <a:latin typeface="Arial" charset="0"/>
              </a:rPr>
              <a:t>(taux saisis)</a:t>
            </a:r>
          </a:p>
        </p:txBody>
      </p:sp>
      <p:sp>
        <p:nvSpPr>
          <p:cNvPr id="82968" name="AutoShape 24"/>
          <p:cNvSpPr>
            <a:spLocks noChangeArrowheads="1"/>
          </p:cNvSpPr>
          <p:nvPr/>
        </p:nvSpPr>
        <p:spPr bwMode="auto">
          <a:xfrm rot="16200000" flipH="1">
            <a:off x="4991100" y="4616450"/>
            <a:ext cx="304800" cy="368300"/>
          </a:xfrm>
          <a:prstGeom prst="rightArrow">
            <a:avLst>
              <a:gd name="adj1" fmla="val 50000"/>
              <a:gd name="adj2" fmla="val 50005"/>
            </a:avLst>
          </a:prstGeom>
          <a:solidFill>
            <a:srgbClr val="FFFF00"/>
          </a:solidFill>
          <a:ln w="12700">
            <a:solidFill>
              <a:schemeClr val="tx1"/>
            </a:solidFill>
            <a:miter lim="800000"/>
            <a:headEnd/>
            <a:tailEnd/>
          </a:ln>
          <a:effectLst/>
        </p:spPr>
        <p:txBody>
          <a:bodyPr wrap="none" anchor="ctr"/>
          <a:lstStyle/>
          <a:p>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026"/>
          <p:cNvSpPr>
            <a:spLocks noGrp="1" noChangeArrowheads="1"/>
          </p:cNvSpPr>
          <p:nvPr>
            <p:ph type="title"/>
          </p:nvPr>
        </p:nvSpPr>
        <p:spPr/>
        <p:txBody>
          <a:bodyPr/>
          <a:lstStyle/>
          <a:p>
            <a:r>
              <a:rPr lang="fr-FR">
                <a:solidFill>
                  <a:srgbClr val="003399"/>
                </a:solidFill>
              </a:rPr>
              <a:t>Coûts de revient prévisionnels</a:t>
            </a:r>
          </a:p>
        </p:txBody>
      </p:sp>
      <p:sp>
        <p:nvSpPr>
          <p:cNvPr id="54275" name="Rectangle 1027"/>
          <p:cNvSpPr>
            <a:spLocks noChangeArrowheads="1"/>
          </p:cNvSpPr>
          <p:nvPr/>
        </p:nvSpPr>
        <p:spPr bwMode="auto">
          <a:xfrm>
            <a:off x="2209800" y="1676400"/>
            <a:ext cx="2133600" cy="457200"/>
          </a:xfrm>
          <a:prstGeom prst="rect">
            <a:avLst/>
          </a:prstGeom>
          <a:solidFill>
            <a:schemeClr val="accent1"/>
          </a:solidFill>
          <a:ln w="9525">
            <a:solidFill>
              <a:schemeClr val="tx1"/>
            </a:solidFill>
            <a:miter lim="800000"/>
            <a:headEnd/>
            <a:tailEnd/>
          </a:ln>
          <a:effectLst/>
        </p:spPr>
        <p:txBody>
          <a:bodyPr wrap="none" anchor="ctr"/>
          <a:lstStyle/>
          <a:p>
            <a:pPr algn="ctr"/>
            <a:r>
              <a:rPr lang="fr-FR" b="1">
                <a:latin typeface="Arial" charset="0"/>
              </a:rPr>
              <a:t>Composé</a:t>
            </a:r>
          </a:p>
        </p:txBody>
      </p:sp>
      <p:sp>
        <p:nvSpPr>
          <p:cNvPr id="54276" name="Oval 1028"/>
          <p:cNvSpPr>
            <a:spLocks noChangeArrowheads="1"/>
          </p:cNvSpPr>
          <p:nvPr/>
        </p:nvSpPr>
        <p:spPr bwMode="auto">
          <a:xfrm>
            <a:off x="2743200" y="2590800"/>
            <a:ext cx="1066800" cy="457200"/>
          </a:xfrm>
          <a:prstGeom prst="ellipse">
            <a:avLst/>
          </a:prstGeom>
          <a:solidFill>
            <a:srgbClr val="FFFF00"/>
          </a:solidFill>
          <a:ln w="9525">
            <a:solidFill>
              <a:schemeClr val="tx1"/>
            </a:solidFill>
            <a:round/>
            <a:headEnd/>
            <a:tailEnd/>
          </a:ln>
          <a:effectLst/>
        </p:spPr>
        <p:txBody>
          <a:bodyPr wrap="none" anchor="ctr"/>
          <a:lstStyle/>
          <a:p>
            <a:pPr algn="ctr"/>
            <a:r>
              <a:rPr lang="fr-FR" b="1">
                <a:latin typeface="Arial" charset="0"/>
              </a:rPr>
              <a:t>030</a:t>
            </a:r>
          </a:p>
        </p:txBody>
      </p:sp>
      <p:sp>
        <p:nvSpPr>
          <p:cNvPr id="54277" name="Oval 1029"/>
          <p:cNvSpPr>
            <a:spLocks noChangeArrowheads="1"/>
          </p:cNvSpPr>
          <p:nvPr/>
        </p:nvSpPr>
        <p:spPr bwMode="auto">
          <a:xfrm>
            <a:off x="2743200" y="3200400"/>
            <a:ext cx="1066800" cy="457200"/>
          </a:xfrm>
          <a:prstGeom prst="ellipse">
            <a:avLst/>
          </a:prstGeom>
          <a:solidFill>
            <a:srgbClr val="FFFF00"/>
          </a:solidFill>
          <a:ln w="9525">
            <a:solidFill>
              <a:schemeClr val="tx1"/>
            </a:solidFill>
            <a:round/>
            <a:headEnd/>
            <a:tailEnd/>
          </a:ln>
          <a:effectLst/>
        </p:spPr>
        <p:txBody>
          <a:bodyPr wrap="none" anchor="ctr"/>
          <a:lstStyle/>
          <a:p>
            <a:pPr algn="ctr"/>
            <a:r>
              <a:rPr lang="fr-FR" b="1">
                <a:latin typeface="Arial" charset="0"/>
              </a:rPr>
              <a:t>020</a:t>
            </a:r>
          </a:p>
        </p:txBody>
      </p:sp>
      <p:sp>
        <p:nvSpPr>
          <p:cNvPr id="54278" name="Oval 1030"/>
          <p:cNvSpPr>
            <a:spLocks noChangeArrowheads="1"/>
          </p:cNvSpPr>
          <p:nvPr/>
        </p:nvSpPr>
        <p:spPr bwMode="auto">
          <a:xfrm>
            <a:off x="2743200" y="3810000"/>
            <a:ext cx="1066800" cy="457200"/>
          </a:xfrm>
          <a:prstGeom prst="ellipse">
            <a:avLst/>
          </a:prstGeom>
          <a:solidFill>
            <a:srgbClr val="FFFF00"/>
          </a:solidFill>
          <a:ln w="9525">
            <a:solidFill>
              <a:schemeClr val="tx1"/>
            </a:solidFill>
            <a:round/>
            <a:headEnd/>
            <a:tailEnd/>
          </a:ln>
          <a:effectLst/>
        </p:spPr>
        <p:txBody>
          <a:bodyPr wrap="none" anchor="ctr"/>
          <a:lstStyle/>
          <a:p>
            <a:pPr algn="ctr"/>
            <a:r>
              <a:rPr lang="fr-FR" b="1">
                <a:latin typeface="Arial" charset="0"/>
              </a:rPr>
              <a:t>010</a:t>
            </a:r>
          </a:p>
        </p:txBody>
      </p:sp>
      <p:sp>
        <p:nvSpPr>
          <p:cNvPr id="54279" name="Rectangle 1031"/>
          <p:cNvSpPr>
            <a:spLocks noChangeArrowheads="1"/>
          </p:cNvSpPr>
          <p:nvPr/>
        </p:nvSpPr>
        <p:spPr bwMode="auto">
          <a:xfrm>
            <a:off x="990600" y="4876800"/>
            <a:ext cx="1600200" cy="533400"/>
          </a:xfrm>
          <a:prstGeom prst="rect">
            <a:avLst/>
          </a:prstGeom>
          <a:solidFill>
            <a:schemeClr val="accent1"/>
          </a:solidFill>
          <a:ln w="9525">
            <a:solidFill>
              <a:schemeClr val="tx1"/>
            </a:solidFill>
            <a:miter lim="800000"/>
            <a:headEnd/>
            <a:tailEnd/>
          </a:ln>
          <a:effectLst/>
        </p:spPr>
        <p:txBody>
          <a:bodyPr wrap="none" anchor="ctr"/>
          <a:lstStyle/>
          <a:p>
            <a:pPr algn="ctr"/>
            <a:r>
              <a:rPr lang="fr-FR" b="1">
                <a:latin typeface="Arial" charset="0"/>
              </a:rPr>
              <a:t>Composant 1</a:t>
            </a:r>
          </a:p>
        </p:txBody>
      </p:sp>
      <p:sp>
        <p:nvSpPr>
          <p:cNvPr id="54280" name="Rectangle 1032"/>
          <p:cNvSpPr>
            <a:spLocks noChangeArrowheads="1"/>
          </p:cNvSpPr>
          <p:nvPr/>
        </p:nvSpPr>
        <p:spPr bwMode="auto">
          <a:xfrm>
            <a:off x="4267200" y="4876800"/>
            <a:ext cx="1600200" cy="533400"/>
          </a:xfrm>
          <a:prstGeom prst="rect">
            <a:avLst/>
          </a:prstGeom>
          <a:solidFill>
            <a:schemeClr val="accent1"/>
          </a:solidFill>
          <a:ln w="9525">
            <a:solidFill>
              <a:schemeClr val="tx1"/>
            </a:solidFill>
            <a:miter lim="800000"/>
            <a:headEnd/>
            <a:tailEnd/>
          </a:ln>
          <a:effectLst/>
        </p:spPr>
        <p:txBody>
          <a:bodyPr wrap="none" anchor="ctr"/>
          <a:lstStyle/>
          <a:p>
            <a:pPr algn="ctr"/>
            <a:r>
              <a:rPr lang="fr-FR" b="1">
                <a:latin typeface="Arial" charset="0"/>
              </a:rPr>
              <a:t>Composant 2</a:t>
            </a:r>
          </a:p>
        </p:txBody>
      </p:sp>
      <p:cxnSp>
        <p:nvCxnSpPr>
          <p:cNvPr id="54281" name="AutoShape 1033"/>
          <p:cNvCxnSpPr>
            <a:cxnSpLocks noChangeShapeType="1"/>
            <a:stCxn id="54279" idx="0"/>
            <a:endCxn id="54278" idx="4"/>
          </p:cNvCxnSpPr>
          <p:nvPr/>
        </p:nvCxnSpPr>
        <p:spPr bwMode="auto">
          <a:xfrm rot="16200000">
            <a:off x="2228850" y="3829050"/>
            <a:ext cx="609600" cy="1485900"/>
          </a:xfrm>
          <a:prstGeom prst="bentConnector3">
            <a:avLst>
              <a:gd name="adj1" fmla="val 50000"/>
            </a:avLst>
          </a:prstGeom>
          <a:noFill/>
          <a:ln w="9525">
            <a:solidFill>
              <a:schemeClr val="tx1"/>
            </a:solidFill>
            <a:miter lim="800000"/>
            <a:headEnd/>
            <a:tailEnd type="triangle" w="med" len="med"/>
          </a:ln>
          <a:effectLst/>
        </p:spPr>
      </p:cxnSp>
      <p:cxnSp>
        <p:nvCxnSpPr>
          <p:cNvPr id="54282" name="AutoShape 1034"/>
          <p:cNvCxnSpPr>
            <a:cxnSpLocks noChangeShapeType="1"/>
            <a:stCxn id="54280" idx="0"/>
            <a:endCxn id="54278" idx="4"/>
          </p:cNvCxnSpPr>
          <p:nvPr/>
        </p:nvCxnSpPr>
        <p:spPr bwMode="auto">
          <a:xfrm rot="5400000" flipH="1">
            <a:off x="3867150" y="3676650"/>
            <a:ext cx="609600" cy="1790700"/>
          </a:xfrm>
          <a:prstGeom prst="bentConnector3">
            <a:avLst>
              <a:gd name="adj1" fmla="val 50000"/>
            </a:avLst>
          </a:prstGeom>
          <a:noFill/>
          <a:ln w="9525">
            <a:solidFill>
              <a:schemeClr val="tx1"/>
            </a:solidFill>
            <a:miter lim="800000"/>
            <a:headEnd/>
            <a:tailEnd type="triangle" w="med" len="med"/>
          </a:ln>
          <a:effectLst/>
        </p:spPr>
      </p:cxnSp>
      <p:cxnSp>
        <p:nvCxnSpPr>
          <p:cNvPr id="54283" name="AutoShape 1035"/>
          <p:cNvCxnSpPr>
            <a:cxnSpLocks noChangeShapeType="1"/>
            <a:stCxn id="54276" idx="0"/>
            <a:endCxn id="54275" idx="2"/>
          </p:cNvCxnSpPr>
          <p:nvPr/>
        </p:nvCxnSpPr>
        <p:spPr bwMode="auto">
          <a:xfrm flipV="1">
            <a:off x="3276600" y="2133600"/>
            <a:ext cx="0" cy="457200"/>
          </a:xfrm>
          <a:prstGeom prst="straightConnector1">
            <a:avLst/>
          </a:prstGeom>
          <a:noFill/>
          <a:ln w="9525">
            <a:solidFill>
              <a:schemeClr val="tx1"/>
            </a:solidFill>
            <a:round/>
            <a:headEnd/>
            <a:tailEnd type="triangle" w="med" len="med"/>
          </a:ln>
          <a:effectLst/>
        </p:spPr>
      </p:cxnSp>
      <p:sp>
        <p:nvSpPr>
          <p:cNvPr id="54284" name="AutoShape 1036"/>
          <p:cNvSpPr>
            <a:spLocks noChangeArrowheads="1"/>
          </p:cNvSpPr>
          <p:nvPr/>
        </p:nvSpPr>
        <p:spPr bwMode="auto">
          <a:xfrm>
            <a:off x="2514600" y="2514600"/>
            <a:ext cx="1524000" cy="1905000"/>
          </a:xfrm>
          <a:prstGeom prst="roundRect">
            <a:avLst>
              <a:gd name="adj" fmla="val 16667"/>
            </a:avLst>
          </a:prstGeom>
          <a:noFill/>
          <a:ln w="28575">
            <a:solidFill>
              <a:srgbClr val="3366CC"/>
            </a:solidFill>
            <a:prstDash val="sysDot"/>
            <a:round/>
            <a:headEnd/>
            <a:tailEnd/>
          </a:ln>
          <a:effectLst/>
        </p:spPr>
        <p:txBody>
          <a:bodyPr wrap="none" anchor="ctr"/>
          <a:lstStyle/>
          <a:p>
            <a:endParaRPr lang="fr-FR"/>
          </a:p>
        </p:txBody>
      </p:sp>
      <p:sp>
        <p:nvSpPr>
          <p:cNvPr id="54285" name="Text Box 1037"/>
          <p:cNvSpPr txBox="1">
            <a:spLocks noChangeArrowheads="1"/>
          </p:cNvSpPr>
          <p:nvPr/>
        </p:nvSpPr>
        <p:spPr bwMode="auto">
          <a:xfrm>
            <a:off x="1143000" y="3886200"/>
            <a:ext cx="996950" cy="366713"/>
          </a:xfrm>
          <a:prstGeom prst="rect">
            <a:avLst/>
          </a:prstGeom>
          <a:noFill/>
          <a:ln w="9525">
            <a:noFill/>
            <a:miter lim="800000"/>
            <a:headEnd/>
            <a:tailEnd/>
          </a:ln>
          <a:effectLst/>
        </p:spPr>
        <p:txBody>
          <a:bodyPr wrap="none">
            <a:spAutoFit/>
          </a:bodyPr>
          <a:lstStyle/>
          <a:p>
            <a:r>
              <a:rPr lang="fr-FR" b="1">
                <a:latin typeface="Arial" charset="0"/>
              </a:rPr>
              <a:t>Poste 1</a:t>
            </a:r>
          </a:p>
        </p:txBody>
      </p:sp>
      <p:sp>
        <p:nvSpPr>
          <p:cNvPr id="54286" name="Text Box 1038"/>
          <p:cNvSpPr txBox="1">
            <a:spLocks noChangeArrowheads="1"/>
          </p:cNvSpPr>
          <p:nvPr/>
        </p:nvSpPr>
        <p:spPr bwMode="auto">
          <a:xfrm>
            <a:off x="1143000" y="3276600"/>
            <a:ext cx="996950" cy="366713"/>
          </a:xfrm>
          <a:prstGeom prst="rect">
            <a:avLst/>
          </a:prstGeom>
          <a:noFill/>
          <a:ln w="9525">
            <a:noFill/>
            <a:miter lim="800000"/>
            <a:headEnd/>
            <a:tailEnd/>
          </a:ln>
          <a:effectLst/>
        </p:spPr>
        <p:txBody>
          <a:bodyPr wrap="none">
            <a:spAutoFit/>
          </a:bodyPr>
          <a:lstStyle/>
          <a:p>
            <a:r>
              <a:rPr lang="fr-FR" b="1">
                <a:latin typeface="Arial" charset="0"/>
              </a:rPr>
              <a:t>Poste 2</a:t>
            </a:r>
          </a:p>
        </p:txBody>
      </p:sp>
      <p:sp>
        <p:nvSpPr>
          <p:cNvPr id="54287" name="Text Box 1039"/>
          <p:cNvSpPr txBox="1">
            <a:spLocks noChangeArrowheads="1"/>
          </p:cNvSpPr>
          <p:nvPr/>
        </p:nvSpPr>
        <p:spPr bwMode="auto">
          <a:xfrm>
            <a:off x="1143000" y="2667000"/>
            <a:ext cx="996950" cy="366713"/>
          </a:xfrm>
          <a:prstGeom prst="rect">
            <a:avLst/>
          </a:prstGeom>
          <a:noFill/>
          <a:ln w="9525">
            <a:noFill/>
            <a:miter lim="800000"/>
            <a:headEnd/>
            <a:tailEnd/>
          </a:ln>
          <a:effectLst/>
        </p:spPr>
        <p:txBody>
          <a:bodyPr wrap="none">
            <a:spAutoFit/>
          </a:bodyPr>
          <a:lstStyle/>
          <a:p>
            <a:r>
              <a:rPr lang="fr-FR" b="1">
                <a:latin typeface="Arial" charset="0"/>
              </a:rPr>
              <a:t>Poste 3</a:t>
            </a:r>
          </a:p>
        </p:txBody>
      </p:sp>
      <p:sp>
        <p:nvSpPr>
          <p:cNvPr id="54288" name="Text Box 1040"/>
          <p:cNvSpPr txBox="1">
            <a:spLocks noChangeArrowheads="1"/>
          </p:cNvSpPr>
          <p:nvPr/>
        </p:nvSpPr>
        <p:spPr bwMode="auto">
          <a:xfrm>
            <a:off x="1225550" y="5562600"/>
            <a:ext cx="1060450" cy="366713"/>
          </a:xfrm>
          <a:prstGeom prst="rect">
            <a:avLst/>
          </a:prstGeom>
          <a:noFill/>
          <a:ln w="9525">
            <a:noFill/>
            <a:miter lim="800000"/>
            <a:headEnd/>
            <a:tailEnd/>
          </a:ln>
          <a:effectLst/>
        </p:spPr>
        <p:txBody>
          <a:bodyPr wrap="none">
            <a:spAutoFit/>
          </a:bodyPr>
          <a:lstStyle/>
          <a:p>
            <a:r>
              <a:rPr lang="fr-FR" b="1">
                <a:latin typeface="Arial" charset="0"/>
              </a:rPr>
              <a:t>Coût C1</a:t>
            </a:r>
          </a:p>
        </p:txBody>
      </p:sp>
      <p:sp>
        <p:nvSpPr>
          <p:cNvPr id="54289" name="Text Box 1041"/>
          <p:cNvSpPr txBox="1">
            <a:spLocks noChangeArrowheads="1"/>
          </p:cNvSpPr>
          <p:nvPr/>
        </p:nvSpPr>
        <p:spPr bwMode="auto">
          <a:xfrm>
            <a:off x="4578350" y="5576888"/>
            <a:ext cx="1060450" cy="366712"/>
          </a:xfrm>
          <a:prstGeom prst="rect">
            <a:avLst/>
          </a:prstGeom>
          <a:noFill/>
          <a:ln w="9525">
            <a:noFill/>
            <a:miter lim="800000"/>
            <a:headEnd/>
            <a:tailEnd/>
          </a:ln>
          <a:effectLst/>
        </p:spPr>
        <p:txBody>
          <a:bodyPr wrap="none">
            <a:spAutoFit/>
          </a:bodyPr>
          <a:lstStyle/>
          <a:p>
            <a:r>
              <a:rPr lang="fr-FR" b="1">
                <a:latin typeface="Arial" charset="0"/>
              </a:rPr>
              <a:t>Coût C2</a:t>
            </a:r>
          </a:p>
        </p:txBody>
      </p:sp>
      <p:sp>
        <p:nvSpPr>
          <p:cNvPr id="54290" name="Text Box 1042"/>
          <p:cNvSpPr txBox="1">
            <a:spLocks noChangeArrowheads="1"/>
          </p:cNvSpPr>
          <p:nvPr/>
        </p:nvSpPr>
        <p:spPr bwMode="auto">
          <a:xfrm>
            <a:off x="4343400" y="2590800"/>
            <a:ext cx="4438650" cy="366713"/>
          </a:xfrm>
          <a:prstGeom prst="rect">
            <a:avLst/>
          </a:prstGeom>
          <a:noFill/>
          <a:ln w="9525">
            <a:noFill/>
            <a:miter lim="800000"/>
            <a:headEnd/>
            <a:tailEnd/>
          </a:ln>
          <a:effectLst/>
        </p:spPr>
        <p:txBody>
          <a:bodyPr wrap="none">
            <a:spAutoFit/>
          </a:bodyPr>
          <a:lstStyle/>
          <a:p>
            <a:r>
              <a:rPr lang="fr-FR" b="1">
                <a:latin typeface="Arial" charset="0"/>
              </a:rPr>
              <a:t>Temps (030) x taux horaire du poste P3</a:t>
            </a:r>
          </a:p>
        </p:txBody>
      </p:sp>
      <p:sp>
        <p:nvSpPr>
          <p:cNvPr id="54291" name="Text Box 1043"/>
          <p:cNvSpPr txBox="1">
            <a:spLocks noChangeArrowheads="1"/>
          </p:cNvSpPr>
          <p:nvPr/>
        </p:nvSpPr>
        <p:spPr bwMode="auto">
          <a:xfrm>
            <a:off x="4343400" y="3214688"/>
            <a:ext cx="4438650" cy="366712"/>
          </a:xfrm>
          <a:prstGeom prst="rect">
            <a:avLst/>
          </a:prstGeom>
          <a:noFill/>
          <a:ln w="9525">
            <a:noFill/>
            <a:miter lim="800000"/>
            <a:headEnd/>
            <a:tailEnd/>
          </a:ln>
          <a:effectLst/>
        </p:spPr>
        <p:txBody>
          <a:bodyPr wrap="none">
            <a:spAutoFit/>
          </a:bodyPr>
          <a:lstStyle/>
          <a:p>
            <a:r>
              <a:rPr lang="fr-FR" b="1">
                <a:latin typeface="Arial" charset="0"/>
              </a:rPr>
              <a:t>Temps (020) x taux horaire du poste P2</a:t>
            </a:r>
          </a:p>
        </p:txBody>
      </p:sp>
      <p:sp>
        <p:nvSpPr>
          <p:cNvPr id="54292" name="Text Box 1044"/>
          <p:cNvSpPr txBox="1">
            <a:spLocks noChangeArrowheads="1"/>
          </p:cNvSpPr>
          <p:nvPr/>
        </p:nvSpPr>
        <p:spPr bwMode="auto">
          <a:xfrm>
            <a:off x="4343400" y="3838575"/>
            <a:ext cx="4438650" cy="366713"/>
          </a:xfrm>
          <a:prstGeom prst="rect">
            <a:avLst/>
          </a:prstGeom>
          <a:noFill/>
          <a:ln w="9525">
            <a:noFill/>
            <a:miter lim="800000"/>
            <a:headEnd/>
            <a:tailEnd/>
          </a:ln>
          <a:effectLst/>
        </p:spPr>
        <p:txBody>
          <a:bodyPr wrap="none">
            <a:spAutoFit/>
          </a:bodyPr>
          <a:lstStyle/>
          <a:p>
            <a:r>
              <a:rPr lang="fr-FR" b="1">
                <a:latin typeface="Arial" charset="0"/>
              </a:rPr>
              <a:t>Temps (010) x taux horaire du poste P1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406" name="Picture 14"/>
          <p:cNvPicPr>
            <a:picLocks noChangeAspect="1" noChangeArrowheads="1"/>
          </p:cNvPicPr>
          <p:nvPr/>
        </p:nvPicPr>
        <p:blipFill>
          <a:blip r:embed="rId3" cstate="print"/>
          <a:srcRect/>
          <a:stretch>
            <a:fillRect/>
          </a:stretch>
        </p:blipFill>
        <p:spPr bwMode="auto">
          <a:xfrm>
            <a:off x="928662" y="1643050"/>
            <a:ext cx="7315200" cy="4572000"/>
          </a:xfrm>
          <a:prstGeom prst="rect">
            <a:avLst/>
          </a:prstGeom>
          <a:noFill/>
          <a:ln w="9525">
            <a:solidFill>
              <a:srgbClr val="00B0F0"/>
            </a:solidFill>
            <a:miter lim="800000"/>
            <a:headEnd/>
            <a:tailEnd/>
          </a:ln>
        </p:spPr>
      </p:pic>
      <p:sp>
        <p:nvSpPr>
          <p:cNvPr id="59394" name="Rectangle 2"/>
          <p:cNvSpPr>
            <a:spLocks noGrp="1" noChangeArrowheads="1"/>
          </p:cNvSpPr>
          <p:nvPr>
            <p:ph type="title"/>
          </p:nvPr>
        </p:nvSpPr>
        <p:spPr/>
        <p:txBody>
          <a:bodyPr/>
          <a:lstStyle/>
          <a:p>
            <a:r>
              <a:rPr lang="fr-FR"/>
              <a:t>Les centres de coût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228600" y="152400"/>
            <a:ext cx="8701118" cy="1143000"/>
          </a:xfrm>
        </p:spPr>
        <p:txBody>
          <a:bodyPr/>
          <a:lstStyle/>
          <a:p>
            <a:r>
              <a:rPr lang="fr-FR" dirty="0"/>
              <a:t>Les rubriques des centres de coût</a:t>
            </a:r>
          </a:p>
        </p:txBody>
      </p:sp>
      <p:pic>
        <p:nvPicPr>
          <p:cNvPr id="135172" name="Picture 4"/>
          <p:cNvPicPr>
            <a:picLocks noChangeAspect="1" noChangeArrowheads="1"/>
          </p:cNvPicPr>
          <p:nvPr/>
        </p:nvPicPr>
        <p:blipFill>
          <a:blip r:embed="rId3" cstate="print"/>
          <a:srcRect/>
          <a:stretch>
            <a:fillRect/>
          </a:stretch>
        </p:blipFill>
        <p:spPr bwMode="auto">
          <a:xfrm>
            <a:off x="1000100" y="1500174"/>
            <a:ext cx="7315200" cy="4572000"/>
          </a:xfrm>
          <a:prstGeom prst="rect">
            <a:avLst/>
          </a:prstGeom>
          <a:noFill/>
          <a:ln w="9525">
            <a:solidFill>
              <a:srgbClr val="00B0F0"/>
            </a:solid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04800" y="76200"/>
            <a:ext cx="7772400" cy="1143000"/>
          </a:xfrm>
          <a:noFill/>
          <a:ln/>
        </p:spPr>
        <p:txBody>
          <a:bodyPr lIns="90488" tIns="44450" rIns="90488" bIns="44450"/>
          <a:lstStyle/>
          <a:p>
            <a:r>
              <a:rPr lang="fr-FR" dirty="0"/>
              <a:t>Les types de coût (1)</a:t>
            </a:r>
          </a:p>
        </p:txBody>
      </p:sp>
      <p:sp>
        <p:nvSpPr>
          <p:cNvPr id="30723" name="Rectangle 3"/>
          <p:cNvSpPr>
            <a:spLocks noGrp="1" noChangeArrowheads="1"/>
          </p:cNvSpPr>
          <p:nvPr>
            <p:ph type="body" idx="1"/>
          </p:nvPr>
        </p:nvSpPr>
        <p:spPr>
          <a:xfrm>
            <a:off x="381000" y="1219200"/>
            <a:ext cx="8458200" cy="4724400"/>
          </a:xfrm>
          <a:noFill/>
          <a:ln/>
        </p:spPr>
        <p:txBody>
          <a:bodyPr lIns="90488" tIns="44450" rIns="90488" bIns="44450"/>
          <a:lstStyle/>
          <a:p>
            <a:pPr marL="285750" indent="-285750">
              <a:lnSpc>
                <a:spcPct val="90000"/>
              </a:lnSpc>
            </a:pPr>
            <a:r>
              <a:rPr lang="fr-FR" sz="2800" dirty="0"/>
              <a:t>On suit </a:t>
            </a:r>
            <a:r>
              <a:rPr lang="fr-FR" sz="2800" dirty="0">
                <a:solidFill>
                  <a:srgbClr val="339933"/>
                </a:solidFill>
              </a:rPr>
              <a:t>sept types de coût :</a:t>
            </a:r>
          </a:p>
          <a:p>
            <a:pPr marL="685800" lvl="1" indent="-228600">
              <a:lnSpc>
                <a:spcPct val="90000"/>
              </a:lnSpc>
            </a:pPr>
            <a:r>
              <a:rPr lang="fr-FR" sz="2400" dirty="0"/>
              <a:t>Main-d’œuvre Réglage</a:t>
            </a:r>
          </a:p>
          <a:p>
            <a:pPr marL="685800" lvl="1" indent="-228600">
              <a:lnSpc>
                <a:spcPct val="90000"/>
              </a:lnSpc>
            </a:pPr>
            <a:r>
              <a:rPr lang="fr-FR" sz="2400" dirty="0"/>
              <a:t>Main-d’œuvre directe (exécution)</a:t>
            </a:r>
          </a:p>
          <a:p>
            <a:pPr marL="685800" lvl="1" indent="-228600">
              <a:lnSpc>
                <a:spcPct val="90000"/>
              </a:lnSpc>
            </a:pPr>
            <a:r>
              <a:rPr lang="fr-FR" sz="2400" dirty="0"/>
              <a:t>Frais d'atelier</a:t>
            </a:r>
          </a:p>
          <a:p>
            <a:pPr marL="685800" lvl="1" indent="-228600">
              <a:lnSpc>
                <a:spcPct val="90000"/>
              </a:lnSpc>
            </a:pPr>
            <a:r>
              <a:rPr lang="fr-FR" sz="2400" dirty="0"/>
              <a:t>Amortissements (économiques ou fiscaux)</a:t>
            </a:r>
          </a:p>
          <a:p>
            <a:pPr marL="685800" lvl="1" indent="-228600">
              <a:lnSpc>
                <a:spcPct val="90000"/>
              </a:lnSpc>
            </a:pPr>
            <a:r>
              <a:rPr lang="fr-FR" sz="2400" dirty="0"/>
              <a:t>Sous-traitance</a:t>
            </a:r>
          </a:p>
          <a:p>
            <a:pPr marL="685800" lvl="1" indent="-228600">
              <a:lnSpc>
                <a:spcPct val="90000"/>
              </a:lnSpc>
            </a:pPr>
            <a:r>
              <a:rPr lang="fr-FR" sz="2400" dirty="0"/>
              <a:t>Frais indirects sur activité machine</a:t>
            </a:r>
          </a:p>
          <a:p>
            <a:pPr marL="685800" lvl="1" indent="-228600">
              <a:lnSpc>
                <a:spcPct val="90000"/>
              </a:lnSpc>
            </a:pPr>
            <a:r>
              <a:rPr lang="fr-FR" sz="2400" dirty="0"/>
              <a:t>Frais indirects sur activité main-d’œuvre</a:t>
            </a:r>
          </a:p>
          <a:p>
            <a:pPr marL="285750" indent="-285750">
              <a:lnSpc>
                <a:spcPct val="90000"/>
              </a:lnSpc>
            </a:pPr>
            <a:r>
              <a:rPr lang="fr-FR" sz="2800" dirty="0"/>
              <a:t>Au niveau du budget et de valeurs simulées</a:t>
            </a:r>
          </a:p>
          <a:p>
            <a:pPr marL="285750" indent="-285750">
              <a:lnSpc>
                <a:spcPct val="90000"/>
              </a:lnSpc>
            </a:pPr>
            <a:r>
              <a:rPr lang="fr-FR" sz="2800" dirty="0"/>
              <a:t>En prévisionnel et en réel</a:t>
            </a:r>
          </a:p>
          <a:p>
            <a:pPr marL="285750" indent="-285750">
              <a:lnSpc>
                <a:spcPct val="90000"/>
              </a:lnSpc>
            </a:pPr>
            <a:r>
              <a:rPr lang="fr-FR" sz="2800" dirty="0"/>
              <a:t>On peut ajouter des coefficients de </a:t>
            </a:r>
            <a:r>
              <a:rPr lang="fr-FR" sz="2800" dirty="0">
                <a:solidFill>
                  <a:srgbClr val="339933"/>
                </a:solidFill>
              </a:rPr>
              <a:t>frais généraux</a:t>
            </a:r>
          </a:p>
        </p:txBody>
      </p:sp>
    </p:spTree>
  </p:cSld>
  <p:clrMapOvr>
    <a:masterClrMapping/>
  </p:clrMapOvr>
  <p:transition/>
</p:sld>
</file>

<file path=ppt/theme/theme1.xml><?xml version="1.0" encoding="utf-8"?>
<a:theme xmlns:a="http://schemas.openxmlformats.org/drawingml/2006/main" name="Achats">
  <a:themeElements>
    <a:clrScheme name="Achat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Achats">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Achat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hat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chat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hat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hat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hat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chat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D:\Prelude6\Diaporamas\Achats.ppt</Template>
  <TotalTime>0</TotalTime>
  <Words>4505</Words>
  <Application>Microsoft Office PowerPoint</Application>
  <PresentationFormat>Affichage à l'écran (4:3)</PresentationFormat>
  <Paragraphs>519</Paragraphs>
  <Slides>24</Slides>
  <Notes>24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24</vt:i4>
      </vt:variant>
    </vt:vector>
  </HeadingPairs>
  <TitlesOfParts>
    <vt:vector size="30" baseType="lpstr">
      <vt:lpstr>Arial</vt:lpstr>
      <vt:lpstr>Arial Black</vt:lpstr>
      <vt:lpstr>Tahoma</vt:lpstr>
      <vt:lpstr>Times New Roman</vt:lpstr>
      <vt:lpstr>Wingdings</vt:lpstr>
      <vt:lpstr>Achats</vt:lpstr>
      <vt:lpstr>e-Prelude.com</vt:lpstr>
      <vt:lpstr>Principe de la comptabilité en coût standard</vt:lpstr>
      <vt:lpstr>Coûts partiels, coût complet</vt:lpstr>
      <vt:lpstr>Coûts partiels, coût complet</vt:lpstr>
      <vt:lpstr>Schéma d’élaboration des coûts industriels</vt:lpstr>
      <vt:lpstr>Coûts de revient prévisionnels</vt:lpstr>
      <vt:lpstr>Les centres de coût</vt:lpstr>
      <vt:lpstr>Les rubriques des centres de coût</vt:lpstr>
      <vt:lpstr>Les types de coût (1)</vt:lpstr>
      <vt:lpstr>Les types de coût (2)</vt:lpstr>
      <vt:lpstr>Les types de coût (3)</vt:lpstr>
      <vt:lpstr>Les amortissements</vt:lpstr>
      <vt:lpstr>Les taux horaires des centres de coût</vt:lpstr>
      <vt:lpstr>Les coûts des gammes</vt:lpstr>
      <vt:lpstr>Les coûts des phases de gamme</vt:lpstr>
      <vt:lpstr>Les coûts des articles achetés</vt:lpstr>
      <vt:lpstr>L'implosion des coûts (calcul des coûts standards des articles)</vt:lpstr>
      <vt:lpstr>L'implosion des coûts</vt:lpstr>
      <vt:lpstr>Les coûts des articles fabriqués</vt:lpstr>
      <vt:lpstr>Présentation PowerPoint</vt:lpstr>
      <vt:lpstr>Les données techniques Budget</vt:lpstr>
      <vt:lpstr>Le divers écarts selon le statut des OF</vt:lpstr>
      <vt:lpstr>Calcul des écarts des OF fermes</vt:lpstr>
      <vt:lpstr>Calcul des écarts des OF lancés et clos</vt:lpstr>
    </vt:vector>
  </TitlesOfParts>
  <Company>Groupe HEC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e-Prelude.com</dc:title>
  <dc:creator>Groupe HEC</dc:creator>
  <cp:lastModifiedBy>Gerard Baglin</cp:lastModifiedBy>
  <cp:revision>144</cp:revision>
  <cp:lastPrinted>1999-11-29T13:03:54Z</cp:lastPrinted>
  <dcterms:created xsi:type="dcterms:W3CDTF">1998-09-10T08:42:42Z</dcterms:created>
  <dcterms:modified xsi:type="dcterms:W3CDTF">2018-06-17T16:41:11Z</dcterms:modified>
</cp:coreProperties>
</file>