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tags/tag127.xml" ContentType="application/vnd.openxmlformats-officedocument.presentationml.tags+xml"/>
  <Override PartName="/ppt/tags/tag128.xml" ContentType="application/vnd.openxmlformats-officedocument.presentationml.tags+xml"/>
  <Override PartName="/ppt/notesSlides/notesSlide1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2.xml" ContentType="application/vnd.openxmlformats-officedocument.presentationml.notesSlide+xml"/>
  <Override PartName="/ppt/charts/chart3.xml" ContentType="application/vnd.openxmlformats-officedocument.drawingml.chart+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3.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2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5.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6.xml" ContentType="application/vnd.openxmlformats-officedocument.presentationml.notesSlide+xml"/>
  <Override PartName="/ppt/charts/chart4.xml" ContentType="application/vnd.openxmlformats-officedocument.drawingml.chart+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7.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32"/>
  </p:notesMasterIdLst>
  <p:handoutMasterIdLst>
    <p:handoutMasterId r:id="rId33"/>
  </p:handoutMasterIdLst>
  <p:sldIdLst>
    <p:sldId id="789" r:id="rId2"/>
    <p:sldId id="977" r:id="rId3"/>
    <p:sldId id="855" r:id="rId4"/>
    <p:sldId id="996" r:id="rId5"/>
    <p:sldId id="842" r:id="rId6"/>
    <p:sldId id="983" r:id="rId7"/>
    <p:sldId id="366" r:id="rId8"/>
    <p:sldId id="978" r:id="rId9"/>
    <p:sldId id="979" r:id="rId10"/>
    <p:sldId id="858" r:id="rId11"/>
    <p:sldId id="857" r:id="rId12"/>
    <p:sldId id="997" r:id="rId13"/>
    <p:sldId id="310" r:id="rId14"/>
    <p:sldId id="998" r:id="rId15"/>
    <p:sldId id="1000" r:id="rId16"/>
    <p:sldId id="873" r:id="rId17"/>
    <p:sldId id="878" r:id="rId18"/>
    <p:sldId id="999" r:id="rId19"/>
    <p:sldId id="865" r:id="rId20"/>
    <p:sldId id="868" r:id="rId21"/>
    <p:sldId id="869" r:id="rId22"/>
    <p:sldId id="870" r:id="rId23"/>
    <p:sldId id="298" r:id="rId24"/>
    <p:sldId id="289" r:id="rId25"/>
    <p:sldId id="880" r:id="rId26"/>
    <p:sldId id="881" r:id="rId27"/>
    <p:sldId id="312" r:id="rId28"/>
    <p:sldId id="313" r:id="rId29"/>
    <p:sldId id="398" r:id="rId30"/>
    <p:sldId id="854" r:id="rId31"/>
  </p:sldIdLst>
  <p:sldSz cx="9144000" cy="6858000" type="screen4x3"/>
  <p:notesSz cx="6858000" cy="9144000"/>
  <p:defaultTextStyle>
    <a:defPPr>
      <a:defRPr lang="fr-FR"/>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136">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7" clrIdx="0"/>
  <p:cmAuthor id="1" name="HEC" initials="H" lastIdx="1" clrIdx="1"/>
  <p:cmAuthor id="2" name="SIMON TAMAYO GIRALDO" initials="STG" lastIdx="1" clrIdx="2"/>
  <p:cmAuthor id="3" name="Simon TAMAYO"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00"/>
    <a:srgbClr val="48A94C"/>
    <a:srgbClr val="E9E9E9"/>
    <a:srgbClr val="00FF00"/>
    <a:srgbClr val="252525"/>
    <a:srgbClr val="570B39"/>
    <a:srgbClr val="00A1D4"/>
    <a:srgbClr val="E8E8E8"/>
    <a:srgbClr val="0E6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81871" autoAdjust="0"/>
  </p:normalViewPr>
  <p:slideViewPr>
    <p:cSldViewPr snapToObjects="1">
      <p:cViewPr varScale="1">
        <p:scale>
          <a:sx n="67" d="100"/>
          <a:sy n="67" d="100"/>
        </p:scale>
        <p:origin x="1642" y="82"/>
      </p:cViewPr>
      <p:guideLst>
        <p:guide orient="horz" pos="136"/>
        <p:guide/>
      </p:guideLst>
    </p:cSldViewPr>
  </p:slideViewPr>
  <p:outlineViewPr>
    <p:cViewPr>
      <p:scale>
        <a:sx n="33" d="100"/>
        <a:sy n="33" d="100"/>
      </p:scale>
      <p:origin x="0" y="312"/>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imontamayogiraldo:Desktop:exemples%20pre&#769;vision%20tm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imontamayogiraldo:Dropbox:WORK:Supply%20Chain%20Management:exemples%20pre&#769;vi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imontamayogiraldo:Dropbox:WORK:Supply%20Chain%20Management:exemples%20pr&#233;vis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imontamayogiraldo:Desktop:exemples%20pre&#769;vision%20t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RegLin!$A$3</c:f>
              <c:strCache>
                <c:ptCount val="1"/>
                <c:pt idx="0">
                  <c:v>Chiffre d'affaires</c:v>
                </c:pt>
              </c:strCache>
            </c:strRef>
          </c:tx>
          <c:spPr>
            <a:ln w="47625">
              <a:noFill/>
            </a:ln>
          </c:spPr>
          <c:trendline>
            <c:trendlineType val="linear"/>
            <c:dispRSqr val="0"/>
            <c:dispEq val="1"/>
            <c:trendlineLbl>
              <c:layout>
                <c:manualLayout>
                  <c:x val="-9.5339238845144295E-2"/>
                  <c:y val="-4.6296296296296302E-3"/>
                </c:manualLayout>
              </c:layout>
              <c:numFmt formatCode="General" sourceLinked="0"/>
              <c:txPr>
                <a:bodyPr/>
                <a:lstStyle/>
                <a:p>
                  <a:pPr>
                    <a:defRPr sz="1600" i="1">
                      <a:latin typeface="Times New Roman"/>
                      <a:cs typeface="Times New Roman"/>
                    </a:defRPr>
                  </a:pPr>
                  <a:endParaRPr lang="fr-FR"/>
                </a:p>
              </c:txPr>
            </c:trendlineLbl>
          </c:trendline>
          <c:xVal>
            <c:numRef>
              <c:f>RegLin!$B$2:$K$2</c:f>
              <c:numCache>
                <c:formatCode>0.0</c:formatCode>
                <c:ptCount val="10"/>
                <c:pt idx="0">
                  <c:v>5</c:v>
                </c:pt>
                <c:pt idx="1">
                  <c:v>3.4</c:v>
                </c:pt>
                <c:pt idx="2">
                  <c:v>3.6</c:v>
                </c:pt>
                <c:pt idx="3">
                  <c:v>5.6</c:v>
                </c:pt>
                <c:pt idx="4">
                  <c:v>4.4000000000000004</c:v>
                </c:pt>
                <c:pt idx="5">
                  <c:v>4</c:v>
                </c:pt>
                <c:pt idx="6">
                  <c:v>3.8</c:v>
                </c:pt>
                <c:pt idx="7">
                  <c:v>4.4000000000000004</c:v>
                </c:pt>
                <c:pt idx="8">
                  <c:v>6</c:v>
                </c:pt>
                <c:pt idx="9">
                  <c:v>6.1</c:v>
                </c:pt>
              </c:numCache>
            </c:numRef>
          </c:xVal>
          <c:yVal>
            <c:numRef>
              <c:f>RegLin!$B$3:$K$3</c:f>
              <c:numCache>
                <c:formatCode>0.0</c:formatCode>
                <c:ptCount val="10"/>
                <c:pt idx="0">
                  <c:v>560</c:v>
                </c:pt>
                <c:pt idx="1">
                  <c:v>500</c:v>
                </c:pt>
                <c:pt idx="2">
                  <c:v>510</c:v>
                </c:pt>
                <c:pt idx="3">
                  <c:v>584</c:v>
                </c:pt>
                <c:pt idx="4">
                  <c:v>530</c:v>
                </c:pt>
                <c:pt idx="5">
                  <c:v>520</c:v>
                </c:pt>
                <c:pt idx="6">
                  <c:v>524</c:v>
                </c:pt>
                <c:pt idx="7">
                  <c:v>560</c:v>
                </c:pt>
                <c:pt idx="8">
                  <c:v>570</c:v>
                </c:pt>
                <c:pt idx="9">
                  <c:v>592</c:v>
                </c:pt>
              </c:numCache>
            </c:numRef>
          </c:yVal>
          <c:smooth val="0"/>
          <c:extLst>
            <c:ext xmlns:c16="http://schemas.microsoft.com/office/drawing/2014/chart" uri="{C3380CC4-5D6E-409C-BE32-E72D297353CC}">
              <c16:uniqueId val="{00000001-2E90-41DC-ABFF-4395771DEA67}"/>
            </c:ext>
          </c:extLst>
        </c:ser>
        <c:dLbls>
          <c:showLegendKey val="0"/>
          <c:showVal val="0"/>
          <c:showCatName val="0"/>
          <c:showSerName val="0"/>
          <c:showPercent val="0"/>
          <c:showBubbleSize val="0"/>
        </c:dLbls>
        <c:axId val="260907776"/>
        <c:axId val="260909696"/>
      </c:scatterChart>
      <c:valAx>
        <c:axId val="260907776"/>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dirty="0" err="1">
                    <a:latin typeface="Arial" panose="020B0604020202020204" pitchFamily="34" charset="0"/>
                    <a:cs typeface="Arial" panose="020B0604020202020204" pitchFamily="34" charset="0"/>
                  </a:rPr>
                  <a:t>Dépenses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publicitaires</a:t>
                </a:r>
                <a:endParaRPr lang="en-US" dirty="0">
                  <a:latin typeface="Arial" panose="020B0604020202020204" pitchFamily="34" charset="0"/>
                  <a:cs typeface="Arial" panose="020B0604020202020204" pitchFamily="34" charset="0"/>
                </a:endParaRPr>
              </a:p>
            </c:rich>
          </c:tx>
          <c:overlay val="0"/>
        </c:title>
        <c:numFmt formatCode="0.0" sourceLinked="1"/>
        <c:majorTickMark val="out"/>
        <c:minorTickMark val="none"/>
        <c:tickLblPos val="nextTo"/>
        <c:crossAx val="260909696"/>
        <c:crosses val="autoZero"/>
        <c:crossBetween val="midCat"/>
      </c:valAx>
      <c:valAx>
        <c:axId val="260909696"/>
        <c:scaling>
          <c:orientation val="minMax"/>
        </c:scaling>
        <c:delete val="0"/>
        <c:axPos val="l"/>
        <c:majorGridlines/>
        <c:title>
          <c:tx>
            <c:rich>
              <a:bodyPr rot="-5400000" vert="horz"/>
              <a:lstStyle/>
              <a:p>
                <a:pPr>
                  <a:defRPr/>
                </a:pPr>
                <a:r>
                  <a:rPr lang="en-US" dirty="0"/>
                  <a:t>Chiffre d</a:t>
                </a:r>
                <a:r>
                  <a:rPr lang="fr-FR" dirty="0"/>
                  <a:t>'</a:t>
                </a:r>
                <a:r>
                  <a:rPr lang="en-US" dirty="0"/>
                  <a:t>affaires</a:t>
                </a:r>
              </a:p>
            </c:rich>
          </c:tx>
          <c:overlay val="0"/>
        </c:title>
        <c:numFmt formatCode="0.0" sourceLinked="1"/>
        <c:majorTickMark val="out"/>
        <c:minorTickMark val="none"/>
        <c:tickLblPos val="nextTo"/>
        <c:crossAx val="260907776"/>
        <c:crosses val="autoZero"/>
        <c:crossBetween val="midCat"/>
      </c:valAx>
    </c:plotArea>
    <c:plotVisOnly val="1"/>
    <c:dispBlanksAs val="gap"/>
    <c:showDLblsOverMax val="0"/>
  </c:chart>
  <c:txPr>
    <a:bodyPr/>
    <a:lstStyle/>
    <a:p>
      <a:pPr>
        <a:defRPr sz="1100">
          <a:latin typeface="Arial Narrow"/>
          <a:cs typeface="Arial Narrow"/>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3712160979878"/>
          <c:y val="6.0185185185185203E-2"/>
          <c:w val="0.85882764654418198"/>
          <c:h val="0.82297827354913999"/>
        </c:manualLayout>
      </c:layout>
      <c:lineChart>
        <c:grouping val="standard"/>
        <c:varyColors val="0"/>
        <c:ser>
          <c:idx val="0"/>
          <c:order val="0"/>
          <c:tx>
            <c:v>Ventes réelles</c:v>
          </c:tx>
          <c:val>
            <c:numRef>
              <c:f>MM!$B$2:$M$2</c:f>
              <c:numCache>
                <c:formatCode>0.0</c:formatCode>
                <c:ptCount val="12"/>
                <c:pt idx="0">
                  <c:v>570</c:v>
                </c:pt>
                <c:pt idx="1">
                  <c:v>475</c:v>
                </c:pt>
                <c:pt idx="2">
                  <c:v>500</c:v>
                </c:pt>
                <c:pt idx="3">
                  <c:v>420</c:v>
                </c:pt>
                <c:pt idx="4">
                  <c:v>430</c:v>
                </c:pt>
                <c:pt idx="5">
                  <c:v>400</c:v>
                </c:pt>
                <c:pt idx="6">
                  <c:v>415</c:v>
                </c:pt>
                <c:pt idx="7">
                  <c:v>375</c:v>
                </c:pt>
                <c:pt idx="8">
                  <c:v>320</c:v>
                </c:pt>
                <c:pt idx="9">
                  <c:v>335</c:v>
                </c:pt>
                <c:pt idx="10">
                  <c:v>300</c:v>
                </c:pt>
                <c:pt idx="11">
                  <c:v>250</c:v>
                </c:pt>
              </c:numCache>
            </c:numRef>
          </c:val>
          <c:smooth val="0"/>
          <c:extLst>
            <c:ext xmlns:c16="http://schemas.microsoft.com/office/drawing/2014/chart" uri="{C3380CC4-5D6E-409C-BE32-E72D297353CC}">
              <c16:uniqueId val="{00000000-286F-42FB-BDA6-916370FB7960}"/>
            </c:ext>
          </c:extLst>
        </c:ser>
        <c:ser>
          <c:idx val="1"/>
          <c:order val="1"/>
          <c:tx>
            <c:v>MM3</c:v>
          </c:tx>
          <c:val>
            <c:numRef>
              <c:f>MM!$B$3:$M$3</c:f>
              <c:numCache>
                <c:formatCode>General</c:formatCode>
                <c:ptCount val="12"/>
                <c:pt idx="3" formatCode="0.0">
                  <c:v>515</c:v>
                </c:pt>
                <c:pt idx="4" formatCode="0.0">
                  <c:v>465</c:v>
                </c:pt>
                <c:pt idx="5" formatCode="0.0">
                  <c:v>450</c:v>
                </c:pt>
                <c:pt idx="6" formatCode="0.0">
                  <c:v>416.66666666666657</c:v>
                </c:pt>
                <c:pt idx="7" formatCode="0.0">
                  <c:v>415</c:v>
                </c:pt>
                <c:pt idx="8" formatCode="0.0">
                  <c:v>396.66666666666657</c:v>
                </c:pt>
                <c:pt idx="9" formatCode="0.0">
                  <c:v>370</c:v>
                </c:pt>
                <c:pt idx="10" formatCode="0.0">
                  <c:v>343.33333333333331</c:v>
                </c:pt>
                <c:pt idx="11" formatCode="0.0">
                  <c:v>318.33333333333331</c:v>
                </c:pt>
              </c:numCache>
            </c:numRef>
          </c:val>
          <c:smooth val="0"/>
          <c:extLst>
            <c:ext xmlns:c16="http://schemas.microsoft.com/office/drawing/2014/chart" uri="{C3380CC4-5D6E-409C-BE32-E72D297353CC}">
              <c16:uniqueId val="{00000001-286F-42FB-BDA6-916370FB7960}"/>
            </c:ext>
          </c:extLst>
        </c:ser>
        <c:ser>
          <c:idx val="2"/>
          <c:order val="2"/>
          <c:tx>
            <c:v>MM3Pond</c:v>
          </c:tx>
          <c:val>
            <c:numRef>
              <c:f>MM!$B$4:$M$4</c:f>
              <c:numCache>
                <c:formatCode>General</c:formatCode>
                <c:ptCount val="12"/>
                <c:pt idx="3" formatCode="0.0">
                  <c:v>504.25</c:v>
                </c:pt>
                <c:pt idx="4" formatCode="0.0">
                  <c:v>448.25</c:v>
                </c:pt>
                <c:pt idx="5" formatCode="0.0">
                  <c:v>438</c:v>
                </c:pt>
                <c:pt idx="6" formatCode="0.0">
                  <c:v>410.5</c:v>
                </c:pt>
                <c:pt idx="7" formatCode="0.0">
                  <c:v>413.5</c:v>
                </c:pt>
                <c:pt idx="8" formatCode="0.0">
                  <c:v>388.75</c:v>
                </c:pt>
                <c:pt idx="9" formatCode="0.0">
                  <c:v>348</c:v>
                </c:pt>
                <c:pt idx="10" formatCode="0.0">
                  <c:v>337.25</c:v>
                </c:pt>
                <c:pt idx="11" formatCode="0.0">
                  <c:v>311.75</c:v>
                </c:pt>
              </c:numCache>
            </c:numRef>
          </c:val>
          <c:smooth val="0"/>
          <c:extLst>
            <c:ext xmlns:c16="http://schemas.microsoft.com/office/drawing/2014/chart" uri="{C3380CC4-5D6E-409C-BE32-E72D297353CC}">
              <c16:uniqueId val="{00000002-286F-42FB-BDA6-916370FB7960}"/>
            </c:ext>
          </c:extLst>
        </c:ser>
        <c:ser>
          <c:idx val="3"/>
          <c:order val="3"/>
          <c:tx>
            <c:v>MM5</c:v>
          </c:tx>
          <c:val>
            <c:numRef>
              <c:f>MM!$B$5:$M$5</c:f>
              <c:numCache>
                <c:formatCode>General</c:formatCode>
                <c:ptCount val="12"/>
                <c:pt idx="5" formatCode="0.0">
                  <c:v>479</c:v>
                </c:pt>
                <c:pt idx="6" formatCode="0.0">
                  <c:v>445</c:v>
                </c:pt>
                <c:pt idx="7" formatCode="0.0">
                  <c:v>433</c:v>
                </c:pt>
                <c:pt idx="8" formatCode="0.0">
                  <c:v>408</c:v>
                </c:pt>
                <c:pt idx="9" formatCode="0.0">
                  <c:v>388</c:v>
                </c:pt>
                <c:pt idx="10" formatCode="0.0">
                  <c:v>369</c:v>
                </c:pt>
                <c:pt idx="11" formatCode="0.0">
                  <c:v>349</c:v>
                </c:pt>
              </c:numCache>
            </c:numRef>
          </c:val>
          <c:smooth val="0"/>
          <c:extLst>
            <c:ext xmlns:c16="http://schemas.microsoft.com/office/drawing/2014/chart" uri="{C3380CC4-5D6E-409C-BE32-E72D297353CC}">
              <c16:uniqueId val="{00000003-286F-42FB-BDA6-916370FB7960}"/>
            </c:ext>
          </c:extLst>
        </c:ser>
        <c:dLbls>
          <c:showLegendKey val="0"/>
          <c:showVal val="0"/>
          <c:showCatName val="0"/>
          <c:showSerName val="0"/>
          <c:showPercent val="0"/>
          <c:showBubbleSize val="0"/>
        </c:dLbls>
        <c:marker val="1"/>
        <c:smooth val="0"/>
        <c:axId val="260382720"/>
        <c:axId val="260384256"/>
      </c:lineChart>
      <c:catAx>
        <c:axId val="260382720"/>
        <c:scaling>
          <c:orientation val="minMax"/>
        </c:scaling>
        <c:delete val="0"/>
        <c:axPos val="b"/>
        <c:majorTickMark val="out"/>
        <c:minorTickMark val="none"/>
        <c:tickLblPos val="nextTo"/>
        <c:crossAx val="260384256"/>
        <c:crosses val="autoZero"/>
        <c:auto val="1"/>
        <c:lblAlgn val="ctr"/>
        <c:lblOffset val="100"/>
        <c:noMultiLvlLbl val="0"/>
      </c:catAx>
      <c:valAx>
        <c:axId val="260384256"/>
        <c:scaling>
          <c:orientation val="minMax"/>
        </c:scaling>
        <c:delete val="0"/>
        <c:axPos val="l"/>
        <c:majorGridlines/>
        <c:numFmt formatCode="0.0" sourceLinked="1"/>
        <c:majorTickMark val="out"/>
        <c:minorTickMark val="none"/>
        <c:tickLblPos val="nextTo"/>
        <c:crossAx val="260382720"/>
        <c:crosses val="autoZero"/>
        <c:crossBetween val="between"/>
      </c:valAx>
    </c:plotArea>
    <c:legend>
      <c:legendPos val="r"/>
      <c:layout>
        <c:manualLayout>
          <c:xMode val="edge"/>
          <c:yMode val="edge"/>
          <c:x val="0.13915976709373801"/>
          <c:y val="0.52542828908412997"/>
          <c:w val="0.16164870908566401"/>
          <c:h val="0.309025610660351"/>
        </c:manualLayout>
      </c:layout>
      <c:overlay val="0"/>
      <c:spPr>
        <a:solidFill>
          <a:schemeClr val="bg1"/>
        </a:solidFill>
      </c:spPr>
    </c:legend>
    <c:plotVisOnly val="1"/>
    <c:dispBlanksAs val="gap"/>
    <c:showDLblsOverMax val="0"/>
  </c:chart>
  <c:spPr>
    <a:solidFill>
      <a:schemeClr val="bg1">
        <a:alpha val="50000"/>
      </a:schemeClr>
    </a:solidFill>
  </c:spPr>
  <c:txPr>
    <a:bodyPr/>
    <a:lstStyle/>
    <a:p>
      <a:pPr>
        <a:defRPr>
          <a:latin typeface="Arial Narrow"/>
          <a:cs typeface="Arial Narrow"/>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5287177731546"/>
          <c:y val="6.0185185185185203E-2"/>
          <c:w val="0.85720511942696098"/>
          <c:h val="0.82246937882764704"/>
        </c:manualLayout>
      </c:layout>
      <c:lineChart>
        <c:grouping val="standard"/>
        <c:varyColors val="0"/>
        <c:ser>
          <c:idx val="0"/>
          <c:order val="0"/>
          <c:tx>
            <c:v>Demande réelle</c:v>
          </c:tx>
          <c:val>
            <c:numRef>
              <c:f>Lissage!$B$5:$T$5</c:f>
              <c:numCache>
                <c:formatCode>General</c:formatCode>
                <c:ptCount val="19"/>
                <c:pt idx="0">
                  <c:v>5.4</c:v>
                </c:pt>
                <c:pt idx="1">
                  <c:v>7.3</c:v>
                </c:pt>
                <c:pt idx="2">
                  <c:v>8</c:v>
                </c:pt>
                <c:pt idx="3">
                  <c:v>8.5</c:v>
                </c:pt>
                <c:pt idx="4">
                  <c:v>6.5</c:v>
                </c:pt>
                <c:pt idx="5">
                  <c:v>6.2</c:v>
                </c:pt>
                <c:pt idx="6">
                  <c:v>8.4</c:v>
                </c:pt>
                <c:pt idx="7">
                  <c:v>9.5</c:v>
                </c:pt>
                <c:pt idx="8">
                  <c:v>9.6</c:v>
                </c:pt>
                <c:pt idx="9">
                  <c:v>8.75</c:v>
                </c:pt>
                <c:pt idx="10">
                  <c:v>7</c:v>
                </c:pt>
                <c:pt idx="11">
                  <c:v>5.7</c:v>
                </c:pt>
                <c:pt idx="12">
                  <c:v>6.4</c:v>
                </c:pt>
                <c:pt idx="13">
                  <c:v>7.6</c:v>
                </c:pt>
                <c:pt idx="14">
                  <c:v>8.4</c:v>
                </c:pt>
                <c:pt idx="15">
                  <c:v>9.5</c:v>
                </c:pt>
                <c:pt idx="16">
                  <c:v>8.6999999999999993</c:v>
                </c:pt>
                <c:pt idx="17">
                  <c:v>7.9</c:v>
                </c:pt>
                <c:pt idx="18">
                  <c:v>8.1</c:v>
                </c:pt>
              </c:numCache>
            </c:numRef>
          </c:val>
          <c:smooth val="0"/>
          <c:extLst>
            <c:ext xmlns:c16="http://schemas.microsoft.com/office/drawing/2014/chart" uri="{C3380CC4-5D6E-409C-BE32-E72D297353CC}">
              <c16:uniqueId val="{00000000-7309-491D-93B9-20A8AB8010A0}"/>
            </c:ext>
          </c:extLst>
        </c:ser>
        <c:ser>
          <c:idx val="1"/>
          <c:order val="1"/>
          <c:tx>
            <c:v>∝=0,7</c:v>
          </c:tx>
          <c:val>
            <c:numRef>
              <c:f>Lissage!$B$6:$T$6</c:f>
              <c:numCache>
                <c:formatCode>0.0</c:formatCode>
                <c:ptCount val="19"/>
                <c:pt idx="0">
                  <c:v>5</c:v>
                </c:pt>
                <c:pt idx="1">
                  <c:v>5.28</c:v>
                </c:pt>
                <c:pt idx="2">
                  <c:v>6.6939999999999946</c:v>
                </c:pt>
                <c:pt idx="3">
                  <c:v>7.6082000000000001</c:v>
                </c:pt>
                <c:pt idx="4">
                  <c:v>8.2324599999999997</c:v>
                </c:pt>
                <c:pt idx="5">
                  <c:v>7.0197380000000003</c:v>
                </c:pt>
                <c:pt idx="6">
                  <c:v>6.4459213999999996</c:v>
                </c:pt>
                <c:pt idx="7">
                  <c:v>7.8137764199999999</c:v>
                </c:pt>
                <c:pt idx="8">
                  <c:v>8.9941329260000007</c:v>
                </c:pt>
                <c:pt idx="9">
                  <c:v>9.4182398777999996</c:v>
                </c:pt>
                <c:pt idx="10">
                  <c:v>8.9504719633400001</c:v>
                </c:pt>
                <c:pt idx="11">
                  <c:v>7.5851415890019984</c:v>
                </c:pt>
                <c:pt idx="12">
                  <c:v>6.2655424767005998</c:v>
                </c:pt>
                <c:pt idx="13">
                  <c:v>6.3596627430101798</c:v>
                </c:pt>
                <c:pt idx="14">
                  <c:v>7.2278988229030539</c:v>
                </c:pt>
                <c:pt idx="15">
                  <c:v>8.0483696468706221</c:v>
                </c:pt>
                <c:pt idx="16">
                  <c:v>9.0645108940612769</c:v>
                </c:pt>
                <c:pt idx="17">
                  <c:v>8.8093532682183824</c:v>
                </c:pt>
                <c:pt idx="18">
                  <c:v>8.1728059804655153</c:v>
                </c:pt>
              </c:numCache>
            </c:numRef>
          </c:val>
          <c:smooth val="0"/>
          <c:extLst>
            <c:ext xmlns:c16="http://schemas.microsoft.com/office/drawing/2014/chart" uri="{C3380CC4-5D6E-409C-BE32-E72D297353CC}">
              <c16:uniqueId val="{00000001-7309-491D-93B9-20A8AB8010A0}"/>
            </c:ext>
          </c:extLst>
        </c:ser>
        <c:ser>
          <c:idx val="2"/>
          <c:order val="2"/>
          <c:tx>
            <c:v>∝=0,5</c:v>
          </c:tx>
          <c:val>
            <c:numRef>
              <c:f>Lissage!$B$7:$T$7</c:f>
              <c:numCache>
                <c:formatCode>0.0</c:formatCode>
                <c:ptCount val="19"/>
                <c:pt idx="0">
                  <c:v>5</c:v>
                </c:pt>
                <c:pt idx="1">
                  <c:v>5.2</c:v>
                </c:pt>
                <c:pt idx="2">
                  <c:v>6.25</c:v>
                </c:pt>
                <c:pt idx="3">
                  <c:v>7.1249999999999636</c:v>
                </c:pt>
                <c:pt idx="4">
                  <c:v>7.8124999999999956</c:v>
                </c:pt>
                <c:pt idx="5">
                  <c:v>7.15625</c:v>
                </c:pt>
                <c:pt idx="6">
                  <c:v>6.6781249999999996</c:v>
                </c:pt>
                <c:pt idx="7">
                  <c:v>7.5390625</c:v>
                </c:pt>
                <c:pt idx="8">
                  <c:v>8.51953125</c:v>
                </c:pt>
                <c:pt idx="9">
                  <c:v>9.0597656250000007</c:v>
                </c:pt>
                <c:pt idx="10">
                  <c:v>8.9048828125000004</c:v>
                </c:pt>
                <c:pt idx="11">
                  <c:v>7.9524414062500002</c:v>
                </c:pt>
                <c:pt idx="12">
                  <c:v>6.8262207031250002</c:v>
                </c:pt>
                <c:pt idx="13">
                  <c:v>6.6131103515623764</c:v>
                </c:pt>
                <c:pt idx="14">
                  <c:v>7.1065551757812484</c:v>
                </c:pt>
                <c:pt idx="15">
                  <c:v>7.7532775878906302</c:v>
                </c:pt>
                <c:pt idx="16">
                  <c:v>8.6266387939453129</c:v>
                </c:pt>
                <c:pt idx="17">
                  <c:v>8.663319396972657</c:v>
                </c:pt>
                <c:pt idx="18">
                  <c:v>8.2816596984863295</c:v>
                </c:pt>
              </c:numCache>
            </c:numRef>
          </c:val>
          <c:smooth val="0"/>
          <c:extLst>
            <c:ext xmlns:c16="http://schemas.microsoft.com/office/drawing/2014/chart" uri="{C3380CC4-5D6E-409C-BE32-E72D297353CC}">
              <c16:uniqueId val="{00000002-7309-491D-93B9-20A8AB8010A0}"/>
            </c:ext>
          </c:extLst>
        </c:ser>
        <c:ser>
          <c:idx val="3"/>
          <c:order val="3"/>
          <c:tx>
            <c:v>∝=0,2</c:v>
          </c:tx>
          <c:val>
            <c:numRef>
              <c:f>Lissage!$B$8:$T$8</c:f>
              <c:numCache>
                <c:formatCode>0.0</c:formatCode>
                <c:ptCount val="19"/>
                <c:pt idx="0">
                  <c:v>5</c:v>
                </c:pt>
                <c:pt idx="1">
                  <c:v>5.08</c:v>
                </c:pt>
                <c:pt idx="2">
                  <c:v>5.5239999999999956</c:v>
                </c:pt>
                <c:pt idx="3">
                  <c:v>6.0191999999999997</c:v>
                </c:pt>
                <c:pt idx="4">
                  <c:v>6.5153600000000003</c:v>
                </c:pt>
                <c:pt idx="5">
                  <c:v>6.5122880000000007</c:v>
                </c:pt>
                <c:pt idx="6">
                  <c:v>6.4498304000000006</c:v>
                </c:pt>
                <c:pt idx="7">
                  <c:v>6.839864320000002</c:v>
                </c:pt>
                <c:pt idx="8">
                  <c:v>7.371891456000002</c:v>
                </c:pt>
                <c:pt idx="9">
                  <c:v>7.8175131647999736</c:v>
                </c:pt>
                <c:pt idx="10">
                  <c:v>8.0040105318400023</c:v>
                </c:pt>
                <c:pt idx="11">
                  <c:v>7.8032084254720031</c:v>
                </c:pt>
                <c:pt idx="12">
                  <c:v>7.3825667403776016</c:v>
                </c:pt>
                <c:pt idx="13">
                  <c:v>7.1860533923020808</c:v>
                </c:pt>
                <c:pt idx="14">
                  <c:v>7.2688427138416696</c:v>
                </c:pt>
                <c:pt idx="15">
                  <c:v>7.495074171073334</c:v>
                </c:pt>
                <c:pt idx="16">
                  <c:v>7.8960593368586682</c:v>
                </c:pt>
                <c:pt idx="17">
                  <c:v>8.0568474694869394</c:v>
                </c:pt>
                <c:pt idx="18">
                  <c:v>8.0254779755895491</c:v>
                </c:pt>
              </c:numCache>
            </c:numRef>
          </c:val>
          <c:smooth val="0"/>
          <c:extLst>
            <c:ext xmlns:c16="http://schemas.microsoft.com/office/drawing/2014/chart" uri="{C3380CC4-5D6E-409C-BE32-E72D297353CC}">
              <c16:uniqueId val="{00000003-7309-491D-93B9-20A8AB8010A0}"/>
            </c:ext>
          </c:extLst>
        </c:ser>
        <c:dLbls>
          <c:showLegendKey val="0"/>
          <c:showVal val="0"/>
          <c:showCatName val="0"/>
          <c:showSerName val="0"/>
          <c:showPercent val="0"/>
          <c:showBubbleSize val="0"/>
        </c:dLbls>
        <c:marker val="1"/>
        <c:smooth val="0"/>
        <c:axId val="260894080"/>
        <c:axId val="260895872"/>
      </c:lineChart>
      <c:catAx>
        <c:axId val="260894080"/>
        <c:scaling>
          <c:orientation val="minMax"/>
        </c:scaling>
        <c:delete val="0"/>
        <c:axPos val="b"/>
        <c:majorTickMark val="out"/>
        <c:minorTickMark val="none"/>
        <c:tickLblPos val="nextTo"/>
        <c:crossAx val="260895872"/>
        <c:crosses val="autoZero"/>
        <c:auto val="1"/>
        <c:lblAlgn val="ctr"/>
        <c:lblOffset val="100"/>
        <c:noMultiLvlLbl val="0"/>
      </c:catAx>
      <c:valAx>
        <c:axId val="260895872"/>
        <c:scaling>
          <c:orientation val="minMax"/>
        </c:scaling>
        <c:delete val="0"/>
        <c:axPos val="l"/>
        <c:majorGridlines/>
        <c:numFmt formatCode="General" sourceLinked="1"/>
        <c:majorTickMark val="out"/>
        <c:minorTickMark val="none"/>
        <c:tickLblPos val="nextTo"/>
        <c:crossAx val="260894080"/>
        <c:crosses val="autoZero"/>
        <c:crossBetween val="between"/>
      </c:valAx>
    </c:plotArea>
    <c:legend>
      <c:legendPos val="r"/>
      <c:layout>
        <c:manualLayout>
          <c:xMode val="edge"/>
          <c:yMode val="edge"/>
          <c:x val="0.74343439395895194"/>
          <c:y val="0.59977698008337199"/>
          <c:w val="0.21283520676305001"/>
          <c:h val="0.25658063575386397"/>
        </c:manualLayout>
      </c:layout>
      <c:overlay val="0"/>
      <c:txPr>
        <a:bodyPr/>
        <a:lstStyle/>
        <a:p>
          <a:pPr>
            <a:defRPr sz="1000">
              <a:latin typeface="Arial Narrow"/>
              <a:cs typeface="Arial Narrow"/>
            </a:defRPr>
          </a:pPr>
          <a:endParaRPr lang="fr-FR"/>
        </a:p>
      </c:txPr>
    </c:legend>
    <c:plotVisOnly val="1"/>
    <c:dispBlanksAs val="gap"/>
    <c:showDLblsOverMax val="0"/>
  </c:chart>
  <c:spPr>
    <a:solidFill>
      <a:schemeClr val="bg1">
        <a:alpha val="50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5287177731546"/>
          <c:y val="6.0185185185185203E-2"/>
          <c:w val="0.85720511942696098"/>
          <c:h val="0.82246937882764704"/>
        </c:manualLayout>
      </c:layout>
      <c:lineChart>
        <c:grouping val="standard"/>
        <c:varyColors val="0"/>
        <c:ser>
          <c:idx val="0"/>
          <c:order val="0"/>
          <c:tx>
            <c:v>Ventes</c:v>
          </c:tx>
          <c:cat>
            <c:strRef>
              <c:f>Saisonalité!$B$3:$M$3</c:f>
              <c:strCache>
                <c:ptCount val="12"/>
                <c:pt idx="0">
                  <c:v>T1 N-2</c:v>
                </c:pt>
                <c:pt idx="1">
                  <c:v>T2 N-2</c:v>
                </c:pt>
                <c:pt idx="2">
                  <c:v>T3 N-2</c:v>
                </c:pt>
                <c:pt idx="3">
                  <c:v>T4 N-2</c:v>
                </c:pt>
                <c:pt idx="4">
                  <c:v>T1 N-1</c:v>
                </c:pt>
                <c:pt idx="5">
                  <c:v>T2 N-1</c:v>
                </c:pt>
                <c:pt idx="6">
                  <c:v>T3 N-1</c:v>
                </c:pt>
                <c:pt idx="7">
                  <c:v>T4 N-1</c:v>
                </c:pt>
                <c:pt idx="8">
                  <c:v>T1 N</c:v>
                </c:pt>
                <c:pt idx="9">
                  <c:v>T2 N</c:v>
                </c:pt>
                <c:pt idx="10">
                  <c:v>T3 N</c:v>
                </c:pt>
                <c:pt idx="11">
                  <c:v>T4 N</c:v>
                </c:pt>
              </c:strCache>
            </c:strRef>
          </c:cat>
          <c:val>
            <c:numRef>
              <c:f>Saisonalité!$B$4:$M$4</c:f>
              <c:numCache>
                <c:formatCode>0.0</c:formatCode>
                <c:ptCount val="12"/>
                <c:pt idx="0">
                  <c:v>3655</c:v>
                </c:pt>
                <c:pt idx="1">
                  <c:v>3825</c:v>
                </c:pt>
                <c:pt idx="2">
                  <c:v>3450</c:v>
                </c:pt>
                <c:pt idx="3">
                  <c:v>4285</c:v>
                </c:pt>
                <c:pt idx="4">
                  <c:v>3715</c:v>
                </c:pt>
                <c:pt idx="5">
                  <c:v>3952</c:v>
                </c:pt>
                <c:pt idx="6">
                  <c:v>3420</c:v>
                </c:pt>
                <c:pt idx="7">
                  <c:v>4319</c:v>
                </c:pt>
                <c:pt idx="8">
                  <c:v>3780</c:v>
                </c:pt>
                <c:pt idx="9">
                  <c:v>3956</c:v>
                </c:pt>
                <c:pt idx="10">
                  <c:v>3512</c:v>
                </c:pt>
                <c:pt idx="11">
                  <c:v>4429</c:v>
                </c:pt>
              </c:numCache>
            </c:numRef>
          </c:val>
          <c:smooth val="0"/>
          <c:extLst>
            <c:ext xmlns:c16="http://schemas.microsoft.com/office/drawing/2014/chart" uri="{C3380CC4-5D6E-409C-BE32-E72D297353CC}">
              <c16:uniqueId val="{00000000-FBCE-43AC-8664-2B6BBA50C4F6}"/>
            </c:ext>
          </c:extLst>
        </c:ser>
        <c:ser>
          <c:idx val="1"/>
          <c:order val="1"/>
          <c:tx>
            <c:v>Dde. de-saisonnalisée</c:v>
          </c:tx>
          <c:val>
            <c:numRef>
              <c:f>Saisonalité!$B$5:$M$5</c:f>
              <c:numCache>
                <c:formatCode>0.0</c:formatCode>
                <c:ptCount val="12"/>
                <c:pt idx="0">
                  <c:v>3704.451</c:v>
                </c:pt>
                <c:pt idx="1">
                  <c:v>3732.402</c:v>
                </c:pt>
                <c:pt idx="2">
                  <c:v>3760.3530000000001</c:v>
                </c:pt>
                <c:pt idx="3">
                  <c:v>3788.3040000000001</c:v>
                </c:pt>
                <c:pt idx="4">
                  <c:v>3816.2550000000001</c:v>
                </c:pt>
                <c:pt idx="5">
                  <c:v>3844.2060000000001</c:v>
                </c:pt>
                <c:pt idx="6">
                  <c:v>3872.1570000000002</c:v>
                </c:pt>
                <c:pt idx="7">
                  <c:v>3900.1080000000002</c:v>
                </c:pt>
                <c:pt idx="8">
                  <c:v>3928.0590000000002</c:v>
                </c:pt>
                <c:pt idx="9">
                  <c:v>3956.01</c:v>
                </c:pt>
                <c:pt idx="10">
                  <c:v>3983.9609999999998</c:v>
                </c:pt>
                <c:pt idx="11">
                  <c:v>4011.9119999999998</c:v>
                </c:pt>
              </c:numCache>
            </c:numRef>
          </c:val>
          <c:smooth val="0"/>
          <c:extLst>
            <c:ext xmlns:c16="http://schemas.microsoft.com/office/drawing/2014/chart" uri="{C3380CC4-5D6E-409C-BE32-E72D297353CC}">
              <c16:uniqueId val="{00000001-FBCE-43AC-8664-2B6BBA50C4F6}"/>
            </c:ext>
          </c:extLst>
        </c:ser>
        <c:dLbls>
          <c:showLegendKey val="0"/>
          <c:showVal val="0"/>
          <c:showCatName val="0"/>
          <c:showSerName val="0"/>
          <c:showPercent val="0"/>
          <c:showBubbleSize val="0"/>
        </c:dLbls>
        <c:marker val="1"/>
        <c:smooth val="0"/>
        <c:axId val="260606976"/>
        <c:axId val="260629248"/>
      </c:lineChart>
      <c:catAx>
        <c:axId val="260606976"/>
        <c:scaling>
          <c:orientation val="minMax"/>
        </c:scaling>
        <c:delete val="0"/>
        <c:axPos val="b"/>
        <c:numFmt formatCode="General" sourceLinked="0"/>
        <c:majorTickMark val="out"/>
        <c:minorTickMark val="none"/>
        <c:tickLblPos val="nextTo"/>
        <c:txPr>
          <a:bodyPr/>
          <a:lstStyle/>
          <a:p>
            <a:pPr>
              <a:defRPr sz="800"/>
            </a:pPr>
            <a:endParaRPr lang="fr-FR"/>
          </a:p>
        </c:txPr>
        <c:crossAx val="260629248"/>
        <c:crossesAt val="0"/>
        <c:auto val="1"/>
        <c:lblAlgn val="ctr"/>
        <c:lblOffset val="100"/>
        <c:noMultiLvlLbl val="0"/>
      </c:catAx>
      <c:valAx>
        <c:axId val="260629248"/>
        <c:scaling>
          <c:orientation val="minMax"/>
          <c:min val="2500"/>
        </c:scaling>
        <c:delete val="0"/>
        <c:axPos val="l"/>
        <c:majorGridlines/>
        <c:numFmt formatCode="0.0" sourceLinked="1"/>
        <c:majorTickMark val="out"/>
        <c:minorTickMark val="none"/>
        <c:tickLblPos val="nextTo"/>
        <c:crossAx val="260606976"/>
        <c:crosses val="autoZero"/>
        <c:crossBetween val="between"/>
      </c:valAx>
    </c:plotArea>
    <c:legend>
      <c:legendPos val="r"/>
      <c:layout>
        <c:manualLayout>
          <c:xMode val="edge"/>
          <c:yMode val="edge"/>
          <c:x val="0.69381825606238301"/>
          <c:y val="0.57962062196983399"/>
          <c:w val="0.29309930720956601"/>
          <c:h val="0.254088528946948"/>
        </c:manualLayout>
      </c:layout>
      <c:overlay val="0"/>
      <c:txPr>
        <a:bodyPr/>
        <a:lstStyle/>
        <a:p>
          <a:pPr algn="r">
            <a:defRPr sz="900"/>
          </a:pPr>
          <a:endParaRPr lang="fr-FR"/>
        </a:p>
      </c:txPr>
    </c:legend>
    <c:plotVisOnly val="1"/>
    <c:dispBlanksAs val="gap"/>
    <c:showDLblsOverMax val="0"/>
  </c:chart>
  <c:txPr>
    <a:bodyPr/>
    <a:lstStyle/>
    <a:p>
      <a:pPr>
        <a:defRPr sz="1200">
          <a:latin typeface="Arial Narrow"/>
          <a:cs typeface="Arial Narrow"/>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2954E-0E16-4573-B949-3497FA46E00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93BD1A04-51C4-4B1A-B4A1-DCE09E8AE0AF}">
      <dgm:prSet phldrT="[Texte]" custT="1"/>
      <dgm:spPr>
        <a:solidFill>
          <a:srgbClr val="FFFF00"/>
        </a:solidFill>
        <a:ln>
          <a:solidFill>
            <a:srgbClr val="000000"/>
          </a:solidFill>
        </a:ln>
      </dgm:spPr>
      <dgm:t>
        <a:bodyPr/>
        <a:lstStyle/>
        <a:p>
          <a:r>
            <a:rPr lang="fr-FR" sz="2000" b="1" dirty="0">
              <a:solidFill>
                <a:schemeClr val="tx1"/>
              </a:solidFill>
            </a:rPr>
            <a:t>Chargement des données</a:t>
          </a:r>
        </a:p>
      </dgm:t>
    </dgm:pt>
    <dgm:pt modelId="{5979A758-26A3-40B0-A4DF-27AEAD1BFFC9}" type="parTrans" cxnId="{3B8DE1A2-A40A-4E56-A125-BD22F622CA22}">
      <dgm:prSet/>
      <dgm:spPr/>
      <dgm:t>
        <a:bodyPr/>
        <a:lstStyle/>
        <a:p>
          <a:endParaRPr lang="fr-FR" sz="2400" b="1"/>
        </a:p>
      </dgm:t>
    </dgm:pt>
    <dgm:pt modelId="{FD20AAD8-124F-4CDE-BF10-047763C1BF74}" type="sibTrans" cxnId="{3B8DE1A2-A40A-4E56-A125-BD22F622CA22}">
      <dgm:prSet/>
      <dgm:spPr/>
      <dgm:t>
        <a:bodyPr/>
        <a:lstStyle/>
        <a:p>
          <a:endParaRPr lang="fr-FR" sz="2400" b="1"/>
        </a:p>
      </dgm:t>
    </dgm:pt>
    <dgm:pt modelId="{B8825638-48D3-477D-AB32-5A348C8A9A81}">
      <dgm:prSet phldrT="[Texte]" custT="1"/>
      <dgm:spPr>
        <a:solidFill>
          <a:srgbClr val="FFFF00"/>
        </a:solidFill>
        <a:ln w="25400" cap="flat" cmpd="sng" algn="ctr">
          <a:solidFill>
            <a:srgbClr val="000000"/>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Calcul de la prévision de base</a:t>
          </a:r>
        </a:p>
      </dgm:t>
    </dgm:pt>
    <dgm:pt modelId="{96BDB4B7-85BA-44AB-83F6-E7C911FB24F5}" type="parTrans" cxnId="{97B7EAB1-72E3-4B87-80FD-53ED866D0DDE}">
      <dgm:prSet/>
      <dgm:spPr/>
      <dgm:t>
        <a:bodyPr/>
        <a:lstStyle/>
        <a:p>
          <a:endParaRPr lang="fr-FR" sz="2400" b="1"/>
        </a:p>
      </dgm:t>
    </dgm:pt>
    <dgm:pt modelId="{363FF60D-B20F-408A-AE6D-F48B64F9FBBD}" type="sibTrans" cxnId="{97B7EAB1-72E3-4B87-80FD-53ED866D0DDE}">
      <dgm:prSet/>
      <dgm:spPr/>
      <dgm:t>
        <a:bodyPr/>
        <a:lstStyle/>
        <a:p>
          <a:endParaRPr lang="fr-FR" sz="2400" b="1"/>
        </a:p>
      </dgm:t>
    </dgm:pt>
    <dgm:pt modelId="{D99B49AC-9470-471A-BA13-C2F88EAECF9F}">
      <dgm:prSet phldrT="[Texte]" custT="1"/>
      <dgm:spPr>
        <a:solidFill>
          <a:srgbClr val="FFFF00"/>
        </a:solidFill>
        <a:ln w="25400" cap="flat" cmpd="sng" algn="ctr">
          <a:solidFill>
            <a:srgbClr val="000000"/>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Enrichissement de la prévision</a:t>
          </a:r>
        </a:p>
      </dgm:t>
    </dgm:pt>
    <dgm:pt modelId="{FFEFB992-57DD-445C-B4BD-E7305BDAAA2E}" type="parTrans" cxnId="{277ACE62-8433-492B-89A8-CFF7BB1281EB}">
      <dgm:prSet/>
      <dgm:spPr/>
      <dgm:t>
        <a:bodyPr/>
        <a:lstStyle/>
        <a:p>
          <a:endParaRPr lang="fr-FR" sz="2400" b="1"/>
        </a:p>
      </dgm:t>
    </dgm:pt>
    <dgm:pt modelId="{B4A6D822-F3DA-4F44-B6AA-E745CE82A637}" type="sibTrans" cxnId="{277ACE62-8433-492B-89A8-CFF7BB1281EB}">
      <dgm:prSet/>
      <dgm:spPr/>
      <dgm:t>
        <a:bodyPr/>
        <a:lstStyle/>
        <a:p>
          <a:endParaRPr lang="fr-FR" sz="2400" b="1"/>
        </a:p>
      </dgm:t>
    </dgm:pt>
    <dgm:pt modelId="{C0D7A0E2-8E65-436F-8391-E7F437E78825}">
      <dgm:prSet phldrT="[Texte]" custT="1"/>
      <dgm:spPr>
        <a:solidFill>
          <a:srgbClr val="FFFF00"/>
        </a:solidFill>
        <a:ln w="25400" cap="flat" cmpd="sng" algn="ctr">
          <a:solidFill>
            <a:srgbClr val="000000"/>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Consensus </a:t>
          </a:r>
          <a:r>
            <a:rPr lang="fr-FR" sz="2000" b="1" kern="1200" dirty="0" err="1">
              <a:solidFill>
                <a:prstClr val="black"/>
              </a:solidFill>
              <a:latin typeface="Calibri"/>
              <a:ea typeface="+mn-ea"/>
              <a:cs typeface="+mn-cs"/>
            </a:rPr>
            <a:t>process</a:t>
          </a:r>
          <a:endParaRPr lang="fr-FR" sz="2000" b="1" kern="1200" dirty="0">
            <a:solidFill>
              <a:prstClr val="black"/>
            </a:solidFill>
            <a:latin typeface="Calibri"/>
            <a:ea typeface="+mn-ea"/>
            <a:cs typeface="+mn-cs"/>
          </a:endParaRPr>
        </a:p>
      </dgm:t>
    </dgm:pt>
    <dgm:pt modelId="{58AE870D-4285-4744-BFC1-864EE328ED8B}" type="parTrans" cxnId="{40C1A7F4-62DF-4D6F-ACB2-3C86F9E6671F}">
      <dgm:prSet/>
      <dgm:spPr/>
      <dgm:t>
        <a:bodyPr/>
        <a:lstStyle/>
        <a:p>
          <a:endParaRPr lang="fr-FR" sz="2400" b="1"/>
        </a:p>
      </dgm:t>
    </dgm:pt>
    <dgm:pt modelId="{BDFEF9DE-533D-44DB-AAF4-961FAA433642}" type="sibTrans" cxnId="{40C1A7F4-62DF-4D6F-ACB2-3C86F9E6671F}">
      <dgm:prSet/>
      <dgm:spPr/>
      <dgm:t>
        <a:bodyPr/>
        <a:lstStyle/>
        <a:p>
          <a:endParaRPr lang="fr-FR" sz="2400" b="1"/>
        </a:p>
      </dgm:t>
    </dgm:pt>
    <dgm:pt modelId="{50F9C4B1-8593-414B-B37F-6ECC68BFB090}">
      <dgm:prSet phldrT="[Texte]" custT="1"/>
      <dgm:spPr>
        <a:solidFill>
          <a:srgbClr val="FFFF00"/>
        </a:solidFill>
        <a:ln w="25400" cap="flat" cmpd="sng" algn="ctr">
          <a:solidFill>
            <a:srgbClr val="000000"/>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Diffusion des prévisions</a:t>
          </a:r>
        </a:p>
      </dgm:t>
    </dgm:pt>
    <dgm:pt modelId="{EA578074-6DE8-4E3C-989F-CBBDA24596E1}" type="parTrans" cxnId="{3B948094-54A0-4BAE-9D16-CE2C941D2A58}">
      <dgm:prSet/>
      <dgm:spPr/>
      <dgm:t>
        <a:bodyPr/>
        <a:lstStyle/>
        <a:p>
          <a:endParaRPr lang="fr-FR" sz="2400" b="1"/>
        </a:p>
      </dgm:t>
    </dgm:pt>
    <dgm:pt modelId="{40C8E06C-5260-4DFC-997F-6E023DAC7337}" type="sibTrans" cxnId="{3B948094-54A0-4BAE-9D16-CE2C941D2A58}">
      <dgm:prSet/>
      <dgm:spPr/>
      <dgm:t>
        <a:bodyPr/>
        <a:lstStyle/>
        <a:p>
          <a:endParaRPr lang="fr-FR" sz="2400" b="1"/>
        </a:p>
      </dgm:t>
    </dgm:pt>
    <dgm:pt modelId="{2DE331E8-DB37-46D6-86A8-F44E92FE334C}">
      <dgm:prSet phldrT="[Texte]" custT="1"/>
      <dgm:spPr>
        <a:solidFill>
          <a:srgbClr val="FFFF00"/>
        </a:solidFill>
        <a:ln w="25400" cap="flat" cmpd="sng" algn="ctr">
          <a:solidFill>
            <a:srgbClr val="000000"/>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Comparaison au réel</a:t>
          </a:r>
        </a:p>
      </dgm:t>
    </dgm:pt>
    <dgm:pt modelId="{F7A7198F-0E4F-41E4-89E3-562DE947F975}" type="parTrans" cxnId="{DFF2AF38-5E11-4705-A2E8-1F28E6E494F1}">
      <dgm:prSet/>
      <dgm:spPr/>
      <dgm:t>
        <a:bodyPr/>
        <a:lstStyle/>
        <a:p>
          <a:endParaRPr lang="fr-FR" sz="2400" b="1"/>
        </a:p>
      </dgm:t>
    </dgm:pt>
    <dgm:pt modelId="{0A2CE5FC-F4FA-417E-ACE0-83880C842EDF}" type="sibTrans" cxnId="{DFF2AF38-5E11-4705-A2E8-1F28E6E494F1}">
      <dgm:prSet/>
      <dgm:spPr/>
      <dgm:t>
        <a:bodyPr/>
        <a:lstStyle/>
        <a:p>
          <a:endParaRPr lang="fr-FR" sz="2400" b="1"/>
        </a:p>
      </dgm:t>
    </dgm:pt>
    <dgm:pt modelId="{3619E556-8DFD-4B9C-B6BA-CE14BA80B4FD}" type="pres">
      <dgm:prSet presAssocID="{D3F2954E-0E16-4573-B949-3497FA46E009}" presName="cycle" presStyleCnt="0">
        <dgm:presLayoutVars>
          <dgm:dir/>
          <dgm:resizeHandles val="exact"/>
        </dgm:presLayoutVars>
      </dgm:prSet>
      <dgm:spPr/>
    </dgm:pt>
    <dgm:pt modelId="{73C6578D-E66D-47C1-A1E9-4AD2864859D4}" type="pres">
      <dgm:prSet presAssocID="{93BD1A04-51C4-4B1A-B4A1-DCE09E8AE0AF}" presName="node" presStyleLbl="node1" presStyleIdx="0" presStyleCnt="6" custScaleX="164593">
        <dgm:presLayoutVars>
          <dgm:bulletEnabled val="1"/>
        </dgm:presLayoutVars>
      </dgm:prSet>
      <dgm:spPr/>
    </dgm:pt>
    <dgm:pt modelId="{4D3A3B73-20CC-4669-8B61-ADED37FAA9C9}" type="pres">
      <dgm:prSet presAssocID="{93BD1A04-51C4-4B1A-B4A1-DCE09E8AE0AF}" presName="spNode" presStyleCnt="0"/>
      <dgm:spPr/>
    </dgm:pt>
    <dgm:pt modelId="{C3773619-97EE-4F14-811B-3CC34DFE619B}" type="pres">
      <dgm:prSet presAssocID="{FD20AAD8-124F-4CDE-BF10-047763C1BF74}" presName="sibTrans" presStyleLbl="sibTrans1D1" presStyleIdx="0" presStyleCnt="6"/>
      <dgm:spPr/>
    </dgm:pt>
    <dgm:pt modelId="{6E90B7F3-CFBC-48DC-BFD8-603AF0CD910C}" type="pres">
      <dgm:prSet presAssocID="{B8825638-48D3-477D-AB32-5A348C8A9A81}" presName="node" presStyleLbl="node1" presStyleIdx="1" presStyleCnt="6" custScaleX="144105" custRadScaleRad="95013" custRadScaleInc="28550">
        <dgm:presLayoutVars>
          <dgm:bulletEnabled val="1"/>
        </dgm:presLayoutVars>
      </dgm:prSet>
      <dgm:spPr>
        <a:xfrm>
          <a:off x="3973574" y="1010776"/>
          <a:ext cx="1318760" cy="857194"/>
        </a:xfrm>
        <a:prstGeom prst="roundRect">
          <a:avLst/>
        </a:prstGeom>
      </dgm:spPr>
    </dgm:pt>
    <dgm:pt modelId="{57123A8C-7473-4BBC-9326-61D21BDD43D7}" type="pres">
      <dgm:prSet presAssocID="{B8825638-48D3-477D-AB32-5A348C8A9A81}" presName="spNode" presStyleCnt="0"/>
      <dgm:spPr/>
    </dgm:pt>
    <dgm:pt modelId="{0B3A70F4-8174-4904-B8DF-563101A754CC}" type="pres">
      <dgm:prSet presAssocID="{363FF60D-B20F-408A-AE6D-F48B64F9FBBD}" presName="sibTrans" presStyleLbl="sibTrans1D1" presStyleIdx="1" presStyleCnt="6"/>
      <dgm:spPr/>
    </dgm:pt>
    <dgm:pt modelId="{53A1368F-2A03-4482-9F77-BF7ED1A72259}" type="pres">
      <dgm:prSet presAssocID="{D99B49AC-9470-471A-BA13-C2F88EAECF9F}" presName="node" presStyleLbl="node1" presStyleIdx="2" presStyleCnt="6" custScaleX="143894">
        <dgm:presLayoutVars>
          <dgm:bulletEnabled val="1"/>
        </dgm:presLayoutVars>
      </dgm:prSet>
      <dgm:spPr>
        <a:xfrm>
          <a:off x="3973574" y="3028573"/>
          <a:ext cx="1318760" cy="857194"/>
        </a:xfrm>
        <a:prstGeom prst="roundRect">
          <a:avLst/>
        </a:prstGeom>
      </dgm:spPr>
    </dgm:pt>
    <dgm:pt modelId="{AC50E552-C25E-4B9B-91A1-220CBFBE273C}" type="pres">
      <dgm:prSet presAssocID="{D99B49AC-9470-471A-BA13-C2F88EAECF9F}" presName="spNode" presStyleCnt="0"/>
      <dgm:spPr/>
    </dgm:pt>
    <dgm:pt modelId="{2C79F7CC-16F1-4B79-932E-EA4C220D4E4E}" type="pres">
      <dgm:prSet presAssocID="{B4A6D822-F3DA-4F44-B6AA-E745CE82A637}" presName="sibTrans" presStyleLbl="sibTrans1D1" presStyleIdx="2" presStyleCnt="6"/>
      <dgm:spPr/>
    </dgm:pt>
    <dgm:pt modelId="{82CCBA19-BCB1-4BDC-936F-DC858D43D41F}" type="pres">
      <dgm:prSet presAssocID="{C0D7A0E2-8E65-436F-8391-E7F437E78825}" presName="node" presStyleLbl="node1" presStyleIdx="3" presStyleCnt="6">
        <dgm:presLayoutVars>
          <dgm:bulletEnabled val="1"/>
        </dgm:presLayoutVars>
      </dgm:prSet>
      <dgm:spPr>
        <a:xfrm>
          <a:off x="2226111" y="4037471"/>
          <a:ext cx="1318760" cy="857194"/>
        </a:xfrm>
        <a:prstGeom prst="roundRect">
          <a:avLst/>
        </a:prstGeom>
      </dgm:spPr>
    </dgm:pt>
    <dgm:pt modelId="{6B392812-9A5C-4438-A432-D688E1DBBC19}" type="pres">
      <dgm:prSet presAssocID="{C0D7A0E2-8E65-436F-8391-E7F437E78825}" presName="spNode" presStyleCnt="0"/>
      <dgm:spPr/>
    </dgm:pt>
    <dgm:pt modelId="{5575204E-996F-4ADA-85EF-779792BDF5E2}" type="pres">
      <dgm:prSet presAssocID="{BDFEF9DE-533D-44DB-AAF4-961FAA433642}" presName="sibTrans" presStyleLbl="sibTrans1D1" presStyleIdx="3" presStyleCnt="6"/>
      <dgm:spPr/>
    </dgm:pt>
    <dgm:pt modelId="{1D5352CF-BDFC-4691-A6B7-59FFE3CF3CAC}" type="pres">
      <dgm:prSet presAssocID="{50F9C4B1-8593-414B-B37F-6ECC68BFB090}" presName="node" presStyleLbl="node1" presStyleIdx="4" presStyleCnt="6">
        <dgm:presLayoutVars>
          <dgm:bulletEnabled val="1"/>
        </dgm:presLayoutVars>
      </dgm:prSet>
      <dgm:spPr>
        <a:xfrm>
          <a:off x="478649" y="3028573"/>
          <a:ext cx="1318760" cy="857194"/>
        </a:xfrm>
        <a:prstGeom prst="roundRect">
          <a:avLst/>
        </a:prstGeom>
      </dgm:spPr>
    </dgm:pt>
    <dgm:pt modelId="{3F90FFFE-3227-4C70-962D-1001E4E9A150}" type="pres">
      <dgm:prSet presAssocID="{50F9C4B1-8593-414B-B37F-6ECC68BFB090}" presName="spNode" presStyleCnt="0"/>
      <dgm:spPr/>
    </dgm:pt>
    <dgm:pt modelId="{B371EDDF-10CE-4926-843A-CD9B100E06F9}" type="pres">
      <dgm:prSet presAssocID="{40C8E06C-5260-4DFC-997F-6E023DAC7337}" presName="sibTrans" presStyleLbl="sibTrans1D1" presStyleIdx="4" presStyleCnt="6"/>
      <dgm:spPr/>
    </dgm:pt>
    <dgm:pt modelId="{CD2C1585-2271-437C-AC6B-9AD7F1BC1541}" type="pres">
      <dgm:prSet presAssocID="{2DE331E8-DB37-46D6-86A8-F44E92FE334C}" presName="node" presStyleLbl="node1" presStyleIdx="5" presStyleCnt="6" custScaleX="145886" custRadScaleRad="95013" custRadScaleInc="-28550">
        <dgm:presLayoutVars>
          <dgm:bulletEnabled val="1"/>
        </dgm:presLayoutVars>
      </dgm:prSet>
      <dgm:spPr>
        <a:xfrm>
          <a:off x="478649" y="1010776"/>
          <a:ext cx="1318760" cy="857194"/>
        </a:xfrm>
        <a:prstGeom prst="roundRect">
          <a:avLst/>
        </a:prstGeom>
      </dgm:spPr>
    </dgm:pt>
    <dgm:pt modelId="{6CCD7DF2-1B53-4215-92DE-AFF8958975EA}" type="pres">
      <dgm:prSet presAssocID="{2DE331E8-DB37-46D6-86A8-F44E92FE334C}" presName="spNode" presStyleCnt="0"/>
      <dgm:spPr/>
    </dgm:pt>
    <dgm:pt modelId="{F95E10B3-9DB1-45B5-B4B6-6FD66DACF96F}" type="pres">
      <dgm:prSet presAssocID="{0A2CE5FC-F4FA-417E-ACE0-83880C842EDF}" presName="sibTrans" presStyleLbl="sibTrans1D1" presStyleIdx="5" presStyleCnt="6"/>
      <dgm:spPr/>
    </dgm:pt>
  </dgm:ptLst>
  <dgm:cxnLst>
    <dgm:cxn modelId="{440E3105-8566-4C2E-95C5-E481E8A0AD24}" type="presOf" srcId="{B8825638-48D3-477D-AB32-5A348C8A9A81}" destId="{6E90B7F3-CFBC-48DC-BFD8-603AF0CD910C}" srcOrd="0" destOrd="0" presId="urn:microsoft.com/office/officeart/2005/8/layout/cycle5"/>
    <dgm:cxn modelId="{DFF2AF38-5E11-4705-A2E8-1F28E6E494F1}" srcId="{D3F2954E-0E16-4573-B949-3497FA46E009}" destId="{2DE331E8-DB37-46D6-86A8-F44E92FE334C}" srcOrd="5" destOrd="0" parTransId="{F7A7198F-0E4F-41E4-89E3-562DE947F975}" sibTransId="{0A2CE5FC-F4FA-417E-ACE0-83880C842EDF}"/>
    <dgm:cxn modelId="{EE315F5C-9304-4A0B-A39A-695508C55F04}" type="presOf" srcId="{BDFEF9DE-533D-44DB-AAF4-961FAA433642}" destId="{5575204E-996F-4ADA-85EF-779792BDF5E2}" srcOrd="0" destOrd="0" presId="urn:microsoft.com/office/officeart/2005/8/layout/cycle5"/>
    <dgm:cxn modelId="{C995CF5E-8E70-4D51-A4BE-DA3A26896CE9}" type="presOf" srcId="{B4A6D822-F3DA-4F44-B6AA-E745CE82A637}" destId="{2C79F7CC-16F1-4B79-932E-EA4C220D4E4E}" srcOrd="0" destOrd="0" presId="urn:microsoft.com/office/officeart/2005/8/layout/cycle5"/>
    <dgm:cxn modelId="{14D3D95F-6CE5-404F-89CC-3CD2147610FB}" type="presOf" srcId="{40C8E06C-5260-4DFC-997F-6E023DAC7337}" destId="{B371EDDF-10CE-4926-843A-CD9B100E06F9}" srcOrd="0" destOrd="0" presId="urn:microsoft.com/office/officeart/2005/8/layout/cycle5"/>
    <dgm:cxn modelId="{277ACE62-8433-492B-89A8-CFF7BB1281EB}" srcId="{D3F2954E-0E16-4573-B949-3497FA46E009}" destId="{D99B49AC-9470-471A-BA13-C2F88EAECF9F}" srcOrd="2" destOrd="0" parTransId="{FFEFB992-57DD-445C-B4BD-E7305BDAAA2E}" sibTransId="{B4A6D822-F3DA-4F44-B6AA-E745CE82A637}"/>
    <dgm:cxn modelId="{080CF875-F1F8-4E8C-8958-55622B312965}" type="presOf" srcId="{0A2CE5FC-F4FA-417E-ACE0-83880C842EDF}" destId="{F95E10B3-9DB1-45B5-B4B6-6FD66DACF96F}" srcOrd="0" destOrd="0" presId="urn:microsoft.com/office/officeart/2005/8/layout/cycle5"/>
    <dgm:cxn modelId="{4B21D378-1BD0-4C48-888A-7E28A2BBB457}" type="presOf" srcId="{363FF60D-B20F-408A-AE6D-F48B64F9FBBD}" destId="{0B3A70F4-8174-4904-B8DF-563101A754CC}" srcOrd="0" destOrd="0" presId="urn:microsoft.com/office/officeart/2005/8/layout/cycle5"/>
    <dgm:cxn modelId="{8B22D079-1EB3-4E28-948A-C1B4ACDAF475}" type="presOf" srcId="{93BD1A04-51C4-4B1A-B4A1-DCE09E8AE0AF}" destId="{73C6578D-E66D-47C1-A1E9-4AD2864859D4}" srcOrd="0" destOrd="0" presId="urn:microsoft.com/office/officeart/2005/8/layout/cycle5"/>
    <dgm:cxn modelId="{AEA1D57B-B580-4A5B-9C29-681EE64A0904}" type="presOf" srcId="{D99B49AC-9470-471A-BA13-C2F88EAECF9F}" destId="{53A1368F-2A03-4482-9F77-BF7ED1A72259}" srcOrd="0" destOrd="0" presId="urn:microsoft.com/office/officeart/2005/8/layout/cycle5"/>
    <dgm:cxn modelId="{28146B80-B137-42FA-8E9E-F5743FC501C9}" type="presOf" srcId="{50F9C4B1-8593-414B-B37F-6ECC68BFB090}" destId="{1D5352CF-BDFC-4691-A6B7-59FFE3CF3CAC}" srcOrd="0" destOrd="0" presId="urn:microsoft.com/office/officeart/2005/8/layout/cycle5"/>
    <dgm:cxn modelId="{3B948094-54A0-4BAE-9D16-CE2C941D2A58}" srcId="{D3F2954E-0E16-4573-B949-3497FA46E009}" destId="{50F9C4B1-8593-414B-B37F-6ECC68BFB090}" srcOrd="4" destOrd="0" parTransId="{EA578074-6DE8-4E3C-989F-CBBDA24596E1}" sibTransId="{40C8E06C-5260-4DFC-997F-6E023DAC7337}"/>
    <dgm:cxn modelId="{C9C6AEA0-1316-48E1-9628-45F83291E3DB}" type="presOf" srcId="{FD20AAD8-124F-4CDE-BF10-047763C1BF74}" destId="{C3773619-97EE-4F14-811B-3CC34DFE619B}" srcOrd="0" destOrd="0" presId="urn:microsoft.com/office/officeart/2005/8/layout/cycle5"/>
    <dgm:cxn modelId="{3B8DE1A2-A40A-4E56-A125-BD22F622CA22}" srcId="{D3F2954E-0E16-4573-B949-3497FA46E009}" destId="{93BD1A04-51C4-4B1A-B4A1-DCE09E8AE0AF}" srcOrd="0" destOrd="0" parTransId="{5979A758-26A3-40B0-A4DF-27AEAD1BFFC9}" sibTransId="{FD20AAD8-124F-4CDE-BF10-047763C1BF74}"/>
    <dgm:cxn modelId="{97B7EAB1-72E3-4B87-80FD-53ED866D0DDE}" srcId="{D3F2954E-0E16-4573-B949-3497FA46E009}" destId="{B8825638-48D3-477D-AB32-5A348C8A9A81}" srcOrd="1" destOrd="0" parTransId="{96BDB4B7-85BA-44AB-83F6-E7C911FB24F5}" sibTransId="{363FF60D-B20F-408A-AE6D-F48B64F9FBBD}"/>
    <dgm:cxn modelId="{013186C4-57E3-4170-9F17-B1FDD4E34E0A}" type="presOf" srcId="{2DE331E8-DB37-46D6-86A8-F44E92FE334C}" destId="{CD2C1585-2271-437C-AC6B-9AD7F1BC1541}" srcOrd="0" destOrd="0" presId="urn:microsoft.com/office/officeart/2005/8/layout/cycle5"/>
    <dgm:cxn modelId="{33A71ADA-CCC8-48FE-AB7F-5D3054A2D389}" type="presOf" srcId="{C0D7A0E2-8E65-436F-8391-E7F437E78825}" destId="{82CCBA19-BCB1-4BDC-936F-DC858D43D41F}" srcOrd="0" destOrd="0" presId="urn:microsoft.com/office/officeart/2005/8/layout/cycle5"/>
    <dgm:cxn modelId="{40C1A7F4-62DF-4D6F-ACB2-3C86F9E6671F}" srcId="{D3F2954E-0E16-4573-B949-3497FA46E009}" destId="{C0D7A0E2-8E65-436F-8391-E7F437E78825}" srcOrd="3" destOrd="0" parTransId="{58AE870D-4285-4744-BFC1-864EE328ED8B}" sibTransId="{BDFEF9DE-533D-44DB-AAF4-961FAA433642}"/>
    <dgm:cxn modelId="{F78F74FD-7C6A-4FD2-8928-68F9E6D59F45}" type="presOf" srcId="{D3F2954E-0E16-4573-B949-3497FA46E009}" destId="{3619E556-8DFD-4B9C-B6BA-CE14BA80B4FD}" srcOrd="0" destOrd="0" presId="urn:microsoft.com/office/officeart/2005/8/layout/cycle5"/>
    <dgm:cxn modelId="{AA957164-6A7D-4C74-ACF6-B972AEC5730C}" type="presParOf" srcId="{3619E556-8DFD-4B9C-B6BA-CE14BA80B4FD}" destId="{73C6578D-E66D-47C1-A1E9-4AD2864859D4}" srcOrd="0" destOrd="0" presId="urn:microsoft.com/office/officeart/2005/8/layout/cycle5"/>
    <dgm:cxn modelId="{E965CD31-F7D0-4190-A70E-A24DE1960156}" type="presParOf" srcId="{3619E556-8DFD-4B9C-B6BA-CE14BA80B4FD}" destId="{4D3A3B73-20CC-4669-8B61-ADED37FAA9C9}" srcOrd="1" destOrd="0" presId="urn:microsoft.com/office/officeart/2005/8/layout/cycle5"/>
    <dgm:cxn modelId="{37D1BD6D-C72F-4C05-9B98-66E1AFBF1F4E}" type="presParOf" srcId="{3619E556-8DFD-4B9C-B6BA-CE14BA80B4FD}" destId="{C3773619-97EE-4F14-811B-3CC34DFE619B}" srcOrd="2" destOrd="0" presId="urn:microsoft.com/office/officeart/2005/8/layout/cycle5"/>
    <dgm:cxn modelId="{70D315AA-2417-45BF-BBD2-4612DD87BAD9}" type="presParOf" srcId="{3619E556-8DFD-4B9C-B6BA-CE14BA80B4FD}" destId="{6E90B7F3-CFBC-48DC-BFD8-603AF0CD910C}" srcOrd="3" destOrd="0" presId="urn:microsoft.com/office/officeart/2005/8/layout/cycle5"/>
    <dgm:cxn modelId="{EFCAD57E-6C66-4604-8C11-513FB4A7B9F5}" type="presParOf" srcId="{3619E556-8DFD-4B9C-B6BA-CE14BA80B4FD}" destId="{57123A8C-7473-4BBC-9326-61D21BDD43D7}" srcOrd="4" destOrd="0" presId="urn:microsoft.com/office/officeart/2005/8/layout/cycle5"/>
    <dgm:cxn modelId="{74EE05B0-B6A7-4753-8DCD-A5BA8FC7F83C}" type="presParOf" srcId="{3619E556-8DFD-4B9C-B6BA-CE14BA80B4FD}" destId="{0B3A70F4-8174-4904-B8DF-563101A754CC}" srcOrd="5" destOrd="0" presId="urn:microsoft.com/office/officeart/2005/8/layout/cycle5"/>
    <dgm:cxn modelId="{66188351-DD45-46BB-9C8C-A2E042801332}" type="presParOf" srcId="{3619E556-8DFD-4B9C-B6BA-CE14BA80B4FD}" destId="{53A1368F-2A03-4482-9F77-BF7ED1A72259}" srcOrd="6" destOrd="0" presId="urn:microsoft.com/office/officeart/2005/8/layout/cycle5"/>
    <dgm:cxn modelId="{CE0F20C1-B20F-46E8-A0C2-D67653C40F91}" type="presParOf" srcId="{3619E556-8DFD-4B9C-B6BA-CE14BA80B4FD}" destId="{AC50E552-C25E-4B9B-91A1-220CBFBE273C}" srcOrd="7" destOrd="0" presId="urn:microsoft.com/office/officeart/2005/8/layout/cycle5"/>
    <dgm:cxn modelId="{E5F9AA77-615C-44F9-8FBD-064D848ED34F}" type="presParOf" srcId="{3619E556-8DFD-4B9C-B6BA-CE14BA80B4FD}" destId="{2C79F7CC-16F1-4B79-932E-EA4C220D4E4E}" srcOrd="8" destOrd="0" presId="urn:microsoft.com/office/officeart/2005/8/layout/cycle5"/>
    <dgm:cxn modelId="{89684794-59D9-4BED-A6BF-B8C558EB5B4E}" type="presParOf" srcId="{3619E556-8DFD-4B9C-B6BA-CE14BA80B4FD}" destId="{82CCBA19-BCB1-4BDC-936F-DC858D43D41F}" srcOrd="9" destOrd="0" presId="urn:microsoft.com/office/officeart/2005/8/layout/cycle5"/>
    <dgm:cxn modelId="{E1091440-21EA-4C92-86ED-7BC94620FC50}" type="presParOf" srcId="{3619E556-8DFD-4B9C-B6BA-CE14BA80B4FD}" destId="{6B392812-9A5C-4438-A432-D688E1DBBC19}" srcOrd="10" destOrd="0" presId="urn:microsoft.com/office/officeart/2005/8/layout/cycle5"/>
    <dgm:cxn modelId="{DD6B17FF-7CF8-42B9-8CEB-43E3D5F62333}" type="presParOf" srcId="{3619E556-8DFD-4B9C-B6BA-CE14BA80B4FD}" destId="{5575204E-996F-4ADA-85EF-779792BDF5E2}" srcOrd="11" destOrd="0" presId="urn:microsoft.com/office/officeart/2005/8/layout/cycle5"/>
    <dgm:cxn modelId="{A892E853-352A-4DF3-B346-879349228D8B}" type="presParOf" srcId="{3619E556-8DFD-4B9C-B6BA-CE14BA80B4FD}" destId="{1D5352CF-BDFC-4691-A6B7-59FFE3CF3CAC}" srcOrd="12" destOrd="0" presId="urn:microsoft.com/office/officeart/2005/8/layout/cycle5"/>
    <dgm:cxn modelId="{9070F355-8147-4C9C-8E0A-54E43E631E6A}" type="presParOf" srcId="{3619E556-8DFD-4B9C-B6BA-CE14BA80B4FD}" destId="{3F90FFFE-3227-4C70-962D-1001E4E9A150}" srcOrd="13" destOrd="0" presId="urn:microsoft.com/office/officeart/2005/8/layout/cycle5"/>
    <dgm:cxn modelId="{A982B7CF-565C-49BD-B727-B8A72D9DD111}" type="presParOf" srcId="{3619E556-8DFD-4B9C-B6BA-CE14BA80B4FD}" destId="{B371EDDF-10CE-4926-843A-CD9B100E06F9}" srcOrd="14" destOrd="0" presId="urn:microsoft.com/office/officeart/2005/8/layout/cycle5"/>
    <dgm:cxn modelId="{BF10BC19-6093-4FDE-B77A-FE9E109ED584}" type="presParOf" srcId="{3619E556-8DFD-4B9C-B6BA-CE14BA80B4FD}" destId="{CD2C1585-2271-437C-AC6B-9AD7F1BC1541}" srcOrd="15" destOrd="0" presId="urn:microsoft.com/office/officeart/2005/8/layout/cycle5"/>
    <dgm:cxn modelId="{CB97F66E-0593-4D17-A31D-CD19B2246102}" type="presParOf" srcId="{3619E556-8DFD-4B9C-B6BA-CE14BA80B4FD}" destId="{6CCD7DF2-1B53-4215-92DE-AFF8958975EA}" srcOrd="16" destOrd="0" presId="urn:microsoft.com/office/officeart/2005/8/layout/cycle5"/>
    <dgm:cxn modelId="{816DE0EF-025C-438D-8032-A708F36B4A99}" type="presParOf" srcId="{3619E556-8DFD-4B9C-B6BA-CE14BA80B4FD}" destId="{F95E10B3-9DB1-45B5-B4B6-6FD66DACF96F}" srcOrd="17"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578D-E66D-47C1-A1E9-4AD2864859D4}">
      <dsp:nvSpPr>
        <dsp:cNvPr id="0" name=""/>
        <dsp:cNvSpPr/>
      </dsp:nvSpPr>
      <dsp:spPr>
        <a:xfrm>
          <a:off x="1806070" y="1878"/>
          <a:ext cx="2170586" cy="857194"/>
        </a:xfrm>
        <a:prstGeom prst="roundRect">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Chargement des données</a:t>
          </a:r>
        </a:p>
      </dsp:txBody>
      <dsp:txXfrm>
        <a:off x="1847915" y="43723"/>
        <a:ext cx="2086896" cy="773504"/>
      </dsp:txXfrm>
    </dsp:sp>
    <dsp:sp modelId="{C3773619-97EE-4F14-811B-3CC34DFE619B}">
      <dsp:nvSpPr>
        <dsp:cNvPr id="0" name=""/>
        <dsp:cNvSpPr/>
      </dsp:nvSpPr>
      <dsp:spPr>
        <a:xfrm>
          <a:off x="613988" y="233672"/>
          <a:ext cx="4035592" cy="4035592"/>
        </a:xfrm>
        <a:custGeom>
          <a:avLst/>
          <a:gdLst/>
          <a:ahLst/>
          <a:cxnLst/>
          <a:rect l="0" t="0" r="0" b="0"/>
          <a:pathLst>
            <a:path>
              <a:moveTo>
                <a:pt x="3453238" y="599696"/>
              </a:moveTo>
              <a:arcTo wR="2017796" hR="2017796" stAng="18920893" swAng="64335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90B7F3-CFBC-48DC-BFD8-603AF0CD910C}">
      <dsp:nvSpPr>
        <dsp:cNvPr id="0" name=""/>
        <dsp:cNvSpPr/>
      </dsp:nvSpPr>
      <dsp:spPr>
        <a:xfrm>
          <a:off x="3688615" y="1231037"/>
          <a:ext cx="1900399" cy="857194"/>
        </a:xfrm>
        <a:prstGeom prst="roundRect">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Calcul de la prévision de base</a:t>
          </a:r>
        </a:p>
      </dsp:txBody>
      <dsp:txXfrm>
        <a:off x="3730460" y="1272882"/>
        <a:ext cx="1816709" cy="773504"/>
      </dsp:txXfrm>
    </dsp:sp>
    <dsp:sp modelId="{0B3A70F4-8174-4904-B8DF-563101A754CC}">
      <dsp:nvSpPr>
        <dsp:cNvPr id="0" name=""/>
        <dsp:cNvSpPr/>
      </dsp:nvSpPr>
      <dsp:spPr>
        <a:xfrm>
          <a:off x="821985" y="643734"/>
          <a:ext cx="4035592" cy="4035592"/>
        </a:xfrm>
        <a:custGeom>
          <a:avLst/>
          <a:gdLst/>
          <a:ahLst/>
          <a:cxnLst/>
          <a:rect l="0" t="0" r="0" b="0"/>
          <a:pathLst>
            <a:path>
              <a:moveTo>
                <a:pt x="3997445" y="1627297"/>
              </a:moveTo>
              <a:arcTo wR="2017796" hR="2017796" stAng="20930478" swAng="9775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A1368F-2A03-4482-9F77-BF7ED1A72259}">
      <dsp:nvSpPr>
        <dsp:cNvPr id="0" name=""/>
        <dsp:cNvSpPr/>
      </dsp:nvSpPr>
      <dsp:spPr>
        <a:xfrm>
          <a:off x="3690018" y="3028573"/>
          <a:ext cx="1897616" cy="857194"/>
        </a:xfrm>
        <a:prstGeom prst="roundRect">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Enrichissement de la prévision</a:t>
          </a:r>
        </a:p>
      </dsp:txBody>
      <dsp:txXfrm>
        <a:off x="3731863" y="3070418"/>
        <a:ext cx="1813926" cy="773504"/>
      </dsp:txXfrm>
    </dsp:sp>
    <dsp:sp modelId="{2C79F7CC-16F1-4B79-932E-EA4C220D4E4E}">
      <dsp:nvSpPr>
        <dsp:cNvPr id="0" name=""/>
        <dsp:cNvSpPr/>
      </dsp:nvSpPr>
      <dsp:spPr>
        <a:xfrm>
          <a:off x="873567" y="430475"/>
          <a:ext cx="4035592" cy="4035592"/>
        </a:xfrm>
        <a:custGeom>
          <a:avLst/>
          <a:gdLst/>
          <a:ahLst/>
          <a:cxnLst/>
          <a:rect l="0" t="0" r="0" b="0"/>
          <a:pathLst>
            <a:path>
              <a:moveTo>
                <a:pt x="3301590" y="3574514"/>
              </a:moveTo>
              <a:arcTo wR="2017796" hR="2017796" stAng="3029297" swAng="9228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2CCBA19-BCB1-4BDC-936F-DC858D43D41F}">
      <dsp:nvSpPr>
        <dsp:cNvPr id="0" name=""/>
        <dsp:cNvSpPr/>
      </dsp:nvSpPr>
      <dsp:spPr>
        <a:xfrm>
          <a:off x="2231983" y="4037471"/>
          <a:ext cx="1318760" cy="857194"/>
        </a:xfrm>
        <a:prstGeom prst="roundRect">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Consensus </a:t>
          </a:r>
          <a:r>
            <a:rPr lang="fr-FR" sz="2000" b="1" kern="1200" dirty="0" err="1">
              <a:solidFill>
                <a:prstClr val="black"/>
              </a:solidFill>
              <a:latin typeface="Calibri"/>
              <a:ea typeface="+mn-ea"/>
              <a:cs typeface="+mn-cs"/>
            </a:rPr>
            <a:t>process</a:t>
          </a:r>
          <a:endParaRPr lang="fr-FR" sz="2000" b="1" kern="1200" dirty="0">
            <a:solidFill>
              <a:prstClr val="black"/>
            </a:solidFill>
            <a:latin typeface="Calibri"/>
            <a:ea typeface="+mn-ea"/>
            <a:cs typeface="+mn-cs"/>
          </a:endParaRPr>
        </a:p>
      </dsp:txBody>
      <dsp:txXfrm>
        <a:off x="2273828" y="4079316"/>
        <a:ext cx="1235070" cy="773504"/>
      </dsp:txXfrm>
    </dsp:sp>
    <dsp:sp modelId="{5575204E-996F-4ADA-85EF-779792BDF5E2}">
      <dsp:nvSpPr>
        <dsp:cNvPr id="0" name=""/>
        <dsp:cNvSpPr/>
      </dsp:nvSpPr>
      <dsp:spPr>
        <a:xfrm>
          <a:off x="873567" y="430475"/>
          <a:ext cx="4035592" cy="4035592"/>
        </a:xfrm>
        <a:custGeom>
          <a:avLst/>
          <a:gdLst/>
          <a:ahLst/>
          <a:cxnLst/>
          <a:rect l="0" t="0" r="0" b="0"/>
          <a:pathLst>
            <a:path>
              <a:moveTo>
                <a:pt x="1192882" y="3859268"/>
              </a:moveTo>
              <a:arcTo wR="2017796" hR="2017796" stAng="6847840" swAng="9228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5352CF-BDFC-4691-A6B7-59FFE3CF3CAC}">
      <dsp:nvSpPr>
        <dsp:cNvPr id="0" name=""/>
        <dsp:cNvSpPr/>
      </dsp:nvSpPr>
      <dsp:spPr>
        <a:xfrm>
          <a:off x="484521" y="3028573"/>
          <a:ext cx="1318760" cy="857194"/>
        </a:xfrm>
        <a:prstGeom prst="roundRect">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Diffusion des prévisions</a:t>
          </a:r>
        </a:p>
      </dsp:txBody>
      <dsp:txXfrm>
        <a:off x="526366" y="3070418"/>
        <a:ext cx="1235070" cy="773504"/>
      </dsp:txXfrm>
    </dsp:sp>
    <dsp:sp modelId="{B371EDDF-10CE-4926-843A-CD9B100E06F9}">
      <dsp:nvSpPr>
        <dsp:cNvPr id="0" name=""/>
        <dsp:cNvSpPr/>
      </dsp:nvSpPr>
      <dsp:spPr>
        <a:xfrm>
          <a:off x="925149" y="643734"/>
          <a:ext cx="4035592" cy="4035592"/>
        </a:xfrm>
        <a:custGeom>
          <a:avLst/>
          <a:gdLst/>
          <a:ahLst/>
          <a:cxnLst/>
          <a:rect l="0" t="0" r="0" b="0"/>
          <a:pathLst>
            <a:path>
              <a:moveTo>
                <a:pt x="8091" y="2198323"/>
              </a:moveTo>
              <a:arcTo wR="2017796" hR="2017796" stAng="10492022" swAng="9775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2C1585-2271-437C-AC6B-9AD7F1BC1541}">
      <dsp:nvSpPr>
        <dsp:cNvPr id="0" name=""/>
        <dsp:cNvSpPr/>
      </dsp:nvSpPr>
      <dsp:spPr>
        <a:xfrm>
          <a:off x="181969" y="1231037"/>
          <a:ext cx="1923886" cy="857194"/>
        </a:xfrm>
        <a:prstGeom prst="roundRect">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2000" b="1" kern="1200" dirty="0">
              <a:solidFill>
                <a:prstClr val="black"/>
              </a:solidFill>
              <a:latin typeface="Calibri"/>
              <a:ea typeface="+mn-ea"/>
              <a:cs typeface="+mn-cs"/>
            </a:rPr>
            <a:t>Comparaison au réel</a:t>
          </a:r>
        </a:p>
      </dsp:txBody>
      <dsp:txXfrm>
        <a:off x="223814" y="1272882"/>
        <a:ext cx="1840196" cy="773504"/>
      </dsp:txXfrm>
    </dsp:sp>
    <dsp:sp modelId="{F95E10B3-9DB1-45B5-B4B6-6FD66DACF96F}">
      <dsp:nvSpPr>
        <dsp:cNvPr id="0" name=""/>
        <dsp:cNvSpPr/>
      </dsp:nvSpPr>
      <dsp:spPr>
        <a:xfrm>
          <a:off x="1133146" y="233672"/>
          <a:ext cx="4035592" cy="4035592"/>
        </a:xfrm>
        <a:custGeom>
          <a:avLst/>
          <a:gdLst/>
          <a:ahLst/>
          <a:cxnLst/>
          <a:rect l="0" t="0" r="0" b="0"/>
          <a:pathLst>
            <a:path>
              <a:moveTo>
                <a:pt x="343573" y="891528"/>
              </a:moveTo>
              <a:arcTo wR="2017796" hR="2017796" stAng="12835749" swAng="64335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3169A88-1209-4411-B9AB-8AD196EA20DC}" type="datetimeFigureOut">
              <a:rPr lang="fr-FR"/>
              <a:pPr>
                <a:defRPr/>
              </a:pPr>
              <a:t>21/06/2019</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B73C06B-4933-4277-AEDC-1479D74A8202}" type="slidenum">
              <a:rPr lang="fr-FR"/>
              <a:pPr>
                <a:defRPr/>
              </a:pPr>
              <a:t>‹N°›</a:t>
            </a:fld>
            <a:endParaRPr lang="fr-FR" dirty="0"/>
          </a:p>
        </p:txBody>
      </p:sp>
    </p:spTree>
    <p:extLst>
      <p:ext uri="{BB962C8B-B14F-4D97-AF65-F5344CB8AC3E}">
        <p14:creationId xmlns:p14="http://schemas.microsoft.com/office/powerpoint/2010/main" val="137756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AD088C7-DC76-4DF0-A1DC-18354C89B7A6}" type="datetimeFigureOut">
              <a:rPr lang="fr-FR"/>
              <a:pPr>
                <a:defRPr/>
              </a:pPr>
              <a:t>21/06/2019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D46D01B-6604-4CAD-A76C-5B72C2EB6193}" type="slidenum">
              <a:rPr lang="fr-FR"/>
              <a:pPr>
                <a:defRPr/>
              </a:pPr>
              <a:t>‹N°›</a:t>
            </a:fld>
            <a:endParaRPr lang="fr-FR" dirty="0"/>
          </a:p>
        </p:txBody>
      </p:sp>
    </p:spTree>
    <p:extLst>
      <p:ext uri="{BB962C8B-B14F-4D97-AF65-F5344CB8AC3E}">
        <p14:creationId xmlns:p14="http://schemas.microsoft.com/office/powerpoint/2010/main" val="428015439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64704" y="4211960"/>
            <a:ext cx="5407496" cy="4693096"/>
          </a:xfrm>
        </p:spPr>
        <p:txBody>
          <a:bodyPr>
            <a:noAutofit/>
          </a:bodyPr>
          <a:lstStyle/>
          <a:p>
            <a:r>
              <a:rPr lang="fr-FR" sz="1000" dirty="0">
                <a:latin typeface="Arial" panose="020B0604020202020204" pitchFamily="34" charset="0"/>
                <a:cs typeface="Arial" panose="020B0604020202020204" pitchFamily="34" charset="0"/>
              </a:rPr>
              <a:t>L’environnement d’une </a:t>
            </a:r>
            <a:r>
              <a:rPr lang="fr-FR" sz="1000" b="1" dirty="0">
                <a:latin typeface="Arial" panose="020B0604020202020204" pitchFamily="34" charset="0"/>
                <a:cs typeface="Arial" panose="020B0604020202020204" pitchFamily="34" charset="0"/>
              </a:rPr>
              <a:t>supply chain </a:t>
            </a:r>
            <a:r>
              <a:rPr lang="fr-FR" sz="1000" dirty="0">
                <a:latin typeface="Arial" panose="020B0604020202020204" pitchFamily="34" charset="0"/>
                <a:cs typeface="Arial" panose="020B0604020202020204" pitchFamily="34" charset="0"/>
              </a:rPr>
              <a:t>est en continuelle évolution. Il suffit de penser à des phénomènes tels que les changements d’habitude de consommation, les évolutions des réglementations, l’introduction de nouveaux produits, etc. On comprend aisément l’intérêt, voire le besoin, d’anticiper de telles évolutions de marché et de prendre des décisions à l’avance en vue d’optimiser les performances de la </a:t>
            </a:r>
            <a:r>
              <a:rPr lang="fr-FR" sz="1000" b="1" dirty="0">
                <a:latin typeface="Arial" panose="020B0604020202020204" pitchFamily="34" charset="0"/>
                <a:cs typeface="Arial" panose="020B0604020202020204" pitchFamily="34" charset="0"/>
              </a:rPr>
              <a:t>supply chain</a:t>
            </a:r>
            <a:r>
              <a:rPr lang="fr-FR" sz="1000" dirty="0">
                <a:latin typeface="Arial" panose="020B0604020202020204" pitchFamily="34" charset="0"/>
                <a:cs typeface="Arial" panose="020B0604020202020204" pitchFamily="34" charset="0"/>
              </a:rPr>
              <a:t>. Il est donc nécessaire de disposer d’une fonction de </a:t>
            </a:r>
            <a:r>
              <a:rPr lang="fr-FR" sz="1000" b="1" dirty="0">
                <a:latin typeface="Arial" panose="020B0604020202020204" pitchFamily="34" charset="0"/>
                <a:cs typeface="Arial" panose="020B0604020202020204" pitchFamily="34" charset="0"/>
              </a:rPr>
              <a:t>prévision</a:t>
            </a:r>
            <a:r>
              <a:rPr lang="fr-FR" sz="1000" dirty="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r>
              <a:rPr lang="fr-FR" sz="1050" b="1" dirty="0">
                <a:latin typeface="Arial" panose="020B0604020202020204" pitchFamily="34" charset="0"/>
                <a:cs typeface="Arial" panose="020B0604020202020204" pitchFamily="34" charset="0"/>
              </a:rPr>
              <a:t>Les enjeux sont de deux natures :</a:t>
            </a:r>
          </a:p>
          <a:p>
            <a:endParaRPr lang="fr-FR" sz="1000" dirty="0">
              <a:latin typeface="Arial" panose="020B0604020202020204" pitchFamily="34" charset="0"/>
              <a:cs typeface="Arial" panose="020B0604020202020204" pitchFamily="34" charset="0"/>
            </a:endParaRPr>
          </a:p>
          <a:p>
            <a:r>
              <a:rPr lang="fr-FR" sz="1000" b="1" dirty="0">
                <a:latin typeface="Arial" panose="020B0604020202020204" pitchFamily="34" charset="0"/>
                <a:cs typeface="Arial" panose="020B0604020202020204" pitchFamily="34" charset="0"/>
              </a:rPr>
              <a:t>Enjeux logistiques</a:t>
            </a:r>
          </a:p>
          <a:p>
            <a:pPr marL="0"/>
            <a:r>
              <a:rPr lang="fr-FR" sz="1000" spc="10" dirty="0">
                <a:latin typeface="Arial" panose="020B0604020202020204" pitchFamily="34" charset="0"/>
                <a:cs typeface="Arial" panose="020B0604020202020204" pitchFamily="34" charset="0"/>
              </a:rPr>
              <a:t>Les prévisions permettent de réguler la totalité de la supply chain :</a:t>
            </a:r>
          </a:p>
          <a:p>
            <a:pPr marL="171450" indent="-171450">
              <a:buFont typeface="Arial" panose="020B0604020202020204" pitchFamily="34" charset="0"/>
              <a:buChar char="•"/>
            </a:pPr>
            <a:r>
              <a:rPr lang="fr-FR" sz="1000" spc="10" dirty="0">
                <a:latin typeface="Arial" panose="020B0604020202020204" pitchFamily="34" charset="0"/>
                <a:cs typeface="Arial" panose="020B0604020202020204" pitchFamily="34" charset="0"/>
              </a:rPr>
              <a:t>anticipation des productions et visibilité donnée aux usines sur les périodes de sur et de sous capacité : il faut éviter les ruptures et les surstocks ;</a:t>
            </a:r>
            <a:endParaRPr lang="fr-FR"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000" spc="10" dirty="0">
                <a:latin typeface="Arial" panose="020B0604020202020204" pitchFamily="34" charset="0"/>
                <a:cs typeface="Arial" panose="020B0604020202020204" pitchFamily="34" charset="0"/>
              </a:rPr>
              <a:t>ajustement des transports : ils sont souvent sous-traités, et pour de gros volumes il est préférable de les réserver ;</a:t>
            </a:r>
            <a:endParaRPr lang="fr-FR"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000" spc="10" dirty="0">
                <a:latin typeface="Arial" panose="020B0604020202020204" pitchFamily="34" charset="0"/>
                <a:cs typeface="Arial" panose="020B0604020202020204" pitchFamily="34" charset="0"/>
              </a:rPr>
              <a:t>organisation de l’espace dans les entrepôts, etc.</a:t>
            </a:r>
          </a:p>
          <a:p>
            <a:pPr marL="0"/>
            <a:r>
              <a:rPr lang="fr-FR" sz="1000" spc="10" dirty="0">
                <a:latin typeface="Arial" panose="020B0604020202020204" pitchFamily="34" charset="0"/>
                <a:cs typeface="Arial" panose="020B0604020202020204" pitchFamily="34" charset="0"/>
              </a:rPr>
              <a:t>à moyen ou long terme, elles peuvent aussi permettre de détecter la nécessité d’un investissement plus lourd :  nouvelle ligne de production, nouvel espace de stockage, etc.</a:t>
            </a:r>
            <a:endParaRPr lang="fr-FR" sz="1000" dirty="0">
              <a:latin typeface="Arial" panose="020B0604020202020204" pitchFamily="34" charset="0"/>
              <a:cs typeface="Arial" panose="020B0604020202020204" pitchFamily="34" charset="0"/>
            </a:endParaRPr>
          </a:p>
          <a:p>
            <a:pPr marL="0"/>
            <a:endParaRPr lang="fr-FR" sz="1000" dirty="0">
              <a:latin typeface="Arial" panose="020B0604020202020204" pitchFamily="34" charset="0"/>
              <a:cs typeface="Arial" panose="020B0604020202020204" pitchFamily="34" charset="0"/>
            </a:endParaRPr>
          </a:p>
          <a:p>
            <a:r>
              <a:rPr lang="fr-FR" sz="1000" b="1" dirty="0">
                <a:latin typeface="Arial" panose="020B0604020202020204" pitchFamily="34" charset="0"/>
                <a:cs typeface="Arial" panose="020B0604020202020204" pitchFamily="34" charset="0"/>
              </a:rPr>
              <a:t>Enjeux financiers</a:t>
            </a:r>
          </a:p>
          <a:p>
            <a:pPr marL="0" marR="0" lvl="0" indent="0" algn="l" defTabSz="457200" rtl="0" eaLnBrk="0" fontAlgn="base" latinLnBrk="0" hangingPunct="0">
              <a:spcBef>
                <a:spcPct val="30000"/>
              </a:spcBef>
              <a:spcAft>
                <a:spcPct val="0"/>
              </a:spcAft>
              <a:buClrTx/>
              <a:buSzTx/>
              <a:buFontTx/>
              <a:buNone/>
              <a:tabLst/>
              <a:defRPr/>
            </a:pPr>
            <a:r>
              <a:rPr lang="fr-FR" sz="1000" spc="10" dirty="0">
                <a:latin typeface="Arial" panose="020B0604020202020204" pitchFamily="34" charset="0"/>
                <a:cs typeface="Arial" panose="020B0604020202020204" pitchFamily="34" charset="0"/>
              </a:rPr>
              <a:t>Les prévisions de vente permettent :</a:t>
            </a:r>
            <a:endParaRPr lang="fr-FR" sz="1000" dirty="0">
              <a:latin typeface="Arial" panose="020B0604020202020204" pitchFamily="34" charset="0"/>
              <a:cs typeface="Arial" panose="020B0604020202020204" pitchFamily="34" charset="0"/>
            </a:endParaRPr>
          </a:p>
          <a:p>
            <a:pPr marL="171450" marR="0" lvl="0" indent="-171450" algn="l" defTabSz="457200" rtl="0" eaLnBrk="0" fontAlgn="base" latinLnBrk="0" hangingPunct="0">
              <a:spcBef>
                <a:spcPct val="30000"/>
              </a:spcBef>
              <a:spcAft>
                <a:spcPct val="0"/>
              </a:spcAft>
              <a:buClrTx/>
              <a:buSzTx/>
              <a:buFont typeface="Arial" panose="020B0604020202020204" pitchFamily="34" charset="0"/>
              <a:buChar char="•"/>
              <a:tabLst/>
              <a:defRPr/>
            </a:pPr>
            <a:r>
              <a:rPr lang="fr-FR" sz="1000" spc="10" dirty="0">
                <a:latin typeface="Arial" panose="020B0604020202020204" pitchFamily="34" charset="0"/>
                <a:cs typeface="Arial" panose="020B0604020202020204" pitchFamily="34" charset="0"/>
              </a:rPr>
              <a:t>de définir les budgets, afin de planifier les actions marketing et/ou promotionnelles ;</a:t>
            </a:r>
            <a:endParaRPr lang="fr-FR" sz="1000" dirty="0">
              <a:latin typeface="Arial" panose="020B0604020202020204" pitchFamily="34" charset="0"/>
              <a:cs typeface="Arial" panose="020B0604020202020204" pitchFamily="34" charset="0"/>
            </a:endParaRPr>
          </a:p>
          <a:p>
            <a:pPr marL="171450" marR="0" lvl="0" indent="-171450" algn="l" defTabSz="457200" rtl="0" eaLnBrk="0" fontAlgn="base" latinLnBrk="0" hangingPunct="0">
              <a:spcBef>
                <a:spcPct val="30000"/>
              </a:spcBef>
              <a:spcAft>
                <a:spcPct val="0"/>
              </a:spcAft>
              <a:buClrTx/>
              <a:buSzTx/>
              <a:buFont typeface="Arial" panose="020B0604020202020204" pitchFamily="34" charset="0"/>
              <a:buChar char="•"/>
              <a:tabLst/>
              <a:defRPr/>
            </a:pPr>
            <a:r>
              <a:rPr lang="fr-FR" sz="1000" spc="10" dirty="0">
                <a:latin typeface="Arial" panose="020B0604020202020204" pitchFamily="34" charset="0"/>
                <a:cs typeface="Arial" panose="020B0604020202020204" pitchFamily="34" charset="0"/>
              </a:rPr>
              <a:t>d’alimenter les tableaux de bords financiers de l’entreprise selon les volumes et la nature des produits que l’on projette de vendre, on peut définir les projections de chiffre d’affaires, et par conséquent les bénéfices ou pertes à venir.</a:t>
            </a:r>
            <a:endParaRPr lang="fr-FR" sz="1000" dirty="0">
              <a:latin typeface="Arial" panose="020B0604020202020204" pitchFamily="34" charset="0"/>
              <a:cs typeface="Arial" panose="020B0604020202020204" pitchFamily="34" charset="0"/>
            </a:endParaRPr>
          </a:p>
          <a:p>
            <a:pPr marL="0" marR="0" lvl="0" indent="0" algn="l" defTabSz="457200" rtl="0" eaLnBrk="0" fontAlgn="base" latinLnBrk="0" hangingPunct="0">
              <a:spcBef>
                <a:spcPct val="30000"/>
              </a:spcBef>
              <a:spcAft>
                <a:spcPct val="0"/>
              </a:spcAft>
              <a:buClrTx/>
              <a:buSzTx/>
              <a:buFontTx/>
              <a:buNone/>
              <a:tabLst/>
              <a:defRPr/>
            </a:pPr>
            <a:endParaRPr lang="fr-FR" sz="1000" dirty="0">
              <a:latin typeface="Arial" panose="020B0604020202020204" pitchFamily="34" charset="0"/>
              <a:cs typeface="Arial" panose="020B0604020202020204" pitchFamily="34" charset="0"/>
            </a:endParaRPr>
          </a:p>
          <a:p>
            <a:pPr marL="0" marR="0" lvl="0" indent="0" algn="l" defTabSz="457200" rtl="0" eaLnBrk="0" fontAlgn="base" latinLnBrk="0" hangingPunct="0">
              <a:spcBef>
                <a:spcPct val="30000"/>
              </a:spcBef>
              <a:spcAft>
                <a:spcPct val="0"/>
              </a:spcAft>
              <a:buClrTx/>
              <a:buSzTx/>
              <a:buFontTx/>
              <a:buNone/>
              <a:tabLst/>
              <a:defRPr/>
            </a:pPr>
            <a:endParaRPr lang="fr-FR" sz="1000" dirty="0">
              <a:latin typeface="Arial" panose="020B0604020202020204" pitchFamily="34" charset="0"/>
              <a:cs typeface="Arial" panose="020B0604020202020204" pitchFamily="34" charset="0"/>
            </a:endParaRPr>
          </a:p>
          <a:p>
            <a:pPr marL="0"/>
            <a:endParaRPr lang="fr-FR" sz="10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0721734A-549B-49AD-A3D7-DB4A9242BBDE}"/>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1</a:t>
            </a:fld>
            <a:endParaRPr lang="fr-FR" dirty="0"/>
          </a:p>
        </p:txBody>
      </p:sp>
    </p:spTree>
    <p:extLst>
      <p:ext uri="{BB962C8B-B14F-4D97-AF65-F5344CB8AC3E}">
        <p14:creationId xmlns:p14="http://schemas.microsoft.com/office/powerpoint/2010/main" val="305999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5996" y="0"/>
            <a:ext cx="2972004" cy="455286"/>
          </a:xfrm>
          <a:prstGeom prst="rect">
            <a:avLst/>
          </a:prstGeom>
          <a:noFill/>
          <a:ln w="12700">
            <a:noFill/>
            <a:miter lim="800000"/>
            <a:headEnd/>
            <a:tailEnd/>
          </a:ln>
        </p:spPr>
        <p:txBody>
          <a:bodyPr wrap="none" lIns="84408" tIns="42204" rIns="84408" bIns="42204" anchor="ctr"/>
          <a:lstStyle/>
          <a:p>
            <a:endParaRPr lang="fr-FR" dirty="0"/>
          </a:p>
        </p:txBody>
      </p:sp>
      <p:sp>
        <p:nvSpPr>
          <p:cNvPr id="15365" name="Rectangle 5"/>
          <p:cNvSpPr>
            <a:spLocks noChangeArrowheads="1"/>
          </p:cNvSpPr>
          <p:nvPr/>
        </p:nvSpPr>
        <p:spPr bwMode="auto">
          <a:xfrm>
            <a:off x="0" y="0"/>
            <a:ext cx="2970471" cy="455286"/>
          </a:xfrm>
          <a:prstGeom prst="rect">
            <a:avLst/>
          </a:prstGeom>
          <a:noFill/>
          <a:ln w="12700">
            <a:noFill/>
            <a:miter lim="800000"/>
            <a:headEnd/>
            <a:tailEnd/>
          </a:ln>
        </p:spPr>
        <p:txBody>
          <a:bodyPr wrap="none" lIns="84408" tIns="42204" rIns="84408" bIns="42204" anchor="ctr"/>
          <a:lstStyle/>
          <a:p>
            <a:endParaRPr lang="fr-FR" dirty="0"/>
          </a:p>
        </p:txBody>
      </p:sp>
      <p:sp>
        <p:nvSpPr>
          <p:cNvPr id="15366" name="Rectangle 6"/>
          <p:cNvSpPr>
            <a:spLocks noChangeArrowheads="1"/>
          </p:cNvSpPr>
          <p:nvPr/>
        </p:nvSpPr>
        <p:spPr bwMode="auto">
          <a:xfrm>
            <a:off x="3885996" y="0"/>
            <a:ext cx="2972004" cy="455286"/>
          </a:xfrm>
          <a:prstGeom prst="rect">
            <a:avLst/>
          </a:prstGeom>
          <a:noFill/>
          <a:ln w="12700">
            <a:noFill/>
            <a:miter lim="800000"/>
            <a:headEnd/>
            <a:tailEnd/>
          </a:ln>
        </p:spPr>
        <p:txBody>
          <a:bodyPr wrap="none" lIns="84408" tIns="42204" rIns="84408" bIns="42204" anchor="ctr"/>
          <a:lstStyle/>
          <a:p>
            <a:endParaRPr lang="fr-FR" dirty="0"/>
          </a:p>
        </p:txBody>
      </p:sp>
      <p:sp>
        <p:nvSpPr>
          <p:cNvPr id="15369" name="Rectangle 9"/>
          <p:cNvSpPr>
            <a:spLocks noChangeArrowheads="1"/>
          </p:cNvSpPr>
          <p:nvPr/>
        </p:nvSpPr>
        <p:spPr bwMode="auto">
          <a:xfrm>
            <a:off x="0" y="0"/>
            <a:ext cx="2970471" cy="455286"/>
          </a:xfrm>
          <a:prstGeom prst="rect">
            <a:avLst/>
          </a:prstGeom>
          <a:noFill/>
          <a:ln w="12700">
            <a:noFill/>
            <a:miter lim="800000"/>
            <a:headEnd/>
            <a:tailEnd/>
          </a:ln>
        </p:spPr>
        <p:txBody>
          <a:bodyPr wrap="none" lIns="84408" tIns="42204" rIns="84408" bIns="42204" anchor="ctr"/>
          <a:lstStyle/>
          <a:p>
            <a:endParaRPr lang="fr-FR" dirty="0"/>
          </a:p>
        </p:txBody>
      </p:sp>
      <p:sp>
        <p:nvSpPr>
          <p:cNvPr id="15370" name="Rectangle 10"/>
          <p:cNvSpPr>
            <a:spLocks noChangeArrowheads="1"/>
          </p:cNvSpPr>
          <p:nvPr/>
        </p:nvSpPr>
        <p:spPr bwMode="auto">
          <a:xfrm>
            <a:off x="3885996" y="5674"/>
            <a:ext cx="2972004" cy="428337"/>
          </a:xfrm>
          <a:prstGeom prst="rect">
            <a:avLst/>
          </a:prstGeom>
          <a:noFill/>
          <a:ln w="12700">
            <a:noFill/>
            <a:miter lim="800000"/>
            <a:headEnd/>
            <a:tailEnd/>
          </a:ln>
        </p:spPr>
        <p:txBody>
          <a:bodyPr wrap="none" lIns="84408" tIns="42204" rIns="84408" bIns="42204" anchor="ctr"/>
          <a:lstStyle/>
          <a:p>
            <a:endParaRPr lang="fr-FR" dirty="0"/>
          </a:p>
        </p:txBody>
      </p:sp>
      <p:sp>
        <p:nvSpPr>
          <p:cNvPr id="15373" name="Rectangle 13"/>
          <p:cNvSpPr>
            <a:spLocks noChangeArrowheads="1"/>
          </p:cNvSpPr>
          <p:nvPr/>
        </p:nvSpPr>
        <p:spPr bwMode="auto">
          <a:xfrm>
            <a:off x="0" y="5674"/>
            <a:ext cx="2970471" cy="428337"/>
          </a:xfrm>
          <a:prstGeom prst="rect">
            <a:avLst/>
          </a:prstGeom>
          <a:noFill/>
          <a:ln w="12700">
            <a:noFill/>
            <a:miter lim="800000"/>
            <a:headEnd/>
            <a:tailEnd/>
          </a:ln>
        </p:spPr>
        <p:txBody>
          <a:bodyPr wrap="none" lIns="84408" tIns="42204" rIns="84408" bIns="42204" anchor="ctr"/>
          <a:lstStyle/>
          <a:p>
            <a:endParaRPr lang="fr-FR" dirty="0"/>
          </a:p>
        </p:txBody>
      </p:sp>
      <p:sp>
        <p:nvSpPr>
          <p:cNvPr id="15374" name="Rectangle 14"/>
          <p:cNvSpPr>
            <a:spLocks noGrp="1" noRot="1" noChangeAspect="1" noChangeArrowheads="1" noTextEdit="1"/>
          </p:cNvSpPr>
          <p:nvPr>
            <p:ph type="sldImg"/>
          </p:nvPr>
        </p:nvSpPr>
        <p:spPr>
          <a:xfrm>
            <a:off x="1154113" y="692150"/>
            <a:ext cx="4554537" cy="3414713"/>
          </a:xfrm>
          <a:ln cap="flat"/>
        </p:spPr>
      </p:sp>
      <p:sp>
        <p:nvSpPr>
          <p:cNvPr id="15375" name="Rectangle 15"/>
          <p:cNvSpPr>
            <a:spLocks noGrp="1" noChangeArrowheads="1"/>
          </p:cNvSpPr>
          <p:nvPr>
            <p:ph type="body" idx="1"/>
          </p:nvPr>
        </p:nvSpPr>
        <p:spPr>
          <a:xfrm>
            <a:off x="913991" y="4179135"/>
            <a:ext cx="5028485" cy="4137281"/>
          </a:xfrm>
          <a:noFill/>
          <a:ln w="9525"/>
        </p:spPr>
        <p:txBody>
          <a:bodyPr>
            <a:noAutofit/>
          </a:bodyPr>
          <a:lstStyle/>
          <a:p>
            <a:pPr>
              <a:spcBef>
                <a:spcPts val="0"/>
              </a:spcBef>
            </a:pPr>
            <a:r>
              <a:rPr lang="fr-FR" altLang="fr-FR" sz="1000" b="1" dirty="0">
                <a:latin typeface="Arial" panose="020B0604020202020204" pitchFamily="34" charset="0"/>
                <a:cs typeface="Arial" panose="020B0604020202020204" pitchFamily="34" charset="0"/>
              </a:rPr>
              <a:t>Définition d’un système de prévision</a:t>
            </a:r>
          </a:p>
          <a:p>
            <a:pPr>
              <a:spcBef>
                <a:spcPts val="0"/>
              </a:spcBef>
            </a:pPr>
            <a:r>
              <a:rPr lang="fr-FR" altLang="fr-FR" sz="1000" b="0" dirty="0">
                <a:latin typeface="Arial" panose="020B0604020202020204" pitchFamily="34" charset="0"/>
                <a:cs typeface="Arial" panose="020B0604020202020204" pitchFamily="34" charset="0"/>
              </a:rPr>
              <a:t>Un système de prévision se définit par quatre paramètres :</a:t>
            </a:r>
          </a:p>
          <a:p>
            <a:pPr marL="171450" indent="-171450">
              <a:spcBef>
                <a:spcPts val="0"/>
              </a:spcBef>
              <a:buFont typeface="Arial" panose="020B0604020202020204" pitchFamily="34" charset="0"/>
              <a:buChar char="•"/>
            </a:pPr>
            <a:r>
              <a:rPr lang="fr-FR" altLang="fr-FR" sz="1000" b="1" i="1" dirty="0">
                <a:latin typeface="Arial" panose="020B0604020202020204" pitchFamily="34" charset="0"/>
                <a:cs typeface="Arial" panose="020B0604020202020204" pitchFamily="34" charset="0"/>
              </a:rPr>
              <a:t>Le degré d’agrégation</a:t>
            </a:r>
          </a:p>
          <a:p>
            <a:pPr lvl="1">
              <a:spcBef>
                <a:spcPts val="0"/>
              </a:spcBef>
            </a:pPr>
            <a:r>
              <a:rPr lang="fr-FR" altLang="fr-FR" sz="1000" dirty="0">
                <a:latin typeface="Arial" panose="020B0604020202020204" pitchFamily="34" charset="0"/>
                <a:cs typeface="Arial" panose="020B0604020202020204" pitchFamily="34" charset="0"/>
              </a:rPr>
              <a:t>Prévisions sur des familles de produits ou sur les références élémentaires</a:t>
            </a:r>
          </a:p>
          <a:p>
            <a:pPr marL="171450" indent="-171450">
              <a:spcBef>
                <a:spcPts val="0"/>
              </a:spcBef>
              <a:buFont typeface="Arial" panose="020B0604020202020204" pitchFamily="34" charset="0"/>
              <a:buChar char="•"/>
            </a:pPr>
            <a:r>
              <a:rPr lang="fr-FR" altLang="fr-FR" sz="1000" b="1" i="1" dirty="0">
                <a:latin typeface="Arial" panose="020B0604020202020204" pitchFamily="34" charset="0"/>
                <a:cs typeface="Arial" panose="020B0604020202020204" pitchFamily="34" charset="0"/>
              </a:rPr>
              <a:t>L’horizon</a:t>
            </a:r>
          </a:p>
          <a:p>
            <a:pPr lvl="1">
              <a:spcBef>
                <a:spcPts val="0"/>
              </a:spcBef>
            </a:pPr>
            <a:r>
              <a:rPr lang="fr-FR" altLang="fr-FR" sz="1000" dirty="0">
                <a:latin typeface="Arial" panose="020B0604020202020204" pitchFamily="34" charset="0"/>
                <a:cs typeface="Arial" panose="020B0604020202020204" pitchFamily="34" charset="0"/>
              </a:rPr>
              <a:t>Prévisions à 1 mois, 3 mois, 6 mois...</a:t>
            </a:r>
          </a:p>
          <a:p>
            <a:pPr marL="457200" marR="0" lvl="1" indent="0" algn="l" defTabSz="457200" rtl="0" eaLnBrk="0" fontAlgn="base" latinLnBrk="0" hangingPunct="0">
              <a:spcBef>
                <a:spcPts val="0"/>
              </a:spcBef>
              <a:spcAft>
                <a:spcPct val="0"/>
              </a:spcAft>
              <a:buClrTx/>
              <a:buSzTx/>
              <a:buFontTx/>
              <a:buNone/>
              <a:tabLst/>
              <a:defRPr/>
            </a:pPr>
            <a:r>
              <a:rPr lang="fr-FR" sz="1000" dirty="0">
                <a:latin typeface="Arial" panose="020B0604020202020204" pitchFamily="34" charset="0"/>
                <a:cs typeface="Arial" panose="020B0604020202020204" pitchFamily="34" charset="0"/>
              </a:rPr>
              <a:t>L’incertitude croît avec l’horizon de prévision. Plus l’horizon de prévision est long, plus il est nécessaire de faire des prévisions agrégées (par familles)</a:t>
            </a:r>
          </a:p>
          <a:p>
            <a:pPr marL="171450" indent="-171450">
              <a:spcBef>
                <a:spcPts val="0"/>
              </a:spcBef>
              <a:buFont typeface="Arial" panose="020B0604020202020204" pitchFamily="34" charset="0"/>
              <a:buChar char="•"/>
            </a:pPr>
            <a:r>
              <a:rPr lang="fr-FR" altLang="fr-FR" sz="1000" b="1" i="1" dirty="0">
                <a:latin typeface="Arial" panose="020B0604020202020204" pitchFamily="34" charset="0"/>
                <a:cs typeface="Arial" panose="020B0604020202020204" pitchFamily="34" charset="0"/>
              </a:rPr>
              <a:t>La période élémentaire</a:t>
            </a:r>
          </a:p>
          <a:p>
            <a:pPr lvl="1">
              <a:spcBef>
                <a:spcPts val="0"/>
              </a:spcBef>
            </a:pPr>
            <a:r>
              <a:rPr lang="fr-FR" altLang="fr-FR" sz="1000" dirty="0">
                <a:latin typeface="Arial" panose="020B0604020202020204" pitchFamily="34" charset="0"/>
                <a:cs typeface="Arial" panose="020B0604020202020204" pitchFamily="34" charset="0"/>
              </a:rPr>
              <a:t>Prévisions par semaines, par mois, par trimestre...</a:t>
            </a:r>
          </a:p>
          <a:p>
            <a:pPr lvl="1">
              <a:spcBef>
                <a:spcPts val="0"/>
              </a:spcBef>
            </a:pPr>
            <a:r>
              <a:rPr lang="fr-FR" altLang="fr-FR" sz="1000" dirty="0">
                <a:latin typeface="Arial" panose="020B0604020202020204" pitchFamily="34" charset="0"/>
                <a:cs typeface="Arial" panose="020B0604020202020204" pitchFamily="34" charset="0"/>
              </a:rPr>
              <a:t>Les financiers revoient leurs estimations tous les trimestres, les contrôleurs de gestion suivent les budgets mois par mois, les logisticiens travaillent à la maille de la semaine, du jour, voire en temps réel</a:t>
            </a:r>
          </a:p>
          <a:p>
            <a:pPr marL="171450" indent="-171450">
              <a:spcBef>
                <a:spcPts val="0"/>
              </a:spcBef>
              <a:buFont typeface="Arial" panose="020B0604020202020204" pitchFamily="34" charset="0"/>
              <a:buChar char="•"/>
            </a:pPr>
            <a:r>
              <a:rPr lang="fr-FR" altLang="fr-FR" sz="1000" b="1" i="1" dirty="0">
                <a:latin typeface="Arial" panose="020B0604020202020204" pitchFamily="34" charset="0"/>
                <a:cs typeface="Arial" panose="020B0604020202020204" pitchFamily="34" charset="0"/>
              </a:rPr>
              <a:t>La périodicité de révision</a:t>
            </a:r>
          </a:p>
          <a:p>
            <a:pPr lvl="1">
              <a:spcBef>
                <a:spcPts val="0"/>
              </a:spcBef>
            </a:pPr>
            <a:r>
              <a:rPr lang="fr-FR" altLang="fr-FR" sz="1000" dirty="0">
                <a:latin typeface="Arial" panose="020B0604020202020204" pitchFamily="34" charset="0"/>
                <a:cs typeface="Arial" panose="020B0604020202020204" pitchFamily="34" charset="0"/>
              </a:rPr>
              <a:t>Prévisions revues toutes les semaines, tous les mois, tous les trimestres...</a:t>
            </a:r>
          </a:p>
          <a:p>
            <a:pPr lvl="1">
              <a:spcBef>
                <a:spcPts val="0"/>
              </a:spcBef>
            </a:pPr>
            <a:r>
              <a:rPr lang="fr-FR" altLang="fr-FR" sz="1000" dirty="0">
                <a:latin typeface="Arial" panose="020B0604020202020204" pitchFamily="34" charset="0"/>
                <a:cs typeface="Arial" panose="020B0604020202020204" pitchFamily="34" charset="0"/>
              </a:rPr>
              <a:t>Le processus d’élaboration des prévisions est lourd ; il ne peut être lancé trop fréquemment.</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Une entreprise utilise simultanément plusieurs systèmes de prévisions pour répondre à des besoins de gestion différents. Ces paramètres seront choisis selon l’usage que l’entreprise fait des prévisions.</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Selon l’horizon, on mettra en œuvre des méthodes de prévisions différentes.</a:t>
            </a:r>
          </a:p>
        </p:txBody>
      </p:sp>
      <p:sp>
        <p:nvSpPr>
          <p:cNvPr id="10" name="Espace réservé du numéro de diapositive 3">
            <a:extLst>
              <a:ext uri="{FF2B5EF4-FFF2-40B4-BE49-F238E27FC236}">
                <a16:creationId xmlns:a16="http://schemas.microsoft.com/office/drawing/2014/main" id="{D1C70E69-40F1-4343-A0CF-2B46AF5679FE}"/>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48680" y="4114800"/>
            <a:ext cx="5832648" cy="5029200"/>
          </a:xfrm>
        </p:spPr>
        <p:txBody>
          <a:bodyPr>
            <a:noAutofit/>
          </a:bodyPr>
          <a:lstStyle/>
          <a:p>
            <a:r>
              <a:rPr lang="fr-FR" sz="900" dirty="0">
                <a:latin typeface="Arial" panose="020B0604020202020204" pitchFamily="34" charset="0"/>
                <a:cs typeface="Arial" panose="020B0604020202020204" pitchFamily="34" charset="0"/>
              </a:rPr>
              <a:t>Les méthodes de prévision peuvent être regroupées en deux familles principales :</a:t>
            </a:r>
          </a:p>
          <a:p>
            <a:r>
              <a:rPr lang="fr-FR" sz="900" dirty="0">
                <a:latin typeface="Arial" panose="020B0604020202020204" pitchFamily="34" charset="0"/>
                <a:cs typeface="Arial" panose="020B0604020202020204" pitchFamily="34" charset="0"/>
              </a:rPr>
              <a:t>– Les premières sont de nature prospective ; le plus souvent déve­loppées par les spécialistes du marketing, elles cherchent à prédire la demande de façon déductive par analyse future de ses éléments déterminants, ou de façon expérimentale. On parle dans ce cas de méthodes </a:t>
            </a:r>
            <a:r>
              <a:rPr lang="fr-FR" sz="900" i="1" dirty="0">
                <a:latin typeface="Arial" panose="020B0604020202020204" pitchFamily="34" charset="0"/>
                <a:cs typeface="Arial" panose="020B0604020202020204" pitchFamily="34" charset="0"/>
              </a:rPr>
              <a:t>qualitatives</a:t>
            </a:r>
            <a:r>
              <a:rPr lang="fr-FR" sz="900" dirty="0">
                <a:latin typeface="Arial" panose="020B0604020202020204" pitchFamily="34" charset="0"/>
                <a:cs typeface="Arial" panose="020B0604020202020204" pitchFamily="34" charset="0"/>
              </a:rPr>
              <a:t>.</a:t>
            </a:r>
          </a:p>
          <a:p>
            <a:r>
              <a:rPr lang="fr-FR" sz="900" dirty="0">
                <a:latin typeface="Arial" panose="020B0604020202020204" pitchFamily="34" charset="0"/>
                <a:cs typeface="Arial" panose="020B0604020202020204" pitchFamily="34" charset="0"/>
              </a:rPr>
              <a:t>– Les secondes, qui s’appuient sur des modèles plus ou moins sophistiqués d’extrapolation statistique ou de corrélation, recherchent dans les données passées des lois de comportement qui sont ensuite projetées sur l’avenir. Par opposition aux méthodes qualitatives, on parle de méthodes </a:t>
            </a:r>
            <a:r>
              <a:rPr lang="fr-FR" sz="900" i="1" dirty="0">
                <a:latin typeface="Arial" panose="020B0604020202020204" pitchFamily="34" charset="0"/>
                <a:cs typeface="Arial" panose="020B0604020202020204" pitchFamily="34" charset="0"/>
              </a:rPr>
              <a:t>quantitatives</a:t>
            </a:r>
            <a:r>
              <a:rPr lang="fr-FR" sz="900" dirty="0">
                <a:latin typeface="Arial" panose="020B0604020202020204" pitchFamily="34" charset="0"/>
                <a:cs typeface="Arial" panose="020B0604020202020204" pitchFamily="34" charset="0"/>
              </a:rPr>
              <a:t>. </a:t>
            </a:r>
          </a:p>
          <a:p>
            <a:r>
              <a:rPr lang="fr-FR" sz="900" b="1" i="1" dirty="0">
                <a:latin typeface="Arial" panose="020B0604020202020204" pitchFamily="34" charset="0"/>
                <a:cs typeface="Arial" panose="020B0604020202020204" pitchFamily="34" charset="0"/>
              </a:rPr>
              <a:t>Les méthodes qualitatives</a:t>
            </a:r>
          </a:p>
          <a:p>
            <a:r>
              <a:rPr lang="fr-FR" sz="900" dirty="0">
                <a:latin typeface="Arial" panose="020B0604020202020204" pitchFamily="34" charset="0"/>
                <a:cs typeface="Arial" panose="020B0604020202020204" pitchFamily="34" charset="0"/>
              </a:rPr>
              <a:t>Les méthodes qualitatives sont principalement utilisées pour la prévision à moyen ou long terme. Parmi celles-ci, les méthodes principales sont : les études de marché, les marchés-tests, l’utilisation et l’interprétation des panels, l’interrogation et le traitement des prévisions du réseau de distri­bution (ou d’un échantillon représentatif de ce réseau) opérées par la force de vente.</a:t>
            </a:r>
          </a:p>
          <a:p>
            <a:r>
              <a:rPr lang="fr-FR" sz="900" b="1" i="1" dirty="0">
                <a:latin typeface="Arial" panose="020B0604020202020204" pitchFamily="34" charset="0"/>
                <a:cs typeface="Arial" panose="020B0604020202020204" pitchFamily="34" charset="0"/>
              </a:rPr>
              <a:t>Les méthodes quantitatives</a:t>
            </a:r>
          </a:p>
          <a:p>
            <a:r>
              <a:rPr lang="fr-FR" sz="900" dirty="0">
                <a:latin typeface="Arial" panose="020B0604020202020204" pitchFamily="34" charset="0"/>
                <a:cs typeface="Arial" panose="020B0604020202020204" pitchFamily="34" charset="0"/>
              </a:rPr>
              <a:t>Les méthodes de prévision quantitatives se décomposent en deux familles : les méthodes causales (ou associatives) et les méthodes d’extrapolation statistique de la demande passée.</a:t>
            </a:r>
          </a:p>
          <a:p>
            <a:r>
              <a:rPr lang="fr-FR" sz="900" b="1" dirty="0">
                <a:latin typeface="Arial" panose="020B0604020202020204" pitchFamily="34" charset="0"/>
                <a:cs typeface="Arial" panose="020B0604020202020204" pitchFamily="34" charset="0"/>
              </a:rPr>
              <a:t>Les méthodes causales ou associatives</a:t>
            </a:r>
            <a:r>
              <a:rPr lang="fr-FR" sz="900" dirty="0">
                <a:latin typeface="Arial" panose="020B0604020202020204" pitchFamily="34" charset="0"/>
                <a:cs typeface="Arial" panose="020B0604020202020204" pitchFamily="34" charset="0"/>
              </a:rPr>
              <a:t> : adaptées à la prévision à moyen ou court terme, elles constituent une première sous-famille des méthodes quantitatives. C’est ce que l’on nomme la </a:t>
            </a:r>
            <a:r>
              <a:rPr lang="fr-FR" sz="900" b="1" dirty="0">
                <a:latin typeface="Arial" panose="020B0604020202020204" pitchFamily="34" charset="0"/>
                <a:cs typeface="Arial" panose="020B0604020202020204" pitchFamily="34" charset="0"/>
              </a:rPr>
              <a:t>corrélation</a:t>
            </a:r>
            <a:r>
              <a:rPr lang="fr-FR" sz="900" dirty="0">
                <a:latin typeface="Arial" panose="020B0604020202020204" pitchFamily="34" charset="0"/>
                <a:cs typeface="Arial" panose="020B0604020202020204" pitchFamily="34" charset="0"/>
              </a:rPr>
              <a:t>.</a:t>
            </a:r>
          </a:p>
          <a:p>
            <a:r>
              <a:rPr lang="fr-FR" sz="900" dirty="0">
                <a:latin typeface="Arial" panose="020B0604020202020204" pitchFamily="34" charset="0"/>
                <a:cs typeface="Arial" panose="020B0604020202020204" pitchFamily="34" charset="0"/>
              </a:rPr>
              <a:t>Elles supposent l’établissement, sur la base de données passée, d’une relation entre la variable à prévoir (appelée variable expliquée) et une ou plusieurs autres variables (appelées variables explicatives). Les variables peuvent être soit internes à l’entreprise, soit liées à l’économie et à la concurrence. La relation causale s’appuie sur une « représentation », un modèle explicatif ; la variable retenue est supposée traduire un élément explicatif du modèle ; la variable ne sera retenue que si la relation statistique­ment observée est « solide ».</a:t>
            </a:r>
          </a:p>
          <a:p>
            <a:r>
              <a:rPr lang="fr-FR" sz="900" b="1" dirty="0">
                <a:latin typeface="Arial" panose="020B0604020202020204" pitchFamily="34" charset="0"/>
                <a:cs typeface="Arial" panose="020B0604020202020204" pitchFamily="34" charset="0"/>
              </a:rPr>
              <a:t>Les méthodes d’extrapolation statistique</a:t>
            </a:r>
            <a:r>
              <a:rPr lang="fr-FR" sz="900" dirty="0">
                <a:latin typeface="Arial" panose="020B0604020202020204" pitchFamily="34" charset="0"/>
                <a:cs typeface="Arial" panose="020B0604020202020204" pitchFamily="34" charset="0"/>
              </a:rPr>
              <a:t> : généralement utilisées pour la prévision à court terme, elles cherchent à déterminer l’avenir à partir de l’analyse des données ou des séries chronologiques du passé.</a:t>
            </a:r>
          </a:p>
          <a:p>
            <a:r>
              <a:rPr lang="fr-FR" sz="900" dirty="0">
                <a:latin typeface="Arial" panose="020B0604020202020204" pitchFamily="34" charset="0"/>
                <a:cs typeface="Arial" panose="020B0604020202020204" pitchFamily="34" charset="0"/>
              </a:rPr>
              <a:t>Les plus utilisées et les plus connues sont les moyennes mobiles et les lissages exponentiels, avec ou sans correction de tendance et de saisonnalité. </a:t>
            </a:r>
          </a:p>
          <a:p>
            <a:r>
              <a:rPr lang="fr-FR" sz="900" dirty="0">
                <a:latin typeface="Arial" panose="020B0604020202020204" pitchFamily="34" charset="0"/>
                <a:cs typeface="Arial" panose="020B0604020202020204" pitchFamily="34" charset="0"/>
              </a:rPr>
              <a:t>S’appuyant sur l’hypothèse fondamentale que les éléments qui ont influencé la demande passée se perpétuent dans l’avenir, ces méthodes donnent de bons résultats tant qu’il n’y a pas de changement de structure de la demande, ce qui est vraisemblable à court terme.</a:t>
            </a:r>
          </a:p>
          <a:p>
            <a:endParaRPr lang="fr-FR" sz="9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11</a:t>
            </a:fld>
            <a:endParaRPr lang="fr-FR" dirty="0"/>
          </a:p>
        </p:txBody>
      </p:sp>
    </p:spTree>
    <p:extLst>
      <p:ext uri="{BB962C8B-B14F-4D97-AF65-F5344CB8AC3E}">
        <p14:creationId xmlns:p14="http://schemas.microsoft.com/office/powerpoint/2010/main" val="313309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43000" y="4343400"/>
            <a:ext cx="4662264" cy="4114800"/>
          </a:xfrm>
        </p:spPr>
        <p:txBody>
          <a:bodyPr>
            <a:normAutofit/>
          </a:bodyPr>
          <a:lstStyle/>
          <a:p>
            <a:r>
              <a:rPr lang="fr-FR" altLang="fr-FR" sz="1000" dirty="0">
                <a:latin typeface="Arial" panose="020B0604020202020204" pitchFamily="34" charset="0"/>
                <a:cs typeface="Arial" panose="020B0604020202020204" pitchFamily="34" charset="0"/>
              </a:rPr>
              <a:t>Dans le monde de plus en plus complexe dans lequel nous vivons, le chargement des données est une étape primordiale du processus de prévisions. </a:t>
            </a:r>
          </a:p>
          <a:p>
            <a:r>
              <a:rPr lang="fr-FR" altLang="fr-FR" sz="1000" dirty="0">
                <a:latin typeface="Arial" panose="020B0604020202020204" pitchFamily="34" charset="0"/>
                <a:cs typeface="Arial" panose="020B0604020202020204" pitchFamily="34" charset="0"/>
              </a:rPr>
              <a:t>Lorsque la demande provient de plusieurs marchés, il convient d’identifier les caractéristiques de chacun de ces marchés (saisonnalité, tendance…). Il convient de procéder à une analyse puis à faire une prévision pour chaque marché, puis d’agréger les prévisions pour obtenir la demande projetée.</a:t>
            </a:r>
          </a:p>
          <a:p>
            <a:r>
              <a:rPr lang="fr-FR" altLang="fr-FR" sz="1000" dirty="0">
                <a:latin typeface="Arial" panose="020B0604020202020204" pitchFamily="34" charset="0"/>
                <a:cs typeface="Arial" panose="020B0604020202020204" pitchFamily="34" charset="0"/>
              </a:rPr>
              <a:t>Dans le monde réel, nombre d’événements viennent pervertir la qualité des données: par exemple, une entreprise qui travaille sur tout un continent a bien dans sa base de données les chiffres de vente de tous les pays, mais le mois dernier, une panne informatique dans l’un de ces pays fait qu’une semaine de vente manque dans la base de données. Si personne ne s’en aperçoit, le système de prévision indiquera une tendance à la baisse des ventes! !</a:t>
            </a:r>
          </a:p>
          <a:p>
            <a:r>
              <a:rPr lang="fr-FR" altLang="fr-FR" sz="1000" dirty="0">
                <a:latin typeface="Arial" panose="020B0604020202020204" pitchFamily="34" charset="0"/>
                <a:cs typeface="Arial" panose="020B0604020202020204" pitchFamily="34" charset="0"/>
              </a:rPr>
              <a:t>De la même manière, si une promotion commerciale forte a eu lieu dans un des pays, le système va naturellement penser que la tendance des ventes est à la hausse, hors, ce n’est que momentané. De la même façon, si l’usine a généré des ruptures, le chiffre d’affaires a été mauvais, mais ce n’est pas parce que la demande a baissé. Il ne faut pas extrapoler cette situation</a:t>
            </a:r>
          </a:p>
          <a:p>
            <a:endParaRPr lang="fr-FR" altLang="fr-FR" sz="1000" dirty="0">
              <a:latin typeface="Arial" panose="020B0604020202020204" pitchFamily="34" charset="0"/>
              <a:cs typeface="Arial" panose="020B0604020202020204" pitchFamily="34" charset="0"/>
            </a:endParaRPr>
          </a:p>
          <a:p>
            <a:r>
              <a:rPr lang="fr-FR" altLang="fr-FR" sz="1000" dirty="0">
                <a:latin typeface="Arial" panose="020B0604020202020204" pitchFamily="34" charset="0"/>
                <a:cs typeface="Arial" panose="020B0604020202020204" pitchFamily="34" charset="0"/>
              </a:rPr>
              <a:t>Le prévisionniste doit donc commencer son cycle de prévision par une vérification de la qualité des données recueillies, et ensuite à partir des données brutes, établir un fichier de données corrigées épuré des événements exceptionnels. Il s’appuiera pour cela sur un dialogue avec les autres services de l’entreprise (commercial, usine, marketing, achats, </a:t>
            </a:r>
            <a:r>
              <a:rPr lang="fr-FR" altLang="fr-FR" sz="1000" dirty="0" err="1">
                <a:latin typeface="Arial" panose="020B0604020202020204" pitchFamily="34" charset="0"/>
                <a:cs typeface="Arial" panose="020B0604020202020204" pitchFamily="34" charset="0"/>
              </a:rPr>
              <a:t>supply</a:t>
            </a:r>
            <a:r>
              <a:rPr lang="fr-FR" altLang="fr-FR" sz="1000" dirty="0">
                <a:latin typeface="Arial" panose="020B0604020202020204" pitchFamily="34" charset="0"/>
                <a:cs typeface="Arial" panose="020B0604020202020204" pitchFamily="34" charset="0"/>
              </a:rPr>
              <a:t> </a:t>
            </a:r>
            <a:r>
              <a:rPr lang="fr-FR" altLang="fr-FR" sz="1000" dirty="0" err="1">
                <a:latin typeface="Arial" panose="020B0604020202020204" pitchFamily="34" charset="0"/>
                <a:cs typeface="Arial" panose="020B0604020202020204" pitchFamily="34" charset="0"/>
              </a:rPr>
              <a:t>chain</a:t>
            </a:r>
            <a:r>
              <a:rPr lang="fr-FR" altLang="fr-FR" sz="1000" dirty="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12</a:t>
            </a:fld>
            <a:endParaRPr lang="fr-FR" dirty="0"/>
          </a:p>
        </p:txBody>
      </p:sp>
    </p:spTree>
    <p:extLst>
      <p:ext uri="{BB962C8B-B14F-4D97-AF65-F5344CB8AC3E}">
        <p14:creationId xmlns:p14="http://schemas.microsoft.com/office/powerpoint/2010/main" val="83380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343400"/>
            <a:ext cx="5486400" cy="4477072"/>
          </a:xfrm>
        </p:spPr>
        <p:txBody>
          <a:bodyPr>
            <a:normAutofit/>
          </a:bodyPr>
          <a:lstStyle/>
          <a:p>
            <a:r>
              <a:rPr lang="fr-FR" sz="1000" dirty="0">
                <a:latin typeface="Arial" panose="020B0604020202020204" pitchFamily="34" charset="0"/>
                <a:cs typeface="Arial" panose="020B0604020202020204" pitchFamily="34" charset="0"/>
              </a:rPr>
              <a:t>Avant de procéder à une extrapolation (qui suppose que les facteurs explicatifs ne changent pas), il faut éliminer des séries analysées les facteurs exceptionnels.</a:t>
            </a:r>
          </a:p>
          <a:p>
            <a:r>
              <a:rPr lang="fr-FR" sz="1000" dirty="0">
                <a:latin typeface="Arial" panose="020B0604020202020204" pitchFamily="34" charset="0"/>
                <a:cs typeface="Arial" panose="020B0604020202020204" pitchFamily="34" charset="0"/>
              </a:rPr>
              <a:t>Nous citons quelques exemples :</a:t>
            </a:r>
          </a:p>
          <a:p>
            <a:pPr marL="171450" indent="-171450">
              <a:buFontTx/>
              <a:buChar char="-"/>
            </a:pPr>
            <a:r>
              <a:rPr lang="fr-FR" sz="1000" dirty="0">
                <a:latin typeface="Arial" panose="020B0604020202020204" pitchFamily="34" charset="0"/>
                <a:cs typeface="Arial" panose="020B0604020202020204" pitchFamily="34" charset="0"/>
              </a:rPr>
              <a:t>Une grosse commande spéciale a augmenté brutalement les ventes, mais ne se reproduira pas à court terme ; il faut donc l’éliminer de la série chronologique que l’on va exploiter.</a:t>
            </a:r>
          </a:p>
          <a:p>
            <a:pPr marL="171450" indent="-171450">
              <a:buFontTx/>
              <a:buChar char="-"/>
            </a:pPr>
            <a:r>
              <a:rPr lang="fr-FR" sz="1000" dirty="0">
                <a:latin typeface="Arial" panose="020B0604020202020204" pitchFamily="34" charset="0"/>
                <a:cs typeface="Arial" panose="020B0604020202020204" pitchFamily="34" charset="0"/>
              </a:rPr>
              <a:t>Une campagne de promotion a accru les ventes pendant quelques jours ou quelques semaines ; mais une promotion a souvent pour effet de déplacer la demande (effet d’aubaine) : les clients ont avancé des achats qu’ils comptaient faire ce qui entraîne une baisse de demande lorsque la période de promotion est terminée.</a:t>
            </a:r>
          </a:p>
          <a:p>
            <a:pPr marL="171450" indent="-171450">
              <a:buFontTx/>
              <a:buChar char="-"/>
            </a:pPr>
            <a:r>
              <a:rPr lang="fr-FR" sz="1000" dirty="0">
                <a:latin typeface="Arial" panose="020B0604020202020204" pitchFamily="34" charset="0"/>
                <a:cs typeface="Arial" panose="020B0604020202020204" pitchFamily="34" charset="0"/>
              </a:rPr>
              <a:t>L’effet « Coupe du Monde », toujours observé pour la demande de téléviseurs.</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Comme le montre le schéma, si l’on ne retire pas une demande exceptionnelle de la série chronologique, les prévisions suivantes se trouveront surestimées puis sous-estimées alors que la demande de base reste stable.</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Notons une autre difficulté : bien souvent la demande considérée est issue de la saisie des commandes des clients voire de la facturation. Mais si des articles étaient en rupture de stock, la commande n’a peut-être pas été enregistrée ou le client a été dirigé vers un article de substitution ; la véritable demande s’en trouve donc faussée.</a:t>
            </a:r>
          </a:p>
          <a:p>
            <a:r>
              <a:rPr lang="fr-FR" sz="1000" dirty="0">
                <a:latin typeface="Arial" panose="020B0604020202020204" pitchFamily="34" charset="0"/>
                <a:cs typeface="Arial" panose="020B0604020202020204" pitchFamily="34" charset="0"/>
              </a:rPr>
              <a:t> </a:t>
            </a: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13</a:t>
            </a:fld>
            <a:endParaRPr lang="fr-FR" dirty="0"/>
          </a:p>
        </p:txBody>
      </p:sp>
    </p:spTree>
    <p:extLst>
      <p:ext uri="{BB962C8B-B14F-4D97-AF65-F5344CB8AC3E}">
        <p14:creationId xmlns:p14="http://schemas.microsoft.com/office/powerpoint/2010/main" val="172537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92696" y="4211960"/>
            <a:ext cx="5328592" cy="4608512"/>
          </a:xfrm>
        </p:spPr>
        <p:txBody>
          <a:bodyPr>
            <a:normAutofit/>
          </a:bodyPr>
          <a:lstStyle/>
          <a:p>
            <a:r>
              <a:rPr lang="fr-FR" altLang="fr-FR" sz="1000" dirty="0">
                <a:latin typeface="Arial" panose="020B0604020202020204" pitchFamily="34" charset="0"/>
                <a:cs typeface="Arial" panose="020B0604020202020204" pitchFamily="34" charset="0"/>
              </a:rPr>
              <a:t>Nombre de statisticiens travaillent au bout d’un certain temps par habitude. Il utilisent les mêmes méthodes sans vérifier leur pertinence. Hors, une méthode statistique n’est valable que pour une certaine forme du nuage de données et est conditionnée par les simplifications que l’on met en œuvre pour recueillir ces données.</a:t>
            </a:r>
          </a:p>
          <a:p>
            <a:endParaRPr lang="fr-FR" altLang="fr-FR" sz="1000" dirty="0">
              <a:latin typeface="Arial" panose="020B0604020202020204" pitchFamily="34" charset="0"/>
              <a:cs typeface="Arial" panose="020B0604020202020204" pitchFamily="34" charset="0"/>
            </a:endParaRPr>
          </a:p>
          <a:p>
            <a:r>
              <a:rPr lang="fr-FR" altLang="fr-FR" sz="1000" dirty="0">
                <a:latin typeface="Arial" panose="020B0604020202020204" pitchFamily="34" charset="0"/>
                <a:cs typeface="Arial" panose="020B0604020202020204" pitchFamily="34" charset="0"/>
              </a:rPr>
              <a:t>Par exemple, si votre nuage de données a la forme d’un ballon de rugby, il est très facile mathématiquement de calculer une régression linéaire… qui elle a la forme d’une droite, ce qui est faux ! Si vous n’avez pas testé que votre nuage de données est raisonnablement aligné, ce qui est une condition nécessaire pour qu’une prévision par régression linéaire soit pertinente, vous ferez un calcul juste, mais une prévision fausse.</a:t>
            </a:r>
          </a:p>
          <a:p>
            <a:endParaRPr lang="fr-FR" altLang="fr-FR" sz="1000" dirty="0">
              <a:latin typeface="Arial" panose="020B0604020202020204" pitchFamily="34" charset="0"/>
              <a:cs typeface="Arial" panose="020B0604020202020204" pitchFamily="34" charset="0"/>
            </a:endParaRPr>
          </a:p>
          <a:p>
            <a:r>
              <a:rPr lang="fr-FR" altLang="fr-FR" sz="1000" dirty="0">
                <a:latin typeface="Arial" panose="020B0604020202020204" pitchFamily="34" charset="0"/>
                <a:cs typeface="Arial" panose="020B0604020202020204" pitchFamily="34" charset="0"/>
              </a:rPr>
              <a:t>Les outils modernes de prévisions modernes proposent un grand nombre de scenarios statistiques, chacun étant adapté à une forme du nuage de données. Après chaque calcul de prévisions, le prévisionniste vérifie par des outils de contrôle fournis par le logiciel que le modèle de prévision choisi est bien pertinent par rapport aux données.</a:t>
            </a:r>
          </a:p>
          <a:p>
            <a:r>
              <a:rPr lang="fr-FR" altLang="fr-FR" sz="1000" dirty="0">
                <a:latin typeface="Arial" panose="020B0604020202020204" pitchFamily="34" charset="0"/>
                <a:cs typeface="Arial" panose="020B0604020202020204" pitchFamily="34" charset="0"/>
              </a:rPr>
              <a:t>On se référera au dossier annuel publié par </a:t>
            </a:r>
            <a:r>
              <a:rPr lang="fr-FR" altLang="fr-FR" sz="1000" dirty="0" err="1">
                <a:latin typeface="Arial" panose="020B0604020202020204" pitchFamily="34" charset="0"/>
                <a:cs typeface="Arial" panose="020B0604020202020204" pitchFamily="34" charset="0"/>
              </a:rPr>
              <a:t>Supply</a:t>
            </a:r>
            <a:r>
              <a:rPr lang="fr-FR" altLang="fr-FR" sz="1000" dirty="0">
                <a:latin typeface="Arial" panose="020B0604020202020204" pitchFamily="34" charset="0"/>
                <a:cs typeface="Arial" panose="020B0604020202020204" pitchFamily="34" charset="0"/>
              </a:rPr>
              <a:t> Chain Magazine sur les outils disponibles.</a:t>
            </a:r>
          </a:p>
          <a:p>
            <a:r>
              <a:rPr lang="fr-FR" altLang="fr-FR" sz="1000" dirty="0">
                <a:latin typeface="Arial" panose="020B0604020202020204" pitchFamily="34" charset="0"/>
                <a:cs typeface="Arial" panose="020B0604020202020204" pitchFamily="34" charset="0"/>
              </a:rPr>
              <a:t>Un deuxième risque beaucoup plus difficile a cerner est celui du biais: en 1932, Franklin Delano Roosevelt est élu Président des Etats-Unis à la surprise de tous les prévisionnistes: tous les sondages le donnaient perdant. Mais ces sondages avaient été établis par appels téléphoniques, et en 1932, seuls les plus riches américains possédaient un téléphone… et ceux-ci ne votaient pas Roosevelt ! Nombre de biais peuvent affecter les données d’une entreprise. Les auditer régulièrement fait partie du savoir faire du prévisionniste.</a:t>
            </a: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14</a:t>
            </a:fld>
            <a:endParaRPr lang="fr-FR" dirty="0"/>
          </a:p>
        </p:txBody>
      </p:sp>
    </p:spTree>
    <p:extLst>
      <p:ext uri="{BB962C8B-B14F-4D97-AF65-F5344CB8AC3E}">
        <p14:creationId xmlns:p14="http://schemas.microsoft.com/office/powerpoint/2010/main" val="336833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000" dirty="0">
                <a:latin typeface="Arial" panose="020B0604020202020204" pitchFamily="34" charset="0"/>
                <a:cs typeface="Arial" panose="020B0604020202020204" pitchFamily="34" charset="0"/>
              </a:rPr>
              <a:t>On peut utiliser la technique de la régression pour calculer l’équation de la droite représentative d’une tendance de type linéaire.</a:t>
            </a:r>
          </a:p>
          <a:p>
            <a:r>
              <a:rPr lang="fr-FR" sz="1000" dirty="0">
                <a:latin typeface="Arial" panose="020B0604020202020204" pitchFamily="34" charset="0"/>
                <a:cs typeface="Arial" panose="020B0604020202020204" pitchFamily="34" charset="0"/>
              </a:rPr>
              <a:t>En reportant les données sur un graphique, on voit que la demande croit et pour établir une prévision, on prolonge la droite qui passe au travers du nuage de points.</a:t>
            </a:r>
          </a:p>
          <a:p>
            <a:r>
              <a:rPr lang="fr-FR" sz="1000" dirty="0">
                <a:latin typeface="Arial" panose="020B0604020202020204" pitchFamily="34" charset="0"/>
                <a:cs typeface="Arial" panose="020B0604020202020204" pitchFamily="34" charset="0"/>
              </a:rPr>
              <a:t>La régression utilise la méthode dite des </a:t>
            </a:r>
            <a:r>
              <a:rPr lang="fr-FR" sz="1000" i="1" dirty="0">
                <a:latin typeface="Arial" panose="020B0604020202020204" pitchFamily="34" charset="0"/>
                <a:cs typeface="Arial" panose="020B0604020202020204" pitchFamily="34" charset="0"/>
              </a:rPr>
              <a:t>moindres carrés</a:t>
            </a:r>
            <a:r>
              <a:rPr lang="fr-FR" sz="1000" dirty="0">
                <a:latin typeface="Arial" panose="020B0604020202020204" pitchFamily="34" charset="0"/>
                <a:cs typeface="Arial" panose="020B0604020202020204" pitchFamily="34" charset="0"/>
              </a:rPr>
              <a:t> ; elle vise à minimiser la somme des carrés des écarts entre les données de demande et les points correspondants de la droite.</a:t>
            </a:r>
          </a:p>
          <a:p>
            <a:r>
              <a:rPr lang="fr-FR" sz="1000" dirty="0">
                <a:latin typeface="Arial" panose="020B0604020202020204" pitchFamily="34" charset="0"/>
                <a:cs typeface="Arial" panose="020B0604020202020204" pitchFamily="34" charset="0"/>
              </a:rPr>
              <a:t>Les formules donnant l’ordonnée à l’origine et la pente de la droite sont présentées ci-dessus. Elles se calculent aisément avec Excel.</a:t>
            </a:r>
          </a:p>
          <a:p>
            <a:r>
              <a:rPr lang="fr-FR" sz="1000" dirty="0">
                <a:latin typeface="Arial" panose="020B0604020202020204" pitchFamily="34" charset="0"/>
                <a:cs typeface="Arial" panose="020B0604020202020204" pitchFamily="34" charset="0"/>
              </a:rPr>
              <a:t>On peut utiliser ce modèle pour prévoir les ventes futures par simple extrapolation de la droite de régression.</a:t>
            </a:r>
          </a:p>
          <a:p>
            <a:r>
              <a:rPr lang="fr-FR" sz="1000" dirty="0">
                <a:latin typeface="Arial" panose="020B0604020202020204" pitchFamily="34" charset="0"/>
                <a:cs typeface="Arial" panose="020B0604020202020204" pitchFamily="34" charset="0"/>
              </a:rPr>
              <a:t>Il est évident que plus on extrapole loin des données connues, le risque d’erreur est grand. Il convient d’être toujours extrêmement prudent lorsque l’on prolonge des tendances observées.</a:t>
            </a:r>
          </a:p>
        </p:txBody>
      </p:sp>
      <p:sp>
        <p:nvSpPr>
          <p:cNvPr id="4" name="Espace réservé du numéro de diapositive 3"/>
          <p:cNvSpPr>
            <a:spLocks noGrp="1"/>
          </p:cNvSpPr>
          <p:nvPr>
            <p:ph type="sldNum" sz="quarter" idx="5"/>
          </p:nvPr>
        </p:nvSpPr>
        <p:spPr/>
        <p:txBody>
          <a:bodyPr/>
          <a:lstStyle/>
          <a:p>
            <a:pPr>
              <a:defRPr/>
            </a:pPr>
            <a:fld id="{2D46D01B-6604-4CAD-A76C-5B72C2EB6193}" type="slidenum">
              <a:rPr lang="fr-FR" smtClean="0"/>
              <a:pPr>
                <a:defRPr/>
              </a:pPr>
              <a:t>15</a:t>
            </a:fld>
            <a:endParaRPr lang="fr-FR" dirty="0"/>
          </a:p>
        </p:txBody>
      </p:sp>
    </p:spTree>
    <p:extLst>
      <p:ext uri="{BB962C8B-B14F-4D97-AF65-F5344CB8AC3E}">
        <p14:creationId xmlns:p14="http://schemas.microsoft.com/office/powerpoint/2010/main" val="547590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6453DB96-CE7E-7B41-B77D-6067D0DD59BF}" type="slidenum">
              <a:rPr lang="fr-FR">
                <a:latin typeface="Arial" charset="0"/>
              </a:rPr>
              <a:pPr eaLnBrk="1" hangingPunct="1"/>
              <a:t>16</a:t>
            </a:fld>
            <a:endParaRPr lang="fr-FR" dirty="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211960"/>
            <a:ext cx="5486400" cy="475252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p>
            <a:pPr eaLnBrk="1" hangingPunct="1"/>
            <a:r>
              <a:rPr lang="fr-FR" sz="1100" b="1" dirty="0">
                <a:latin typeface="Arial" panose="020B0604020202020204" pitchFamily="34" charset="0"/>
                <a:cs typeface="Arial" panose="020B0604020202020204" pitchFamily="34" charset="0"/>
              </a:rPr>
              <a:t>Les méthodes causales ou associatives : la corrélation</a:t>
            </a:r>
          </a:p>
          <a:p>
            <a:pPr eaLnBrk="1" hangingPunct="1"/>
            <a:r>
              <a:rPr lang="fr-FR" sz="1000" b="0" dirty="0">
                <a:latin typeface="Arial" panose="020B0604020202020204" pitchFamily="34" charset="0"/>
                <a:cs typeface="Arial" panose="020B0604020202020204" pitchFamily="34" charset="0"/>
              </a:rPr>
              <a:t>La corrélation linéaire est un outil mathématique d’aide à la prévision.</a:t>
            </a:r>
          </a:p>
          <a:p>
            <a:pPr eaLnBrk="1" hangingPunct="1"/>
            <a:r>
              <a:rPr lang="fr-FR" sz="1000" b="0" dirty="0">
                <a:latin typeface="Arial" panose="020B0604020202020204" pitchFamily="34" charset="0"/>
                <a:cs typeface="Arial" panose="020B0604020202020204" pitchFamily="34" charset="0"/>
              </a:rPr>
              <a:t>On parle de corrélation linéaire entre deux variables lorsqu’on constate un lien entre elles (si l’une augmente l’autre aussi et inversement).</a:t>
            </a:r>
          </a:p>
          <a:p>
            <a:pPr eaLnBrk="1" hangingPunct="1"/>
            <a:r>
              <a:rPr lang="fr-FR" sz="1000" b="0" dirty="0">
                <a:latin typeface="Arial" panose="020B0604020202020204" pitchFamily="34" charset="0"/>
                <a:cs typeface="Arial" panose="020B0604020202020204" pitchFamily="34" charset="0"/>
              </a:rPr>
              <a:t>Par exemple, dans le cadre de la gestion commerciale, cet outil mathématique est plus particulièrement utilisé pour mesurer la relation :</a:t>
            </a:r>
          </a:p>
          <a:p>
            <a:pPr eaLnBrk="1" hangingPunct="1"/>
            <a:r>
              <a:rPr lang="fr-FR" sz="1000" b="0" dirty="0">
                <a:latin typeface="Arial" panose="020B0604020202020204" pitchFamily="34" charset="0"/>
                <a:cs typeface="Arial" panose="020B0604020202020204" pitchFamily="34" charset="0"/>
              </a:rPr>
              <a:t>- entre le budget consacré à la publicité et le niveau des ventes</a:t>
            </a:r>
          </a:p>
          <a:p>
            <a:pPr eaLnBrk="1" hangingPunct="1"/>
            <a:r>
              <a:rPr lang="fr-FR" sz="1000" b="0" dirty="0">
                <a:latin typeface="Arial" panose="020B0604020202020204" pitchFamily="34" charset="0"/>
                <a:cs typeface="Arial" panose="020B0604020202020204" pitchFamily="34" charset="0"/>
              </a:rPr>
              <a:t>- entre le chiffre d’affaires et la baisse des prix</a:t>
            </a:r>
          </a:p>
          <a:p>
            <a:pPr eaLnBrk="1" hangingPunct="1"/>
            <a:r>
              <a:rPr lang="fr-FR" sz="1000" b="0" dirty="0">
                <a:latin typeface="Arial" panose="020B0604020202020204" pitchFamily="34" charset="0"/>
                <a:cs typeface="Arial" panose="020B0604020202020204" pitchFamily="34" charset="0"/>
              </a:rPr>
              <a:t>- entre les actions de communication (relances clients, salons professionnels…) et le chiffre d’affaires.</a:t>
            </a:r>
          </a:p>
          <a:p>
            <a:pPr marL="0" indent="0" eaLnBrk="1" hangingPunct="1">
              <a:buFontTx/>
              <a:buNone/>
            </a:pPr>
            <a:r>
              <a:rPr lang="fr-FR" sz="1000" b="1" dirty="0">
                <a:latin typeface="Arial" panose="020B0604020202020204" pitchFamily="34" charset="0"/>
                <a:cs typeface="Arial" panose="020B0604020202020204" pitchFamily="34" charset="0"/>
              </a:rPr>
              <a:t>Attention :</a:t>
            </a:r>
          </a:p>
          <a:p>
            <a:pPr marL="0" indent="0" eaLnBrk="1" hangingPunct="1">
              <a:buFontTx/>
              <a:buNone/>
            </a:pPr>
            <a:r>
              <a:rPr lang="fr-FR" sz="1000" b="0" dirty="0">
                <a:latin typeface="Arial" panose="020B0604020202020204" pitchFamily="34" charset="0"/>
                <a:cs typeface="Arial" panose="020B0604020202020204" pitchFamily="34" charset="0"/>
              </a:rPr>
              <a:t>Corrélation de signifie pas forcément « lien de causalité » : une diminution des ventes à un moment donné peut s’expliquer autrement que par une diminution du budget publicitaire (mauvaise conjoncture économique, sortie d’un nouveau modèle chez un concurrent, commercial en congé maladie…).</a:t>
            </a:r>
          </a:p>
          <a:p>
            <a:pPr marL="0" indent="0" eaLnBrk="1" hangingPunct="1">
              <a:buFontTx/>
              <a:buNone/>
            </a:pPr>
            <a:r>
              <a:rPr lang="fr-FR" sz="1000" b="1" dirty="0">
                <a:latin typeface="Arial" panose="020B0604020202020204" pitchFamily="34" charset="0"/>
                <a:cs typeface="Arial" panose="020B0604020202020204" pitchFamily="34" charset="0"/>
              </a:rPr>
              <a:t>Constater une corrélation permet de faire des prévisions</a:t>
            </a:r>
            <a:r>
              <a:rPr lang="fr-FR" sz="1000" b="0" dirty="0">
                <a:latin typeface="Arial" panose="020B0604020202020204" pitchFamily="34" charset="0"/>
                <a:cs typeface="Arial" panose="020B0604020202020204" pitchFamily="34" charset="0"/>
              </a:rPr>
              <a:t>. </a:t>
            </a:r>
          </a:p>
          <a:p>
            <a:pPr marL="0" indent="0" eaLnBrk="1" hangingPunct="1">
              <a:buFontTx/>
              <a:buNone/>
            </a:pPr>
            <a:r>
              <a:rPr lang="fr-FR" sz="1000" b="0" dirty="0">
                <a:latin typeface="Arial" panose="020B0604020202020204" pitchFamily="34" charset="0"/>
                <a:cs typeface="Arial" panose="020B0604020202020204" pitchFamily="34" charset="0"/>
              </a:rPr>
              <a:t>On peut déduire d’une forte corrélation entre les actions commerciales mises en place et l’évolution du chiffre d’affaires qu’une augmentation du budget publicitaire peut engendrer une hausse des ventes. Lorsque la relation entre les deux variables est de type linéaire, on pourra déterminer l’équation de la droite de régression et faire des prévisions.</a:t>
            </a:r>
          </a:p>
          <a:p>
            <a:pPr marL="0" indent="0" eaLnBrk="1" hangingPunct="1">
              <a:buFontTx/>
              <a:buNone/>
            </a:pPr>
            <a:r>
              <a:rPr lang="fr-FR" sz="1000" b="0" dirty="0">
                <a:latin typeface="Arial" panose="020B0604020202020204" pitchFamily="34" charset="0"/>
                <a:cs typeface="Arial" panose="020B0604020202020204" pitchFamily="34" charset="0"/>
              </a:rPr>
              <a:t>Le principe de calcul est identique à celui de la régression mais l’axe des </a:t>
            </a:r>
            <a:r>
              <a:rPr lang="fr-FR" sz="1000" b="0" i="1" dirty="0">
                <a:latin typeface="Arial" panose="020B0604020202020204" pitchFamily="34" charset="0"/>
                <a:cs typeface="Arial" panose="020B0604020202020204" pitchFamily="34" charset="0"/>
              </a:rPr>
              <a:t>x</a:t>
            </a:r>
            <a:r>
              <a:rPr lang="fr-FR" sz="1000" b="0" dirty="0">
                <a:latin typeface="Arial" panose="020B0604020202020204" pitchFamily="34" charset="0"/>
                <a:cs typeface="Arial" panose="020B0604020202020204" pitchFamily="34" charset="0"/>
              </a:rPr>
              <a:t> ne représente plus le temps mais les valeurs de la grandeur avec lequel on cherche la corrélation.</a:t>
            </a:r>
          </a:p>
          <a:p>
            <a:pPr marL="0" indent="0" eaLnBrk="1" hangingPunct="1">
              <a:buFontTx/>
              <a:buNone/>
            </a:pPr>
            <a:r>
              <a:rPr lang="fr-FR" sz="1000" dirty="0">
                <a:latin typeface="Arial" panose="020B0604020202020204" pitchFamily="34" charset="0"/>
                <a:cs typeface="Arial" panose="020B0604020202020204" pitchFamily="34" charset="0"/>
              </a:rPr>
              <a:t>Par exemple, connaissant les projets de mise en chantier de logements, une entreprise qui propose des fenêtres en aluminium pourra estimer sa demande en mètres carrés de fenêtres.</a:t>
            </a:r>
            <a:endParaRPr lang="fr-FR" sz="1000" b="0"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sz="1200" b="1" i="0" u="none" strike="noStrike" kern="1200" noProof="0" dirty="0">
              <a:solidFill>
                <a:srgbClr val="000000"/>
              </a:solidFill>
              <a:effectLst/>
              <a:latin typeface="Arial" panose="020B0604020202020204" pitchFamily="34" charset="0"/>
              <a:ea typeface="ＭＳ Ｐゴシック" pitchFamily="-123" charset="-128"/>
              <a:cs typeface="Arial" panose="020B0604020202020204" pitchFamily="34" charset="0"/>
            </a:endParaRPr>
          </a:p>
          <a:p>
            <a:r>
              <a:rPr lang="nn-NO" dirty="0">
                <a:latin typeface="Arial" panose="020B0604020202020204" pitchFamily="34" charset="0"/>
                <a:cs typeface="Arial" panose="020B0604020202020204" pitchFamily="34" charset="0"/>
              </a:rPr>
              <a:t>Ca = 30.548 (DP) + 403.56</a:t>
            </a:r>
          </a:p>
          <a:p>
            <a:endParaRPr lang="nn-NO" dirty="0">
              <a:latin typeface="Arial" panose="020B0604020202020204" pitchFamily="34" charset="0"/>
              <a:cs typeface="Arial" panose="020B0604020202020204" pitchFamily="34" charset="0"/>
            </a:endParaRPr>
          </a:p>
          <a:p>
            <a:r>
              <a:rPr lang="nn-NO" dirty="0">
                <a:latin typeface="Arial" panose="020B0604020202020204" pitchFamily="34" charset="0"/>
                <a:cs typeface="Arial" panose="020B0604020202020204" pitchFamily="34" charset="0"/>
              </a:rPr>
              <a:t>Ca = 30.548 (6.3) + 403.56</a:t>
            </a:r>
          </a:p>
          <a:p>
            <a:endParaRPr lang="nn-NO" dirty="0">
              <a:latin typeface="Arial" panose="020B0604020202020204" pitchFamily="34" charset="0"/>
              <a:cs typeface="Arial" panose="020B0604020202020204" pitchFamily="34" charset="0"/>
            </a:endParaRPr>
          </a:p>
          <a:p>
            <a:r>
              <a:rPr lang="nn-NO" dirty="0">
                <a:latin typeface="Arial" panose="020B0604020202020204" pitchFamily="34" charset="0"/>
                <a:cs typeface="Arial" panose="020B0604020202020204" pitchFamily="34" charset="0"/>
              </a:rPr>
              <a:t>Ca = 596.1M MaD</a:t>
            </a:r>
          </a:p>
          <a:p>
            <a:endParaRPr lang="fr-FR" dirty="0"/>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17</a:t>
            </a:fld>
            <a:endParaRPr lang="fr-FR" dirty="0"/>
          </a:p>
        </p:txBody>
      </p:sp>
    </p:spTree>
    <p:extLst>
      <p:ext uri="{BB962C8B-B14F-4D97-AF65-F5344CB8AC3E}">
        <p14:creationId xmlns:p14="http://schemas.microsoft.com/office/powerpoint/2010/main" val="1248919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6453DB96-CE7E-7B41-B77D-6067D0DD59BF}" type="slidenum">
              <a:rPr lang="fr-FR">
                <a:latin typeface="Arial" charset="0"/>
              </a:rPr>
              <a:pPr eaLnBrk="1" hangingPunct="1"/>
              <a:t>18</a:t>
            </a:fld>
            <a:endParaRPr lang="fr-FR" dirty="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211960"/>
            <a:ext cx="5486400" cy="475252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p>
            <a:pPr eaLnBrk="1" hangingPunct="1"/>
            <a:r>
              <a:rPr lang="fr-FR" sz="1000" dirty="0">
                <a:latin typeface="Arial" panose="020B0604020202020204" pitchFamily="34" charset="0"/>
                <a:cs typeface="Arial" panose="020B0604020202020204" pitchFamily="34" charset="0"/>
              </a:rPr>
              <a:t>Le prévisionniste, quel que soit la méthode choisie devra la tester pour vérifier qu’elle s’adapte au nuage de points qu’il analyse. Les outils modernes de prévision ou même Excel proposent différentes formules de test qu’il faut savoir maîtriser et utiliser.</a:t>
            </a:r>
          </a:p>
          <a:p>
            <a:pPr eaLnBrk="1" hangingPunct="1"/>
            <a:endParaRPr lang="fr-FR" sz="1000" dirty="0">
              <a:latin typeface="Arial" panose="020B0604020202020204" pitchFamily="34" charset="0"/>
              <a:cs typeface="Arial" panose="020B0604020202020204" pitchFamily="34" charset="0"/>
            </a:endParaRPr>
          </a:p>
          <a:p>
            <a:pPr eaLnBrk="1" hangingPunct="1"/>
            <a:r>
              <a:rPr lang="fr-FR" sz="1000" dirty="0">
                <a:latin typeface="Arial" panose="020B0604020202020204" pitchFamily="34" charset="0"/>
                <a:cs typeface="Arial" panose="020B0604020202020204" pitchFamily="34" charset="0"/>
              </a:rPr>
              <a:t>On citera en particulier parmi les plus célèbres (mais chacune est adaptée à une forme de nuages de points différentes… il faut donc savoir aussi choisir le bon test): le F de Fisher, le T de </a:t>
            </a:r>
            <a:r>
              <a:rPr lang="fr-FR" sz="1000" dirty="0" err="1">
                <a:latin typeface="Arial" panose="020B0604020202020204" pitchFamily="34" charset="0"/>
                <a:cs typeface="Arial" panose="020B0604020202020204" pitchFamily="34" charset="0"/>
              </a:rPr>
              <a:t>Student</a:t>
            </a:r>
            <a:r>
              <a:rPr lang="fr-FR" sz="1000" dirty="0">
                <a:latin typeface="Arial" panose="020B0604020202020204" pitchFamily="34" charset="0"/>
                <a:cs typeface="Arial" panose="020B0604020202020204" pitchFamily="34" charset="0"/>
              </a:rPr>
              <a:t>, le critère de confiance dans le cadre d’une distribution de CHI-DEUX…</a:t>
            </a:r>
          </a:p>
          <a:p>
            <a:pPr eaLnBrk="1" hangingPunct="1"/>
            <a:endParaRPr lang="fr-FR" sz="1000" dirty="0">
              <a:latin typeface="Arial" panose="020B0604020202020204" pitchFamily="34" charset="0"/>
              <a:cs typeface="Arial" panose="020B0604020202020204" pitchFamily="34" charset="0"/>
            </a:endParaRPr>
          </a:p>
          <a:p>
            <a:pPr eaLnBrk="1" hangingPunct="1"/>
            <a:r>
              <a:rPr lang="fr-FR" sz="1000" dirty="0">
                <a:latin typeface="Arial" panose="020B0604020202020204" pitchFamily="34" charset="0"/>
                <a:cs typeface="Arial" panose="020B0604020202020204" pitchFamily="34" charset="0"/>
              </a:rPr>
              <a:t>Le prévisionniste devra avoir une formation satisfaisante en statistiques et probabilités.</a:t>
            </a:r>
            <a:endParaRPr lang="fr-F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355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0"/>
            <a:ext cx="5486400" cy="4549080"/>
          </a:xfrm>
        </p:spPr>
        <p:txBody>
          <a:bodyPr>
            <a:normAutofit/>
          </a:bodyPr>
          <a:lstStyle/>
          <a:p>
            <a:pPr marL="0" indent="0">
              <a:buFont typeface="Arial"/>
              <a:buNone/>
            </a:pPr>
            <a:r>
              <a:rPr lang="fr-FR" sz="1100" b="1" dirty="0">
                <a:latin typeface="Arial" panose="020B0604020202020204" pitchFamily="34" charset="0"/>
                <a:cs typeface="Arial" panose="020B0604020202020204" pitchFamily="34" charset="0"/>
                <a:sym typeface="Gill Sans" charset="0"/>
              </a:rPr>
              <a:t>Les méthodes d’extrapolation statistique</a:t>
            </a:r>
          </a:p>
          <a:p>
            <a:pPr marL="0" indent="0">
              <a:buFont typeface="Arial"/>
              <a:buNone/>
            </a:pPr>
            <a:r>
              <a:rPr lang="fr-FR" sz="1000" dirty="0">
                <a:latin typeface="Arial" panose="020B0604020202020204" pitchFamily="34" charset="0"/>
                <a:cs typeface="Arial" panose="020B0604020202020204" pitchFamily="34" charset="0"/>
                <a:sym typeface="Gill Sans" charset="0"/>
              </a:rPr>
              <a:t>Ces méthodes sont fondées sur l’analyse des données passées en retenant l’hypothèse que les facteurs qui ont créé la demande passée vont perdurer. </a:t>
            </a:r>
          </a:p>
          <a:p>
            <a:pPr marL="0" indent="0">
              <a:buFont typeface="Arial"/>
              <a:buNone/>
            </a:pPr>
            <a:r>
              <a:rPr lang="fr-FR" sz="1000" dirty="0">
                <a:latin typeface="Arial" panose="020B0604020202020204" pitchFamily="34" charset="0"/>
                <a:cs typeface="Arial" panose="020B0604020202020204" pitchFamily="34" charset="0"/>
                <a:sym typeface="Gill Sans" charset="0"/>
              </a:rPr>
              <a:t>Pour extrapoler, il faut décomposer les séries chronologiques des demandes passées pour traiter séparément chaque composante.</a:t>
            </a:r>
          </a:p>
          <a:p>
            <a:pPr marL="0" indent="0">
              <a:buFont typeface="Arial"/>
              <a:buNone/>
            </a:pPr>
            <a:endParaRPr lang="fr-FR" sz="1000" b="1" dirty="0">
              <a:latin typeface="Arial" panose="020B0604020202020204" pitchFamily="34" charset="0"/>
              <a:cs typeface="Arial" panose="020B0604020202020204" pitchFamily="34" charset="0"/>
              <a:sym typeface="Gill Sans" charset="0"/>
            </a:endParaRPr>
          </a:p>
          <a:p>
            <a:pPr marL="0" indent="0">
              <a:buFont typeface="Arial"/>
              <a:buNone/>
            </a:pPr>
            <a:r>
              <a:rPr lang="fr-FR" sz="1000" b="1" dirty="0">
                <a:latin typeface="Arial" panose="020B0604020202020204" pitchFamily="34" charset="0"/>
                <a:cs typeface="Arial" panose="020B0604020202020204" pitchFamily="34" charset="0"/>
                <a:sym typeface="Gill Sans" charset="0"/>
              </a:rPr>
              <a:t>Les composantes d’une série chronologique</a:t>
            </a:r>
          </a:p>
          <a:p>
            <a:pPr marL="342900" indent="-342900">
              <a:buFont typeface="Arial"/>
              <a:buChar char="•"/>
            </a:pPr>
            <a:r>
              <a:rPr lang="fr-FR" sz="1000" b="1" dirty="0">
                <a:latin typeface="Arial" panose="020B0604020202020204" pitchFamily="34" charset="0"/>
                <a:cs typeface="Arial" panose="020B0604020202020204" pitchFamily="34" charset="0"/>
                <a:sym typeface="Gill Sans" charset="0"/>
              </a:rPr>
              <a:t>Cycle</a:t>
            </a:r>
            <a:r>
              <a:rPr lang="fr-FR" sz="1000" b="1" dirty="0">
                <a:latin typeface="Arial" panose="020B0604020202020204" pitchFamily="34" charset="0"/>
                <a:cs typeface="Arial" panose="020B0604020202020204" pitchFamily="34" charset="0"/>
                <a:sym typeface="Gill Sans Light" charset="0"/>
              </a:rPr>
              <a:t> : </a:t>
            </a:r>
            <a:r>
              <a:rPr lang="fr-FR" sz="1000" dirty="0">
                <a:latin typeface="Arial" panose="020B0604020202020204" pitchFamily="34" charset="0"/>
                <a:cs typeface="Arial" panose="020B0604020202020204" pitchFamily="34" charset="0"/>
                <a:sym typeface="Gill Sans Light" charset="0"/>
              </a:rPr>
              <a:t>Évolution de la demande qui s’étale sur plusieurs années et qui peut être attribuée au cycle de vie des produits ou à des conditions économiques, politiques, etc. La position dans le cycle détermine le niveau de base,</a:t>
            </a:r>
          </a:p>
          <a:p>
            <a:pPr marL="342900" indent="-342900">
              <a:buFont typeface="Arial"/>
              <a:buChar char="•"/>
            </a:pPr>
            <a:r>
              <a:rPr lang="fr-FR" sz="1000" b="1" dirty="0">
                <a:latin typeface="Arial" panose="020B0604020202020204" pitchFamily="34" charset="0"/>
                <a:cs typeface="Arial" panose="020B0604020202020204" pitchFamily="34" charset="0"/>
                <a:sym typeface="Gill Sans" charset="0"/>
              </a:rPr>
              <a:t>Tendance</a:t>
            </a:r>
            <a:r>
              <a:rPr lang="fr-FR" sz="1000" b="1" dirty="0">
                <a:latin typeface="Arial" panose="020B0604020202020204" pitchFamily="34" charset="0"/>
                <a:cs typeface="Arial" panose="020B0604020202020204" pitchFamily="34" charset="0"/>
                <a:sym typeface="Gill Sans Light" charset="0"/>
              </a:rPr>
              <a:t> : </a:t>
            </a:r>
            <a:r>
              <a:rPr lang="fr-FR" sz="1000" dirty="0">
                <a:latin typeface="Arial" panose="020B0604020202020204" pitchFamily="34" charset="0"/>
                <a:cs typeface="Arial" panose="020B0604020202020204" pitchFamily="34" charset="0"/>
                <a:sym typeface="Gill Sans Light" charset="0"/>
              </a:rPr>
              <a:t>augmentation (ou une diminution) significative de la demande en fonction du temps.</a:t>
            </a:r>
          </a:p>
          <a:p>
            <a:pPr marL="342900" indent="-342900">
              <a:buFont typeface="Arial"/>
              <a:buChar char="•"/>
            </a:pPr>
            <a:r>
              <a:rPr lang="fr-FR" sz="1000" b="1" dirty="0">
                <a:latin typeface="Arial" panose="020B0604020202020204" pitchFamily="34" charset="0"/>
                <a:cs typeface="Arial" panose="020B0604020202020204" pitchFamily="34" charset="0"/>
                <a:sym typeface="Gill Sans" charset="0"/>
              </a:rPr>
              <a:t>Saisonnalité</a:t>
            </a:r>
            <a:r>
              <a:rPr lang="fr-FR" sz="1000" b="1" dirty="0">
                <a:latin typeface="Arial" panose="020B0604020202020204" pitchFamily="34" charset="0"/>
                <a:cs typeface="Arial" panose="020B0604020202020204" pitchFamily="34" charset="0"/>
                <a:sym typeface="Gill Sans Light" charset="0"/>
              </a:rPr>
              <a:t> : </a:t>
            </a:r>
            <a:r>
              <a:rPr lang="fr-FR" sz="1000" dirty="0">
                <a:latin typeface="Arial" panose="020B0604020202020204" pitchFamily="34" charset="0"/>
                <a:cs typeface="Arial" panose="020B0604020202020204" pitchFamily="34" charset="0"/>
                <a:sym typeface="Gill Sans Light" charset="0"/>
              </a:rPr>
              <a:t>Variation régulière qui se répète périodiquement dans la demande. Il peut exister plusieurs saisonnalités qui se combinent :</a:t>
            </a:r>
            <a:br>
              <a:rPr lang="fr-FR" sz="1000" dirty="0">
                <a:latin typeface="Arial" panose="020B0604020202020204" pitchFamily="34" charset="0"/>
                <a:cs typeface="Arial" panose="020B0604020202020204" pitchFamily="34" charset="0"/>
                <a:sym typeface="Gill Sans Light" charset="0"/>
              </a:rPr>
            </a:br>
            <a:r>
              <a:rPr lang="fr-FR" sz="1000" dirty="0">
                <a:latin typeface="Arial" panose="020B0604020202020204" pitchFamily="34" charset="0"/>
                <a:cs typeface="Arial" panose="020B0604020202020204" pitchFamily="34" charset="0"/>
                <a:sym typeface="Gill Sans Light" charset="0"/>
              </a:rPr>
              <a:t>- au niveau de l’année : fêtes, météorologie, périodes de vacances</a:t>
            </a:r>
            <a:br>
              <a:rPr lang="fr-FR" sz="1000" dirty="0">
                <a:latin typeface="Arial" panose="020B0604020202020204" pitchFamily="34" charset="0"/>
                <a:cs typeface="Arial" panose="020B0604020202020204" pitchFamily="34" charset="0"/>
                <a:sym typeface="Gill Sans Light" charset="0"/>
              </a:rPr>
            </a:br>
            <a:r>
              <a:rPr lang="fr-FR" sz="1000" dirty="0">
                <a:latin typeface="Arial" panose="020B0604020202020204" pitchFamily="34" charset="0"/>
                <a:cs typeface="Arial" panose="020B0604020202020204" pitchFamily="34" charset="0"/>
                <a:sym typeface="Gill Sans Light" charset="0"/>
              </a:rPr>
              <a:t>- au niveau du mois : pour les particuliers, paiement des salaires, pour les entreprises, atteinte des objectifs commerciaux mensuels</a:t>
            </a:r>
            <a:br>
              <a:rPr lang="fr-FR" sz="1000" dirty="0">
                <a:latin typeface="Arial" panose="020B0604020202020204" pitchFamily="34" charset="0"/>
                <a:cs typeface="Arial" panose="020B0604020202020204" pitchFamily="34" charset="0"/>
                <a:sym typeface="Gill Sans Light" charset="0"/>
              </a:rPr>
            </a:br>
            <a:r>
              <a:rPr lang="fr-FR" sz="1000" dirty="0">
                <a:latin typeface="Arial" panose="020B0604020202020204" pitchFamily="34" charset="0"/>
                <a:cs typeface="Arial" panose="020B0604020202020204" pitchFamily="34" charset="0"/>
                <a:sym typeface="Gill Sans Light" charset="0"/>
              </a:rPr>
              <a:t>- au niveau de la semaine : le week-end</a:t>
            </a:r>
          </a:p>
          <a:p>
            <a:pPr marL="342900" indent="-342900">
              <a:buFont typeface="Arial"/>
              <a:buChar char="•"/>
            </a:pPr>
            <a:r>
              <a:rPr lang="fr-FR" sz="1000" b="1" dirty="0">
                <a:latin typeface="Arial" panose="020B0604020202020204" pitchFamily="34" charset="0"/>
                <a:cs typeface="Arial" panose="020B0604020202020204" pitchFamily="34" charset="0"/>
                <a:sym typeface="Gill Sans" charset="0"/>
              </a:rPr>
              <a:t>Demande irrégulière</a:t>
            </a:r>
            <a:r>
              <a:rPr lang="fr-FR" sz="1000" b="1" dirty="0">
                <a:latin typeface="Arial" panose="020B0604020202020204" pitchFamily="34" charset="0"/>
                <a:cs typeface="Arial" panose="020B0604020202020204" pitchFamily="34" charset="0"/>
                <a:sym typeface="Gill Sans Light" charset="0"/>
              </a:rPr>
              <a:t> : </a:t>
            </a:r>
            <a:r>
              <a:rPr lang="fr-FR" sz="1000" dirty="0">
                <a:latin typeface="Arial" panose="020B0604020202020204" pitchFamily="34" charset="0"/>
                <a:cs typeface="Arial" panose="020B0604020202020204" pitchFamily="34" charset="0"/>
                <a:sym typeface="Gill Sans Light" charset="0"/>
              </a:rPr>
              <a:t>Variation provoquée par des circonstances inhabituelles (mais explicables, promotions, facteurs externes).</a:t>
            </a:r>
          </a:p>
          <a:p>
            <a:pPr marL="342900" indent="-342900">
              <a:buFont typeface="Arial"/>
              <a:buChar char="•"/>
            </a:pPr>
            <a:r>
              <a:rPr lang="fr-FR" sz="1000" b="1" dirty="0">
                <a:latin typeface="Arial" panose="020B0604020202020204" pitchFamily="34" charset="0"/>
                <a:cs typeface="Arial" panose="020B0604020202020204" pitchFamily="34" charset="0"/>
                <a:sym typeface="Gill Sans" charset="0"/>
              </a:rPr>
              <a:t>Demande aléatoire </a:t>
            </a:r>
            <a:r>
              <a:rPr lang="fr-FR" sz="1000" b="1" dirty="0">
                <a:latin typeface="Arial" panose="020B0604020202020204" pitchFamily="34" charset="0"/>
                <a:cs typeface="Arial" panose="020B0604020202020204" pitchFamily="34" charset="0"/>
                <a:sym typeface="Gill Sans Light" charset="0"/>
              </a:rPr>
              <a:t>: </a:t>
            </a:r>
            <a:r>
              <a:rPr lang="fr-FR" sz="1000" dirty="0">
                <a:latin typeface="Arial" panose="020B0604020202020204" pitchFamily="34" charset="0"/>
                <a:cs typeface="Arial" panose="020B0604020202020204" pitchFamily="34" charset="0"/>
                <a:sym typeface="Gill Sans Light" charset="0"/>
              </a:rPr>
              <a:t>Variation de la demande qui ne peut être expliquée par les composantes ci-dessus (on la nomme souvent le </a:t>
            </a:r>
            <a:r>
              <a:rPr lang="fr-FR" sz="1000" i="1" dirty="0">
                <a:latin typeface="Arial" panose="020B0604020202020204" pitchFamily="34" charset="0"/>
                <a:cs typeface="Arial" panose="020B0604020202020204" pitchFamily="34" charset="0"/>
                <a:sym typeface="Gill Sans Light" charset="0"/>
              </a:rPr>
              <a:t>bruit</a:t>
            </a:r>
            <a:r>
              <a:rPr lang="fr-FR" sz="1000" i="0" dirty="0">
                <a:latin typeface="Arial" panose="020B0604020202020204" pitchFamily="34" charset="0"/>
                <a:cs typeface="Arial" panose="020B0604020202020204" pitchFamily="34" charset="0"/>
                <a:sym typeface="Gill Sans Light" charset="0"/>
              </a:rPr>
              <a:t>)</a:t>
            </a:r>
            <a:r>
              <a:rPr lang="fr-FR" sz="1000" dirty="0">
                <a:latin typeface="Arial" panose="020B0604020202020204" pitchFamily="34" charset="0"/>
                <a:cs typeface="Arial" panose="020B0604020202020204" pitchFamily="34" charset="0"/>
                <a:sym typeface="Gill Sans Light" charset="0"/>
              </a:rPr>
              <a:t>.</a:t>
            </a:r>
            <a:endParaRPr lang="fr-FR" sz="1000" dirty="0">
              <a:latin typeface="Arial" panose="020B0604020202020204" pitchFamily="34" charset="0"/>
              <a:cs typeface="Arial" panose="020B0604020202020204" pitchFamily="34" charset="0"/>
            </a:endParaRPr>
          </a:p>
          <a:p>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19</a:t>
            </a:fld>
            <a:endParaRPr lang="fr-FR" dirty="0"/>
          </a:p>
        </p:txBody>
      </p:sp>
    </p:spTree>
    <p:extLst>
      <p:ext uri="{BB962C8B-B14F-4D97-AF65-F5344CB8AC3E}">
        <p14:creationId xmlns:p14="http://schemas.microsoft.com/office/powerpoint/2010/main" val="126044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3" name="Espace réservé des notes 2">
            <a:extLst>
              <a:ext uri="{FF2B5EF4-FFF2-40B4-BE49-F238E27FC236}">
                <a16:creationId xmlns:a16="http://schemas.microsoft.com/office/drawing/2014/main" id="{38BC1E86-3566-438A-A69C-291B8F76BA50}"/>
              </a:ext>
            </a:extLst>
          </p:cNvPr>
          <p:cNvSpPr>
            <a:spLocks noGrp="1"/>
          </p:cNvSpPr>
          <p:nvPr>
            <p:ph type="body" sz="quarter" idx="3"/>
          </p:nvPr>
        </p:nvSpPr>
        <p:spPr/>
        <p:txBody>
          <a:bodyPr/>
          <a:lstStyle/>
          <a:p>
            <a:endParaRPr lang="fr-FR"/>
          </a:p>
        </p:txBody>
      </p:sp>
      <p:sp>
        <p:nvSpPr>
          <p:cNvPr id="4" name="Espace réservé du numéro de diapositive 3">
            <a:extLst>
              <a:ext uri="{FF2B5EF4-FFF2-40B4-BE49-F238E27FC236}">
                <a16:creationId xmlns:a16="http://schemas.microsoft.com/office/drawing/2014/main" id="{DCEA7D07-B230-448B-B3DE-9BA8A9C40273}"/>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2</a:t>
            </a:fld>
            <a:endParaRPr lang="fr-FR" dirty="0"/>
          </a:p>
        </p:txBody>
      </p:sp>
    </p:spTree>
    <p:extLst>
      <p:ext uri="{BB962C8B-B14F-4D97-AF65-F5344CB8AC3E}">
        <p14:creationId xmlns:p14="http://schemas.microsoft.com/office/powerpoint/2010/main" val="2653581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343400"/>
            <a:ext cx="5486400" cy="4549080"/>
          </a:xfrm>
        </p:spPr>
        <p:txBody>
          <a:bodyPr>
            <a:normAutofit/>
          </a:bodyPr>
          <a:lstStyle/>
          <a:p>
            <a:r>
              <a:rPr lang="fr-FR" sz="1300" b="1" dirty="0">
                <a:latin typeface="Arial" panose="020B0604020202020204" pitchFamily="34" charset="0"/>
                <a:cs typeface="Arial" panose="020B0604020202020204" pitchFamily="34" charset="0"/>
              </a:rPr>
              <a:t>Méthodes d’extrapolation statistique</a:t>
            </a:r>
          </a:p>
          <a:p>
            <a:r>
              <a:rPr lang="fr-FR" sz="1050" dirty="0">
                <a:latin typeface="Arial" panose="020B0604020202020204" pitchFamily="34" charset="0"/>
                <a:cs typeface="Arial" panose="020B0604020202020204" pitchFamily="34" charset="0"/>
              </a:rPr>
              <a:t>Ces méthodes consistent à « projeter » les données passées sur une ou plusieurs périodes. On présente d’abord la méthode de la </a:t>
            </a:r>
            <a:r>
              <a:rPr lang="fr-FR" sz="1050" b="1" dirty="0">
                <a:latin typeface="Arial" panose="020B0604020202020204" pitchFamily="34" charset="0"/>
                <a:cs typeface="Arial" panose="020B0604020202020204" pitchFamily="34" charset="0"/>
              </a:rPr>
              <a:t>moyenne mobile.</a:t>
            </a:r>
          </a:p>
          <a:p>
            <a:r>
              <a:rPr lang="fr-FR" sz="1000" dirty="0">
                <a:latin typeface="Arial" panose="020B0604020202020204" pitchFamily="34" charset="0"/>
                <a:cs typeface="Arial" panose="020B0604020202020204" pitchFamily="34" charset="0"/>
              </a:rPr>
              <a:t>Une moyenne mobile permet de « lisser » une série de valeurs exprimées en fonction du temps (série chronologique). Elle permet d’éliminer les fluctuations les moins significatives.</a:t>
            </a:r>
          </a:p>
          <a:p>
            <a:r>
              <a:rPr lang="fr-FR" sz="1000" dirty="0">
                <a:latin typeface="Arial" panose="020B0604020202020204" pitchFamily="34" charset="0"/>
                <a:cs typeface="Arial" panose="020B0604020202020204" pitchFamily="34" charset="0"/>
              </a:rPr>
              <a:t>La moyenne mobile consiste à utiliser la moyenne des données réelles d’un certain nombre déterminé de périodes précédentes comme prévision d’une période donnée d’une prévision à l’autre, le nombre de périodes antérieures choisi demeure le même ; cependant, la période la plus ancienne cède sa place à la période la plus récente afin de conserver les périodes les plus récentes dont les données réelles sont disponibles. </a:t>
            </a:r>
          </a:p>
          <a:p>
            <a:r>
              <a:rPr lang="fr-FR" sz="1000" dirty="0">
                <a:latin typeface="Arial" panose="020B0604020202020204" pitchFamily="34" charset="0"/>
                <a:cs typeface="Arial" panose="020B0604020202020204" pitchFamily="34" charset="0"/>
              </a:rPr>
              <a:t>Plus le nombre de demandes antérieures est grand, plus la prévision sera lissée (moyenne sur un plus grand nombre de périodes).</a:t>
            </a:r>
          </a:p>
          <a:p>
            <a:r>
              <a:rPr lang="fr-FR" sz="1000" dirty="0">
                <a:latin typeface="Arial" panose="020B0604020202020204" pitchFamily="34" charset="0"/>
                <a:cs typeface="Arial" panose="020B0604020202020204" pitchFamily="34" charset="0"/>
              </a:rPr>
              <a:t>Dans la moyenne mobile simple, toutes les données passées ont un poids égal (1/nombre de périodes).</a:t>
            </a:r>
          </a:p>
          <a:p>
            <a:r>
              <a:rPr lang="fr-FR" sz="1000" dirty="0">
                <a:latin typeface="Arial" panose="020B0604020202020204" pitchFamily="34" charset="0"/>
                <a:cs typeface="Arial" panose="020B0604020202020204" pitchFamily="34" charset="0"/>
              </a:rPr>
              <a:t>La moyenne mobile pondérée consiste à donner des poids différents aux demandes prises en considération ; par exemple, on souhaite donner poids supérieur aux demandes les plus récentes ; la somme des poids est toujours égale à 1. Cette pondération est souvent faite subjectivement. </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Notons que, dans les méthodes de moyenne mobile, les demandes les plus anciennes sont complètement ignorées.</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20</a:t>
            </a:fld>
            <a:endParaRPr lang="fr-FR" dirty="0"/>
          </a:p>
        </p:txBody>
      </p:sp>
    </p:spTree>
    <p:extLst>
      <p:ext uri="{BB962C8B-B14F-4D97-AF65-F5344CB8AC3E}">
        <p14:creationId xmlns:p14="http://schemas.microsoft.com/office/powerpoint/2010/main" val="3978925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43000" y="4343400"/>
            <a:ext cx="4572000" cy="4114800"/>
          </a:xfrm>
        </p:spPr>
        <p:txBody>
          <a:bodyPr>
            <a:normAutofit fontScale="92500" lnSpcReduction="20000"/>
          </a:bodyPr>
          <a:lstStyle/>
          <a:p>
            <a:r>
              <a:rPr lang="fr-FR" altLang="fr-FR" b="1" dirty="0">
                <a:latin typeface="Arial" panose="020B0604020202020204" pitchFamily="34" charset="0"/>
                <a:cs typeface="Arial" panose="020B0604020202020204" pitchFamily="34" charset="0"/>
              </a:rPr>
              <a:t>Exemple : moyenne mobile sur 3 mois</a:t>
            </a:r>
          </a:p>
          <a:p>
            <a:r>
              <a:rPr lang="fr-FR" altLang="fr-FR" dirty="0">
                <a:latin typeface="Arial" panose="020B0604020202020204" pitchFamily="34" charset="0"/>
                <a:cs typeface="Arial" panose="020B0604020202020204" pitchFamily="34" charset="0"/>
              </a:rPr>
              <a:t>Demande Octobre     : 2200</a:t>
            </a:r>
          </a:p>
          <a:p>
            <a:r>
              <a:rPr lang="fr-FR" altLang="fr-FR" dirty="0">
                <a:latin typeface="Arial" panose="020B0604020202020204" pitchFamily="34" charset="0"/>
                <a:cs typeface="Arial" panose="020B0604020202020204" pitchFamily="34" charset="0"/>
              </a:rPr>
              <a:t>Demande Novembre :	1800</a:t>
            </a:r>
          </a:p>
          <a:p>
            <a:r>
              <a:rPr lang="fr-FR" altLang="fr-FR" dirty="0">
                <a:latin typeface="Arial" panose="020B0604020202020204" pitchFamily="34" charset="0"/>
                <a:cs typeface="Arial" panose="020B0604020202020204" pitchFamily="34" charset="0"/>
              </a:rPr>
              <a:t>Demande Décembre :	2300</a:t>
            </a:r>
          </a:p>
          <a:p>
            <a:endParaRPr lang="fr-FR" altLang="fr-FR" dirty="0">
              <a:latin typeface="Arial" panose="020B0604020202020204" pitchFamily="34" charset="0"/>
              <a:cs typeface="Arial" panose="020B0604020202020204" pitchFamily="34" charset="0"/>
            </a:endParaRPr>
          </a:p>
          <a:p>
            <a:r>
              <a:rPr lang="fr-FR" altLang="fr-FR" dirty="0">
                <a:latin typeface="Arial" panose="020B0604020202020204" pitchFamily="34" charset="0"/>
                <a:cs typeface="Arial" panose="020B0604020202020204" pitchFamily="34" charset="0"/>
              </a:rPr>
              <a:t>Moyenne mobile = (2200 + 1800 + 2300) / 3</a:t>
            </a:r>
          </a:p>
          <a:p>
            <a:r>
              <a:rPr lang="fr-FR" altLang="fr-FR" dirty="0">
                <a:latin typeface="Arial" panose="020B0604020202020204" pitchFamily="34" charset="0"/>
                <a:cs typeface="Arial" panose="020B0604020202020204" pitchFamily="34" charset="0"/>
              </a:rPr>
              <a:t>Prévision pour Janvier : 2100</a:t>
            </a:r>
          </a:p>
          <a:p>
            <a:endParaRPr lang="fr-FR" altLang="fr-FR" dirty="0">
              <a:latin typeface="Arial" panose="020B0604020202020204" pitchFamily="34" charset="0"/>
              <a:cs typeface="Arial" panose="020B0604020202020204" pitchFamily="34" charset="0"/>
            </a:endParaRPr>
          </a:p>
          <a:p>
            <a:r>
              <a:rPr lang="fr-FR" altLang="fr-FR" dirty="0">
                <a:latin typeface="Arial" panose="020B0604020202020204" pitchFamily="34" charset="0"/>
                <a:cs typeface="Arial" panose="020B0604020202020204" pitchFamily="34" charset="0"/>
              </a:rPr>
              <a:t>Demande Janvier : 1900</a:t>
            </a:r>
          </a:p>
          <a:p>
            <a:r>
              <a:rPr lang="fr-FR" altLang="fr-FR" dirty="0">
                <a:latin typeface="Arial" panose="020B0604020202020204" pitchFamily="34" charset="0"/>
                <a:cs typeface="Arial" panose="020B0604020202020204" pitchFamily="34" charset="0"/>
              </a:rPr>
              <a:t>Prévision pour Février : 2000</a:t>
            </a:r>
          </a:p>
          <a:p>
            <a:endParaRPr lang="fr-FR" dirty="0">
              <a:latin typeface="Arial" panose="020B0604020202020204" pitchFamily="34" charset="0"/>
              <a:cs typeface="Arial" panose="020B0604020202020204" pitchFamily="34" charset="0"/>
            </a:endParaRPr>
          </a:p>
          <a:p>
            <a:r>
              <a:rPr lang="fr-FR" altLang="fr-FR" b="1" dirty="0">
                <a:latin typeface="Arial" panose="020B0604020202020204" pitchFamily="34" charset="0"/>
                <a:cs typeface="Arial" panose="020B0604020202020204" pitchFamily="34" charset="0"/>
              </a:rPr>
              <a:t>Exemple : moyenne mobile pondérée</a:t>
            </a:r>
          </a:p>
          <a:p>
            <a:r>
              <a:rPr lang="fr-FR" altLang="fr-FR" sz="1200" dirty="0">
                <a:latin typeface="Arial" panose="020B0604020202020204" pitchFamily="34" charset="0"/>
                <a:cs typeface="Arial" panose="020B0604020202020204" pitchFamily="34" charset="0"/>
              </a:rPr>
              <a:t>Demande Octobre     : 	2200	pondération : 30 %</a:t>
            </a:r>
          </a:p>
          <a:p>
            <a:r>
              <a:rPr lang="fr-FR" altLang="fr-FR" sz="1200" dirty="0">
                <a:latin typeface="Arial" panose="020B0604020202020204" pitchFamily="34" charset="0"/>
                <a:cs typeface="Arial" panose="020B0604020202020204" pitchFamily="34" charset="0"/>
              </a:rPr>
              <a:t>Demande Novembre :		1800	pondération : 30 %</a:t>
            </a:r>
          </a:p>
          <a:p>
            <a:r>
              <a:rPr lang="fr-FR" altLang="fr-FR" sz="1200" dirty="0">
                <a:latin typeface="Arial" panose="020B0604020202020204" pitchFamily="34" charset="0"/>
                <a:cs typeface="Arial" panose="020B0604020202020204" pitchFamily="34" charset="0"/>
              </a:rPr>
              <a:t>Demande Décembre :		2300	pondération : 40 %</a:t>
            </a:r>
          </a:p>
          <a:p>
            <a:endParaRPr lang="fr-FR" altLang="fr-FR" sz="1200" dirty="0">
              <a:latin typeface="Arial" panose="020B0604020202020204" pitchFamily="34" charset="0"/>
              <a:cs typeface="Arial" panose="020B0604020202020204" pitchFamily="34" charset="0"/>
            </a:endParaRPr>
          </a:p>
          <a:p>
            <a:r>
              <a:rPr lang="fr-FR" altLang="fr-FR" sz="1200" dirty="0">
                <a:latin typeface="Arial" panose="020B0604020202020204" pitchFamily="34" charset="0"/>
                <a:cs typeface="Arial" panose="020B0604020202020204" pitchFamily="34" charset="0"/>
              </a:rPr>
              <a:t>Moyenne mobile pondérée = (0,3*2200 + 0,3*1800 + 0,4*2300)</a:t>
            </a:r>
          </a:p>
          <a:p>
            <a:r>
              <a:rPr lang="fr-FR" altLang="fr-FR" sz="1200" dirty="0">
                <a:latin typeface="Arial" panose="020B0604020202020204" pitchFamily="34" charset="0"/>
                <a:cs typeface="Arial" panose="020B0604020202020204" pitchFamily="34" charset="0"/>
              </a:rPr>
              <a:t>Prévision pour Janvier : 2120</a:t>
            </a:r>
          </a:p>
          <a:p>
            <a:endParaRPr lang="fr-FR" altLang="fr-FR" sz="1200" dirty="0">
              <a:latin typeface="Arial" panose="020B0604020202020204" pitchFamily="34" charset="0"/>
              <a:cs typeface="Arial" panose="020B0604020202020204" pitchFamily="34" charset="0"/>
            </a:endParaRPr>
          </a:p>
          <a:p>
            <a:r>
              <a:rPr lang="fr-FR" altLang="fr-FR" sz="1200" dirty="0">
                <a:latin typeface="Arial" panose="020B0604020202020204" pitchFamily="34" charset="0"/>
                <a:cs typeface="Arial" panose="020B0604020202020204" pitchFamily="34" charset="0"/>
              </a:rPr>
              <a:t>Demande Janvier : 1900</a:t>
            </a:r>
          </a:p>
          <a:p>
            <a:r>
              <a:rPr lang="fr-FR" altLang="fr-FR" sz="1200" dirty="0">
                <a:latin typeface="Arial" panose="020B0604020202020204" pitchFamily="34" charset="0"/>
                <a:cs typeface="Arial" panose="020B0604020202020204" pitchFamily="34" charset="0"/>
              </a:rPr>
              <a:t>Prévision pour Février : 1990</a:t>
            </a:r>
          </a:p>
          <a:p>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21</a:t>
            </a:fld>
            <a:endParaRPr lang="fr-FR" dirty="0"/>
          </a:p>
        </p:txBody>
      </p:sp>
    </p:spTree>
    <p:extLst>
      <p:ext uri="{BB962C8B-B14F-4D97-AF65-F5344CB8AC3E}">
        <p14:creationId xmlns:p14="http://schemas.microsoft.com/office/powerpoint/2010/main" val="998424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152013"/>
            <a:ext cx="5486400" cy="4990399"/>
          </a:xfrm>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000" dirty="0">
                <a:solidFill>
                  <a:srgbClr val="000000"/>
                </a:solidFill>
                <a:latin typeface="Arial" panose="020B0604020202020204" pitchFamily="34" charset="0"/>
                <a:cs typeface="Arial" panose="020B0604020202020204" pitchFamily="34" charset="0"/>
              </a:rPr>
              <a:t>Cette méthode se rapproche de celle de la moyenne mobile pondérée. Souvent, on n’utilise qu’un certain nombre de périodes précédentes, avec chacune leur pondération.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000" dirty="0">
                <a:solidFill>
                  <a:srgbClr val="000000"/>
                </a:solidFill>
                <a:latin typeface="Arial" panose="020B0604020202020204" pitchFamily="34" charset="0"/>
                <a:cs typeface="Arial" panose="020B0604020202020204" pitchFamily="34" charset="0"/>
              </a:rPr>
              <a:t>Dans le lissage exponentiel, le poids accordé à chaque demande décroît exponentiellement à mesure que les données s’éloignent dans le temps.</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000" dirty="0">
                <a:solidFill>
                  <a:srgbClr val="000000"/>
                </a:solidFill>
                <a:latin typeface="Arial" panose="020B0604020202020204" pitchFamily="34" charset="0"/>
                <a:cs typeface="Arial" panose="020B0604020202020204" pitchFamily="34" charset="0"/>
              </a:rPr>
              <a:t>La formule de calcul est simple : la prévision est égale à une fraction de la dernière demande connue complétée par une fraction de la dernière prévision calculée.</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000" dirty="0">
                <a:solidFill>
                  <a:srgbClr val="000000"/>
                </a:solidFill>
                <a:latin typeface="Arial" panose="020B0604020202020204" pitchFamily="34" charset="0"/>
                <a:cs typeface="Arial" panose="020B0604020202020204" pitchFamily="34" charset="0"/>
              </a:rPr>
              <a:t>Le poids de la dernière demande est appelé Coefficient de lissage. Il est noté </a:t>
            </a:r>
            <a:r>
              <a:rPr lang="fr-FR" altLang="fr-FR" sz="1400" b="1" dirty="0">
                <a:solidFill>
                  <a:srgbClr val="000000"/>
                </a:solidFill>
                <a:latin typeface="Symbol" panose="05050102010706020507" pitchFamily="18" charset="2"/>
                <a:cs typeface="Arial" panose="020B0604020202020204" pitchFamily="34" charset="0"/>
              </a:rPr>
              <a:t>a </a:t>
            </a:r>
            <a:r>
              <a:rPr lang="fr-FR" altLang="fr-FR" sz="1000" dirty="0">
                <a:solidFill>
                  <a:srgbClr val="000000"/>
                </a:solidFill>
                <a:latin typeface="Arial" panose="020B0604020202020204" pitchFamily="34" charset="0"/>
                <a:cs typeface="Arial" panose="020B0604020202020204" pitchFamily="34" charset="0"/>
              </a:rPr>
              <a:t>(alpha) et est compris entre 0 et 1,</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000" dirty="0">
                <a:solidFill>
                  <a:srgbClr val="000000"/>
                </a:solidFill>
                <a:latin typeface="Arial" panose="020B0604020202020204" pitchFamily="34" charset="0"/>
                <a:cs typeface="Arial" panose="020B0604020202020204" pitchFamily="34" charset="0"/>
              </a:rPr>
              <a:t>La prévision tient compte de toutes les demandes passées :</a:t>
            </a:r>
          </a:p>
          <a:p>
            <a:pPr lvl="0">
              <a:defRPr/>
            </a:pPr>
            <a:r>
              <a:rPr lang="fr-FR" altLang="fr-FR" sz="1000" dirty="0">
                <a:solidFill>
                  <a:srgbClr val="000000"/>
                </a:solidFill>
                <a:latin typeface="Arial" panose="020B0604020202020204" pitchFamily="34" charset="0"/>
                <a:cs typeface="Arial" panose="020B0604020202020204" pitchFamily="34" charset="0"/>
              </a:rPr>
              <a:t>P</a:t>
            </a:r>
            <a:r>
              <a:rPr lang="fr-FR" altLang="fr-FR" sz="1000" baseline="-25000" dirty="0">
                <a:solidFill>
                  <a:srgbClr val="000000"/>
                </a:solidFill>
                <a:latin typeface="Arial" panose="020B0604020202020204" pitchFamily="34" charset="0"/>
                <a:cs typeface="Arial" panose="020B0604020202020204" pitchFamily="34" charset="0"/>
              </a:rPr>
              <a:t>t+1</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dirty="0" err="1">
                <a:solidFill>
                  <a:srgbClr val="000000"/>
                </a:solidFill>
                <a:latin typeface="Arial" panose="020B0604020202020204" pitchFamily="34" charset="0"/>
                <a:cs typeface="Arial" panose="020B0604020202020204" pitchFamily="34" charset="0"/>
              </a:rPr>
              <a:t>D</a:t>
            </a:r>
            <a:r>
              <a:rPr lang="fr-FR" altLang="fr-FR" sz="1000" baseline="-25000" dirty="0" err="1">
                <a:solidFill>
                  <a:srgbClr val="000000"/>
                </a:solidFill>
                <a:latin typeface="Arial" panose="020B0604020202020204" pitchFamily="34" charset="0"/>
                <a:cs typeface="Arial" panose="020B0604020202020204" pitchFamily="34" charset="0"/>
              </a:rPr>
              <a:t>t</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P</a:t>
            </a:r>
            <a:r>
              <a:rPr lang="fr-FR" altLang="fr-FR" sz="1000" baseline="-25000" dirty="0">
                <a:solidFill>
                  <a:srgbClr val="000000"/>
                </a:solidFill>
                <a:latin typeface="Arial" panose="020B0604020202020204" pitchFamily="34" charset="0"/>
                <a:cs typeface="Arial" panose="020B0604020202020204" pitchFamily="34" charset="0"/>
              </a:rPr>
              <a:t>t</a:t>
            </a:r>
            <a:r>
              <a:rPr lang="fr-FR" altLang="fr-FR" sz="1000" dirty="0">
                <a:solidFill>
                  <a:srgbClr val="000000"/>
                </a:solidFill>
                <a:latin typeface="Arial" panose="020B0604020202020204" pitchFamily="34" charset="0"/>
                <a:cs typeface="Arial" panose="020B0604020202020204" pitchFamily="34" charset="0"/>
              </a:rPr>
              <a:t> </a:t>
            </a:r>
          </a:p>
          <a:p>
            <a:pPr lvl="0">
              <a:defRPr/>
            </a:pPr>
            <a:r>
              <a:rPr lang="fr-FR" altLang="fr-FR" sz="1000" dirty="0">
                <a:solidFill>
                  <a:srgbClr val="000000"/>
                </a:solidFill>
                <a:latin typeface="Arial" panose="020B0604020202020204" pitchFamily="34" charset="0"/>
                <a:cs typeface="Arial" panose="020B0604020202020204" pitchFamily="34" charset="0"/>
              </a:rPr>
              <a:t>P</a:t>
            </a:r>
            <a:r>
              <a:rPr lang="fr-FR" altLang="fr-FR" sz="1000" baseline="-25000" dirty="0">
                <a:solidFill>
                  <a:srgbClr val="000000"/>
                </a:solidFill>
                <a:latin typeface="Arial" panose="020B0604020202020204" pitchFamily="34" charset="0"/>
                <a:cs typeface="Arial" panose="020B0604020202020204" pitchFamily="34" charset="0"/>
              </a:rPr>
              <a:t>t+1</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dirty="0" err="1">
                <a:solidFill>
                  <a:srgbClr val="000000"/>
                </a:solidFill>
                <a:latin typeface="Arial" panose="020B0604020202020204" pitchFamily="34" charset="0"/>
                <a:cs typeface="Arial" panose="020B0604020202020204" pitchFamily="34" charset="0"/>
              </a:rPr>
              <a:t>D</a:t>
            </a:r>
            <a:r>
              <a:rPr lang="fr-FR" altLang="fr-FR" sz="1000" baseline="-25000" dirty="0" err="1">
                <a:solidFill>
                  <a:srgbClr val="000000"/>
                </a:solidFill>
                <a:latin typeface="Arial" panose="020B0604020202020204" pitchFamily="34" charset="0"/>
                <a:cs typeface="Arial" panose="020B0604020202020204" pitchFamily="34" charset="0"/>
              </a:rPr>
              <a:t>t</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D</a:t>
            </a:r>
            <a:r>
              <a:rPr lang="fr-FR" altLang="fr-FR" sz="1000" baseline="-25000" dirty="0">
                <a:solidFill>
                  <a:srgbClr val="000000"/>
                </a:solidFill>
                <a:latin typeface="Arial" panose="020B0604020202020204" pitchFamily="34" charset="0"/>
                <a:cs typeface="Arial" panose="020B0604020202020204" pitchFamily="34" charset="0"/>
              </a:rPr>
              <a:t>t-1 </a:t>
            </a:r>
            <a:r>
              <a:rPr lang="fr-FR" altLang="fr-FR" sz="1000" dirty="0">
                <a:solidFill>
                  <a:srgbClr val="000000"/>
                </a:solidFill>
                <a:latin typeface="Arial" panose="020B0604020202020204" pitchFamily="34" charset="0"/>
                <a:cs typeface="Arial" panose="020B0604020202020204" pitchFamily="34" charset="0"/>
              </a:rPr>
              <a:t>+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P</a:t>
            </a:r>
            <a:r>
              <a:rPr lang="fr-FR" altLang="fr-FR" sz="1000" baseline="-25000" dirty="0">
                <a:solidFill>
                  <a:srgbClr val="000000"/>
                </a:solidFill>
                <a:latin typeface="Arial" panose="020B0604020202020204" pitchFamily="34" charset="0"/>
                <a:cs typeface="Arial" panose="020B0604020202020204" pitchFamily="34" charset="0"/>
              </a:rPr>
              <a:t>t-1 </a:t>
            </a:r>
            <a:r>
              <a:rPr lang="fr-FR" altLang="fr-FR" sz="1000" dirty="0">
                <a:solidFill>
                  <a:srgbClr val="000000"/>
                </a:solidFill>
                <a:latin typeface="Arial" panose="020B0604020202020204" pitchFamily="34" charset="0"/>
                <a:cs typeface="Arial" panose="020B0604020202020204" pitchFamily="34" charset="0"/>
              </a:rPr>
              <a:t>] </a:t>
            </a:r>
          </a:p>
          <a:p>
            <a:pPr lvl="0">
              <a:defRPr/>
            </a:pPr>
            <a:r>
              <a:rPr lang="fr-FR" altLang="fr-FR" sz="1000" dirty="0">
                <a:solidFill>
                  <a:srgbClr val="000000"/>
                </a:solidFill>
                <a:latin typeface="Arial" panose="020B0604020202020204" pitchFamily="34" charset="0"/>
                <a:cs typeface="Arial" panose="020B0604020202020204" pitchFamily="34" charset="0"/>
              </a:rPr>
              <a:t>P</a:t>
            </a:r>
            <a:r>
              <a:rPr lang="fr-FR" altLang="fr-FR" sz="1000" baseline="-25000" dirty="0">
                <a:solidFill>
                  <a:srgbClr val="000000"/>
                </a:solidFill>
                <a:latin typeface="Arial" panose="020B0604020202020204" pitchFamily="34" charset="0"/>
                <a:cs typeface="Arial" panose="020B0604020202020204" pitchFamily="34" charset="0"/>
              </a:rPr>
              <a:t>t+1</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dirty="0" err="1">
                <a:solidFill>
                  <a:srgbClr val="000000"/>
                </a:solidFill>
                <a:latin typeface="Arial" panose="020B0604020202020204" pitchFamily="34" charset="0"/>
                <a:cs typeface="Arial" panose="020B0604020202020204" pitchFamily="34" charset="0"/>
              </a:rPr>
              <a:t>D</a:t>
            </a:r>
            <a:r>
              <a:rPr lang="fr-FR" altLang="fr-FR" sz="1000" baseline="-25000" dirty="0" err="1">
                <a:solidFill>
                  <a:srgbClr val="000000"/>
                </a:solidFill>
                <a:latin typeface="Arial" panose="020B0604020202020204" pitchFamily="34" charset="0"/>
                <a:cs typeface="Arial" panose="020B0604020202020204" pitchFamily="34" charset="0"/>
              </a:rPr>
              <a:t>t</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D</a:t>
            </a:r>
            <a:r>
              <a:rPr lang="fr-FR" altLang="fr-FR" sz="1000" baseline="-25000" dirty="0">
                <a:solidFill>
                  <a:srgbClr val="000000"/>
                </a:solidFill>
                <a:latin typeface="Arial" panose="020B0604020202020204" pitchFamily="34" charset="0"/>
                <a:cs typeface="Arial" panose="020B0604020202020204" pitchFamily="34" charset="0"/>
              </a:rPr>
              <a:t>t-1 </a:t>
            </a:r>
            <a:r>
              <a:rPr lang="fr-FR" altLang="fr-FR" sz="1000" dirty="0">
                <a:solidFill>
                  <a:srgbClr val="000000"/>
                </a:solidFill>
                <a:latin typeface="Arial" panose="020B0604020202020204" pitchFamily="34" charset="0"/>
                <a:cs typeface="Arial" panose="020B0604020202020204" pitchFamily="34" charset="0"/>
              </a:rPr>
              <a:t>+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a:t>
            </a:r>
            <a:r>
              <a:rPr lang="fr-FR" altLang="fr-FR" sz="1000" baseline="30000" dirty="0">
                <a:solidFill>
                  <a:srgbClr val="000000"/>
                </a:solidFill>
                <a:latin typeface="Arial" panose="020B0604020202020204" pitchFamily="34" charset="0"/>
                <a:cs typeface="Arial" panose="020B0604020202020204" pitchFamily="34" charset="0"/>
              </a:rPr>
              <a:t>2</a:t>
            </a:r>
            <a:r>
              <a:rPr lang="fr-FR" altLang="fr-FR" sz="1000" dirty="0">
                <a:solidFill>
                  <a:srgbClr val="000000"/>
                </a:solidFill>
                <a:latin typeface="Arial" panose="020B0604020202020204" pitchFamily="34" charset="0"/>
                <a:cs typeface="Arial" panose="020B0604020202020204" pitchFamily="34" charset="0"/>
              </a:rPr>
              <a:t> P</a:t>
            </a:r>
            <a:r>
              <a:rPr lang="fr-FR" altLang="fr-FR" sz="1000" baseline="-25000" dirty="0">
                <a:solidFill>
                  <a:srgbClr val="000000"/>
                </a:solidFill>
                <a:latin typeface="Arial" panose="020B0604020202020204" pitchFamily="34" charset="0"/>
                <a:cs typeface="Arial" panose="020B0604020202020204" pitchFamily="34" charset="0"/>
              </a:rPr>
              <a:t>t-1</a:t>
            </a:r>
            <a:r>
              <a:rPr lang="fr-FR" altLang="fr-FR" sz="1000" dirty="0">
                <a:solidFill>
                  <a:srgbClr val="000000"/>
                </a:solidFill>
                <a:latin typeface="Arial" panose="020B0604020202020204" pitchFamily="34" charset="0"/>
                <a:cs typeface="Arial" panose="020B0604020202020204" pitchFamily="34" charset="0"/>
              </a:rPr>
              <a:t> </a:t>
            </a:r>
          </a:p>
          <a:p>
            <a:pPr lvl="0">
              <a:defRPr/>
            </a:pPr>
            <a:r>
              <a:rPr lang="fr-FR" altLang="fr-FR" sz="1000" dirty="0">
                <a:solidFill>
                  <a:srgbClr val="000000"/>
                </a:solidFill>
                <a:latin typeface="Arial" panose="020B0604020202020204" pitchFamily="34" charset="0"/>
                <a:cs typeface="Arial" panose="020B0604020202020204" pitchFamily="34" charset="0"/>
              </a:rPr>
              <a:t>P</a:t>
            </a:r>
            <a:r>
              <a:rPr lang="fr-FR" altLang="fr-FR" sz="1000" baseline="-25000" dirty="0">
                <a:solidFill>
                  <a:srgbClr val="000000"/>
                </a:solidFill>
                <a:latin typeface="Arial" panose="020B0604020202020204" pitchFamily="34" charset="0"/>
                <a:cs typeface="Arial" panose="020B0604020202020204" pitchFamily="34" charset="0"/>
              </a:rPr>
              <a:t>t+1</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dirty="0" err="1">
                <a:solidFill>
                  <a:srgbClr val="000000"/>
                </a:solidFill>
                <a:latin typeface="Arial" panose="020B0604020202020204" pitchFamily="34" charset="0"/>
                <a:cs typeface="Arial" panose="020B0604020202020204" pitchFamily="34" charset="0"/>
              </a:rPr>
              <a:t>D</a:t>
            </a:r>
            <a:r>
              <a:rPr lang="fr-FR" altLang="fr-FR" sz="1000" baseline="-25000" dirty="0" err="1">
                <a:solidFill>
                  <a:srgbClr val="000000"/>
                </a:solidFill>
                <a:latin typeface="Arial" panose="020B0604020202020204" pitchFamily="34" charset="0"/>
                <a:cs typeface="Arial" panose="020B0604020202020204" pitchFamily="34" charset="0"/>
              </a:rPr>
              <a:t>t</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D</a:t>
            </a:r>
            <a:r>
              <a:rPr lang="fr-FR" altLang="fr-FR" sz="1000" baseline="-25000" dirty="0">
                <a:solidFill>
                  <a:srgbClr val="000000"/>
                </a:solidFill>
                <a:latin typeface="Arial" panose="020B0604020202020204" pitchFamily="34" charset="0"/>
                <a:cs typeface="Arial" panose="020B0604020202020204" pitchFamily="34" charset="0"/>
              </a:rPr>
              <a:t>t-1 </a:t>
            </a:r>
            <a:r>
              <a:rPr lang="fr-FR" altLang="fr-FR" sz="1000" dirty="0">
                <a:solidFill>
                  <a:srgbClr val="000000"/>
                </a:solidFill>
                <a:latin typeface="Arial" panose="020B0604020202020204" pitchFamily="34" charset="0"/>
                <a:cs typeface="Arial" panose="020B0604020202020204" pitchFamily="34" charset="0"/>
              </a:rPr>
              <a:t>+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a:t>
            </a:r>
            <a:r>
              <a:rPr lang="fr-FR" altLang="fr-FR" sz="1000" baseline="30000" dirty="0">
                <a:solidFill>
                  <a:srgbClr val="000000"/>
                </a:solidFill>
                <a:latin typeface="Arial" panose="020B0604020202020204" pitchFamily="34" charset="0"/>
                <a:cs typeface="Arial" panose="020B0604020202020204" pitchFamily="34" charset="0"/>
              </a:rPr>
              <a:t>2</a:t>
            </a:r>
            <a:r>
              <a:rPr lang="fr-FR" altLang="fr-FR" sz="1000" dirty="0">
                <a:solidFill>
                  <a:srgbClr val="000000"/>
                </a:solidFill>
                <a:latin typeface="Arial" panose="020B0604020202020204" pitchFamily="34" charset="0"/>
                <a:cs typeface="Arial" panose="020B0604020202020204" pitchFamily="34" charset="0"/>
              </a:rPr>
              <a:t> D</a:t>
            </a:r>
            <a:r>
              <a:rPr lang="fr-FR" altLang="fr-FR" sz="1000" baseline="-25000" dirty="0">
                <a:solidFill>
                  <a:srgbClr val="000000"/>
                </a:solidFill>
                <a:latin typeface="Arial" panose="020B0604020202020204" pitchFamily="34" charset="0"/>
                <a:cs typeface="Arial" panose="020B0604020202020204" pitchFamily="34" charset="0"/>
              </a:rPr>
              <a:t>t-2</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a:t>
            </a:r>
            <a:r>
              <a:rPr lang="fr-FR" altLang="fr-FR" sz="1000" baseline="30000" dirty="0">
                <a:solidFill>
                  <a:srgbClr val="000000"/>
                </a:solidFill>
                <a:latin typeface="Arial" panose="020B0604020202020204" pitchFamily="34" charset="0"/>
                <a:cs typeface="Arial" panose="020B0604020202020204" pitchFamily="34" charset="0"/>
              </a:rPr>
              <a:t>3</a:t>
            </a:r>
            <a:r>
              <a:rPr lang="fr-FR" altLang="fr-FR" sz="1000" dirty="0">
                <a:solidFill>
                  <a:srgbClr val="000000"/>
                </a:solidFill>
                <a:latin typeface="Arial" panose="020B0604020202020204" pitchFamily="34" charset="0"/>
                <a:cs typeface="Arial" panose="020B0604020202020204" pitchFamily="34" charset="0"/>
              </a:rPr>
              <a:t> P</a:t>
            </a:r>
            <a:r>
              <a:rPr lang="fr-FR" altLang="fr-FR" sz="1000" baseline="-25000" dirty="0">
                <a:solidFill>
                  <a:srgbClr val="000000"/>
                </a:solidFill>
                <a:latin typeface="Arial" panose="020B0604020202020204" pitchFamily="34" charset="0"/>
                <a:cs typeface="Arial" panose="020B0604020202020204" pitchFamily="34" charset="0"/>
              </a:rPr>
              <a:t>t-2</a:t>
            </a:r>
            <a:r>
              <a:rPr lang="fr-FR" altLang="fr-FR" sz="1000" dirty="0">
                <a:solidFill>
                  <a:srgbClr val="000000"/>
                </a:solidFill>
                <a:latin typeface="Arial" panose="020B0604020202020204" pitchFamily="34" charset="0"/>
                <a:cs typeface="Arial" panose="020B0604020202020204" pitchFamily="34" charset="0"/>
              </a:rPr>
              <a:t> </a:t>
            </a:r>
          </a:p>
          <a:p>
            <a:pPr lvl="0">
              <a:defRPr/>
            </a:pPr>
            <a:r>
              <a:rPr lang="fr-FR" altLang="fr-FR" sz="1000" dirty="0">
                <a:solidFill>
                  <a:srgbClr val="000000"/>
                </a:solidFill>
                <a:latin typeface="Arial" panose="020B0604020202020204" pitchFamily="34" charset="0"/>
                <a:cs typeface="Arial" panose="020B0604020202020204" pitchFamily="34" charset="0"/>
              </a:rPr>
              <a:t>P</a:t>
            </a:r>
            <a:r>
              <a:rPr lang="fr-FR" altLang="fr-FR" sz="1000" baseline="-25000" dirty="0">
                <a:solidFill>
                  <a:srgbClr val="000000"/>
                </a:solidFill>
                <a:latin typeface="Arial" panose="020B0604020202020204" pitchFamily="34" charset="0"/>
                <a:cs typeface="Arial" panose="020B0604020202020204" pitchFamily="34" charset="0"/>
              </a:rPr>
              <a:t>t+1</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dirty="0" err="1">
                <a:solidFill>
                  <a:srgbClr val="000000"/>
                </a:solidFill>
                <a:latin typeface="Arial" panose="020B0604020202020204" pitchFamily="34" charset="0"/>
                <a:cs typeface="Arial" panose="020B0604020202020204" pitchFamily="34" charset="0"/>
              </a:rPr>
              <a:t>D</a:t>
            </a:r>
            <a:r>
              <a:rPr lang="fr-FR" altLang="fr-FR" sz="1000" baseline="-25000" dirty="0" err="1">
                <a:solidFill>
                  <a:srgbClr val="000000"/>
                </a:solidFill>
                <a:latin typeface="Arial" panose="020B0604020202020204" pitchFamily="34" charset="0"/>
                <a:cs typeface="Arial" panose="020B0604020202020204" pitchFamily="34" charset="0"/>
              </a:rPr>
              <a:t>t</a:t>
            </a:r>
            <a:r>
              <a:rPr lang="fr-FR" altLang="fr-FR" sz="1000" dirty="0">
                <a:solidFill>
                  <a:srgbClr val="000000"/>
                </a:solidFill>
                <a:latin typeface="Arial" panose="020B0604020202020204" pitchFamily="34" charset="0"/>
                <a:cs typeface="Arial" panose="020B0604020202020204" pitchFamily="34" charset="0"/>
              </a:rPr>
              <a:t>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D</a:t>
            </a:r>
            <a:r>
              <a:rPr lang="fr-FR" altLang="fr-FR" sz="1000" baseline="-25000" dirty="0">
                <a:solidFill>
                  <a:srgbClr val="000000"/>
                </a:solidFill>
                <a:latin typeface="Arial" panose="020B0604020202020204" pitchFamily="34" charset="0"/>
                <a:cs typeface="Arial" panose="020B0604020202020204" pitchFamily="34" charset="0"/>
              </a:rPr>
              <a:t>t-1 </a:t>
            </a:r>
            <a:r>
              <a:rPr lang="fr-FR" altLang="fr-FR" sz="1000" dirty="0">
                <a:solidFill>
                  <a:srgbClr val="000000"/>
                </a:solidFill>
                <a:latin typeface="Arial" panose="020B0604020202020204" pitchFamily="34" charset="0"/>
                <a:cs typeface="Arial" panose="020B0604020202020204" pitchFamily="34" charset="0"/>
              </a:rPr>
              <a:t>+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a:t>
            </a:r>
            <a:r>
              <a:rPr lang="fr-FR" altLang="fr-FR" sz="1000" baseline="30000" dirty="0">
                <a:solidFill>
                  <a:srgbClr val="000000"/>
                </a:solidFill>
                <a:latin typeface="Arial" panose="020B0604020202020204" pitchFamily="34" charset="0"/>
                <a:cs typeface="Arial" panose="020B0604020202020204" pitchFamily="34" charset="0"/>
              </a:rPr>
              <a:t>2</a:t>
            </a:r>
            <a:r>
              <a:rPr lang="fr-FR" altLang="fr-FR" sz="1000" dirty="0">
                <a:solidFill>
                  <a:srgbClr val="000000"/>
                </a:solidFill>
                <a:latin typeface="Arial" panose="020B0604020202020204" pitchFamily="34" charset="0"/>
                <a:cs typeface="Arial" panose="020B0604020202020204" pitchFamily="34" charset="0"/>
              </a:rPr>
              <a:t> D</a:t>
            </a:r>
            <a:r>
              <a:rPr lang="fr-FR" altLang="fr-FR" sz="1000" baseline="-25000" dirty="0">
                <a:solidFill>
                  <a:srgbClr val="000000"/>
                </a:solidFill>
                <a:latin typeface="Arial" panose="020B0604020202020204" pitchFamily="34" charset="0"/>
                <a:cs typeface="Arial" panose="020B0604020202020204" pitchFamily="34" charset="0"/>
              </a:rPr>
              <a:t>t-2</a:t>
            </a:r>
            <a:r>
              <a:rPr lang="fr-FR" altLang="fr-FR" sz="1000" dirty="0">
                <a:solidFill>
                  <a:srgbClr val="000000"/>
                </a:solidFill>
                <a:latin typeface="Arial" panose="020B0604020202020204" pitchFamily="34" charset="0"/>
                <a:cs typeface="Arial" panose="020B0604020202020204" pitchFamily="34" charset="0"/>
              </a:rPr>
              <a:t> + …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 . (1 - </a:t>
            </a:r>
            <a:r>
              <a:rPr lang="fr-FR" altLang="fr-FR" sz="1000" b="1" dirty="0">
                <a:solidFill>
                  <a:srgbClr val="000000"/>
                </a:solidFill>
                <a:latin typeface="Symbol" panose="05050102010706020507" pitchFamily="18" charset="2"/>
                <a:cs typeface="Arial" panose="020B0604020202020204" pitchFamily="34" charset="0"/>
              </a:rPr>
              <a:t>a</a:t>
            </a:r>
            <a:r>
              <a:rPr lang="fr-FR" altLang="fr-FR" sz="1000" dirty="0">
                <a:solidFill>
                  <a:srgbClr val="000000"/>
                </a:solidFill>
                <a:latin typeface="Arial" panose="020B0604020202020204" pitchFamily="34" charset="0"/>
                <a:cs typeface="Arial" panose="020B0604020202020204" pitchFamily="34" charset="0"/>
              </a:rPr>
              <a:t>)</a:t>
            </a:r>
            <a:r>
              <a:rPr lang="fr-FR" altLang="fr-FR" sz="1000" baseline="30000" dirty="0">
                <a:solidFill>
                  <a:srgbClr val="000000"/>
                </a:solidFill>
                <a:latin typeface="Arial" panose="020B0604020202020204" pitchFamily="34" charset="0"/>
                <a:cs typeface="Arial" panose="020B0604020202020204" pitchFamily="34" charset="0"/>
              </a:rPr>
              <a:t>n</a:t>
            </a:r>
            <a:r>
              <a:rPr lang="fr-FR" altLang="fr-FR" sz="1000" dirty="0">
                <a:solidFill>
                  <a:srgbClr val="000000"/>
                </a:solidFill>
                <a:latin typeface="Arial" panose="020B0604020202020204" pitchFamily="34" charset="0"/>
                <a:cs typeface="Arial" panose="020B0604020202020204" pitchFamily="34" charset="0"/>
              </a:rPr>
              <a:t> </a:t>
            </a:r>
            <a:r>
              <a:rPr lang="fr-FR" altLang="fr-FR" sz="1000" dirty="0" err="1">
                <a:solidFill>
                  <a:srgbClr val="000000"/>
                </a:solidFill>
                <a:latin typeface="Arial" panose="020B0604020202020204" pitchFamily="34" charset="0"/>
                <a:cs typeface="Arial" panose="020B0604020202020204" pitchFamily="34" charset="0"/>
              </a:rPr>
              <a:t>D</a:t>
            </a:r>
            <a:r>
              <a:rPr lang="fr-FR" altLang="fr-FR" sz="1000" baseline="-25000" dirty="0" err="1">
                <a:solidFill>
                  <a:srgbClr val="000000"/>
                </a:solidFill>
                <a:latin typeface="Arial" panose="020B0604020202020204" pitchFamily="34" charset="0"/>
                <a:cs typeface="Arial" panose="020B0604020202020204" pitchFamily="34" charset="0"/>
              </a:rPr>
              <a:t>t</a:t>
            </a:r>
            <a:r>
              <a:rPr lang="fr-FR" altLang="fr-FR" sz="1000" baseline="-25000" dirty="0">
                <a:solidFill>
                  <a:srgbClr val="000000"/>
                </a:solidFill>
                <a:latin typeface="Arial" panose="020B0604020202020204" pitchFamily="34" charset="0"/>
                <a:cs typeface="Arial" panose="020B0604020202020204" pitchFamily="34" charset="0"/>
              </a:rPr>
              <a:t>-n</a:t>
            </a:r>
            <a:r>
              <a:rPr lang="fr-FR" altLang="fr-FR" sz="1000" dirty="0">
                <a:solidFill>
                  <a:srgbClr val="000000"/>
                </a:solidFill>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000" dirty="0">
                <a:solidFill>
                  <a:srgbClr val="000000"/>
                </a:solidFill>
                <a:latin typeface="Arial" panose="020B0604020202020204" pitchFamily="34" charset="0"/>
                <a:cs typeface="Arial" panose="020B0604020202020204" pitchFamily="34" charset="0"/>
              </a:rPr>
              <a:t>Les pondérations des demandes passées sont exponentiellement décroissantes.</a:t>
            </a:r>
          </a:p>
          <a:p>
            <a:endParaRPr lang="fr-FR" sz="1000" dirty="0">
              <a:solidFill>
                <a:srgbClr val="000000"/>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22</a:t>
            </a:fld>
            <a:endParaRPr lang="fr-FR" dirty="0"/>
          </a:p>
        </p:txBody>
      </p:sp>
      <p:grpSp>
        <p:nvGrpSpPr>
          <p:cNvPr id="182" name="Groupe 181">
            <a:extLst>
              <a:ext uri="{FF2B5EF4-FFF2-40B4-BE49-F238E27FC236}">
                <a16:creationId xmlns:a16="http://schemas.microsoft.com/office/drawing/2014/main" id="{A79008CB-4937-45E5-862F-0A5DDF3CDDC9}"/>
              </a:ext>
            </a:extLst>
          </p:cNvPr>
          <p:cNvGrpSpPr/>
          <p:nvPr/>
        </p:nvGrpSpPr>
        <p:grpSpPr>
          <a:xfrm>
            <a:off x="962057" y="7020272"/>
            <a:ext cx="4752942" cy="2016224"/>
            <a:chOff x="1224241" y="1828800"/>
            <a:chExt cx="5328959" cy="3386138"/>
          </a:xfrm>
        </p:grpSpPr>
        <p:sp>
          <p:nvSpPr>
            <p:cNvPr id="183" name="Freeform 4">
              <a:extLst>
                <a:ext uri="{FF2B5EF4-FFF2-40B4-BE49-F238E27FC236}">
                  <a16:creationId xmlns:a16="http://schemas.microsoft.com/office/drawing/2014/main" id="{07384958-2FCB-48F3-B846-D11102031878}"/>
                </a:ext>
              </a:extLst>
            </p:cNvPr>
            <p:cNvSpPr>
              <a:spLocks/>
            </p:cNvSpPr>
            <p:nvPr/>
          </p:nvSpPr>
          <p:spPr bwMode="auto">
            <a:xfrm>
              <a:off x="1809750" y="4492625"/>
              <a:ext cx="77788" cy="1588"/>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4" name="Freeform 5">
              <a:extLst>
                <a:ext uri="{FF2B5EF4-FFF2-40B4-BE49-F238E27FC236}">
                  <a16:creationId xmlns:a16="http://schemas.microsoft.com/office/drawing/2014/main" id="{E42847A1-8A87-4A63-A1B8-745B5C759059}"/>
                </a:ext>
              </a:extLst>
            </p:cNvPr>
            <p:cNvSpPr>
              <a:spLocks/>
            </p:cNvSpPr>
            <p:nvPr/>
          </p:nvSpPr>
          <p:spPr bwMode="auto">
            <a:xfrm>
              <a:off x="1809750" y="4106863"/>
              <a:ext cx="77788" cy="1587"/>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5" name="Freeform 6">
              <a:extLst>
                <a:ext uri="{FF2B5EF4-FFF2-40B4-BE49-F238E27FC236}">
                  <a16:creationId xmlns:a16="http://schemas.microsoft.com/office/drawing/2014/main" id="{87EF71AA-FE95-4D59-8A7B-B75FF9B6BDE2}"/>
                </a:ext>
              </a:extLst>
            </p:cNvPr>
            <p:cNvSpPr>
              <a:spLocks/>
            </p:cNvSpPr>
            <p:nvPr/>
          </p:nvSpPr>
          <p:spPr bwMode="auto">
            <a:xfrm>
              <a:off x="1809750" y="3721100"/>
              <a:ext cx="77788" cy="1588"/>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6" name="Freeform 7">
              <a:extLst>
                <a:ext uri="{FF2B5EF4-FFF2-40B4-BE49-F238E27FC236}">
                  <a16:creationId xmlns:a16="http://schemas.microsoft.com/office/drawing/2014/main" id="{0D0EC0F0-BC22-4FAD-A219-913DE51E77B7}"/>
                </a:ext>
              </a:extLst>
            </p:cNvPr>
            <p:cNvSpPr>
              <a:spLocks/>
            </p:cNvSpPr>
            <p:nvPr/>
          </p:nvSpPr>
          <p:spPr bwMode="auto">
            <a:xfrm>
              <a:off x="1809750" y="3338513"/>
              <a:ext cx="77788" cy="1587"/>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7" name="Freeform 8">
              <a:extLst>
                <a:ext uri="{FF2B5EF4-FFF2-40B4-BE49-F238E27FC236}">
                  <a16:creationId xmlns:a16="http://schemas.microsoft.com/office/drawing/2014/main" id="{D2E95388-8D85-4952-96E4-0C56F10748EB}"/>
                </a:ext>
              </a:extLst>
            </p:cNvPr>
            <p:cNvSpPr>
              <a:spLocks/>
            </p:cNvSpPr>
            <p:nvPr/>
          </p:nvSpPr>
          <p:spPr bwMode="auto">
            <a:xfrm>
              <a:off x="1809750" y="2952750"/>
              <a:ext cx="77788" cy="1588"/>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8" name="Freeform 9">
              <a:extLst>
                <a:ext uri="{FF2B5EF4-FFF2-40B4-BE49-F238E27FC236}">
                  <a16:creationId xmlns:a16="http://schemas.microsoft.com/office/drawing/2014/main" id="{BD3BB126-2EC9-456D-B43D-4A032FC45F2F}"/>
                </a:ext>
              </a:extLst>
            </p:cNvPr>
            <p:cNvSpPr>
              <a:spLocks/>
            </p:cNvSpPr>
            <p:nvPr/>
          </p:nvSpPr>
          <p:spPr bwMode="auto">
            <a:xfrm>
              <a:off x="1809750" y="2568575"/>
              <a:ext cx="77788" cy="1588"/>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9" name="Freeform 10">
              <a:extLst>
                <a:ext uri="{FF2B5EF4-FFF2-40B4-BE49-F238E27FC236}">
                  <a16:creationId xmlns:a16="http://schemas.microsoft.com/office/drawing/2014/main" id="{54FDC759-F207-4FA5-8DC3-8EF456E2A9FE}"/>
                </a:ext>
              </a:extLst>
            </p:cNvPr>
            <p:cNvSpPr>
              <a:spLocks/>
            </p:cNvSpPr>
            <p:nvPr/>
          </p:nvSpPr>
          <p:spPr bwMode="auto">
            <a:xfrm>
              <a:off x="1809750" y="2179638"/>
              <a:ext cx="77788" cy="1587"/>
            </a:xfrm>
            <a:custGeom>
              <a:avLst/>
              <a:gdLst>
                <a:gd name="T0" fmla="*/ 0 w 49"/>
                <a:gd name="T1" fmla="*/ 0 h 1"/>
                <a:gd name="T2" fmla="*/ 115927933 w 49"/>
                <a:gd name="T3" fmla="*/ 0 h 1"/>
                <a:gd name="T4" fmla="*/ 12096827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6" y="0"/>
                  </a:lnTo>
                  <a:lnTo>
                    <a:pt x="48"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0" name="Freeform 12">
              <a:extLst>
                <a:ext uri="{FF2B5EF4-FFF2-40B4-BE49-F238E27FC236}">
                  <a16:creationId xmlns:a16="http://schemas.microsoft.com/office/drawing/2014/main" id="{6FCA8ED2-0DF9-42AB-9259-683C9D0D2FA1}"/>
                </a:ext>
              </a:extLst>
            </p:cNvPr>
            <p:cNvSpPr>
              <a:spLocks/>
            </p:cNvSpPr>
            <p:nvPr/>
          </p:nvSpPr>
          <p:spPr bwMode="auto">
            <a:xfrm>
              <a:off x="2489200" y="4838700"/>
              <a:ext cx="3175" cy="77788"/>
            </a:xfrm>
            <a:custGeom>
              <a:avLst/>
              <a:gdLst>
                <a:gd name="T0" fmla="*/ 0 w 2"/>
                <a:gd name="T1" fmla="*/ 120968278 h 49"/>
                <a:gd name="T2" fmla="*/ 0 w 2"/>
                <a:gd name="T3" fmla="*/ 0 h 49"/>
                <a:gd name="T4" fmla="*/ 2520950 w 2"/>
                <a:gd name="T5" fmla="*/ 0 h 49"/>
                <a:gd name="T6" fmla="*/ 0 60000 65536"/>
                <a:gd name="T7" fmla="*/ 0 60000 65536"/>
                <a:gd name="T8" fmla="*/ 0 60000 65536"/>
                <a:gd name="T9" fmla="*/ 0 w 2"/>
                <a:gd name="T10" fmla="*/ 0 h 49"/>
                <a:gd name="T11" fmla="*/ 2 w 2"/>
                <a:gd name="T12" fmla="*/ 49 h 49"/>
              </a:gdLst>
              <a:ahLst/>
              <a:cxnLst>
                <a:cxn ang="T6">
                  <a:pos x="T0" y="T1"/>
                </a:cxn>
                <a:cxn ang="T7">
                  <a:pos x="T2" y="T3"/>
                </a:cxn>
                <a:cxn ang="T8">
                  <a:pos x="T4" y="T5"/>
                </a:cxn>
              </a:cxnLst>
              <a:rect l="T9" t="T10" r="T11" b="T12"/>
              <a:pathLst>
                <a:path w="2" h="49">
                  <a:moveTo>
                    <a:pt x="0" y="48"/>
                  </a:moveTo>
                  <a:lnTo>
                    <a:pt x="0" y="0"/>
                  </a:lnTo>
                  <a:lnTo>
                    <a:pt x="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1" name="Freeform 13">
              <a:extLst>
                <a:ext uri="{FF2B5EF4-FFF2-40B4-BE49-F238E27FC236}">
                  <a16:creationId xmlns:a16="http://schemas.microsoft.com/office/drawing/2014/main" id="{E284F696-D6F1-403A-BEAC-9D0444B7C2A5}"/>
                </a:ext>
              </a:extLst>
            </p:cNvPr>
            <p:cNvSpPr>
              <a:spLocks/>
            </p:cNvSpPr>
            <p:nvPr/>
          </p:nvSpPr>
          <p:spPr bwMode="auto">
            <a:xfrm>
              <a:off x="3094038" y="4838700"/>
              <a:ext cx="3175" cy="77788"/>
            </a:xfrm>
            <a:custGeom>
              <a:avLst/>
              <a:gdLst>
                <a:gd name="T0" fmla="*/ 0 w 2"/>
                <a:gd name="T1" fmla="*/ 120968278 h 49"/>
                <a:gd name="T2" fmla="*/ 0 w 2"/>
                <a:gd name="T3" fmla="*/ 0 h 49"/>
                <a:gd name="T4" fmla="*/ 2520950 w 2"/>
                <a:gd name="T5" fmla="*/ 0 h 49"/>
                <a:gd name="T6" fmla="*/ 0 60000 65536"/>
                <a:gd name="T7" fmla="*/ 0 60000 65536"/>
                <a:gd name="T8" fmla="*/ 0 60000 65536"/>
                <a:gd name="T9" fmla="*/ 0 w 2"/>
                <a:gd name="T10" fmla="*/ 0 h 49"/>
                <a:gd name="T11" fmla="*/ 2 w 2"/>
                <a:gd name="T12" fmla="*/ 49 h 49"/>
              </a:gdLst>
              <a:ahLst/>
              <a:cxnLst>
                <a:cxn ang="T6">
                  <a:pos x="T0" y="T1"/>
                </a:cxn>
                <a:cxn ang="T7">
                  <a:pos x="T2" y="T3"/>
                </a:cxn>
                <a:cxn ang="T8">
                  <a:pos x="T4" y="T5"/>
                </a:cxn>
              </a:cxnLst>
              <a:rect l="T9" t="T10" r="T11" b="T12"/>
              <a:pathLst>
                <a:path w="2" h="49">
                  <a:moveTo>
                    <a:pt x="0" y="48"/>
                  </a:moveTo>
                  <a:lnTo>
                    <a:pt x="0" y="0"/>
                  </a:lnTo>
                  <a:lnTo>
                    <a:pt x="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2" name="Freeform 14">
              <a:extLst>
                <a:ext uri="{FF2B5EF4-FFF2-40B4-BE49-F238E27FC236}">
                  <a16:creationId xmlns:a16="http://schemas.microsoft.com/office/drawing/2014/main" id="{B3646AD3-9204-4A6D-AA9E-05D86C3721B0}"/>
                </a:ext>
              </a:extLst>
            </p:cNvPr>
            <p:cNvSpPr>
              <a:spLocks/>
            </p:cNvSpPr>
            <p:nvPr/>
          </p:nvSpPr>
          <p:spPr bwMode="auto">
            <a:xfrm>
              <a:off x="3694113" y="4838700"/>
              <a:ext cx="4762" cy="77788"/>
            </a:xfrm>
            <a:custGeom>
              <a:avLst/>
              <a:gdLst>
                <a:gd name="T0" fmla="*/ 0 w 3"/>
                <a:gd name="T1" fmla="*/ 120968278 h 49"/>
                <a:gd name="T2" fmla="*/ 0 w 3"/>
                <a:gd name="T3" fmla="*/ 0 h 49"/>
                <a:gd name="T4" fmla="*/ 5039783 w 3"/>
                <a:gd name="T5" fmla="*/ 0 h 49"/>
                <a:gd name="T6" fmla="*/ 0 60000 65536"/>
                <a:gd name="T7" fmla="*/ 0 60000 65536"/>
                <a:gd name="T8" fmla="*/ 0 60000 65536"/>
                <a:gd name="T9" fmla="*/ 0 w 3"/>
                <a:gd name="T10" fmla="*/ 0 h 49"/>
                <a:gd name="T11" fmla="*/ 3 w 3"/>
                <a:gd name="T12" fmla="*/ 49 h 49"/>
              </a:gdLst>
              <a:ahLst/>
              <a:cxnLst>
                <a:cxn ang="T6">
                  <a:pos x="T0" y="T1"/>
                </a:cxn>
                <a:cxn ang="T7">
                  <a:pos x="T2" y="T3"/>
                </a:cxn>
                <a:cxn ang="T8">
                  <a:pos x="T4" y="T5"/>
                </a:cxn>
              </a:cxnLst>
              <a:rect l="T9" t="T10" r="T11" b="T12"/>
              <a:pathLst>
                <a:path w="3" h="49">
                  <a:moveTo>
                    <a:pt x="0" y="48"/>
                  </a:moveTo>
                  <a:lnTo>
                    <a:pt x="0" y="0"/>
                  </a:lnTo>
                  <a:lnTo>
                    <a:pt x="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3" name="Freeform 15">
              <a:extLst>
                <a:ext uri="{FF2B5EF4-FFF2-40B4-BE49-F238E27FC236}">
                  <a16:creationId xmlns:a16="http://schemas.microsoft.com/office/drawing/2014/main" id="{A1B4A1E4-BA5D-4CFF-9A6A-862F73AC102E}"/>
                </a:ext>
              </a:extLst>
            </p:cNvPr>
            <p:cNvSpPr>
              <a:spLocks/>
            </p:cNvSpPr>
            <p:nvPr/>
          </p:nvSpPr>
          <p:spPr bwMode="auto">
            <a:xfrm>
              <a:off x="4295775" y="4838700"/>
              <a:ext cx="3175" cy="77788"/>
            </a:xfrm>
            <a:custGeom>
              <a:avLst/>
              <a:gdLst>
                <a:gd name="T0" fmla="*/ 0 w 2"/>
                <a:gd name="T1" fmla="*/ 120968278 h 49"/>
                <a:gd name="T2" fmla="*/ 0 w 2"/>
                <a:gd name="T3" fmla="*/ 0 h 49"/>
                <a:gd name="T4" fmla="*/ 2520950 w 2"/>
                <a:gd name="T5" fmla="*/ 0 h 49"/>
                <a:gd name="T6" fmla="*/ 0 60000 65536"/>
                <a:gd name="T7" fmla="*/ 0 60000 65536"/>
                <a:gd name="T8" fmla="*/ 0 60000 65536"/>
                <a:gd name="T9" fmla="*/ 0 w 2"/>
                <a:gd name="T10" fmla="*/ 0 h 49"/>
                <a:gd name="T11" fmla="*/ 2 w 2"/>
                <a:gd name="T12" fmla="*/ 49 h 49"/>
              </a:gdLst>
              <a:ahLst/>
              <a:cxnLst>
                <a:cxn ang="T6">
                  <a:pos x="T0" y="T1"/>
                </a:cxn>
                <a:cxn ang="T7">
                  <a:pos x="T2" y="T3"/>
                </a:cxn>
                <a:cxn ang="T8">
                  <a:pos x="T4" y="T5"/>
                </a:cxn>
              </a:cxnLst>
              <a:rect l="T9" t="T10" r="T11" b="T12"/>
              <a:pathLst>
                <a:path w="2" h="49">
                  <a:moveTo>
                    <a:pt x="0" y="48"/>
                  </a:moveTo>
                  <a:lnTo>
                    <a:pt x="0" y="0"/>
                  </a:lnTo>
                  <a:lnTo>
                    <a:pt x="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4" name="Freeform 16">
              <a:extLst>
                <a:ext uri="{FF2B5EF4-FFF2-40B4-BE49-F238E27FC236}">
                  <a16:creationId xmlns:a16="http://schemas.microsoft.com/office/drawing/2014/main" id="{FF40520F-4BAC-4BBD-9E18-A540F0C06121}"/>
                </a:ext>
              </a:extLst>
            </p:cNvPr>
            <p:cNvSpPr>
              <a:spLocks/>
            </p:cNvSpPr>
            <p:nvPr/>
          </p:nvSpPr>
          <p:spPr bwMode="auto">
            <a:xfrm>
              <a:off x="4892675" y="4838700"/>
              <a:ext cx="4763" cy="77788"/>
            </a:xfrm>
            <a:custGeom>
              <a:avLst/>
              <a:gdLst>
                <a:gd name="T0" fmla="*/ 0 w 3"/>
                <a:gd name="T1" fmla="*/ 120968278 h 49"/>
                <a:gd name="T2" fmla="*/ 0 w 3"/>
                <a:gd name="T3" fmla="*/ 0 h 49"/>
                <a:gd name="T4" fmla="*/ 5040842 w 3"/>
                <a:gd name="T5" fmla="*/ 0 h 49"/>
                <a:gd name="T6" fmla="*/ 0 60000 65536"/>
                <a:gd name="T7" fmla="*/ 0 60000 65536"/>
                <a:gd name="T8" fmla="*/ 0 60000 65536"/>
                <a:gd name="T9" fmla="*/ 0 w 3"/>
                <a:gd name="T10" fmla="*/ 0 h 49"/>
                <a:gd name="T11" fmla="*/ 3 w 3"/>
                <a:gd name="T12" fmla="*/ 49 h 49"/>
              </a:gdLst>
              <a:ahLst/>
              <a:cxnLst>
                <a:cxn ang="T6">
                  <a:pos x="T0" y="T1"/>
                </a:cxn>
                <a:cxn ang="T7">
                  <a:pos x="T2" y="T3"/>
                </a:cxn>
                <a:cxn ang="T8">
                  <a:pos x="T4" y="T5"/>
                </a:cxn>
              </a:cxnLst>
              <a:rect l="T9" t="T10" r="T11" b="T12"/>
              <a:pathLst>
                <a:path w="3" h="49">
                  <a:moveTo>
                    <a:pt x="0" y="48"/>
                  </a:moveTo>
                  <a:lnTo>
                    <a:pt x="0" y="0"/>
                  </a:lnTo>
                  <a:lnTo>
                    <a:pt x="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5" name="Freeform 17">
              <a:extLst>
                <a:ext uri="{FF2B5EF4-FFF2-40B4-BE49-F238E27FC236}">
                  <a16:creationId xmlns:a16="http://schemas.microsoft.com/office/drawing/2014/main" id="{CB5F7BC1-ECD8-4AD4-BEAF-C546C2C9FADF}"/>
                </a:ext>
              </a:extLst>
            </p:cNvPr>
            <p:cNvSpPr>
              <a:spLocks/>
            </p:cNvSpPr>
            <p:nvPr/>
          </p:nvSpPr>
          <p:spPr bwMode="auto">
            <a:xfrm>
              <a:off x="5495925" y="4838700"/>
              <a:ext cx="4763" cy="77788"/>
            </a:xfrm>
            <a:custGeom>
              <a:avLst/>
              <a:gdLst>
                <a:gd name="T0" fmla="*/ 0 w 3"/>
                <a:gd name="T1" fmla="*/ 120968278 h 49"/>
                <a:gd name="T2" fmla="*/ 0 w 3"/>
                <a:gd name="T3" fmla="*/ 0 h 49"/>
                <a:gd name="T4" fmla="*/ 5040842 w 3"/>
                <a:gd name="T5" fmla="*/ 0 h 49"/>
                <a:gd name="T6" fmla="*/ 0 60000 65536"/>
                <a:gd name="T7" fmla="*/ 0 60000 65536"/>
                <a:gd name="T8" fmla="*/ 0 60000 65536"/>
                <a:gd name="T9" fmla="*/ 0 w 3"/>
                <a:gd name="T10" fmla="*/ 0 h 49"/>
                <a:gd name="T11" fmla="*/ 3 w 3"/>
                <a:gd name="T12" fmla="*/ 49 h 49"/>
              </a:gdLst>
              <a:ahLst/>
              <a:cxnLst>
                <a:cxn ang="T6">
                  <a:pos x="T0" y="T1"/>
                </a:cxn>
                <a:cxn ang="T7">
                  <a:pos x="T2" y="T3"/>
                </a:cxn>
                <a:cxn ang="T8">
                  <a:pos x="T4" y="T5"/>
                </a:cxn>
              </a:cxnLst>
              <a:rect l="T9" t="T10" r="T11" b="T12"/>
              <a:pathLst>
                <a:path w="3" h="49">
                  <a:moveTo>
                    <a:pt x="0" y="48"/>
                  </a:moveTo>
                  <a:lnTo>
                    <a:pt x="0" y="0"/>
                  </a:lnTo>
                  <a:lnTo>
                    <a:pt x="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6" name="Freeform 18">
              <a:extLst>
                <a:ext uri="{FF2B5EF4-FFF2-40B4-BE49-F238E27FC236}">
                  <a16:creationId xmlns:a16="http://schemas.microsoft.com/office/drawing/2014/main" id="{75CA2634-D2EC-4A6F-9D26-CD50B8C11C5D}"/>
                </a:ext>
              </a:extLst>
            </p:cNvPr>
            <p:cNvSpPr>
              <a:spLocks/>
            </p:cNvSpPr>
            <p:nvPr/>
          </p:nvSpPr>
          <p:spPr bwMode="auto">
            <a:xfrm>
              <a:off x="6097588" y="4838700"/>
              <a:ext cx="4762" cy="77788"/>
            </a:xfrm>
            <a:custGeom>
              <a:avLst/>
              <a:gdLst>
                <a:gd name="T0" fmla="*/ 0 w 3"/>
                <a:gd name="T1" fmla="*/ 120968278 h 49"/>
                <a:gd name="T2" fmla="*/ 0 w 3"/>
                <a:gd name="T3" fmla="*/ 0 h 49"/>
                <a:gd name="T4" fmla="*/ 5039783 w 3"/>
                <a:gd name="T5" fmla="*/ 0 h 49"/>
                <a:gd name="T6" fmla="*/ 0 60000 65536"/>
                <a:gd name="T7" fmla="*/ 0 60000 65536"/>
                <a:gd name="T8" fmla="*/ 0 60000 65536"/>
                <a:gd name="T9" fmla="*/ 0 w 3"/>
                <a:gd name="T10" fmla="*/ 0 h 49"/>
                <a:gd name="T11" fmla="*/ 3 w 3"/>
                <a:gd name="T12" fmla="*/ 49 h 49"/>
              </a:gdLst>
              <a:ahLst/>
              <a:cxnLst>
                <a:cxn ang="T6">
                  <a:pos x="T0" y="T1"/>
                </a:cxn>
                <a:cxn ang="T7">
                  <a:pos x="T2" y="T3"/>
                </a:cxn>
                <a:cxn ang="T8">
                  <a:pos x="T4" y="T5"/>
                </a:cxn>
              </a:cxnLst>
              <a:rect l="T9" t="T10" r="T11" b="T12"/>
              <a:pathLst>
                <a:path w="3" h="49">
                  <a:moveTo>
                    <a:pt x="0" y="48"/>
                  </a:moveTo>
                  <a:lnTo>
                    <a:pt x="0" y="0"/>
                  </a:lnTo>
                  <a:lnTo>
                    <a:pt x="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7" name="Freeform 19">
              <a:extLst>
                <a:ext uri="{FF2B5EF4-FFF2-40B4-BE49-F238E27FC236}">
                  <a16:creationId xmlns:a16="http://schemas.microsoft.com/office/drawing/2014/main" id="{1515A16F-FA0B-4E9E-AEE0-F65F28F06303}"/>
                </a:ext>
              </a:extLst>
            </p:cNvPr>
            <p:cNvSpPr>
              <a:spLocks/>
            </p:cNvSpPr>
            <p:nvPr/>
          </p:nvSpPr>
          <p:spPr bwMode="auto">
            <a:xfrm>
              <a:off x="2489200" y="4106863"/>
              <a:ext cx="608013" cy="157162"/>
            </a:xfrm>
            <a:custGeom>
              <a:avLst/>
              <a:gdLst>
                <a:gd name="T0" fmla="*/ 0 w 383"/>
                <a:gd name="T1" fmla="*/ 0 h 99"/>
                <a:gd name="T2" fmla="*/ 960181115 w 383"/>
                <a:gd name="T3" fmla="*/ 246974527 h 99"/>
                <a:gd name="T4" fmla="*/ 962700479 w 383"/>
                <a:gd name="T5" fmla="*/ 246974527 h 99"/>
                <a:gd name="T6" fmla="*/ 0 60000 65536"/>
                <a:gd name="T7" fmla="*/ 0 60000 65536"/>
                <a:gd name="T8" fmla="*/ 0 60000 65536"/>
                <a:gd name="T9" fmla="*/ 0 w 383"/>
                <a:gd name="T10" fmla="*/ 0 h 99"/>
                <a:gd name="T11" fmla="*/ 383 w 383"/>
                <a:gd name="T12" fmla="*/ 99 h 99"/>
              </a:gdLst>
              <a:ahLst/>
              <a:cxnLst>
                <a:cxn ang="T6">
                  <a:pos x="T0" y="T1"/>
                </a:cxn>
                <a:cxn ang="T7">
                  <a:pos x="T2" y="T3"/>
                </a:cxn>
                <a:cxn ang="T8">
                  <a:pos x="T4" y="T5"/>
                </a:cxn>
              </a:cxnLst>
              <a:rect l="T9" t="T10" r="T11" b="T12"/>
              <a:pathLst>
                <a:path w="383" h="99">
                  <a:moveTo>
                    <a:pt x="0" y="0"/>
                  </a:moveTo>
                  <a:lnTo>
                    <a:pt x="381" y="98"/>
                  </a:lnTo>
                  <a:lnTo>
                    <a:pt x="382" y="98"/>
                  </a:lnTo>
                </a:path>
              </a:pathLst>
            </a:custGeom>
            <a:noFill/>
            <a:ln w="28575" cap="rnd"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8" name="Freeform 20">
              <a:extLst>
                <a:ext uri="{FF2B5EF4-FFF2-40B4-BE49-F238E27FC236}">
                  <a16:creationId xmlns:a16="http://schemas.microsoft.com/office/drawing/2014/main" id="{F3256FC4-9D01-45AA-AA2B-E3B01D6F3B8F}"/>
                </a:ext>
              </a:extLst>
            </p:cNvPr>
            <p:cNvSpPr>
              <a:spLocks/>
            </p:cNvSpPr>
            <p:nvPr/>
          </p:nvSpPr>
          <p:spPr bwMode="auto">
            <a:xfrm>
              <a:off x="3094038" y="4262438"/>
              <a:ext cx="604837" cy="122237"/>
            </a:xfrm>
            <a:custGeom>
              <a:avLst/>
              <a:gdLst>
                <a:gd name="T0" fmla="*/ 0 w 381"/>
                <a:gd name="T1" fmla="*/ 0 h 77"/>
                <a:gd name="T2" fmla="*/ 952618275 w 381"/>
                <a:gd name="T3" fmla="*/ 191531092 h 77"/>
                <a:gd name="T4" fmla="*/ 957658583 w 381"/>
                <a:gd name="T5" fmla="*/ 191531092 h 77"/>
                <a:gd name="T6" fmla="*/ 0 60000 65536"/>
                <a:gd name="T7" fmla="*/ 0 60000 65536"/>
                <a:gd name="T8" fmla="*/ 0 60000 65536"/>
                <a:gd name="T9" fmla="*/ 0 w 381"/>
                <a:gd name="T10" fmla="*/ 0 h 77"/>
                <a:gd name="T11" fmla="*/ 381 w 381"/>
                <a:gd name="T12" fmla="*/ 77 h 77"/>
              </a:gdLst>
              <a:ahLst/>
              <a:cxnLst>
                <a:cxn ang="T6">
                  <a:pos x="T0" y="T1"/>
                </a:cxn>
                <a:cxn ang="T7">
                  <a:pos x="T2" y="T3"/>
                </a:cxn>
                <a:cxn ang="T8">
                  <a:pos x="T4" y="T5"/>
                </a:cxn>
              </a:cxnLst>
              <a:rect l="T9" t="T10" r="T11" b="T12"/>
              <a:pathLst>
                <a:path w="381" h="77">
                  <a:moveTo>
                    <a:pt x="0" y="0"/>
                  </a:moveTo>
                  <a:lnTo>
                    <a:pt x="378" y="76"/>
                  </a:lnTo>
                  <a:lnTo>
                    <a:pt x="380" y="76"/>
                  </a:lnTo>
                </a:path>
              </a:pathLst>
            </a:custGeom>
            <a:noFill/>
            <a:ln w="28575" cap="rnd"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9" name="Freeform 21">
              <a:extLst>
                <a:ext uri="{FF2B5EF4-FFF2-40B4-BE49-F238E27FC236}">
                  <a16:creationId xmlns:a16="http://schemas.microsoft.com/office/drawing/2014/main" id="{13DF2F36-30BF-43F7-BE13-0083E5B706CF}"/>
                </a:ext>
              </a:extLst>
            </p:cNvPr>
            <p:cNvSpPr>
              <a:spLocks/>
            </p:cNvSpPr>
            <p:nvPr/>
          </p:nvSpPr>
          <p:spPr bwMode="auto">
            <a:xfrm>
              <a:off x="3694113" y="4383088"/>
              <a:ext cx="604837" cy="101600"/>
            </a:xfrm>
            <a:custGeom>
              <a:avLst/>
              <a:gdLst>
                <a:gd name="T0" fmla="*/ 0 w 381"/>
                <a:gd name="T1" fmla="*/ 0 h 64"/>
                <a:gd name="T2" fmla="*/ 952618275 w 381"/>
                <a:gd name="T3" fmla="*/ 158769050 h 64"/>
                <a:gd name="T4" fmla="*/ 957658583 w 381"/>
                <a:gd name="T5" fmla="*/ 158769050 h 64"/>
                <a:gd name="T6" fmla="*/ 0 60000 65536"/>
                <a:gd name="T7" fmla="*/ 0 60000 65536"/>
                <a:gd name="T8" fmla="*/ 0 60000 65536"/>
                <a:gd name="T9" fmla="*/ 0 w 381"/>
                <a:gd name="T10" fmla="*/ 0 h 64"/>
                <a:gd name="T11" fmla="*/ 381 w 381"/>
                <a:gd name="T12" fmla="*/ 64 h 64"/>
              </a:gdLst>
              <a:ahLst/>
              <a:cxnLst>
                <a:cxn ang="T6">
                  <a:pos x="T0" y="T1"/>
                </a:cxn>
                <a:cxn ang="T7">
                  <a:pos x="T2" y="T3"/>
                </a:cxn>
                <a:cxn ang="T8">
                  <a:pos x="T4" y="T5"/>
                </a:cxn>
              </a:cxnLst>
              <a:rect l="T9" t="T10" r="T11" b="T12"/>
              <a:pathLst>
                <a:path w="381" h="64">
                  <a:moveTo>
                    <a:pt x="0" y="0"/>
                  </a:moveTo>
                  <a:lnTo>
                    <a:pt x="378" y="63"/>
                  </a:lnTo>
                  <a:lnTo>
                    <a:pt x="380" y="63"/>
                  </a:lnTo>
                </a:path>
              </a:pathLst>
            </a:custGeom>
            <a:noFill/>
            <a:ln w="28575" cap="rnd"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0" name="Freeform 22">
              <a:extLst>
                <a:ext uri="{FF2B5EF4-FFF2-40B4-BE49-F238E27FC236}">
                  <a16:creationId xmlns:a16="http://schemas.microsoft.com/office/drawing/2014/main" id="{F516B95C-5922-4657-BB1B-620D59D71AEE}"/>
                </a:ext>
              </a:extLst>
            </p:cNvPr>
            <p:cNvSpPr>
              <a:spLocks/>
            </p:cNvSpPr>
            <p:nvPr/>
          </p:nvSpPr>
          <p:spPr bwMode="auto">
            <a:xfrm>
              <a:off x="4295775" y="4483100"/>
              <a:ext cx="601663" cy="80963"/>
            </a:xfrm>
            <a:custGeom>
              <a:avLst/>
              <a:gdLst>
                <a:gd name="T0" fmla="*/ 0 w 379"/>
                <a:gd name="T1" fmla="*/ 0 h 51"/>
                <a:gd name="T2" fmla="*/ 947579537 w 379"/>
                <a:gd name="T3" fmla="*/ 126008591 h 51"/>
                <a:gd name="T4" fmla="*/ 952619854 w 379"/>
                <a:gd name="T5" fmla="*/ 126008591 h 51"/>
                <a:gd name="T6" fmla="*/ 0 60000 65536"/>
                <a:gd name="T7" fmla="*/ 0 60000 65536"/>
                <a:gd name="T8" fmla="*/ 0 60000 65536"/>
                <a:gd name="T9" fmla="*/ 0 w 379"/>
                <a:gd name="T10" fmla="*/ 0 h 51"/>
                <a:gd name="T11" fmla="*/ 379 w 379"/>
                <a:gd name="T12" fmla="*/ 51 h 51"/>
              </a:gdLst>
              <a:ahLst/>
              <a:cxnLst>
                <a:cxn ang="T6">
                  <a:pos x="T0" y="T1"/>
                </a:cxn>
                <a:cxn ang="T7">
                  <a:pos x="T2" y="T3"/>
                </a:cxn>
                <a:cxn ang="T8">
                  <a:pos x="T4" y="T5"/>
                </a:cxn>
              </a:cxnLst>
              <a:rect l="T9" t="T10" r="T11" b="T12"/>
              <a:pathLst>
                <a:path w="379" h="51">
                  <a:moveTo>
                    <a:pt x="0" y="0"/>
                  </a:moveTo>
                  <a:lnTo>
                    <a:pt x="376" y="50"/>
                  </a:lnTo>
                  <a:lnTo>
                    <a:pt x="378" y="50"/>
                  </a:lnTo>
                </a:path>
              </a:pathLst>
            </a:custGeom>
            <a:noFill/>
            <a:ln w="28575" cap="rnd"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1" name="Freeform 23">
              <a:extLst>
                <a:ext uri="{FF2B5EF4-FFF2-40B4-BE49-F238E27FC236}">
                  <a16:creationId xmlns:a16="http://schemas.microsoft.com/office/drawing/2014/main" id="{C129D2F5-CC56-4E5F-8817-A4A5374AC27D}"/>
                </a:ext>
              </a:extLst>
            </p:cNvPr>
            <p:cNvSpPr>
              <a:spLocks/>
            </p:cNvSpPr>
            <p:nvPr/>
          </p:nvSpPr>
          <p:spPr bwMode="auto">
            <a:xfrm>
              <a:off x="4892675" y="4562475"/>
              <a:ext cx="608013" cy="65088"/>
            </a:xfrm>
            <a:custGeom>
              <a:avLst/>
              <a:gdLst>
                <a:gd name="T0" fmla="*/ 0 w 383"/>
                <a:gd name="T1" fmla="*/ 0 h 41"/>
                <a:gd name="T2" fmla="*/ 957660163 w 383"/>
                <a:gd name="T3" fmla="*/ 100807024 h 41"/>
                <a:gd name="T4" fmla="*/ 962700479 w 383"/>
                <a:gd name="T5" fmla="*/ 100807024 h 41"/>
                <a:gd name="T6" fmla="*/ 0 60000 65536"/>
                <a:gd name="T7" fmla="*/ 0 60000 65536"/>
                <a:gd name="T8" fmla="*/ 0 60000 65536"/>
                <a:gd name="T9" fmla="*/ 0 w 383"/>
                <a:gd name="T10" fmla="*/ 0 h 41"/>
                <a:gd name="T11" fmla="*/ 383 w 383"/>
                <a:gd name="T12" fmla="*/ 41 h 41"/>
              </a:gdLst>
              <a:ahLst/>
              <a:cxnLst>
                <a:cxn ang="T6">
                  <a:pos x="T0" y="T1"/>
                </a:cxn>
                <a:cxn ang="T7">
                  <a:pos x="T2" y="T3"/>
                </a:cxn>
                <a:cxn ang="T8">
                  <a:pos x="T4" y="T5"/>
                </a:cxn>
              </a:cxnLst>
              <a:rect l="T9" t="T10" r="T11" b="T12"/>
              <a:pathLst>
                <a:path w="383" h="41">
                  <a:moveTo>
                    <a:pt x="0" y="0"/>
                  </a:moveTo>
                  <a:lnTo>
                    <a:pt x="380" y="40"/>
                  </a:lnTo>
                  <a:lnTo>
                    <a:pt x="382" y="40"/>
                  </a:lnTo>
                </a:path>
              </a:pathLst>
            </a:custGeom>
            <a:noFill/>
            <a:ln w="28575" cap="rnd"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2" name="Freeform 24">
              <a:extLst>
                <a:ext uri="{FF2B5EF4-FFF2-40B4-BE49-F238E27FC236}">
                  <a16:creationId xmlns:a16="http://schemas.microsoft.com/office/drawing/2014/main" id="{1BD489C0-74B4-417B-8119-2AD2FFDB531E}"/>
                </a:ext>
              </a:extLst>
            </p:cNvPr>
            <p:cNvSpPr>
              <a:spLocks/>
            </p:cNvSpPr>
            <p:nvPr/>
          </p:nvSpPr>
          <p:spPr bwMode="auto">
            <a:xfrm>
              <a:off x="5495925" y="4625975"/>
              <a:ext cx="606425" cy="50800"/>
            </a:xfrm>
            <a:custGeom>
              <a:avLst/>
              <a:gdLst>
                <a:gd name="T0" fmla="*/ 0 w 382"/>
                <a:gd name="T1" fmla="*/ 0 h 32"/>
                <a:gd name="T2" fmla="*/ 955140013 w 382"/>
                <a:gd name="T3" fmla="*/ 78124050 h 32"/>
                <a:gd name="T4" fmla="*/ 960180325 w 382"/>
                <a:gd name="T5" fmla="*/ 78124050 h 32"/>
                <a:gd name="T6" fmla="*/ 0 60000 65536"/>
                <a:gd name="T7" fmla="*/ 0 60000 65536"/>
                <a:gd name="T8" fmla="*/ 0 60000 65536"/>
                <a:gd name="T9" fmla="*/ 0 w 382"/>
                <a:gd name="T10" fmla="*/ 0 h 32"/>
                <a:gd name="T11" fmla="*/ 382 w 382"/>
                <a:gd name="T12" fmla="*/ 32 h 32"/>
              </a:gdLst>
              <a:ahLst/>
              <a:cxnLst>
                <a:cxn ang="T6">
                  <a:pos x="T0" y="T1"/>
                </a:cxn>
                <a:cxn ang="T7">
                  <a:pos x="T2" y="T3"/>
                </a:cxn>
                <a:cxn ang="T8">
                  <a:pos x="T4" y="T5"/>
                </a:cxn>
              </a:cxnLst>
              <a:rect l="T9" t="T10" r="T11" b="T12"/>
              <a:pathLst>
                <a:path w="382" h="32">
                  <a:moveTo>
                    <a:pt x="0" y="0"/>
                  </a:moveTo>
                  <a:lnTo>
                    <a:pt x="379" y="31"/>
                  </a:lnTo>
                  <a:lnTo>
                    <a:pt x="381" y="31"/>
                  </a:lnTo>
                </a:path>
              </a:pathLst>
            </a:custGeom>
            <a:noFill/>
            <a:ln w="28575" cap="rnd"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3" name="Freeform 25">
              <a:extLst>
                <a:ext uri="{FF2B5EF4-FFF2-40B4-BE49-F238E27FC236}">
                  <a16:creationId xmlns:a16="http://schemas.microsoft.com/office/drawing/2014/main" id="{8997EF44-026F-4077-B953-A0601C736538}"/>
                </a:ext>
              </a:extLst>
            </p:cNvPr>
            <p:cNvSpPr>
              <a:spLocks/>
            </p:cNvSpPr>
            <p:nvPr/>
          </p:nvSpPr>
          <p:spPr bwMode="auto">
            <a:xfrm>
              <a:off x="2489200" y="2179638"/>
              <a:ext cx="608013" cy="1892300"/>
            </a:xfrm>
            <a:custGeom>
              <a:avLst/>
              <a:gdLst>
                <a:gd name="T0" fmla="*/ 0 w 383"/>
                <a:gd name="T1" fmla="*/ 0 h 1192"/>
                <a:gd name="T2" fmla="*/ 960181115 w 383"/>
                <a:gd name="T3" fmla="*/ 2147483646 h 1192"/>
                <a:gd name="T4" fmla="*/ 962700479 w 383"/>
                <a:gd name="T5" fmla="*/ 2147483646 h 1192"/>
                <a:gd name="T6" fmla="*/ 0 60000 65536"/>
                <a:gd name="T7" fmla="*/ 0 60000 65536"/>
                <a:gd name="T8" fmla="*/ 0 60000 65536"/>
                <a:gd name="T9" fmla="*/ 0 w 383"/>
                <a:gd name="T10" fmla="*/ 0 h 1192"/>
                <a:gd name="T11" fmla="*/ 383 w 383"/>
                <a:gd name="T12" fmla="*/ 1192 h 1192"/>
              </a:gdLst>
              <a:ahLst/>
              <a:cxnLst>
                <a:cxn ang="T6">
                  <a:pos x="T0" y="T1"/>
                </a:cxn>
                <a:cxn ang="T7">
                  <a:pos x="T2" y="T3"/>
                </a:cxn>
                <a:cxn ang="T8">
                  <a:pos x="T4" y="T5"/>
                </a:cxn>
              </a:cxnLst>
              <a:rect l="T9" t="T10" r="T11" b="T12"/>
              <a:pathLst>
                <a:path w="383" h="1192">
                  <a:moveTo>
                    <a:pt x="0" y="0"/>
                  </a:moveTo>
                  <a:lnTo>
                    <a:pt x="381" y="1191"/>
                  </a:lnTo>
                  <a:lnTo>
                    <a:pt x="382" y="1191"/>
                  </a:lnTo>
                </a:path>
              </a:pathLst>
            </a:custGeom>
            <a:noFill/>
            <a:ln w="28575" cap="rnd" cmpd="sng">
              <a:solidFill>
                <a:srgbClr val="33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B8AAFF">
                    <a:lumMod val="50000"/>
                  </a:srgbClr>
                </a:solidFill>
                <a:effectLst/>
                <a:uLnTx/>
                <a:uFillTx/>
                <a:latin typeface="Arial" panose="020B0604020202020204" pitchFamily="34" charset="0"/>
                <a:ea typeface="+mn-ea"/>
                <a:cs typeface="+mn-cs"/>
              </a:endParaRPr>
            </a:p>
          </p:txBody>
        </p:sp>
        <p:sp>
          <p:nvSpPr>
            <p:cNvPr id="204" name="Freeform 26">
              <a:extLst>
                <a:ext uri="{FF2B5EF4-FFF2-40B4-BE49-F238E27FC236}">
                  <a16:creationId xmlns:a16="http://schemas.microsoft.com/office/drawing/2014/main" id="{19A86F30-B814-4C64-8167-3D79B9678C83}"/>
                </a:ext>
              </a:extLst>
            </p:cNvPr>
            <p:cNvSpPr>
              <a:spLocks/>
            </p:cNvSpPr>
            <p:nvPr/>
          </p:nvSpPr>
          <p:spPr bwMode="auto">
            <a:xfrm>
              <a:off x="3094038" y="4070350"/>
              <a:ext cx="604837" cy="566738"/>
            </a:xfrm>
            <a:custGeom>
              <a:avLst/>
              <a:gdLst>
                <a:gd name="T0" fmla="*/ 0 w 381"/>
                <a:gd name="T1" fmla="*/ 0 h 357"/>
                <a:gd name="T2" fmla="*/ 952618275 w 381"/>
                <a:gd name="T3" fmla="*/ 897176417 h 357"/>
                <a:gd name="T4" fmla="*/ 957658583 w 381"/>
                <a:gd name="T5" fmla="*/ 897176417 h 357"/>
                <a:gd name="T6" fmla="*/ 0 60000 65536"/>
                <a:gd name="T7" fmla="*/ 0 60000 65536"/>
                <a:gd name="T8" fmla="*/ 0 60000 65536"/>
                <a:gd name="T9" fmla="*/ 0 w 381"/>
                <a:gd name="T10" fmla="*/ 0 h 357"/>
                <a:gd name="T11" fmla="*/ 381 w 381"/>
                <a:gd name="T12" fmla="*/ 357 h 357"/>
              </a:gdLst>
              <a:ahLst/>
              <a:cxnLst>
                <a:cxn ang="T6">
                  <a:pos x="T0" y="T1"/>
                </a:cxn>
                <a:cxn ang="T7">
                  <a:pos x="T2" y="T3"/>
                </a:cxn>
                <a:cxn ang="T8">
                  <a:pos x="T4" y="T5"/>
                </a:cxn>
              </a:cxnLst>
              <a:rect l="T9" t="T10" r="T11" b="T12"/>
              <a:pathLst>
                <a:path w="381" h="357">
                  <a:moveTo>
                    <a:pt x="0" y="0"/>
                  </a:moveTo>
                  <a:lnTo>
                    <a:pt x="378" y="356"/>
                  </a:lnTo>
                  <a:lnTo>
                    <a:pt x="380" y="356"/>
                  </a:lnTo>
                </a:path>
              </a:pathLst>
            </a:custGeom>
            <a:noFill/>
            <a:ln w="28575" cap="rnd" cmpd="sng">
              <a:solidFill>
                <a:srgbClr val="33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B8AAFF">
                    <a:lumMod val="50000"/>
                  </a:srgbClr>
                </a:solidFill>
                <a:effectLst/>
                <a:uLnTx/>
                <a:uFillTx/>
                <a:latin typeface="Arial" panose="020B0604020202020204" pitchFamily="34" charset="0"/>
                <a:ea typeface="+mn-ea"/>
                <a:cs typeface="+mn-cs"/>
              </a:endParaRPr>
            </a:p>
          </p:txBody>
        </p:sp>
        <p:sp>
          <p:nvSpPr>
            <p:cNvPr id="205" name="Freeform 27">
              <a:extLst>
                <a:ext uri="{FF2B5EF4-FFF2-40B4-BE49-F238E27FC236}">
                  <a16:creationId xmlns:a16="http://schemas.microsoft.com/office/drawing/2014/main" id="{98DE62FA-681B-407D-A517-08B243D38914}"/>
                </a:ext>
              </a:extLst>
            </p:cNvPr>
            <p:cNvSpPr>
              <a:spLocks/>
            </p:cNvSpPr>
            <p:nvPr/>
          </p:nvSpPr>
          <p:spPr bwMode="auto">
            <a:xfrm>
              <a:off x="3694113" y="4635500"/>
              <a:ext cx="604837" cy="171450"/>
            </a:xfrm>
            <a:custGeom>
              <a:avLst/>
              <a:gdLst>
                <a:gd name="T0" fmla="*/ 0 w 381"/>
                <a:gd name="T1" fmla="*/ 0 h 108"/>
                <a:gd name="T2" fmla="*/ 952618275 w 381"/>
                <a:gd name="T3" fmla="*/ 269657513 h 108"/>
                <a:gd name="T4" fmla="*/ 957658583 w 381"/>
                <a:gd name="T5" fmla="*/ 269657513 h 108"/>
                <a:gd name="T6" fmla="*/ 0 60000 65536"/>
                <a:gd name="T7" fmla="*/ 0 60000 65536"/>
                <a:gd name="T8" fmla="*/ 0 60000 65536"/>
                <a:gd name="T9" fmla="*/ 0 w 381"/>
                <a:gd name="T10" fmla="*/ 0 h 108"/>
                <a:gd name="T11" fmla="*/ 381 w 381"/>
                <a:gd name="T12" fmla="*/ 108 h 108"/>
              </a:gdLst>
              <a:ahLst/>
              <a:cxnLst>
                <a:cxn ang="T6">
                  <a:pos x="T0" y="T1"/>
                </a:cxn>
                <a:cxn ang="T7">
                  <a:pos x="T2" y="T3"/>
                </a:cxn>
                <a:cxn ang="T8">
                  <a:pos x="T4" y="T5"/>
                </a:cxn>
              </a:cxnLst>
              <a:rect l="T9" t="T10" r="T11" b="T12"/>
              <a:pathLst>
                <a:path w="381" h="108">
                  <a:moveTo>
                    <a:pt x="0" y="0"/>
                  </a:moveTo>
                  <a:lnTo>
                    <a:pt x="378" y="107"/>
                  </a:lnTo>
                  <a:lnTo>
                    <a:pt x="380" y="107"/>
                  </a:lnTo>
                </a:path>
              </a:pathLst>
            </a:custGeom>
            <a:noFill/>
            <a:ln w="28575" cap="rnd" cmpd="sng">
              <a:solidFill>
                <a:srgbClr val="33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B8AAFF">
                    <a:lumMod val="50000"/>
                  </a:srgbClr>
                </a:solidFill>
                <a:effectLst/>
                <a:uLnTx/>
                <a:uFillTx/>
                <a:latin typeface="Arial" panose="020B0604020202020204" pitchFamily="34" charset="0"/>
                <a:ea typeface="+mn-ea"/>
                <a:cs typeface="+mn-cs"/>
              </a:endParaRPr>
            </a:p>
          </p:txBody>
        </p:sp>
        <p:sp>
          <p:nvSpPr>
            <p:cNvPr id="206" name="Freeform 28">
              <a:extLst>
                <a:ext uri="{FF2B5EF4-FFF2-40B4-BE49-F238E27FC236}">
                  <a16:creationId xmlns:a16="http://schemas.microsoft.com/office/drawing/2014/main" id="{2C21144F-7EAA-47D4-A346-ECBDCBBD5F10}"/>
                </a:ext>
              </a:extLst>
            </p:cNvPr>
            <p:cNvSpPr>
              <a:spLocks/>
            </p:cNvSpPr>
            <p:nvPr/>
          </p:nvSpPr>
          <p:spPr bwMode="auto">
            <a:xfrm>
              <a:off x="4295775" y="4805363"/>
              <a:ext cx="601663" cy="53975"/>
            </a:xfrm>
            <a:custGeom>
              <a:avLst/>
              <a:gdLst>
                <a:gd name="T0" fmla="*/ 0 w 379"/>
                <a:gd name="T1" fmla="*/ 0 h 34"/>
                <a:gd name="T2" fmla="*/ 947579537 w 379"/>
                <a:gd name="T3" fmla="*/ 83165950 h 34"/>
                <a:gd name="T4" fmla="*/ 952619854 w 379"/>
                <a:gd name="T5" fmla="*/ 83165950 h 34"/>
                <a:gd name="T6" fmla="*/ 0 60000 65536"/>
                <a:gd name="T7" fmla="*/ 0 60000 65536"/>
                <a:gd name="T8" fmla="*/ 0 60000 65536"/>
                <a:gd name="T9" fmla="*/ 0 w 379"/>
                <a:gd name="T10" fmla="*/ 0 h 34"/>
                <a:gd name="T11" fmla="*/ 379 w 379"/>
                <a:gd name="T12" fmla="*/ 34 h 34"/>
              </a:gdLst>
              <a:ahLst/>
              <a:cxnLst>
                <a:cxn ang="T6">
                  <a:pos x="T0" y="T1"/>
                </a:cxn>
                <a:cxn ang="T7">
                  <a:pos x="T2" y="T3"/>
                </a:cxn>
                <a:cxn ang="T8">
                  <a:pos x="T4" y="T5"/>
                </a:cxn>
              </a:cxnLst>
              <a:rect l="T9" t="T10" r="T11" b="T12"/>
              <a:pathLst>
                <a:path w="379" h="34">
                  <a:moveTo>
                    <a:pt x="0" y="0"/>
                  </a:moveTo>
                  <a:lnTo>
                    <a:pt x="376" y="33"/>
                  </a:lnTo>
                  <a:lnTo>
                    <a:pt x="378" y="33"/>
                  </a:lnTo>
                </a:path>
              </a:pathLst>
            </a:custGeom>
            <a:noFill/>
            <a:ln w="28575" cap="rnd" cmpd="sng">
              <a:solidFill>
                <a:srgbClr val="33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7" name="Freeform 29">
              <a:extLst>
                <a:ext uri="{FF2B5EF4-FFF2-40B4-BE49-F238E27FC236}">
                  <a16:creationId xmlns:a16="http://schemas.microsoft.com/office/drawing/2014/main" id="{74DABFD8-1384-42E0-B55B-6DFBE5889CE8}"/>
                </a:ext>
              </a:extLst>
            </p:cNvPr>
            <p:cNvSpPr>
              <a:spLocks/>
            </p:cNvSpPr>
            <p:nvPr/>
          </p:nvSpPr>
          <p:spPr bwMode="auto">
            <a:xfrm>
              <a:off x="4892675" y="4857750"/>
              <a:ext cx="608013" cy="12700"/>
            </a:xfrm>
            <a:custGeom>
              <a:avLst/>
              <a:gdLst>
                <a:gd name="T0" fmla="*/ 0 w 383"/>
                <a:gd name="T1" fmla="*/ 0 h 8"/>
                <a:gd name="T2" fmla="*/ 957660163 w 383"/>
                <a:gd name="T3" fmla="*/ 17640300 h 8"/>
                <a:gd name="T4" fmla="*/ 962700479 w 383"/>
                <a:gd name="T5" fmla="*/ 17640300 h 8"/>
                <a:gd name="T6" fmla="*/ 0 60000 65536"/>
                <a:gd name="T7" fmla="*/ 0 60000 65536"/>
                <a:gd name="T8" fmla="*/ 0 60000 65536"/>
                <a:gd name="T9" fmla="*/ 0 w 383"/>
                <a:gd name="T10" fmla="*/ 0 h 8"/>
                <a:gd name="T11" fmla="*/ 383 w 383"/>
                <a:gd name="T12" fmla="*/ 8 h 8"/>
              </a:gdLst>
              <a:ahLst/>
              <a:cxnLst>
                <a:cxn ang="T6">
                  <a:pos x="T0" y="T1"/>
                </a:cxn>
                <a:cxn ang="T7">
                  <a:pos x="T2" y="T3"/>
                </a:cxn>
                <a:cxn ang="T8">
                  <a:pos x="T4" y="T5"/>
                </a:cxn>
              </a:cxnLst>
              <a:rect l="T9" t="T10" r="T11" b="T12"/>
              <a:pathLst>
                <a:path w="383" h="8">
                  <a:moveTo>
                    <a:pt x="0" y="0"/>
                  </a:moveTo>
                  <a:lnTo>
                    <a:pt x="380" y="7"/>
                  </a:lnTo>
                  <a:lnTo>
                    <a:pt x="382" y="7"/>
                  </a:lnTo>
                </a:path>
              </a:pathLst>
            </a:custGeom>
            <a:noFill/>
            <a:ln w="12700" cap="rnd" cmpd="sng">
              <a:solidFill>
                <a:srgbClr val="66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8" name="Freeform 30">
              <a:extLst>
                <a:ext uri="{FF2B5EF4-FFF2-40B4-BE49-F238E27FC236}">
                  <a16:creationId xmlns:a16="http://schemas.microsoft.com/office/drawing/2014/main" id="{5B587FDA-388F-4928-AB62-39F816B740DE}"/>
                </a:ext>
              </a:extLst>
            </p:cNvPr>
            <p:cNvSpPr>
              <a:spLocks/>
            </p:cNvSpPr>
            <p:nvPr/>
          </p:nvSpPr>
          <p:spPr bwMode="auto">
            <a:xfrm>
              <a:off x="5495925" y="4868863"/>
              <a:ext cx="606425" cy="7937"/>
            </a:xfrm>
            <a:custGeom>
              <a:avLst/>
              <a:gdLst>
                <a:gd name="T0" fmla="*/ 0 w 382"/>
                <a:gd name="T1" fmla="*/ 0 h 5"/>
                <a:gd name="T2" fmla="*/ 955140013 w 382"/>
                <a:gd name="T3" fmla="*/ 10079990 h 5"/>
                <a:gd name="T4" fmla="*/ 960180325 w 382"/>
                <a:gd name="T5" fmla="*/ 10079990 h 5"/>
                <a:gd name="T6" fmla="*/ 0 60000 65536"/>
                <a:gd name="T7" fmla="*/ 0 60000 65536"/>
                <a:gd name="T8" fmla="*/ 0 60000 65536"/>
                <a:gd name="T9" fmla="*/ 0 w 382"/>
                <a:gd name="T10" fmla="*/ 0 h 5"/>
                <a:gd name="T11" fmla="*/ 382 w 382"/>
                <a:gd name="T12" fmla="*/ 5 h 5"/>
              </a:gdLst>
              <a:ahLst/>
              <a:cxnLst>
                <a:cxn ang="T6">
                  <a:pos x="T0" y="T1"/>
                </a:cxn>
                <a:cxn ang="T7">
                  <a:pos x="T2" y="T3"/>
                </a:cxn>
                <a:cxn ang="T8">
                  <a:pos x="T4" y="T5"/>
                </a:cxn>
              </a:cxnLst>
              <a:rect l="T9" t="T10" r="T11" b="T12"/>
              <a:pathLst>
                <a:path w="382" h="5">
                  <a:moveTo>
                    <a:pt x="0" y="0"/>
                  </a:moveTo>
                  <a:lnTo>
                    <a:pt x="379" y="4"/>
                  </a:lnTo>
                  <a:lnTo>
                    <a:pt x="381" y="4"/>
                  </a:lnTo>
                </a:path>
              </a:pathLst>
            </a:custGeom>
            <a:noFill/>
            <a:ln w="12700" cap="rnd" cmpd="sng">
              <a:solidFill>
                <a:srgbClr val="66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9" name="Rectangle 50">
              <a:extLst>
                <a:ext uri="{FF2B5EF4-FFF2-40B4-BE49-F238E27FC236}">
                  <a16:creationId xmlns:a16="http://schemas.microsoft.com/office/drawing/2014/main" id="{515C4FBB-5590-4AF9-A4CA-53E8309337AC}"/>
                </a:ext>
              </a:extLst>
            </p:cNvPr>
            <p:cNvSpPr>
              <a:spLocks noChangeArrowheads="1"/>
            </p:cNvSpPr>
            <p:nvPr/>
          </p:nvSpPr>
          <p:spPr bwMode="auto">
            <a:xfrm>
              <a:off x="1897063" y="3733800"/>
              <a:ext cx="1074737" cy="3143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alpha = 0,2</a:t>
              </a:r>
            </a:p>
          </p:txBody>
        </p:sp>
        <p:sp>
          <p:nvSpPr>
            <p:cNvPr id="210" name="Rectangle 51">
              <a:extLst>
                <a:ext uri="{FF2B5EF4-FFF2-40B4-BE49-F238E27FC236}">
                  <a16:creationId xmlns:a16="http://schemas.microsoft.com/office/drawing/2014/main" id="{409CAA05-422C-43D6-9899-D04C8478C808}"/>
                </a:ext>
              </a:extLst>
            </p:cNvPr>
            <p:cNvSpPr>
              <a:spLocks noChangeArrowheads="1"/>
            </p:cNvSpPr>
            <p:nvPr/>
          </p:nvSpPr>
          <p:spPr bwMode="auto">
            <a:xfrm>
              <a:off x="2751138" y="2438400"/>
              <a:ext cx="1074737" cy="3143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339933"/>
                  </a:solidFill>
                  <a:effectLst/>
                  <a:uLnTx/>
                  <a:uFillTx/>
                  <a:latin typeface="Arial" panose="020B0604020202020204" pitchFamily="34" charset="0"/>
                  <a:ea typeface="+mn-ea"/>
                  <a:cs typeface="+mn-cs"/>
                </a:rPr>
                <a:t>alpha = 0,7</a:t>
              </a:r>
            </a:p>
          </p:txBody>
        </p:sp>
        <p:sp>
          <p:nvSpPr>
            <p:cNvPr id="211" name="Rectangle 52">
              <a:extLst>
                <a:ext uri="{FF2B5EF4-FFF2-40B4-BE49-F238E27FC236}">
                  <a16:creationId xmlns:a16="http://schemas.microsoft.com/office/drawing/2014/main" id="{DB9B94EF-814E-489C-A2D9-404C16525514}"/>
                </a:ext>
              </a:extLst>
            </p:cNvPr>
            <p:cNvSpPr>
              <a:spLocks noChangeArrowheads="1"/>
            </p:cNvSpPr>
            <p:nvPr/>
          </p:nvSpPr>
          <p:spPr bwMode="auto">
            <a:xfrm>
              <a:off x="1236941" y="2011362"/>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70 %</a:t>
              </a:r>
            </a:p>
          </p:txBody>
        </p:sp>
        <p:sp>
          <p:nvSpPr>
            <p:cNvPr id="212" name="Rectangle 53">
              <a:extLst>
                <a:ext uri="{FF2B5EF4-FFF2-40B4-BE49-F238E27FC236}">
                  <a16:creationId xmlns:a16="http://schemas.microsoft.com/office/drawing/2014/main" id="{48819672-F6DB-4F39-9E9F-D2843FD9768D}"/>
                </a:ext>
              </a:extLst>
            </p:cNvPr>
            <p:cNvSpPr>
              <a:spLocks noChangeArrowheads="1"/>
            </p:cNvSpPr>
            <p:nvPr/>
          </p:nvSpPr>
          <p:spPr bwMode="auto">
            <a:xfrm>
              <a:off x="1224241" y="2401887"/>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60 %</a:t>
              </a:r>
            </a:p>
          </p:txBody>
        </p:sp>
        <p:sp>
          <p:nvSpPr>
            <p:cNvPr id="213" name="Rectangle 54">
              <a:extLst>
                <a:ext uri="{FF2B5EF4-FFF2-40B4-BE49-F238E27FC236}">
                  <a16:creationId xmlns:a16="http://schemas.microsoft.com/office/drawing/2014/main" id="{93CB33F9-F204-44B3-A61E-6E8A1A94E49B}"/>
                </a:ext>
              </a:extLst>
            </p:cNvPr>
            <p:cNvSpPr>
              <a:spLocks noChangeArrowheads="1"/>
            </p:cNvSpPr>
            <p:nvPr/>
          </p:nvSpPr>
          <p:spPr bwMode="auto">
            <a:xfrm>
              <a:off x="1233767" y="2811464"/>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50 %</a:t>
              </a:r>
            </a:p>
          </p:txBody>
        </p:sp>
        <p:sp>
          <p:nvSpPr>
            <p:cNvPr id="214" name="Rectangle 55">
              <a:extLst>
                <a:ext uri="{FF2B5EF4-FFF2-40B4-BE49-F238E27FC236}">
                  <a16:creationId xmlns:a16="http://schemas.microsoft.com/office/drawing/2014/main" id="{8DC79E25-47CC-4BE5-A769-0F9CDD48E38F}"/>
                </a:ext>
              </a:extLst>
            </p:cNvPr>
            <p:cNvSpPr>
              <a:spLocks noChangeArrowheads="1"/>
            </p:cNvSpPr>
            <p:nvPr/>
          </p:nvSpPr>
          <p:spPr bwMode="auto">
            <a:xfrm>
              <a:off x="1244879" y="3173413"/>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40 %</a:t>
              </a:r>
            </a:p>
          </p:txBody>
        </p:sp>
        <p:sp>
          <p:nvSpPr>
            <p:cNvPr id="215" name="Rectangle 56">
              <a:extLst>
                <a:ext uri="{FF2B5EF4-FFF2-40B4-BE49-F238E27FC236}">
                  <a16:creationId xmlns:a16="http://schemas.microsoft.com/office/drawing/2014/main" id="{7AD90805-97CB-4246-B704-F003405F9BAB}"/>
                </a:ext>
              </a:extLst>
            </p:cNvPr>
            <p:cNvSpPr>
              <a:spLocks noChangeArrowheads="1"/>
            </p:cNvSpPr>
            <p:nvPr/>
          </p:nvSpPr>
          <p:spPr bwMode="auto">
            <a:xfrm>
              <a:off x="1230591" y="3563937"/>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30 %</a:t>
              </a:r>
            </a:p>
          </p:txBody>
        </p:sp>
        <p:sp>
          <p:nvSpPr>
            <p:cNvPr id="216" name="Rectangle 57">
              <a:extLst>
                <a:ext uri="{FF2B5EF4-FFF2-40B4-BE49-F238E27FC236}">
                  <a16:creationId xmlns:a16="http://schemas.microsoft.com/office/drawing/2014/main" id="{E1E5A31A-6E18-47EE-B9D0-BFD9DB90C679}"/>
                </a:ext>
              </a:extLst>
            </p:cNvPr>
            <p:cNvSpPr>
              <a:spLocks noChangeArrowheads="1"/>
            </p:cNvSpPr>
            <p:nvPr/>
          </p:nvSpPr>
          <p:spPr bwMode="auto">
            <a:xfrm>
              <a:off x="1233767" y="3954462"/>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20 %</a:t>
              </a:r>
            </a:p>
          </p:txBody>
        </p:sp>
        <p:sp>
          <p:nvSpPr>
            <p:cNvPr id="217" name="Rectangle 58">
              <a:extLst>
                <a:ext uri="{FF2B5EF4-FFF2-40B4-BE49-F238E27FC236}">
                  <a16:creationId xmlns:a16="http://schemas.microsoft.com/office/drawing/2014/main" id="{FB65C6D0-BECB-42A5-B47B-72FA8888D25F}"/>
                </a:ext>
              </a:extLst>
            </p:cNvPr>
            <p:cNvSpPr>
              <a:spLocks noChangeArrowheads="1"/>
            </p:cNvSpPr>
            <p:nvPr/>
          </p:nvSpPr>
          <p:spPr bwMode="auto">
            <a:xfrm>
              <a:off x="1233767" y="4348163"/>
              <a:ext cx="729694" cy="5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10 %</a:t>
              </a:r>
            </a:p>
          </p:txBody>
        </p:sp>
        <p:sp>
          <p:nvSpPr>
            <p:cNvPr id="218" name="Rectangle 59">
              <a:extLst>
                <a:ext uri="{FF2B5EF4-FFF2-40B4-BE49-F238E27FC236}">
                  <a16:creationId xmlns:a16="http://schemas.microsoft.com/office/drawing/2014/main" id="{9D03240F-E4CC-493B-A918-9CFD7CA52293}"/>
                </a:ext>
              </a:extLst>
            </p:cNvPr>
            <p:cNvSpPr>
              <a:spLocks noChangeArrowheads="1"/>
            </p:cNvSpPr>
            <p:nvPr/>
          </p:nvSpPr>
          <p:spPr bwMode="auto">
            <a:xfrm>
              <a:off x="1547813" y="4719638"/>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0</a:t>
              </a:r>
            </a:p>
          </p:txBody>
        </p:sp>
        <p:sp>
          <p:nvSpPr>
            <p:cNvPr id="219" name="Rectangle 60">
              <a:extLst>
                <a:ext uri="{FF2B5EF4-FFF2-40B4-BE49-F238E27FC236}">
                  <a16:creationId xmlns:a16="http://schemas.microsoft.com/office/drawing/2014/main" id="{A213F9C3-002F-4013-9207-E1971189FA92}"/>
                </a:ext>
              </a:extLst>
            </p:cNvPr>
            <p:cNvSpPr>
              <a:spLocks noChangeArrowheads="1"/>
            </p:cNvSpPr>
            <p:nvPr/>
          </p:nvSpPr>
          <p:spPr bwMode="auto">
            <a:xfrm>
              <a:off x="2347913" y="4881563"/>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220" name="Rectangle 61">
              <a:extLst>
                <a:ext uri="{FF2B5EF4-FFF2-40B4-BE49-F238E27FC236}">
                  <a16:creationId xmlns:a16="http://schemas.microsoft.com/office/drawing/2014/main" id="{EBA22962-AF80-4000-9673-198287693F2F}"/>
                </a:ext>
              </a:extLst>
            </p:cNvPr>
            <p:cNvSpPr>
              <a:spLocks noChangeArrowheads="1"/>
            </p:cNvSpPr>
            <p:nvPr/>
          </p:nvSpPr>
          <p:spPr bwMode="auto">
            <a:xfrm>
              <a:off x="2957513" y="4881563"/>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221" name="Rectangle 62">
              <a:extLst>
                <a:ext uri="{FF2B5EF4-FFF2-40B4-BE49-F238E27FC236}">
                  <a16:creationId xmlns:a16="http://schemas.microsoft.com/office/drawing/2014/main" id="{EF77323B-B7A0-4096-ADA7-44C548723ECD}"/>
                </a:ext>
              </a:extLst>
            </p:cNvPr>
            <p:cNvSpPr>
              <a:spLocks noChangeArrowheads="1"/>
            </p:cNvSpPr>
            <p:nvPr/>
          </p:nvSpPr>
          <p:spPr bwMode="auto">
            <a:xfrm>
              <a:off x="3541713" y="4881563"/>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222" name="Rectangle 63">
              <a:extLst>
                <a:ext uri="{FF2B5EF4-FFF2-40B4-BE49-F238E27FC236}">
                  <a16:creationId xmlns:a16="http://schemas.microsoft.com/office/drawing/2014/main" id="{BDD60603-75AE-42D4-9D54-0A0B5E494346}"/>
                </a:ext>
              </a:extLst>
            </p:cNvPr>
            <p:cNvSpPr>
              <a:spLocks noChangeArrowheads="1"/>
            </p:cNvSpPr>
            <p:nvPr/>
          </p:nvSpPr>
          <p:spPr bwMode="auto">
            <a:xfrm>
              <a:off x="4133850" y="4881563"/>
              <a:ext cx="293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23" name="Rectangle 64">
              <a:extLst>
                <a:ext uri="{FF2B5EF4-FFF2-40B4-BE49-F238E27FC236}">
                  <a16:creationId xmlns:a16="http://schemas.microsoft.com/office/drawing/2014/main" id="{F1E5EB66-5716-42F5-9C43-A1AD3C768EE6}"/>
                </a:ext>
              </a:extLst>
            </p:cNvPr>
            <p:cNvSpPr>
              <a:spLocks noChangeArrowheads="1"/>
            </p:cNvSpPr>
            <p:nvPr/>
          </p:nvSpPr>
          <p:spPr bwMode="auto">
            <a:xfrm>
              <a:off x="4768850" y="4881563"/>
              <a:ext cx="293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5</a:t>
              </a:r>
            </a:p>
          </p:txBody>
        </p:sp>
        <p:sp>
          <p:nvSpPr>
            <p:cNvPr id="224" name="Rectangle 65">
              <a:extLst>
                <a:ext uri="{FF2B5EF4-FFF2-40B4-BE49-F238E27FC236}">
                  <a16:creationId xmlns:a16="http://schemas.microsoft.com/office/drawing/2014/main" id="{C4D609BB-A2DA-413B-8E46-ACCA74913601}"/>
                </a:ext>
              </a:extLst>
            </p:cNvPr>
            <p:cNvSpPr>
              <a:spLocks noChangeArrowheads="1"/>
            </p:cNvSpPr>
            <p:nvPr/>
          </p:nvSpPr>
          <p:spPr bwMode="auto">
            <a:xfrm>
              <a:off x="5340350" y="4881563"/>
              <a:ext cx="293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225" name="Rectangle 66">
              <a:extLst>
                <a:ext uri="{FF2B5EF4-FFF2-40B4-BE49-F238E27FC236}">
                  <a16:creationId xmlns:a16="http://schemas.microsoft.com/office/drawing/2014/main" id="{41226D41-4781-4373-9F9E-488170C5ADAF}"/>
                </a:ext>
              </a:extLst>
            </p:cNvPr>
            <p:cNvSpPr>
              <a:spLocks noChangeArrowheads="1"/>
            </p:cNvSpPr>
            <p:nvPr/>
          </p:nvSpPr>
          <p:spPr bwMode="auto">
            <a:xfrm>
              <a:off x="5946775" y="4881563"/>
              <a:ext cx="293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7</a:t>
              </a:r>
            </a:p>
          </p:txBody>
        </p:sp>
        <p:sp>
          <p:nvSpPr>
            <p:cNvPr id="226" name="Rectangle 67">
              <a:extLst>
                <a:ext uri="{FF2B5EF4-FFF2-40B4-BE49-F238E27FC236}">
                  <a16:creationId xmlns:a16="http://schemas.microsoft.com/office/drawing/2014/main" id="{782550D3-50AB-4546-AAA8-951919D7553A}"/>
                </a:ext>
              </a:extLst>
            </p:cNvPr>
            <p:cNvSpPr>
              <a:spLocks noChangeArrowheads="1"/>
            </p:cNvSpPr>
            <p:nvPr/>
          </p:nvSpPr>
          <p:spPr bwMode="auto">
            <a:xfrm>
              <a:off x="2451290" y="2022475"/>
              <a:ext cx="663196"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339933"/>
                  </a:solidFill>
                  <a:effectLst/>
                  <a:uLnTx/>
                  <a:uFillTx/>
                  <a:latin typeface="Arial" panose="020B0604020202020204" pitchFamily="34" charset="0"/>
                  <a:ea typeface="+mn-ea"/>
                  <a:cs typeface="+mn-cs"/>
                </a:rPr>
                <a:t>70 %</a:t>
              </a:r>
            </a:p>
          </p:txBody>
        </p:sp>
        <p:sp>
          <p:nvSpPr>
            <p:cNvPr id="227" name="Rectangle 68">
              <a:extLst>
                <a:ext uri="{FF2B5EF4-FFF2-40B4-BE49-F238E27FC236}">
                  <a16:creationId xmlns:a16="http://schemas.microsoft.com/office/drawing/2014/main" id="{5322CDBC-D067-4828-BC8A-87D50DBC008D}"/>
                </a:ext>
              </a:extLst>
            </p:cNvPr>
            <p:cNvSpPr>
              <a:spLocks noChangeArrowheads="1"/>
            </p:cNvSpPr>
            <p:nvPr/>
          </p:nvSpPr>
          <p:spPr bwMode="auto">
            <a:xfrm>
              <a:off x="1731963" y="4881563"/>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0</a:t>
              </a:r>
            </a:p>
          </p:txBody>
        </p:sp>
        <p:sp>
          <p:nvSpPr>
            <p:cNvPr id="228" name="Rectangle 69">
              <a:extLst>
                <a:ext uri="{FF2B5EF4-FFF2-40B4-BE49-F238E27FC236}">
                  <a16:creationId xmlns:a16="http://schemas.microsoft.com/office/drawing/2014/main" id="{E5EF9FD9-04EC-49D2-9472-77B1E1683FFA}"/>
                </a:ext>
              </a:extLst>
            </p:cNvPr>
            <p:cNvSpPr>
              <a:spLocks noChangeArrowheads="1"/>
            </p:cNvSpPr>
            <p:nvPr/>
          </p:nvSpPr>
          <p:spPr bwMode="auto">
            <a:xfrm>
              <a:off x="2959290" y="3851275"/>
              <a:ext cx="663196"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339933"/>
                  </a:solidFill>
                  <a:effectLst/>
                  <a:uLnTx/>
                  <a:uFillTx/>
                  <a:latin typeface="Arial" panose="020B0604020202020204" pitchFamily="34" charset="0"/>
                  <a:ea typeface="+mn-ea"/>
                  <a:cs typeface="+mn-cs"/>
                </a:rPr>
                <a:t>21 %</a:t>
              </a:r>
            </a:p>
          </p:txBody>
        </p:sp>
        <p:sp>
          <p:nvSpPr>
            <p:cNvPr id="229" name="Rectangle 70">
              <a:extLst>
                <a:ext uri="{FF2B5EF4-FFF2-40B4-BE49-F238E27FC236}">
                  <a16:creationId xmlns:a16="http://schemas.microsoft.com/office/drawing/2014/main" id="{8E4F6F51-6A28-4DFC-8F6B-A35EF07D64B6}"/>
                </a:ext>
              </a:extLst>
            </p:cNvPr>
            <p:cNvSpPr>
              <a:spLocks noChangeArrowheads="1"/>
            </p:cNvSpPr>
            <p:nvPr/>
          </p:nvSpPr>
          <p:spPr bwMode="auto">
            <a:xfrm>
              <a:off x="3497453" y="4098925"/>
              <a:ext cx="663196"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13 %</a:t>
              </a:r>
            </a:p>
          </p:txBody>
        </p:sp>
        <p:sp>
          <p:nvSpPr>
            <p:cNvPr id="230" name="Rectangle 71">
              <a:extLst>
                <a:ext uri="{FF2B5EF4-FFF2-40B4-BE49-F238E27FC236}">
                  <a16:creationId xmlns:a16="http://schemas.microsoft.com/office/drawing/2014/main" id="{1E44E672-F917-4642-B6E4-71BD6B74494E}"/>
                </a:ext>
              </a:extLst>
            </p:cNvPr>
            <p:cNvSpPr>
              <a:spLocks noChangeArrowheads="1"/>
            </p:cNvSpPr>
            <p:nvPr/>
          </p:nvSpPr>
          <p:spPr bwMode="auto">
            <a:xfrm>
              <a:off x="4065778" y="4194174"/>
              <a:ext cx="663196"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10 %</a:t>
              </a:r>
            </a:p>
          </p:txBody>
        </p:sp>
        <p:sp>
          <p:nvSpPr>
            <p:cNvPr id="231" name="Rectangle 72">
              <a:extLst>
                <a:ext uri="{FF2B5EF4-FFF2-40B4-BE49-F238E27FC236}">
                  <a16:creationId xmlns:a16="http://schemas.microsoft.com/office/drawing/2014/main" id="{19D7A0AC-3517-469A-8C77-260D0FA83817}"/>
                </a:ext>
              </a:extLst>
            </p:cNvPr>
            <p:cNvSpPr>
              <a:spLocks noChangeArrowheads="1"/>
            </p:cNvSpPr>
            <p:nvPr/>
          </p:nvSpPr>
          <p:spPr bwMode="auto">
            <a:xfrm>
              <a:off x="4688232" y="4283074"/>
              <a:ext cx="551764"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8 %</a:t>
              </a:r>
            </a:p>
          </p:txBody>
        </p:sp>
        <p:sp>
          <p:nvSpPr>
            <p:cNvPr id="232" name="Rectangle 73">
              <a:extLst>
                <a:ext uri="{FF2B5EF4-FFF2-40B4-BE49-F238E27FC236}">
                  <a16:creationId xmlns:a16="http://schemas.microsoft.com/office/drawing/2014/main" id="{38302F67-DA34-4162-ADFD-428E2FA9DA8B}"/>
                </a:ext>
              </a:extLst>
            </p:cNvPr>
            <p:cNvSpPr>
              <a:spLocks noChangeArrowheads="1"/>
            </p:cNvSpPr>
            <p:nvPr/>
          </p:nvSpPr>
          <p:spPr bwMode="auto">
            <a:xfrm>
              <a:off x="2081402" y="4143375"/>
              <a:ext cx="663196"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20 %</a:t>
              </a:r>
            </a:p>
          </p:txBody>
        </p:sp>
        <p:sp>
          <p:nvSpPr>
            <p:cNvPr id="233" name="Rectangle 74">
              <a:extLst>
                <a:ext uri="{FF2B5EF4-FFF2-40B4-BE49-F238E27FC236}">
                  <a16:creationId xmlns:a16="http://schemas.microsoft.com/office/drawing/2014/main" id="{8E569650-AC8D-4BB8-897D-FC592BC44AE4}"/>
                </a:ext>
              </a:extLst>
            </p:cNvPr>
            <p:cNvSpPr>
              <a:spLocks noChangeArrowheads="1"/>
            </p:cNvSpPr>
            <p:nvPr/>
          </p:nvSpPr>
          <p:spPr bwMode="auto">
            <a:xfrm>
              <a:off x="2654489" y="4283074"/>
              <a:ext cx="663196"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16 %</a:t>
              </a:r>
            </a:p>
          </p:txBody>
        </p:sp>
        <p:sp>
          <p:nvSpPr>
            <p:cNvPr id="234" name="Rectangle 75">
              <a:extLst>
                <a:ext uri="{FF2B5EF4-FFF2-40B4-BE49-F238E27FC236}">
                  <a16:creationId xmlns:a16="http://schemas.microsoft.com/office/drawing/2014/main" id="{619CB783-7C1A-4610-B8C0-07AF97001C97}"/>
                </a:ext>
              </a:extLst>
            </p:cNvPr>
            <p:cNvSpPr>
              <a:spLocks noChangeArrowheads="1"/>
            </p:cNvSpPr>
            <p:nvPr/>
          </p:nvSpPr>
          <p:spPr bwMode="auto">
            <a:xfrm>
              <a:off x="3557931" y="4416426"/>
              <a:ext cx="551764"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339933"/>
                  </a:solidFill>
                  <a:effectLst/>
                  <a:uLnTx/>
                  <a:uFillTx/>
                  <a:latin typeface="Arial" panose="020B0604020202020204" pitchFamily="34" charset="0"/>
                  <a:ea typeface="+mn-ea"/>
                  <a:cs typeface="+mn-cs"/>
                </a:rPr>
                <a:t>6 %</a:t>
              </a:r>
            </a:p>
          </p:txBody>
        </p:sp>
        <p:sp>
          <p:nvSpPr>
            <p:cNvPr id="235" name="Rectangle 76">
              <a:extLst>
                <a:ext uri="{FF2B5EF4-FFF2-40B4-BE49-F238E27FC236}">
                  <a16:creationId xmlns:a16="http://schemas.microsoft.com/office/drawing/2014/main" id="{4C01857D-3A59-4CA7-A9A9-C831C78A5539}"/>
                </a:ext>
              </a:extLst>
            </p:cNvPr>
            <p:cNvSpPr>
              <a:spLocks noChangeArrowheads="1"/>
            </p:cNvSpPr>
            <p:nvPr/>
          </p:nvSpPr>
          <p:spPr bwMode="auto">
            <a:xfrm>
              <a:off x="4143718" y="4543425"/>
              <a:ext cx="551764" cy="5125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339933"/>
                  </a:solidFill>
                  <a:effectLst/>
                  <a:uLnTx/>
                  <a:uFillTx/>
                  <a:latin typeface="Arial" panose="020B0604020202020204" pitchFamily="34" charset="0"/>
                  <a:ea typeface="+mn-ea"/>
                  <a:cs typeface="+mn-cs"/>
                </a:rPr>
                <a:t>2 %</a:t>
              </a:r>
            </a:p>
          </p:txBody>
        </p:sp>
        <p:sp>
          <p:nvSpPr>
            <p:cNvPr id="236" name="Rectangle 77">
              <a:extLst>
                <a:ext uri="{FF2B5EF4-FFF2-40B4-BE49-F238E27FC236}">
                  <a16:creationId xmlns:a16="http://schemas.microsoft.com/office/drawing/2014/main" id="{DBD55EE9-892C-4B64-A757-CA748923D221}"/>
                </a:ext>
              </a:extLst>
            </p:cNvPr>
            <p:cNvSpPr>
              <a:spLocks noChangeArrowheads="1"/>
            </p:cNvSpPr>
            <p:nvPr/>
          </p:nvSpPr>
          <p:spPr bwMode="auto">
            <a:xfrm>
              <a:off x="4735856" y="4600575"/>
              <a:ext cx="551764"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339933"/>
                  </a:solidFill>
                  <a:effectLst/>
                  <a:uLnTx/>
                  <a:uFillTx/>
                  <a:latin typeface="Arial" panose="020B0604020202020204" pitchFamily="34" charset="0"/>
                  <a:ea typeface="+mn-ea"/>
                  <a:cs typeface="+mn-cs"/>
                </a:rPr>
                <a:t>1 %</a:t>
              </a:r>
            </a:p>
          </p:txBody>
        </p:sp>
        <p:sp>
          <p:nvSpPr>
            <p:cNvPr id="237" name="Rectangle 78">
              <a:extLst>
                <a:ext uri="{FF2B5EF4-FFF2-40B4-BE49-F238E27FC236}">
                  <a16:creationId xmlns:a16="http://schemas.microsoft.com/office/drawing/2014/main" id="{C4D00DB5-5422-4270-9AFD-EB22740B3DB9}"/>
                </a:ext>
              </a:extLst>
            </p:cNvPr>
            <p:cNvSpPr>
              <a:spLocks noChangeArrowheads="1"/>
            </p:cNvSpPr>
            <p:nvPr/>
          </p:nvSpPr>
          <p:spPr bwMode="auto">
            <a:xfrm>
              <a:off x="5335931" y="4378326"/>
              <a:ext cx="551764"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7 %</a:t>
              </a:r>
            </a:p>
          </p:txBody>
        </p:sp>
        <p:sp>
          <p:nvSpPr>
            <p:cNvPr id="238" name="Rectangle 79">
              <a:extLst>
                <a:ext uri="{FF2B5EF4-FFF2-40B4-BE49-F238E27FC236}">
                  <a16:creationId xmlns:a16="http://schemas.microsoft.com/office/drawing/2014/main" id="{39FD5617-1101-4F41-8CE6-48220D34948C}"/>
                </a:ext>
              </a:extLst>
            </p:cNvPr>
            <p:cNvSpPr>
              <a:spLocks noChangeArrowheads="1"/>
            </p:cNvSpPr>
            <p:nvPr/>
          </p:nvSpPr>
          <p:spPr bwMode="auto">
            <a:xfrm>
              <a:off x="5843932" y="4391026"/>
              <a:ext cx="551764" cy="5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FF00FF"/>
                  </a:solidFill>
                  <a:effectLst/>
                  <a:uLnTx/>
                  <a:uFillTx/>
                  <a:latin typeface="Arial" panose="020B0604020202020204" pitchFamily="34" charset="0"/>
                  <a:ea typeface="+mn-ea"/>
                  <a:cs typeface="+mn-cs"/>
                </a:rPr>
                <a:t>5 %</a:t>
              </a:r>
            </a:p>
          </p:txBody>
        </p:sp>
        <p:sp>
          <p:nvSpPr>
            <p:cNvPr id="239" name="Line 82">
              <a:extLst>
                <a:ext uri="{FF2B5EF4-FFF2-40B4-BE49-F238E27FC236}">
                  <a16:creationId xmlns:a16="http://schemas.microsoft.com/office/drawing/2014/main" id="{4773FD32-10EB-4171-B157-51AED56A1C71}"/>
                </a:ext>
              </a:extLst>
            </p:cNvPr>
            <p:cNvSpPr>
              <a:spLocks noChangeShapeType="1"/>
            </p:cNvSpPr>
            <p:nvPr/>
          </p:nvSpPr>
          <p:spPr bwMode="auto">
            <a:xfrm flipV="1">
              <a:off x="1828800" y="1828800"/>
              <a:ext cx="0" cy="3048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0" name="Line 83">
              <a:extLst>
                <a:ext uri="{FF2B5EF4-FFF2-40B4-BE49-F238E27FC236}">
                  <a16:creationId xmlns:a16="http://schemas.microsoft.com/office/drawing/2014/main" id="{FB171069-58FF-46CA-8C3E-1D415803F10A}"/>
                </a:ext>
              </a:extLst>
            </p:cNvPr>
            <p:cNvSpPr>
              <a:spLocks noChangeShapeType="1"/>
            </p:cNvSpPr>
            <p:nvPr/>
          </p:nvSpPr>
          <p:spPr bwMode="auto">
            <a:xfrm>
              <a:off x="1828800" y="4876800"/>
              <a:ext cx="47244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6991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343400"/>
            <a:ext cx="5695528" cy="4114800"/>
          </a:xfrm>
        </p:spPr>
        <p:txBody>
          <a:bodyPr/>
          <a:lstStyle/>
          <a:p>
            <a:pPr eaLnBrk="1" hangingPunct="1"/>
            <a:r>
              <a:rPr lang="fr-FR" sz="1200" b="1" dirty="0">
                <a:latin typeface="Arial" panose="020B0604020202020204" pitchFamily="34" charset="0"/>
                <a:cs typeface="Arial" panose="020B0604020202020204" pitchFamily="34" charset="0"/>
              </a:rPr>
              <a:t>Estimation de la tendance</a:t>
            </a:r>
          </a:p>
          <a:p>
            <a:pPr eaLnBrk="1" hangingPunct="1"/>
            <a:r>
              <a:rPr lang="fr-FR" sz="1000" dirty="0">
                <a:latin typeface="Arial" panose="020B0604020202020204" pitchFamily="34" charset="0"/>
                <a:cs typeface="Arial" panose="020B0604020202020204" pitchFamily="34" charset="0"/>
              </a:rPr>
              <a:t>La tendance dans un historique est liée aux effets à long terme de certains facteurs sous-jacents. Si ce phénomène existe et si on l’ignore, les prévisions seront systématiquement sur évaluées ou sous-évaluées. Il faut effectuer une </a:t>
            </a:r>
            <a:r>
              <a:rPr lang="fr-FR" sz="1000" b="1" dirty="0">
                <a:latin typeface="Arial" panose="020B0604020202020204" pitchFamily="34" charset="0"/>
                <a:cs typeface="Arial" panose="020B0604020202020204" pitchFamily="34" charset="0"/>
              </a:rPr>
              <a:t>correction de tendance</a:t>
            </a:r>
            <a:r>
              <a:rPr lang="fr-FR" sz="1000" dirty="0">
                <a:latin typeface="Arial" panose="020B0604020202020204" pitchFamily="34" charset="0"/>
                <a:cs typeface="Arial" panose="020B0604020202020204" pitchFamily="34" charset="0"/>
              </a:rPr>
              <a:t>.</a:t>
            </a:r>
          </a:p>
          <a:p>
            <a:pPr eaLnBrk="1" hangingPunct="1"/>
            <a:r>
              <a:rPr lang="fr-FR" sz="1000" dirty="0">
                <a:latin typeface="Arial" panose="020B0604020202020204" pitchFamily="34" charset="0"/>
                <a:cs typeface="Arial" panose="020B0604020202020204" pitchFamily="34" charset="0"/>
              </a:rPr>
              <a:t>Deux techniques de modélisation de tendance sont reprises ici : la droite de tendance évaluée par ajustement et la méthode de lissage, dite « de Holt ». </a:t>
            </a:r>
          </a:p>
          <a:p>
            <a:pPr eaLnBrk="1" hangingPunct="1"/>
            <a:r>
              <a:rPr lang="fr-FR" sz="1000" dirty="0">
                <a:latin typeface="Arial" panose="020B0604020202020204" pitchFamily="34" charset="0"/>
                <a:cs typeface="Arial" panose="020B0604020202020204" pitchFamily="34" charset="0"/>
              </a:rPr>
              <a:t>Elle consiste à faire passer une droite dans le nuage de points des demandes passées pour minimiser la somme des carrés des distances entre chaque point et la droite (méthode des moindres carrés).</a:t>
            </a:r>
          </a:p>
          <a:p>
            <a:pPr eaLnBrk="1" hangingPunct="1"/>
            <a:r>
              <a:rPr lang="fr-FR" sz="1000" b="0" dirty="0">
                <a:latin typeface="Arial" panose="020B0604020202020204" pitchFamily="34" charset="0"/>
                <a:cs typeface="Arial" panose="020B0604020202020204" pitchFamily="34" charset="0"/>
              </a:rPr>
              <a:t>Les paramètres de la droite de tendance (ordonnée à l’origine et pente) sont donnés par les formules ci-dessus. </a:t>
            </a:r>
            <a:r>
              <a:rPr lang="fr-FR" sz="1000" dirty="0">
                <a:latin typeface="Arial" panose="020B0604020202020204" pitchFamily="34" charset="0"/>
                <a:cs typeface="Arial" panose="020B0604020202020204" pitchFamily="34" charset="0"/>
              </a:rPr>
              <a:t>Excel met à disposition des fonctions pour effectuer ces calculs : </a:t>
            </a:r>
            <a:endParaRPr lang="fr-FR" sz="1000" b="0" dirty="0">
              <a:latin typeface="Arial" panose="020B0604020202020204" pitchFamily="34" charset="0"/>
              <a:cs typeface="Arial" panose="020B0604020202020204" pitchFamily="34" charset="0"/>
            </a:endParaRPr>
          </a:p>
          <a:p>
            <a:pPr eaLnBrk="1" hangingPunct="1"/>
            <a:r>
              <a:rPr lang="fr-FR" sz="1000" dirty="0">
                <a:latin typeface="Arial" panose="020B0604020202020204" pitchFamily="34" charset="0"/>
                <a:cs typeface="Arial" panose="020B0604020202020204" pitchFamily="34" charset="0"/>
              </a:rPr>
              <a:t>Ordonnée à l’origine </a:t>
            </a:r>
            <a:r>
              <a:rPr lang="fr-FR" sz="1000" b="1" dirty="0">
                <a:latin typeface="Arial" panose="020B0604020202020204" pitchFamily="34" charset="0"/>
                <a:cs typeface="Arial" panose="020B0604020202020204" pitchFamily="34" charset="0"/>
              </a:rPr>
              <a:t>=ORDONNEE.ORIGINE(</a:t>
            </a:r>
            <a:r>
              <a:rPr lang="fr-FR" sz="1000" b="1" dirty="0" err="1">
                <a:latin typeface="Arial" panose="020B0604020202020204" pitchFamily="34" charset="0"/>
                <a:cs typeface="Arial" panose="020B0604020202020204" pitchFamily="34" charset="0"/>
              </a:rPr>
              <a:t>Demandes;Périodes</a:t>
            </a:r>
            <a:r>
              <a:rPr lang="fr-FR" sz="1000" b="1" dirty="0">
                <a:latin typeface="Arial" panose="020B0604020202020204" pitchFamily="34" charset="0"/>
                <a:cs typeface="Arial" panose="020B0604020202020204" pitchFamily="34" charset="0"/>
              </a:rPr>
              <a:t>)</a:t>
            </a:r>
          </a:p>
          <a:p>
            <a:pPr eaLnBrk="1" hangingPunct="1"/>
            <a:r>
              <a:rPr lang="fr-FR" sz="1000" dirty="0">
                <a:latin typeface="Arial" panose="020B0604020202020204" pitchFamily="34" charset="0"/>
                <a:cs typeface="Arial" panose="020B0604020202020204" pitchFamily="34" charset="0"/>
              </a:rPr>
              <a:t>Pente </a:t>
            </a:r>
            <a:r>
              <a:rPr lang="fr-FR" sz="1000" b="1" dirty="0">
                <a:latin typeface="Arial" panose="020B0604020202020204" pitchFamily="34" charset="0"/>
                <a:cs typeface="Arial" panose="020B0604020202020204" pitchFamily="34" charset="0"/>
              </a:rPr>
              <a:t>=DROITEREG(</a:t>
            </a:r>
            <a:r>
              <a:rPr lang="fr-FR" sz="1000" b="1" dirty="0" err="1">
                <a:latin typeface="Arial" panose="020B0604020202020204" pitchFamily="34" charset="0"/>
                <a:cs typeface="Arial" panose="020B0604020202020204" pitchFamily="34" charset="0"/>
              </a:rPr>
              <a:t>Demandes;Périodes</a:t>
            </a:r>
            <a:r>
              <a:rPr lang="fr-FR" sz="1000" b="1" dirty="0">
                <a:latin typeface="Arial" panose="020B0604020202020204" pitchFamily="34" charset="0"/>
                <a:cs typeface="Arial" panose="020B0604020202020204" pitchFamily="34" charset="0"/>
              </a:rPr>
              <a:t>)</a:t>
            </a:r>
          </a:p>
          <a:p>
            <a:pPr eaLnBrk="1" hangingPunct="1"/>
            <a:r>
              <a:rPr lang="fr-FR" sz="1000" dirty="0">
                <a:latin typeface="Arial" panose="020B0604020202020204" pitchFamily="34" charset="0"/>
                <a:cs typeface="Arial" panose="020B0604020202020204" pitchFamily="34" charset="0"/>
              </a:rPr>
              <a:t>La pente de la droite donne la tendance de la demande sur les périodes de temps considérées.</a:t>
            </a:r>
          </a:p>
          <a:p>
            <a:pPr eaLnBrk="1" hangingPunct="1"/>
            <a:endParaRPr lang="fr-FR" sz="1000" b="1" dirty="0">
              <a:latin typeface="Arial" panose="020B0604020202020204" pitchFamily="34" charset="0"/>
              <a:cs typeface="Arial" panose="020B0604020202020204" pitchFamily="34" charset="0"/>
            </a:endParaRPr>
          </a:p>
          <a:p>
            <a:pPr eaLnBrk="1" hangingPunct="1"/>
            <a:r>
              <a:rPr lang="fr-FR" sz="1000" b="1" dirty="0">
                <a:latin typeface="Arial" panose="020B0604020202020204" pitchFamily="34" charset="0"/>
                <a:cs typeface="Arial" panose="020B0604020202020204" pitchFamily="34" charset="0"/>
              </a:rPr>
              <a:t>La correction de tendance </a:t>
            </a:r>
            <a:r>
              <a:rPr lang="fr-FR" sz="1000" dirty="0">
                <a:latin typeface="Arial" panose="020B0604020202020204" pitchFamily="34" charset="0"/>
                <a:cs typeface="Arial" panose="020B0604020202020204" pitchFamily="34" charset="0"/>
              </a:rPr>
              <a:t>consiste à prolonger la droite de tendance en ajoutant à la prévision calculée, la pente.</a:t>
            </a:r>
          </a:p>
          <a:p>
            <a:endParaRPr lang="fr-FR" dirty="0"/>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23</a:t>
            </a:fld>
            <a:endParaRPr lang="fr-FR" dirty="0"/>
          </a:p>
        </p:txBody>
      </p:sp>
    </p:spTree>
    <p:extLst>
      <p:ext uri="{BB962C8B-B14F-4D97-AF65-F5344CB8AC3E}">
        <p14:creationId xmlns:p14="http://schemas.microsoft.com/office/powerpoint/2010/main" val="40708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343400"/>
            <a:ext cx="5486400" cy="4549080"/>
          </a:xfrm>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100" b="1" dirty="0">
                <a:latin typeface="Arial" panose="020B0604020202020204" pitchFamily="34" charset="0"/>
                <a:cs typeface="Arial" panose="020B0604020202020204" pitchFamily="34" charset="0"/>
              </a:rPr>
              <a:t>Procédure de calcul de la correction de tendance par lissage exponentiel</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100" dirty="0">
                <a:latin typeface="Arial" panose="020B0604020202020204" pitchFamily="34" charset="0"/>
                <a:cs typeface="Arial" panose="020B0604020202020204" pitchFamily="34" charset="0"/>
              </a:rPr>
              <a:t>1) Calcul de la tendance instantanée</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100" dirty="0">
                <a:latin typeface="Arial" panose="020B0604020202020204" pitchFamily="34" charset="0"/>
                <a:cs typeface="Arial" panose="020B0604020202020204" pitchFamily="34" charset="0"/>
              </a:rPr>
              <a:t>t</a:t>
            </a:r>
            <a:r>
              <a:rPr lang="fr-FR" altLang="fr-FR" sz="1100" baseline="-25000" dirty="0">
                <a:latin typeface="Arial" panose="020B0604020202020204" pitchFamily="34" charset="0"/>
                <a:cs typeface="Arial" panose="020B0604020202020204" pitchFamily="34" charset="0"/>
              </a:rPr>
              <a:t>t</a:t>
            </a:r>
            <a:r>
              <a:rPr lang="fr-FR" altLang="fr-FR" sz="1100" dirty="0">
                <a:latin typeface="Arial" panose="020B0604020202020204" pitchFamily="34" charset="0"/>
                <a:cs typeface="Arial" panose="020B0604020202020204" pitchFamily="34" charset="0"/>
              </a:rPr>
              <a:t> = P</a:t>
            </a:r>
            <a:r>
              <a:rPr lang="fr-FR" altLang="fr-FR" sz="1100" baseline="-25000" dirty="0">
                <a:latin typeface="Arial" panose="020B0604020202020204" pitchFamily="34" charset="0"/>
                <a:cs typeface="Arial" panose="020B0604020202020204" pitchFamily="34" charset="0"/>
              </a:rPr>
              <a:t>t</a:t>
            </a:r>
            <a:r>
              <a:rPr lang="fr-FR" altLang="fr-FR" sz="1100" dirty="0">
                <a:latin typeface="Arial" panose="020B0604020202020204" pitchFamily="34" charset="0"/>
                <a:cs typeface="Arial" panose="020B0604020202020204" pitchFamily="34" charset="0"/>
              </a:rPr>
              <a:t> – P</a:t>
            </a:r>
            <a:r>
              <a:rPr lang="fr-FR" altLang="fr-FR" sz="1100" baseline="-25000" dirty="0">
                <a:latin typeface="Arial" panose="020B0604020202020204" pitchFamily="34" charset="0"/>
                <a:cs typeface="Arial" panose="020B0604020202020204" pitchFamily="34" charset="0"/>
              </a:rPr>
              <a:t>t-1 </a:t>
            </a:r>
            <a:r>
              <a:rPr lang="fr-FR" altLang="fr-FR" sz="1100" dirty="0">
                <a:latin typeface="Arial" panose="020B0604020202020204" pitchFamily="34" charset="0"/>
                <a:cs typeface="Arial" panose="020B0604020202020204" pitchFamily="34" charset="0"/>
              </a:rPr>
              <a:t>(différence entre deux prévisions successives)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100" dirty="0">
                <a:latin typeface="Arial" panose="020B0604020202020204" pitchFamily="34" charset="0"/>
                <a:cs typeface="Arial" panose="020B0604020202020204" pitchFamily="34" charset="0"/>
              </a:rPr>
              <a:t>2) Lissage de la tendance</a:t>
            </a:r>
          </a:p>
          <a:p>
            <a:pPr lvl="0">
              <a:defRPr/>
            </a:pPr>
            <a:r>
              <a:rPr lang="fr-FR" altLang="fr-FR" sz="1100" dirty="0">
                <a:latin typeface="Arial" panose="020B0604020202020204" pitchFamily="34" charset="0"/>
                <a:cs typeface="Arial" panose="020B0604020202020204" pitchFamily="34" charset="0"/>
              </a:rPr>
              <a:t>On nomme </a:t>
            </a:r>
            <a:r>
              <a:rPr lang="fr-FR" altLang="fr-FR" sz="1100" b="1" dirty="0">
                <a:latin typeface="Symbol" panose="05050102010706020507" pitchFamily="18" charset="2"/>
                <a:cs typeface="Arial" panose="020B0604020202020204" pitchFamily="34" charset="0"/>
              </a:rPr>
              <a:t>b</a:t>
            </a:r>
            <a:r>
              <a:rPr lang="fr-FR" altLang="fr-FR" sz="1100" dirty="0">
                <a:latin typeface="Arial" panose="020B0604020202020204" pitchFamily="34" charset="0"/>
                <a:cs typeface="Arial" panose="020B0604020202020204" pitchFamily="34" charset="0"/>
              </a:rPr>
              <a:t> (beta) le coefficient de lissage de la tendance,</a:t>
            </a:r>
          </a:p>
          <a:p>
            <a:pPr lvl="0">
              <a:defRPr/>
            </a:pPr>
            <a:r>
              <a:rPr lang="fr-FR" altLang="fr-FR" sz="1100" dirty="0">
                <a:latin typeface="Arial" panose="020B0604020202020204" pitchFamily="34" charset="0"/>
                <a:cs typeface="Arial" panose="020B0604020202020204" pitchFamily="34" charset="0"/>
              </a:rPr>
              <a:t>T</a:t>
            </a:r>
            <a:r>
              <a:rPr lang="fr-FR" altLang="fr-FR" sz="1100" baseline="-25000" dirty="0">
                <a:latin typeface="Arial" panose="020B0604020202020204" pitchFamily="34" charset="0"/>
                <a:cs typeface="Arial" panose="020B0604020202020204" pitchFamily="34" charset="0"/>
              </a:rPr>
              <a:t>t+1</a:t>
            </a:r>
            <a:r>
              <a:rPr lang="fr-FR" altLang="fr-FR" sz="1100" dirty="0">
                <a:latin typeface="Arial" panose="020B0604020202020204" pitchFamily="34" charset="0"/>
                <a:cs typeface="Arial" panose="020B0604020202020204" pitchFamily="34" charset="0"/>
              </a:rPr>
              <a:t> = </a:t>
            </a:r>
            <a:r>
              <a:rPr lang="fr-FR" altLang="fr-FR" b="1" dirty="0">
                <a:latin typeface="Symbol" panose="05050102010706020507" pitchFamily="18" charset="2"/>
                <a:cs typeface="Arial" panose="020B0604020202020204" pitchFamily="34" charset="0"/>
              </a:rPr>
              <a:t>b</a:t>
            </a:r>
            <a:r>
              <a:rPr lang="fr-FR" altLang="fr-FR" sz="1100" dirty="0">
                <a:latin typeface="Arial" panose="020B0604020202020204" pitchFamily="34" charset="0"/>
                <a:cs typeface="Arial" panose="020B0604020202020204" pitchFamily="34" charset="0"/>
              </a:rPr>
              <a:t> . (P</a:t>
            </a:r>
            <a:r>
              <a:rPr lang="fr-FR" altLang="fr-FR" sz="1100" baseline="-25000" dirty="0">
                <a:latin typeface="Arial" panose="020B0604020202020204" pitchFamily="34" charset="0"/>
                <a:cs typeface="Arial" panose="020B0604020202020204" pitchFamily="34" charset="0"/>
              </a:rPr>
              <a:t>t</a:t>
            </a:r>
            <a:r>
              <a:rPr lang="fr-FR" altLang="fr-FR" sz="1100" dirty="0">
                <a:latin typeface="Arial" panose="020B0604020202020204" pitchFamily="34" charset="0"/>
                <a:cs typeface="Arial" panose="020B0604020202020204" pitchFamily="34" charset="0"/>
              </a:rPr>
              <a:t> – P</a:t>
            </a:r>
            <a:r>
              <a:rPr lang="fr-FR" altLang="fr-FR" sz="1100" baseline="-25000" dirty="0">
                <a:latin typeface="Arial" panose="020B0604020202020204" pitchFamily="34" charset="0"/>
                <a:cs typeface="Arial" panose="020B0604020202020204" pitchFamily="34" charset="0"/>
              </a:rPr>
              <a:t>t-1</a:t>
            </a:r>
            <a:r>
              <a:rPr lang="fr-FR" altLang="fr-FR" sz="1100" dirty="0">
                <a:latin typeface="Arial" panose="020B0604020202020204" pitchFamily="34" charset="0"/>
                <a:cs typeface="Arial" panose="020B0604020202020204" pitchFamily="34" charset="0"/>
              </a:rPr>
              <a:t>) + (1 – </a:t>
            </a:r>
            <a:r>
              <a:rPr lang="fr-FR" altLang="fr-FR" sz="1100" b="1" dirty="0">
                <a:latin typeface="Symbol" panose="05050102010706020507" pitchFamily="18" charset="2"/>
                <a:cs typeface="Arial" panose="020B0604020202020204" pitchFamily="34" charset="0"/>
              </a:rPr>
              <a:t>b</a:t>
            </a:r>
            <a:r>
              <a:rPr lang="fr-FR" altLang="fr-FR" sz="1100" dirty="0">
                <a:latin typeface="Arial" panose="020B0604020202020204" pitchFamily="34" charset="0"/>
                <a:cs typeface="Arial" panose="020B0604020202020204" pitchFamily="34" charset="0"/>
              </a:rPr>
              <a:t>) . T</a:t>
            </a:r>
            <a:r>
              <a:rPr lang="fr-FR" altLang="fr-FR" sz="1100" baseline="-25000" dirty="0">
                <a:latin typeface="Arial" panose="020B0604020202020204" pitchFamily="34" charset="0"/>
                <a:cs typeface="Arial" panose="020B0604020202020204" pitchFamily="34" charset="0"/>
              </a:rPr>
              <a:t>t</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100" dirty="0">
                <a:latin typeface="Arial" panose="020B0604020202020204" pitchFamily="34" charset="0"/>
                <a:cs typeface="Arial" panose="020B0604020202020204" pitchFamily="34" charset="0"/>
              </a:rPr>
              <a:t>3) Correction de la prévision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sz="1100" dirty="0">
                <a:latin typeface="Arial" panose="020B0604020202020204" pitchFamily="34" charset="0"/>
                <a:cs typeface="Arial" panose="020B0604020202020204" pitchFamily="34" charset="0"/>
              </a:rPr>
              <a:t>P’</a:t>
            </a:r>
            <a:r>
              <a:rPr lang="fr-FR" altLang="fr-FR" sz="1100" baseline="-25000" dirty="0">
                <a:latin typeface="Arial" panose="020B0604020202020204" pitchFamily="34" charset="0"/>
                <a:cs typeface="Arial" panose="020B0604020202020204" pitchFamily="34" charset="0"/>
              </a:rPr>
              <a:t>t+1 </a:t>
            </a:r>
            <a:r>
              <a:rPr lang="fr-FR" altLang="fr-FR" sz="1100" dirty="0">
                <a:latin typeface="Arial" panose="020B0604020202020204" pitchFamily="34" charset="0"/>
                <a:cs typeface="Arial" panose="020B0604020202020204" pitchFamily="34" charset="0"/>
              </a:rPr>
              <a:t>= P</a:t>
            </a:r>
            <a:r>
              <a:rPr lang="fr-FR" altLang="fr-FR" sz="1100" baseline="-25000" dirty="0">
                <a:latin typeface="Arial" panose="020B0604020202020204" pitchFamily="34" charset="0"/>
                <a:cs typeface="Arial" panose="020B0604020202020204" pitchFamily="34" charset="0"/>
              </a:rPr>
              <a:t>t+1</a:t>
            </a:r>
            <a:r>
              <a:rPr lang="fr-FR" altLang="fr-FR" sz="1100" dirty="0">
                <a:latin typeface="Arial" panose="020B0604020202020204" pitchFamily="34" charset="0"/>
                <a:cs typeface="Arial" panose="020B0604020202020204" pitchFamily="34" charset="0"/>
              </a:rPr>
              <a:t> + T</a:t>
            </a:r>
            <a:r>
              <a:rPr lang="fr-FR" altLang="fr-FR" sz="1100" baseline="-25000" dirty="0">
                <a:latin typeface="Arial" panose="020B0604020202020204" pitchFamily="34" charset="0"/>
                <a:cs typeface="Arial" panose="020B0604020202020204" pitchFamily="34" charset="0"/>
              </a:rPr>
              <a:t>t+1</a:t>
            </a:r>
            <a:endParaRPr lang="fr-FR" altLang="fr-FR" sz="1100" dirty="0">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a:p>
            <a:r>
              <a:rPr lang="fr-FR" sz="1100" b="1" dirty="0">
                <a:latin typeface="Arial" panose="020B0604020202020204" pitchFamily="34" charset="0"/>
                <a:cs typeface="Arial" panose="020B0604020202020204" pitchFamily="34" charset="0"/>
              </a:rPr>
              <a:t>Tendance additive ou multiplicative</a:t>
            </a:r>
          </a:p>
          <a:p>
            <a:r>
              <a:rPr lang="fr-FR" sz="1100" dirty="0">
                <a:latin typeface="Arial" panose="020B0604020202020204" pitchFamily="34" charset="0"/>
                <a:cs typeface="Arial" panose="020B0604020202020204" pitchFamily="34" charset="0"/>
              </a:rPr>
              <a:t>Nous avons décrit ici la tendance </a:t>
            </a:r>
            <a:r>
              <a:rPr lang="fr-FR" sz="1100" b="1" dirty="0">
                <a:latin typeface="Arial" panose="020B0604020202020204" pitchFamily="34" charset="0"/>
                <a:cs typeface="Arial" panose="020B0604020202020204" pitchFamily="34" charset="0"/>
              </a:rPr>
              <a:t>additive</a:t>
            </a:r>
            <a:r>
              <a:rPr lang="fr-FR" sz="1100" dirty="0">
                <a:latin typeface="Arial" panose="020B0604020202020204" pitchFamily="34" charset="0"/>
                <a:cs typeface="Arial" panose="020B0604020202020204" pitchFamily="34" charset="0"/>
              </a:rPr>
              <a:t> qui reflète une croissance linéaire de la demande. A court terme, c’est la plus courante.</a:t>
            </a:r>
          </a:p>
          <a:p>
            <a:r>
              <a:rPr lang="fr-FR" sz="1100" dirty="0">
                <a:latin typeface="Arial" panose="020B0604020202020204" pitchFamily="34" charset="0"/>
                <a:cs typeface="Arial" panose="020B0604020202020204" pitchFamily="34" charset="0"/>
              </a:rPr>
              <a:t>On peut également utiliser une tendance </a:t>
            </a:r>
            <a:r>
              <a:rPr lang="fr-FR" sz="1100" b="1" dirty="0">
                <a:latin typeface="Arial" panose="020B0604020202020204" pitchFamily="34" charset="0"/>
                <a:cs typeface="Arial" panose="020B0604020202020204" pitchFamily="34" charset="0"/>
              </a:rPr>
              <a:t>multiplicative</a:t>
            </a:r>
            <a:r>
              <a:rPr lang="fr-FR" sz="1100" dirty="0">
                <a:latin typeface="Arial" panose="020B0604020202020204" pitchFamily="34" charset="0"/>
                <a:cs typeface="Arial" panose="020B0604020202020204" pitchFamily="34" charset="0"/>
              </a:rPr>
              <a:t> : au lieu de prendre la différence entre deux prévisions successives, on considère le rapport </a:t>
            </a:r>
            <a:r>
              <a:rPr lang="fr-FR" altLang="fr-FR" sz="1100" dirty="0">
                <a:latin typeface="Arial" panose="020B0604020202020204" pitchFamily="34" charset="0"/>
                <a:cs typeface="Arial" panose="020B0604020202020204" pitchFamily="34" charset="0"/>
              </a:rPr>
              <a:t>P</a:t>
            </a:r>
            <a:r>
              <a:rPr lang="fr-FR" altLang="fr-FR" sz="1100" baseline="-25000" dirty="0">
                <a:latin typeface="Arial" panose="020B0604020202020204" pitchFamily="34" charset="0"/>
                <a:cs typeface="Arial" panose="020B0604020202020204" pitchFamily="34" charset="0"/>
              </a:rPr>
              <a:t>t</a:t>
            </a:r>
            <a:r>
              <a:rPr lang="fr-FR" altLang="fr-FR" sz="1100" dirty="0">
                <a:latin typeface="Arial" panose="020B0604020202020204" pitchFamily="34" charset="0"/>
                <a:cs typeface="Arial" panose="020B0604020202020204" pitchFamily="34" charset="0"/>
              </a:rPr>
              <a:t>/P</a:t>
            </a:r>
            <a:r>
              <a:rPr lang="fr-FR" altLang="fr-FR" sz="1100" baseline="-25000" dirty="0">
                <a:latin typeface="Arial" panose="020B0604020202020204" pitchFamily="34" charset="0"/>
                <a:cs typeface="Arial" panose="020B0604020202020204" pitchFamily="34" charset="0"/>
              </a:rPr>
              <a:t>t-1 </a:t>
            </a:r>
          </a:p>
          <a:p>
            <a:r>
              <a:rPr lang="fr-FR" sz="1100" dirty="0">
                <a:latin typeface="Arial" panose="020B0604020202020204" pitchFamily="34" charset="0"/>
                <a:cs typeface="Arial" panose="020B0604020202020204" pitchFamily="34" charset="0"/>
              </a:rPr>
              <a:t>On procède au lissage de ce rapport.</a:t>
            </a:r>
          </a:p>
          <a:p>
            <a:r>
              <a:rPr lang="fr-FR" sz="1100" dirty="0">
                <a:latin typeface="Arial" panose="020B0604020202020204" pitchFamily="34" charset="0"/>
                <a:cs typeface="Arial" panose="020B0604020202020204" pitchFamily="34" charset="0"/>
              </a:rPr>
              <a:t>La correction de la prévision devient :</a:t>
            </a:r>
          </a:p>
          <a:p>
            <a:r>
              <a:rPr lang="fr-FR" altLang="fr-FR" sz="1100" dirty="0">
                <a:latin typeface="Arial" panose="020B0604020202020204" pitchFamily="34" charset="0"/>
                <a:cs typeface="Arial" panose="020B0604020202020204" pitchFamily="34" charset="0"/>
              </a:rPr>
              <a:t>P’</a:t>
            </a:r>
            <a:r>
              <a:rPr lang="fr-FR" altLang="fr-FR" sz="1100" baseline="-25000" dirty="0">
                <a:latin typeface="Arial" panose="020B0604020202020204" pitchFamily="34" charset="0"/>
                <a:cs typeface="Arial" panose="020B0604020202020204" pitchFamily="34" charset="0"/>
              </a:rPr>
              <a:t>t+1 </a:t>
            </a:r>
            <a:r>
              <a:rPr lang="fr-FR" altLang="fr-FR" sz="1100" dirty="0">
                <a:latin typeface="Arial" panose="020B0604020202020204" pitchFamily="34" charset="0"/>
                <a:cs typeface="Arial" panose="020B0604020202020204" pitchFamily="34" charset="0"/>
              </a:rPr>
              <a:t>= P</a:t>
            </a:r>
            <a:r>
              <a:rPr lang="fr-FR" altLang="fr-FR" sz="1100" baseline="-25000" dirty="0">
                <a:latin typeface="Arial" panose="020B0604020202020204" pitchFamily="34" charset="0"/>
                <a:cs typeface="Arial" panose="020B0604020202020204" pitchFamily="34" charset="0"/>
              </a:rPr>
              <a:t>t+1</a:t>
            </a:r>
            <a:r>
              <a:rPr lang="fr-FR" altLang="fr-FR" sz="1100" dirty="0">
                <a:latin typeface="Arial" panose="020B0604020202020204" pitchFamily="34" charset="0"/>
                <a:cs typeface="Arial" panose="020B0604020202020204" pitchFamily="34" charset="0"/>
              </a:rPr>
              <a:t> x T</a:t>
            </a:r>
            <a:r>
              <a:rPr lang="fr-FR" altLang="fr-FR" sz="1100" baseline="-25000" dirty="0">
                <a:latin typeface="Arial" panose="020B0604020202020204" pitchFamily="34" charset="0"/>
                <a:cs typeface="Arial" panose="020B0604020202020204" pitchFamily="34" charset="0"/>
              </a:rPr>
              <a:t>t+1</a:t>
            </a:r>
            <a:endParaRPr lang="fr-FR" altLang="fr-FR" sz="11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Cette méthode n’est valable que dans le cas où la demande augmente exponentiellement.</a:t>
            </a: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24</a:t>
            </a:fld>
            <a:endParaRPr lang="fr-FR" dirty="0"/>
          </a:p>
        </p:txBody>
      </p:sp>
    </p:spTree>
    <p:extLst>
      <p:ext uri="{BB962C8B-B14F-4D97-AF65-F5344CB8AC3E}">
        <p14:creationId xmlns:p14="http://schemas.microsoft.com/office/powerpoint/2010/main" val="3005631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0365" y="4197474"/>
            <a:ext cx="5486400" cy="4405064"/>
          </a:xfrm>
        </p:spPr>
        <p:txBody>
          <a:bodyPr/>
          <a:lstStyle/>
          <a:p>
            <a:r>
              <a:rPr lang="fr-FR" b="1" dirty="0">
                <a:latin typeface="Arial" panose="020B0604020202020204" pitchFamily="34" charset="0"/>
                <a:cs typeface="Arial" panose="020B0604020202020204" pitchFamily="34" charset="0"/>
              </a:rPr>
              <a:t>La correction de saisonnalité</a:t>
            </a:r>
          </a:p>
          <a:p>
            <a:r>
              <a:rPr lang="fr-FR" sz="1000" dirty="0">
                <a:latin typeface="Arial" panose="020B0604020202020204" pitchFamily="34" charset="0"/>
                <a:cs typeface="Arial" panose="020B0604020202020204" pitchFamily="34" charset="0"/>
              </a:rPr>
              <a:t>Lorsque la demande présente des variations cycliques stables (et explicables) par exemple liées aux périodes de l’année, il faut impérativement prendre en compte ce phénomène.</a:t>
            </a:r>
          </a:p>
          <a:p>
            <a:r>
              <a:rPr lang="fr-FR" sz="1000" dirty="0">
                <a:latin typeface="Arial" panose="020B0604020202020204" pitchFamily="34" charset="0"/>
                <a:cs typeface="Arial" panose="020B0604020202020204" pitchFamily="34" charset="0"/>
              </a:rPr>
              <a:t>Pour ce faire, on calcule des coefficients saisonniers à partir de l’historique des demandes (qui doit être assez long pour avoir une valeur statistique).</a:t>
            </a:r>
          </a:p>
          <a:p>
            <a:r>
              <a:rPr lang="fr-FR" sz="1000" dirty="0">
                <a:latin typeface="Arial" panose="020B0604020202020204" pitchFamily="34" charset="0"/>
                <a:cs typeface="Arial" panose="020B0604020202020204" pitchFamily="34" charset="0"/>
              </a:rPr>
              <a:t>On calcule la moyenne de la demande par période. Le coefficient saisonnier est le rapport entre la demande de la période et la moyenne des périodes.</a:t>
            </a:r>
          </a:p>
          <a:p>
            <a:endParaRPr lang="fr-FR" sz="1000" dirty="0">
              <a:latin typeface="Arial" panose="020B0604020202020204" pitchFamily="34" charset="0"/>
              <a:cs typeface="Arial" panose="020B0604020202020204" pitchFamily="34" charset="0"/>
            </a:endParaRPr>
          </a:p>
          <a:p>
            <a:r>
              <a:rPr lang="fr-FR" sz="1000" b="1" dirty="0">
                <a:latin typeface="Arial" panose="020B0604020202020204" pitchFamily="34" charset="0"/>
                <a:cs typeface="Arial" panose="020B0604020202020204" pitchFamily="34" charset="0"/>
              </a:rPr>
              <a:t>Procédure de correction de saisonnalité</a:t>
            </a:r>
          </a:p>
          <a:p>
            <a:r>
              <a:rPr lang="fr-FR" sz="1000" dirty="0">
                <a:latin typeface="Arial" panose="020B0604020202020204" pitchFamily="34" charset="0"/>
                <a:cs typeface="Arial" panose="020B0604020202020204" pitchFamily="34" charset="0"/>
              </a:rPr>
              <a:t>1) On reconstitue un historique en effaçant le facteur saisonnier : on </a:t>
            </a:r>
            <a:r>
              <a:rPr lang="fr-FR" sz="1000" b="1" i="1" dirty="0">
                <a:latin typeface="Arial" panose="020B0604020202020204" pitchFamily="34" charset="0"/>
                <a:cs typeface="Arial" panose="020B0604020202020204" pitchFamily="34" charset="0"/>
              </a:rPr>
              <a:t>désaisonnalise</a:t>
            </a:r>
            <a:r>
              <a:rPr lang="fr-FR" sz="1000" dirty="0">
                <a:latin typeface="Arial" panose="020B0604020202020204" pitchFamily="34" charset="0"/>
                <a:cs typeface="Arial" panose="020B0604020202020204" pitchFamily="34" charset="0"/>
              </a:rPr>
              <a:t> la demande en divisant chaque demande passée par son coefficient saisonnier.</a:t>
            </a:r>
          </a:p>
          <a:p>
            <a:r>
              <a:rPr lang="fr-FR" sz="1000" dirty="0">
                <a:latin typeface="Arial" panose="020B0604020202020204" pitchFamily="34" charset="0"/>
                <a:cs typeface="Arial" panose="020B0604020202020204" pitchFamily="34" charset="0"/>
              </a:rPr>
              <a:t>2) On effectue le calcul de prévision sur la demande désaisonnalisée.</a:t>
            </a:r>
          </a:p>
          <a:p>
            <a:r>
              <a:rPr lang="fr-FR" sz="1000" dirty="0">
                <a:latin typeface="Arial" panose="020B0604020202020204" pitchFamily="34" charset="0"/>
                <a:cs typeface="Arial" panose="020B0604020202020204" pitchFamily="34" charset="0"/>
              </a:rPr>
              <a:t>3) On « re saisonnalise » la prévision en la multipliant par le coefficient saisonnier correspondant à sa période,</a:t>
            </a:r>
          </a:p>
          <a:p>
            <a:endParaRPr lang="fr-FR" sz="1000" dirty="0">
              <a:latin typeface="Arial" panose="020B0604020202020204" pitchFamily="34" charset="0"/>
              <a:cs typeface="Arial" panose="020B0604020202020204" pitchFamily="34" charset="0"/>
            </a:endParaRPr>
          </a:p>
          <a:p>
            <a:r>
              <a:rPr lang="fr-FR" sz="1000" b="1" dirty="0">
                <a:latin typeface="Arial" panose="020B0604020202020204" pitchFamily="34" charset="0"/>
                <a:cs typeface="Arial" panose="020B0604020202020204" pitchFamily="34" charset="0"/>
              </a:rPr>
              <a:t>Lissage des coefficients saisonniers</a:t>
            </a:r>
          </a:p>
          <a:p>
            <a:pPr>
              <a:spcBef>
                <a:spcPts val="600"/>
              </a:spcBef>
            </a:pPr>
            <a:r>
              <a:rPr lang="fr-FR" sz="1000" dirty="0">
                <a:latin typeface="Arial" panose="020B0604020202020204" pitchFamily="34" charset="0"/>
                <a:cs typeface="Arial" panose="020B0604020202020204" pitchFamily="34" charset="0"/>
              </a:rPr>
              <a:t>Toujours dans l’esprit du lissage exponentiel, on procède à un lissage des coefficients saisonniers avec un coefficient que l’on nomme </a:t>
            </a:r>
            <a:r>
              <a:rPr lang="fr-FR" sz="1400" b="1" dirty="0">
                <a:latin typeface="Symbol" panose="05050102010706020507" pitchFamily="18" charset="2"/>
                <a:cs typeface="Arial" panose="020B0604020202020204" pitchFamily="34" charset="0"/>
              </a:rPr>
              <a:t>g</a:t>
            </a:r>
            <a:r>
              <a:rPr lang="fr-FR" sz="1000" dirty="0">
                <a:latin typeface="Arial" panose="020B0604020202020204" pitchFamily="34" charset="0"/>
                <a:cs typeface="Arial" panose="020B0604020202020204" pitchFamily="34" charset="0"/>
              </a:rPr>
              <a:t> (gamma).</a:t>
            </a: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25</a:t>
            </a:fld>
            <a:endParaRPr lang="fr-FR" dirty="0"/>
          </a:p>
        </p:txBody>
      </p:sp>
    </p:spTree>
    <p:extLst>
      <p:ext uri="{BB962C8B-B14F-4D97-AF65-F5344CB8AC3E}">
        <p14:creationId xmlns:p14="http://schemas.microsoft.com/office/powerpoint/2010/main" val="311147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050" b="1" dirty="0">
                <a:latin typeface="Arial" panose="020B0604020202020204" pitchFamily="34" charset="0"/>
                <a:cs typeface="Arial" panose="020B0604020202020204" pitchFamily="34" charset="0"/>
              </a:rPr>
              <a:t>Saisonnalité additive ou multiplicative</a:t>
            </a:r>
          </a:p>
          <a:p>
            <a:r>
              <a:rPr lang="fr-FR" sz="1050" dirty="0">
                <a:latin typeface="Arial" panose="020B0604020202020204" pitchFamily="34" charset="0"/>
                <a:cs typeface="Arial" panose="020B0604020202020204" pitchFamily="34" charset="0"/>
              </a:rPr>
              <a:t>Nous avons décrit ici la saisonnalité </a:t>
            </a:r>
            <a:r>
              <a:rPr lang="fr-FR" sz="1050" b="1" dirty="0">
                <a:latin typeface="Arial" panose="020B0604020202020204" pitchFamily="34" charset="0"/>
                <a:cs typeface="Arial" panose="020B0604020202020204" pitchFamily="34" charset="0"/>
              </a:rPr>
              <a:t>multiplicative</a:t>
            </a:r>
            <a:r>
              <a:rPr lang="fr-FR" sz="1050" dirty="0">
                <a:latin typeface="Arial" panose="020B0604020202020204" pitchFamily="34" charset="0"/>
                <a:cs typeface="Arial" panose="020B0604020202020204" pitchFamily="34" charset="0"/>
              </a:rPr>
              <a:t> qui reflète les variations cycliques de la demande..</a:t>
            </a:r>
          </a:p>
          <a:p>
            <a:r>
              <a:rPr lang="fr-FR" sz="1050" dirty="0">
                <a:latin typeface="Arial" panose="020B0604020202020204" pitchFamily="34" charset="0"/>
                <a:cs typeface="Arial" panose="020B0604020202020204" pitchFamily="34" charset="0"/>
              </a:rPr>
              <a:t>On peut également utiliser une saisonnalité </a:t>
            </a:r>
            <a:r>
              <a:rPr lang="fr-FR" sz="1050" b="1" dirty="0">
                <a:latin typeface="Arial" panose="020B0604020202020204" pitchFamily="34" charset="0"/>
                <a:cs typeface="Arial" panose="020B0604020202020204" pitchFamily="34" charset="0"/>
              </a:rPr>
              <a:t>additive</a:t>
            </a:r>
            <a:r>
              <a:rPr lang="fr-FR" sz="1050" dirty="0">
                <a:latin typeface="Arial" panose="020B0604020202020204" pitchFamily="34" charset="0"/>
                <a:cs typeface="Arial" panose="020B0604020202020204" pitchFamily="34" charset="0"/>
              </a:rPr>
              <a:t> : au lieu de prendre le rapport entre la demande d’une période et le niveau moyen, on considère la différence en valeur absolue.</a:t>
            </a:r>
            <a:endParaRPr lang="fr-FR" altLang="fr-FR" sz="1050" baseline="-25000" dirty="0">
              <a:latin typeface="Arial" panose="020B0604020202020204" pitchFamily="34" charset="0"/>
              <a:cs typeface="Arial" panose="020B0604020202020204" pitchFamily="34" charset="0"/>
            </a:endParaRPr>
          </a:p>
          <a:p>
            <a:r>
              <a:rPr lang="fr-FR" sz="1050" dirty="0">
                <a:latin typeface="Arial" panose="020B0604020202020204" pitchFamily="34" charset="0"/>
                <a:cs typeface="Arial" panose="020B0604020202020204" pitchFamily="34" charset="0"/>
              </a:rPr>
              <a:t>On procède au lissage de cette différence.</a:t>
            </a:r>
          </a:p>
          <a:p>
            <a:r>
              <a:rPr lang="fr-FR" sz="1050" dirty="0">
                <a:latin typeface="Arial" panose="020B0604020202020204" pitchFamily="34" charset="0"/>
                <a:cs typeface="Arial" panose="020B0604020202020204" pitchFamily="34" charset="0"/>
              </a:rPr>
              <a:t>La correction de la prévision devient :</a:t>
            </a:r>
          </a:p>
          <a:p>
            <a:r>
              <a:rPr lang="fr-FR" altLang="fr-FR" sz="1050" dirty="0">
                <a:latin typeface="Arial" panose="020B0604020202020204" pitchFamily="34" charset="0"/>
                <a:cs typeface="Arial" panose="020B0604020202020204" pitchFamily="34" charset="0"/>
              </a:rPr>
              <a:t>P’</a:t>
            </a:r>
            <a:r>
              <a:rPr lang="fr-FR" altLang="fr-FR" sz="1050" baseline="-25000" dirty="0">
                <a:latin typeface="Arial" panose="020B0604020202020204" pitchFamily="34" charset="0"/>
                <a:cs typeface="Arial" panose="020B0604020202020204" pitchFamily="34" charset="0"/>
              </a:rPr>
              <a:t>t+1 </a:t>
            </a:r>
            <a:r>
              <a:rPr lang="fr-FR" altLang="fr-FR" sz="1050" dirty="0">
                <a:latin typeface="Arial" panose="020B0604020202020204" pitchFamily="34" charset="0"/>
                <a:cs typeface="Arial" panose="020B0604020202020204" pitchFamily="34" charset="0"/>
              </a:rPr>
              <a:t>= P</a:t>
            </a:r>
            <a:r>
              <a:rPr lang="fr-FR" altLang="fr-FR" sz="1050" baseline="-25000" dirty="0">
                <a:latin typeface="Arial" panose="020B0604020202020204" pitchFamily="34" charset="0"/>
                <a:cs typeface="Arial" panose="020B0604020202020204" pitchFamily="34" charset="0"/>
              </a:rPr>
              <a:t>t+1</a:t>
            </a:r>
            <a:r>
              <a:rPr lang="fr-FR" altLang="fr-FR" sz="1050" dirty="0">
                <a:latin typeface="Arial" panose="020B0604020202020204" pitchFamily="34" charset="0"/>
                <a:cs typeface="Arial" panose="020B0604020202020204" pitchFamily="34" charset="0"/>
              </a:rPr>
              <a:t> + I</a:t>
            </a:r>
            <a:r>
              <a:rPr lang="fr-FR" altLang="fr-FR" sz="1050" baseline="-25000" dirty="0">
                <a:latin typeface="Arial" panose="020B0604020202020204" pitchFamily="34" charset="0"/>
                <a:cs typeface="Arial" panose="020B0604020202020204" pitchFamily="34" charset="0"/>
              </a:rPr>
              <a:t>t+1</a:t>
            </a:r>
            <a:endParaRPr lang="fr-FR" altLang="fr-FR" sz="1050" dirty="0">
              <a:latin typeface="Arial" panose="020B0604020202020204" pitchFamily="34" charset="0"/>
              <a:cs typeface="Arial" panose="020B0604020202020204" pitchFamily="34" charset="0"/>
            </a:endParaRPr>
          </a:p>
          <a:p>
            <a:r>
              <a:rPr lang="fr-FR" sz="1050" dirty="0">
                <a:latin typeface="Arial" panose="020B0604020202020204" pitchFamily="34" charset="0"/>
                <a:cs typeface="Arial" panose="020B0604020202020204" pitchFamily="34" charset="0"/>
              </a:rPr>
              <a:t>Cette méthode, peu utilisée, n’est valable que dans le cas où, au-delà de la demande de base, une demande additionnelle apparaît (marché temporaire par exemple).</a:t>
            </a:r>
          </a:p>
          <a:p>
            <a:endParaRPr lang="fr-FR" sz="1050" dirty="0"/>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26</a:t>
            </a:fld>
            <a:endParaRPr lang="fr-FR" dirty="0"/>
          </a:p>
        </p:txBody>
      </p:sp>
    </p:spTree>
    <p:extLst>
      <p:ext uri="{BB962C8B-B14F-4D97-AF65-F5344CB8AC3E}">
        <p14:creationId xmlns:p14="http://schemas.microsoft.com/office/powerpoint/2010/main" val="117922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343400"/>
            <a:ext cx="5486400" cy="4621088"/>
          </a:xfrm>
        </p:spPr>
        <p:txBody>
          <a:bodyPr>
            <a:normAutofit/>
          </a:bodyPr>
          <a:lstStyle/>
          <a:p>
            <a:r>
              <a:rPr lang="fr-FR" b="1" dirty="0">
                <a:latin typeface="Arial" panose="020B0604020202020204" pitchFamily="34" charset="0"/>
                <a:cs typeface="Arial" panose="020B0604020202020204" pitchFamily="34" charset="0"/>
              </a:rPr>
              <a:t>Suivi de la qualité du modèle de prévision</a:t>
            </a:r>
          </a:p>
          <a:p>
            <a:r>
              <a:rPr lang="fr-FR" sz="1000" dirty="0">
                <a:latin typeface="Arial" panose="020B0604020202020204" pitchFamily="34" charset="0"/>
                <a:cs typeface="Arial" panose="020B0604020202020204" pitchFamily="34" charset="0"/>
              </a:rPr>
              <a:t>Les prévisions ayant un rôle fondamental pour gérer l’activité de l’entreprise, il est impératif de suivre en permanence la pertinence du modèle mis en œuvre.</a:t>
            </a:r>
          </a:p>
          <a:p>
            <a:r>
              <a:rPr lang="fr-FR" sz="1000" dirty="0">
                <a:latin typeface="Arial" panose="020B0604020202020204" pitchFamily="34" charset="0"/>
                <a:cs typeface="Arial" panose="020B0604020202020204" pitchFamily="34" charset="0"/>
              </a:rPr>
              <a:t>Dans la plupart des cas, plusieurs modèles de prévision sont poten­tiellement envisageables. Il est donc important de pouvoir identifier les modèles les plus adaptés. Les mesures de la qualité d’un modèle de prévision les plus utilisées sont les suivantes : </a:t>
            </a:r>
            <a:r>
              <a:rPr lang="fr-FR" sz="1000" i="1" dirty="0">
                <a:latin typeface="Arial" panose="020B0604020202020204" pitchFamily="34" charset="0"/>
                <a:cs typeface="Arial" panose="020B0604020202020204" pitchFamily="34" charset="0"/>
              </a:rPr>
              <a:t>l’écart algébrique moyen</a:t>
            </a:r>
            <a:r>
              <a:rPr lang="fr-FR" sz="1000" dirty="0">
                <a:latin typeface="Arial" panose="020B0604020202020204" pitchFamily="34" charset="0"/>
                <a:cs typeface="Arial" panose="020B0604020202020204" pitchFamily="34" charset="0"/>
              </a:rPr>
              <a:t>, </a:t>
            </a:r>
            <a:r>
              <a:rPr lang="fr-FR" sz="1000" i="1" dirty="0">
                <a:latin typeface="Arial" panose="020B0604020202020204" pitchFamily="34" charset="0"/>
                <a:cs typeface="Arial" panose="020B0604020202020204" pitchFamily="34" charset="0"/>
              </a:rPr>
              <a:t>l’écart absolu moyen</a:t>
            </a:r>
            <a:r>
              <a:rPr lang="fr-FR" sz="1000" dirty="0">
                <a:latin typeface="Arial" panose="020B0604020202020204" pitchFamily="34" charset="0"/>
                <a:cs typeface="Arial" panose="020B0604020202020204" pitchFamily="34" charset="0"/>
              </a:rPr>
              <a:t> et </a:t>
            </a:r>
            <a:r>
              <a:rPr lang="fr-FR" sz="1000" i="1" dirty="0">
                <a:latin typeface="Arial" panose="020B0604020202020204" pitchFamily="34" charset="0"/>
                <a:cs typeface="Arial" panose="020B0604020202020204" pitchFamily="34" charset="0"/>
              </a:rPr>
              <a:t>l’écart quadratique moyen</a:t>
            </a:r>
            <a:r>
              <a:rPr lang="fr-FR" sz="1000" dirty="0">
                <a:latin typeface="Arial" panose="020B0604020202020204" pitchFamily="34" charset="0"/>
                <a:cs typeface="Arial" panose="020B0604020202020204" pitchFamily="34" charset="0"/>
              </a:rPr>
              <a:t>. </a:t>
            </a:r>
          </a:p>
          <a:p>
            <a:r>
              <a:rPr lang="fr-FR" sz="1000" b="1" dirty="0">
                <a:latin typeface="Arial" panose="020B0604020202020204" pitchFamily="34" charset="0"/>
                <a:cs typeface="Arial" panose="020B0604020202020204" pitchFamily="34" charset="0"/>
              </a:rPr>
              <a:t>L’écart algébrique moyen</a:t>
            </a:r>
          </a:p>
          <a:p>
            <a:r>
              <a:rPr lang="fr-FR" sz="1000" dirty="0">
                <a:latin typeface="Arial" panose="020B0604020202020204" pitchFamily="34" charset="0"/>
                <a:cs typeface="Arial" panose="020B0604020202020204" pitchFamily="34" charset="0"/>
              </a:rPr>
              <a:t>On fait la somme des écarts constatés a posteriori pour chaque période (différence entre la demande réelle et la prévision qui avait été faite) que l’on divise par le nombre de périodes.</a:t>
            </a:r>
          </a:p>
          <a:p>
            <a:r>
              <a:rPr lang="fr-FR" sz="1000" dirty="0">
                <a:latin typeface="Arial" panose="020B0604020202020204" pitchFamily="34" charset="0"/>
                <a:cs typeface="Arial" panose="020B0604020202020204" pitchFamily="34" charset="0"/>
              </a:rPr>
              <a:t>Les écarts positifs et négatifs se compensent. </a:t>
            </a:r>
          </a:p>
          <a:p>
            <a:r>
              <a:rPr lang="fr-FR" sz="1000" dirty="0">
                <a:latin typeface="Arial" panose="020B0604020202020204" pitchFamily="34" charset="0"/>
                <a:cs typeface="Arial" panose="020B0604020202020204" pitchFamily="34" charset="0"/>
              </a:rPr>
              <a:t>Cependant un écart algébrique positif ou négatif peut apparaître. Un écart positif signifie que la demande est en moyenne supérieure à la prévision ; un écart négatif signifie que la demande est en moyenne inférieure à la prévision. L’écart algébrique nous informe si, en moyenne, on vise au-dessous ou au-dessus de la demande. C’est une mesure de centrage. L’idéal est d’avoir un écart absolu moyen nul.</a:t>
            </a:r>
          </a:p>
          <a:p>
            <a:r>
              <a:rPr lang="fr-FR" sz="1000" b="1" dirty="0">
                <a:latin typeface="Arial" panose="020B0604020202020204" pitchFamily="34" charset="0"/>
                <a:cs typeface="Arial" panose="020B0604020202020204" pitchFamily="34" charset="0"/>
              </a:rPr>
              <a:t>L’écart absolu moyen</a:t>
            </a:r>
          </a:p>
          <a:p>
            <a:r>
              <a:rPr lang="fr-FR" sz="1000" dirty="0">
                <a:latin typeface="Arial" panose="020B0604020202020204" pitchFamily="34" charset="0"/>
                <a:cs typeface="Arial" panose="020B0604020202020204" pitchFamily="34" charset="0"/>
              </a:rPr>
              <a:t>On procède de la même façon, mais sur les </a:t>
            </a:r>
            <a:r>
              <a:rPr lang="fr-FR" sz="1000" b="1" dirty="0">
                <a:latin typeface="Arial" panose="020B0604020202020204" pitchFamily="34" charset="0"/>
                <a:cs typeface="Arial" panose="020B0604020202020204" pitchFamily="34" charset="0"/>
              </a:rPr>
              <a:t>valeurs absolues </a:t>
            </a:r>
            <a:r>
              <a:rPr lang="fr-FR" sz="1000" dirty="0">
                <a:latin typeface="Arial" panose="020B0604020202020204" pitchFamily="34" charset="0"/>
                <a:cs typeface="Arial" panose="020B0604020202020204" pitchFamily="34" charset="0"/>
              </a:rPr>
              <a:t>des écarts. Cet écart nous renseigne sur le fait que la prévision est proche ou lointaine de la demande.</a:t>
            </a:r>
          </a:p>
          <a:p>
            <a:r>
              <a:rPr lang="fr-FR" sz="1000" b="1" dirty="0">
                <a:latin typeface="Arial" panose="020B0604020202020204" pitchFamily="34" charset="0"/>
                <a:cs typeface="Arial" panose="020B0604020202020204" pitchFamily="34" charset="0"/>
              </a:rPr>
              <a:t>L’écart quadratique moyen</a:t>
            </a:r>
          </a:p>
          <a:p>
            <a:r>
              <a:rPr lang="fr-FR" sz="1000" dirty="0">
                <a:latin typeface="Arial" panose="020B0604020202020204" pitchFamily="34" charset="0"/>
                <a:cs typeface="Arial" panose="020B0604020202020204" pitchFamily="34" charset="0"/>
              </a:rPr>
              <a:t>On procède de la même façon, mais sur le </a:t>
            </a:r>
            <a:r>
              <a:rPr lang="fr-FR" sz="1000" b="1" dirty="0">
                <a:latin typeface="Arial" panose="020B0604020202020204" pitchFamily="34" charset="0"/>
                <a:cs typeface="Arial" panose="020B0604020202020204" pitchFamily="34" charset="0"/>
              </a:rPr>
              <a:t>carré des écarts</a:t>
            </a:r>
            <a:r>
              <a:rPr lang="fr-FR" sz="1000" dirty="0">
                <a:latin typeface="Arial" panose="020B0604020202020204" pitchFamily="34" charset="0"/>
                <a:cs typeface="Arial" panose="020B0604020202020204" pitchFamily="34" charset="0"/>
              </a:rPr>
              <a:t>. Ainsi, lorsque l’écart est grand, il pénalise plus ce critère.</a:t>
            </a:r>
          </a:p>
          <a:p>
            <a:r>
              <a:rPr lang="fr-FR" sz="1000" dirty="0">
                <a:latin typeface="Arial" panose="020B0604020202020204" pitchFamily="34" charset="0"/>
                <a:cs typeface="Arial" panose="020B0604020202020204" pitchFamily="34" charset="0"/>
              </a:rPr>
              <a:t>On exploite l’écart-type des écarts quadratiques successifs pour déterminer les stocks de sécurité.</a:t>
            </a:r>
            <a:endParaRPr lang="fr-FR" sz="7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27</a:t>
            </a:fld>
            <a:endParaRPr lang="fr-FR" dirty="0"/>
          </a:p>
        </p:txBody>
      </p:sp>
    </p:spTree>
    <p:extLst>
      <p:ext uri="{BB962C8B-B14F-4D97-AF65-F5344CB8AC3E}">
        <p14:creationId xmlns:p14="http://schemas.microsoft.com/office/powerpoint/2010/main" val="282853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Projection des prévisions</a:t>
            </a:r>
          </a:p>
          <a:p>
            <a:r>
              <a:rPr lang="fr-FR" sz="1000" dirty="0">
                <a:latin typeface="Arial" panose="020B0604020202020204" pitchFamily="34" charset="0"/>
                <a:cs typeface="Arial" panose="020B0604020202020204" pitchFamily="34" charset="0"/>
              </a:rPr>
              <a:t>On a souvent besoin de faire des prévisions non seulement sur la période suivante, mais sur plusieurs périodes futures pour anticiper les approvisionnements et les charges de travail.</a:t>
            </a:r>
          </a:p>
          <a:p>
            <a:r>
              <a:rPr lang="fr-FR" sz="1000" dirty="0">
                <a:latin typeface="Arial" panose="020B0604020202020204" pitchFamily="34" charset="0"/>
                <a:cs typeface="Arial" panose="020B0604020202020204" pitchFamily="34" charset="0"/>
              </a:rPr>
              <a:t>On part donc des informations les plus récentes.</a:t>
            </a:r>
          </a:p>
          <a:p>
            <a:r>
              <a:rPr lang="fr-FR" sz="1000" dirty="0">
                <a:latin typeface="Arial" panose="020B0604020202020204" pitchFamily="34" charset="0"/>
                <a:cs typeface="Arial" panose="020B0604020202020204" pitchFamily="34" charset="0"/>
              </a:rPr>
              <a:t>On part de la dernière prévision connue.</a:t>
            </a:r>
          </a:p>
          <a:p>
            <a:r>
              <a:rPr lang="fr-FR" sz="1000" dirty="0">
                <a:latin typeface="Arial" panose="020B0604020202020204" pitchFamily="34" charset="0"/>
                <a:cs typeface="Arial" panose="020B0604020202020204" pitchFamily="34" charset="0"/>
              </a:rPr>
              <a:t>On projette la dernière tendance connue.</a:t>
            </a:r>
          </a:p>
          <a:p>
            <a:r>
              <a:rPr lang="fr-FR" sz="1000" dirty="0">
                <a:latin typeface="Arial" panose="020B0604020202020204" pitchFamily="34" charset="0"/>
                <a:cs typeface="Arial" panose="020B0604020202020204" pitchFamily="34" charset="0"/>
              </a:rPr>
              <a:t>On applique les derniers coefficients de saisonnalité connus correspondants à chacune des périodes futures.</a:t>
            </a:r>
          </a:p>
          <a:p>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28</a:t>
            </a:fld>
            <a:endParaRPr lang="fr-FR" dirty="0"/>
          </a:p>
        </p:txBody>
      </p:sp>
    </p:spTree>
    <p:extLst>
      <p:ext uri="{BB962C8B-B14F-4D97-AF65-F5344CB8AC3E}">
        <p14:creationId xmlns:p14="http://schemas.microsoft.com/office/powerpoint/2010/main" val="37862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43000" y="4130748"/>
            <a:ext cx="4964088" cy="4905747"/>
          </a:xfrm>
        </p:spPr>
        <p:txBody>
          <a:bodyPr>
            <a:normAutofit fontScale="92500"/>
          </a:bodyPr>
          <a:lstStyle/>
          <a:p>
            <a:pPr>
              <a:lnSpc>
                <a:spcPct val="110000"/>
              </a:lnSpc>
            </a:pPr>
            <a:r>
              <a:rPr lang="fr-FR" sz="800" dirty="0">
                <a:latin typeface="Arial" panose="020B0604020202020204" pitchFamily="34" charset="0"/>
                <a:cs typeface="Arial" panose="020B0604020202020204" pitchFamily="34" charset="0"/>
              </a:rPr>
              <a:t>CHARGEMENT DES DONNÉES</a:t>
            </a:r>
          </a:p>
          <a:p>
            <a:pPr>
              <a:lnSpc>
                <a:spcPct val="110000"/>
              </a:lnSpc>
            </a:pPr>
            <a:r>
              <a:rPr lang="fr-FR" sz="800" b="1" dirty="0">
                <a:latin typeface="Arial" panose="020B0604020202020204" pitchFamily="34" charset="0"/>
                <a:cs typeface="Arial" panose="020B0604020202020204" pitchFamily="34" charset="0"/>
              </a:rPr>
              <a:t>Paramétrage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Mise à jour de l’historique des ventes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Introduction des facteurs influençant l’historique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Mise à jour des données de base</a:t>
            </a:r>
          </a:p>
          <a:p>
            <a:pPr>
              <a:lnSpc>
                <a:spcPct val="110000"/>
              </a:lnSpc>
            </a:pPr>
            <a:r>
              <a:rPr lang="fr-FR" sz="800" b="1" dirty="0">
                <a:latin typeface="Arial" panose="020B0604020202020204" pitchFamily="34" charset="0"/>
                <a:cs typeface="Arial" panose="020B0604020202020204" pitchFamily="34" charset="0"/>
              </a:rPr>
              <a:t>Analyse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Corrections manuelles de l’historique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Introduction des nouveaux clients et de leur comportement</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Introduction des nouveaux produits et de leur comportement</a:t>
            </a:r>
          </a:p>
          <a:p>
            <a:pPr>
              <a:lnSpc>
                <a:spcPct val="110000"/>
              </a:lnSpc>
            </a:pPr>
            <a:r>
              <a:rPr lang="fr-FR" sz="800" b="1" dirty="0">
                <a:latin typeface="Arial" panose="020B0604020202020204" pitchFamily="34" charset="0"/>
                <a:cs typeface="Arial" panose="020B0604020202020204" pitchFamily="34" charset="0"/>
              </a:rPr>
              <a:t>Système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Décomposition du nouvel historique corrigé</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Création d’une nouvelle base d’historique corrigée</a:t>
            </a:r>
          </a:p>
          <a:p>
            <a:pPr>
              <a:lnSpc>
                <a:spcPct val="110000"/>
              </a:lnSpc>
            </a:pPr>
            <a:r>
              <a:rPr lang="fr-FR" sz="800" dirty="0">
                <a:latin typeface="Arial" panose="020B0604020202020204" pitchFamily="34" charset="0"/>
                <a:cs typeface="Arial" panose="020B0604020202020204" pitchFamily="34" charset="0"/>
              </a:rPr>
              <a:t>CALCUL DE LA PREVISION DE BASE</a:t>
            </a:r>
          </a:p>
          <a:p>
            <a:pPr>
              <a:lnSpc>
                <a:spcPct val="110000"/>
              </a:lnSpc>
            </a:pPr>
            <a:r>
              <a:rPr lang="fr-FR" sz="800" b="1" dirty="0">
                <a:latin typeface="Arial" panose="020B0604020202020204" pitchFamily="34" charset="0"/>
                <a:cs typeface="Arial" panose="020B0604020202020204" pitchFamily="34" charset="0"/>
              </a:rPr>
              <a:t>Système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Calcul de prévisions pour les nouveaux produits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Calcul de prévisions pour les produits habituels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Calcul de prévisions pour les demandes exceptionnelles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Consolidation des prévisions</a:t>
            </a:r>
          </a:p>
          <a:p>
            <a:pPr>
              <a:lnSpc>
                <a:spcPct val="110000"/>
              </a:lnSpc>
            </a:pPr>
            <a:r>
              <a:rPr lang="fr-FR" sz="800" b="1" dirty="0">
                <a:latin typeface="Arial" panose="020B0604020202020204" pitchFamily="34" charset="0"/>
                <a:cs typeface="Arial" panose="020B0604020202020204" pitchFamily="34" charset="0"/>
              </a:rPr>
              <a:t>Analyse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Contrôle et validation pas à pas</a:t>
            </a:r>
          </a:p>
          <a:p>
            <a:pPr>
              <a:lnSpc>
                <a:spcPct val="110000"/>
              </a:lnSpc>
            </a:pPr>
            <a:r>
              <a:rPr lang="fr-FR" sz="800" dirty="0">
                <a:latin typeface="Arial" panose="020B0604020202020204" pitchFamily="34" charset="0"/>
                <a:cs typeface="Arial" panose="020B0604020202020204" pitchFamily="34" charset="0"/>
              </a:rPr>
              <a:t>ENRICHISSEMENT DE LA PREVISION</a:t>
            </a:r>
          </a:p>
          <a:p>
            <a:pPr>
              <a:lnSpc>
                <a:spcPct val="110000"/>
              </a:lnSpc>
            </a:pPr>
            <a:r>
              <a:rPr lang="fr-FR" sz="800" b="1" dirty="0">
                <a:latin typeface="Arial" panose="020B0604020202020204" pitchFamily="34" charset="0"/>
                <a:cs typeface="Arial" panose="020B0604020202020204" pitchFamily="34" charset="0"/>
              </a:rPr>
              <a:t>Analyse</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Addition des volumes promotionnels à la prévision initiale (hausse des ventes)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Addition des effets post promotionnels (baisse des ventes)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Contrôle de cohérence du résultat</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Publication des résultats au niveau managérial demandé (famille, sous-famille, SKU…)</a:t>
            </a:r>
          </a:p>
          <a:p>
            <a:pPr>
              <a:lnSpc>
                <a:spcPct val="110000"/>
              </a:lnSpc>
            </a:pPr>
            <a:r>
              <a:rPr lang="fr-FR" sz="800" dirty="0">
                <a:latin typeface="Arial" panose="020B0604020202020204" pitchFamily="34" charset="0"/>
                <a:cs typeface="Arial" panose="020B0604020202020204" pitchFamily="34" charset="0"/>
              </a:rPr>
              <a:t>CONSENSUS PROCESS</a:t>
            </a:r>
          </a:p>
          <a:p>
            <a:pPr>
              <a:lnSpc>
                <a:spcPct val="110000"/>
              </a:lnSpc>
            </a:pPr>
            <a:r>
              <a:rPr lang="fr-FR" sz="800" b="1" dirty="0">
                <a:latin typeface="Arial" panose="020B0604020202020204" pitchFamily="34" charset="0"/>
                <a:cs typeface="Arial" panose="020B0604020202020204" pitchFamily="34" charset="0"/>
              </a:rPr>
              <a:t>Consensus meeting</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Ajustement des quantités promotionnelles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Ajustement des prévisions fond de rayon suite informations marketing</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Ajustement suite à des commandes fermes reçues</a:t>
            </a:r>
          </a:p>
          <a:p>
            <a:pPr marL="171450" lvl="0" indent="-171450">
              <a:lnSpc>
                <a:spcPct val="110000"/>
              </a:lnSpc>
              <a:buFont typeface="Arial" panose="020B0604020202020204" pitchFamily="34" charset="0"/>
              <a:buChar char="•"/>
            </a:pPr>
            <a:r>
              <a:rPr lang="fr-FR" sz="800" dirty="0">
                <a:latin typeface="Arial" panose="020B0604020202020204" pitchFamily="34" charset="0"/>
                <a:cs typeface="Arial" panose="020B0604020202020204" pitchFamily="34" charset="0"/>
              </a:rPr>
              <a:t>Ajustements suite aux dernières ventes connues</a:t>
            </a:r>
          </a:p>
        </p:txBody>
      </p:sp>
      <p:sp>
        <p:nvSpPr>
          <p:cNvPr id="4" name="Espace réservé du numéro de diapositive 3"/>
          <p:cNvSpPr>
            <a:spLocks noGrp="1"/>
          </p:cNvSpPr>
          <p:nvPr>
            <p:ph type="sldNum" sz="quarter" idx="5"/>
          </p:nvPr>
        </p:nvSpPr>
        <p:spPr/>
        <p:txBody>
          <a:bodyPr/>
          <a:lstStyle/>
          <a:p>
            <a:pPr>
              <a:defRPr/>
            </a:pPr>
            <a:fld id="{2D46D01B-6604-4CAD-A76C-5B72C2EB6193}" type="slidenum">
              <a:rPr lang="fr-FR" smtClean="0"/>
              <a:pPr>
                <a:defRPr/>
              </a:pPr>
              <a:t>29</a:t>
            </a:fld>
            <a:endParaRPr lang="fr-FR" dirty="0"/>
          </a:p>
        </p:txBody>
      </p:sp>
    </p:spTree>
    <p:extLst>
      <p:ext uri="{BB962C8B-B14F-4D97-AF65-F5344CB8AC3E}">
        <p14:creationId xmlns:p14="http://schemas.microsoft.com/office/powerpoint/2010/main" val="19503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43000" y="4343400"/>
            <a:ext cx="4662264" cy="4114800"/>
          </a:xfrm>
        </p:spPr>
        <p:txBody>
          <a:bodyPr>
            <a:normAutofit/>
          </a:bodyPr>
          <a:lstStyle/>
          <a:p>
            <a:r>
              <a:rPr lang="fr-FR" sz="1000" dirty="0">
                <a:latin typeface="Arial" panose="020B0604020202020204" pitchFamily="34" charset="0"/>
                <a:cs typeface="Arial" panose="020B0604020202020204" pitchFamily="34" charset="0"/>
              </a:rPr>
              <a:t>Prévisions et objectif à réaliser sont deux notions très différentes qui ont tendance à être confondues.</a:t>
            </a:r>
          </a:p>
          <a:p>
            <a:r>
              <a:rPr lang="fr-FR" sz="1000" b="1" dirty="0">
                <a:latin typeface="Arial" panose="020B0604020202020204" pitchFamily="34" charset="0"/>
                <a:cs typeface="Arial" panose="020B0604020202020204" pitchFamily="34" charset="0"/>
              </a:rPr>
              <a:t>L’objectif</a:t>
            </a:r>
            <a:r>
              <a:rPr lang="fr-FR" sz="1000" dirty="0">
                <a:latin typeface="Arial" panose="020B0604020202020204" pitchFamily="34" charset="0"/>
                <a:cs typeface="Arial" panose="020B0604020202020204" pitchFamily="34" charset="0"/>
              </a:rPr>
              <a:t> à réaliser correspond à la capacité volontaire d’une entreprise de formuler une stratégie (en général basée sur diverses informations prévisionnelles) et de la mettre en œuvre, en général pour modifier au moins en partie le marché.</a:t>
            </a:r>
          </a:p>
          <a:p>
            <a:r>
              <a:rPr lang="fr-FR" sz="1000" dirty="0">
                <a:latin typeface="Arial" panose="020B0604020202020204" pitchFamily="34" charset="0"/>
                <a:cs typeface="Arial" panose="020B0604020202020204" pitchFamily="34" charset="0"/>
              </a:rPr>
              <a:t>Alors que </a:t>
            </a:r>
            <a:r>
              <a:rPr lang="fr-FR" sz="1000" b="1" dirty="0">
                <a:latin typeface="Arial" panose="020B0604020202020204" pitchFamily="34" charset="0"/>
                <a:cs typeface="Arial" panose="020B0604020202020204" pitchFamily="34" charset="0"/>
              </a:rPr>
              <a:t>la prévision </a:t>
            </a:r>
            <a:r>
              <a:rPr lang="fr-FR" sz="1000" dirty="0">
                <a:latin typeface="Arial" panose="020B0604020202020204" pitchFamily="34" charset="0"/>
                <a:cs typeface="Arial" panose="020B0604020202020204" pitchFamily="34" charset="0"/>
              </a:rPr>
              <a:t>consiste uniquement à évaluer les caractéristiques du marché à venir, en exploitant au mieux l’ensemble des informations disponibles. Bien entendu, si les stratèges ont correctement développé la stratégie et si les informations importantes sont disponibles, objectifs et prévisions seront proches. Toutefois différents mécanismes peuvent engendrer des écarts. En effet, prévisions et détermination d’objectifs sont en général évaluées dans des processus différents, à des moments différents, en ayant recours à des informations différenciées.</a:t>
            </a:r>
          </a:p>
          <a:p>
            <a:pPr marL="0">
              <a:lnSpc>
                <a:spcPct val="100000"/>
              </a:lnSpc>
            </a:pPr>
            <a:r>
              <a:rPr lang="fr-FR" sz="1000" spc="10" dirty="0">
                <a:solidFill>
                  <a:srgbClr val="000065"/>
                </a:solidFill>
                <a:latin typeface="Arial" panose="020B0604020202020204" pitchFamily="34" charset="0"/>
                <a:cs typeface="Arial" panose="020B0604020202020204" pitchFamily="34" charset="0"/>
              </a:rPr>
              <a:t>Les prévisions se démarquent des objectifs dans la mesure où elles sont plus réalistes : </a:t>
            </a:r>
          </a:p>
          <a:p>
            <a:pPr marL="0" algn="ctr">
              <a:lnSpc>
                <a:spcPct val="100000"/>
              </a:lnSpc>
            </a:pPr>
            <a:r>
              <a:rPr lang="fr-FR" sz="1000" b="1" spc="10" dirty="0">
                <a:solidFill>
                  <a:srgbClr val="000065"/>
                </a:solidFill>
                <a:latin typeface="Arial" panose="020B0604020202020204" pitchFamily="34" charset="0"/>
                <a:cs typeface="Arial" panose="020B0604020202020204" pitchFamily="34" charset="0"/>
              </a:rPr>
              <a:t>avec l’objectif on « veut », avec la prévision on « va »</a:t>
            </a:r>
            <a:endParaRPr lang="fr-FR" alt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D46D01B-6604-4CAD-A76C-5B72C2EB6193}" type="slidenum">
              <a:rPr lang="fr-FR" smtClean="0"/>
              <a:pPr>
                <a:defRPr/>
              </a:pPr>
              <a:t>3</a:t>
            </a:fld>
            <a:endParaRPr lang="fr-FR" dirty="0"/>
          </a:p>
        </p:txBody>
      </p:sp>
    </p:spTree>
    <p:extLst>
      <p:ext uri="{BB962C8B-B14F-4D97-AF65-F5344CB8AC3E}">
        <p14:creationId xmlns:p14="http://schemas.microsoft.com/office/powerpoint/2010/main" val="2795992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5996" y="0"/>
            <a:ext cx="2972004" cy="455286"/>
          </a:xfrm>
          <a:prstGeom prst="rect">
            <a:avLst/>
          </a:prstGeom>
          <a:noFill/>
          <a:ln w="12700">
            <a:noFill/>
            <a:miter lim="800000"/>
            <a:headEnd/>
            <a:tailEnd/>
          </a:ln>
        </p:spPr>
        <p:txBody>
          <a:bodyPr wrap="none" lIns="84408" tIns="42204" rIns="84408" bIns="42204" anchor="ctr"/>
          <a:lstStyle/>
          <a:p>
            <a:endParaRPr lang="fr-FR" dirty="0"/>
          </a:p>
        </p:txBody>
      </p:sp>
      <p:sp>
        <p:nvSpPr>
          <p:cNvPr id="19461" name="Rectangle 5"/>
          <p:cNvSpPr>
            <a:spLocks noChangeArrowheads="1"/>
          </p:cNvSpPr>
          <p:nvPr/>
        </p:nvSpPr>
        <p:spPr bwMode="auto">
          <a:xfrm>
            <a:off x="0" y="0"/>
            <a:ext cx="2970471" cy="455286"/>
          </a:xfrm>
          <a:prstGeom prst="rect">
            <a:avLst/>
          </a:prstGeom>
          <a:noFill/>
          <a:ln w="12700">
            <a:noFill/>
            <a:miter lim="800000"/>
            <a:headEnd/>
            <a:tailEnd/>
          </a:ln>
        </p:spPr>
        <p:txBody>
          <a:bodyPr wrap="none" lIns="84408" tIns="42204" rIns="84408" bIns="42204" anchor="ctr"/>
          <a:lstStyle/>
          <a:p>
            <a:endParaRPr lang="fr-FR" dirty="0"/>
          </a:p>
        </p:txBody>
      </p:sp>
      <p:sp>
        <p:nvSpPr>
          <p:cNvPr id="19462" name="Rectangle 6"/>
          <p:cNvSpPr>
            <a:spLocks noChangeArrowheads="1"/>
          </p:cNvSpPr>
          <p:nvPr/>
        </p:nvSpPr>
        <p:spPr bwMode="auto">
          <a:xfrm>
            <a:off x="3885996" y="0"/>
            <a:ext cx="2972004" cy="455286"/>
          </a:xfrm>
          <a:prstGeom prst="rect">
            <a:avLst/>
          </a:prstGeom>
          <a:noFill/>
          <a:ln w="12700">
            <a:noFill/>
            <a:miter lim="800000"/>
            <a:headEnd/>
            <a:tailEnd/>
          </a:ln>
        </p:spPr>
        <p:txBody>
          <a:bodyPr wrap="none" lIns="84408" tIns="42204" rIns="84408" bIns="42204" anchor="ctr"/>
          <a:lstStyle/>
          <a:p>
            <a:endParaRPr lang="fr-FR" dirty="0"/>
          </a:p>
        </p:txBody>
      </p:sp>
      <p:sp>
        <p:nvSpPr>
          <p:cNvPr id="19465" name="Rectangle 9"/>
          <p:cNvSpPr>
            <a:spLocks noChangeArrowheads="1"/>
          </p:cNvSpPr>
          <p:nvPr/>
        </p:nvSpPr>
        <p:spPr bwMode="auto">
          <a:xfrm>
            <a:off x="0" y="0"/>
            <a:ext cx="2970471" cy="455286"/>
          </a:xfrm>
          <a:prstGeom prst="rect">
            <a:avLst/>
          </a:prstGeom>
          <a:noFill/>
          <a:ln w="12700">
            <a:noFill/>
            <a:miter lim="800000"/>
            <a:headEnd/>
            <a:tailEnd/>
          </a:ln>
        </p:spPr>
        <p:txBody>
          <a:bodyPr wrap="none" lIns="84408" tIns="42204" rIns="84408" bIns="42204" anchor="ctr"/>
          <a:lstStyle/>
          <a:p>
            <a:endParaRPr lang="fr-FR" dirty="0"/>
          </a:p>
        </p:txBody>
      </p:sp>
      <p:sp>
        <p:nvSpPr>
          <p:cNvPr id="19466" name="Rectangle 10"/>
          <p:cNvSpPr>
            <a:spLocks noChangeArrowheads="1"/>
          </p:cNvSpPr>
          <p:nvPr/>
        </p:nvSpPr>
        <p:spPr bwMode="auto">
          <a:xfrm>
            <a:off x="3885996" y="5674"/>
            <a:ext cx="2972004" cy="428337"/>
          </a:xfrm>
          <a:prstGeom prst="rect">
            <a:avLst/>
          </a:prstGeom>
          <a:noFill/>
          <a:ln w="12700">
            <a:noFill/>
            <a:miter lim="800000"/>
            <a:headEnd/>
            <a:tailEnd/>
          </a:ln>
        </p:spPr>
        <p:txBody>
          <a:bodyPr wrap="none" lIns="84408" tIns="42204" rIns="84408" bIns="42204" anchor="ctr"/>
          <a:lstStyle/>
          <a:p>
            <a:endParaRPr lang="fr-FR" dirty="0"/>
          </a:p>
        </p:txBody>
      </p:sp>
      <p:sp>
        <p:nvSpPr>
          <p:cNvPr id="19469" name="Rectangle 13"/>
          <p:cNvSpPr>
            <a:spLocks noChangeArrowheads="1"/>
          </p:cNvSpPr>
          <p:nvPr/>
        </p:nvSpPr>
        <p:spPr bwMode="auto">
          <a:xfrm>
            <a:off x="0" y="5674"/>
            <a:ext cx="2970471" cy="428337"/>
          </a:xfrm>
          <a:prstGeom prst="rect">
            <a:avLst/>
          </a:prstGeom>
          <a:noFill/>
          <a:ln w="12700">
            <a:noFill/>
            <a:miter lim="800000"/>
            <a:headEnd/>
            <a:tailEnd/>
          </a:ln>
        </p:spPr>
        <p:txBody>
          <a:bodyPr wrap="none" lIns="84408" tIns="42204" rIns="84408" bIns="42204" anchor="ctr"/>
          <a:lstStyle/>
          <a:p>
            <a:endParaRPr lang="fr-FR" dirty="0"/>
          </a:p>
        </p:txBody>
      </p:sp>
      <p:sp>
        <p:nvSpPr>
          <p:cNvPr id="19470" name="Rectangle 14"/>
          <p:cNvSpPr>
            <a:spLocks noGrp="1" noRot="1" noChangeAspect="1" noChangeArrowheads="1" noTextEdit="1"/>
          </p:cNvSpPr>
          <p:nvPr>
            <p:ph type="sldImg"/>
          </p:nvPr>
        </p:nvSpPr>
        <p:spPr>
          <a:xfrm>
            <a:off x="1154113" y="692150"/>
            <a:ext cx="4554537" cy="3414713"/>
          </a:xfrm>
          <a:ln cap="flat"/>
        </p:spPr>
      </p:sp>
      <p:sp>
        <p:nvSpPr>
          <p:cNvPr id="19471" name="Rectangle 15"/>
          <p:cNvSpPr>
            <a:spLocks noGrp="1" noChangeArrowheads="1"/>
          </p:cNvSpPr>
          <p:nvPr>
            <p:ph type="body" idx="1"/>
          </p:nvPr>
        </p:nvSpPr>
        <p:spPr>
          <a:xfrm>
            <a:off x="913991" y="4351449"/>
            <a:ext cx="5028485" cy="4137281"/>
          </a:xfrm>
          <a:noFill/>
          <a:ln w="9525"/>
        </p:spPr>
        <p:txBody>
          <a:bodyPr>
            <a:normAutofit/>
          </a:bodyPr>
          <a:lstStyle/>
          <a:p>
            <a:r>
              <a:rPr lang="fr-FR" altLang="fr-FR" sz="1000" dirty="0">
                <a:latin typeface="Arial" panose="020B0604020202020204" pitchFamily="34" charset="0"/>
                <a:cs typeface="Arial" panose="020B0604020202020204" pitchFamily="34" charset="0"/>
              </a:rPr>
              <a:t>Conclusion : quelques principes</a:t>
            </a:r>
          </a:p>
          <a:p>
            <a:pPr marL="171450" indent="-171450">
              <a:buFont typeface="Arial" panose="020B0604020202020204" pitchFamily="34" charset="0"/>
              <a:buChar char="•"/>
            </a:pPr>
            <a:r>
              <a:rPr lang="fr-FR" altLang="fr-FR" sz="1000" b="1" dirty="0">
                <a:latin typeface="Arial" panose="020B0604020202020204" pitchFamily="34" charset="0"/>
                <a:cs typeface="Arial" panose="020B0604020202020204" pitchFamily="34" charset="0"/>
              </a:rPr>
              <a:t>Bien identifier les besoins en prévision</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 (approvisionnements, planification, pilotage des stocks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 Horizon : court, moyen et/ou long terme(s))</a:t>
            </a:r>
          </a:p>
          <a:p>
            <a:pPr marL="171450" indent="-171450">
              <a:buFont typeface="Arial" panose="020B0604020202020204" pitchFamily="34" charset="0"/>
              <a:buChar char="•"/>
            </a:pPr>
            <a:r>
              <a:rPr lang="fr-FR" altLang="fr-FR" sz="1000" dirty="0">
                <a:latin typeface="Arial" panose="020B0604020202020204" pitchFamily="34" charset="0"/>
                <a:cs typeface="Arial" panose="020B0604020202020204" pitchFamily="34" charset="0"/>
              </a:rPr>
              <a:t> Éventuellement, se </a:t>
            </a:r>
            <a:r>
              <a:rPr lang="fr-FR" altLang="fr-FR" sz="1000" b="1" dirty="0">
                <a:latin typeface="Arial" panose="020B0604020202020204" pitchFamily="34" charset="0"/>
                <a:cs typeface="Arial" panose="020B0604020202020204" pitchFamily="34" charset="0"/>
              </a:rPr>
              <a:t>limiter volontairement à des classes de produits critiques </a:t>
            </a:r>
            <a:r>
              <a:rPr lang="fr-FR" altLang="fr-FR" sz="1000" dirty="0">
                <a:latin typeface="Arial" panose="020B0604020202020204" pitchFamily="34" charset="0"/>
                <a:cs typeface="Arial" panose="020B0604020202020204" pitchFamily="34" charset="0"/>
              </a:rPr>
              <a:t>(selon une analyse ABC par exemple)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en utilisant des méthodes fines pour les produits les plus risqués ou les plus importants et en utilisant des méthodes plus frustes mais moins coûteuses (en travaillant au niveau des sous-familles par exemple) pour les produits nécessitant moins de précision dans les décisions</a:t>
            </a:r>
          </a:p>
          <a:p>
            <a:pPr marL="171450" indent="-171450">
              <a:buFont typeface="Arial" panose="020B0604020202020204" pitchFamily="34" charset="0"/>
              <a:buChar char="•"/>
            </a:pPr>
            <a:r>
              <a:rPr lang="fr-FR" altLang="fr-FR" sz="1000" dirty="0">
                <a:latin typeface="Arial" panose="020B0604020202020204" pitchFamily="34" charset="0"/>
                <a:cs typeface="Arial" panose="020B0604020202020204" pitchFamily="34" charset="0"/>
              </a:rPr>
              <a:t>Penser aux procédures de suivi et de mise à jour (ajustement (semi)automatique des paramètres) </a:t>
            </a:r>
          </a:p>
          <a:p>
            <a:pPr marL="171450" indent="-171450">
              <a:buFont typeface="Arial" panose="020B0604020202020204" pitchFamily="34" charset="0"/>
              <a:buChar char="•"/>
            </a:pPr>
            <a:r>
              <a:rPr lang="fr-FR" altLang="fr-FR" sz="1000" dirty="0">
                <a:latin typeface="Arial" panose="020B0604020202020204" pitchFamily="34" charset="0"/>
                <a:cs typeface="Arial" panose="020B0604020202020204" pitchFamily="34" charset="0"/>
              </a:rPr>
              <a:t> Dans les métiers où la prévision est peu fiable structurellement, </a:t>
            </a:r>
            <a:r>
              <a:rPr lang="fr-FR" altLang="fr-FR" sz="1000" b="1" dirty="0">
                <a:latin typeface="Arial" panose="020B0604020202020204" pitchFamily="34" charset="0"/>
                <a:cs typeface="Arial" panose="020B0604020202020204" pitchFamily="34" charset="0"/>
              </a:rPr>
              <a:t>axer les efforts sur la flexibilité</a:t>
            </a:r>
            <a:br>
              <a:rPr lang="fr-FR" altLang="fr-FR" sz="1000" b="1" dirty="0">
                <a:latin typeface="Arial" panose="020B0604020202020204" pitchFamily="34" charset="0"/>
                <a:cs typeface="Arial" panose="020B0604020202020204" pitchFamily="34" charset="0"/>
              </a:rPr>
            </a:br>
            <a:r>
              <a:rPr lang="fr-FR" altLang="fr-FR" sz="1000" b="1" dirty="0">
                <a:latin typeface="Arial" panose="020B0604020202020204" pitchFamily="34" charset="0"/>
                <a:cs typeface="Arial" panose="020B0604020202020204" pitchFamily="34" charset="0"/>
              </a:rPr>
              <a:t>Attention</a:t>
            </a:r>
            <a:r>
              <a:rPr lang="fr-FR" altLang="fr-FR" sz="1000" dirty="0">
                <a:latin typeface="Arial" panose="020B0604020202020204" pitchFamily="34" charset="0"/>
                <a:cs typeface="Arial" panose="020B0604020202020204" pitchFamily="34" charset="0"/>
              </a:rPr>
              <a:t>, la flexibilité reporte l’effort d’adaptation nécessaire aux fluctuations de la demande sur les fournisseurs ou sur les opérationnels terrain. elle doit relever d’une décision stratégique globale.</a:t>
            </a:r>
          </a:p>
          <a:p>
            <a:pPr marL="171450" indent="-171450">
              <a:buFont typeface="Arial" panose="020B0604020202020204" pitchFamily="34" charset="0"/>
              <a:buChar char="•"/>
            </a:pPr>
            <a:endParaRPr lang="fr-FR" altLang="fr-FR" sz="1000" b="1" dirty="0">
              <a:latin typeface="Arial" panose="020B0604020202020204" pitchFamily="34" charset="0"/>
              <a:cs typeface="Arial" panose="020B0604020202020204" pitchFamily="34" charset="0"/>
            </a:endParaRPr>
          </a:p>
          <a:p>
            <a:endParaRPr lang="fr-FR" sz="1000" dirty="0">
              <a:latin typeface="Arial" panose="020B0604020202020204" pitchFamily="34" charset="0"/>
              <a:cs typeface="Arial" panose="020B0604020202020204" pitchFamily="34" charset="0"/>
            </a:endParaRPr>
          </a:p>
        </p:txBody>
      </p:sp>
      <p:sp>
        <p:nvSpPr>
          <p:cNvPr id="10" name="Espace réservé du numéro de diapositive 3">
            <a:extLst>
              <a:ext uri="{FF2B5EF4-FFF2-40B4-BE49-F238E27FC236}">
                <a16:creationId xmlns:a16="http://schemas.microsoft.com/office/drawing/2014/main" id="{EE5C387E-2F06-4726-9F01-3CB18167181D}"/>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30</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08720" y="4343400"/>
            <a:ext cx="4968552" cy="4114800"/>
          </a:xfrm>
        </p:spPr>
        <p:txBody>
          <a:bodyPr>
            <a:normAutofit/>
          </a:bodyPr>
          <a:lstStyle/>
          <a:p>
            <a:r>
              <a:rPr lang="fr-FR" sz="1000" dirty="0">
                <a:latin typeface="Arial" panose="020B0604020202020204" pitchFamily="34" charset="0"/>
                <a:cs typeface="Arial" panose="020B0604020202020204" pitchFamily="34" charset="0"/>
              </a:rPr>
              <a:t>Juin 1944 : Le débarquement en Normandie ne peut se faire que par beau temps. Mais la tempête fait rage sur la Manche. Le 5 juin, les troupes montent sur les bateaux, mais les prévisionnistes météo annoncent du mauvais temps… le débarquement ne se fera pas le 5 juin.  Les troupes attendent. Dans la nuit du 5 au 6, les principaux généraux sont réunis dans une pièce autours d’Eisenhower. Le chef prévisionniste annonce une accalmie de la tempête pour le 6 au matin. Les généraux se disputent sur la qualité de la prévision. Si on se trompe, ce sera un désastre. Le silence, se fait. Ike est seul face à sa décision. Il se lève: « </a:t>
            </a:r>
            <a:r>
              <a:rPr lang="fr-FR" sz="1000" dirty="0" err="1">
                <a:latin typeface="Arial" panose="020B0604020202020204" pitchFamily="34" charset="0"/>
                <a:cs typeface="Arial" panose="020B0604020202020204" pitchFamily="34" charset="0"/>
              </a:rPr>
              <a:t>Let’s</a:t>
            </a:r>
            <a:r>
              <a:rPr lang="fr-FR" sz="1000" dirty="0">
                <a:latin typeface="Arial" panose="020B0604020202020204" pitchFamily="34" charset="0"/>
                <a:cs typeface="Arial" panose="020B0604020202020204" pitchFamily="34" charset="0"/>
              </a:rPr>
              <a:t> go ! ». 10 secondes plus tard, la pièce est vide, les généraux partent a l’assaut.</a:t>
            </a:r>
          </a:p>
          <a:p>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Printemps 2002 : en France, élections présidentielles. Les prévisionnistes prévoient une victoire facile pour Lionel Jospin, candidat de la gauche. Les socialistes forts de cette certitude font une campagne sans trop forcer. Mais un changement sociologique profond est intervenu chez les électeurs français, que les prévisionnistes n’ont pas vu venir… A la surprise générale, Lionel Jospin est éliminé dès le premier tour des élections. Au lieu de devenir Président de la République, il quitte la, vie politique…</a:t>
            </a:r>
          </a:p>
          <a:p>
            <a:endParaRPr lang="fr-FR" altLang="fr-FR" sz="1000" dirty="0">
              <a:latin typeface="Arial" panose="020B0604020202020204" pitchFamily="34" charset="0"/>
              <a:cs typeface="Arial" panose="020B0604020202020204" pitchFamily="34" charset="0"/>
            </a:endParaRPr>
          </a:p>
          <a:p>
            <a:r>
              <a:rPr lang="fr-FR" altLang="fr-FR" sz="1000" dirty="0">
                <a:latin typeface="Arial" panose="020B0604020202020204" pitchFamily="34" charset="0"/>
                <a:cs typeface="Arial" panose="020B0604020202020204" pitchFamily="34" charset="0"/>
              </a:rPr>
              <a:t>Un décideur s’aide de prévisions, mais il doit passer, plus de temps à évaluer la probabilité de réalisation de la prévision que de temps à comprendre les calculs. Les calculs relèvent des prévisionnistes, la décision relève du dirigeant. Un dirigeant à toujours tendance à croire une prévision… qui va dans le sens de ses idées. Il doit être très rigoureux chaque fois qu’on lui soumet une prévision pour s’assurer de sa vraisemblance.</a:t>
            </a:r>
          </a:p>
          <a:p>
            <a:endParaRPr lang="fr-FR" altLang="fr-FR" sz="1000" dirty="0">
              <a:latin typeface="Arial" panose="020B0604020202020204" pitchFamily="34" charset="0"/>
              <a:cs typeface="Arial" panose="020B0604020202020204" pitchFamily="34" charset="0"/>
            </a:endParaRPr>
          </a:p>
          <a:p>
            <a:endParaRPr lang="fr-FR" altLang="fr-FR" sz="10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56374904-4993-4829-ADE9-064F0E8AEDF5}"/>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4</a:t>
            </a:fld>
            <a:endParaRPr lang="fr-FR" dirty="0"/>
          </a:p>
        </p:txBody>
      </p:sp>
    </p:spTree>
    <p:extLst>
      <p:ext uri="{BB962C8B-B14F-4D97-AF65-F5344CB8AC3E}">
        <p14:creationId xmlns:p14="http://schemas.microsoft.com/office/powerpoint/2010/main" val="31497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5571" y="4126832"/>
            <a:ext cx="6264696" cy="5017168"/>
          </a:xfrm>
        </p:spPr>
        <p:txBody>
          <a:bodyPr>
            <a:noAutofit/>
          </a:bodyPr>
          <a:lstStyle/>
          <a:p>
            <a:r>
              <a:rPr lang="fr-FR" sz="900" b="1" dirty="0">
                <a:latin typeface="Arial" panose="020B0604020202020204" pitchFamily="34" charset="0"/>
                <a:cs typeface="Arial" panose="020B0604020202020204" pitchFamily="34" charset="0"/>
              </a:rPr>
              <a:t>Les horizons de prévision</a:t>
            </a:r>
          </a:p>
          <a:p>
            <a:r>
              <a:rPr lang="fr-FR" sz="900" i="1" kern="1200" dirty="0">
                <a:solidFill>
                  <a:schemeClr val="tx1"/>
                </a:solidFill>
                <a:effectLst/>
                <a:latin typeface="Arial" panose="020B0604020202020204" pitchFamily="34" charset="0"/>
                <a:cs typeface="Arial" panose="020B0604020202020204" pitchFamily="34" charset="0"/>
              </a:rPr>
              <a:t>Les </a:t>
            </a:r>
            <a:r>
              <a:rPr lang="fr-FR" sz="900" b="1" i="1" kern="1200" dirty="0">
                <a:solidFill>
                  <a:schemeClr val="tx1"/>
                </a:solidFill>
                <a:effectLst/>
                <a:latin typeface="Arial" panose="020B0604020202020204" pitchFamily="34" charset="0"/>
                <a:cs typeface="Arial" panose="020B0604020202020204" pitchFamily="34" charset="0"/>
              </a:rPr>
              <a:t>prévisions à long terme</a:t>
            </a:r>
            <a:r>
              <a:rPr lang="fr-FR" sz="900" b="1" kern="1200" dirty="0">
                <a:solidFill>
                  <a:schemeClr val="tx1"/>
                </a:solidFill>
                <a:effectLst/>
                <a:latin typeface="Arial" panose="020B0604020202020204" pitchFamily="34" charset="0"/>
                <a:cs typeface="Arial" panose="020B0604020202020204" pitchFamily="34" charset="0"/>
              </a:rPr>
              <a:t> </a:t>
            </a:r>
            <a:r>
              <a:rPr lang="fr-FR" sz="900" kern="1200" dirty="0">
                <a:solidFill>
                  <a:schemeClr val="tx1"/>
                </a:solidFill>
                <a:effectLst/>
                <a:latin typeface="Arial" panose="020B0604020202020204" pitchFamily="34" charset="0"/>
                <a:cs typeface="Arial" panose="020B0604020202020204" pitchFamily="34" charset="0"/>
              </a:rPr>
              <a:t>(plusieurs années) servent à réaliser l’ajustement de la capacité de production à la demande future, et se traduisent en particulier par les décisions d’investissement (ou de désinvestissement) en unités de production et de stockage, ainsi qu’en nouveaux équipements industriels. Elles sont ainsi à la base de décisions stratégiques industrielles de l’entreprise (diversification ou lancement de produits nouveaux).</a:t>
            </a:r>
          </a:p>
          <a:p>
            <a:r>
              <a:rPr lang="fr-FR" sz="900" b="1" i="1" kern="1200" dirty="0">
                <a:solidFill>
                  <a:schemeClr val="tx1"/>
                </a:solidFill>
                <a:effectLst/>
                <a:latin typeface="Arial" panose="020B0604020202020204" pitchFamily="34" charset="0"/>
                <a:cs typeface="Arial" panose="020B0604020202020204" pitchFamily="34" charset="0"/>
              </a:rPr>
              <a:t>Les prévisions à moyen terme</a:t>
            </a:r>
            <a:r>
              <a:rPr lang="fr-FR" sz="900" b="1" kern="1200" dirty="0">
                <a:solidFill>
                  <a:schemeClr val="tx1"/>
                </a:solidFill>
                <a:effectLst/>
                <a:latin typeface="Arial" panose="020B0604020202020204" pitchFamily="34" charset="0"/>
                <a:cs typeface="Arial" panose="020B0604020202020204" pitchFamily="34" charset="0"/>
              </a:rPr>
              <a:t> </a:t>
            </a:r>
            <a:r>
              <a:rPr lang="fr-FR" sz="900" kern="1200" dirty="0">
                <a:solidFill>
                  <a:schemeClr val="tx1"/>
                </a:solidFill>
                <a:effectLst/>
                <a:latin typeface="Arial" panose="020B0604020202020204" pitchFamily="34" charset="0"/>
                <a:cs typeface="Arial" panose="020B0604020202020204" pitchFamily="34" charset="0"/>
              </a:rPr>
              <a:t>(six mois ou un an environ) sont nécessaires pour définir un plan directeur de production. À cet horizon, les facteurs structurels majeurs déterminant la capa­cité de production sont, en général, peu flexibles (pas d’usine nouvelle, extension difficile dans ce délai).</a:t>
            </a:r>
          </a:p>
          <a:p>
            <a:r>
              <a:rPr lang="fr-FR" sz="900" i="1" kern="1200" dirty="0">
                <a:solidFill>
                  <a:schemeClr val="tx1"/>
                </a:solidFill>
                <a:effectLst/>
                <a:latin typeface="Arial" panose="020B0604020202020204" pitchFamily="34" charset="0"/>
                <a:cs typeface="Arial" panose="020B0604020202020204" pitchFamily="34" charset="0"/>
              </a:rPr>
              <a:t>Les </a:t>
            </a:r>
            <a:r>
              <a:rPr lang="fr-FR" sz="900" b="1" i="1" kern="1200" dirty="0">
                <a:solidFill>
                  <a:schemeClr val="tx1"/>
                </a:solidFill>
                <a:effectLst/>
                <a:latin typeface="Arial" panose="020B0604020202020204" pitchFamily="34" charset="0"/>
                <a:cs typeface="Arial" panose="020B0604020202020204" pitchFamily="34" charset="0"/>
              </a:rPr>
              <a:t>prévisions à court terme</a:t>
            </a:r>
            <a:r>
              <a:rPr lang="fr-FR" sz="900" b="1" kern="1200" dirty="0">
                <a:solidFill>
                  <a:schemeClr val="tx1"/>
                </a:solidFill>
                <a:effectLst/>
                <a:latin typeface="Arial" panose="020B0604020202020204" pitchFamily="34" charset="0"/>
                <a:cs typeface="Arial" panose="020B0604020202020204" pitchFamily="34" charset="0"/>
              </a:rPr>
              <a:t> </a:t>
            </a:r>
            <a:r>
              <a:rPr lang="fr-FR" sz="900" kern="1200" dirty="0">
                <a:solidFill>
                  <a:schemeClr val="tx1"/>
                </a:solidFill>
                <a:effectLst/>
                <a:latin typeface="Arial" panose="020B0604020202020204" pitchFamily="34" charset="0"/>
                <a:cs typeface="Arial" panose="020B0604020202020204" pitchFamily="34" charset="0"/>
              </a:rPr>
              <a:t>(quelques semaines) commandent l’activité opérationnelle (charge des ateliers, approvisionnement matière). Elles servent à l’ordonnancement, lorsqu’on ne fabrique pas à la commande, ainsi qu’au calcul des besoins et à la gestion des stocks. Elles peuvent conduire à des ajustements mineurs de capacité, nécessaires au respect du plan de production.</a:t>
            </a:r>
          </a:p>
          <a:p>
            <a:r>
              <a:rPr lang="fr-FR" sz="900" kern="1200" dirty="0">
                <a:solidFill>
                  <a:schemeClr val="tx1"/>
                </a:solidFill>
                <a:effectLst/>
                <a:latin typeface="Arial" panose="020B0604020202020204" pitchFamily="34" charset="0"/>
                <a:cs typeface="Arial" panose="020B0604020202020204" pitchFamily="34" charset="0"/>
              </a:rPr>
              <a:t>Sur ces divers horizons, le </a:t>
            </a:r>
            <a:r>
              <a:rPr lang="fr-FR" sz="900" i="1" kern="1200" dirty="0">
                <a:solidFill>
                  <a:schemeClr val="tx1"/>
                </a:solidFill>
                <a:effectLst/>
                <a:latin typeface="Arial" panose="020B0604020202020204" pitchFamily="34" charset="0"/>
                <a:cs typeface="Arial" panose="020B0604020202020204" pitchFamily="34" charset="0"/>
              </a:rPr>
              <a:t>degré d’agrégation</a:t>
            </a:r>
            <a:r>
              <a:rPr lang="fr-FR" sz="900" kern="1200" dirty="0">
                <a:solidFill>
                  <a:schemeClr val="tx1"/>
                </a:solidFill>
                <a:effectLst/>
                <a:latin typeface="Arial" panose="020B0604020202020204" pitchFamily="34" charset="0"/>
                <a:cs typeface="Arial" panose="020B0604020202020204" pitchFamily="34" charset="0"/>
              </a:rPr>
              <a:t> de la demande n’est pas le même. On appelle ainsi le degré de détail ou de finesse de l’unité de description de la demande. Par exemple, pour un fabricant d’articles textiles, une prévision très fine (désagrégée) portera sur le nombre d’articles, dans chacun des tissus, chacun des coloris en collection et chaque taille élémentaire. Une prévision plus agrégée s’exprime simplement en nombre total d’articles confondus (généralement exprimée par une unité fictive). Autre exemple, pour une usine de chocolat, les prévisions agrégées concernent le nombre de tonnes à produire par période et non le nombre de tablettes.</a:t>
            </a:r>
          </a:p>
          <a:p>
            <a:r>
              <a:rPr lang="fr-FR" sz="900" kern="1200" dirty="0">
                <a:solidFill>
                  <a:schemeClr val="tx1"/>
                </a:solidFill>
                <a:effectLst/>
                <a:latin typeface="Arial" panose="020B0604020202020204" pitchFamily="34" charset="0"/>
                <a:cs typeface="Arial" panose="020B0604020202020204" pitchFamily="34" charset="0"/>
              </a:rPr>
              <a:t>Le choix du degré d’agrégation n’est pas indifférent, et dépend principalement de deux caractéristiques :</a:t>
            </a:r>
          </a:p>
          <a:p>
            <a:pPr marL="171450" lvl="0" indent="-171450">
              <a:spcBef>
                <a:spcPts val="0"/>
              </a:spcBef>
              <a:buFont typeface="Arial" panose="020B0604020202020204" pitchFamily="34" charset="0"/>
              <a:buChar char="•"/>
            </a:pPr>
            <a:r>
              <a:rPr lang="fr-FR" sz="900" kern="1200" dirty="0">
                <a:solidFill>
                  <a:schemeClr val="tx1"/>
                </a:solidFill>
                <a:effectLst/>
                <a:latin typeface="Arial" panose="020B0604020202020204" pitchFamily="34" charset="0"/>
                <a:cs typeface="Arial" panose="020B0604020202020204" pitchFamily="34" charset="0"/>
              </a:rPr>
              <a:t>la longueur de l’horizon de prévision,</a:t>
            </a:r>
          </a:p>
          <a:p>
            <a:pPr marL="171450" lvl="0" indent="-171450">
              <a:spcBef>
                <a:spcPts val="0"/>
              </a:spcBef>
              <a:buFont typeface="Arial" panose="020B0604020202020204" pitchFamily="34" charset="0"/>
              <a:buChar char="•"/>
            </a:pPr>
            <a:r>
              <a:rPr lang="fr-FR" sz="900" kern="1200" dirty="0">
                <a:solidFill>
                  <a:schemeClr val="tx1"/>
                </a:solidFill>
                <a:effectLst/>
                <a:latin typeface="Arial" panose="020B0604020202020204" pitchFamily="34" charset="0"/>
                <a:cs typeface="Arial" panose="020B0604020202020204" pitchFamily="34" charset="0"/>
              </a:rPr>
              <a:t>l’utilisation de ces prévisions.</a:t>
            </a:r>
          </a:p>
          <a:p>
            <a:r>
              <a:rPr lang="fr-FR" sz="900" kern="1200" dirty="0">
                <a:solidFill>
                  <a:schemeClr val="tx1"/>
                </a:solidFill>
                <a:effectLst/>
                <a:latin typeface="Arial" panose="020B0604020202020204" pitchFamily="34" charset="0"/>
                <a:cs typeface="Arial" panose="020B0604020202020204" pitchFamily="34" charset="0"/>
              </a:rPr>
              <a:t>Par rapport aux trois horizons envisagés, la prévision est, en général, d’autant plus agrégée que l’on prévoit à plus long terme. Cela se comprend si l’on admet qu’il est impossible de prévoir, avec une erreur acceptable, les ventes à long terme d’une référence élémentaire, alors qu’au niveau d’une famille de produits, les risques d’erreurs se réduisent : les volumes des ventes sont plus importants et il y a compensation des fluctuations entre les références. </a:t>
            </a:r>
          </a:p>
          <a:p>
            <a:r>
              <a:rPr lang="fr-FR" sz="900" kern="1200" dirty="0">
                <a:solidFill>
                  <a:schemeClr val="tx1"/>
                </a:solidFill>
                <a:effectLst/>
                <a:latin typeface="Arial" panose="020B0604020202020204" pitchFamily="34" charset="0"/>
                <a:cs typeface="Arial" panose="020B0604020202020204" pitchFamily="34" charset="0"/>
              </a:rPr>
              <a:t>Par ailleurs, et fort heureusement, il s’avère qu’une prévision agrégée suffit pour le moyen terme. En effet, pour ajuster et réguler la capacité, étant donné la nature des variables à contrôler sur cet horizon (niveau des effectifs, modulation des horaires, définition des stocks saisonniers, utilisation des machines, sous-traitance), il est inutile de s’intéresser avec finesse aux références élémentaires. À court terme, en revanche, pour engager la production, suivre les stocks de références élémentaires, définir les affectations hommes-machines ou déterminer les quantités économiques de commande ou de lancement, la précision est indispensable. Il suffit de penser à un fabricant de yaourts qui doit, heure par heure, savoir s’il doit produire des yaourts blancs, à la vanille, au citron, etc., pour réapprovisionner les linéaires des grands distributeurs.</a:t>
            </a:r>
          </a:p>
          <a:p>
            <a:endParaRPr lang="fr-FR" sz="9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B483D389-9A87-4AF2-B5C5-18C9F0D07C23}"/>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5</a:t>
            </a:fld>
            <a:endParaRPr lang="fr-FR" dirty="0"/>
          </a:p>
        </p:txBody>
      </p:sp>
    </p:spTree>
    <p:extLst>
      <p:ext uri="{BB962C8B-B14F-4D97-AF65-F5344CB8AC3E}">
        <p14:creationId xmlns:p14="http://schemas.microsoft.com/office/powerpoint/2010/main" val="160977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5996" y="0"/>
            <a:ext cx="2972004" cy="455286"/>
          </a:xfrm>
          <a:prstGeom prst="rect">
            <a:avLst/>
          </a:prstGeom>
          <a:noFill/>
          <a:ln w="12700">
            <a:noFill/>
            <a:miter lim="800000"/>
            <a:headEnd/>
            <a:tailEnd/>
          </a:ln>
        </p:spPr>
        <p:txBody>
          <a:bodyPr wrap="none" lIns="84408" tIns="42204" rIns="84408" bIns="42204" anchor="ctr"/>
          <a:lstStyle/>
          <a:p>
            <a:endParaRPr lang="fr-FR" dirty="0"/>
          </a:p>
        </p:txBody>
      </p:sp>
      <p:sp>
        <p:nvSpPr>
          <p:cNvPr id="17413" name="Rectangle 5"/>
          <p:cNvSpPr>
            <a:spLocks noChangeArrowheads="1"/>
          </p:cNvSpPr>
          <p:nvPr/>
        </p:nvSpPr>
        <p:spPr bwMode="auto">
          <a:xfrm>
            <a:off x="0" y="0"/>
            <a:ext cx="2970471" cy="455286"/>
          </a:xfrm>
          <a:prstGeom prst="rect">
            <a:avLst/>
          </a:prstGeom>
          <a:noFill/>
          <a:ln w="12700">
            <a:noFill/>
            <a:miter lim="800000"/>
            <a:headEnd/>
            <a:tailEnd/>
          </a:ln>
        </p:spPr>
        <p:txBody>
          <a:bodyPr wrap="none" lIns="84408" tIns="42204" rIns="84408" bIns="42204" anchor="ctr"/>
          <a:lstStyle/>
          <a:p>
            <a:endParaRPr lang="fr-FR" dirty="0"/>
          </a:p>
        </p:txBody>
      </p:sp>
      <p:sp>
        <p:nvSpPr>
          <p:cNvPr id="17414" name="Rectangle 6"/>
          <p:cNvSpPr>
            <a:spLocks noChangeArrowheads="1"/>
          </p:cNvSpPr>
          <p:nvPr/>
        </p:nvSpPr>
        <p:spPr bwMode="auto">
          <a:xfrm>
            <a:off x="3885996" y="0"/>
            <a:ext cx="2972004" cy="455286"/>
          </a:xfrm>
          <a:prstGeom prst="rect">
            <a:avLst/>
          </a:prstGeom>
          <a:noFill/>
          <a:ln w="12700">
            <a:noFill/>
            <a:miter lim="800000"/>
            <a:headEnd/>
            <a:tailEnd/>
          </a:ln>
        </p:spPr>
        <p:txBody>
          <a:bodyPr wrap="none" lIns="84408" tIns="42204" rIns="84408" bIns="42204" anchor="ctr"/>
          <a:lstStyle/>
          <a:p>
            <a:endParaRPr lang="fr-FR" dirty="0"/>
          </a:p>
        </p:txBody>
      </p:sp>
      <p:sp>
        <p:nvSpPr>
          <p:cNvPr id="17417" name="Rectangle 9"/>
          <p:cNvSpPr>
            <a:spLocks noChangeArrowheads="1"/>
          </p:cNvSpPr>
          <p:nvPr/>
        </p:nvSpPr>
        <p:spPr bwMode="auto">
          <a:xfrm>
            <a:off x="0" y="0"/>
            <a:ext cx="2970471" cy="455286"/>
          </a:xfrm>
          <a:prstGeom prst="rect">
            <a:avLst/>
          </a:prstGeom>
          <a:noFill/>
          <a:ln w="12700">
            <a:noFill/>
            <a:miter lim="800000"/>
            <a:headEnd/>
            <a:tailEnd/>
          </a:ln>
        </p:spPr>
        <p:txBody>
          <a:bodyPr wrap="none" lIns="84408" tIns="42204" rIns="84408" bIns="42204" anchor="ctr"/>
          <a:lstStyle/>
          <a:p>
            <a:endParaRPr lang="fr-FR" dirty="0"/>
          </a:p>
        </p:txBody>
      </p:sp>
      <p:sp>
        <p:nvSpPr>
          <p:cNvPr id="17418" name="Rectangle 10"/>
          <p:cNvSpPr>
            <a:spLocks noChangeArrowheads="1"/>
          </p:cNvSpPr>
          <p:nvPr/>
        </p:nvSpPr>
        <p:spPr bwMode="auto">
          <a:xfrm>
            <a:off x="3885996" y="5674"/>
            <a:ext cx="2972004" cy="428337"/>
          </a:xfrm>
          <a:prstGeom prst="rect">
            <a:avLst/>
          </a:prstGeom>
          <a:noFill/>
          <a:ln w="12700">
            <a:noFill/>
            <a:miter lim="800000"/>
            <a:headEnd/>
            <a:tailEnd/>
          </a:ln>
        </p:spPr>
        <p:txBody>
          <a:bodyPr wrap="none" lIns="84408" tIns="42204" rIns="84408" bIns="42204" anchor="ctr"/>
          <a:lstStyle/>
          <a:p>
            <a:endParaRPr lang="fr-FR" dirty="0"/>
          </a:p>
        </p:txBody>
      </p:sp>
      <p:sp>
        <p:nvSpPr>
          <p:cNvPr id="17421" name="Rectangle 13"/>
          <p:cNvSpPr>
            <a:spLocks noChangeArrowheads="1"/>
          </p:cNvSpPr>
          <p:nvPr/>
        </p:nvSpPr>
        <p:spPr bwMode="auto">
          <a:xfrm>
            <a:off x="0" y="5674"/>
            <a:ext cx="2970471" cy="428337"/>
          </a:xfrm>
          <a:prstGeom prst="rect">
            <a:avLst/>
          </a:prstGeom>
          <a:noFill/>
          <a:ln w="12700">
            <a:noFill/>
            <a:miter lim="800000"/>
            <a:headEnd/>
            <a:tailEnd/>
          </a:ln>
        </p:spPr>
        <p:txBody>
          <a:bodyPr wrap="none" lIns="84408" tIns="42204" rIns="84408" bIns="42204" anchor="ctr"/>
          <a:lstStyle/>
          <a:p>
            <a:endParaRPr lang="fr-FR" dirty="0"/>
          </a:p>
        </p:txBody>
      </p:sp>
      <p:sp>
        <p:nvSpPr>
          <p:cNvPr id="17422" name="Rectangle 14"/>
          <p:cNvSpPr>
            <a:spLocks noGrp="1" noRot="1" noChangeAspect="1" noChangeArrowheads="1" noTextEdit="1"/>
          </p:cNvSpPr>
          <p:nvPr>
            <p:ph type="sldImg"/>
          </p:nvPr>
        </p:nvSpPr>
        <p:spPr>
          <a:xfrm>
            <a:off x="1154113" y="692150"/>
            <a:ext cx="4554537" cy="3414713"/>
          </a:xfrm>
          <a:ln cap="flat"/>
        </p:spPr>
      </p:sp>
      <p:sp>
        <p:nvSpPr>
          <p:cNvPr id="17423" name="Rectangle 15"/>
          <p:cNvSpPr>
            <a:spLocks noGrp="1" noChangeArrowheads="1"/>
          </p:cNvSpPr>
          <p:nvPr>
            <p:ph type="body" idx="1"/>
          </p:nvPr>
        </p:nvSpPr>
        <p:spPr>
          <a:xfrm>
            <a:off x="620688" y="4126719"/>
            <a:ext cx="5616623" cy="4837769"/>
          </a:xfrm>
          <a:noFill/>
          <a:ln w="9525"/>
        </p:spPr>
        <p:txBody>
          <a:bodyPr>
            <a:noAutofit/>
          </a:bodyPr>
          <a:lstStyle/>
          <a:p>
            <a:pPr marL="0" marR="0" lvl="0" indent="0" algn="l" defTabSz="457200" rtl="0" eaLnBrk="0" fontAlgn="base" latinLnBrk="0" hangingPunct="0">
              <a:lnSpc>
                <a:spcPct val="88000"/>
              </a:lnSpc>
              <a:spcBef>
                <a:spcPct val="30000"/>
              </a:spcBef>
              <a:spcAft>
                <a:spcPct val="0"/>
              </a:spcAft>
              <a:buClrTx/>
              <a:buSzTx/>
              <a:buFontTx/>
              <a:buNone/>
              <a:tabLst/>
              <a:defRPr/>
            </a:pPr>
            <a:r>
              <a:rPr lang="fr-FR" sz="1000" b="1" dirty="0">
                <a:latin typeface="Arial" panose="020B0604020202020204" pitchFamily="34" charset="0"/>
                <a:cs typeface="Arial" panose="020B0604020202020204" pitchFamily="34" charset="0"/>
              </a:rPr>
              <a:t>Sur quels articles faire des prévisions ?</a:t>
            </a:r>
          </a:p>
          <a:p>
            <a:pPr marL="0" marR="0" lvl="0" indent="0" algn="l" defTabSz="457200" rtl="0" eaLnBrk="0" fontAlgn="base" latinLnBrk="0" hangingPunct="0">
              <a:lnSpc>
                <a:spcPct val="88000"/>
              </a:lnSpc>
              <a:spcBef>
                <a:spcPct val="30000"/>
              </a:spcBef>
              <a:spcAft>
                <a:spcPct val="0"/>
              </a:spcAft>
              <a:buClrTx/>
              <a:buSzTx/>
              <a:buFontTx/>
              <a:buNone/>
              <a:tabLst/>
              <a:defRPr/>
            </a:pPr>
            <a:r>
              <a:rPr lang="fr-FR" sz="1000" dirty="0">
                <a:latin typeface="Arial" panose="020B0604020202020204" pitchFamily="34" charset="0"/>
                <a:cs typeface="Arial" panose="020B0604020202020204" pitchFamily="34" charset="0"/>
              </a:rPr>
              <a:t>Comme nous l’avons vu précédemment, lorsque le </a:t>
            </a:r>
            <a:r>
              <a:rPr lang="fr-FR" sz="1000" dirty="0">
                <a:latin typeface="Arial" panose="020B0604020202020204" pitchFamily="34" charset="0"/>
                <a:cs typeface="Arial" panose="020B0604020202020204" pitchFamily="34" charset="0"/>
                <a:sym typeface="Gill Sans" charset="0"/>
              </a:rPr>
              <a:t>délai de production</a:t>
            </a:r>
            <a:r>
              <a:rPr lang="fr-FR" sz="1000" dirty="0">
                <a:latin typeface="Arial" panose="020B0604020202020204" pitchFamily="34" charset="0"/>
                <a:cs typeface="Arial" panose="020B0604020202020204" pitchFamily="34" charset="0"/>
              </a:rPr>
              <a:t> est </a:t>
            </a:r>
            <a:r>
              <a:rPr lang="fr-FR" sz="1000" dirty="0">
                <a:latin typeface="Arial" panose="020B0604020202020204" pitchFamily="34" charset="0"/>
                <a:cs typeface="Arial" panose="020B0604020202020204" pitchFamily="34" charset="0"/>
                <a:sym typeface="Gill Sans" charset="0"/>
              </a:rPr>
              <a:t>supérieur</a:t>
            </a:r>
            <a:r>
              <a:rPr lang="fr-FR" sz="100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sym typeface="Gill Sans" charset="0"/>
              </a:rPr>
              <a:t>au</a:t>
            </a:r>
            <a:r>
              <a:rPr lang="fr-FR" sz="100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sym typeface="Gill Sans" charset="0"/>
              </a:rPr>
              <a:t>délai</a:t>
            </a:r>
            <a:r>
              <a:rPr lang="fr-FR" sz="100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sym typeface="Gill Sans" charset="0"/>
              </a:rPr>
              <a:t>promis</a:t>
            </a:r>
            <a:r>
              <a:rPr lang="fr-FR" sz="1000" dirty="0">
                <a:latin typeface="Arial" panose="020B0604020202020204" pitchFamily="34" charset="0"/>
                <a:cs typeface="Arial" panose="020B0604020202020204" pitchFamily="34" charset="0"/>
              </a:rPr>
              <a:t> au client il faut produire d’après des prévisions pour anticiper les fabrications.</a:t>
            </a:r>
          </a:p>
          <a:p>
            <a:pPr marL="0" marR="0" lvl="0" indent="0" algn="l" defTabSz="457200" rtl="0" eaLnBrk="0" fontAlgn="base" latinLnBrk="0" hangingPunct="0">
              <a:lnSpc>
                <a:spcPct val="88000"/>
              </a:lnSpc>
              <a:spcBef>
                <a:spcPct val="30000"/>
              </a:spcBef>
              <a:spcAft>
                <a:spcPct val="0"/>
              </a:spcAft>
              <a:buClrTx/>
              <a:buSzTx/>
              <a:buFontTx/>
              <a:buNone/>
              <a:tabLst/>
              <a:defRPr/>
            </a:pPr>
            <a:r>
              <a:rPr lang="fr-FR" sz="1000" dirty="0">
                <a:latin typeface="Arial" panose="020B0604020202020204" pitchFamily="34" charset="0"/>
                <a:cs typeface="Arial" panose="020B0604020202020204" pitchFamily="34" charset="0"/>
              </a:rPr>
              <a:t>Si l’on avait des délais de réaction (fabrication ou réapprovisionnement) nuls, aucune prévision ne serait nécessaire. </a:t>
            </a:r>
          </a:p>
          <a:p>
            <a:pPr>
              <a:lnSpc>
                <a:spcPct val="88000"/>
              </a:lnSpc>
            </a:pPr>
            <a:r>
              <a:rPr lang="fr-FR" sz="1000" b="0" dirty="0">
                <a:latin typeface="Arial" panose="020B0604020202020204" pitchFamily="34" charset="0"/>
                <a:cs typeface="Arial" panose="020B0604020202020204" pitchFamily="34" charset="0"/>
              </a:rPr>
              <a:t>Selon le mode de production, on fera des prévisions détaillées à des niveaux différents :</a:t>
            </a:r>
          </a:p>
          <a:p>
            <a:pPr>
              <a:lnSpc>
                <a:spcPct val="88000"/>
              </a:lnSpc>
            </a:pPr>
            <a:r>
              <a:rPr lang="fr-FR" sz="1000" b="1" dirty="0">
                <a:latin typeface="Arial" panose="020B0604020202020204" pitchFamily="34" charset="0"/>
                <a:cs typeface="Arial" panose="020B0604020202020204" pitchFamily="34" charset="0"/>
              </a:rPr>
              <a:t>MTS</a:t>
            </a:r>
            <a:r>
              <a:rPr lang="fr-FR" sz="1000" b="0" dirty="0">
                <a:latin typeface="Arial" panose="020B0604020202020204" pitchFamily="34" charset="0"/>
                <a:cs typeface="Arial" panose="020B0604020202020204" pitchFamily="34" charset="0"/>
              </a:rPr>
              <a:t> (Make to stock) : on est censé livrer à partir du stock de produits finis ; il faut donc des prévisions de vente sur chaque produit fini pour alimenter les stocks.</a:t>
            </a:r>
          </a:p>
          <a:p>
            <a:pPr defTabSz="844083">
              <a:lnSpc>
                <a:spcPct val="88000"/>
              </a:lnSpc>
              <a:spcBef>
                <a:spcPct val="40000"/>
              </a:spcBef>
              <a:defRPr/>
            </a:pPr>
            <a:r>
              <a:rPr lang="fr-FR" sz="1000" b="1" dirty="0">
                <a:latin typeface="Arial" panose="020B0604020202020204" pitchFamily="34" charset="0"/>
                <a:cs typeface="Arial" panose="020B0604020202020204" pitchFamily="34" charset="0"/>
              </a:rPr>
              <a:t>ATO</a:t>
            </a:r>
            <a:r>
              <a:rPr lang="fr-FR" sz="1000" b="0" dirty="0">
                <a:latin typeface="Arial" panose="020B0604020202020204" pitchFamily="34" charset="0"/>
                <a:cs typeface="Arial" panose="020B0604020202020204" pitchFamily="34" charset="0"/>
              </a:rPr>
              <a:t> (assemble</a:t>
            </a:r>
            <a:r>
              <a:rPr lang="fr-FR" sz="1000" b="0" baseline="0" dirty="0">
                <a:latin typeface="Arial" panose="020B0604020202020204" pitchFamily="34" charset="0"/>
                <a:cs typeface="Arial" panose="020B0604020202020204" pitchFamily="34" charset="0"/>
              </a:rPr>
              <a:t> to ordré) : on doit pouvoir procéder à l’assemblage (personnalisation) du produit lorsque la commande arrive ; il faut donc maintenir des stocks de composants suffisants donc faire des </a:t>
            </a:r>
            <a:r>
              <a:rPr lang="fr-FR" sz="1000" b="0" dirty="0">
                <a:latin typeface="Arial" panose="020B0604020202020204" pitchFamily="34" charset="0"/>
                <a:cs typeface="Arial" panose="020B0604020202020204" pitchFamily="34" charset="0"/>
              </a:rPr>
              <a:t>prévisions sur les besoins en composants,</a:t>
            </a:r>
          </a:p>
          <a:p>
            <a:pPr defTabSz="844083">
              <a:lnSpc>
                <a:spcPct val="88000"/>
              </a:lnSpc>
              <a:spcBef>
                <a:spcPct val="40000"/>
              </a:spcBef>
              <a:defRPr/>
            </a:pPr>
            <a:r>
              <a:rPr lang="fr-FR" sz="1000" b="1" dirty="0">
                <a:latin typeface="Arial" panose="020B0604020202020204" pitchFamily="34" charset="0"/>
                <a:cs typeface="Arial" panose="020B0604020202020204" pitchFamily="34" charset="0"/>
              </a:rPr>
              <a:t>MTO</a:t>
            </a:r>
            <a:r>
              <a:rPr lang="fr-FR" sz="1000" b="0" baseline="0" dirty="0">
                <a:latin typeface="Arial" panose="020B0604020202020204" pitchFamily="34" charset="0"/>
                <a:cs typeface="Arial" panose="020B0604020202020204" pitchFamily="34" charset="0"/>
              </a:rPr>
              <a:t> (Make to </a:t>
            </a:r>
            <a:r>
              <a:rPr lang="fr-FR" sz="1000" b="0" baseline="0" dirty="0" err="1">
                <a:latin typeface="Arial" panose="020B0604020202020204" pitchFamily="34" charset="0"/>
                <a:cs typeface="Arial" panose="020B0604020202020204" pitchFamily="34" charset="0"/>
              </a:rPr>
              <a:t>Order</a:t>
            </a:r>
            <a:r>
              <a:rPr lang="fr-FR" sz="1000" b="0" baseline="0" dirty="0">
                <a:latin typeface="Arial" panose="020B0604020202020204" pitchFamily="34" charset="0"/>
                <a:cs typeface="Arial" panose="020B0604020202020204" pitchFamily="34" charset="0"/>
              </a:rPr>
              <a:t>) : on attend de recevoir la commande des clients pour débuter la fabrication ; pour ne pas perdre de temps, il faut disposer d’un stock de matières premières don faire des </a:t>
            </a:r>
            <a:r>
              <a:rPr lang="fr-FR" sz="1000" b="0" dirty="0">
                <a:latin typeface="Arial" panose="020B0604020202020204" pitchFamily="34" charset="0"/>
                <a:cs typeface="Arial" panose="020B0604020202020204" pitchFamily="34" charset="0"/>
              </a:rPr>
              <a:t>prévisions sur les matières premières pour passer les commandes de réapprovisionnement,</a:t>
            </a:r>
          </a:p>
          <a:p>
            <a:pPr defTabSz="844083">
              <a:lnSpc>
                <a:spcPct val="88000"/>
              </a:lnSpc>
              <a:spcBef>
                <a:spcPct val="40000"/>
              </a:spcBef>
              <a:defRPr/>
            </a:pPr>
            <a:r>
              <a:rPr lang="fr-FR" sz="1000" b="1" dirty="0">
                <a:latin typeface="Arial" panose="020B0604020202020204" pitchFamily="34" charset="0"/>
                <a:cs typeface="Arial" panose="020B0604020202020204" pitchFamily="34" charset="0"/>
              </a:rPr>
              <a:t>ETO</a:t>
            </a:r>
            <a:r>
              <a:rPr lang="fr-FR" sz="1000" b="0" dirty="0">
                <a:latin typeface="Arial" panose="020B0604020202020204" pitchFamily="34" charset="0"/>
                <a:cs typeface="Arial" panose="020B0604020202020204" pitchFamily="34" charset="0"/>
              </a:rPr>
              <a:t> (Engineer to </a:t>
            </a:r>
            <a:r>
              <a:rPr lang="fr-FR" sz="1000" b="0" dirty="0" err="1">
                <a:latin typeface="Arial" panose="020B0604020202020204" pitchFamily="34" charset="0"/>
                <a:cs typeface="Arial" panose="020B0604020202020204" pitchFamily="34" charset="0"/>
              </a:rPr>
              <a:t>order</a:t>
            </a:r>
            <a:r>
              <a:rPr lang="fr-FR" sz="1000" b="0" dirty="0">
                <a:latin typeface="Arial" panose="020B0604020202020204" pitchFamily="34" charset="0"/>
                <a:cs typeface="Arial" panose="020B0604020202020204" pitchFamily="34" charset="0"/>
              </a:rPr>
              <a:t>) : comme on fait une étude technique pour définir le produit, on ne peut anticiper les besoins ; donc on ne fait</a:t>
            </a:r>
            <a:r>
              <a:rPr lang="fr-FR" sz="1000" b="0" baseline="0" dirty="0">
                <a:latin typeface="Arial" panose="020B0604020202020204" pitchFamily="34" charset="0"/>
                <a:cs typeface="Arial" panose="020B0604020202020204" pitchFamily="34" charset="0"/>
              </a:rPr>
              <a:t> </a:t>
            </a:r>
            <a:r>
              <a:rPr lang="fr-FR" sz="1000" b="0" dirty="0">
                <a:latin typeface="Arial" panose="020B0604020202020204" pitchFamily="34" charset="0"/>
                <a:cs typeface="Arial" panose="020B0604020202020204" pitchFamily="34" charset="0"/>
              </a:rPr>
              <a:t>pas de prévisions (sauf éventuellement globalement sur le niveau d’activité).</a:t>
            </a:r>
          </a:p>
          <a:p>
            <a:pPr defTabSz="844083">
              <a:lnSpc>
                <a:spcPct val="88000"/>
              </a:lnSpc>
              <a:spcBef>
                <a:spcPct val="40000"/>
              </a:spcBef>
              <a:defRPr/>
            </a:pPr>
            <a:r>
              <a:rPr lang="fr-FR" sz="1000" b="0" dirty="0">
                <a:latin typeface="Arial" panose="020B0604020202020204" pitchFamily="34" charset="0"/>
                <a:cs typeface="Arial" panose="020B0604020202020204" pitchFamily="34" charset="0"/>
              </a:rPr>
              <a:t>Les besoins en prévision varient selon les caractéristiques de la demande de chaque article et des enjeux associés au coût de stockage et aux conséquences des ruptures de stock.</a:t>
            </a:r>
          </a:p>
          <a:p>
            <a:pPr defTabSz="844083">
              <a:lnSpc>
                <a:spcPct val="88000"/>
              </a:lnSpc>
              <a:spcBef>
                <a:spcPct val="40000"/>
              </a:spcBef>
              <a:defRPr/>
            </a:pPr>
            <a:r>
              <a:rPr lang="fr-FR" sz="1000" b="0" dirty="0">
                <a:latin typeface="Arial" panose="020B0604020202020204" pitchFamily="34" charset="0"/>
                <a:cs typeface="Arial" panose="020B0604020202020204" pitchFamily="34" charset="0"/>
              </a:rPr>
              <a:t>Pour des articles dont les ventes sont régulières et stables, il n’est pas nécessaire de faire des prévisions fines et fréquentes.</a:t>
            </a:r>
          </a:p>
          <a:p>
            <a:pPr defTabSz="844083">
              <a:spcBef>
                <a:spcPct val="40000"/>
              </a:spcBef>
              <a:defRPr/>
            </a:pPr>
            <a:r>
              <a:rPr lang="fr-FR" sz="1000" b="0" dirty="0">
                <a:latin typeface="Arial" panose="020B0604020202020204" pitchFamily="34" charset="0"/>
                <a:cs typeface="Arial" panose="020B0604020202020204" pitchFamily="34" charset="0"/>
              </a:rPr>
              <a:t>Pour les articles de faible valeur, maintenir un stock élevé sera peu coûteux ; dans ce cas</a:t>
            </a:r>
            <a:r>
              <a:rPr lang="fr-FR" sz="1000" b="1" dirty="0">
                <a:solidFill>
                  <a:srgbClr val="FF0000"/>
                </a:solidFill>
                <a:latin typeface="Arial" panose="020B0604020202020204" pitchFamily="34" charset="0"/>
                <a:cs typeface="Arial" panose="020B0604020202020204" pitchFamily="34" charset="0"/>
              </a:rPr>
              <a:t>,</a:t>
            </a:r>
            <a:r>
              <a:rPr lang="fr-FR" sz="1000" dirty="0">
                <a:latin typeface="Arial" panose="020B0604020202020204" pitchFamily="34" charset="0"/>
                <a:cs typeface="Arial" panose="020B0604020202020204" pitchFamily="34" charset="0"/>
              </a:rPr>
              <a:t> on ne cherchera pas un niveau de qualité de la prévision très élevé, et on compensera par un gros stock de sécurité.</a:t>
            </a:r>
          </a:p>
          <a:p>
            <a:pPr defTabSz="844083">
              <a:spcBef>
                <a:spcPct val="40000"/>
              </a:spcBef>
              <a:defRPr/>
            </a:pPr>
            <a:r>
              <a:rPr lang="fr-FR" sz="1000" dirty="0">
                <a:latin typeface="Arial" panose="020B0604020202020204" pitchFamily="34" charset="0"/>
                <a:cs typeface="Arial" panose="020B0604020202020204" pitchFamily="34" charset="0"/>
              </a:rPr>
              <a:t>Le processus de prévision étant complexe, on définira des gammes de produits à fort enjeu ou risque, moyen enjeu ou risque, faible enjeu ou risque et on adaptera l’effort nécessaire, donc  la fréquence et la finesse de la prévision.</a:t>
            </a:r>
            <a:endParaRPr lang="fr-FR" sz="1000" b="1" dirty="0">
              <a:latin typeface="Arial" panose="020B0604020202020204" pitchFamily="34" charset="0"/>
              <a:cs typeface="Arial" panose="020B0604020202020204" pitchFamily="34" charset="0"/>
            </a:endParaRPr>
          </a:p>
          <a:p>
            <a:pPr>
              <a:lnSpc>
                <a:spcPct val="88000"/>
              </a:lnSpc>
            </a:pPr>
            <a:r>
              <a:rPr lang="fr-FR" sz="1000" b="1" baseline="0" dirty="0">
                <a:latin typeface="Arial" panose="020B0604020202020204" pitchFamily="34" charset="0"/>
                <a:cs typeface="Arial" panose="020B0604020202020204" pitchFamily="34" charset="0"/>
              </a:rPr>
              <a:t> </a:t>
            </a:r>
            <a:endParaRPr lang="fr-FR" sz="1000" b="1" dirty="0">
              <a:latin typeface="Arial" panose="020B0604020202020204" pitchFamily="34" charset="0"/>
              <a:cs typeface="Arial" panose="020B0604020202020204" pitchFamily="34" charset="0"/>
            </a:endParaRPr>
          </a:p>
        </p:txBody>
      </p:sp>
      <p:sp>
        <p:nvSpPr>
          <p:cNvPr id="10" name="Espace réservé du numéro de diapositive 3">
            <a:extLst>
              <a:ext uri="{FF2B5EF4-FFF2-40B4-BE49-F238E27FC236}">
                <a16:creationId xmlns:a16="http://schemas.microsoft.com/office/drawing/2014/main" id="{5F9EFF6C-E911-4C7C-AB1E-5F397226B591}"/>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6</a:t>
            </a:fld>
            <a:endParaRPr lang="fr-FR" dirty="0"/>
          </a:p>
        </p:txBody>
      </p:sp>
    </p:spTree>
    <p:extLst>
      <p:ext uri="{BB962C8B-B14F-4D97-AF65-F5344CB8AC3E}">
        <p14:creationId xmlns:p14="http://schemas.microsoft.com/office/powerpoint/2010/main" val="714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1A36F3BB-2897-498F-8357-F619083A2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a:extLst>
              <a:ext uri="{FF2B5EF4-FFF2-40B4-BE49-F238E27FC236}">
                <a16:creationId xmlns:a16="http://schemas.microsoft.com/office/drawing/2014/main" id="{48771CF6-4F90-4A9A-ACA5-F7585B611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fr-FR" altLang="fr-FR" sz="1000" dirty="0">
                <a:latin typeface="Arial" panose="020B0604020202020204" pitchFamily="34" charset="0"/>
                <a:cs typeface="Arial" panose="020B0604020202020204" pitchFamily="34" charset="0"/>
              </a:rPr>
              <a:t>Évidemment, le processus de prévision dépend du </a:t>
            </a:r>
            <a:r>
              <a:rPr lang="fr-FR" altLang="fr-FR" sz="1000" b="1" dirty="0">
                <a:latin typeface="Arial" panose="020B0604020202020204" pitchFamily="34" charset="0"/>
                <a:cs typeface="Arial" panose="020B0604020202020204" pitchFamily="34" charset="0"/>
              </a:rPr>
              <a:t>cycle de vie des produits</a:t>
            </a:r>
            <a:r>
              <a:rPr lang="fr-FR" altLang="fr-FR" sz="1000" dirty="0">
                <a:latin typeface="Arial" panose="020B0604020202020204" pitchFamily="34" charset="0"/>
                <a:cs typeface="Arial" panose="020B0604020202020204" pitchFamily="34" charset="0"/>
              </a:rPr>
              <a:t>.</a:t>
            </a:r>
          </a:p>
          <a:p>
            <a:r>
              <a:rPr lang="fr-FR" altLang="fr-FR" sz="1000" dirty="0">
                <a:latin typeface="Arial" panose="020B0604020202020204" pitchFamily="34" charset="0"/>
                <a:cs typeface="Arial" panose="020B0604020202020204" pitchFamily="34" charset="0"/>
              </a:rPr>
              <a:t>Le schéma présente diverses courbes de vente que l’on rencontre dans une entreprise.</a:t>
            </a:r>
          </a:p>
          <a:p>
            <a:r>
              <a:rPr lang="fr-FR" altLang="fr-FR" sz="1000" dirty="0">
                <a:latin typeface="Arial" panose="020B0604020202020204" pitchFamily="34" charset="0"/>
                <a:cs typeface="Arial" panose="020B0604020202020204" pitchFamily="34" charset="0"/>
              </a:rPr>
              <a:t>Les outils informatiques modernes proposent des méthodes statistiques différentes et de plus en plus sophistiquées correspondant a différentes formes de courbes de demandes</a:t>
            </a:r>
          </a:p>
          <a:p>
            <a:r>
              <a:rPr lang="fr-FR" altLang="fr-FR" sz="1000" dirty="0">
                <a:latin typeface="Arial" panose="020B0604020202020204" pitchFamily="34" charset="0"/>
                <a:cs typeface="Arial" panose="020B0604020202020204" pitchFamily="34" charset="0"/>
              </a:rPr>
              <a:t>Les </a:t>
            </a:r>
            <a:r>
              <a:rPr lang="fr-FR" altLang="fr-FR" sz="1000" dirty="0" err="1">
                <a:latin typeface="Arial" panose="020B0604020202020204" pitchFamily="34" charset="0"/>
                <a:cs typeface="Arial" panose="020B0604020202020204" pitchFamily="34" charset="0"/>
              </a:rPr>
              <a:t>supply</a:t>
            </a:r>
            <a:r>
              <a:rPr lang="fr-FR" altLang="fr-FR" sz="1000" dirty="0">
                <a:latin typeface="Arial" panose="020B0604020202020204" pitchFamily="34" charset="0"/>
                <a:cs typeface="Arial" panose="020B0604020202020204" pitchFamily="34" charset="0"/>
              </a:rPr>
              <a:t> </a:t>
            </a:r>
            <a:r>
              <a:rPr lang="fr-FR" altLang="fr-FR" sz="1000" dirty="0" err="1">
                <a:latin typeface="Arial" panose="020B0604020202020204" pitchFamily="34" charset="0"/>
                <a:cs typeface="Arial" panose="020B0604020202020204" pitchFamily="34" charset="0"/>
              </a:rPr>
              <a:t>chain</a:t>
            </a:r>
            <a:r>
              <a:rPr lang="fr-FR" altLang="fr-FR" sz="1000" dirty="0">
                <a:latin typeface="Arial" panose="020B0604020202020204" pitchFamily="34" charset="0"/>
                <a:cs typeface="Arial" panose="020B0604020202020204" pitchFamily="34" charset="0"/>
              </a:rPr>
              <a:t> managers organisent leurs approvisionnements selon des stratégies différentes selon la nature de la demande.</a:t>
            </a:r>
          </a:p>
          <a:p>
            <a:r>
              <a:rPr lang="fr-FR" altLang="fr-FR" sz="1000" dirty="0">
                <a:latin typeface="Arial" panose="020B0604020202020204" pitchFamily="34" charset="0"/>
                <a:cs typeface="Arial" panose="020B0604020202020204" pitchFamily="34" charset="0"/>
              </a:rPr>
              <a:t>Le savoir faire des prévisionnistes et des </a:t>
            </a:r>
            <a:r>
              <a:rPr lang="fr-FR" altLang="fr-FR" sz="1000" dirty="0" err="1">
                <a:latin typeface="Arial" panose="020B0604020202020204" pitchFamily="34" charset="0"/>
                <a:cs typeface="Arial" panose="020B0604020202020204" pitchFamily="34" charset="0"/>
              </a:rPr>
              <a:t>supply</a:t>
            </a:r>
            <a:r>
              <a:rPr lang="fr-FR" altLang="fr-FR" sz="1000" dirty="0">
                <a:latin typeface="Arial" panose="020B0604020202020204" pitchFamily="34" charset="0"/>
                <a:cs typeface="Arial" panose="020B0604020202020204" pitchFamily="34" charset="0"/>
              </a:rPr>
              <a:t> </a:t>
            </a:r>
            <a:r>
              <a:rPr lang="fr-FR" altLang="fr-FR" sz="1000" dirty="0" err="1">
                <a:latin typeface="Arial" panose="020B0604020202020204" pitchFamily="34" charset="0"/>
                <a:cs typeface="Arial" panose="020B0604020202020204" pitchFamily="34" charset="0"/>
              </a:rPr>
              <a:t>chain</a:t>
            </a:r>
            <a:r>
              <a:rPr lang="fr-FR" altLang="fr-FR" sz="1000" dirty="0">
                <a:latin typeface="Arial" panose="020B0604020202020204" pitchFamily="34" charset="0"/>
                <a:cs typeface="Arial" panose="020B0604020202020204" pitchFamily="34" charset="0"/>
              </a:rPr>
              <a:t> manager consiste à choisir les méthodes et les stratégies les plus adaptées, à maitriser leur exécution et à contrôler la pérennité de leur validité.</a:t>
            </a:r>
          </a:p>
          <a:p>
            <a:r>
              <a:rPr lang="fr-FR" altLang="fr-FR" sz="1000" dirty="0">
                <a:latin typeface="Arial" panose="020B0604020202020204" pitchFamily="34" charset="0"/>
                <a:cs typeface="Arial" panose="020B0604020202020204" pitchFamily="34" charset="0"/>
              </a:rPr>
              <a:t>Il va de soi qu’une entreprise dans sa gamme de produits et ses stratégies de commercialisation rencontrera plusieurs cas à gérer et qu’elle devra maitriser plusieurs couples méthode / stratégie.</a:t>
            </a:r>
          </a:p>
          <a:p>
            <a:r>
              <a:rPr lang="fr-FR" altLang="fr-FR" sz="1000" dirty="0">
                <a:latin typeface="Arial" panose="020B0604020202020204" pitchFamily="34" charset="0"/>
                <a:cs typeface="Arial" panose="020B0604020202020204" pitchFamily="34" charset="0"/>
              </a:rPr>
              <a:t>Ce travail ne peut pas se faire seul ; il est évident que les équipes marketing, commerciales, finances, achats… possèdent des avis et des informations sur ces sujets qui doivent être partagés. Le partage cohérent de ces informations fait partie du métier du prévisionniste.</a:t>
            </a:r>
          </a:p>
        </p:txBody>
      </p:sp>
      <p:sp>
        <p:nvSpPr>
          <p:cNvPr id="79876" name="Espace réservé du numéro de diapositive 3">
            <a:extLst>
              <a:ext uri="{FF2B5EF4-FFF2-40B4-BE49-F238E27FC236}">
                <a16:creationId xmlns:a16="http://schemas.microsoft.com/office/drawing/2014/main" id="{EE80E37C-188B-4BCC-A22C-894DE014F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7713" indent="-287338">
              <a:defRPr>
                <a:solidFill>
                  <a:schemeClr val="tx1"/>
                </a:solidFill>
                <a:latin typeface="Arial" panose="020B0604020202020204" pitchFamily="34" charset="0"/>
                <a:cs typeface="Arial" panose="020B0604020202020204" pitchFamily="34" charset="0"/>
              </a:defRPr>
            </a:lvl2pPr>
            <a:lvl3pPr marL="1150938" indent="-230188">
              <a:defRPr>
                <a:solidFill>
                  <a:schemeClr val="tx1"/>
                </a:solidFill>
                <a:latin typeface="Arial" panose="020B0604020202020204" pitchFamily="34" charset="0"/>
                <a:cs typeface="Arial" panose="020B0604020202020204" pitchFamily="34" charset="0"/>
              </a:defRPr>
            </a:lvl3pPr>
            <a:lvl4pPr marL="1611313" indent="-230188">
              <a:defRPr>
                <a:solidFill>
                  <a:schemeClr val="tx1"/>
                </a:solidFill>
                <a:latin typeface="Arial" panose="020B0604020202020204" pitchFamily="34" charset="0"/>
                <a:cs typeface="Arial" panose="020B0604020202020204" pitchFamily="34" charset="0"/>
              </a:defRPr>
            </a:lvl4pPr>
            <a:lvl5pPr marL="2071688" indent="-230188">
              <a:defRPr>
                <a:solidFill>
                  <a:schemeClr val="tx1"/>
                </a:solidFill>
                <a:latin typeface="Arial" panose="020B0604020202020204" pitchFamily="34" charset="0"/>
                <a:cs typeface="Arial" panose="020B0604020202020204" pitchFamily="34" charset="0"/>
              </a:defRPr>
            </a:lvl5pPr>
            <a:lvl6pPr marL="252888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608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328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048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E9FBE7-6625-4925-A13C-58B74A219814}" type="slidenum">
              <a:rPr lang="fr-FR" altLang="fr-FR" smtClean="0">
                <a:latin typeface="Calibri" panose="020F0502020204030204" pitchFamily="34" charset="0"/>
              </a:rPr>
              <a:pPr/>
              <a:t>7</a:t>
            </a:fld>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139952"/>
            <a:ext cx="5839544" cy="4896544"/>
          </a:xfrm>
        </p:spPr>
        <p:txBody>
          <a:bodyPr>
            <a:noAutofit/>
          </a:bodyPr>
          <a:lstStyle/>
          <a:p>
            <a:pPr marL="0">
              <a:spcBef>
                <a:spcPts val="0"/>
              </a:spcBef>
            </a:pPr>
            <a:r>
              <a:rPr lang="fr-FR" sz="1000" b="1" spc="10" dirty="0">
                <a:latin typeface="Arial" panose="020B0604020202020204" pitchFamily="34" charset="0"/>
                <a:cs typeface="Arial" panose="020B0604020202020204" pitchFamily="34" charset="0"/>
              </a:rPr>
              <a:t>Interaction avec l’équipe marketing</a:t>
            </a:r>
            <a:endParaRPr lang="fr-FR" sz="1000" b="1" dirty="0">
              <a:latin typeface="Arial" panose="020B0604020202020204" pitchFamily="34" charset="0"/>
              <a:cs typeface="Arial" panose="020B0604020202020204" pitchFamily="34" charset="0"/>
            </a:endParaRPr>
          </a:p>
          <a:p>
            <a:pPr marL="0" marR="0" lvl="0" indent="0" algn="l" defTabSz="457200" rtl="0" eaLnBrk="0" fontAlgn="base" latinLnBrk="0" hangingPunct="0">
              <a:spcBef>
                <a:spcPts val="0"/>
              </a:spcBef>
              <a:spcAft>
                <a:spcPct val="0"/>
              </a:spcAft>
              <a:buClrTx/>
              <a:buSzTx/>
              <a:buFontTx/>
              <a:buNone/>
              <a:tabLst/>
              <a:defRPr/>
            </a:pPr>
            <a:r>
              <a:rPr lang="fr-FR" sz="1000" spc="10" dirty="0">
                <a:latin typeface="Arial" panose="020B0604020202020204" pitchFamily="34" charset="0"/>
                <a:cs typeface="Arial" panose="020B0604020202020204" pitchFamily="34" charset="0"/>
              </a:rPr>
              <a:t>L’équipe marketing est celle qui possède la meilleure vision </a:t>
            </a:r>
          </a:p>
          <a:p>
            <a:pPr marL="171450" marR="0" lvl="0" indent="-171450" algn="l" defTabSz="457200" rtl="0" eaLnBrk="0" fontAlgn="base" latinLnBrk="0" hangingPunct="0">
              <a:spcBef>
                <a:spcPts val="0"/>
              </a:spcBef>
              <a:spcAft>
                <a:spcPct val="0"/>
              </a:spcAft>
              <a:buClrTx/>
              <a:buSzTx/>
              <a:buFontTx/>
              <a:buChar char="-"/>
              <a:tabLst/>
              <a:defRPr/>
            </a:pPr>
            <a:r>
              <a:rPr lang="fr-FR" sz="1000" spc="10" dirty="0">
                <a:latin typeface="Arial" panose="020B0604020202020204" pitchFamily="34" charset="0"/>
                <a:cs typeface="Arial" panose="020B0604020202020204" pitchFamily="34" charset="0"/>
              </a:rPr>
              <a:t>de l’évolution à moyen et long terme du marché</a:t>
            </a:r>
          </a:p>
          <a:p>
            <a:pPr marL="171450" marR="0" lvl="0" indent="-171450" algn="l" defTabSz="457200" rtl="0" eaLnBrk="0" fontAlgn="base" latinLnBrk="0" hangingPunct="0">
              <a:spcBef>
                <a:spcPts val="0"/>
              </a:spcBef>
              <a:spcAft>
                <a:spcPct val="0"/>
              </a:spcAft>
              <a:buClrTx/>
              <a:buSzTx/>
              <a:buFontTx/>
              <a:buChar char="-"/>
              <a:tabLst/>
              <a:defRPr/>
            </a:pPr>
            <a:r>
              <a:rPr lang="fr-FR" sz="1000" spc="10" dirty="0">
                <a:latin typeface="Arial" panose="020B0604020202020204" pitchFamily="34" charset="0"/>
                <a:cs typeface="Arial" panose="020B0604020202020204" pitchFamily="34" charset="0"/>
              </a:rPr>
              <a:t>des actions concurrentielles à venir,</a:t>
            </a:r>
          </a:p>
          <a:p>
            <a:pPr marL="171450" marR="0" lvl="0" indent="-171450" algn="l" defTabSz="457200" rtl="0" eaLnBrk="0" fontAlgn="base" latinLnBrk="0" hangingPunct="0">
              <a:spcBef>
                <a:spcPts val="0"/>
              </a:spcBef>
              <a:spcAft>
                <a:spcPct val="0"/>
              </a:spcAft>
              <a:buClrTx/>
              <a:buSzTx/>
              <a:buFontTx/>
              <a:buChar char="-"/>
              <a:tabLst/>
              <a:defRPr/>
            </a:pPr>
            <a:r>
              <a:rPr lang="fr-FR" sz="1000" spc="10" dirty="0">
                <a:latin typeface="Arial" panose="020B0604020202020204" pitchFamily="34" charset="0"/>
                <a:cs typeface="Arial" panose="020B0604020202020204" pitchFamily="34" charset="0"/>
              </a:rPr>
              <a:t>des tendances comportementales des consommateurs</a:t>
            </a:r>
          </a:p>
          <a:p>
            <a:pPr marL="0" marR="0" lvl="0" indent="0" algn="l" defTabSz="457200" rtl="0" eaLnBrk="0" fontAlgn="base" latinLnBrk="0" hangingPunct="0">
              <a:spcBef>
                <a:spcPts val="0"/>
              </a:spcBef>
              <a:spcAft>
                <a:spcPct val="0"/>
              </a:spcAft>
              <a:buClrTx/>
              <a:buSzTx/>
              <a:buFontTx/>
              <a:buNone/>
              <a:tabLst/>
              <a:defRPr/>
            </a:pPr>
            <a:r>
              <a:rPr lang="fr-FR" sz="1000" spc="10" dirty="0">
                <a:latin typeface="Arial" panose="020B0604020202020204" pitchFamily="34" charset="0"/>
                <a:cs typeface="Arial" panose="020B0604020202020204" pitchFamily="34" charset="0"/>
              </a:rPr>
              <a:t>Son expertise est indispensable pour</a:t>
            </a:r>
          </a:p>
          <a:p>
            <a:pPr marL="171450" marR="0" lvl="0" indent="-171450" algn="l" defTabSz="457200" rtl="0" eaLnBrk="0" fontAlgn="base" latinLnBrk="0" hangingPunct="0">
              <a:spcBef>
                <a:spcPts val="0"/>
              </a:spcBef>
              <a:spcAft>
                <a:spcPct val="0"/>
              </a:spcAft>
              <a:buClrTx/>
              <a:buSzTx/>
              <a:buFontTx/>
              <a:buChar char="-"/>
              <a:tabLst/>
              <a:defRPr/>
            </a:pPr>
            <a:r>
              <a:rPr lang="fr-FR" sz="1000" spc="10" dirty="0">
                <a:latin typeface="Arial" panose="020B0604020202020204" pitchFamily="34" charset="0"/>
                <a:cs typeface="Arial" panose="020B0604020202020204" pitchFamily="34" charset="0"/>
              </a:rPr>
              <a:t>déterminer la taille du segment de marché considéré ainsi que les parts de marché attendues du produit,</a:t>
            </a:r>
          </a:p>
          <a:p>
            <a:pPr marL="171450" marR="0" lvl="0" indent="-171450" algn="l" defTabSz="457200" rtl="0" eaLnBrk="0" fontAlgn="base" latinLnBrk="0" hangingPunct="0">
              <a:spcBef>
                <a:spcPts val="0"/>
              </a:spcBef>
              <a:spcAft>
                <a:spcPct val="0"/>
              </a:spcAft>
              <a:buClrTx/>
              <a:buSzTx/>
              <a:buFontTx/>
              <a:buChar char="-"/>
              <a:tabLst/>
              <a:defRPr/>
            </a:pPr>
            <a:r>
              <a:rPr lang="fr-FR" sz="1000" spc="10" dirty="0">
                <a:latin typeface="Arial" panose="020B0604020202020204" pitchFamily="34" charset="0"/>
                <a:cs typeface="Arial" panose="020B0604020202020204" pitchFamily="34" charset="0"/>
              </a:rPr>
              <a:t>calculer l’impact de la publicité</a:t>
            </a:r>
          </a:p>
          <a:p>
            <a:pPr marL="171450" marR="0" lvl="0" indent="-171450" algn="l" defTabSz="457200" rtl="0" eaLnBrk="0" fontAlgn="base" latinLnBrk="0" hangingPunct="0">
              <a:spcBef>
                <a:spcPts val="0"/>
              </a:spcBef>
              <a:spcAft>
                <a:spcPct val="0"/>
              </a:spcAft>
              <a:buClrTx/>
              <a:buSzTx/>
              <a:buFontTx/>
              <a:buChar char="-"/>
              <a:tabLst/>
              <a:defRPr/>
            </a:pPr>
            <a:r>
              <a:rPr lang="fr-FR" sz="1000" spc="10" dirty="0">
                <a:latin typeface="Arial" panose="020B0604020202020204" pitchFamily="34" charset="0"/>
                <a:cs typeface="Arial" panose="020B0604020202020204" pitchFamily="34" charset="0"/>
              </a:rPr>
              <a:t>définir le comportement d’une innovation : taux d’essai, fréquence d’achat, etc.</a:t>
            </a:r>
            <a:endParaRPr lang="fr-FR" sz="1000" dirty="0">
              <a:latin typeface="Arial" panose="020B0604020202020204" pitchFamily="34" charset="0"/>
              <a:cs typeface="Arial" panose="020B0604020202020204" pitchFamily="34" charset="0"/>
            </a:endParaRPr>
          </a:p>
          <a:p>
            <a:pPr>
              <a:spcBef>
                <a:spcPts val="0"/>
              </a:spcBef>
            </a:pPr>
            <a:endParaRPr lang="fr-FR" sz="1000" b="0" dirty="0">
              <a:latin typeface="Arial" panose="020B0604020202020204" pitchFamily="34" charset="0"/>
              <a:cs typeface="Arial" panose="020B0604020202020204" pitchFamily="34" charset="0"/>
            </a:endParaRPr>
          </a:p>
          <a:p>
            <a:pPr>
              <a:spcBef>
                <a:spcPts val="0"/>
              </a:spcBef>
            </a:pPr>
            <a:r>
              <a:rPr lang="fr-FR" sz="1000" b="1" dirty="0">
                <a:latin typeface="Arial" panose="020B0604020202020204" pitchFamily="34" charset="0"/>
                <a:cs typeface="Arial" panose="020B0604020202020204" pitchFamily="34" charset="0"/>
              </a:rPr>
              <a:t>Interactions avec l’équipe commerciale</a:t>
            </a:r>
          </a:p>
          <a:p>
            <a:pPr>
              <a:spcBef>
                <a:spcPts val="0"/>
              </a:spcBef>
            </a:pPr>
            <a:r>
              <a:rPr lang="fr-FR" sz="1000" b="0" dirty="0">
                <a:latin typeface="Arial" panose="020B0604020202020204" pitchFamily="34" charset="0"/>
                <a:cs typeface="Arial" panose="020B0604020202020204" pitchFamily="34" charset="0"/>
              </a:rPr>
              <a:t>L’équipe commerciale est celle qui possède la meilleure vision</a:t>
            </a:r>
          </a:p>
          <a:p>
            <a:pPr marL="171450" indent="-171450">
              <a:spcBef>
                <a:spcPts val="0"/>
              </a:spcBef>
              <a:buFontTx/>
              <a:buChar char="-"/>
            </a:pPr>
            <a:r>
              <a:rPr lang="fr-FR" sz="1000" b="0" dirty="0">
                <a:latin typeface="Arial" panose="020B0604020202020204" pitchFamily="34" charset="0"/>
                <a:cs typeface="Arial" panose="020B0604020202020204" pitchFamily="34" charset="0"/>
              </a:rPr>
              <a:t>des techniques promotionnelles à élaborer pour faire tester les consommateurs,</a:t>
            </a:r>
          </a:p>
          <a:p>
            <a:pPr marL="171450" indent="-171450">
              <a:spcBef>
                <a:spcPts val="0"/>
              </a:spcBef>
              <a:buFontTx/>
              <a:buChar char="-"/>
            </a:pPr>
            <a:r>
              <a:rPr lang="fr-FR" sz="1000" b="0" dirty="0">
                <a:latin typeface="Arial" panose="020B0604020202020204" pitchFamily="34" charset="0"/>
                <a:cs typeface="Arial" panose="020B0604020202020204" pitchFamily="34" charset="0"/>
              </a:rPr>
              <a:t>des opérations promotionnelles à venir pour chaque client ;</a:t>
            </a:r>
          </a:p>
          <a:p>
            <a:pPr marL="171450" indent="-171450">
              <a:spcBef>
                <a:spcPts val="0"/>
              </a:spcBef>
              <a:buFontTx/>
              <a:buChar char="-"/>
            </a:pPr>
            <a:r>
              <a:rPr lang="fr-FR" sz="1000" b="0" dirty="0">
                <a:latin typeface="Arial" panose="020B0604020202020204" pitchFamily="34" charset="0"/>
                <a:cs typeface="Arial" panose="020B0604020202020204" pitchFamily="34" charset="0"/>
              </a:rPr>
              <a:t>des référencements/déréférencements potentiels des produits par les distributeurs.</a:t>
            </a:r>
          </a:p>
          <a:p>
            <a:pPr marL="0" indent="0">
              <a:spcBef>
                <a:spcPts val="0"/>
              </a:spcBef>
              <a:buFontTx/>
              <a:buNone/>
            </a:pPr>
            <a:r>
              <a:rPr lang="fr-FR" sz="1000" b="0" dirty="0">
                <a:latin typeface="Arial" panose="020B0604020202020204" pitchFamily="34" charset="0"/>
                <a:cs typeface="Arial" panose="020B0604020202020204" pitchFamily="34" charset="0"/>
              </a:rPr>
              <a:t>Son expertise est indispensable pour</a:t>
            </a:r>
          </a:p>
          <a:p>
            <a:pPr marL="171450" indent="-171450">
              <a:spcBef>
                <a:spcPts val="0"/>
              </a:spcBef>
              <a:buFontTx/>
              <a:buChar char="-"/>
            </a:pPr>
            <a:r>
              <a:rPr lang="fr-FR" sz="1000" b="0" dirty="0">
                <a:latin typeface="Arial" panose="020B0604020202020204" pitchFamily="34" charset="0"/>
                <a:cs typeface="Arial" panose="020B0604020202020204" pitchFamily="34" charset="0"/>
              </a:rPr>
              <a:t>connaître la date exacte à laquelle un produit va entrer ou sortir d’une gamme,</a:t>
            </a:r>
          </a:p>
          <a:p>
            <a:pPr marL="171450" indent="-171450">
              <a:spcBef>
                <a:spcPts val="0"/>
              </a:spcBef>
              <a:buFontTx/>
              <a:buChar char="-"/>
            </a:pPr>
            <a:r>
              <a:rPr lang="fr-FR" sz="1000" b="0" dirty="0">
                <a:latin typeface="Arial" panose="020B0604020202020204" pitchFamily="34" charset="0"/>
                <a:cs typeface="Arial" panose="020B0604020202020204" pitchFamily="34" charset="0"/>
              </a:rPr>
              <a:t>comment va se comporter sa montée en distribution,</a:t>
            </a:r>
          </a:p>
          <a:p>
            <a:pPr marL="171450" indent="-171450">
              <a:spcBef>
                <a:spcPts val="0"/>
              </a:spcBef>
              <a:buFontTx/>
              <a:buChar char="-"/>
            </a:pPr>
            <a:r>
              <a:rPr lang="fr-FR" sz="1000" b="0" dirty="0">
                <a:latin typeface="Arial" panose="020B0604020202020204" pitchFamily="34" charset="0"/>
                <a:cs typeface="Arial" panose="020B0604020202020204" pitchFamily="34" charset="0"/>
              </a:rPr>
              <a:t>définir les actions promotionnelles (dates, volumes…)</a:t>
            </a:r>
          </a:p>
          <a:p>
            <a:pPr>
              <a:spcBef>
                <a:spcPts val="0"/>
              </a:spcBef>
            </a:pPr>
            <a:endParaRPr lang="fr-FR" sz="1000" dirty="0">
              <a:latin typeface="Arial" panose="020B0604020202020204" pitchFamily="34" charset="0"/>
              <a:cs typeface="Arial" panose="020B0604020202020204" pitchFamily="34" charset="0"/>
            </a:endParaRPr>
          </a:p>
          <a:p>
            <a:pPr>
              <a:spcBef>
                <a:spcPts val="0"/>
              </a:spcBef>
            </a:pPr>
            <a:r>
              <a:rPr lang="fr-FR" sz="1000" b="1" dirty="0">
                <a:latin typeface="Arial" panose="020B0604020202020204" pitchFamily="34" charset="0"/>
                <a:cs typeface="Arial" panose="020B0604020202020204" pitchFamily="34" charset="0"/>
              </a:rPr>
              <a:t>Exploitation des historiques de demande</a:t>
            </a:r>
          </a:p>
          <a:p>
            <a:pPr>
              <a:spcBef>
                <a:spcPts val="0"/>
              </a:spcBef>
            </a:pPr>
            <a:r>
              <a:rPr lang="fr-FR" sz="1000" b="0" dirty="0">
                <a:latin typeface="Arial" panose="020B0604020202020204" pitchFamily="34" charset="0"/>
                <a:cs typeface="Arial" panose="020B0604020202020204" pitchFamily="34" charset="0"/>
              </a:rPr>
              <a:t>Le nombre d’articles gérés étant souvent très élevé (souvent des milliers), le processus exploite les statistiques de demande (ou de vente) pour projeter la demande future avec l’hypothèse que les facteurs qui créent la demande perdurent.</a:t>
            </a:r>
          </a:p>
          <a:p>
            <a:pPr>
              <a:spcBef>
                <a:spcPts val="0"/>
              </a:spcBef>
            </a:pPr>
            <a:r>
              <a:rPr lang="fr-FR" sz="1000" dirty="0">
                <a:latin typeface="Arial" panose="020B0604020202020204" pitchFamily="34" charset="0"/>
                <a:cs typeface="Arial" panose="020B0604020202020204" pitchFamily="34" charset="0"/>
              </a:rPr>
              <a:t>Une organisation efficace doit intégrer les points forts des trois points de vue décrits ci-dessous</a:t>
            </a:r>
            <a:endParaRPr lang="fr-FR" sz="1000" b="0" dirty="0">
              <a:latin typeface="Arial" panose="020B0604020202020204" pitchFamily="34" charset="0"/>
              <a:cs typeface="Arial" panose="020B0604020202020204" pitchFamily="34" charset="0"/>
            </a:endParaRPr>
          </a:p>
          <a:p>
            <a:pPr>
              <a:spcBef>
                <a:spcPts val="0"/>
              </a:spcBef>
            </a:pPr>
            <a:r>
              <a:rPr lang="fr-FR" sz="1000" b="0" dirty="0">
                <a:latin typeface="Arial" panose="020B0604020202020204" pitchFamily="34" charset="0"/>
                <a:cs typeface="Arial" panose="020B0604020202020204" pitchFamily="34" charset="0"/>
              </a:rPr>
              <a:t>Le processus de prévision doit donc utiliser des modèles formalisés bien adaptés et, en même temps, associer les utilisateurs autant dans la phase de recueil et de traitement des informations que dans la phase d’exploitation des prévisions elles-mêmes. </a:t>
            </a:r>
          </a:p>
          <a:p>
            <a:pPr>
              <a:spcBef>
                <a:spcPts val="0"/>
              </a:spcBef>
            </a:pPr>
            <a:endParaRPr lang="fr-FR" sz="1000" b="0" dirty="0">
              <a:latin typeface="Arial" panose="020B0604020202020204" pitchFamily="34" charset="0"/>
              <a:cs typeface="Arial" panose="020B0604020202020204" pitchFamily="34" charset="0"/>
            </a:endParaRPr>
          </a:p>
          <a:p>
            <a:pPr>
              <a:spcBef>
                <a:spcPts val="0"/>
              </a:spcBef>
            </a:pPr>
            <a:endParaRPr lang="fr-FR" sz="1000" b="0" dirty="0">
              <a:latin typeface="Arial" panose="020B0604020202020204" pitchFamily="34" charset="0"/>
              <a:cs typeface="Arial" panose="020B0604020202020204" pitchFamily="34" charset="0"/>
            </a:endParaRPr>
          </a:p>
          <a:p>
            <a:pPr>
              <a:spcBef>
                <a:spcPts val="0"/>
              </a:spcBef>
            </a:pPr>
            <a:endParaRPr lang="fr-FR" sz="1000" b="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C0093A2-DE4B-47B3-BC61-4FFB7E25C1A3}"/>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8</a:t>
            </a:fld>
            <a:endParaRPr lang="fr-FR" dirty="0"/>
          </a:p>
        </p:txBody>
      </p:sp>
    </p:spTree>
    <p:extLst>
      <p:ext uri="{BB962C8B-B14F-4D97-AF65-F5344CB8AC3E}">
        <p14:creationId xmlns:p14="http://schemas.microsoft.com/office/powerpoint/2010/main" val="285290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a:latin typeface="Arial" panose="020B0604020202020204" pitchFamily="34" charset="0"/>
                <a:cs typeface="Arial" panose="020B0604020202020204" pitchFamily="34" charset="0"/>
              </a:rPr>
              <a:t>Le rôle des acteurs dépend de la régularité des demandes à satisfaire.</a:t>
            </a:r>
          </a:p>
          <a:p>
            <a:r>
              <a:rPr lang="fr-FR" sz="1000" dirty="0">
                <a:latin typeface="Arial" panose="020B0604020202020204" pitchFamily="34" charset="0"/>
                <a:cs typeface="Arial" panose="020B0604020202020204" pitchFamily="34" charset="0"/>
              </a:rPr>
              <a:t>On peut classer les articles en deux catégories :</a:t>
            </a:r>
          </a:p>
          <a:p>
            <a:endParaRPr lang="fr-FR" sz="1000" dirty="0">
              <a:latin typeface="Arial" panose="020B0604020202020204" pitchFamily="34" charset="0"/>
              <a:cs typeface="Arial" panose="020B0604020202020204" pitchFamily="34" charset="0"/>
            </a:endParaRPr>
          </a:p>
          <a:p>
            <a:r>
              <a:rPr lang="fr-FR" sz="1000" b="1" dirty="0">
                <a:latin typeface="Arial" panose="020B0604020202020204" pitchFamily="34" charset="0"/>
                <a:cs typeface="Arial" panose="020B0604020202020204" pitchFamily="34" charset="0"/>
              </a:rPr>
              <a:t>Flux réguliers </a:t>
            </a:r>
          </a:p>
          <a:p>
            <a:r>
              <a:rPr lang="fr-FR" sz="1000" dirty="0">
                <a:latin typeface="Arial" panose="020B0604020202020204" pitchFamily="34" charset="0"/>
                <a:cs typeface="Arial" panose="020B0604020202020204" pitchFamily="34" charset="0"/>
              </a:rPr>
              <a:t>Ces flux concernent les articles qui sont proposés depuis longtemps, bien installés sur leur marché.</a:t>
            </a:r>
          </a:p>
          <a:p>
            <a:r>
              <a:rPr lang="fr-FR" sz="1000" dirty="0">
                <a:latin typeface="Arial" panose="020B0604020202020204" pitchFamily="34" charset="0"/>
                <a:cs typeface="Arial" panose="020B0604020202020204" pitchFamily="34" charset="0"/>
              </a:rPr>
              <a:t>Lorsque le nombre de clients est élevé, la demande totale est plus stable que si l’on a peu de clients.</a:t>
            </a:r>
          </a:p>
          <a:p>
            <a:r>
              <a:rPr lang="fr-FR" sz="1000" dirty="0">
                <a:latin typeface="Arial" panose="020B0604020202020204" pitchFamily="34" charset="0"/>
                <a:cs typeface="Arial" panose="020B0604020202020204" pitchFamily="34" charset="0"/>
              </a:rPr>
              <a:t>Dans ce cas, on va pouvoir utilise le passé pour projeter l’avenir par des méthodes statistiques que nous allons décrire.</a:t>
            </a:r>
          </a:p>
          <a:p>
            <a:endParaRPr lang="fr-FR" sz="1000" dirty="0">
              <a:latin typeface="Arial" panose="020B0604020202020204" pitchFamily="34" charset="0"/>
              <a:cs typeface="Arial" panose="020B0604020202020204" pitchFamily="34" charset="0"/>
            </a:endParaRPr>
          </a:p>
          <a:p>
            <a:r>
              <a:rPr lang="fr-FR" sz="1000" b="1" dirty="0">
                <a:latin typeface="Arial" panose="020B0604020202020204" pitchFamily="34" charset="0"/>
                <a:cs typeface="Arial" panose="020B0604020202020204" pitchFamily="34" charset="0"/>
              </a:rPr>
              <a:t>Flux irréguliers</a:t>
            </a:r>
          </a:p>
          <a:p>
            <a:r>
              <a:rPr lang="fr-FR" sz="1000" dirty="0">
                <a:latin typeface="Arial" panose="020B0604020202020204" pitchFamily="34" charset="0"/>
                <a:cs typeface="Arial" panose="020B0604020202020204" pitchFamily="34" charset="0"/>
              </a:rPr>
              <a:t>Pour beaucoup de raisons, de nombreux articles connaissent des demandes irrégulières.</a:t>
            </a:r>
          </a:p>
          <a:p>
            <a:r>
              <a:rPr lang="fr-FR" sz="1000" dirty="0">
                <a:latin typeface="Arial" panose="020B0604020202020204" pitchFamily="34" charset="0"/>
                <a:cs typeface="Arial" panose="020B0604020202020204" pitchFamily="34" charset="0"/>
              </a:rPr>
              <a:t>Les nouveaux produits n’ont pas définition pas d’historique. On se fondera sur les prévisions de marché du marketing.</a:t>
            </a:r>
          </a:p>
          <a:p>
            <a:r>
              <a:rPr lang="fr-FR" sz="1000" dirty="0">
                <a:latin typeface="Arial" panose="020B0604020202020204" pitchFamily="34" charset="0"/>
                <a:cs typeface="Arial" panose="020B0604020202020204" pitchFamily="34" charset="0"/>
              </a:rPr>
              <a:t>Les promotions induisent des déplacements de la demande. Le marketing et les commerciaux doivent estimer les effets des actions promotionnelles. Dans certains secteurs, 40 % du chiffre d’affaires est réalisé lors de promotions.</a:t>
            </a:r>
          </a:p>
          <a:p>
            <a:endParaRPr lang="fr-FR" sz="10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1124722B-7879-443D-B1EE-0A147930FB0C}"/>
              </a:ext>
            </a:extLst>
          </p:cNvPr>
          <p:cNvSpPr txBox="1">
            <a:spLocks/>
          </p:cNvSpPr>
          <p:nvPr/>
        </p:nvSpPr>
        <p:spPr>
          <a:xfrm>
            <a:off x="3884613" y="8685213"/>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9</a:t>
            </a:fld>
            <a:endParaRPr lang="fr-FR" dirty="0"/>
          </a:p>
        </p:txBody>
      </p:sp>
    </p:spTree>
    <p:extLst>
      <p:ext uri="{BB962C8B-B14F-4D97-AF65-F5344CB8AC3E}">
        <p14:creationId xmlns:p14="http://schemas.microsoft.com/office/powerpoint/2010/main" val="384196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827584" y="3989988"/>
            <a:ext cx="8064896" cy="2103308"/>
          </a:xfrm>
          <a:effectLst>
            <a:glow rad="774700">
              <a:schemeClr val="bg1">
                <a:alpha val="0"/>
              </a:schemeClr>
            </a:glow>
          </a:effectLst>
        </p:spPr>
        <p:txBody>
          <a:bodyPr anchor="b"/>
          <a:lstStyle>
            <a:lvl1pPr marL="0" indent="0" algn="r">
              <a:lnSpc>
                <a:spcPct val="80000"/>
              </a:lnSpc>
              <a:buNone/>
              <a:defRPr sz="4000">
                <a:solidFill>
                  <a:schemeClr val="tx1"/>
                </a:solidFill>
                <a:latin typeface="Arial Narrow" pitchFamily="34" charset="0"/>
                <a:cs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a:t>Cliquez pour modifier le style</a:t>
            </a:r>
          </a:p>
        </p:txBody>
      </p:sp>
      <p:sp>
        <p:nvSpPr>
          <p:cNvPr id="13" name="Rectangle 12"/>
          <p:cNvSpPr/>
          <p:nvPr userDrawn="1"/>
        </p:nvSpPr>
        <p:spPr>
          <a:xfrm>
            <a:off x="410685" y="274361"/>
            <a:ext cx="8496944" cy="1938992"/>
          </a:xfrm>
          <a:prstGeom prst="rect">
            <a:avLst/>
          </a:prstGeom>
        </p:spPr>
        <p:txBody>
          <a:bodyPr wrap="square" anchor="ctr">
            <a:spAutoFit/>
          </a:bodyPr>
          <a:lstStyle/>
          <a:p>
            <a:pPr>
              <a:lnSpc>
                <a:spcPct val="100000"/>
              </a:lnSpc>
            </a:pPr>
            <a:r>
              <a:rPr lang="fr-FR" sz="6000" noProof="0" dirty="0">
                <a:solidFill>
                  <a:srgbClr val="FFFFFF"/>
                </a:solidFill>
                <a:latin typeface="+mj-lt"/>
              </a:rPr>
              <a:t>Organisation et </a:t>
            </a:r>
          </a:p>
          <a:p>
            <a:pPr>
              <a:lnSpc>
                <a:spcPct val="100000"/>
              </a:lnSpc>
            </a:pPr>
            <a:r>
              <a:rPr lang="fr-FR" sz="6000" noProof="0" dirty="0">
                <a:solidFill>
                  <a:srgbClr val="FFFFFF"/>
                </a:solidFill>
                <a:latin typeface="+mj-lt"/>
              </a:rPr>
              <a:t>Gestion</a:t>
            </a:r>
            <a:r>
              <a:rPr lang="fr-FR" sz="6000" baseline="0" noProof="0" dirty="0">
                <a:solidFill>
                  <a:srgbClr val="FFFFFF"/>
                </a:solidFill>
                <a:latin typeface="+mj-lt"/>
              </a:rPr>
              <a:t> </a:t>
            </a:r>
            <a:r>
              <a:rPr lang="fr-FR" sz="6000" noProof="0" dirty="0">
                <a:solidFill>
                  <a:srgbClr val="FFFFFF"/>
                </a:solidFill>
                <a:latin typeface="+mj-lt"/>
              </a:rPr>
              <a:t>Industrielle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SAM">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9445" y="434664"/>
            <a:ext cx="3312368" cy="1524000"/>
          </a:xfrm>
          <a:prstGeom prst="rect">
            <a:avLst/>
          </a:prstGeom>
        </p:spPr>
        <p:txBody>
          <a:bodyPr anchor="t"/>
          <a:lstStyle>
            <a:lvl1pPr algn="l">
              <a:defRPr sz="4000" b="0" cap="none">
                <a:solidFill>
                  <a:schemeClr val="bg1"/>
                </a:solidFill>
                <a:latin typeface="Arial Narrow" pitchFamily="34" charset="0"/>
                <a:cs typeface="Arial Narrow" pitchFamily="34" charset="0"/>
              </a:defRPr>
            </a:lvl1pPr>
          </a:lstStyle>
          <a:p>
            <a:r>
              <a:rPr lang="fr-FR" noProof="0"/>
              <a:t>Cliquez et modifiez le titre</a:t>
            </a:r>
          </a:p>
        </p:txBody>
      </p:sp>
      <p:sp>
        <p:nvSpPr>
          <p:cNvPr id="5" name="Espace réservé du contenu 2"/>
          <p:cNvSpPr>
            <a:spLocks noGrp="1"/>
          </p:cNvSpPr>
          <p:nvPr>
            <p:ph idx="1"/>
          </p:nvPr>
        </p:nvSpPr>
        <p:spPr>
          <a:xfrm>
            <a:off x="4067944" y="434664"/>
            <a:ext cx="4780182" cy="5658632"/>
          </a:xfrm>
        </p:spPr>
        <p:txBody>
          <a:bodyPr anchor="b" anchorCtr="0"/>
          <a:lstStyle>
            <a:lvl1pPr>
              <a:buClr>
                <a:srgbClr val="005490"/>
              </a:buClr>
              <a:buFont typeface="Arial"/>
              <a:buChar char="•"/>
              <a:defRPr>
                <a:solidFill>
                  <a:srgbClr val="0A233F"/>
                </a:solidFill>
                <a:latin typeface="Arial Narrow" pitchFamily="34" charset="0"/>
                <a:cs typeface="Arial Narrow" pitchFamily="34" charset="0"/>
              </a:defRPr>
            </a:lvl1pPr>
            <a:lvl2pPr>
              <a:buClr>
                <a:srgbClr val="005490"/>
              </a:buClr>
              <a:buFont typeface="Arial"/>
              <a:buChar char="•"/>
              <a:defRPr>
                <a:latin typeface="Arial Narrow" pitchFamily="34" charset="0"/>
                <a:cs typeface="Arial Narrow" pitchFamily="34" charset="0"/>
              </a:defRPr>
            </a:lvl2pPr>
            <a:lvl3pPr>
              <a:buClr>
                <a:srgbClr val="005490"/>
              </a:buClr>
              <a:buFont typeface="Arial"/>
              <a:buChar char="•"/>
              <a:defRPr>
                <a:latin typeface="Arial Narrow" pitchFamily="34" charset="0"/>
                <a:cs typeface="Arial Narrow" pitchFamily="34" charset="0"/>
              </a:defRPr>
            </a:lvl3pPr>
            <a:lvl4pPr>
              <a:buClr>
                <a:srgbClr val="005490"/>
              </a:buClr>
              <a:buFont typeface="Arial"/>
              <a:buChar char="•"/>
              <a:defRPr>
                <a:latin typeface="Arial Narrow" pitchFamily="34" charset="0"/>
                <a:cs typeface="Arial Narrow" pitchFamily="34" charset="0"/>
              </a:defRPr>
            </a:lvl4pPr>
            <a:lvl5pPr>
              <a:buClr>
                <a:srgbClr val="005490"/>
              </a:buClr>
              <a:buFont typeface="Arial"/>
              <a:buChar char="•"/>
              <a:defRPr>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3993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1600" y="990600"/>
            <a:ext cx="7239000" cy="4572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993311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a:extLst>
              <a:ext uri="{FF2B5EF4-FFF2-40B4-BE49-F238E27FC236}">
                <a16:creationId xmlns:a16="http://schemas.microsoft.com/office/drawing/2014/main" id="{58BC9778-A919-4DBC-9ED4-FC81386C2B59}"/>
              </a:ext>
            </a:extLst>
          </p:cNvPr>
          <p:cNvSpPr>
            <a:spLocks noGrp="1" noChangeArrowheads="1"/>
          </p:cNvSpPr>
          <p:nvPr>
            <p:ph type="dt" sz="half" idx="10"/>
          </p:nvPr>
        </p:nvSpPr>
        <p:spPr>
          <a:ln/>
        </p:spPr>
        <p:txBody>
          <a:bodyPr/>
          <a:lstStyle>
            <a:lvl1pPr>
              <a:defRPr/>
            </a:lvl1pPr>
          </a:lstStyle>
          <a:p>
            <a:pPr>
              <a:defRPr/>
            </a:pPr>
            <a:fld id="{33CDC010-9B8B-4561-BD0B-0E5E9C521043}" type="datetime1">
              <a:rPr lang="fr-FR"/>
              <a:pPr>
                <a:defRPr/>
              </a:pPr>
              <a:t>21/06/2019</a:t>
            </a:fld>
            <a:endParaRPr lang="fr-FR"/>
          </a:p>
        </p:txBody>
      </p:sp>
      <p:sp>
        <p:nvSpPr>
          <p:cNvPr id="4" name="Rectangle 6">
            <a:extLst>
              <a:ext uri="{FF2B5EF4-FFF2-40B4-BE49-F238E27FC236}">
                <a16:creationId xmlns:a16="http://schemas.microsoft.com/office/drawing/2014/main" id="{FF01A578-5E2D-4870-9045-26476E64870D}"/>
              </a:ext>
            </a:extLst>
          </p:cNvPr>
          <p:cNvSpPr>
            <a:spLocks noGrp="1" noChangeArrowheads="1"/>
          </p:cNvSpPr>
          <p:nvPr>
            <p:ph type="ftr" sz="quarter" idx="11"/>
          </p:nvPr>
        </p:nvSpPr>
        <p:spPr>
          <a:ln/>
        </p:spPr>
        <p:txBody>
          <a:bodyPr/>
          <a:lstStyle>
            <a:lvl1pPr>
              <a:defRPr/>
            </a:lvl1pPr>
          </a:lstStyle>
          <a:p>
            <a:pPr>
              <a:defRPr/>
            </a:pPr>
            <a:r>
              <a:rPr lang="fr-FR"/>
              <a:t>© HEC Paris - Département Management des Opérations et des Systèmes d'information</a:t>
            </a:r>
          </a:p>
        </p:txBody>
      </p:sp>
    </p:spTree>
    <p:extLst>
      <p:ext uri="{BB962C8B-B14F-4D97-AF65-F5344CB8AC3E}">
        <p14:creationId xmlns:p14="http://schemas.microsoft.com/office/powerpoint/2010/main" val="31991383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SA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900"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Rectangle 5"/>
          <p:cNvSpPr/>
          <p:nvPr userDrawn="1"/>
        </p:nvSpPr>
        <p:spPr>
          <a:xfrm>
            <a:off x="4139952" y="0"/>
            <a:ext cx="4788490" cy="480131"/>
          </a:xfrm>
          <a:prstGeom prst="rect">
            <a:avLst/>
          </a:prstGeom>
        </p:spPr>
        <p:txBody>
          <a:bodyPr wrap="none">
            <a:spAutoFit/>
          </a:bodyPr>
          <a:lstStyle/>
          <a:p>
            <a:pPr algn="l" rtl="0" eaLnBrk="0" fontAlgn="base" hangingPunct="0">
              <a:lnSpc>
                <a:spcPct val="90000"/>
              </a:lnSpc>
              <a:spcBef>
                <a:spcPct val="50000"/>
              </a:spcBef>
              <a:spcAft>
                <a:spcPct val="0"/>
              </a:spcAft>
              <a:defRPr/>
            </a:pPr>
            <a:r>
              <a:rPr lang="fr-FR" sz="2800" b="1" i="1" kern="1200" dirty="0">
                <a:solidFill>
                  <a:srgbClr val="00279F"/>
                </a:solidFill>
                <a:latin typeface="Tahoma" pitchFamily="34" charset="0"/>
                <a:ea typeface="+mn-ea"/>
                <a:cs typeface="+mn-cs"/>
              </a:rPr>
              <a:t>La gestion de la demande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Arial"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Arial"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Arial"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defTabSz="457200" rtl="0" eaLnBrk="0" fontAlgn="base" hangingPunct="0">
        <a:lnSpc>
          <a:spcPct val="110000"/>
        </a:lnSpc>
        <a:spcBef>
          <a:spcPct val="20000"/>
        </a:spcBef>
        <a:spcAft>
          <a:spcPct val="0"/>
        </a:spcAft>
        <a:buFont typeface="Arial" pitchFamily="-123" charset="0"/>
        <a:buChar char="•"/>
        <a:defRPr sz="2400" kern="1200">
          <a:solidFill>
            <a:schemeClr val="tx1"/>
          </a:solidFill>
          <a:latin typeface="+mn-lt"/>
          <a:ea typeface="+mn-ea"/>
          <a:cs typeface="+mn-cs"/>
        </a:defRPr>
      </a:lvl1pPr>
      <a:lvl2pPr marL="742950" indent="-285750" algn="l" defTabSz="457200" rtl="0" eaLnBrk="0" fontAlgn="base" hangingPunct="0">
        <a:lnSpc>
          <a:spcPct val="110000"/>
        </a:lnSpc>
        <a:spcBef>
          <a:spcPct val="20000"/>
        </a:spcBef>
        <a:spcAft>
          <a:spcPct val="0"/>
        </a:spcAft>
        <a:buFont typeface="Arial" pitchFamily="-123" charset="0"/>
        <a:buChar char="–"/>
        <a:defRPr sz="2000" kern="1200">
          <a:solidFill>
            <a:schemeClr val="tx1"/>
          </a:solidFill>
          <a:latin typeface="+mn-lt"/>
          <a:ea typeface="+mn-ea"/>
          <a:cs typeface="+mn-cs"/>
        </a:defRPr>
      </a:lvl2pPr>
      <a:lvl3pPr marL="1143000" indent="-228600" algn="l" defTabSz="457200" rtl="0" eaLnBrk="0" fontAlgn="base" hangingPunct="0">
        <a:lnSpc>
          <a:spcPct val="110000"/>
        </a:lnSpc>
        <a:spcBef>
          <a:spcPct val="20000"/>
        </a:spcBef>
        <a:spcAft>
          <a:spcPct val="0"/>
        </a:spcAft>
        <a:buFont typeface="Arial" pitchFamily="-123" charset="0"/>
        <a:buChar char="•"/>
        <a:defRPr sz="1800" kern="1200">
          <a:solidFill>
            <a:schemeClr val="tx1"/>
          </a:solidFill>
          <a:latin typeface="+mn-lt"/>
          <a:ea typeface="+mn-ea"/>
          <a:cs typeface="+mn-cs"/>
        </a:defRPr>
      </a:lvl3pPr>
      <a:lvl4pPr marL="1600200" indent="-228600" algn="l" defTabSz="457200" rtl="0" eaLnBrk="0" fontAlgn="base" hangingPunct="0">
        <a:lnSpc>
          <a:spcPct val="110000"/>
        </a:lnSpc>
        <a:spcBef>
          <a:spcPct val="20000"/>
        </a:spcBef>
        <a:spcAft>
          <a:spcPct val="0"/>
        </a:spcAft>
        <a:buFont typeface="Arial" pitchFamily="-123" charset="0"/>
        <a:buChar char="–"/>
        <a:defRPr sz="1600" kern="1200">
          <a:solidFill>
            <a:schemeClr val="tx1"/>
          </a:solidFill>
          <a:latin typeface="+mn-lt"/>
          <a:ea typeface="+mn-ea"/>
          <a:cs typeface="+mn-cs"/>
        </a:defRPr>
      </a:lvl4pPr>
      <a:lvl5pPr marL="2057400" indent="-228600" algn="l" defTabSz="457200" rtl="0" eaLnBrk="0" fontAlgn="base" hangingPunct="0">
        <a:lnSpc>
          <a:spcPct val="110000"/>
        </a:lnSpc>
        <a:spcBef>
          <a:spcPct val="20000"/>
        </a:spcBef>
        <a:spcAft>
          <a:spcPct val="0"/>
        </a:spcAft>
        <a:buFont typeface="Arial" pitchFamily="-123"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slideLayout" Target="../slideLayouts/slideLayout2.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 Type="http://schemas.openxmlformats.org/officeDocument/2006/relationships/tags" Target="../tags/tag72.xml"/><Relationship Id="rId16" Type="http://schemas.openxmlformats.org/officeDocument/2006/relationships/tags" Target="../tags/tag86.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notesSlide" Target="../notesSlides/notesSlide1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1.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2" Type="http://schemas.openxmlformats.org/officeDocument/2006/relationships/tags" Target="../tags/tag89.xml"/><Relationship Id="rId16" Type="http://schemas.openxmlformats.org/officeDocument/2006/relationships/notesSlide" Target="../notesSlides/notesSlide11.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slideLayout" Target="../slideLayouts/slideLayout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1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10" Type="http://schemas.openxmlformats.org/officeDocument/2006/relationships/notesSlide" Target="../notesSlides/notesSlide13.xml"/><Relationship Id="rId4" Type="http://schemas.openxmlformats.org/officeDocument/2006/relationships/tags" Target="../tags/tag108.xml"/><Relationship Id="rId9"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emf"/><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oleObject" Target="../embeddings/oleObject2.bin"/><Relationship Id="rId17" Type="http://schemas.openxmlformats.org/officeDocument/2006/relationships/image" Target="../media/image11.emf"/><Relationship Id="rId2" Type="http://schemas.openxmlformats.org/officeDocument/2006/relationships/tags" Target="../tags/tag116.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tags" Target="../tags/tag120.xml"/><Relationship Id="rId11" Type="http://schemas.openxmlformats.org/officeDocument/2006/relationships/image" Target="../media/image8.emf"/><Relationship Id="rId5" Type="http://schemas.openxmlformats.org/officeDocument/2006/relationships/tags" Target="../tags/tag119.xml"/><Relationship Id="rId15" Type="http://schemas.openxmlformats.org/officeDocument/2006/relationships/image" Target="../media/image10.emf"/><Relationship Id="rId10" Type="http://schemas.openxmlformats.org/officeDocument/2006/relationships/oleObject" Target="../embeddings/oleObject1.bin"/><Relationship Id="rId4" Type="http://schemas.openxmlformats.org/officeDocument/2006/relationships/tags" Target="../tags/tag118.xml"/><Relationship Id="rId9" Type="http://schemas.openxmlformats.org/officeDocument/2006/relationships/notesSlide" Target="../notesSlides/notesSlide16.xml"/><Relationship Id="rId1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24.xml"/><Relationship Id="rId7" Type="http://schemas.openxmlformats.org/officeDocument/2006/relationships/notesSlide" Target="../notesSlides/notesSlide17.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hyperlink" Target="http://web.cortial.net/optim/opti3-2.html" TargetMode="External"/><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36.xml"/><Relationship Id="rId7" Type="http://schemas.openxmlformats.org/officeDocument/2006/relationships/notesSlide" Target="../notesSlides/notesSlide20.xml"/><Relationship Id="rId2" Type="http://schemas.openxmlformats.org/officeDocument/2006/relationships/tags" Target="../tags/tag135.xml"/><Relationship Id="rId1" Type="http://schemas.openxmlformats.org/officeDocument/2006/relationships/vmlDrawing" Target="../drawings/vmlDrawing2.vml"/><Relationship Id="rId6" Type="http://schemas.openxmlformats.org/officeDocument/2006/relationships/slideLayout" Target="../slideLayouts/slideLayout2.xml"/><Relationship Id="rId11" Type="http://schemas.openxmlformats.org/officeDocument/2006/relationships/image" Target="../media/image15.emf"/><Relationship Id="rId5" Type="http://schemas.openxmlformats.org/officeDocument/2006/relationships/tags" Target="../tags/tag138.xml"/><Relationship Id="rId10" Type="http://schemas.openxmlformats.org/officeDocument/2006/relationships/oleObject" Target="../embeddings/oleObject6.bin"/><Relationship Id="rId4" Type="http://schemas.openxmlformats.org/officeDocument/2006/relationships/tags" Target="../tags/tag137.xml"/><Relationship Id="rId9" Type="http://schemas.openxmlformats.org/officeDocument/2006/relationships/image" Target="../media/image14.emf"/></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41.xml"/><Relationship Id="rId7"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chart" Target="../charts/chart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chart" Target="../charts/chart3.xml"/><Relationship Id="rId2" Type="http://schemas.openxmlformats.org/officeDocument/2006/relationships/tags" Target="../tags/tag145.xml"/><Relationship Id="rId1" Type="http://schemas.openxmlformats.org/officeDocument/2006/relationships/vmlDrawing" Target="../drawings/vmlDrawing3.vml"/><Relationship Id="rId6" Type="http://schemas.openxmlformats.org/officeDocument/2006/relationships/tags" Target="../tags/tag149.xml"/><Relationship Id="rId11" Type="http://schemas.openxmlformats.org/officeDocument/2006/relationships/image" Target="../media/image16.emf"/><Relationship Id="rId5" Type="http://schemas.openxmlformats.org/officeDocument/2006/relationships/tags" Target="../tags/tag148.xml"/><Relationship Id="rId10" Type="http://schemas.openxmlformats.org/officeDocument/2006/relationships/oleObject" Target="../embeddings/oleObject7.bin"/><Relationship Id="rId4" Type="http://schemas.openxmlformats.org/officeDocument/2006/relationships/tags" Target="../tags/tag147.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26" Type="http://schemas.openxmlformats.org/officeDocument/2006/relationships/tags" Target="../tags/tag175.xml"/><Relationship Id="rId39" Type="http://schemas.openxmlformats.org/officeDocument/2006/relationships/tags" Target="../tags/tag188.xml"/><Relationship Id="rId3" Type="http://schemas.openxmlformats.org/officeDocument/2006/relationships/tags" Target="../tags/tag152.xml"/><Relationship Id="rId21" Type="http://schemas.openxmlformats.org/officeDocument/2006/relationships/tags" Target="../tags/tag170.xml"/><Relationship Id="rId34" Type="http://schemas.openxmlformats.org/officeDocument/2006/relationships/tags" Target="../tags/tag183.xml"/><Relationship Id="rId42" Type="http://schemas.openxmlformats.org/officeDocument/2006/relationships/oleObject" Target="../embeddings/oleObject8.bin"/><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tags" Target="../tags/tag174.xml"/><Relationship Id="rId33" Type="http://schemas.openxmlformats.org/officeDocument/2006/relationships/tags" Target="../tags/tag182.xml"/><Relationship Id="rId38" Type="http://schemas.openxmlformats.org/officeDocument/2006/relationships/tags" Target="../tags/tag187.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29" Type="http://schemas.openxmlformats.org/officeDocument/2006/relationships/tags" Target="../tags/tag178.xml"/><Relationship Id="rId41" Type="http://schemas.openxmlformats.org/officeDocument/2006/relationships/notesSlide" Target="../notesSlides/notesSlide23.xml"/><Relationship Id="rId1" Type="http://schemas.openxmlformats.org/officeDocument/2006/relationships/vmlDrawing" Target="../drawings/vmlDrawing4.v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tags" Target="../tags/tag173.xml"/><Relationship Id="rId32" Type="http://schemas.openxmlformats.org/officeDocument/2006/relationships/tags" Target="../tags/tag181.xml"/><Relationship Id="rId37" Type="http://schemas.openxmlformats.org/officeDocument/2006/relationships/tags" Target="../tags/tag186.xml"/><Relationship Id="rId40" Type="http://schemas.openxmlformats.org/officeDocument/2006/relationships/slideLayout" Target="../slideLayouts/slideLayout5.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tags" Target="../tags/tag172.xml"/><Relationship Id="rId28" Type="http://schemas.openxmlformats.org/officeDocument/2006/relationships/tags" Target="../tags/tag177.xml"/><Relationship Id="rId36" Type="http://schemas.openxmlformats.org/officeDocument/2006/relationships/tags" Target="../tags/tag185.xml"/><Relationship Id="rId10" Type="http://schemas.openxmlformats.org/officeDocument/2006/relationships/tags" Target="../tags/tag159.xml"/><Relationship Id="rId19" Type="http://schemas.openxmlformats.org/officeDocument/2006/relationships/tags" Target="../tags/tag168.xml"/><Relationship Id="rId31" Type="http://schemas.openxmlformats.org/officeDocument/2006/relationships/tags" Target="../tags/tag180.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 Id="rId27" Type="http://schemas.openxmlformats.org/officeDocument/2006/relationships/tags" Target="../tags/tag176.xml"/><Relationship Id="rId30" Type="http://schemas.openxmlformats.org/officeDocument/2006/relationships/tags" Target="../tags/tag179.xml"/><Relationship Id="rId35" Type="http://schemas.openxmlformats.org/officeDocument/2006/relationships/tags" Target="../tags/tag184.xml"/><Relationship Id="rId43"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9.emf"/><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oleObject" Target="../embeddings/oleObject10.bin"/><Relationship Id="rId17" Type="http://schemas.openxmlformats.org/officeDocument/2006/relationships/image" Target="../media/image21.emf"/><Relationship Id="rId2" Type="http://schemas.openxmlformats.org/officeDocument/2006/relationships/tags" Target="../tags/tag191.xml"/><Relationship Id="rId16" Type="http://schemas.openxmlformats.org/officeDocument/2006/relationships/oleObject" Target="../embeddings/oleObject12.bin"/><Relationship Id="rId1" Type="http://schemas.openxmlformats.org/officeDocument/2006/relationships/vmlDrawing" Target="../drawings/vmlDrawing5.vml"/><Relationship Id="rId6" Type="http://schemas.openxmlformats.org/officeDocument/2006/relationships/tags" Target="../tags/tag195.xml"/><Relationship Id="rId11" Type="http://schemas.openxmlformats.org/officeDocument/2006/relationships/image" Target="../media/image18.emf"/><Relationship Id="rId5" Type="http://schemas.openxmlformats.org/officeDocument/2006/relationships/tags" Target="../tags/tag194.xml"/><Relationship Id="rId15" Type="http://schemas.openxmlformats.org/officeDocument/2006/relationships/image" Target="../media/image20.emf"/><Relationship Id="rId10" Type="http://schemas.openxmlformats.org/officeDocument/2006/relationships/oleObject" Target="../embeddings/oleObject9.bin"/><Relationship Id="rId4" Type="http://schemas.openxmlformats.org/officeDocument/2006/relationships/tags" Target="../tags/tag193.xml"/><Relationship Id="rId9" Type="http://schemas.openxmlformats.org/officeDocument/2006/relationships/notesSlide" Target="../notesSlides/notesSlide25.xml"/><Relationship Id="rId1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slideLayout" Target="../slideLayouts/slideLayout2.xml"/><Relationship Id="rId18" Type="http://schemas.openxmlformats.org/officeDocument/2006/relationships/oleObject" Target="../embeddings/oleObject14.bin"/><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image" Target="../media/image22.emf"/><Relationship Id="rId2" Type="http://schemas.openxmlformats.org/officeDocument/2006/relationships/tags" Target="../tags/tag197.xml"/><Relationship Id="rId16" Type="http://schemas.openxmlformats.org/officeDocument/2006/relationships/oleObject" Target="../embeddings/oleObject13.bin"/><Relationship Id="rId1" Type="http://schemas.openxmlformats.org/officeDocument/2006/relationships/vmlDrawing" Target="../drawings/vmlDrawing6.vml"/><Relationship Id="rId6" Type="http://schemas.openxmlformats.org/officeDocument/2006/relationships/tags" Target="../tags/tag201.xml"/><Relationship Id="rId11" Type="http://schemas.openxmlformats.org/officeDocument/2006/relationships/tags" Target="../tags/tag206.xml"/><Relationship Id="rId5" Type="http://schemas.openxmlformats.org/officeDocument/2006/relationships/tags" Target="../tags/tag200.xml"/><Relationship Id="rId15" Type="http://schemas.openxmlformats.org/officeDocument/2006/relationships/chart" Target="../charts/chart4.xml"/><Relationship Id="rId10" Type="http://schemas.openxmlformats.org/officeDocument/2006/relationships/tags" Target="../tags/tag205.xml"/><Relationship Id="rId19" Type="http://schemas.openxmlformats.org/officeDocument/2006/relationships/image" Target="../media/image23.emf"/><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notesSlide" Target="../notesSlides/notesSlide28.xml"/><Relationship Id="rId4" Type="http://schemas.openxmlformats.org/officeDocument/2006/relationships/tags" Target="../tags/tag218.xml"/><Relationship Id="rId9"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25.xml"/><Relationship Id="rId7" Type="http://schemas.openxmlformats.org/officeDocument/2006/relationships/notesSlide" Target="../notesSlides/notesSlide30.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2.xml"/><Relationship Id="rId5" Type="http://schemas.openxmlformats.org/officeDocument/2006/relationships/tags" Target="../tags/tag227.xml"/><Relationship Id="rId10" Type="http://schemas.openxmlformats.org/officeDocument/2006/relationships/image" Target="../media/image26.png"/><Relationship Id="rId4" Type="http://schemas.openxmlformats.org/officeDocument/2006/relationships/tags" Target="../tags/tag226.xml"/><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5.xml"/><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34" Type="http://schemas.openxmlformats.org/officeDocument/2006/relationships/tags" Target="../tags/tag56.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notesSlide" Target="../notesSlides/notesSlide6.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slideLayout" Target="../slideLayouts/slideLayout5.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tags" Target="../tags/tag5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notesSlide" Target="../notesSlides/notesSlide8.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4.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763688" y="2345046"/>
            <a:ext cx="5760640" cy="867930"/>
          </a:xfrm>
          <a:prstGeom prst="rect">
            <a:avLst/>
          </a:prstGeom>
        </p:spPr>
        <p:txBody>
          <a:bodyPr wrap="square">
            <a:spAutoFit/>
          </a:bodyPr>
          <a:lstStyle/>
          <a:p>
            <a:pPr algn="ctr" eaLnBrk="0" hangingPunct="0">
              <a:lnSpc>
                <a:spcPct val="90000"/>
              </a:lnSpc>
            </a:pPr>
            <a:r>
              <a:rPr lang="fr-FR" sz="2800" b="1" dirty="0">
                <a:solidFill>
                  <a:srgbClr val="008000"/>
                </a:solidFill>
                <a:latin typeface="+mj-lt"/>
                <a:ea typeface="+mj-ea"/>
                <a:cs typeface="+mj-cs"/>
              </a:rPr>
              <a:t>La gestion de la demande</a:t>
            </a:r>
          </a:p>
          <a:p>
            <a:pPr algn="ctr" eaLnBrk="0" hangingPunct="0">
              <a:lnSpc>
                <a:spcPct val="90000"/>
              </a:lnSpc>
            </a:pPr>
            <a:r>
              <a:rPr lang="fr-FR" sz="2800" b="1" dirty="0">
                <a:solidFill>
                  <a:srgbClr val="008000"/>
                </a:solidFill>
                <a:latin typeface="+mj-lt"/>
                <a:ea typeface="+mj-ea"/>
                <a:cs typeface="+mj-cs"/>
              </a:rPr>
              <a:t>Prévision des ventes et des besoins</a:t>
            </a:r>
          </a:p>
        </p:txBody>
      </p:sp>
      <p:pic>
        <p:nvPicPr>
          <p:cNvPr id="8" name="Picture 4" descr="Pierre Dac"/>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41046" y="4509120"/>
            <a:ext cx="1378668" cy="13786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custDataLst>
              <p:tags r:id="rId3"/>
            </p:custDataLst>
          </p:nvPr>
        </p:nvSpPr>
        <p:spPr>
          <a:xfrm>
            <a:off x="-108520" y="6002704"/>
            <a:ext cx="9144000" cy="738664"/>
          </a:xfrm>
          <a:prstGeom prst="rect">
            <a:avLst/>
          </a:prstGeom>
        </p:spPr>
        <p:txBody>
          <a:bodyPr wrap="square">
            <a:spAutoFit/>
          </a:bodyPr>
          <a:lstStyle/>
          <a:p>
            <a:pPr algn="r" eaLnBrk="0" hangingPunct="0">
              <a:lnSpc>
                <a:spcPct val="90000"/>
              </a:lnSpc>
              <a:spcBef>
                <a:spcPct val="30000"/>
              </a:spcBef>
              <a:buSzPct val="100000"/>
            </a:pPr>
            <a:r>
              <a:rPr lang="fr-FR" sz="2000" b="1" i="1" dirty="0">
                <a:solidFill>
                  <a:srgbClr val="00279F"/>
                </a:solidFill>
                <a:latin typeface="+mn-lt"/>
                <a:ea typeface="+mn-ea"/>
                <a:cs typeface="+mn-cs"/>
              </a:rPr>
              <a:t>«Les prévisions sont difficiles, surtout lorsqu’elles concernent l’avenir.»</a:t>
            </a:r>
          </a:p>
          <a:p>
            <a:pPr algn="r" eaLnBrk="0" hangingPunct="0">
              <a:lnSpc>
                <a:spcPct val="90000"/>
              </a:lnSpc>
              <a:spcBef>
                <a:spcPct val="30000"/>
              </a:spcBef>
              <a:buSzPct val="100000"/>
            </a:pPr>
            <a:r>
              <a:rPr lang="fr-FR" sz="2000" b="1" i="1" dirty="0">
                <a:solidFill>
                  <a:srgbClr val="00279F"/>
                </a:solidFill>
                <a:latin typeface="+mn-lt"/>
                <a:ea typeface="+mn-ea"/>
                <a:cs typeface="+mn-cs"/>
              </a:rPr>
              <a:t>Pierre Dac</a:t>
            </a:r>
          </a:p>
        </p:txBody>
      </p:sp>
    </p:spTree>
    <p:extLst>
      <p:ext uri="{BB962C8B-B14F-4D97-AF65-F5344CB8AC3E}">
        <p14:creationId xmlns:p14="http://schemas.microsoft.com/office/powerpoint/2010/main" val="37431678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custDataLst>
              <p:tags r:id="rId1"/>
            </p:custDataLst>
          </p:nvPr>
        </p:nvSpPr>
        <p:spPr>
          <a:xfrm>
            <a:off x="251520" y="836712"/>
            <a:ext cx="8229600" cy="864096"/>
          </a:xfrm>
          <a:prstGeom prst="rect">
            <a:avLst/>
          </a:prstGeom>
        </p:spPr>
        <p:txBody>
          <a:bodyPr/>
          <a:lstStyle/>
          <a:p>
            <a:pPr algn="r">
              <a:lnSpc>
                <a:spcPct val="90000"/>
              </a:lnSpc>
            </a:pPr>
            <a:r>
              <a:rPr lang="fr-FR" sz="2800" b="1" dirty="0">
                <a:solidFill>
                  <a:srgbClr val="008000"/>
                </a:solidFill>
                <a:latin typeface="Arial" panose="020B0604020202020204" pitchFamily="34" charset="0"/>
                <a:cs typeface="Arial" panose="020B0604020202020204" pitchFamily="34" charset="0"/>
              </a:rPr>
              <a:t>Typologie des méthodes de prévision</a:t>
            </a:r>
          </a:p>
        </p:txBody>
      </p:sp>
      <p:sp>
        <p:nvSpPr>
          <p:cNvPr id="6149" name="Rectangle 3"/>
          <p:cNvSpPr>
            <a:spLocks noChangeArrowheads="1"/>
          </p:cNvSpPr>
          <p:nvPr>
            <p:custDataLst>
              <p:tags r:id="rId2"/>
            </p:custDataLst>
          </p:nvPr>
        </p:nvSpPr>
        <p:spPr bwMode="auto">
          <a:xfrm>
            <a:off x="2356642" y="2501292"/>
            <a:ext cx="5756877" cy="3141481"/>
          </a:xfrm>
          <a:prstGeom prst="rect">
            <a:avLst/>
          </a:prstGeom>
          <a:solidFill>
            <a:schemeClr val="bg1">
              <a:lumMod val="85000"/>
            </a:schemeClr>
          </a:solidFill>
          <a:ln w="38100" cmpd="sng">
            <a:solidFill>
              <a:schemeClr val="bg1"/>
            </a:solidFill>
            <a:miter lim="800000"/>
            <a:headEnd/>
            <a:tailEnd/>
          </a:ln>
        </p:spPr>
        <p:txBody>
          <a:bodyPr wrap="none" anchor="ctr"/>
          <a:lstStyle/>
          <a:p>
            <a:endParaRPr lang="fr-FR" dirty="0">
              <a:latin typeface="Arial" panose="020B0604020202020204" pitchFamily="34" charset="0"/>
              <a:cs typeface="Arial" panose="020B0604020202020204" pitchFamily="34" charset="0"/>
            </a:endParaRPr>
          </a:p>
        </p:txBody>
      </p:sp>
      <p:sp>
        <p:nvSpPr>
          <p:cNvPr id="6152" name="Rectangle 6"/>
          <p:cNvSpPr>
            <a:spLocks noChangeArrowheads="1"/>
          </p:cNvSpPr>
          <p:nvPr>
            <p:custDataLst>
              <p:tags r:id="rId3"/>
            </p:custDataLst>
          </p:nvPr>
        </p:nvSpPr>
        <p:spPr bwMode="auto">
          <a:xfrm>
            <a:off x="251520" y="1340768"/>
            <a:ext cx="8640960" cy="459100"/>
          </a:xfrm>
          <a:prstGeom prst="rect">
            <a:avLst/>
          </a:prstGeom>
          <a:noFill/>
          <a:ln w="12700">
            <a:noFill/>
            <a:miter lim="800000"/>
            <a:headEnd/>
            <a:tailEnd/>
          </a:ln>
        </p:spPr>
        <p:txBody>
          <a:bodyPr wrap="square" lIns="90488" tIns="44450" rIns="90488" bIns="44450">
            <a:spAutoFit/>
          </a:bodyPr>
          <a:lstStyle/>
          <a:p>
            <a:pPr algn="ctr">
              <a:lnSpc>
                <a:spcPct val="100000"/>
              </a:lnSpc>
            </a:pPr>
            <a:r>
              <a:rPr lang="fr-FR" dirty="0">
                <a:solidFill>
                  <a:srgbClr val="000000"/>
                </a:solidFill>
                <a:latin typeface="Arial" panose="020B0604020202020204" pitchFamily="34" charset="0"/>
                <a:cs typeface="Arial" panose="020B0604020202020204" pitchFamily="34" charset="0"/>
              </a:rPr>
              <a:t> Méthodes adaptés en fonction de l'horizon d'agrégation</a:t>
            </a:r>
          </a:p>
        </p:txBody>
      </p:sp>
      <p:sp>
        <p:nvSpPr>
          <p:cNvPr id="6156" name="Rectangle 10"/>
          <p:cNvSpPr>
            <a:spLocks noChangeArrowheads="1"/>
          </p:cNvSpPr>
          <p:nvPr>
            <p:custDataLst>
              <p:tags r:id="rId4"/>
            </p:custDataLst>
          </p:nvPr>
        </p:nvSpPr>
        <p:spPr bwMode="auto">
          <a:xfrm>
            <a:off x="6260261" y="2557659"/>
            <a:ext cx="1979710" cy="397545"/>
          </a:xfrm>
          <a:prstGeom prst="rect">
            <a:avLst/>
          </a:prstGeom>
          <a:noFill/>
          <a:ln w="12700">
            <a:noFill/>
            <a:miter lim="800000"/>
            <a:headEnd/>
            <a:tailEnd/>
          </a:ln>
        </p:spPr>
        <p:txBody>
          <a:bodyPr wrap="none" lIns="90488" tIns="44450" rIns="90488" bIns="44450">
            <a:spAutoFit/>
          </a:bodyPr>
          <a:lstStyle/>
          <a:p>
            <a:pPr algn="ctr">
              <a:lnSpc>
                <a:spcPct val="100000"/>
              </a:lnSpc>
            </a:pPr>
            <a:r>
              <a:rPr lang="fr-FR" sz="2000" dirty="0">
                <a:solidFill>
                  <a:srgbClr val="000000"/>
                </a:solidFill>
                <a:latin typeface="Arial" panose="020B0604020202020204" pitchFamily="34" charset="0"/>
                <a:cs typeface="Arial" panose="020B0604020202020204" pitchFamily="34" charset="0"/>
              </a:rPr>
              <a:t>Méthode Delphi</a:t>
            </a:r>
          </a:p>
        </p:txBody>
      </p:sp>
      <p:sp>
        <p:nvSpPr>
          <p:cNvPr id="6159" name="Rectangle 13"/>
          <p:cNvSpPr>
            <a:spLocks noChangeArrowheads="1"/>
          </p:cNvSpPr>
          <p:nvPr>
            <p:custDataLst>
              <p:tags r:id="rId5"/>
            </p:custDataLst>
          </p:nvPr>
        </p:nvSpPr>
        <p:spPr bwMode="auto">
          <a:xfrm>
            <a:off x="2306428" y="5221905"/>
            <a:ext cx="1679948" cy="335989"/>
          </a:xfrm>
          <a:prstGeom prst="rect">
            <a:avLst/>
          </a:prstGeom>
          <a:noFill/>
          <a:ln w="12700">
            <a:noFill/>
            <a:miter lim="800000"/>
            <a:headEnd/>
            <a:tailEnd/>
          </a:ln>
        </p:spPr>
        <p:txBody>
          <a:bodyPr wrap="none" lIns="90488" tIns="44450" rIns="90488" bIns="44450">
            <a:spAutoFit/>
          </a:bodyPr>
          <a:lstStyle/>
          <a:p>
            <a:pPr algn="ctr">
              <a:lnSpc>
                <a:spcPct val="80000"/>
              </a:lnSpc>
            </a:pPr>
            <a:r>
              <a:rPr lang="fr-FR" sz="2000" dirty="0">
                <a:solidFill>
                  <a:srgbClr val="000000"/>
                </a:solidFill>
                <a:latin typeface="Arial" panose="020B0604020202020204" pitchFamily="34" charset="0"/>
                <a:cs typeface="Arial" panose="020B0604020202020204" pitchFamily="34" charset="0"/>
              </a:rPr>
              <a:t>Extrapolation</a:t>
            </a:r>
          </a:p>
        </p:txBody>
      </p:sp>
      <p:sp>
        <p:nvSpPr>
          <p:cNvPr id="6160" name="Rectangle 14"/>
          <p:cNvSpPr>
            <a:spLocks noChangeArrowheads="1"/>
          </p:cNvSpPr>
          <p:nvPr>
            <p:custDataLst>
              <p:tags r:id="rId6"/>
            </p:custDataLst>
          </p:nvPr>
        </p:nvSpPr>
        <p:spPr bwMode="auto">
          <a:xfrm>
            <a:off x="2855135" y="4668539"/>
            <a:ext cx="2335577" cy="397545"/>
          </a:xfrm>
          <a:prstGeom prst="rect">
            <a:avLst/>
          </a:prstGeom>
          <a:noFill/>
          <a:ln w="12700">
            <a:noFill/>
            <a:miter lim="800000"/>
            <a:headEnd/>
            <a:tailEnd/>
          </a:ln>
        </p:spPr>
        <p:txBody>
          <a:bodyPr wrap="none" lIns="90488" tIns="44450" rIns="90488" bIns="44450">
            <a:spAutoFit/>
          </a:bodyPr>
          <a:lstStyle/>
          <a:p>
            <a:pPr algn="ctr">
              <a:lnSpc>
                <a:spcPct val="100000"/>
              </a:lnSpc>
            </a:pPr>
            <a:r>
              <a:rPr lang="fr-FR" sz="2000" dirty="0">
                <a:solidFill>
                  <a:srgbClr val="000000"/>
                </a:solidFill>
                <a:latin typeface="Arial" panose="020B0604020202020204" pitchFamily="34" charset="0"/>
                <a:cs typeface="Arial" panose="020B0604020202020204" pitchFamily="34" charset="0"/>
              </a:rPr>
              <a:t>analyses de séries</a:t>
            </a:r>
          </a:p>
        </p:txBody>
      </p:sp>
      <p:sp>
        <p:nvSpPr>
          <p:cNvPr id="6162" name="Line 16"/>
          <p:cNvSpPr>
            <a:spLocks noChangeShapeType="1"/>
          </p:cNvSpPr>
          <p:nvPr>
            <p:custDataLst>
              <p:tags r:id="rId7"/>
            </p:custDataLst>
          </p:nvPr>
        </p:nvSpPr>
        <p:spPr bwMode="auto">
          <a:xfrm>
            <a:off x="5242596" y="2510687"/>
            <a:ext cx="0" cy="3139601"/>
          </a:xfrm>
          <a:prstGeom prst="line">
            <a:avLst/>
          </a:prstGeom>
          <a:noFill/>
          <a:ln w="38100" cmpd="sng">
            <a:solidFill>
              <a:srgbClr val="FFFFFF"/>
            </a:solidFill>
            <a:prstDash val="solid"/>
            <a:round/>
            <a:headEnd/>
            <a:tailEnd/>
          </a:ln>
        </p:spPr>
        <p:txBody>
          <a:bodyPr wrap="none" anchor="ctr"/>
          <a:lstStyle/>
          <a:p>
            <a:endParaRPr lang="fr-FR" dirty="0">
              <a:latin typeface="Arial" panose="020B0604020202020204" pitchFamily="34" charset="0"/>
              <a:cs typeface="Arial" panose="020B0604020202020204" pitchFamily="34" charset="0"/>
            </a:endParaRPr>
          </a:p>
        </p:txBody>
      </p:sp>
      <p:sp>
        <p:nvSpPr>
          <p:cNvPr id="6163" name="Line 17"/>
          <p:cNvSpPr>
            <a:spLocks noChangeShapeType="1"/>
          </p:cNvSpPr>
          <p:nvPr>
            <p:custDataLst>
              <p:tags r:id="rId8"/>
            </p:custDataLst>
          </p:nvPr>
        </p:nvSpPr>
        <p:spPr bwMode="auto">
          <a:xfrm>
            <a:off x="2366037" y="4124641"/>
            <a:ext cx="5754997" cy="0"/>
          </a:xfrm>
          <a:prstGeom prst="line">
            <a:avLst/>
          </a:prstGeom>
          <a:noFill/>
          <a:ln w="38100" cmpd="sng">
            <a:solidFill>
              <a:srgbClr val="FFFFFF"/>
            </a:solidFill>
            <a:prstDash val="solid"/>
            <a:round/>
            <a:headEnd/>
            <a:tailEnd/>
          </a:ln>
        </p:spPr>
        <p:txBody>
          <a:bodyPr wrap="none" anchor="ctr"/>
          <a:lstStyle/>
          <a:p>
            <a:endParaRPr lang="fr-FR" dirty="0">
              <a:latin typeface="Arial" panose="020B0604020202020204" pitchFamily="34" charset="0"/>
              <a:cs typeface="Arial" panose="020B0604020202020204" pitchFamily="34" charset="0"/>
            </a:endParaRPr>
          </a:p>
        </p:txBody>
      </p:sp>
      <p:sp>
        <p:nvSpPr>
          <p:cNvPr id="6157" name="Rectangle 11"/>
          <p:cNvSpPr>
            <a:spLocks noChangeArrowheads="1"/>
          </p:cNvSpPr>
          <p:nvPr>
            <p:custDataLst>
              <p:tags r:id="rId9"/>
            </p:custDataLst>
          </p:nvPr>
        </p:nvSpPr>
        <p:spPr bwMode="auto">
          <a:xfrm>
            <a:off x="5597378" y="3111027"/>
            <a:ext cx="1766703" cy="397545"/>
          </a:xfrm>
          <a:prstGeom prst="rect">
            <a:avLst/>
          </a:prstGeom>
          <a:noFill/>
          <a:ln w="12700">
            <a:noFill/>
            <a:miter lim="800000"/>
            <a:headEnd/>
            <a:tailEnd/>
          </a:ln>
        </p:spPr>
        <p:txBody>
          <a:bodyPr wrap="none" lIns="90488" tIns="44450" rIns="90488" bIns="44450">
            <a:spAutoFit/>
          </a:bodyPr>
          <a:lstStyle/>
          <a:p>
            <a:pPr algn="ctr">
              <a:lnSpc>
                <a:spcPct val="100000"/>
              </a:lnSpc>
            </a:pPr>
            <a:r>
              <a:rPr lang="fr-FR" sz="2000" dirty="0">
                <a:solidFill>
                  <a:srgbClr val="000000"/>
                </a:solidFill>
                <a:latin typeface="Arial" panose="020B0604020202020204" pitchFamily="34" charset="0"/>
                <a:cs typeface="Arial" panose="020B0604020202020204" pitchFamily="34" charset="0"/>
              </a:rPr>
              <a:t>avis d'experts</a:t>
            </a:r>
          </a:p>
        </p:txBody>
      </p:sp>
      <p:sp>
        <p:nvSpPr>
          <p:cNvPr id="6158" name="Rectangle 12"/>
          <p:cNvSpPr>
            <a:spLocks noChangeArrowheads="1"/>
          </p:cNvSpPr>
          <p:nvPr>
            <p:custDataLst>
              <p:tags r:id="rId10"/>
            </p:custDataLst>
          </p:nvPr>
        </p:nvSpPr>
        <p:spPr bwMode="auto">
          <a:xfrm>
            <a:off x="5008930" y="3664395"/>
            <a:ext cx="1662316" cy="335989"/>
          </a:xfrm>
          <a:prstGeom prst="rect">
            <a:avLst/>
          </a:prstGeom>
          <a:noFill/>
          <a:ln w="12700">
            <a:noFill/>
            <a:miter lim="800000"/>
            <a:headEnd/>
            <a:tailEnd/>
          </a:ln>
        </p:spPr>
        <p:txBody>
          <a:bodyPr wrap="none" lIns="90488" tIns="44450" rIns="90488" bIns="44450">
            <a:spAutoFit/>
          </a:bodyPr>
          <a:lstStyle/>
          <a:p>
            <a:pPr algn="ctr">
              <a:lnSpc>
                <a:spcPct val="80000"/>
              </a:lnSpc>
            </a:pPr>
            <a:r>
              <a:rPr lang="fr-FR" sz="2000" dirty="0">
                <a:solidFill>
                  <a:srgbClr val="000000"/>
                </a:solidFill>
                <a:latin typeface="Arial" panose="020B0604020202020204" pitchFamily="34" charset="0"/>
                <a:cs typeface="Arial" panose="020B0604020202020204" pitchFamily="34" charset="0"/>
              </a:rPr>
              <a:t>Marché-tests</a:t>
            </a:r>
          </a:p>
        </p:txBody>
      </p:sp>
      <p:sp>
        <p:nvSpPr>
          <p:cNvPr id="6161" name="Rectangle 15"/>
          <p:cNvSpPr>
            <a:spLocks noChangeArrowheads="1"/>
          </p:cNvSpPr>
          <p:nvPr>
            <p:custDataLst>
              <p:tags r:id="rId11"/>
            </p:custDataLst>
          </p:nvPr>
        </p:nvSpPr>
        <p:spPr bwMode="auto">
          <a:xfrm>
            <a:off x="4022189" y="4166467"/>
            <a:ext cx="2093523" cy="335989"/>
          </a:xfrm>
          <a:prstGeom prst="rect">
            <a:avLst/>
          </a:prstGeom>
          <a:noFill/>
          <a:ln w="12700">
            <a:noFill/>
            <a:miter lim="800000"/>
            <a:headEnd/>
            <a:tailEnd/>
          </a:ln>
        </p:spPr>
        <p:txBody>
          <a:bodyPr wrap="none" lIns="90488" tIns="44450" rIns="90488" bIns="44450">
            <a:spAutoFit/>
          </a:bodyPr>
          <a:lstStyle/>
          <a:p>
            <a:pPr algn="ctr">
              <a:lnSpc>
                <a:spcPct val="80000"/>
              </a:lnSpc>
            </a:pPr>
            <a:r>
              <a:rPr lang="fr-FR" sz="2000" dirty="0">
                <a:solidFill>
                  <a:srgbClr val="000000"/>
                </a:solidFill>
                <a:latin typeface="Arial" panose="020B0604020202020204" pitchFamily="34" charset="0"/>
                <a:cs typeface="Arial" panose="020B0604020202020204" pitchFamily="34" charset="0"/>
              </a:rPr>
              <a:t>Modèles causals</a:t>
            </a:r>
          </a:p>
        </p:txBody>
      </p:sp>
      <p:sp>
        <p:nvSpPr>
          <p:cNvPr id="6150" name="Line 4"/>
          <p:cNvSpPr>
            <a:spLocks noChangeShapeType="1"/>
          </p:cNvSpPr>
          <p:nvPr>
            <p:custDataLst>
              <p:tags r:id="rId12"/>
            </p:custDataLst>
          </p:nvPr>
        </p:nvSpPr>
        <p:spPr bwMode="auto">
          <a:xfrm flipV="1">
            <a:off x="2335296" y="2156256"/>
            <a:ext cx="0" cy="3530408"/>
          </a:xfrm>
          <a:prstGeom prst="line">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a:lstStyle/>
          <a:p>
            <a:endParaRPr lang="fr-FR" dirty="0">
              <a:latin typeface="Arial" panose="020B0604020202020204" pitchFamily="34" charset="0"/>
              <a:cs typeface="Arial" panose="020B0604020202020204" pitchFamily="34" charset="0"/>
            </a:endParaRPr>
          </a:p>
        </p:txBody>
      </p:sp>
      <p:sp>
        <p:nvSpPr>
          <p:cNvPr id="6151" name="Line 5"/>
          <p:cNvSpPr>
            <a:spLocks noChangeShapeType="1"/>
          </p:cNvSpPr>
          <p:nvPr>
            <p:custDataLst>
              <p:tags r:id="rId13"/>
            </p:custDataLst>
          </p:nvPr>
        </p:nvSpPr>
        <p:spPr bwMode="auto">
          <a:xfrm>
            <a:off x="2344691" y="5679148"/>
            <a:ext cx="6115741" cy="0"/>
          </a:xfrm>
          <a:prstGeom prst="line">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a:lstStyle/>
          <a:p>
            <a:endParaRPr lang="fr-FR" dirty="0">
              <a:latin typeface="Arial" panose="020B0604020202020204" pitchFamily="34" charset="0"/>
              <a:cs typeface="Arial" panose="020B0604020202020204" pitchFamily="34" charset="0"/>
            </a:endParaRPr>
          </a:p>
        </p:txBody>
      </p:sp>
      <p:sp>
        <p:nvSpPr>
          <p:cNvPr id="6153" name="Rectangle 7"/>
          <p:cNvSpPr>
            <a:spLocks noChangeArrowheads="1"/>
          </p:cNvSpPr>
          <p:nvPr>
            <p:custDataLst>
              <p:tags r:id="rId14"/>
            </p:custDataLst>
          </p:nvPr>
        </p:nvSpPr>
        <p:spPr bwMode="auto">
          <a:xfrm>
            <a:off x="2151166" y="5706204"/>
            <a:ext cx="1450719" cy="459100"/>
          </a:xfrm>
          <a:prstGeom prst="rect">
            <a:avLst/>
          </a:prstGeom>
          <a:noFill/>
          <a:ln w="12700">
            <a:noFill/>
            <a:miter lim="800000"/>
            <a:headEnd/>
            <a:tailEnd/>
          </a:ln>
        </p:spPr>
        <p:txBody>
          <a:bodyPr wrap="none" lIns="90488" tIns="44450" rIns="90488" bIns="44450">
            <a:spAutoFit/>
          </a:bodyPr>
          <a:lstStyle/>
          <a:p>
            <a:pPr>
              <a:lnSpc>
                <a:spcPct val="100000"/>
              </a:lnSpc>
            </a:pPr>
            <a:r>
              <a:rPr lang="fr-FR" sz="2400" dirty="0">
                <a:solidFill>
                  <a:srgbClr val="00279F"/>
                </a:solidFill>
                <a:latin typeface="Arial" panose="020B0604020202020204" pitchFamily="34" charset="0"/>
                <a:cs typeface="Arial" panose="020B0604020202020204" pitchFamily="34" charset="0"/>
              </a:rPr>
              <a:t>Prévision</a:t>
            </a:r>
          </a:p>
        </p:txBody>
      </p:sp>
      <p:sp>
        <p:nvSpPr>
          <p:cNvPr id="6154" name="Rectangle 8"/>
          <p:cNvSpPr>
            <a:spLocks noChangeArrowheads="1"/>
          </p:cNvSpPr>
          <p:nvPr>
            <p:custDataLst>
              <p:tags r:id="rId15"/>
            </p:custDataLst>
          </p:nvPr>
        </p:nvSpPr>
        <p:spPr bwMode="auto">
          <a:xfrm>
            <a:off x="467544" y="5113607"/>
            <a:ext cx="1808188" cy="459100"/>
          </a:xfrm>
          <a:prstGeom prst="rect">
            <a:avLst/>
          </a:prstGeom>
          <a:noFill/>
          <a:ln w="12700">
            <a:noFill/>
            <a:miter lim="800000"/>
            <a:headEnd/>
            <a:tailEnd/>
          </a:ln>
        </p:spPr>
        <p:txBody>
          <a:bodyPr wrap="none" lIns="90488" tIns="44450" rIns="90488" bIns="44450">
            <a:spAutoFit/>
          </a:bodyPr>
          <a:lstStyle/>
          <a:p>
            <a:pPr>
              <a:lnSpc>
                <a:spcPct val="100000"/>
              </a:lnSpc>
            </a:pPr>
            <a:r>
              <a:rPr lang="fr-FR" sz="2400" dirty="0">
                <a:solidFill>
                  <a:srgbClr val="00279F"/>
                </a:solidFill>
                <a:latin typeface="Arial" panose="020B0604020202020204" pitchFamily="34" charset="0"/>
                <a:cs typeface="Arial" panose="020B0604020202020204" pitchFamily="34" charset="0"/>
              </a:rPr>
              <a:t>Court terme</a:t>
            </a:r>
          </a:p>
        </p:txBody>
      </p:sp>
      <p:sp>
        <p:nvSpPr>
          <p:cNvPr id="6155" name="Rectangle 9"/>
          <p:cNvSpPr>
            <a:spLocks noChangeArrowheads="1"/>
          </p:cNvSpPr>
          <p:nvPr>
            <p:custDataLst>
              <p:tags r:id="rId16"/>
            </p:custDataLst>
          </p:nvPr>
        </p:nvSpPr>
        <p:spPr bwMode="auto">
          <a:xfrm>
            <a:off x="467544" y="2408025"/>
            <a:ext cx="1740862" cy="459100"/>
          </a:xfrm>
          <a:prstGeom prst="rect">
            <a:avLst/>
          </a:prstGeom>
          <a:noFill/>
          <a:ln w="12700">
            <a:noFill/>
            <a:miter lim="800000"/>
            <a:headEnd/>
            <a:tailEnd/>
          </a:ln>
        </p:spPr>
        <p:txBody>
          <a:bodyPr wrap="none" lIns="90488" tIns="44450" rIns="90488" bIns="44450">
            <a:spAutoFit/>
          </a:bodyPr>
          <a:lstStyle/>
          <a:p>
            <a:pPr>
              <a:lnSpc>
                <a:spcPct val="100000"/>
              </a:lnSpc>
            </a:pPr>
            <a:r>
              <a:rPr lang="fr-FR" sz="2400" dirty="0">
                <a:solidFill>
                  <a:srgbClr val="00279F"/>
                </a:solidFill>
                <a:latin typeface="Arial" panose="020B0604020202020204" pitchFamily="34" charset="0"/>
                <a:cs typeface="Arial" panose="020B0604020202020204" pitchFamily="34" charset="0"/>
              </a:rPr>
              <a:t>Long terme</a:t>
            </a:r>
          </a:p>
        </p:txBody>
      </p:sp>
      <p:sp>
        <p:nvSpPr>
          <p:cNvPr id="25" name="Rectangle 7"/>
          <p:cNvSpPr>
            <a:spLocks noChangeArrowheads="1"/>
          </p:cNvSpPr>
          <p:nvPr>
            <p:custDataLst>
              <p:tags r:id="rId17"/>
            </p:custDataLst>
          </p:nvPr>
        </p:nvSpPr>
        <p:spPr bwMode="auto">
          <a:xfrm>
            <a:off x="7048596" y="5706204"/>
            <a:ext cx="1553311" cy="459100"/>
          </a:xfrm>
          <a:prstGeom prst="rect">
            <a:avLst/>
          </a:prstGeom>
          <a:noFill/>
          <a:ln w="12700">
            <a:noFill/>
            <a:miter lim="800000"/>
            <a:headEnd/>
            <a:tailEnd/>
          </a:ln>
        </p:spPr>
        <p:txBody>
          <a:bodyPr wrap="none" lIns="90488" tIns="44450" rIns="90488" bIns="44450">
            <a:spAutoFit/>
          </a:bodyPr>
          <a:lstStyle/>
          <a:p>
            <a:pPr>
              <a:lnSpc>
                <a:spcPct val="100000"/>
              </a:lnSpc>
            </a:pPr>
            <a:r>
              <a:rPr lang="fr-FR" sz="2400" dirty="0">
                <a:solidFill>
                  <a:srgbClr val="00279F"/>
                </a:solidFill>
                <a:latin typeface="Arial" panose="020B0604020202020204" pitchFamily="34" charset="0"/>
                <a:cs typeface="Arial" panose="020B0604020202020204" pitchFamily="34" charset="0"/>
              </a:rPr>
              <a:t>Prédiction</a:t>
            </a:r>
          </a:p>
        </p:txBody>
      </p:sp>
    </p:spTree>
    <p:extLst>
      <p:ext uri="{BB962C8B-B14F-4D97-AF65-F5344CB8AC3E}">
        <p14:creationId xmlns:p14="http://schemas.microsoft.com/office/powerpoint/2010/main" val="36418504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custDataLst>
              <p:tags r:id="rId1"/>
            </p:custDataLst>
          </p:nvPr>
        </p:nvSpPr>
        <p:spPr>
          <a:xfrm>
            <a:off x="727356" y="680984"/>
            <a:ext cx="8229600" cy="864096"/>
          </a:xfrm>
          <a:prstGeom prst="rect">
            <a:avLst/>
          </a:prstGeom>
        </p:spPr>
        <p:txBody>
          <a:bodyPr/>
          <a:lstStyle/>
          <a:p>
            <a:pPr algn="r">
              <a:lnSpc>
                <a:spcPct val="90000"/>
              </a:lnSpc>
              <a:tabLst>
                <a:tab pos="5384410" algn="l"/>
              </a:tabLst>
            </a:pPr>
            <a:r>
              <a:rPr lang="fr-FR" sz="2800" b="1" dirty="0">
                <a:solidFill>
                  <a:srgbClr val="008000"/>
                </a:solidFill>
                <a:latin typeface="Arial" panose="020B0604020202020204" pitchFamily="34" charset="0"/>
                <a:cs typeface="Arial" panose="020B0604020202020204" pitchFamily="34" charset="0"/>
              </a:rPr>
              <a:t>Méthodes de prévision</a:t>
            </a:r>
          </a:p>
        </p:txBody>
      </p:sp>
      <p:sp>
        <p:nvSpPr>
          <p:cNvPr id="25" name="Rectangle 24"/>
          <p:cNvSpPr/>
          <p:nvPr>
            <p:custDataLst>
              <p:tags r:id="rId2"/>
            </p:custDataLst>
          </p:nvPr>
        </p:nvSpPr>
        <p:spPr>
          <a:xfrm>
            <a:off x="2697841" y="1214232"/>
            <a:ext cx="2339997" cy="54000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72000" tIns="0" rIns="72000" bIns="0" anchor="ctr"/>
          <a:lstStyle/>
          <a:p>
            <a:pPr algn="ctr">
              <a:buClr>
                <a:srgbClr val="000000"/>
              </a:buClr>
              <a:buFont typeface="Century Gothic" charset="0"/>
              <a:buNone/>
            </a:pPr>
            <a:r>
              <a:rPr lang="fr-FR" sz="1400" dirty="0">
                <a:solidFill>
                  <a:srgbClr val="FFFFFF"/>
                </a:solidFill>
                <a:latin typeface="+mj-lt"/>
                <a:cs typeface="Gill Sans" charset="0"/>
                <a:sym typeface="Gill Sans" charset="0"/>
              </a:rPr>
              <a:t>METHODES  DE  PREVISION</a:t>
            </a:r>
            <a:endParaRPr lang="fr-FR" sz="2000" dirty="0">
              <a:latin typeface="+mj-lt"/>
            </a:endParaRPr>
          </a:p>
        </p:txBody>
      </p:sp>
      <p:grpSp>
        <p:nvGrpSpPr>
          <p:cNvPr id="3" name="Group 2"/>
          <p:cNvGrpSpPr/>
          <p:nvPr>
            <p:custDataLst>
              <p:tags r:id="rId3"/>
            </p:custDataLst>
          </p:nvPr>
        </p:nvGrpSpPr>
        <p:grpSpPr>
          <a:xfrm>
            <a:off x="467544" y="1754233"/>
            <a:ext cx="3400296" cy="2172217"/>
            <a:chOff x="467544" y="1754233"/>
            <a:chExt cx="3400296" cy="2172217"/>
          </a:xfrm>
        </p:grpSpPr>
        <p:cxnSp>
          <p:nvCxnSpPr>
            <p:cNvPr id="5" name="Elbow Connector 4"/>
            <p:cNvCxnSpPr>
              <a:stCxn id="25" idx="2"/>
              <a:endCxn id="27" idx="0"/>
            </p:cNvCxnSpPr>
            <p:nvPr/>
          </p:nvCxnSpPr>
          <p:spPr>
            <a:xfrm rot="5400000">
              <a:off x="2463074" y="928702"/>
              <a:ext cx="579236" cy="2230297"/>
            </a:xfrm>
            <a:prstGeom prst="bentConnector3">
              <a:avLst>
                <a:gd name="adj1" fmla="val 50000"/>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67544" y="2333468"/>
              <a:ext cx="2339997" cy="54000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lIns="72000" rIns="72000" anchor="ctr"/>
            <a:lstStyle/>
            <a:p>
              <a:pPr algn="ctr">
                <a:buClr>
                  <a:srgbClr val="000000"/>
                </a:buClr>
                <a:buFont typeface="Century Gothic" charset="0"/>
                <a:buNone/>
              </a:pPr>
              <a:r>
                <a:rPr lang="fr-FR" sz="1400" dirty="0">
                  <a:solidFill>
                    <a:srgbClr val="FFFFFF"/>
                  </a:solidFill>
                  <a:latin typeface="+mj-lt"/>
                  <a:cs typeface="Gill Sans" charset="0"/>
                  <a:sym typeface="Gill Sans" charset="0"/>
                </a:rPr>
                <a:t>METHODES  QUALITATIVES</a:t>
              </a:r>
              <a:endParaRPr lang="fr-FR" sz="2000" dirty="0">
                <a:latin typeface="+mj-lt"/>
              </a:endParaRPr>
            </a:p>
          </p:txBody>
        </p:sp>
        <p:sp>
          <p:nvSpPr>
            <p:cNvPr id="31" name="Rectangle 30"/>
            <p:cNvSpPr/>
            <p:nvPr/>
          </p:nvSpPr>
          <p:spPr>
            <a:xfrm>
              <a:off x="467544" y="2906330"/>
              <a:ext cx="2339997" cy="1020120"/>
            </a:xfrm>
            <a:prstGeom prst="rect">
              <a:avLst/>
            </a:prstGeom>
            <a:solidFill>
              <a:schemeClr val="bg1">
                <a:lumMod val="85000"/>
              </a:schemeClr>
            </a:solidFill>
            <a:ln w="28575" cap="flat" cmpd="sng">
              <a:solidFill>
                <a:schemeClr val="bg1"/>
              </a:solidFill>
              <a:miter lim="800000"/>
              <a:headEnd type="none" w="med" len="med"/>
              <a:tailEnd type="none" w="med" len="med"/>
            </a:ln>
          </p:spPr>
          <p:txBody>
            <a:bodyPr wrap="none" lIns="72000" rIns="72000" anchor="ctr"/>
            <a:lstStyle/>
            <a:p>
              <a:pPr marL="47996" defTabSz="964372">
                <a:buClr>
                  <a:srgbClr val="000000"/>
                </a:buClr>
              </a:pPr>
              <a:r>
                <a:rPr lang="fr-FR" sz="1400" dirty="0">
                  <a:solidFill>
                    <a:srgbClr val="000000"/>
                  </a:solidFill>
                  <a:latin typeface="+mj-lt"/>
                </a:rPr>
                <a:t>- Moyen à long terme</a:t>
              </a:r>
            </a:p>
            <a:p>
              <a:pPr marL="47996" defTabSz="964372">
                <a:buClr>
                  <a:srgbClr val="000000"/>
                </a:buClr>
              </a:pPr>
              <a:r>
                <a:rPr lang="fr-FR" sz="1400" dirty="0">
                  <a:solidFill>
                    <a:srgbClr val="000000"/>
                  </a:solidFill>
                  <a:latin typeface="+mj-lt"/>
                </a:rPr>
                <a:t>- absence de données</a:t>
              </a:r>
            </a:p>
            <a:p>
              <a:pPr marL="47996" defTabSz="964372">
                <a:buClr>
                  <a:srgbClr val="000000"/>
                </a:buClr>
              </a:pPr>
              <a:r>
                <a:rPr lang="fr-FR" sz="1400" dirty="0">
                  <a:solidFill>
                    <a:srgbClr val="000000"/>
                  </a:solidFill>
                  <a:latin typeface="+mj-lt"/>
                </a:rPr>
                <a:t>- Nouveaux produits</a:t>
              </a:r>
            </a:p>
            <a:p>
              <a:pPr marL="47996" defTabSz="964372">
                <a:buClr>
                  <a:srgbClr val="000000"/>
                </a:buClr>
              </a:pPr>
              <a:r>
                <a:rPr lang="fr-FR" sz="1400" dirty="0">
                  <a:solidFill>
                    <a:srgbClr val="000000"/>
                  </a:solidFill>
                  <a:latin typeface="+mj-lt"/>
                </a:rPr>
                <a:t>- Opinions d'experts</a:t>
              </a:r>
              <a:endParaRPr lang="fr-FR" dirty="0">
                <a:latin typeface="+mj-lt"/>
              </a:endParaRPr>
            </a:p>
          </p:txBody>
        </p:sp>
      </p:grpSp>
      <p:grpSp>
        <p:nvGrpSpPr>
          <p:cNvPr id="4" name="Group 3"/>
          <p:cNvGrpSpPr/>
          <p:nvPr>
            <p:custDataLst>
              <p:tags r:id="rId4"/>
            </p:custDataLst>
          </p:nvPr>
        </p:nvGrpSpPr>
        <p:grpSpPr>
          <a:xfrm>
            <a:off x="3867840" y="1754232"/>
            <a:ext cx="3314316" cy="1119236"/>
            <a:chOff x="3867840" y="1754232"/>
            <a:chExt cx="3314316" cy="1119236"/>
          </a:xfrm>
        </p:grpSpPr>
        <p:sp>
          <p:nvSpPr>
            <p:cNvPr id="26" name="Rectangle 25"/>
            <p:cNvSpPr/>
            <p:nvPr/>
          </p:nvSpPr>
          <p:spPr>
            <a:xfrm>
              <a:off x="4842156" y="2333468"/>
              <a:ext cx="2340000" cy="54000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72000" tIns="0" rIns="72000" bIns="0" anchor="ctr"/>
            <a:lstStyle/>
            <a:p>
              <a:pPr algn="ctr">
                <a:buClr>
                  <a:srgbClr val="000000"/>
                </a:buClr>
                <a:buFont typeface="Century Gothic" charset="0"/>
                <a:buNone/>
              </a:pPr>
              <a:r>
                <a:rPr lang="fr-FR" sz="1400" dirty="0">
                  <a:solidFill>
                    <a:srgbClr val="FFFFFF"/>
                  </a:solidFill>
                  <a:latin typeface="+mj-lt"/>
                  <a:cs typeface="Gill Sans" charset="0"/>
                  <a:sym typeface="Gill Sans" charset="0"/>
                </a:rPr>
                <a:t>METHODES  QUANTITATIVES</a:t>
              </a:r>
              <a:endParaRPr lang="fr-FR" sz="2000" dirty="0">
                <a:latin typeface="+mj-lt"/>
              </a:endParaRPr>
            </a:p>
          </p:txBody>
        </p:sp>
        <p:cxnSp>
          <p:nvCxnSpPr>
            <p:cNvPr id="35" name="Elbow Connector 34"/>
            <p:cNvCxnSpPr>
              <a:stCxn id="25" idx="2"/>
              <a:endCxn id="26" idx="0"/>
            </p:cNvCxnSpPr>
            <p:nvPr/>
          </p:nvCxnSpPr>
          <p:spPr>
            <a:xfrm rot="16200000" flipH="1">
              <a:off x="4650380" y="971692"/>
              <a:ext cx="579236" cy="2144316"/>
            </a:xfrm>
            <a:prstGeom prst="bentConnector3">
              <a:avLst>
                <a:gd name="adj1" fmla="val 50000"/>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39" name="Rectangle 38"/>
          <p:cNvSpPr/>
          <p:nvPr>
            <p:custDataLst>
              <p:tags r:id="rId5"/>
            </p:custDataLst>
          </p:nvPr>
        </p:nvSpPr>
        <p:spPr>
          <a:xfrm>
            <a:off x="3455088" y="4068266"/>
            <a:ext cx="2339997" cy="54000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lIns="72000" rIns="72000" anchor="ctr"/>
          <a:lstStyle/>
          <a:p>
            <a:pPr algn="ctr">
              <a:buClr>
                <a:srgbClr val="000000"/>
              </a:buClr>
              <a:buFont typeface="Century Gothic" charset="0"/>
              <a:buNone/>
            </a:pPr>
            <a:r>
              <a:rPr lang="fr-FR" sz="1400" dirty="0">
                <a:solidFill>
                  <a:srgbClr val="FFFFFF"/>
                </a:solidFill>
                <a:latin typeface="+mj-lt"/>
                <a:cs typeface="Gill Sans" charset="0"/>
                <a:sym typeface="Gill Sans" charset="0"/>
              </a:rPr>
              <a:t>METHODES</a:t>
            </a:r>
          </a:p>
          <a:p>
            <a:pPr algn="ctr">
              <a:buClr>
                <a:srgbClr val="000000"/>
              </a:buClr>
              <a:buFont typeface="Century Gothic" charset="0"/>
              <a:buNone/>
            </a:pPr>
            <a:r>
              <a:rPr lang="fr-FR" sz="1400" dirty="0">
                <a:solidFill>
                  <a:srgbClr val="FFFFFF"/>
                </a:solidFill>
                <a:latin typeface="+mj-lt"/>
                <a:cs typeface="Gill Sans" charset="0"/>
                <a:sym typeface="Gill Sans" charset="0"/>
              </a:rPr>
              <a:t>STATISTIQUES ENDOGENES</a:t>
            </a:r>
          </a:p>
        </p:txBody>
      </p:sp>
      <p:sp>
        <p:nvSpPr>
          <p:cNvPr id="40" name="Rectangle 39"/>
          <p:cNvSpPr/>
          <p:nvPr>
            <p:custDataLst>
              <p:tags r:id="rId6"/>
            </p:custDataLst>
          </p:nvPr>
        </p:nvSpPr>
        <p:spPr>
          <a:xfrm>
            <a:off x="3455088" y="4641128"/>
            <a:ext cx="2339997" cy="1020120"/>
          </a:xfrm>
          <a:prstGeom prst="rect">
            <a:avLst/>
          </a:prstGeom>
          <a:solidFill>
            <a:schemeClr val="bg1">
              <a:lumMod val="85000"/>
            </a:schemeClr>
          </a:solidFill>
          <a:ln w="28575" cap="flat" cmpd="sng">
            <a:solidFill>
              <a:schemeClr val="bg1"/>
            </a:solidFill>
            <a:miter lim="800000"/>
            <a:headEnd type="none" w="med" len="med"/>
            <a:tailEnd type="none" w="med" len="med"/>
          </a:ln>
        </p:spPr>
        <p:txBody>
          <a:bodyPr wrap="none" lIns="72000" rIns="72000" anchor="ctr"/>
          <a:lstStyle/>
          <a:p>
            <a:pPr marL="47996" defTabSz="964372">
              <a:buClr>
                <a:srgbClr val="000000"/>
              </a:buClr>
            </a:pPr>
            <a:r>
              <a:rPr lang="fr-FR" sz="1400" dirty="0">
                <a:solidFill>
                  <a:srgbClr val="000000"/>
                </a:solidFill>
                <a:latin typeface="+mj-lt"/>
              </a:rPr>
              <a:t>- Court terme </a:t>
            </a:r>
          </a:p>
          <a:p>
            <a:pPr marL="47996" defTabSz="964372">
              <a:buClr>
                <a:srgbClr val="000000"/>
              </a:buClr>
            </a:pPr>
            <a:r>
              <a:rPr lang="fr-FR" sz="1400" dirty="0">
                <a:solidFill>
                  <a:srgbClr val="000000"/>
                </a:solidFill>
                <a:latin typeface="+mj-lt"/>
              </a:rPr>
              <a:t>- Historiques disponibles</a:t>
            </a:r>
          </a:p>
          <a:p>
            <a:pPr marL="47996" defTabSz="964372">
              <a:buClr>
                <a:srgbClr val="000000"/>
              </a:buClr>
            </a:pPr>
            <a:r>
              <a:rPr lang="fr-FR" sz="1400" dirty="0">
                <a:solidFill>
                  <a:srgbClr val="000000"/>
                </a:solidFill>
                <a:latin typeface="+mj-lt"/>
              </a:rPr>
              <a:t>- Tendances, saisonnalités</a:t>
            </a:r>
          </a:p>
          <a:p>
            <a:pPr marL="47996" defTabSz="964372">
              <a:buClr>
                <a:srgbClr val="000000"/>
              </a:buClr>
            </a:pPr>
            <a:r>
              <a:rPr lang="fr-FR" sz="1400" dirty="0">
                <a:solidFill>
                  <a:srgbClr val="000000"/>
                </a:solidFill>
                <a:latin typeface="+mj-lt"/>
              </a:rPr>
              <a:t>- Facilement informatisables</a:t>
            </a:r>
          </a:p>
        </p:txBody>
      </p:sp>
      <p:cxnSp>
        <p:nvCxnSpPr>
          <p:cNvPr id="43" name="Elbow Connector 42"/>
          <p:cNvCxnSpPr>
            <a:cxnSpLocks/>
            <a:stCxn id="26" idx="2"/>
            <a:endCxn id="39" idx="0"/>
          </p:cNvCxnSpPr>
          <p:nvPr>
            <p:custDataLst>
              <p:tags r:id="rId7"/>
            </p:custDataLst>
          </p:nvPr>
        </p:nvCxnSpPr>
        <p:spPr>
          <a:xfrm rot="5400000">
            <a:off x="4721223" y="2777333"/>
            <a:ext cx="1194798" cy="1387069"/>
          </a:xfrm>
          <a:prstGeom prst="bentConnector3">
            <a:avLst>
              <a:gd name="adj1" fmla="val 50000"/>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custDataLst>
              <p:tags r:id="rId8"/>
            </p:custDataLst>
          </p:nvPr>
        </p:nvSpPr>
        <p:spPr>
          <a:xfrm>
            <a:off x="6246458" y="4068266"/>
            <a:ext cx="2339997" cy="54000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lIns="72000" rIns="72000" anchor="ctr"/>
          <a:lstStyle/>
          <a:p>
            <a:pPr algn="ctr">
              <a:buClr>
                <a:srgbClr val="000000"/>
              </a:buClr>
              <a:buFont typeface="Century Gothic" charset="0"/>
              <a:buNone/>
            </a:pPr>
            <a:r>
              <a:rPr lang="fr-FR" sz="1400" dirty="0">
                <a:solidFill>
                  <a:srgbClr val="FFFFFF"/>
                </a:solidFill>
                <a:latin typeface="+mj-lt"/>
                <a:cs typeface="Gill Sans" charset="0"/>
                <a:sym typeface="Gill Sans" charset="0"/>
              </a:rPr>
              <a:t>METHODES STATISTIQUES</a:t>
            </a:r>
          </a:p>
          <a:p>
            <a:pPr algn="ctr">
              <a:buClr>
                <a:srgbClr val="000000"/>
              </a:buClr>
              <a:buFont typeface="Century Gothic" charset="0"/>
              <a:buNone/>
            </a:pPr>
            <a:r>
              <a:rPr lang="fr-FR" sz="1400" dirty="0">
                <a:solidFill>
                  <a:srgbClr val="FFFFFF"/>
                </a:solidFill>
                <a:latin typeface="+mj-lt"/>
                <a:cs typeface="Gill Sans" charset="0"/>
                <a:sym typeface="Gill Sans" charset="0"/>
              </a:rPr>
              <a:t>EXOGENES OU ASSOCIATIVES</a:t>
            </a:r>
          </a:p>
        </p:txBody>
      </p:sp>
      <p:sp>
        <p:nvSpPr>
          <p:cNvPr id="42" name="Rectangle 41"/>
          <p:cNvSpPr/>
          <p:nvPr>
            <p:custDataLst>
              <p:tags r:id="rId9"/>
            </p:custDataLst>
          </p:nvPr>
        </p:nvSpPr>
        <p:spPr>
          <a:xfrm>
            <a:off x="6246458" y="4641128"/>
            <a:ext cx="2339997" cy="1020120"/>
          </a:xfrm>
          <a:prstGeom prst="rect">
            <a:avLst/>
          </a:prstGeom>
          <a:solidFill>
            <a:schemeClr val="bg1">
              <a:lumMod val="85000"/>
            </a:schemeClr>
          </a:solidFill>
          <a:ln w="28575" cap="flat" cmpd="sng">
            <a:solidFill>
              <a:schemeClr val="bg1"/>
            </a:solidFill>
            <a:miter lim="800000"/>
            <a:headEnd type="none" w="med" len="med"/>
            <a:tailEnd type="none" w="med" len="med"/>
          </a:ln>
        </p:spPr>
        <p:txBody>
          <a:bodyPr wrap="none" lIns="72000" rIns="72000" anchor="ctr"/>
          <a:lstStyle/>
          <a:p>
            <a:pPr marL="47996" defTabSz="964372">
              <a:buClr>
                <a:srgbClr val="000000"/>
              </a:buClr>
            </a:pPr>
            <a:r>
              <a:rPr lang="fr-FR" sz="1400" dirty="0">
                <a:solidFill>
                  <a:srgbClr val="000000"/>
                </a:solidFill>
                <a:latin typeface="+mj-lt"/>
              </a:rPr>
              <a:t>- Données passées disponibles</a:t>
            </a:r>
          </a:p>
          <a:p>
            <a:pPr marL="47996" defTabSz="964372">
              <a:buClr>
                <a:srgbClr val="000000"/>
              </a:buClr>
            </a:pPr>
            <a:r>
              <a:rPr lang="fr-FR" sz="1400" dirty="0">
                <a:solidFill>
                  <a:srgbClr val="000000"/>
                </a:solidFill>
                <a:latin typeface="+mj-lt"/>
              </a:rPr>
              <a:t>- Moyen à court terme </a:t>
            </a:r>
          </a:p>
          <a:p>
            <a:pPr marL="47996" defTabSz="964372">
              <a:buClr>
                <a:srgbClr val="000000"/>
              </a:buClr>
            </a:pPr>
            <a:r>
              <a:rPr lang="fr-FR" sz="1400" dirty="0">
                <a:solidFill>
                  <a:srgbClr val="000000"/>
                </a:solidFill>
                <a:latin typeface="+mj-lt"/>
              </a:rPr>
              <a:t>- Relation entre variables</a:t>
            </a:r>
          </a:p>
          <a:p>
            <a:pPr marL="47996" defTabSz="964372">
              <a:buClr>
                <a:srgbClr val="000000"/>
              </a:buClr>
            </a:pPr>
            <a:r>
              <a:rPr lang="fr-FR" sz="1400" dirty="0">
                <a:solidFill>
                  <a:srgbClr val="000000"/>
                </a:solidFill>
                <a:latin typeface="+mj-lt"/>
              </a:rPr>
              <a:t>- Modèles plus complexes</a:t>
            </a:r>
          </a:p>
        </p:txBody>
      </p:sp>
      <p:cxnSp>
        <p:nvCxnSpPr>
          <p:cNvPr id="44" name="Elbow Connector 43"/>
          <p:cNvCxnSpPr>
            <a:cxnSpLocks/>
            <a:stCxn id="26" idx="2"/>
            <a:endCxn id="41" idx="0"/>
          </p:cNvCxnSpPr>
          <p:nvPr>
            <p:custDataLst>
              <p:tags r:id="rId10"/>
            </p:custDataLst>
          </p:nvPr>
        </p:nvCxnSpPr>
        <p:spPr>
          <a:xfrm rot="16200000" flipH="1">
            <a:off x="6116907" y="2768716"/>
            <a:ext cx="1194798" cy="1404301"/>
          </a:xfrm>
          <a:prstGeom prst="bentConnector3">
            <a:avLst>
              <a:gd name="adj1" fmla="val 50000"/>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9" name="Rounded Rectangular Callout 18"/>
          <p:cNvSpPr/>
          <p:nvPr>
            <p:custDataLst>
              <p:tags r:id="rId11"/>
            </p:custDataLst>
          </p:nvPr>
        </p:nvSpPr>
        <p:spPr>
          <a:xfrm>
            <a:off x="7466442" y="2810842"/>
            <a:ext cx="1612119" cy="1080120"/>
          </a:xfrm>
          <a:prstGeom prst="wedgeRoundRectCallout">
            <a:avLst>
              <a:gd name="adj1" fmla="val -38400"/>
              <a:gd name="adj2" fmla="val 62500"/>
              <a:gd name="adj3" fmla="val 16667"/>
            </a:avLst>
          </a:prstGeom>
          <a:solidFill>
            <a:srgbClr val="FFFF00"/>
          </a:solidFill>
          <a:ln>
            <a:solidFill>
              <a:schemeClr val="bg1"/>
            </a:solidFill>
          </a:ln>
          <a:effectLst/>
        </p:spPr>
        <p:txBody>
          <a:bodyPr lIns="0" tIns="0" rIns="0" bIns="0" anchor="ctr"/>
          <a:lstStyle/>
          <a:p>
            <a:pPr algn="ctr"/>
            <a:r>
              <a:rPr lang="fr-FR" sz="1200" dirty="0">
                <a:latin typeface="+mj-lt"/>
                <a:ea typeface="ＭＳ Ｐゴシック" pitchFamily="-123" charset="-128"/>
                <a:cs typeface="Gill Sans" charset="0"/>
              </a:rPr>
              <a:t>Déduire la demande future à partir de l'évolution prévisionnelle d'une ou plusieurs variables explicatives</a:t>
            </a:r>
          </a:p>
        </p:txBody>
      </p:sp>
      <p:sp>
        <p:nvSpPr>
          <p:cNvPr id="51" name="Rounded Rectangular Callout 50"/>
          <p:cNvSpPr/>
          <p:nvPr>
            <p:custDataLst>
              <p:tags r:id="rId12"/>
            </p:custDataLst>
          </p:nvPr>
        </p:nvSpPr>
        <p:spPr>
          <a:xfrm>
            <a:off x="2921418" y="2852936"/>
            <a:ext cx="1612119" cy="1080120"/>
          </a:xfrm>
          <a:prstGeom prst="wedgeRoundRectCallout">
            <a:avLst>
              <a:gd name="adj1" fmla="val 39534"/>
              <a:gd name="adj2" fmla="val 61786"/>
              <a:gd name="adj3" fmla="val 16667"/>
            </a:avLst>
          </a:prstGeom>
          <a:solidFill>
            <a:srgbClr val="FFFF00"/>
          </a:solidFill>
          <a:ln>
            <a:solidFill>
              <a:schemeClr val="bg1"/>
            </a:solidFill>
          </a:ln>
          <a:effectLst/>
        </p:spPr>
        <p:txBody>
          <a:bodyPr lIns="0" tIns="0" rIns="0" bIns="0" anchor="ctr"/>
          <a:lstStyle/>
          <a:p>
            <a:pPr algn="ctr"/>
            <a:r>
              <a:rPr lang="fr-FR" sz="1200" dirty="0">
                <a:latin typeface="+mj-lt"/>
                <a:cs typeface="Gill Sans" charset="0"/>
              </a:rPr>
              <a:t>Extrapoler la demande passée (nature et structure). Dans le futur la demande aura dans les mêmes caractéristiques</a:t>
            </a:r>
          </a:p>
        </p:txBody>
      </p:sp>
      <p:grpSp>
        <p:nvGrpSpPr>
          <p:cNvPr id="7" name="Group 6"/>
          <p:cNvGrpSpPr/>
          <p:nvPr>
            <p:custDataLst>
              <p:tags r:id="rId13"/>
            </p:custDataLst>
          </p:nvPr>
        </p:nvGrpSpPr>
        <p:grpSpPr>
          <a:xfrm>
            <a:off x="3365086" y="5661248"/>
            <a:ext cx="2520000" cy="936104"/>
            <a:chOff x="3365086" y="5175776"/>
            <a:chExt cx="2520000" cy="936104"/>
          </a:xfrm>
        </p:grpSpPr>
        <p:sp>
          <p:nvSpPr>
            <p:cNvPr id="20" name="Rectangle 19"/>
            <p:cNvSpPr/>
            <p:nvPr/>
          </p:nvSpPr>
          <p:spPr>
            <a:xfrm>
              <a:off x="3365086" y="5373216"/>
              <a:ext cx="2520000" cy="738664"/>
            </a:xfrm>
            <a:prstGeom prst="rect">
              <a:avLst/>
            </a:prstGeom>
          </p:spPr>
          <p:txBody>
            <a:bodyPr>
              <a:spAutoFit/>
            </a:bodyPr>
            <a:lstStyle/>
            <a:p>
              <a:pPr algn="ctr"/>
              <a:r>
                <a:rPr lang="fr-FR" sz="1400" dirty="0">
                  <a:solidFill>
                    <a:srgbClr val="000000"/>
                  </a:solidFill>
                  <a:latin typeface="+mj-lt"/>
                </a:rPr>
                <a:t>Moyenne mobile simple</a:t>
              </a:r>
              <a:br>
                <a:rPr lang="fr-FR" sz="1400" dirty="0">
                  <a:solidFill>
                    <a:srgbClr val="000000"/>
                  </a:solidFill>
                  <a:latin typeface="+mj-lt"/>
                </a:rPr>
              </a:br>
              <a:r>
                <a:rPr lang="fr-FR" sz="1400" dirty="0">
                  <a:solidFill>
                    <a:srgbClr val="000000"/>
                  </a:solidFill>
                  <a:latin typeface="+mj-lt"/>
                </a:rPr>
                <a:t>Moyenne mobile pondérée</a:t>
              </a:r>
            </a:p>
            <a:p>
              <a:pPr algn="ctr"/>
              <a:r>
                <a:rPr lang="fr-FR" sz="1400" dirty="0">
                  <a:solidFill>
                    <a:srgbClr val="000000"/>
                  </a:solidFill>
                  <a:latin typeface="+mj-lt"/>
                </a:rPr>
                <a:t>Lissage exponentiel</a:t>
              </a:r>
              <a:endParaRPr lang="fr-FR" sz="1400" dirty="0">
                <a:latin typeface="+mj-lt"/>
              </a:endParaRPr>
            </a:p>
          </p:txBody>
        </p:sp>
        <p:cxnSp>
          <p:nvCxnSpPr>
            <p:cNvPr id="56" name="Elbow Connector 55"/>
            <p:cNvCxnSpPr>
              <a:stCxn id="40" idx="2"/>
              <a:endCxn id="20" idx="0"/>
            </p:cNvCxnSpPr>
            <p:nvPr/>
          </p:nvCxnSpPr>
          <p:spPr>
            <a:xfrm flipH="1">
              <a:off x="4625086" y="5175776"/>
              <a:ext cx="1" cy="197440"/>
            </a:xfrm>
            <a:prstGeom prst="straightConnector1">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custDataLst>
              <p:tags r:id="rId14"/>
            </p:custDataLst>
          </p:nvPr>
        </p:nvGrpSpPr>
        <p:grpSpPr>
          <a:xfrm>
            <a:off x="6156456" y="5661248"/>
            <a:ext cx="2520000" cy="936104"/>
            <a:chOff x="6156456" y="5175776"/>
            <a:chExt cx="2520000" cy="936104"/>
          </a:xfrm>
        </p:grpSpPr>
        <p:sp>
          <p:nvSpPr>
            <p:cNvPr id="23" name="Rectangle 22"/>
            <p:cNvSpPr/>
            <p:nvPr/>
          </p:nvSpPr>
          <p:spPr>
            <a:xfrm>
              <a:off x="6156456" y="5373216"/>
              <a:ext cx="2520000" cy="738664"/>
            </a:xfrm>
            <a:prstGeom prst="rect">
              <a:avLst/>
            </a:prstGeom>
          </p:spPr>
          <p:txBody>
            <a:bodyPr>
              <a:spAutoFit/>
            </a:bodyPr>
            <a:lstStyle/>
            <a:p>
              <a:pPr algn="ctr"/>
              <a:r>
                <a:rPr lang="fr-FR" sz="1400" dirty="0">
                  <a:solidFill>
                    <a:srgbClr val="000000"/>
                  </a:solidFill>
                  <a:latin typeface="+mj-lt"/>
                </a:rPr>
                <a:t>Régression simple</a:t>
              </a:r>
              <a:br>
                <a:rPr lang="fr-FR" sz="1400" dirty="0">
                  <a:solidFill>
                    <a:srgbClr val="000000"/>
                  </a:solidFill>
                  <a:latin typeface="+mj-lt"/>
                </a:rPr>
              </a:br>
              <a:r>
                <a:rPr lang="fr-FR" sz="1400" dirty="0">
                  <a:solidFill>
                    <a:srgbClr val="000000"/>
                  </a:solidFill>
                  <a:latin typeface="+mj-lt"/>
                </a:rPr>
                <a:t>Régression multiple</a:t>
              </a:r>
            </a:p>
            <a:p>
              <a:pPr algn="ctr"/>
              <a:r>
                <a:rPr lang="fr-FR" sz="1400" dirty="0">
                  <a:solidFill>
                    <a:srgbClr val="000000"/>
                  </a:solidFill>
                  <a:latin typeface="+mj-lt"/>
                </a:rPr>
                <a:t>Modèles économétriques</a:t>
              </a:r>
              <a:endParaRPr lang="fr-FR" sz="1400" dirty="0">
                <a:latin typeface="+mj-lt"/>
              </a:endParaRPr>
            </a:p>
          </p:txBody>
        </p:sp>
        <p:cxnSp>
          <p:nvCxnSpPr>
            <p:cNvPr id="59" name="Elbow Connector 55"/>
            <p:cNvCxnSpPr>
              <a:stCxn id="42" idx="2"/>
              <a:endCxn id="23" idx="0"/>
            </p:cNvCxnSpPr>
            <p:nvPr/>
          </p:nvCxnSpPr>
          <p:spPr>
            <a:xfrm flipH="1">
              <a:off x="7416456" y="5175776"/>
              <a:ext cx="1" cy="197440"/>
            </a:xfrm>
            <a:prstGeom prst="straightConnector1">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54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custDataLst>
              <p:tags r:id="rId1"/>
            </p:custDataLst>
          </p:nvPr>
        </p:nvSpPr>
        <p:spPr>
          <a:xfrm>
            <a:off x="103450" y="692696"/>
            <a:ext cx="8789029" cy="515517"/>
          </a:xfrm>
          <a:prstGeom prst="rect">
            <a:avLst/>
          </a:prstGeom>
        </p:spPr>
        <p:txBody>
          <a:bodyPr/>
          <a:lstStyle/>
          <a:p>
            <a:pPr algn="r">
              <a:lnSpc>
                <a:spcPct val="90000"/>
              </a:lnSpc>
            </a:pPr>
            <a:r>
              <a:rPr lang="fr-FR" sz="2800" b="1" dirty="0">
                <a:solidFill>
                  <a:srgbClr val="008000"/>
                </a:solidFill>
              </a:rPr>
              <a:t>Le processus d’élaboration des prévisions</a:t>
            </a:r>
          </a:p>
        </p:txBody>
      </p:sp>
      <p:sp>
        <p:nvSpPr>
          <p:cNvPr id="9" name="Rectangle 8">
            <a:extLst>
              <a:ext uri="{FF2B5EF4-FFF2-40B4-BE49-F238E27FC236}">
                <a16:creationId xmlns:a16="http://schemas.microsoft.com/office/drawing/2014/main" id="{387AB1FD-67ED-45F4-9C03-AA2F7579CCB2}"/>
              </a:ext>
            </a:extLst>
          </p:cNvPr>
          <p:cNvSpPr/>
          <p:nvPr>
            <p:custDataLst>
              <p:tags r:id="rId2"/>
            </p:custDataLst>
          </p:nvPr>
        </p:nvSpPr>
        <p:spPr>
          <a:xfrm>
            <a:off x="827584" y="5583612"/>
            <a:ext cx="6696744" cy="683264"/>
          </a:xfrm>
          <a:prstGeom prst="rect">
            <a:avLst/>
          </a:prstGeom>
        </p:spPr>
        <p:txBody>
          <a:bodyPr wrap="square">
            <a:spAutoFit/>
          </a:bodyPr>
          <a:lstStyle/>
          <a:p>
            <a:pPr algn="ctr">
              <a:lnSpc>
                <a:spcPct val="80000"/>
              </a:lnSpc>
            </a:pPr>
            <a:r>
              <a:rPr lang="fr-FR" b="1" dirty="0">
                <a:solidFill>
                  <a:srgbClr val="FF0000"/>
                </a:solidFill>
              </a:rPr>
              <a:t>Première étape du processus de prévision : </a:t>
            </a:r>
            <a:br>
              <a:rPr lang="fr-FR" b="1" dirty="0">
                <a:solidFill>
                  <a:srgbClr val="FF0000"/>
                </a:solidFill>
              </a:rPr>
            </a:br>
            <a:r>
              <a:rPr lang="fr-FR" b="1" dirty="0">
                <a:solidFill>
                  <a:srgbClr val="FF0000"/>
                </a:solidFill>
              </a:rPr>
              <a:t>le chargement des données</a:t>
            </a:r>
          </a:p>
        </p:txBody>
      </p:sp>
      <p:sp>
        <p:nvSpPr>
          <p:cNvPr id="3" name="Espace réservé du contenu 2">
            <a:extLst>
              <a:ext uri="{FF2B5EF4-FFF2-40B4-BE49-F238E27FC236}">
                <a16:creationId xmlns:a16="http://schemas.microsoft.com/office/drawing/2014/main" id="{5D659CEB-FC65-44AB-ACC9-20211B5772E5}"/>
              </a:ext>
            </a:extLst>
          </p:cNvPr>
          <p:cNvSpPr>
            <a:spLocks noGrp="1"/>
          </p:cNvSpPr>
          <p:nvPr>
            <p:ph idx="1"/>
            <p:custDataLst>
              <p:tags r:id="rId3"/>
            </p:custDataLst>
          </p:nvPr>
        </p:nvSpPr>
        <p:spPr>
          <a:xfrm>
            <a:off x="395536" y="1589831"/>
            <a:ext cx="5317596" cy="3678337"/>
          </a:xfrm>
        </p:spPr>
        <p:txBody>
          <a:bodyPr anchor="t" anchorCtr="0"/>
          <a:lstStyle/>
          <a:p>
            <a:pPr>
              <a:spcBef>
                <a:spcPts val="0"/>
              </a:spcBef>
            </a:pPr>
            <a:r>
              <a:rPr lang="fr-FR" altLang="fr-FR" sz="2000" dirty="0"/>
              <a:t>La demande pour un article peut provenir de plusieurs marchés ayant des comportements différents. On fera alors une analyse et une prévision par marché.</a:t>
            </a:r>
          </a:p>
          <a:p>
            <a:pPr>
              <a:spcBef>
                <a:spcPts val="0"/>
              </a:spcBef>
            </a:pPr>
            <a:endParaRPr lang="fr-FR" altLang="fr-FR" sz="2000" dirty="0"/>
          </a:p>
          <a:p>
            <a:pPr>
              <a:spcBef>
                <a:spcPts val="0"/>
              </a:spcBef>
            </a:pPr>
            <a:r>
              <a:rPr lang="fr-FR" altLang="fr-FR" sz="2000" b="1" dirty="0"/>
              <a:t>Procédure</a:t>
            </a:r>
          </a:p>
          <a:p>
            <a:pPr>
              <a:spcBef>
                <a:spcPts val="0"/>
              </a:spcBef>
            </a:pPr>
            <a:r>
              <a:rPr lang="fr-FR" altLang="fr-FR" sz="2000" dirty="0"/>
              <a:t>On charge l’historique des données</a:t>
            </a:r>
          </a:p>
          <a:p>
            <a:r>
              <a:rPr lang="fr-FR" altLang="fr-FR" sz="2000" dirty="0"/>
              <a:t>On vérifie si la totalité de l’historique est présent et s’il n’a pas de biais</a:t>
            </a:r>
          </a:p>
          <a:p>
            <a:r>
              <a:rPr lang="fr-FR" altLang="fr-FR" sz="2000" dirty="0"/>
              <a:t>Sinon… on va faire de très beaux calculs sur des données fausses… et le résultat ne sera pas pertinent</a:t>
            </a:r>
          </a:p>
        </p:txBody>
      </p:sp>
      <p:pic>
        <p:nvPicPr>
          <p:cNvPr id="6" name="Image 5">
            <a:extLst>
              <a:ext uri="{FF2B5EF4-FFF2-40B4-BE49-F238E27FC236}">
                <a16:creationId xmlns:a16="http://schemas.microsoft.com/office/drawing/2014/main" id="{519CE0FF-917A-4C71-9045-ABDD48F65DAA}"/>
              </a:ext>
            </a:extLst>
          </p:cNvPr>
          <p:cNvPicPr>
            <a:picLocks noChangeAspect="1"/>
          </p:cNvPicPr>
          <p:nvPr/>
        </p:nvPicPr>
        <p:blipFill>
          <a:blip r:embed="rId6"/>
          <a:stretch>
            <a:fillRect/>
          </a:stretch>
        </p:blipFill>
        <p:spPr>
          <a:xfrm>
            <a:off x="5943997" y="2409427"/>
            <a:ext cx="2590403" cy="2247303"/>
          </a:xfrm>
          <a:prstGeom prst="rect">
            <a:avLst/>
          </a:prstGeom>
        </p:spPr>
      </p:pic>
    </p:spTree>
    <p:extLst>
      <p:ext uri="{BB962C8B-B14F-4D97-AF65-F5344CB8AC3E}">
        <p14:creationId xmlns:p14="http://schemas.microsoft.com/office/powerpoint/2010/main" val="1694390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D835E5C2-6BB3-4384-8304-46ED08CFC5EF}"/>
              </a:ext>
            </a:extLst>
          </p:cNvPr>
          <p:cNvSpPr>
            <a:spLocks noGrp="1" noChangeArrowheads="1"/>
          </p:cNvSpPr>
          <p:nvPr>
            <p:ph type="title"/>
            <p:custDataLst>
              <p:tags r:id="rId1"/>
            </p:custDataLst>
          </p:nvPr>
        </p:nvSpPr>
        <p:spPr/>
        <p:txBody>
          <a:bodyPr/>
          <a:lstStyle/>
          <a:p>
            <a:pPr algn="r"/>
            <a:r>
              <a:rPr lang="fr-FR" altLang="fr-FR" sz="2800" b="1" dirty="0">
                <a:solidFill>
                  <a:srgbClr val="008000"/>
                </a:solidFill>
                <a:latin typeface="Arial" panose="020B0604020202020204" pitchFamily="34" charset="0"/>
                <a:cs typeface="Arial" panose="020B0604020202020204" pitchFamily="34" charset="0"/>
              </a:rPr>
              <a:t>Prétraitement des séries chronologiques</a:t>
            </a:r>
          </a:p>
        </p:txBody>
      </p:sp>
      <p:sp>
        <p:nvSpPr>
          <p:cNvPr id="20485" name="Rectangle 3">
            <a:extLst>
              <a:ext uri="{FF2B5EF4-FFF2-40B4-BE49-F238E27FC236}">
                <a16:creationId xmlns:a16="http://schemas.microsoft.com/office/drawing/2014/main" id="{C799F141-20F3-47FB-8DB4-E5EB622A733E}"/>
              </a:ext>
            </a:extLst>
          </p:cNvPr>
          <p:cNvSpPr>
            <a:spLocks noGrp="1" noChangeArrowheads="1"/>
          </p:cNvSpPr>
          <p:nvPr>
            <p:ph type="body" idx="1"/>
            <p:custDataLst>
              <p:tags r:id="rId2"/>
            </p:custDataLst>
          </p:nvPr>
        </p:nvSpPr>
        <p:spPr>
          <a:xfrm>
            <a:off x="457200" y="1600201"/>
            <a:ext cx="8229600" cy="2222500"/>
          </a:xfrm>
        </p:spPr>
        <p:txBody>
          <a:bodyPr anchor="t"/>
          <a:lstStyle/>
          <a:p>
            <a:r>
              <a:rPr lang="fr-FR" altLang="fr-FR" sz="2000" dirty="0">
                <a:latin typeface="Arial" panose="020B0604020202020204" pitchFamily="34" charset="0"/>
                <a:cs typeface="Arial" panose="020B0604020202020204" pitchFamily="34" charset="0"/>
              </a:rPr>
              <a:t>Identifier la demande régulière de la demande exceptionnelle</a:t>
            </a:r>
            <a:br>
              <a:rPr lang="fr-FR" altLang="fr-FR" sz="2000" dirty="0">
                <a:latin typeface="Arial" panose="020B0604020202020204" pitchFamily="34" charset="0"/>
                <a:cs typeface="Arial" panose="020B0604020202020204" pitchFamily="34" charset="0"/>
              </a:rPr>
            </a:br>
            <a:r>
              <a:rPr lang="fr-FR" altLang="fr-FR" sz="2000" dirty="0">
                <a:solidFill>
                  <a:srgbClr val="003399"/>
                </a:solidFill>
                <a:latin typeface="Arial" panose="020B0604020202020204" pitchFamily="34" charset="0"/>
                <a:cs typeface="Arial" panose="020B0604020202020204" pitchFamily="34" charset="0"/>
              </a:rPr>
              <a:t>exemple : grosse commande à l’export</a:t>
            </a:r>
          </a:p>
          <a:p>
            <a:r>
              <a:rPr lang="fr-FR" altLang="fr-FR" sz="2000" dirty="0">
                <a:latin typeface="Arial" panose="020B0604020202020204" pitchFamily="34" charset="0"/>
                <a:cs typeface="Arial" panose="020B0604020202020204" pitchFamily="34" charset="0"/>
              </a:rPr>
              <a:t>Isoler la demande qui provient de promotions temporaires</a:t>
            </a:r>
            <a:br>
              <a:rPr lang="fr-FR" altLang="fr-FR" sz="2000" dirty="0">
                <a:latin typeface="Arial" panose="020B0604020202020204" pitchFamily="34" charset="0"/>
                <a:cs typeface="Arial" panose="020B0604020202020204" pitchFamily="34" charset="0"/>
              </a:rPr>
            </a:br>
            <a:r>
              <a:rPr lang="fr-FR" altLang="fr-FR" sz="2000" dirty="0">
                <a:solidFill>
                  <a:srgbClr val="003399"/>
                </a:solidFill>
                <a:latin typeface="Arial" panose="020B0604020202020204" pitchFamily="34" charset="0"/>
                <a:cs typeface="Arial" panose="020B0604020202020204" pitchFamily="34" charset="0"/>
              </a:rPr>
              <a:t>(pour éviter de perturber le modèle de prévision)</a:t>
            </a:r>
          </a:p>
        </p:txBody>
      </p:sp>
      <p:sp>
        <p:nvSpPr>
          <p:cNvPr id="20486" name="Freeform 4">
            <a:extLst>
              <a:ext uri="{FF2B5EF4-FFF2-40B4-BE49-F238E27FC236}">
                <a16:creationId xmlns:a16="http://schemas.microsoft.com/office/drawing/2014/main" id="{25800695-8498-46B1-8BE0-79CC7C24B8B6}"/>
              </a:ext>
            </a:extLst>
          </p:cNvPr>
          <p:cNvSpPr>
            <a:spLocks/>
          </p:cNvSpPr>
          <p:nvPr>
            <p:custDataLst>
              <p:tags r:id="rId3"/>
            </p:custDataLst>
          </p:nvPr>
        </p:nvSpPr>
        <p:spPr bwMode="auto">
          <a:xfrm>
            <a:off x="1447800" y="4330700"/>
            <a:ext cx="5638800" cy="1409700"/>
          </a:xfrm>
          <a:custGeom>
            <a:avLst/>
            <a:gdLst>
              <a:gd name="T0" fmla="*/ 0 w 3552"/>
              <a:gd name="T1" fmla="*/ 1155700 h 888"/>
              <a:gd name="T2" fmla="*/ 457200 w 3552"/>
              <a:gd name="T3" fmla="*/ 927100 h 888"/>
              <a:gd name="T4" fmla="*/ 838200 w 3552"/>
              <a:gd name="T5" fmla="*/ 1155700 h 888"/>
              <a:gd name="T6" fmla="*/ 1524000 w 3552"/>
              <a:gd name="T7" fmla="*/ 1079500 h 888"/>
              <a:gd name="T8" fmla="*/ 2057400 w 3552"/>
              <a:gd name="T9" fmla="*/ 1155700 h 888"/>
              <a:gd name="T10" fmla="*/ 2514600 w 3552"/>
              <a:gd name="T11" fmla="*/ 12700 h 888"/>
              <a:gd name="T12" fmla="*/ 2971800 w 3552"/>
              <a:gd name="T13" fmla="*/ 1231900 h 888"/>
              <a:gd name="T14" fmla="*/ 3581401 w 3552"/>
              <a:gd name="T15" fmla="*/ 1079500 h 888"/>
              <a:gd name="T16" fmla="*/ 4419600 w 3552"/>
              <a:gd name="T17" fmla="*/ 1079500 h 888"/>
              <a:gd name="T18" fmla="*/ 5105400 w 3552"/>
              <a:gd name="T19" fmla="*/ 1003300 h 888"/>
              <a:gd name="T20" fmla="*/ 5638800 w 3552"/>
              <a:gd name="T21" fmla="*/ 1155700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2"/>
              <a:gd name="T34" fmla="*/ 0 h 888"/>
              <a:gd name="T35" fmla="*/ 3552 w 3552"/>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2" h="888">
                <a:moveTo>
                  <a:pt x="0" y="728"/>
                </a:moveTo>
                <a:cubicBezTo>
                  <a:pt x="100" y="656"/>
                  <a:pt x="200" y="584"/>
                  <a:pt x="288" y="584"/>
                </a:cubicBezTo>
                <a:cubicBezTo>
                  <a:pt x="376" y="584"/>
                  <a:pt x="416" y="712"/>
                  <a:pt x="528" y="728"/>
                </a:cubicBezTo>
                <a:cubicBezTo>
                  <a:pt x="640" y="744"/>
                  <a:pt x="832" y="680"/>
                  <a:pt x="960" y="680"/>
                </a:cubicBezTo>
                <a:cubicBezTo>
                  <a:pt x="1088" y="680"/>
                  <a:pt x="1192" y="840"/>
                  <a:pt x="1296" y="728"/>
                </a:cubicBezTo>
                <a:cubicBezTo>
                  <a:pt x="1400" y="616"/>
                  <a:pt x="1488" y="0"/>
                  <a:pt x="1584" y="8"/>
                </a:cubicBezTo>
                <a:cubicBezTo>
                  <a:pt x="1680" y="16"/>
                  <a:pt x="1760" y="664"/>
                  <a:pt x="1872" y="776"/>
                </a:cubicBezTo>
                <a:cubicBezTo>
                  <a:pt x="1984" y="888"/>
                  <a:pt x="2104" y="696"/>
                  <a:pt x="2256" y="680"/>
                </a:cubicBezTo>
                <a:cubicBezTo>
                  <a:pt x="2408" y="664"/>
                  <a:pt x="2624" y="688"/>
                  <a:pt x="2784" y="680"/>
                </a:cubicBezTo>
                <a:cubicBezTo>
                  <a:pt x="2944" y="672"/>
                  <a:pt x="3088" y="624"/>
                  <a:pt x="3216" y="632"/>
                </a:cubicBezTo>
                <a:cubicBezTo>
                  <a:pt x="3344" y="640"/>
                  <a:pt x="3448" y="684"/>
                  <a:pt x="3552" y="728"/>
                </a:cubicBezTo>
              </a:path>
            </a:pathLst>
          </a:custGeom>
          <a:noFill/>
          <a:ln w="28575" cap="flat" cmpd="sng">
            <a:solidFill>
              <a:srgbClr val="00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487" name="Freeform 5">
            <a:extLst>
              <a:ext uri="{FF2B5EF4-FFF2-40B4-BE49-F238E27FC236}">
                <a16:creationId xmlns:a16="http://schemas.microsoft.com/office/drawing/2014/main" id="{5F6A1405-54A6-42F0-A074-87DB15ACF02F}"/>
              </a:ext>
            </a:extLst>
          </p:cNvPr>
          <p:cNvSpPr>
            <a:spLocks/>
          </p:cNvSpPr>
          <p:nvPr>
            <p:custDataLst>
              <p:tags r:id="rId4"/>
            </p:custDataLst>
          </p:nvPr>
        </p:nvSpPr>
        <p:spPr bwMode="auto">
          <a:xfrm>
            <a:off x="1447800" y="4699000"/>
            <a:ext cx="5638800" cy="825500"/>
          </a:xfrm>
          <a:custGeom>
            <a:avLst/>
            <a:gdLst>
              <a:gd name="T0" fmla="*/ 0 w 3552"/>
              <a:gd name="T1" fmla="*/ 711200 h 520"/>
              <a:gd name="T2" fmla="*/ 838200 w 3552"/>
              <a:gd name="T3" fmla="*/ 635000 h 520"/>
              <a:gd name="T4" fmla="*/ 1371600 w 3552"/>
              <a:gd name="T5" fmla="*/ 787400 h 520"/>
              <a:gd name="T6" fmla="*/ 1905000 w 3552"/>
              <a:gd name="T7" fmla="*/ 635000 h 520"/>
              <a:gd name="T8" fmla="*/ 2286000 w 3552"/>
              <a:gd name="T9" fmla="*/ 787400 h 520"/>
              <a:gd name="T10" fmla="*/ 2971800 w 3552"/>
              <a:gd name="T11" fmla="*/ 406400 h 520"/>
              <a:gd name="T12" fmla="*/ 3581401 w 3552"/>
              <a:gd name="T13" fmla="*/ 25400 h 520"/>
              <a:gd name="T14" fmla="*/ 4191000 w 3552"/>
              <a:gd name="T15" fmla="*/ 254000 h 520"/>
              <a:gd name="T16" fmla="*/ 4572000 w 3552"/>
              <a:gd name="T17" fmla="*/ 482600 h 520"/>
              <a:gd name="T18" fmla="*/ 5334000 w 3552"/>
              <a:gd name="T19" fmla="*/ 635000 h 520"/>
              <a:gd name="T20" fmla="*/ 5638800 w 3552"/>
              <a:gd name="T21" fmla="*/ 63500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2"/>
              <a:gd name="T34" fmla="*/ 0 h 520"/>
              <a:gd name="T35" fmla="*/ 3552 w 355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2" h="520">
                <a:moveTo>
                  <a:pt x="0" y="448"/>
                </a:moveTo>
                <a:cubicBezTo>
                  <a:pt x="192" y="420"/>
                  <a:pt x="384" y="392"/>
                  <a:pt x="528" y="400"/>
                </a:cubicBezTo>
                <a:cubicBezTo>
                  <a:pt x="672" y="408"/>
                  <a:pt x="752" y="496"/>
                  <a:pt x="864" y="496"/>
                </a:cubicBezTo>
                <a:cubicBezTo>
                  <a:pt x="976" y="496"/>
                  <a:pt x="1104" y="400"/>
                  <a:pt x="1200" y="400"/>
                </a:cubicBezTo>
                <a:cubicBezTo>
                  <a:pt x="1296" y="400"/>
                  <a:pt x="1328" y="520"/>
                  <a:pt x="1440" y="496"/>
                </a:cubicBezTo>
                <a:cubicBezTo>
                  <a:pt x="1552" y="472"/>
                  <a:pt x="1736" y="336"/>
                  <a:pt x="1872" y="256"/>
                </a:cubicBezTo>
                <a:cubicBezTo>
                  <a:pt x="2008" y="176"/>
                  <a:pt x="2128" y="32"/>
                  <a:pt x="2256" y="16"/>
                </a:cubicBezTo>
                <a:cubicBezTo>
                  <a:pt x="2384" y="0"/>
                  <a:pt x="2536" y="112"/>
                  <a:pt x="2640" y="160"/>
                </a:cubicBezTo>
                <a:cubicBezTo>
                  <a:pt x="2744" y="208"/>
                  <a:pt x="2760" y="264"/>
                  <a:pt x="2880" y="304"/>
                </a:cubicBezTo>
                <a:cubicBezTo>
                  <a:pt x="3000" y="344"/>
                  <a:pt x="3248" y="384"/>
                  <a:pt x="3360" y="400"/>
                </a:cubicBezTo>
                <a:cubicBezTo>
                  <a:pt x="3472" y="416"/>
                  <a:pt x="3512" y="400"/>
                  <a:pt x="3552" y="400"/>
                </a:cubicBezTo>
              </a:path>
            </a:pathLst>
          </a:custGeom>
          <a:noFill/>
          <a:ln w="2857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488" name="Line 6">
            <a:extLst>
              <a:ext uri="{FF2B5EF4-FFF2-40B4-BE49-F238E27FC236}">
                <a16:creationId xmlns:a16="http://schemas.microsoft.com/office/drawing/2014/main" id="{88D111A0-5051-401E-91DA-3AFE0C1EBD12}"/>
              </a:ext>
            </a:extLst>
          </p:cNvPr>
          <p:cNvSpPr>
            <a:spLocks noChangeShapeType="1"/>
          </p:cNvSpPr>
          <p:nvPr>
            <p:custDataLst>
              <p:tags r:id="rId5"/>
            </p:custDataLst>
          </p:nvPr>
        </p:nvSpPr>
        <p:spPr bwMode="auto">
          <a:xfrm>
            <a:off x="1371600" y="5867400"/>
            <a:ext cx="60960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489" name="Line 7">
            <a:extLst>
              <a:ext uri="{FF2B5EF4-FFF2-40B4-BE49-F238E27FC236}">
                <a16:creationId xmlns:a16="http://schemas.microsoft.com/office/drawing/2014/main" id="{3366AB9E-198F-449A-B885-068F1098F9F9}"/>
              </a:ext>
            </a:extLst>
          </p:cNvPr>
          <p:cNvSpPr>
            <a:spLocks noChangeShapeType="1"/>
          </p:cNvSpPr>
          <p:nvPr>
            <p:custDataLst>
              <p:tags r:id="rId6"/>
            </p:custDataLst>
          </p:nvPr>
        </p:nvSpPr>
        <p:spPr bwMode="auto">
          <a:xfrm flipV="1">
            <a:off x="1371600" y="4038600"/>
            <a:ext cx="0" cy="1828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490" name="Text Box 8">
            <a:extLst>
              <a:ext uri="{FF2B5EF4-FFF2-40B4-BE49-F238E27FC236}">
                <a16:creationId xmlns:a16="http://schemas.microsoft.com/office/drawing/2014/main" id="{8D6DCC6E-C274-41E4-B4FA-0FCC34ADBA7E}"/>
              </a:ext>
            </a:extLst>
          </p:cNvPr>
          <p:cNvSpPr txBox="1">
            <a:spLocks noChangeArrowheads="1"/>
          </p:cNvSpPr>
          <p:nvPr>
            <p:custDataLst>
              <p:tags r:id="rId7"/>
            </p:custDataLst>
          </p:nvPr>
        </p:nvSpPr>
        <p:spPr bwMode="auto">
          <a:xfrm>
            <a:off x="2912639" y="4437063"/>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1200" dirty="0">
                <a:solidFill>
                  <a:srgbClr val="003399"/>
                </a:solidFill>
              </a:rPr>
              <a:t>Demande</a:t>
            </a:r>
          </a:p>
        </p:txBody>
      </p:sp>
      <p:sp>
        <p:nvSpPr>
          <p:cNvPr id="20491" name="Text Box 9">
            <a:extLst>
              <a:ext uri="{FF2B5EF4-FFF2-40B4-BE49-F238E27FC236}">
                <a16:creationId xmlns:a16="http://schemas.microsoft.com/office/drawing/2014/main" id="{E7A6D9E0-E2B6-4602-BC2B-C6FF562FD168}"/>
              </a:ext>
            </a:extLst>
          </p:cNvPr>
          <p:cNvSpPr txBox="1">
            <a:spLocks noChangeArrowheads="1"/>
          </p:cNvSpPr>
          <p:nvPr>
            <p:custDataLst>
              <p:tags r:id="rId8"/>
            </p:custDataLst>
          </p:nvPr>
        </p:nvSpPr>
        <p:spPr bwMode="auto">
          <a:xfrm>
            <a:off x="5292725" y="4508500"/>
            <a:ext cx="869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1200">
                <a:solidFill>
                  <a:schemeClr val="accent2"/>
                </a:solidFill>
              </a:rPr>
              <a:t>Prévision</a:t>
            </a:r>
          </a:p>
        </p:txBody>
      </p:sp>
    </p:spTree>
    <p:extLst>
      <p:ext uri="{BB962C8B-B14F-4D97-AF65-F5344CB8AC3E}">
        <p14:creationId xmlns:p14="http://schemas.microsoft.com/office/powerpoint/2010/main" val="19468711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custDataLst>
              <p:tags r:id="rId1"/>
            </p:custDataLst>
          </p:nvPr>
        </p:nvSpPr>
        <p:spPr>
          <a:xfrm>
            <a:off x="103450" y="692696"/>
            <a:ext cx="8789029" cy="515517"/>
          </a:xfrm>
          <a:prstGeom prst="rect">
            <a:avLst/>
          </a:prstGeom>
        </p:spPr>
        <p:txBody>
          <a:bodyPr/>
          <a:lstStyle/>
          <a:p>
            <a:pPr algn="r">
              <a:lnSpc>
                <a:spcPct val="90000"/>
              </a:lnSpc>
            </a:pPr>
            <a:r>
              <a:rPr lang="fr-FR" sz="2800" b="1" dirty="0">
                <a:solidFill>
                  <a:srgbClr val="008000"/>
                </a:solidFill>
              </a:rPr>
              <a:t>La cohérence du modèle de prévision</a:t>
            </a:r>
          </a:p>
        </p:txBody>
      </p:sp>
      <p:sp>
        <p:nvSpPr>
          <p:cNvPr id="9" name="Rectangle 8">
            <a:extLst>
              <a:ext uri="{FF2B5EF4-FFF2-40B4-BE49-F238E27FC236}">
                <a16:creationId xmlns:a16="http://schemas.microsoft.com/office/drawing/2014/main" id="{387AB1FD-67ED-45F4-9C03-AA2F7579CCB2}"/>
              </a:ext>
            </a:extLst>
          </p:cNvPr>
          <p:cNvSpPr/>
          <p:nvPr>
            <p:custDataLst>
              <p:tags r:id="rId2"/>
            </p:custDataLst>
          </p:nvPr>
        </p:nvSpPr>
        <p:spPr>
          <a:xfrm>
            <a:off x="899592" y="5861664"/>
            <a:ext cx="7056784" cy="683264"/>
          </a:xfrm>
          <a:prstGeom prst="rect">
            <a:avLst/>
          </a:prstGeom>
        </p:spPr>
        <p:txBody>
          <a:bodyPr wrap="square">
            <a:spAutoFit/>
          </a:bodyPr>
          <a:lstStyle/>
          <a:p>
            <a:pPr algn="ctr">
              <a:lnSpc>
                <a:spcPct val="80000"/>
              </a:lnSpc>
            </a:pPr>
            <a:r>
              <a:rPr lang="fr-FR" b="1" dirty="0">
                <a:solidFill>
                  <a:srgbClr val="FF0000"/>
                </a:solidFill>
              </a:rPr>
              <a:t>Deuxième étape du processus de prévision : </a:t>
            </a:r>
            <a:br>
              <a:rPr lang="fr-FR" b="1" dirty="0">
                <a:solidFill>
                  <a:srgbClr val="FF0000"/>
                </a:solidFill>
              </a:rPr>
            </a:br>
            <a:r>
              <a:rPr lang="fr-FR" b="1" dirty="0">
                <a:solidFill>
                  <a:srgbClr val="FF0000"/>
                </a:solidFill>
              </a:rPr>
              <a:t>la cohérence du modèle de prévision</a:t>
            </a:r>
          </a:p>
        </p:txBody>
      </p:sp>
      <p:sp>
        <p:nvSpPr>
          <p:cNvPr id="3" name="Espace réservé du contenu 2">
            <a:extLst>
              <a:ext uri="{FF2B5EF4-FFF2-40B4-BE49-F238E27FC236}">
                <a16:creationId xmlns:a16="http://schemas.microsoft.com/office/drawing/2014/main" id="{5D659CEB-FC65-44AB-ACC9-20211B5772E5}"/>
              </a:ext>
            </a:extLst>
          </p:cNvPr>
          <p:cNvSpPr>
            <a:spLocks noGrp="1"/>
          </p:cNvSpPr>
          <p:nvPr>
            <p:ph idx="1"/>
            <p:custDataLst>
              <p:tags r:id="rId3"/>
            </p:custDataLst>
          </p:nvPr>
        </p:nvSpPr>
        <p:spPr>
          <a:xfrm>
            <a:off x="609600" y="1910903"/>
            <a:ext cx="5114528" cy="3678337"/>
          </a:xfrm>
        </p:spPr>
        <p:txBody>
          <a:bodyPr/>
          <a:lstStyle/>
          <a:p>
            <a:r>
              <a:rPr lang="fr-FR" altLang="fr-FR" sz="2000" dirty="0"/>
              <a:t>On vérifie si les données sur lesquelles nous travaillons permettent de travailler avec tel ou tel outil statistique: </a:t>
            </a:r>
          </a:p>
          <a:p>
            <a:endParaRPr lang="fr-FR" altLang="fr-FR" sz="2000" dirty="0"/>
          </a:p>
          <a:p>
            <a:r>
              <a:rPr lang="fr-FR" altLang="fr-FR" sz="2000" dirty="0"/>
              <a:t>1, Les outils de prévision modernes proposent des scénarios statistiques et des mesures de pertinence qu’il faut vérifier</a:t>
            </a:r>
          </a:p>
          <a:p>
            <a:endParaRPr lang="fr-FR" altLang="fr-FR" sz="2000" dirty="0"/>
          </a:p>
          <a:p>
            <a:r>
              <a:rPr lang="fr-FR" altLang="fr-FR" sz="2000" dirty="0"/>
              <a:t>2, Régulièrement, le prévisionniste audite ses méthodes pour éliminer les biais de raisonnement</a:t>
            </a:r>
          </a:p>
        </p:txBody>
      </p:sp>
      <p:pic>
        <p:nvPicPr>
          <p:cNvPr id="6" name="Image 5">
            <a:extLst>
              <a:ext uri="{FF2B5EF4-FFF2-40B4-BE49-F238E27FC236}">
                <a16:creationId xmlns:a16="http://schemas.microsoft.com/office/drawing/2014/main" id="{78577F4F-7A0D-4D6F-8E7A-A8700BF6A00F}"/>
              </a:ext>
            </a:extLst>
          </p:cNvPr>
          <p:cNvPicPr>
            <a:picLocks noChangeAspect="1"/>
          </p:cNvPicPr>
          <p:nvPr/>
        </p:nvPicPr>
        <p:blipFill>
          <a:blip r:embed="rId6"/>
          <a:stretch>
            <a:fillRect/>
          </a:stretch>
        </p:blipFill>
        <p:spPr>
          <a:xfrm>
            <a:off x="6146965" y="1684182"/>
            <a:ext cx="2647995" cy="3816424"/>
          </a:xfrm>
          <a:prstGeom prst="rect">
            <a:avLst/>
          </a:prstGeom>
        </p:spPr>
      </p:pic>
    </p:spTree>
    <p:extLst>
      <p:ext uri="{BB962C8B-B14F-4D97-AF65-F5344CB8AC3E}">
        <p14:creationId xmlns:p14="http://schemas.microsoft.com/office/powerpoint/2010/main" val="238828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Line 3">
            <a:extLst>
              <a:ext uri="{FF2B5EF4-FFF2-40B4-BE49-F238E27FC236}">
                <a16:creationId xmlns:a16="http://schemas.microsoft.com/office/drawing/2014/main" id="{10CB6E02-E4C0-4EB9-8678-EDB06B61317D}"/>
              </a:ext>
            </a:extLst>
          </p:cNvPr>
          <p:cNvSpPr>
            <a:spLocks noChangeShapeType="1"/>
          </p:cNvSpPr>
          <p:nvPr/>
        </p:nvSpPr>
        <p:spPr bwMode="auto">
          <a:xfrm flipV="1">
            <a:off x="1524000" y="1600200"/>
            <a:ext cx="0" cy="2971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055" name="Line 4">
            <a:extLst>
              <a:ext uri="{FF2B5EF4-FFF2-40B4-BE49-F238E27FC236}">
                <a16:creationId xmlns:a16="http://schemas.microsoft.com/office/drawing/2014/main" id="{EC1E2EE5-B7BB-4D50-AE95-EB929DB3EC61}"/>
              </a:ext>
            </a:extLst>
          </p:cNvPr>
          <p:cNvSpPr>
            <a:spLocks noChangeShapeType="1"/>
          </p:cNvSpPr>
          <p:nvPr/>
        </p:nvSpPr>
        <p:spPr bwMode="auto">
          <a:xfrm>
            <a:off x="1524000" y="4572000"/>
            <a:ext cx="60198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056" name="Line 5">
            <a:extLst>
              <a:ext uri="{FF2B5EF4-FFF2-40B4-BE49-F238E27FC236}">
                <a16:creationId xmlns:a16="http://schemas.microsoft.com/office/drawing/2014/main" id="{0A736F3F-598F-42D2-B74E-8FC5491664C6}"/>
              </a:ext>
            </a:extLst>
          </p:cNvPr>
          <p:cNvSpPr>
            <a:spLocks noChangeShapeType="1"/>
          </p:cNvSpPr>
          <p:nvPr/>
        </p:nvSpPr>
        <p:spPr bwMode="auto">
          <a:xfrm flipV="1">
            <a:off x="2057400" y="2133600"/>
            <a:ext cx="5181600" cy="198120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7" name="AutoShape 6">
            <a:extLst>
              <a:ext uri="{FF2B5EF4-FFF2-40B4-BE49-F238E27FC236}">
                <a16:creationId xmlns:a16="http://schemas.microsoft.com/office/drawing/2014/main" id="{C0200207-7901-4175-92C5-D7ECECFE7926}"/>
              </a:ext>
            </a:extLst>
          </p:cNvPr>
          <p:cNvSpPr>
            <a:spLocks noChangeArrowheads="1"/>
          </p:cNvSpPr>
          <p:nvPr/>
        </p:nvSpPr>
        <p:spPr bwMode="auto">
          <a:xfrm>
            <a:off x="2438400" y="32004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58" name="AutoShape 7">
            <a:extLst>
              <a:ext uri="{FF2B5EF4-FFF2-40B4-BE49-F238E27FC236}">
                <a16:creationId xmlns:a16="http://schemas.microsoft.com/office/drawing/2014/main" id="{DC987BDD-48A7-4168-BB8E-B92453F20447}"/>
              </a:ext>
            </a:extLst>
          </p:cNvPr>
          <p:cNvSpPr>
            <a:spLocks noChangeArrowheads="1"/>
          </p:cNvSpPr>
          <p:nvPr/>
        </p:nvSpPr>
        <p:spPr bwMode="auto">
          <a:xfrm>
            <a:off x="2667000" y="4038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59" name="AutoShape 8">
            <a:extLst>
              <a:ext uri="{FF2B5EF4-FFF2-40B4-BE49-F238E27FC236}">
                <a16:creationId xmlns:a16="http://schemas.microsoft.com/office/drawing/2014/main" id="{B730AE7C-01C2-4C13-A2E0-D761F4C58B80}"/>
              </a:ext>
            </a:extLst>
          </p:cNvPr>
          <p:cNvSpPr>
            <a:spLocks noChangeArrowheads="1"/>
          </p:cNvSpPr>
          <p:nvPr/>
        </p:nvSpPr>
        <p:spPr bwMode="auto">
          <a:xfrm>
            <a:off x="2743200" y="3505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0" name="AutoShape 9">
            <a:extLst>
              <a:ext uri="{FF2B5EF4-FFF2-40B4-BE49-F238E27FC236}">
                <a16:creationId xmlns:a16="http://schemas.microsoft.com/office/drawing/2014/main" id="{C2F4FBF9-15F0-4AAB-A74E-E119F530B29A}"/>
              </a:ext>
            </a:extLst>
          </p:cNvPr>
          <p:cNvSpPr>
            <a:spLocks noChangeArrowheads="1"/>
          </p:cNvSpPr>
          <p:nvPr/>
        </p:nvSpPr>
        <p:spPr bwMode="auto">
          <a:xfrm>
            <a:off x="2895600" y="3429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1" name="AutoShape 10">
            <a:extLst>
              <a:ext uri="{FF2B5EF4-FFF2-40B4-BE49-F238E27FC236}">
                <a16:creationId xmlns:a16="http://schemas.microsoft.com/office/drawing/2014/main" id="{54968654-E22D-4C56-B53E-968E71C5EA59}"/>
              </a:ext>
            </a:extLst>
          </p:cNvPr>
          <p:cNvSpPr>
            <a:spLocks noChangeArrowheads="1"/>
          </p:cNvSpPr>
          <p:nvPr/>
        </p:nvSpPr>
        <p:spPr bwMode="auto">
          <a:xfrm>
            <a:off x="3048000" y="3810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2" name="AutoShape 11">
            <a:extLst>
              <a:ext uri="{FF2B5EF4-FFF2-40B4-BE49-F238E27FC236}">
                <a16:creationId xmlns:a16="http://schemas.microsoft.com/office/drawing/2014/main" id="{813BA555-6759-4CEA-9242-0FCD47B37A86}"/>
              </a:ext>
            </a:extLst>
          </p:cNvPr>
          <p:cNvSpPr>
            <a:spLocks noChangeArrowheads="1"/>
          </p:cNvSpPr>
          <p:nvPr/>
        </p:nvSpPr>
        <p:spPr bwMode="auto">
          <a:xfrm>
            <a:off x="3200400" y="3429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3" name="AutoShape 12">
            <a:extLst>
              <a:ext uri="{FF2B5EF4-FFF2-40B4-BE49-F238E27FC236}">
                <a16:creationId xmlns:a16="http://schemas.microsoft.com/office/drawing/2014/main" id="{D356CB00-716E-49D4-8B2C-D7FC3FA8C150}"/>
              </a:ext>
            </a:extLst>
          </p:cNvPr>
          <p:cNvSpPr>
            <a:spLocks noChangeArrowheads="1"/>
          </p:cNvSpPr>
          <p:nvPr/>
        </p:nvSpPr>
        <p:spPr bwMode="auto">
          <a:xfrm>
            <a:off x="3352800" y="3810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4" name="AutoShape 13">
            <a:extLst>
              <a:ext uri="{FF2B5EF4-FFF2-40B4-BE49-F238E27FC236}">
                <a16:creationId xmlns:a16="http://schemas.microsoft.com/office/drawing/2014/main" id="{17003BD6-36D1-4186-960D-31B714FAAEC0}"/>
              </a:ext>
            </a:extLst>
          </p:cNvPr>
          <p:cNvSpPr>
            <a:spLocks noChangeArrowheads="1"/>
          </p:cNvSpPr>
          <p:nvPr/>
        </p:nvSpPr>
        <p:spPr bwMode="auto">
          <a:xfrm>
            <a:off x="3505200" y="2667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5" name="AutoShape 14">
            <a:extLst>
              <a:ext uri="{FF2B5EF4-FFF2-40B4-BE49-F238E27FC236}">
                <a16:creationId xmlns:a16="http://schemas.microsoft.com/office/drawing/2014/main" id="{4211779A-6CBD-4CAE-95BF-FF596C4AE6FC}"/>
              </a:ext>
            </a:extLst>
          </p:cNvPr>
          <p:cNvSpPr>
            <a:spLocks noChangeArrowheads="1"/>
          </p:cNvSpPr>
          <p:nvPr/>
        </p:nvSpPr>
        <p:spPr bwMode="auto">
          <a:xfrm>
            <a:off x="3657600" y="35814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6" name="AutoShape 15">
            <a:extLst>
              <a:ext uri="{FF2B5EF4-FFF2-40B4-BE49-F238E27FC236}">
                <a16:creationId xmlns:a16="http://schemas.microsoft.com/office/drawing/2014/main" id="{F07FBBC0-A4B7-4E73-9FAC-467859B458D0}"/>
              </a:ext>
            </a:extLst>
          </p:cNvPr>
          <p:cNvSpPr>
            <a:spLocks noChangeArrowheads="1"/>
          </p:cNvSpPr>
          <p:nvPr/>
        </p:nvSpPr>
        <p:spPr bwMode="auto">
          <a:xfrm>
            <a:off x="3810000" y="3886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7" name="AutoShape 16">
            <a:extLst>
              <a:ext uri="{FF2B5EF4-FFF2-40B4-BE49-F238E27FC236}">
                <a16:creationId xmlns:a16="http://schemas.microsoft.com/office/drawing/2014/main" id="{532CC9AE-BCE6-4BFA-BABF-0BD345B08A22}"/>
              </a:ext>
            </a:extLst>
          </p:cNvPr>
          <p:cNvSpPr>
            <a:spLocks noChangeArrowheads="1"/>
          </p:cNvSpPr>
          <p:nvPr/>
        </p:nvSpPr>
        <p:spPr bwMode="auto">
          <a:xfrm>
            <a:off x="3962400" y="2895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8" name="AutoShape 17">
            <a:extLst>
              <a:ext uri="{FF2B5EF4-FFF2-40B4-BE49-F238E27FC236}">
                <a16:creationId xmlns:a16="http://schemas.microsoft.com/office/drawing/2014/main" id="{F7F53256-7ADF-477C-86BE-55125387E09E}"/>
              </a:ext>
            </a:extLst>
          </p:cNvPr>
          <p:cNvSpPr>
            <a:spLocks noChangeArrowheads="1"/>
          </p:cNvSpPr>
          <p:nvPr/>
        </p:nvSpPr>
        <p:spPr bwMode="auto">
          <a:xfrm>
            <a:off x="4114800" y="3048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9" name="AutoShape 18">
            <a:extLst>
              <a:ext uri="{FF2B5EF4-FFF2-40B4-BE49-F238E27FC236}">
                <a16:creationId xmlns:a16="http://schemas.microsoft.com/office/drawing/2014/main" id="{3B928504-0F9C-40B9-A1D0-33B1B432EC84}"/>
              </a:ext>
            </a:extLst>
          </p:cNvPr>
          <p:cNvSpPr>
            <a:spLocks noChangeArrowheads="1"/>
          </p:cNvSpPr>
          <p:nvPr/>
        </p:nvSpPr>
        <p:spPr bwMode="auto">
          <a:xfrm>
            <a:off x="4267200" y="33528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0" name="AutoShape 19">
            <a:extLst>
              <a:ext uri="{FF2B5EF4-FFF2-40B4-BE49-F238E27FC236}">
                <a16:creationId xmlns:a16="http://schemas.microsoft.com/office/drawing/2014/main" id="{1E7215CF-FFFE-43BF-8471-984958B815C5}"/>
              </a:ext>
            </a:extLst>
          </p:cNvPr>
          <p:cNvSpPr>
            <a:spLocks noChangeArrowheads="1"/>
          </p:cNvSpPr>
          <p:nvPr/>
        </p:nvSpPr>
        <p:spPr bwMode="auto">
          <a:xfrm>
            <a:off x="4419600" y="33528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1" name="AutoShape 20">
            <a:extLst>
              <a:ext uri="{FF2B5EF4-FFF2-40B4-BE49-F238E27FC236}">
                <a16:creationId xmlns:a16="http://schemas.microsoft.com/office/drawing/2014/main" id="{90B97E51-65C6-47AC-A713-4DA157F9C613}"/>
              </a:ext>
            </a:extLst>
          </p:cNvPr>
          <p:cNvSpPr>
            <a:spLocks noChangeArrowheads="1"/>
          </p:cNvSpPr>
          <p:nvPr/>
        </p:nvSpPr>
        <p:spPr bwMode="auto">
          <a:xfrm>
            <a:off x="4572000" y="2895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2" name="AutoShape 21">
            <a:extLst>
              <a:ext uri="{FF2B5EF4-FFF2-40B4-BE49-F238E27FC236}">
                <a16:creationId xmlns:a16="http://schemas.microsoft.com/office/drawing/2014/main" id="{37C7C961-BA94-43C3-A335-940B5B158FEC}"/>
              </a:ext>
            </a:extLst>
          </p:cNvPr>
          <p:cNvSpPr>
            <a:spLocks noChangeArrowheads="1"/>
          </p:cNvSpPr>
          <p:nvPr/>
        </p:nvSpPr>
        <p:spPr bwMode="auto">
          <a:xfrm>
            <a:off x="4724400" y="3276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3" name="AutoShape 22">
            <a:extLst>
              <a:ext uri="{FF2B5EF4-FFF2-40B4-BE49-F238E27FC236}">
                <a16:creationId xmlns:a16="http://schemas.microsoft.com/office/drawing/2014/main" id="{23259176-ACFB-4C9F-8B80-B53D90081E32}"/>
              </a:ext>
            </a:extLst>
          </p:cNvPr>
          <p:cNvSpPr>
            <a:spLocks noChangeArrowheads="1"/>
          </p:cNvSpPr>
          <p:nvPr/>
        </p:nvSpPr>
        <p:spPr bwMode="auto">
          <a:xfrm>
            <a:off x="4876800" y="2743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4" name="AutoShape 23">
            <a:extLst>
              <a:ext uri="{FF2B5EF4-FFF2-40B4-BE49-F238E27FC236}">
                <a16:creationId xmlns:a16="http://schemas.microsoft.com/office/drawing/2014/main" id="{08267E57-CFD2-4FC2-90E0-06FBAD2C1A0E}"/>
              </a:ext>
            </a:extLst>
          </p:cNvPr>
          <p:cNvSpPr>
            <a:spLocks noChangeArrowheads="1"/>
          </p:cNvSpPr>
          <p:nvPr/>
        </p:nvSpPr>
        <p:spPr bwMode="auto">
          <a:xfrm>
            <a:off x="5029200" y="3124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5" name="AutoShape 24">
            <a:extLst>
              <a:ext uri="{FF2B5EF4-FFF2-40B4-BE49-F238E27FC236}">
                <a16:creationId xmlns:a16="http://schemas.microsoft.com/office/drawing/2014/main" id="{C124CF06-A51B-440C-BD94-EAAA643F708B}"/>
              </a:ext>
            </a:extLst>
          </p:cNvPr>
          <p:cNvSpPr>
            <a:spLocks noChangeArrowheads="1"/>
          </p:cNvSpPr>
          <p:nvPr/>
        </p:nvSpPr>
        <p:spPr bwMode="auto">
          <a:xfrm>
            <a:off x="5181600" y="2286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6" name="AutoShape 25">
            <a:extLst>
              <a:ext uri="{FF2B5EF4-FFF2-40B4-BE49-F238E27FC236}">
                <a16:creationId xmlns:a16="http://schemas.microsoft.com/office/drawing/2014/main" id="{BFF2C98C-FFC5-40BD-B7B8-77C6796BEC5A}"/>
              </a:ext>
            </a:extLst>
          </p:cNvPr>
          <p:cNvSpPr>
            <a:spLocks noChangeArrowheads="1"/>
          </p:cNvSpPr>
          <p:nvPr/>
        </p:nvSpPr>
        <p:spPr bwMode="auto">
          <a:xfrm>
            <a:off x="5334000" y="3276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7" name="AutoShape 26">
            <a:extLst>
              <a:ext uri="{FF2B5EF4-FFF2-40B4-BE49-F238E27FC236}">
                <a16:creationId xmlns:a16="http://schemas.microsoft.com/office/drawing/2014/main" id="{91EA1A1E-EEB5-486C-ADAF-8090409C6176}"/>
              </a:ext>
            </a:extLst>
          </p:cNvPr>
          <p:cNvSpPr>
            <a:spLocks noChangeArrowheads="1"/>
          </p:cNvSpPr>
          <p:nvPr/>
        </p:nvSpPr>
        <p:spPr bwMode="auto">
          <a:xfrm>
            <a:off x="5486400" y="24384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8" name="AutoShape 27">
            <a:extLst>
              <a:ext uri="{FF2B5EF4-FFF2-40B4-BE49-F238E27FC236}">
                <a16:creationId xmlns:a16="http://schemas.microsoft.com/office/drawing/2014/main" id="{8C274F2D-7033-4A9B-92A6-CB95274F3CB8}"/>
              </a:ext>
            </a:extLst>
          </p:cNvPr>
          <p:cNvSpPr>
            <a:spLocks noChangeArrowheads="1"/>
          </p:cNvSpPr>
          <p:nvPr/>
        </p:nvSpPr>
        <p:spPr bwMode="auto">
          <a:xfrm>
            <a:off x="5638800" y="2514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9" name="AutoShape 28">
            <a:extLst>
              <a:ext uri="{FF2B5EF4-FFF2-40B4-BE49-F238E27FC236}">
                <a16:creationId xmlns:a16="http://schemas.microsoft.com/office/drawing/2014/main" id="{8A4AA434-98E0-4A7D-A1E5-2A7B781EA743}"/>
              </a:ext>
            </a:extLst>
          </p:cNvPr>
          <p:cNvSpPr>
            <a:spLocks noChangeArrowheads="1"/>
          </p:cNvSpPr>
          <p:nvPr/>
        </p:nvSpPr>
        <p:spPr bwMode="auto">
          <a:xfrm>
            <a:off x="5791200" y="2743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0" name="AutoShape 29">
            <a:extLst>
              <a:ext uri="{FF2B5EF4-FFF2-40B4-BE49-F238E27FC236}">
                <a16:creationId xmlns:a16="http://schemas.microsoft.com/office/drawing/2014/main" id="{90DC27ED-B65F-46AC-857F-A252DEAB375E}"/>
              </a:ext>
            </a:extLst>
          </p:cNvPr>
          <p:cNvSpPr>
            <a:spLocks noChangeArrowheads="1"/>
          </p:cNvSpPr>
          <p:nvPr/>
        </p:nvSpPr>
        <p:spPr bwMode="auto">
          <a:xfrm>
            <a:off x="5943600" y="2895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1" name="AutoShape 30">
            <a:extLst>
              <a:ext uri="{FF2B5EF4-FFF2-40B4-BE49-F238E27FC236}">
                <a16:creationId xmlns:a16="http://schemas.microsoft.com/office/drawing/2014/main" id="{13476446-5FC8-456D-95B7-5E38BCA03B97}"/>
              </a:ext>
            </a:extLst>
          </p:cNvPr>
          <p:cNvSpPr>
            <a:spLocks noChangeArrowheads="1"/>
          </p:cNvSpPr>
          <p:nvPr/>
        </p:nvSpPr>
        <p:spPr bwMode="auto">
          <a:xfrm>
            <a:off x="6096000" y="2286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2" name="AutoShape 31">
            <a:extLst>
              <a:ext uri="{FF2B5EF4-FFF2-40B4-BE49-F238E27FC236}">
                <a16:creationId xmlns:a16="http://schemas.microsoft.com/office/drawing/2014/main" id="{EEE4E950-88AC-4F71-AF2B-DB3291CB5624}"/>
              </a:ext>
            </a:extLst>
          </p:cNvPr>
          <p:cNvSpPr>
            <a:spLocks noChangeArrowheads="1"/>
          </p:cNvSpPr>
          <p:nvPr/>
        </p:nvSpPr>
        <p:spPr bwMode="auto">
          <a:xfrm>
            <a:off x="6248400" y="2362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3" name="AutoShape 32">
            <a:extLst>
              <a:ext uri="{FF2B5EF4-FFF2-40B4-BE49-F238E27FC236}">
                <a16:creationId xmlns:a16="http://schemas.microsoft.com/office/drawing/2014/main" id="{42D42532-C35D-4B51-AB9F-67690D19D08A}"/>
              </a:ext>
            </a:extLst>
          </p:cNvPr>
          <p:cNvSpPr>
            <a:spLocks noChangeArrowheads="1"/>
          </p:cNvSpPr>
          <p:nvPr/>
        </p:nvSpPr>
        <p:spPr bwMode="auto">
          <a:xfrm>
            <a:off x="6400800" y="2514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4" name="AutoShape 33">
            <a:extLst>
              <a:ext uri="{FF2B5EF4-FFF2-40B4-BE49-F238E27FC236}">
                <a16:creationId xmlns:a16="http://schemas.microsoft.com/office/drawing/2014/main" id="{9E671155-AA67-4CFE-A918-AFD6199A4B7D}"/>
              </a:ext>
            </a:extLst>
          </p:cNvPr>
          <p:cNvSpPr>
            <a:spLocks noChangeArrowheads="1"/>
          </p:cNvSpPr>
          <p:nvPr/>
        </p:nvSpPr>
        <p:spPr bwMode="auto">
          <a:xfrm>
            <a:off x="6553200" y="2133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5" name="AutoShape 34">
            <a:extLst>
              <a:ext uri="{FF2B5EF4-FFF2-40B4-BE49-F238E27FC236}">
                <a16:creationId xmlns:a16="http://schemas.microsoft.com/office/drawing/2014/main" id="{095D5E24-8865-4B1A-AE34-2E0245B8DF18}"/>
              </a:ext>
            </a:extLst>
          </p:cNvPr>
          <p:cNvSpPr>
            <a:spLocks noChangeArrowheads="1"/>
          </p:cNvSpPr>
          <p:nvPr/>
        </p:nvSpPr>
        <p:spPr bwMode="auto">
          <a:xfrm>
            <a:off x="6705600" y="25908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6" name="Text Box 35">
            <a:extLst>
              <a:ext uri="{FF2B5EF4-FFF2-40B4-BE49-F238E27FC236}">
                <a16:creationId xmlns:a16="http://schemas.microsoft.com/office/drawing/2014/main" id="{F218856F-8EFB-4901-AFDE-856FF5961E54}"/>
              </a:ext>
            </a:extLst>
          </p:cNvPr>
          <p:cNvSpPr txBox="1">
            <a:spLocks noChangeArrowheads="1"/>
          </p:cNvSpPr>
          <p:nvPr/>
        </p:nvSpPr>
        <p:spPr bwMode="auto">
          <a:xfrm>
            <a:off x="6629400" y="3438525"/>
            <a:ext cx="21542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r>
              <a:rPr lang="fr-FR" altLang="fr-FR" sz="2400">
                <a:solidFill>
                  <a:srgbClr val="00279F"/>
                </a:solidFill>
              </a:rPr>
              <a:t>y</a:t>
            </a:r>
            <a:r>
              <a:rPr lang="fr-FR" altLang="fr-FR" sz="2400" baseline="-25000">
                <a:solidFill>
                  <a:srgbClr val="00279F"/>
                </a:solidFill>
              </a:rPr>
              <a:t>t</a:t>
            </a:r>
            <a:r>
              <a:rPr lang="fr-FR" altLang="fr-FR" sz="2400">
                <a:solidFill>
                  <a:srgbClr val="00279F"/>
                </a:solidFill>
              </a:rPr>
              <a:t> = a</a:t>
            </a:r>
            <a:r>
              <a:rPr lang="fr-FR" altLang="fr-FR" sz="2400" baseline="-25000">
                <a:solidFill>
                  <a:srgbClr val="00279F"/>
                </a:solidFill>
              </a:rPr>
              <a:t>0</a:t>
            </a:r>
            <a:r>
              <a:rPr lang="fr-FR" altLang="fr-FR" sz="2400">
                <a:solidFill>
                  <a:srgbClr val="00279F"/>
                </a:solidFill>
              </a:rPr>
              <a:t> + a</a:t>
            </a:r>
            <a:r>
              <a:rPr lang="fr-FR" altLang="fr-FR" sz="2400" baseline="-25000">
                <a:solidFill>
                  <a:srgbClr val="00279F"/>
                </a:solidFill>
              </a:rPr>
              <a:t>1</a:t>
            </a:r>
            <a:r>
              <a:rPr lang="fr-FR" altLang="fr-FR" sz="2400">
                <a:solidFill>
                  <a:srgbClr val="00279F"/>
                </a:solidFill>
              </a:rPr>
              <a:t> z</a:t>
            </a:r>
            <a:r>
              <a:rPr lang="fr-FR" altLang="fr-FR" sz="2400" baseline="-25000">
                <a:solidFill>
                  <a:srgbClr val="00279F"/>
                </a:solidFill>
              </a:rPr>
              <a:t>1,t</a:t>
            </a:r>
            <a:endParaRPr lang="fr-FR" altLang="fr-FR" sz="2400">
              <a:solidFill>
                <a:srgbClr val="00279F"/>
              </a:solidFill>
            </a:endParaRPr>
          </a:p>
        </p:txBody>
      </p:sp>
      <p:pic>
        <p:nvPicPr>
          <p:cNvPr id="3" name="Image 2">
            <a:extLst>
              <a:ext uri="{FF2B5EF4-FFF2-40B4-BE49-F238E27FC236}">
                <a16:creationId xmlns:a16="http://schemas.microsoft.com/office/drawing/2014/main" id="{4AF132A4-9ADF-4D08-8F6F-528310076276}"/>
              </a:ext>
            </a:extLst>
          </p:cNvPr>
          <p:cNvPicPr>
            <a:picLocks noChangeAspect="1"/>
          </p:cNvPicPr>
          <p:nvPr/>
        </p:nvPicPr>
        <p:blipFill>
          <a:blip r:embed="rId3"/>
          <a:stretch>
            <a:fillRect/>
          </a:stretch>
        </p:blipFill>
        <p:spPr>
          <a:xfrm>
            <a:off x="559499" y="5155501"/>
            <a:ext cx="8025001" cy="1585867"/>
          </a:xfrm>
          <a:prstGeom prst="rect">
            <a:avLst/>
          </a:prstGeom>
        </p:spPr>
      </p:pic>
      <p:sp>
        <p:nvSpPr>
          <p:cNvPr id="4" name="Titre 3">
            <a:extLst>
              <a:ext uri="{FF2B5EF4-FFF2-40B4-BE49-F238E27FC236}">
                <a16:creationId xmlns:a16="http://schemas.microsoft.com/office/drawing/2014/main" id="{1AC3E217-E3F8-4C3D-8EDB-2790867098BE}"/>
              </a:ext>
            </a:extLst>
          </p:cNvPr>
          <p:cNvSpPr>
            <a:spLocks noGrp="1"/>
          </p:cNvSpPr>
          <p:nvPr>
            <p:ph type="title"/>
          </p:nvPr>
        </p:nvSpPr>
        <p:spPr>
          <a:xfrm>
            <a:off x="559499" y="746760"/>
            <a:ext cx="8254619" cy="457200"/>
          </a:xfrm>
        </p:spPr>
        <p:txBody>
          <a:bodyPr/>
          <a:lstStyle/>
          <a:p>
            <a:pPr algn="r"/>
            <a:r>
              <a:rPr lang="fr-FR" sz="2800" b="1" dirty="0">
                <a:solidFill>
                  <a:srgbClr val="008000"/>
                </a:solidFill>
                <a:latin typeface="Arial" panose="020B0604020202020204" pitchFamily="34" charset="0"/>
                <a:cs typeface="Arial" panose="020B0604020202020204" pitchFamily="34" charset="0"/>
              </a:rPr>
              <a:t>Un exemple adapté à des données alignées : </a:t>
            </a:r>
            <a:br>
              <a:rPr lang="fr-FR" sz="2800" b="1" dirty="0">
                <a:solidFill>
                  <a:srgbClr val="008000"/>
                </a:solidFill>
                <a:latin typeface="Arial" panose="020B0604020202020204" pitchFamily="34" charset="0"/>
                <a:cs typeface="Arial" panose="020B0604020202020204" pitchFamily="34" charset="0"/>
              </a:rPr>
            </a:br>
            <a:r>
              <a:rPr lang="fr-FR" sz="2800" b="1" dirty="0">
                <a:solidFill>
                  <a:srgbClr val="008000"/>
                </a:solidFill>
                <a:latin typeface="Arial" panose="020B0604020202020204" pitchFamily="34" charset="0"/>
                <a:cs typeface="Arial" panose="020B0604020202020204" pitchFamily="34" charset="0"/>
              </a:rPr>
              <a:t>la régression</a:t>
            </a:r>
            <a:endParaRPr lang="fr-FR" sz="2800" b="1" dirty="0">
              <a:solidFill>
                <a:srgbClr val="008000"/>
              </a:solidFill>
            </a:endParaRPr>
          </a:p>
        </p:txBody>
      </p:sp>
      <p:sp>
        <p:nvSpPr>
          <p:cNvPr id="6" name="ZoneTexte 5">
            <a:extLst>
              <a:ext uri="{FF2B5EF4-FFF2-40B4-BE49-F238E27FC236}">
                <a16:creationId xmlns:a16="http://schemas.microsoft.com/office/drawing/2014/main" id="{985B8ADA-5D69-4D18-B17E-0A62B008255D}"/>
              </a:ext>
            </a:extLst>
          </p:cNvPr>
          <p:cNvSpPr txBox="1"/>
          <p:nvPr/>
        </p:nvSpPr>
        <p:spPr>
          <a:xfrm>
            <a:off x="7032281" y="4596754"/>
            <a:ext cx="744114" cy="338554"/>
          </a:xfrm>
          <a:prstGeom prst="rect">
            <a:avLst/>
          </a:prstGeom>
          <a:noFill/>
        </p:spPr>
        <p:txBody>
          <a:bodyPr wrap="none" rtlCol="0">
            <a:spAutoFit/>
          </a:bodyPr>
          <a:lstStyle/>
          <a:p>
            <a:r>
              <a:rPr lang="fr-FR" sz="1600" dirty="0"/>
              <a:t>temps</a:t>
            </a:r>
          </a:p>
        </p:txBody>
      </p:sp>
      <p:sp>
        <p:nvSpPr>
          <p:cNvPr id="44" name="ZoneTexte 43">
            <a:extLst>
              <a:ext uri="{FF2B5EF4-FFF2-40B4-BE49-F238E27FC236}">
                <a16:creationId xmlns:a16="http://schemas.microsoft.com/office/drawing/2014/main" id="{BCEE0B85-9CEE-486C-A04E-1C23D44E0BDA}"/>
              </a:ext>
            </a:extLst>
          </p:cNvPr>
          <p:cNvSpPr txBox="1"/>
          <p:nvPr/>
        </p:nvSpPr>
        <p:spPr>
          <a:xfrm>
            <a:off x="451270" y="1882129"/>
            <a:ext cx="1072730" cy="338554"/>
          </a:xfrm>
          <a:prstGeom prst="rect">
            <a:avLst/>
          </a:prstGeom>
          <a:noFill/>
        </p:spPr>
        <p:txBody>
          <a:bodyPr wrap="none" rtlCol="0">
            <a:spAutoFit/>
          </a:bodyPr>
          <a:lstStyle/>
          <a:p>
            <a:r>
              <a:rPr lang="fr-FR" sz="1600" dirty="0"/>
              <a:t>Demande</a:t>
            </a:r>
          </a:p>
        </p:txBody>
      </p:sp>
      <p:sp>
        <p:nvSpPr>
          <p:cNvPr id="7" name="ZoneTexte 6">
            <a:extLst>
              <a:ext uri="{FF2B5EF4-FFF2-40B4-BE49-F238E27FC236}">
                <a16:creationId xmlns:a16="http://schemas.microsoft.com/office/drawing/2014/main" id="{20FBA987-E095-4060-A079-838ABFEE0E53}"/>
              </a:ext>
            </a:extLst>
          </p:cNvPr>
          <p:cNvSpPr txBox="1"/>
          <p:nvPr/>
        </p:nvSpPr>
        <p:spPr>
          <a:xfrm>
            <a:off x="2225370" y="4732288"/>
            <a:ext cx="4408579" cy="338554"/>
          </a:xfrm>
          <a:prstGeom prst="rect">
            <a:avLst/>
          </a:prstGeom>
          <a:noFill/>
        </p:spPr>
        <p:txBody>
          <a:bodyPr wrap="none" rtlCol="0">
            <a:spAutoFit/>
          </a:bodyPr>
          <a:lstStyle/>
          <a:p>
            <a:r>
              <a:rPr lang="fr-FR" sz="1600" dirty="0"/>
              <a:t>a</a:t>
            </a:r>
            <a:r>
              <a:rPr lang="fr-FR" sz="1600" baseline="-25000" dirty="0"/>
              <a:t>0</a:t>
            </a:r>
            <a:r>
              <a:rPr lang="fr-FR" sz="1600" dirty="0"/>
              <a:t> : ordonnée à l’origine, a</a:t>
            </a:r>
            <a:r>
              <a:rPr lang="fr-FR" sz="1600" baseline="-25000" dirty="0"/>
              <a:t>1</a:t>
            </a:r>
            <a:r>
              <a:rPr lang="fr-FR" sz="1600" dirty="0"/>
              <a:t> : pente de la droite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custDataLst>
              <p:tags r:id="rId2"/>
            </p:custDataLst>
          </p:nvPr>
        </p:nvGrpSpPr>
        <p:grpSpPr>
          <a:xfrm>
            <a:off x="933392" y="2636912"/>
            <a:ext cx="3065766" cy="3343098"/>
            <a:chOff x="933392" y="2204864"/>
            <a:chExt cx="3065766" cy="3343098"/>
          </a:xfrm>
        </p:grpSpPr>
        <p:sp>
          <p:nvSpPr>
            <p:cNvPr id="18436" name="Line 4"/>
            <p:cNvSpPr>
              <a:spLocks noChangeAspect="1" noChangeShapeType="1"/>
            </p:cNvSpPr>
            <p:nvPr/>
          </p:nvSpPr>
          <p:spPr bwMode="auto">
            <a:xfrm>
              <a:off x="936752" y="2204864"/>
              <a:ext cx="0" cy="3343098"/>
            </a:xfrm>
            <a:prstGeom prst="line">
              <a:avLst/>
            </a:prstGeom>
            <a:ln>
              <a:solidFill>
                <a:schemeClr val="tx1"/>
              </a:solidFill>
              <a:headEnd type="arrow"/>
              <a:tailEnd type="none"/>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p>
          </p:txBody>
        </p:sp>
        <p:sp>
          <p:nvSpPr>
            <p:cNvPr id="18438" name="Line 6"/>
            <p:cNvSpPr>
              <a:spLocks noChangeAspect="1" noChangeShapeType="1"/>
            </p:cNvSpPr>
            <p:nvPr/>
          </p:nvSpPr>
          <p:spPr bwMode="auto">
            <a:xfrm rot="5400000">
              <a:off x="2466275" y="4007795"/>
              <a:ext cx="0" cy="3065766"/>
            </a:xfrm>
            <a:prstGeom prst="line">
              <a:avLst/>
            </a:prstGeom>
            <a:ln>
              <a:solidFill>
                <a:schemeClr val="tx1"/>
              </a:solidFill>
              <a:headEnd type="arrow"/>
              <a:tailEnd type="none"/>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n-lt"/>
                <a:ea typeface="+mn-ea"/>
                <a:cs typeface="+mn-cs"/>
              </a:endParaRPr>
            </a:p>
          </p:txBody>
        </p:sp>
        <p:grpSp>
          <p:nvGrpSpPr>
            <p:cNvPr id="46" name="Group 45"/>
            <p:cNvGrpSpPr/>
            <p:nvPr/>
          </p:nvGrpSpPr>
          <p:grpSpPr>
            <a:xfrm>
              <a:off x="1256103" y="2554471"/>
              <a:ext cx="2258984" cy="2421742"/>
              <a:chOff x="1459240" y="3050247"/>
              <a:chExt cx="1969466" cy="2111382"/>
            </a:xfrm>
          </p:grpSpPr>
          <p:sp>
            <p:nvSpPr>
              <p:cNvPr id="47" name="Oval 9"/>
              <p:cNvSpPr>
                <a:spLocks noChangeAspect="1" noChangeArrowheads="1"/>
              </p:cNvSpPr>
              <p:nvPr/>
            </p:nvSpPr>
            <p:spPr bwMode="auto">
              <a:xfrm>
                <a:off x="2388289" y="4080536"/>
                <a:ext cx="77665"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48" name="Oval 10"/>
              <p:cNvSpPr>
                <a:spLocks noChangeAspect="1" noChangeArrowheads="1"/>
              </p:cNvSpPr>
              <p:nvPr/>
            </p:nvSpPr>
            <p:spPr bwMode="auto">
              <a:xfrm>
                <a:off x="2514311" y="3736048"/>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49" name="Oval 11"/>
              <p:cNvSpPr>
                <a:spLocks noChangeAspect="1" noChangeArrowheads="1"/>
              </p:cNvSpPr>
              <p:nvPr/>
            </p:nvSpPr>
            <p:spPr bwMode="auto">
              <a:xfrm>
                <a:off x="2162621" y="4726653"/>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0" name="Oval 12"/>
              <p:cNvSpPr>
                <a:spLocks noChangeAspect="1" noChangeArrowheads="1"/>
              </p:cNvSpPr>
              <p:nvPr/>
            </p:nvSpPr>
            <p:spPr bwMode="auto">
              <a:xfrm>
                <a:off x="2388289" y="4385337"/>
                <a:ext cx="77665"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1" name="Oval 13"/>
              <p:cNvSpPr>
                <a:spLocks noChangeAspect="1" noChangeArrowheads="1"/>
              </p:cNvSpPr>
              <p:nvPr/>
            </p:nvSpPr>
            <p:spPr bwMode="auto">
              <a:xfrm>
                <a:off x="2952459" y="4232937"/>
                <a:ext cx="76199"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2" name="Oval 14"/>
              <p:cNvSpPr>
                <a:spLocks noChangeAspect="1" noChangeArrowheads="1"/>
              </p:cNvSpPr>
              <p:nvPr/>
            </p:nvSpPr>
            <p:spPr bwMode="auto">
              <a:xfrm>
                <a:off x="2725326" y="4498052"/>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3" name="Oval 15"/>
              <p:cNvSpPr>
                <a:spLocks noChangeAspect="1" noChangeArrowheads="1"/>
              </p:cNvSpPr>
              <p:nvPr/>
            </p:nvSpPr>
            <p:spPr bwMode="auto">
              <a:xfrm>
                <a:off x="1459240" y="4879053"/>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4" name="Oval 16"/>
              <p:cNvSpPr>
                <a:spLocks noChangeAspect="1" noChangeArrowheads="1"/>
              </p:cNvSpPr>
              <p:nvPr/>
            </p:nvSpPr>
            <p:spPr bwMode="auto">
              <a:xfrm>
                <a:off x="2388289" y="4842539"/>
                <a:ext cx="77665"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5" name="Oval 17"/>
              <p:cNvSpPr>
                <a:spLocks noChangeAspect="1" noChangeArrowheads="1"/>
              </p:cNvSpPr>
              <p:nvPr/>
            </p:nvSpPr>
            <p:spPr bwMode="auto">
              <a:xfrm>
                <a:off x="2952459" y="3623335"/>
                <a:ext cx="76199"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6" name="Oval 18"/>
              <p:cNvSpPr>
                <a:spLocks noChangeAspect="1" noChangeArrowheads="1"/>
              </p:cNvSpPr>
              <p:nvPr/>
            </p:nvSpPr>
            <p:spPr bwMode="auto">
              <a:xfrm>
                <a:off x="1810930" y="4498052"/>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7" name="Oval 19"/>
              <p:cNvSpPr>
                <a:spLocks noChangeAspect="1" noChangeArrowheads="1"/>
              </p:cNvSpPr>
              <p:nvPr/>
            </p:nvSpPr>
            <p:spPr bwMode="auto">
              <a:xfrm>
                <a:off x="1614569" y="5071140"/>
                <a:ext cx="77665"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8" name="Oval 20"/>
              <p:cNvSpPr>
                <a:spLocks noChangeAspect="1" noChangeArrowheads="1"/>
              </p:cNvSpPr>
              <p:nvPr/>
            </p:nvSpPr>
            <p:spPr bwMode="auto">
              <a:xfrm>
                <a:off x="2232959" y="4269451"/>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59" name="Oval 21"/>
              <p:cNvSpPr>
                <a:spLocks noChangeAspect="1" noChangeArrowheads="1"/>
              </p:cNvSpPr>
              <p:nvPr/>
            </p:nvSpPr>
            <p:spPr bwMode="auto">
              <a:xfrm>
                <a:off x="2952459" y="4004336"/>
                <a:ext cx="76199" cy="9048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60" name="Oval 22"/>
              <p:cNvSpPr>
                <a:spLocks noChangeAspect="1" noChangeArrowheads="1"/>
              </p:cNvSpPr>
              <p:nvPr/>
            </p:nvSpPr>
            <p:spPr bwMode="auto">
              <a:xfrm>
                <a:off x="3219158" y="3812249"/>
                <a:ext cx="76199"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61" name="Oval 26"/>
              <p:cNvSpPr>
                <a:spLocks noChangeAspect="1" noChangeArrowheads="1"/>
              </p:cNvSpPr>
              <p:nvPr/>
            </p:nvSpPr>
            <p:spPr bwMode="auto">
              <a:xfrm>
                <a:off x="3352507" y="3050247"/>
                <a:ext cx="76199"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62" name="Oval 27"/>
              <p:cNvSpPr>
                <a:spLocks noChangeAspect="1" noChangeArrowheads="1"/>
              </p:cNvSpPr>
              <p:nvPr/>
            </p:nvSpPr>
            <p:spPr bwMode="auto">
              <a:xfrm>
                <a:off x="1881276" y="4955234"/>
                <a:ext cx="77665" cy="9048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grpSp>
      </p:grpSp>
      <p:sp>
        <p:nvSpPr>
          <p:cNvPr id="18434" name="Rectangle 2"/>
          <p:cNvSpPr>
            <a:spLocks noGrp="1" noChangeArrowheads="1"/>
          </p:cNvSpPr>
          <p:nvPr>
            <p:ph type="title" idx="4294967295"/>
            <p:custDataLst>
              <p:tags r:id="rId3"/>
            </p:custDataLst>
          </p:nvPr>
        </p:nvSpPr>
        <p:spPr>
          <a:xfrm>
            <a:off x="611560" y="620688"/>
            <a:ext cx="8227640" cy="86409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La corrélation</a:t>
            </a:r>
          </a:p>
        </p:txBody>
      </p:sp>
      <p:sp>
        <p:nvSpPr>
          <p:cNvPr id="6" name="Content Placeholder 5"/>
          <p:cNvSpPr>
            <a:spLocks noGrp="1"/>
          </p:cNvSpPr>
          <p:nvPr>
            <p:ph idx="1"/>
            <p:custDataLst>
              <p:tags r:id="rId4"/>
            </p:custDataLst>
          </p:nvPr>
        </p:nvSpPr>
        <p:spPr>
          <a:xfrm>
            <a:off x="251519" y="1628801"/>
            <a:ext cx="8712961" cy="936104"/>
          </a:xfrm>
        </p:spPr>
        <p:txBody>
          <a:bodyPr/>
          <a:lstStyle/>
          <a:p>
            <a:r>
              <a:rPr lang="fr-FR" dirty="0">
                <a:latin typeface="Arial" panose="020B0604020202020204" pitchFamily="34" charset="0"/>
                <a:cs typeface="Arial" panose="020B0604020202020204" pitchFamily="34" charset="0"/>
              </a:rPr>
              <a:t>Estimation des paramètres a et b</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Méthode d'estimation : </a:t>
            </a:r>
            <a:r>
              <a:rPr lang="fr-FR" b="1" dirty="0">
                <a:latin typeface="Arial" panose="020B0604020202020204" pitchFamily="34" charset="0"/>
                <a:cs typeface="Arial" panose="020B0604020202020204" pitchFamily="34" charset="0"/>
              </a:rPr>
              <a:t>moindres carrés</a:t>
            </a:r>
          </a:p>
        </p:txBody>
      </p:sp>
      <p:grpSp>
        <p:nvGrpSpPr>
          <p:cNvPr id="18" name="Group 17"/>
          <p:cNvGrpSpPr/>
          <p:nvPr>
            <p:custDataLst>
              <p:tags r:id="rId5"/>
            </p:custDataLst>
          </p:nvPr>
        </p:nvGrpSpPr>
        <p:grpSpPr>
          <a:xfrm>
            <a:off x="382588" y="2564904"/>
            <a:ext cx="6076089" cy="3888432"/>
            <a:chOff x="382588" y="2132856"/>
            <a:chExt cx="6076089" cy="3888432"/>
          </a:xfrm>
        </p:grpSpPr>
        <p:grpSp>
          <p:nvGrpSpPr>
            <p:cNvPr id="16" name="Group 15"/>
            <p:cNvGrpSpPr/>
            <p:nvPr/>
          </p:nvGrpSpPr>
          <p:grpSpPr>
            <a:xfrm>
              <a:off x="382588" y="2641870"/>
              <a:ext cx="3616569" cy="3379418"/>
              <a:chOff x="382588" y="2641870"/>
              <a:chExt cx="3616569" cy="3379418"/>
            </a:xfrm>
          </p:grpSpPr>
          <p:sp>
            <p:nvSpPr>
              <p:cNvPr id="93192" name="Line 8"/>
              <p:cNvSpPr>
                <a:spLocks noChangeShapeType="1"/>
              </p:cNvSpPr>
              <p:nvPr/>
            </p:nvSpPr>
            <p:spPr bwMode="auto">
              <a:xfrm flipV="1">
                <a:off x="967006" y="2816673"/>
                <a:ext cx="3032151" cy="227243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8463" name="Text Box 35"/>
              <p:cNvSpPr txBox="1">
                <a:spLocks noChangeArrowheads="1"/>
              </p:cNvSpPr>
              <p:nvPr/>
            </p:nvSpPr>
            <p:spPr bwMode="auto">
              <a:xfrm>
                <a:off x="3223074" y="5421156"/>
                <a:ext cx="576006"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fr-FR"/>
                </a:defPPr>
                <a:lvl1pPr eaLnBrk="1" hangingPunct="1">
                  <a:defRPr i="1">
                    <a:latin typeface="Times New Roman"/>
                    <a:ea typeface="ＭＳ Ｐゴシック" charset="0"/>
                    <a:cs typeface="Times New Roman"/>
                  </a:defRPr>
                </a:lvl1pPr>
                <a:lvl2pPr marL="742950" indent="-285750" eaLnBrk="0" hangingPunct="0">
                  <a:defRPr>
                    <a:latin typeface="Verdana" charset="0"/>
                    <a:ea typeface="ＭＳ Ｐゴシック" charset="0"/>
                  </a:defRPr>
                </a:lvl2pPr>
                <a:lvl3pPr marL="1143000" indent="-228600" eaLnBrk="0" hangingPunct="0">
                  <a:defRPr>
                    <a:latin typeface="Verdana" charset="0"/>
                    <a:ea typeface="ＭＳ Ｐゴシック" charset="0"/>
                  </a:defRPr>
                </a:lvl3pPr>
                <a:lvl4pPr marL="1600200" indent="-228600" eaLnBrk="0" hangingPunct="0">
                  <a:defRPr>
                    <a:latin typeface="Verdana" charset="0"/>
                    <a:ea typeface="ＭＳ Ｐゴシック" charset="0"/>
                  </a:defRPr>
                </a:lvl4pPr>
                <a:lvl5pPr marL="2057400" indent="-228600" eaLnBrk="0" hangingPunct="0">
                  <a:defRPr>
                    <a:latin typeface="Verdana" charset="0"/>
                    <a:ea typeface="ＭＳ Ｐゴシック" charset="0"/>
                  </a:defRPr>
                </a:lvl5pPr>
                <a:lvl6pPr marL="2514600" indent="-228600" eaLnBrk="0" fontAlgn="base" hangingPunct="0">
                  <a:spcBef>
                    <a:spcPct val="0"/>
                  </a:spcBef>
                  <a:spcAft>
                    <a:spcPct val="0"/>
                  </a:spcAft>
                  <a:defRPr>
                    <a:latin typeface="Verdana" charset="0"/>
                    <a:ea typeface="ＭＳ Ｐゴシック" charset="0"/>
                  </a:defRPr>
                </a:lvl6pPr>
                <a:lvl7pPr marL="2971800" indent="-228600" eaLnBrk="0" fontAlgn="base" hangingPunct="0">
                  <a:spcBef>
                    <a:spcPct val="0"/>
                  </a:spcBef>
                  <a:spcAft>
                    <a:spcPct val="0"/>
                  </a:spcAft>
                  <a:defRPr>
                    <a:latin typeface="Verdana" charset="0"/>
                    <a:ea typeface="ＭＳ Ｐゴシック" charset="0"/>
                  </a:defRPr>
                </a:lvl7pPr>
                <a:lvl8pPr marL="3429000" indent="-228600" eaLnBrk="0" fontAlgn="base" hangingPunct="0">
                  <a:spcBef>
                    <a:spcPct val="0"/>
                  </a:spcBef>
                  <a:spcAft>
                    <a:spcPct val="0"/>
                  </a:spcAft>
                  <a:defRPr>
                    <a:latin typeface="Verdana" charset="0"/>
                    <a:ea typeface="ＭＳ Ｐゴシック" charset="0"/>
                  </a:defRPr>
                </a:lvl8pPr>
                <a:lvl9pPr marL="3886200" indent="-228600" eaLnBrk="0" fontAlgn="base" hangingPunct="0">
                  <a:spcBef>
                    <a:spcPct val="0"/>
                  </a:spcBef>
                  <a:spcAft>
                    <a:spcPct val="0"/>
                  </a:spcAft>
                  <a:defRPr>
                    <a:latin typeface="Verdana" charset="0"/>
                    <a:ea typeface="ＭＳ Ｐゴシック" charset="0"/>
                  </a:defRPr>
                </a:lvl9pPr>
              </a:lstStyle>
              <a:p>
                <a:r>
                  <a:rPr lang="fr-FR" sz="2800" dirty="0"/>
                  <a:t>x</a:t>
                </a:r>
                <a:r>
                  <a:rPr lang="fr-FR" sz="2800" baseline="-25000" dirty="0"/>
                  <a:t>i</a:t>
                </a:r>
              </a:p>
            </p:txBody>
          </p:sp>
          <p:sp>
            <p:nvSpPr>
              <p:cNvPr id="18461" name="Line 33"/>
              <p:cNvSpPr>
                <a:spLocks noChangeShapeType="1"/>
              </p:cNvSpPr>
              <p:nvPr/>
            </p:nvSpPr>
            <p:spPr bwMode="auto">
              <a:xfrm>
                <a:off x="3463545" y="2641870"/>
                <a:ext cx="0" cy="288424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8469" name="Line 42"/>
              <p:cNvSpPr>
                <a:spLocks noChangeShapeType="1"/>
              </p:cNvSpPr>
              <p:nvPr/>
            </p:nvSpPr>
            <p:spPr bwMode="auto">
              <a:xfrm flipH="1">
                <a:off x="933390" y="3253679"/>
                <a:ext cx="250102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graphicFrame>
            <p:nvGraphicFramePr>
              <p:cNvPr id="18470" name="Object 43"/>
              <p:cNvGraphicFramePr>
                <a:graphicFrameLocks noChangeAspect="1"/>
              </p:cNvGraphicFramePr>
              <p:nvPr>
                <p:extLst>
                  <p:ext uri="{D42A27DB-BD31-4B8C-83A1-F6EECF244321}">
                    <p14:modId xmlns:p14="http://schemas.microsoft.com/office/powerpoint/2010/main" val="1885028384"/>
                  </p:ext>
                </p:extLst>
              </p:nvPr>
            </p:nvGraphicFramePr>
            <p:xfrm>
              <a:off x="382588" y="2862263"/>
              <a:ext cx="425450" cy="655637"/>
            </p:xfrm>
            <a:graphic>
              <a:graphicData uri="http://schemas.openxmlformats.org/presentationml/2006/ole">
                <mc:AlternateContent xmlns:mc="http://schemas.openxmlformats.org/markup-compatibility/2006">
                  <mc:Choice xmlns:v="urn:schemas-microsoft-com:vml" Requires="v">
                    <p:oleObj spid="_x0000_s822992" name="Equation" r:id="rId10" imgW="152400" imgH="215900" progId="Equation.3">
                      <p:embed/>
                    </p:oleObj>
                  </mc:Choice>
                  <mc:Fallback>
                    <p:oleObj name="Equation" r:id="rId10" imgW="152400" imgH="215900" progId="Equation.3">
                      <p:embed/>
                      <p:pic>
                        <p:nvPicPr>
                          <p:cNvPr id="0" name=""/>
                          <p:cNvPicPr>
                            <a:picLocks noChangeAspect="1" noChangeArrowheads="1"/>
                          </p:cNvPicPr>
                          <p:nvPr/>
                        </p:nvPicPr>
                        <p:blipFill>
                          <a:blip r:embed="rId11"/>
                          <a:srcRect/>
                          <a:stretch>
                            <a:fillRect/>
                          </a:stretch>
                        </p:blipFill>
                        <p:spPr bwMode="auto">
                          <a:xfrm>
                            <a:off x="382588" y="2862263"/>
                            <a:ext cx="425450"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8465" name="Text Box 37"/>
            <p:cNvSpPr txBox="1">
              <a:spLocks noChangeArrowheads="1"/>
            </p:cNvSpPr>
            <p:nvPr/>
          </p:nvSpPr>
          <p:spPr bwMode="auto">
            <a:xfrm>
              <a:off x="4754364" y="2132856"/>
              <a:ext cx="1704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fr-FR"/>
              </a:defPPr>
              <a:lvl1pPr eaLnBrk="1" hangingPunct="1">
                <a:defRPr i="1">
                  <a:latin typeface="Times New Roman"/>
                  <a:ea typeface="ＭＳ Ｐゴシック" charset="0"/>
                  <a:cs typeface="Times New Roman"/>
                </a:defRPr>
              </a:lvl1pPr>
              <a:lvl2pPr marL="742950" indent="-285750" eaLnBrk="0" hangingPunct="0">
                <a:defRPr>
                  <a:latin typeface="Verdana" charset="0"/>
                  <a:ea typeface="ＭＳ Ｐゴシック" charset="0"/>
                  <a:cs typeface="ＭＳ Ｐゴシック" pitchFamily="-123" charset="-128"/>
                </a:defRPr>
              </a:lvl2pPr>
              <a:lvl3pPr marL="1143000" indent="-228600" eaLnBrk="0" hangingPunct="0">
                <a:defRPr>
                  <a:latin typeface="Verdana" charset="0"/>
                  <a:ea typeface="ＭＳ Ｐゴシック" charset="0"/>
                  <a:cs typeface="ＭＳ Ｐゴシック" pitchFamily="-123" charset="-128"/>
                </a:defRPr>
              </a:lvl3pPr>
              <a:lvl4pPr marL="1600200" indent="-228600" eaLnBrk="0" hangingPunct="0">
                <a:defRPr>
                  <a:latin typeface="Verdana" charset="0"/>
                  <a:ea typeface="ＭＳ Ｐゴシック" charset="0"/>
                  <a:cs typeface="ＭＳ Ｐゴシック" pitchFamily="-123" charset="-128"/>
                </a:defRPr>
              </a:lvl4pPr>
              <a:lvl5pPr marL="2057400" indent="-228600" eaLnBrk="0" hangingPunct="0">
                <a:defRPr>
                  <a:latin typeface="Verdana" charset="0"/>
                  <a:ea typeface="ＭＳ Ｐゴシック" charset="0"/>
                  <a:cs typeface="ＭＳ Ｐゴシック" pitchFamily="-123" charset="-128"/>
                </a:defRPr>
              </a:lvl5pPr>
              <a:lvl6pPr marL="2514600" indent="-228600" eaLnBrk="0" fontAlgn="base" hangingPunct="0">
                <a:spcBef>
                  <a:spcPct val="0"/>
                </a:spcBef>
                <a:spcAft>
                  <a:spcPct val="0"/>
                </a:spcAft>
                <a:defRPr>
                  <a:latin typeface="Verdana" charset="0"/>
                  <a:ea typeface="ＭＳ Ｐゴシック" charset="0"/>
                  <a:cs typeface="ＭＳ Ｐゴシック" pitchFamily="-123" charset="-128"/>
                </a:defRPr>
              </a:lvl6pPr>
              <a:lvl7pPr marL="2971800" indent="-228600" eaLnBrk="0" fontAlgn="base" hangingPunct="0">
                <a:spcBef>
                  <a:spcPct val="0"/>
                </a:spcBef>
                <a:spcAft>
                  <a:spcPct val="0"/>
                </a:spcAft>
                <a:defRPr>
                  <a:latin typeface="Verdana" charset="0"/>
                  <a:ea typeface="ＭＳ Ｐゴシック" charset="0"/>
                  <a:cs typeface="ＭＳ Ｐゴシック" pitchFamily="-123" charset="-128"/>
                </a:defRPr>
              </a:lvl7pPr>
              <a:lvl8pPr marL="3429000" indent="-228600" eaLnBrk="0" fontAlgn="base" hangingPunct="0">
                <a:spcBef>
                  <a:spcPct val="0"/>
                </a:spcBef>
                <a:spcAft>
                  <a:spcPct val="0"/>
                </a:spcAft>
                <a:defRPr>
                  <a:latin typeface="Verdana" charset="0"/>
                  <a:ea typeface="ＭＳ Ｐゴシック" charset="0"/>
                  <a:cs typeface="ＭＳ Ｐゴシック" pitchFamily="-123" charset="-128"/>
                </a:defRPr>
              </a:lvl8pPr>
              <a:lvl9pPr marL="3886200" indent="-228600" eaLnBrk="0" fontAlgn="base" hangingPunct="0">
                <a:spcBef>
                  <a:spcPct val="0"/>
                </a:spcBef>
                <a:spcAft>
                  <a:spcPct val="0"/>
                </a:spcAft>
                <a:defRPr>
                  <a:latin typeface="Verdana" charset="0"/>
                  <a:ea typeface="ＭＳ Ｐゴシック" charset="0"/>
                  <a:cs typeface="ＭＳ Ｐゴシック" pitchFamily="-123" charset="-128"/>
                </a:defRPr>
              </a:lvl9pPr>
            </a:lstStyle>
            <a:p>
              <a:r>
                <a:rPr lang="fr-FR" sz="2800" dirty="0"/>
                <a:t>y = ax + b</a:t>
              </a:r>
            </a:p>
          </p:txBody>
        </p:sp>
      </p:grpSp>
      <p:grpSp>
        <p:nvGrpSpPr>
          <p:cNvPr id="23" name="Group 22"/>
          <p:cNvGrpSpPr/>
          <p:nvPr>
            <p:custDataLst>
              <p:tags r:id="rId6"/>
            </p:custDataLst>
          </p:nvPr>
        </p:nvGrpSpPr>
        <p:grpSpPr>
          <a:xfrm>
            <a:off x="395536" y="2677625"/>
            <a:ext cx="8128053" cy="1701557"/>
            <a:chOff x="395536" y="2245577"/>
            <a:chExt cx="8128053" cy="1701557"/>
          </a:xfrm>
        </p:grpSpPr>
        <p:grpSp>
          <p:nvGrpSpPr>
            <p:cNvPr id="22" name="Group 21"/>
            <p:cNvGrpSpPr/>
            <p:nvPr/>
          </p:nvGrpSpPr>
          <p:grpSpPr>
            <a:xfrm>
              <a:off x="395536" y="2245577"/>
              <a:ext cx="7108299" cy="1053485"/>
              <a:chOff x="395536" y="2245577"/>
              <a:chExt cx="7108299" cy="1053485"/>
            </a:xfrm>
          </p:grpSpPr>
          <p:sp>
            <p:nvSpPr>
              <p:cNvPr id="18459" name="Text Box 31"/>
              <p:cNvSpPr txBox="1">
                <a:spLocks noChangeArrowheads="1"/>
              </p:cNvSpPr>
              <p:nvPr/>
            </p:nvSpPr>
            <p:spPr bwMode="auto">
              <a:xfrm>
                <a:off x="2915816" y="2628503"/>
                <a:ext cx="541216"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1" hangingPunct="1">
                  <a:spcBef>
                    <a:spcPct val="50000"/>
                  </a:spcBef>
                </a:pPr>
                <a:r>
                  <a:rPr lang="fr-FR" sz="2400" i="1" dirty="0">
                    <a:solidFill>
                      <a:srgbClr val="CC0099"/>
                    </a:solidFill>
                    <a:latin typeface="Times New Roman"/>
                    <a:cs typeface="Times New Roman"/>
                  </a:rPr>
                  <a:t>e</a:t>
                </a:r>
                <a:r>
                  <a:rPr lang="fr-FR" sz="2400" i="1" baseline="-25000" dirty="0">
                    <a:solidFill>
                      <a:srgbClr val="CC0099"/>
                    </a:solidFill>
                    <a:latin typeface="Times New Roman"/>
                    <a:cs typeface="Times New Roman"/>
                  </a:rPr>
                  <a:t>i</a:t>
                </a:r>
                <a:endParaRPr lang="fr-FR" sz="2400" i="1" dirty="0">
                  <a:latin typeface="Times New Roman"/>
                  <a:cs typeface="Times New Roman"/>
                </a:endParaRPr>
              </a:p>
            </p:txBody>
          </p:sp>
          <p:grpSp>
            <p:nvGrpSpPr>
              <p:cNvPr id="20" name="Group 19"/>
              <p:cNvGrpSpPr/>
              <p:nvPr/>
            </p:nvGrpSpPr>
            <p:grpSpPr>
              <a:xfrm>
                <a:off x="395536" y="2245577"/>
                <a:ext cx="7108299" cy="1053485"/>
                <a:chOff x="395536" y="2245577"/>
                <a:chExt cx="7108299" cy="1053485"/>
              </a:xfrm>
            </p:grpSpPr>
            <p:grpSp>
              <p:nvGrpSpPr>
                <p:cNvPr id="17" name="Group 16"/>
                <p:cNvGrpSpPr/>
                <p:nvPr/>
              </p:nvGrpSpPr>
              <p:grpSpPr>
                <a:xfrm>
                  <a:off x="395536" y="2245577"/>
                  <a:ext cx="3068009" cy="1008102"/>
                  <a:chOff x="395536" y="2245577"/>
                  <a:chExt cx="3068009" cy="1008102"/>
                </a:xfrm>
              </p:grpSpPr>
              <p:sp>
                <p:nvSpPr>
                  <p:cNvPr id="18462" name="Line 34"/>
                  <p:cNvSpPr>
                    <a:spLocks noChangeShapeType="1"/>
                  </p:cNvSpPr>
                  <p:nvPr/>
                </p:nvSpPr>
                <p:spPr bwMode="auto">
                  <a:xfrm flipH="1">
                    <a:off x="933390" y="2641870"/>
                    <a:ext cx="250102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8464" name="Text Box 36"/>
                  <p:cNvSpPr txBox="1">
                    <a:spLocks noChangeArrowheads="1"/>
                  </p:cNvSpPr>
                  <p:nvPr/>
                </p:nvSpPr>
                <p:spPr bwMode="auto">
                  <a:xfrm>
                    <a:off x="395536" y="2245577"/>
                    <a:ext cx="593881" cy="6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fr-FR" sz="2800" i="1" dirty="0">
                        <a:latin typeface="Times New Roman"/>
                        <a:cs typeface="Times New Roman"/>
                      </a:rPr>
                      <a:t>y</a:t>
                    </a:r>
                    <a:r>
                      <a:rPr lang="fr-FR" sz="2800" i="1" baseline="-25000" dirty="0">
                        <a:latin typeface="Times New Roman"/>
                        <a:cs typeface="Times New Roman"/>
                      </a:rPr>
                      <a:t>i</a:t>
                    </a:r>
                    <a:endParaRPr lang="fr-FR" sz="2800" i="1" dirty="0">
                      <a:latin typeface="Times New Roman"/>
                      <a:cs typeface="Times New Roman"/>
                    </a:endParaRPr>
                  </a:p>
                </p:txBody>
              </p:sp>
              <p:sp>
                <p:nvSpPr>
                  <p:cNvPr id="68" name="Line 30"/>
                  <p:cNvSpPr>
                    <a:spLocks noChangeShapeType="1"/>
                  </p:cNvSpPr>
                  <p:nvPr/>
                </p:nvSpPr>
                <p:spPr bwMode="auto">
                  <a:xfrm>
                    <a:off x="3463545" y="2641870"/>
                    <a:ext cx="0" cy="611809"/>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grpSp>
            <p:sp>
              <p:nvSpPr>
                <p:cNvPr id="18466" name="Text Box 38"/>
                <p:cNvSpPr txBox="1">
                  <a:spLocks noChangeArrowheads="1"/>
                </p:cNvSpPr>
                <p:nvPr/>
              </p:nvSpPr>
              <p:spPr bwMode="auto">
                <a:xfrm>
                  <a:off x="4754364" y="2775842"/>
                  <a:ext cx="2749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fr-FR"/>
                  </a:defPPr>
                  <a:lvl1pPr eaLnBrk="1" hangingPunct="1">
                    <a:defRPr i="1">
                      <a:latin typeface="Times New Roman"/>
                      <a:ea typeface="ＭＳ Ｐゴシック" charset="0"/>
                      <a:cs typeface="Times New Roman"/>
                    </a:defRPr>
                  </a:lvl1pPr>
                  <a:lvl2pPr marL="742950" indent="-285750" eaLnBrk="0" hangingPunct="0">
                    <a:defRPr>
                      <a:latin typeface="Verdana" charset="0"/>
                      <a:ea typeface="ＭＳ Ｐゴシック" charset="0"/>
                    </a:defRPr>
                  </a:lvl2pPr>
                  <a:lvl3pPr marL="1143000" indent="-228600" eaLnBrk="0" hangingPunct="0">
                    <a:defRPr>
                      <a:latin typeface="Verdana" charset="0"/>
                      <a:ea typeface="ＭＳ Ｐゴシック" charset="0"/>
                    </a:defRPr>
                  </a:lvl3pPr>
                  <a:lvl4pPr marL="1600200" indent="-228600" eaLnBrk="0" hangingPunct="0">
                    <a:defRPr>
                      <a:latin typeface="Verdana" charset="0"/>
                      <a:ea typeface="ＭＳ Ｐゴシック" charset="0"/>
                    </a:defRPr>
                  </a:lvl4pPr>
                  <a:lvl5pPr marL="2057400" indent="-228600" eaLnBrk="0" hangingPunct="0">
                    <a:defRPr>
                      <a:latin typeface="Verdana" charset="0"/>
                      <a:ea typeface="ＭＳ Ｐゴシック" charset="0"/>
                    </a:defRPr>
                  </a:lvl5pPr>
                  <a:lvl6pPr marL="2514600" indent="-228600" eaLnBrk="0" fontAlgn="base" hangingPunct="0">
                    <a:spcBef>
                      <a:spcPct val="0"/>
                    </a:spcBef>
                    <a:spcAft>
                      <a:spcPct val="0"/>
                    </a:spcAft>
                    <a:defRPr>
                      <a:latin typeface="Verdana" charset="0"/>
                      <a:ea typeface="ＭＳ Ｐゴシック" charset="0"/>
                    </a:defRPr>
                  </a:lvl6pPr>
                  <a:lvl7pPr marL="2971800" indent="-228600" eaLnBrk="0" fontAlgn="base" hangingPunct="0">
                    <a:spcBef>
                      <a:spcPct val="0"/>
                    </a:spcBef>
                    <a:spcAft>
                      <a:spcPct val="0"/>
                    </a:spcAft>
                    <a:defRPr>
                      <a:latin typeface="Verdana" charset="0"/>
                      <a:ea typeface="ＭＳ Ｐゴシック" charset="0"/>
                    </a:defRPr>
                  </a:lvl7pPr>
                  <a:lvl8pPr marL="3429000" indent="-228600" eaLnBrk="0" fontAlgn="base" hangingPunct="0">
                    <a:spcBef>
                      <a:spcPct val="0"/>
                    </a:spcBef>
                    <a:spcAft>
                      <a:spcPct val="0"/>
                    </a:spcAft>
                    <a:defRPr>
                      <a:latin typeface="Verdana" charset="0"/>
                      <a:ea typeface="ＭＳ Ｐゴシック" charset="0"/>
                    </a:defRPr>
                  </a:lvl8pPr>
                  <a:lvl9pPr marL="3886200" indent="-228600" eaLnBrk="0" fontAlgn="base" hangingPunct="0">
                    <a:spcBef>
                      <a:spcPct val="0"/>
                    </a:spcBef>
                    <a:spcAft>
                      <a:spcPct val="0"/>
                    </a:spcAft>
                    <a:defRPr>
                      <a:latin typeface="Verdana" charset="0"/>
                      <a:ea typeface="ＭＳ Ｐゴシック" charset="0"/>
                    </a:defRPr>
                  </a:lvl9pPr>
                </a:lstStyle>
                <a:p>
                  <a:r>
                    <a:rPr lang="fr-FR" sz="2800" dirty="0"/>
                    <a:t>e</a:t>
                  </a:r>
                  <a:r>
                    <a:rPr lang="fr-FR" sz="2800" baseline="-25000" dirty="0"/>
                    <a:t>i</a:t>
                  </a:r>
                  <a:r>
                    <a:rPr lang="fr-FR" sz="2800" dirty="0"/>
                    <a:t> = y</a:t>
                  </a:r>
                  <a:r>
                    <a:rPr lang="fr-FR" sz="2800" baseline="-25000" dirty="0"/>
                    <a:t>i</a:t>
                  </a:r>
                  <a:r>
                    <a:rPr lang="fr-FR" sz="2800" dirty="0"/>
                    <a:t> - ( ax</a:t>
                  </a:r>
                  <a:r>
                    <a:rPr lang="fr-FR" sz="2800" baseline="-25000" dirty="0"/>
                    <a:t>i</a:t>
                  </a:r>
                  <a:r>
                    <a:rPr lang="fr-FR" sz="2800" dirty="0"/>
                    <a:t> + b</a:t>
                  </a:r>
                  <a:r>
                    <a:rPr lang="fr-FR" sz="2800" baseline="-25000" dirty="0"/>
                    <a:t> </a:t>
                  </a:r>
                  <a:r>
                    <a:rPr lang="fr-FR" sz="2800" dirty="0"/>
                    <a:t>)</a:t>
                  </a:r>
                </a:p>
              </p:txBody>
            </p:sp>
          </p:grpSp>
        </p:grpSp>
        <p:grpSp>
          <p:nvGrpSpPr>
            <p:cNvPr id="21" name="Group 20"/>
            <p:cNvGrpSpPr/>
            <p:nvPr/>
          </p:nvGrpSpPr>
          <p:grpSpPr>
            <a:xfrm>
              <a:off x="4716016" y="3399849"/>
              <a:ext cx="3807573" cy="547285"/>
              <a:chOff x="4716016" y="3399849"/>
              <a:chExt cx="3807573" cy="547285"/>
            </a:xfrm>
          </p:grpSpPr>
          <p:sp>
            <p:nvSpPr>
              <p:cNvPr id="72" name="Text Box 4"/>
              <p:cNvSpPr txBox="1">
                <a:spLocks noChangeArrowheads="1"/>
              </p:cNvSpPr>
              <p:nvPr/>
            </p:nvSpPr>
            <p:spPr bwMode="auto">
              <a:xfrm>
                <a:off x="4716016" y="3485469"/>
                <a:ext cx="3200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fr-FR" sz="2400" dirty="0">
                    <a:latin typeface="+mj-lt"/>
                  </a:rPr>
                  <a:t>On cherche le minimum de </a:t>
                </a:r>
              </a:p>
            </p:txBody>
          </p:sp>
          <p:graphicFrame>
            <p:nvGraphicFramePr>
              <p:cNvPr id="74" name="Object 39"/>
              <p:cNvGraphicFramePr>
                <a:graphicFrameLocks noChangeAspect="1"/>
              </p:cNvGraphicFramePr>
              <p:nvPr>
                <p:extLst>
                  <p:ext uri="{D42A27DB-BD31-4B8C-83A1-F6EECF244321}">
                    <p14:modId xmlns:p14="http://schemas.microsoft.com/office/powerpoint/2010/main" val="814363551"/>
                  </p:ext>
                </p:extLst>
              </p:nvPr>
            </p:nvGraphicFramePr>
            <p:xfrm>
              <a:off x="7863189" y="3399849"/>
              <a:ext cx="660400" cy="508000"/>
            </p:xfrm>
            <a:graphic>
              <a:graphicData uri="http://schemas.openxmlformats.org/presentationml/2006/ole">
                <mc:AlternateContent xmlns:mc="http://schemas.openxmlformats.org/markup-compatibility/2006">
                  <mc:Choice xmlns:v="urn:schemas-microsoft-com:vml" Requires="v">
                    <p:oleObj spid="_x0000_s822993" name="Équation" r:id="rId12" imgW="330200" imgH="254000" progId="Equation.3">
                      <p:embed/>
                    </p:oleObj>
                  </mc:Choice>
                  <mc:Fallback>
                    <p:oleObj name="Équation" r:id="rId12" imgW="3302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3189" y="3399849"/>
                            <a:ext cx="6604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4" name="Group 13"/>
          <p:cNvGrpSpPr/>
          <p:nvPr>
            <p:custDataLst>
              <p:tags r:id="rId7"/>
            </p:custDataLst>
          </p:nvPr>
        </p:nvGrpSpPr>
        <p:grpSpPr>
          <a:xfrm>
            <a:off x="4754363" y="2898522"/>
            <a:ext cx="2868006" cy="3496884"/>
            <a:chOff x="4754363" y="2466474"/>
            <a:chExt cx="2868006" cy="3496884"/>
          </a:xfrm>
        </p:grpSpPr>
        <p:grpSp>
          <p:nvGrpSpPr>
            <p:cNvPr id="3" name="Group 2"/>
            <p:cNvGrpSpPr/>
            <p:nvPr/>
          </p:nvGrpSpPr>
          <p:grpSpPr>
            <a:xfrm>
              <a:off x="4768962" y="4163158"/>
              <a:ext cx="2853407" cy="1800200"/>
              <a:chOff x="4561789" y="4163158"/>
              <a:chExt cx="2853407" cy="1800200"/>
            </a:xfrm>
          </p:grpSpPr>
          <p:graphicFrame>
            <p:nvGraphicFramePr>
              <p:cNvPr id="42" name="Object 43"/>
              <p:cNvGraphicFramePr>
                <a:graphicFrameLocks noChangeAspect="1"/>
              </p:cNvGraphicFramePr>
              <p:nvPr>
                <p:extLst>
                  <p:ext uri="{D42A27DB-BD31-4B8C-83A1-F6EECF244321}">
                    <p14:modId xmlns:p14="http://schemas.microsoft.com/office/powerpoint/2010/main" val="2407439018"/>
                  </p:ext>
                </p:extLst>
              </p:nvPr>
            </p:nvGraphicFramePr>
            <p:xfrm>
              <a:off x="4570396" y="4163158"/>
              <a:ext cx="2844800" cy="1193800"/>
            </p:xfrm>
            <a:graphic>
              <a:graphicData uri="http://schemas.openxmlformats.org/presentationml/2006/ole">
                <mc:AlternateContent xmlns:mc="http://schemas.openxmlformats.org/markup-compatibility/2006">
                  <mc:Choice xmlns:v="urn:schemas-microsoft-com:vml" Requires="v">
                    <p:oleObj spid="_x0000_s822994" name="Equation" r:id="rId14" imgW="1422400" imgH="596900" progId="Equation.3">
                      <p:embed/>
                    </p:oleObj>
                  </mc:Choice>
                  <mc:Fallback>
                    <p:oleObj name="Equation" r:id="rId14" imgW="1422400" imgH="596900" progId="Equation.3">
                      <p:embed/>
                      <p:pic>
                        <p:nvPicPr>
                          <p:cNvPr id="0" name=""/>
                          <p:cNvPicPr>
                            <a:picLocks noChangeAspect="1" noChangeArrowheads="1"/>
                          </p:cNvPicPr>
                          <p:nvPr/>
                        </p:nvPicPr>
                        <p:blipFill>
                          <a:blip r:embed="rId15"/>
                          <a:srcRect/>
                          <a:stretch>
                            <a:fillRect/>
                          </a:stretch>
                        </p:blipFill>
                        <p:spPr bwMode="auto">
                          <a:xfrm>
                            <a:off x="4570396" y="4163158"/>
                            <a:ext cx="2844800"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 name="Object 43"/>
              <p:cNvGraphicFramePr>
                <a:graphicFrameLocks noChangeAspect="1"/>
              </p:cNvGraphicFramePr>
              <p:nvPr>
                <p:extLst>
                  <p:ext uri="{D42A27DB-BD31-4B8C-83A1-F6EECF244321}">
                    <p14:modId xmlns:p14="http://schemas.microsoft.com/office/powerpoint/2010/main" val="3488558242"/>
                  </p:ext>
                </p:extLst>
              </p:nvPr>
            </p:nvGraphicFramePr>
            <p:xfrm>
              <a:off x="4561789" y="5480758"/>
              <a:ext cx="1270000" cy="482600"/>
            </p:xfrm>
            <a:graphic>
              <a:graphicData uri="http://schemas.openxmlformats.org/presentationml/2006/ole">
                <mc:AlternateContent xmlns:mc="http://schemas.openxmlformats.org/markup-compatibility/2006">
                  <mc:Choice xmlns:v="urn:schemas-microsoft-com:vml" Requires="v">
                    <p:oleObj spid="_x0000_s822995" name="Equation" r:id="rId16" imgW="635000" imgH="241300" progId="Equation.3">
                      <p:embed/>
                    </p:oleObj>
                  </mc:Choice>
                  <mc:Fallback>
                    <p:oleObj name="Equation" r:id="rId16" imgW="635000" imgH="241300" progId="Equation.3">
                      <p:embed/>
                      <p:pic>
                        <p:nvPicPr>
                          <p:cNvPr id="0" name=""/>
                          <p:cNvPicPr>
                            <a:picLocks noChangeAspect="1" noChangeArrowheads="1"/>
                          </p:cNvPicPr>
                          <p:nvPr/>
                        </p:nvPicPr>
                        <p:blipFill>
                          <a:blip r:embed="rId17"/>
                          <a:srcRect/>
                          <a:stretch>
                            <a:fillRect/>
                          </a:stretch>
                        </p:blipFill>
                        <p:spPr bwMode="auto">
                          <a:xfrm>
                            <a:off x="4561789" y="5480758"/>
                            <a:ext cx="1270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cxnSp>
          <p:nvCxnSpPr>
            <p:cNvPr id="5" name="Elbow Connector 4"/>
            <p:cNvCxnSpPr>
              <a:stCxn id="18465" idx="1"/>
              <a:endCxn id="42" idx="1"/>
            </p:cNvCxnSpPr>
            <p:nvPr/>
          </p:nvCxnSpPr>
          <p:spPr>
            <a:xfrm rot="10800000" flipH="1" flipV="1">
              <a:off x="4754363" y="2466474"/>
              <a:ext cx="23205" cy="2293584"/>
            </a:xfrm>
            <a:prstGeom prst="curvedConnector3">
              <a:avLst>
                <a:gd name="adj1" fmla="val -985133"/>
              </a:avLst>
            </a:prstGeom>
            <a:ln>
              <a:solidFill>
                <a:schemeClr val="bg1">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Elbow Connector 4"/>
            <p:cNvCxnSpPr>
              <a:stCxn id="18465" idx="1"/>
              <a:endCxn id="43" idx="1"/>
            </p:cNvCxnSpPr>
            <p:nvPr/>
          </p:nvCxnSpPr>
          <p:spPr>
            <a:xfrm rot="10800000" flipH="1" flipV="1">
              <a:off x="4754364" y="2466474"/>
              <a:ext cx="14598" cy="3255584"/>
            </a:xfrm>
            <a:prstGeom prst="curvedConnector3">
              <a:avLst>
                <a:gd name="adj1" fmla="val -1565968"/>
              </a:avLst>
            </a:prstGeom>
            <a:ln>
              <a:solidFill>
                <a:schemeClr val="bg1">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506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2391072" y="620688"/>
            <a:ext cx="6573416" cy="86409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Corrélation (exemple)</a:t>
            </a:r>
          </a:p>
        </p:txBody>
      </p:sp>
      <p:graphicFrame>
        <p:nvGraphicFramePr>
          <p:cNvPr id="5" name="Group 96"/>
          <p:cNvGraphicFramePr>
            <a:graphicFrameLocks noGrp="1"/>
          </p:cNvGraphicFramePr>
          <p:nvPr>
            <p:custDataLst>
              <p:tags r:id="rId2"/>
            </p:custDataLst>
            <p:extLst>
              <p:ext uri="{D42A27DB-BD31-4B8C-83A1-F6EECF244321}">
                <p14:modId xmlns:p14="http://schemas.microsoft.com/office/powerpoint/2010/main" val="3178775399"/>
              </p:ext>
            </p:extLst>
          </p:nvPr>
        </p:nvGraphicFramePr>
        <p:xfrm>
          <a:off x="359534" y="1196753"/>
          <a:ext cx="8479665" cy="1203597"/>
        </p:xfrm>
        <a:graphic>
          <a:graphicData uri="http://schemas.openxmlformats.org/drawingml/2006/table">
            <a:tbl>
              <a:tblPr firstRow="1" firstCol="1" bandRow="1">
                <a:tableStyleId>{793D81CF-94F2-401A-BA57-92F5A7B2D0C5}</a:tableStyleId>
              </a:tblPr>
              <a:tblGrid>
                <a:gridCol w="2125125">
                  <a:extLst>
                    <a:ext uri="{9D8B030D-6E8A-4147-A177-3AD203B41FA5}">
                      <a16:colId xmlns:a16="http://schemas.microsoft.com/office/drawing/2014/main" val="20000"/>
                    </a:ext>
                  </a:extLst>
                </a:gridCol>
                <a:gridCol w="635454">
                  <a:extLst>
                    <a:ext uri="{9D8B030D-6E8A-4147-A177-3AD203B41FA5}">
                      <a16:colId xmlns:a16="http://schemas.microsoft.com/office/drawing/2014/main" val="20001"/>
                    </a:ext>
                  </a:extLst>
                </a:gridCol>
                <a:gridCol w="635454">
                  <a:extLst>
                    <a:ext uri="{9D8B030D-6E8A-4147-A177-3AD203B41FA5}">
                      <a16:colId xmlns:a16="http://schemas.microsoft.com/office/drawing/2014/main" val="20002"/>
                    </a:ext>
                  </a:extLst>
                </a:gridCol>
                <a:gridCol w="635454">
                  <a:extLst>
                    <a:ext uri="{9D8B030D-6E8A-4147-A177-3AD203B41FA5}">
                      <a16:colId xmlns:a16="http://schemas.microsoft.com/office/drawing/2014/main" val="20003"/>
                    </a:ext>
                  </a:extLst>
                </a:gridCol>
                <a:gridCol w="635454">
                  <a:extLst>
                    <a:ext uri="{9D8B030D-6E8A-4147-A177-3AD203B41FA5}">
                      <a16:colId xmlns:a16="http://schemas.microsoft.com/office/drawing/2014/main" val="20004"/>
                    </a:ext>
                  </a:extLst>
                </a:gridCol>
                <a:gridCol w="635454">
                  <a:extLst>
                    <a:ext uri="{9D8B030D-6E8A-4147-A177-3AD203B41FA5}">
                      <a16:colId xmlns:a16="http://schemas.microsoft.com/office/drawing/2014/main" val="20005"/>
                    </a:ext>
                  </a:extLst>
                </a:gridCol>
                <a:gridCol w="635454">
                  <a:extLst>
                    <a:ext uri="{9D8B030D-6E8A-4147-A177-3AD203B41FA5}">
                      <a16:colId xmlns:a16="http://schemas.microsoft.com/office/drawing/2014/main" val="20006"/>
                    </a:ext>
                  </a:extLst>
                </a:gridCol>
                <a:gridCol w="635454">
                  <a:extLst>
                    <a:ext uri="{9D8B030D-6E8A-4147-A177-3AD203B41FA5}">
                      <a16:colId xmlns:a16="http://schemas.microsoft.com/office/drawing/2014/main" val="20007"/>
                    </a:ext>
                  </a:extLst>
                </a:gridCol>
                <a:gridCol w="635454">
                  <a:extLst>
                    <a:ext uri="{9D8B030D-6E8A-4147-A177-3AD203B41FA5}">
                      <a16:colId xmlns:a16="http://schemas.microsoft.com/office/drawing/2014/main" val="20008"/>
                    </a:ext>
                  </a:extLst>
                </a:gridCol>
                <a:gridCol w="635454">
                  <a:extLst>
                    <a:ext uri="{9D8B030D-6E8A-4147-A177-3AD203B41FA5}">
                      <a16:colId xmlns:a16="http://schemas.microsoft.com/office/drawing/2014/main" val="20009"/>
                    </a:ext>
                  </a:extLst>
                </a:gridCol>
                <a:gridCol w="635454">
                  <a:extLst>
                    <a:ext uri="{9D8B030D-6E8A-4147-A177-3AD203B41FA5}">
                      <a16:colId xmlns:a16="http://schemas.microsoft.com/office/drawing/2014/main" val="20010"/>
                    </a:ext>
                  </a:extLst>
                </a:gridCol>
              </a:tblGrid>
              <a:tr h="401199">
                <a:tc>
                  <a:txBody>
                    <a:bodyPr/>
                    <a:lstStyle/>
                    <a:p>
                      <a:pPr algn="ctr" fontAlgn="ctr"/>
                      <a:r>
                        <a:rPr lang="fr-FR" sz="1400" b="0" i="0" u="none" strike="noStrike" noProof="0" dirty="0">
                          <a:solidFill>
                            <a:schemeClr val="bg1"/>
                          </a:solidFill>
                          <a:effectLst/>
                          <a:latin typeface="+mj-lt"/>
                        </a:rPr>
                        <a:t>Période</a:t>
                      </a:r>
                      <a:endParaRPr lang="fr-FR" sz="1800" b="0" i="0" u="none" strike="noStrike" noProof="0" dirty="0">
                        <a:solidFill>
                          <a:schemeClr val="bg1"/>
                        </a:solidFill>
                        <a:effectLst/>
                        <a:latin typeface="+mj-lt"/>
                      </a:endParaRPr>
                    </a:p>
                  </a:txBody>
                  <a:tcPr marL="12700" marR="12700" marT="12700" marB="0" anchor="ctr"/>
                </a:tc>
                <a:tc>
                  <a:txBody>
                    <a:bodyPr/>
                    <a:lstStyle/>
                    <a:p>
                      <a:pPr algn="ctr" fontAlgn="ctr"/>
                      <a:r>
                        <a:rPr lang="fr-FR" sz="1600" b="1" i="0" u="none" strike="noStrike" noProof="0" dirty="0">
                          <a:solidFill>
                            <a:srgbClr val="FFFFFF"/>
                          </a:solidFill>
                          <a:effectLst/>
                          <a:latin typeface="+mj-lt"/>
                        </a:rPr>
                        <a:t>1</a:t>
                      </a:r>
                    </a:p>
                  </a:txBody>
                  <a:tcPr marL="12700" marR="12700" marT="12700" marB="0" anchor="ctr"/>
                </a:tc>
                <a:tc>
                  <a:txBody>
                    <a:bodyPr/>
                    <a:lstStyle/>
                    <a:p>
                      <a:pPr algn="ctr" fontAlgn="ctr"/>
                      <a:r>
                        <a:rPr lang="fr-FR" sz="1600" b="1" i="0" u="none" strike="noStrike" noProof="0" dirty="0">
                          <a:solidFill>
                            <a:srgbClr val="FFFFFF"/>
                          </a:solidFill>
                          <a:effectLst/>
                          <a:latin typeface="+mj-lt"/>
                        </a:rPr>
                        <a:t>2</a:t>
                      </a:r>
                    </a:p>
                  </a:txBody>
                  <a:tcPr marL="12700" marR="12700" marT="12700" marB="0" anchor="ctr"/>
                </a:tc>
                <a:tc>
                  <a:txBody>
                    <a:bodyPr/>
                    <a:lstStyle/>
                    <a:p>
                      <a:pPr algn="ctr" fontAlgn="ctr"/>
                      <a:r>
                        <a:rPr lang="fr-FR" sz="1600" b="1" i="0" u="none" strike="noStrike" noProof="0" dirty="0">
                          <a:solidFill>
                            <a:srgbClr val="FFFFFF"/>
                          </a:solidFill>
                          <a:effectLst/>
                          <a:latin typeface="+mj-lt"/>
                        </a:rPr>
                        <a:t>3</a:t>
                      </a:r>
                    </a:p>
                  </a:txBody>
                  <a:tcPr marL="12700" marR="12700" marT="12700" marB="0" anchor="ctr"/>
                </a:tc>
                <a:tc>
                  <a:txBody>
                    <a:bodyPr/>
                    <a:lstStyle/>
                    <a:p>
                      <a:pPr algn="ctr" fontAlgn="ctr"/>
                      <a:r>
                        <a:rPr lang="fr-FR" sz="1600" b="1" i="0" u="none" strike="noStrike" noProof="0" dirty="0">
                          <a:solidFill>
                            <a:srgbClr val="FFFFFF"/>
                          </a:solidFill>
                          <a:effectLst/>
                          <a:latin typeface="+mj-lt"/>
                        </a:rPr>
                        <a:t>4</a:t>
                      </a:r>
                    </a:p>
                  </a:txBody>
                  <a:tcPr marL="12700" marR="12700" marT="12700" marB="0" anchor="ctr"/>
                </a:tc>
                <a:tc>
                  <a:txBody>
                    <a:bodyPr/>
                    <a:lstStyle/>
                    <a:p>
                      <a:pPr algn="ctr" fontAlgn="ctr"/>
                      <a:r>
                        <a:rPr lang="fr-FR" sz="1600" b="1" i="0" u="none" strike="noStrike" noProof="0" dirty="0">
                          <a:solidFill>
                            <a:srgbClr val="FFFFFF"/>
                          </a:solidFill>
                          <a:effectLst/>
                          <a:latin typeface="+mj-lt"/>
                        </a:rPr>
                        <a:t>5</a:t>
                      </a:r>
                    </a:p>
                  </a:txBody>
                  <a:tcPr marL="12700" marR="12700" marT="12700" marB="0" anchor="ctr"/>
                </a:tc>
                <a:tc>
                  <a:txBody>
                    <a:bodyPr/>
                    <a:lstStyle/>
                    <a:p>
                      <a:pPr algn="ctr" fontAlgn="ctr"/>
                      <a:r>
                        <a:rPr lang="fr-FR" sz="1600" b="1" i="0" u="none" strike="noStrike" noProof="0" dirty="0">
                          <a:solidFill>
                            <a:srgbClr val="FFFFFF"/>
                          </a:solidFill>
                          <a:effectLst/>
                          <a:latin typeface="+mj-lt"/>
                        </a:rPr>
                        <a:t>6</a:t>
                      </a:r>
                    </a:p>
                  </a:txBody>
                  <a:tcPr marL="12700" marR="12700" marT="12700" marB="0" anchor="ctr"/>
                </a:tc>
                <a:tc>
                  <a:txBody>
                    <a:bodyPr/>
                    <a:lstStyle/>
                    <a:p>
                      <a:pPr algn="ctr" fontAlgn="ctr"/>
                      <a:r>
                        <a:rPr lang="fr-FR" sz="1600" b="1" i="0" u="none" strike="noStrike" noProof="0" dirty="0">
                          <a:solidFill>
                            <a:srgbClr val="FFFFFF"/>
                          </a:solidFill>
                          <a:effectLst/>
                          <a:latin typeface="+mj-lt"/>
                        </a:rPr>
                        <a:t>7</a:t>
                      </a:r>
                    </a:p>
                  </a:txBody>
                  <a:tcPr marL="12700" marR="12700" marT="12700" marB="0" anchor="ctr"/>
                </a:tc>
                <a:tc>
                  <a:txBody>
                    <a:bodyPr/>
                    <a:lstStyle/>
                    <a:p>
                      <a:pPr algn="ctr" fontAlgn="ctr"/>
                      <a:r>
                        <a:rPr lang="fr-FR" sz="1600" b="1" i="0" u="none" strike="noStrike" noProof="0" dirty="0">
                          <a:solidFill>
                            <a:srgbClr val="FFFFFF"/>
                          </a:solidFill>
                          <a:effectLst/>
                          <a:latin typeface="+mj-lt"/>
                        </a:rPr>
                        <a:t>8</a:t>
                      </a:r>
                    </a:p>
                  </a:txBody>
                  <a:tcPr marL="12700" marR="12700" marT="12700" marB="0" anchor="ctr"/>
                </a:tc>
                <a:tc>
                  <a:txBody>
                    <a:bodyPr/>
                    <a:lstStyle/>
                    <a:p>
                      <a:pPr algn="ctr" fontAlgn="ctr"/>
                      <a:r>
                        <a:rPr lang="fr-FR" sz="1600" b="1" i="0" u="none" strike="noStrike" noProof="0" dirty="0">
                          <a:solidFill>
                            <a:srgbClr val="FFFFFF"/>
                          </a:solidFill>
                          <a:effectLst/>
                          <a:latin typeface="+mj-lt"/>
                        </a:rPr>
                        <a:t>9</a:t>
                      </a:r>
                    </a:p>
                  </a:txBody>
                  <a:tcPr marL="12700" marR="12700" marT="12700" marB="0" anchor="ctr"/>
                </a:tc>
                <a:tc>
                  <a:txBody>
                    <a:bodyPr/>
                    <a:lstStyle/>
                    <a:p>
                      <a:pPr algn="ctr" fontAlgn="ctr"/>
                      <a:r>
                        <a:rPr lang="fr-FR" sz="1600" b="1" i="0" u="none" strike="noStrike" noProof="0" dirty="0">
                          <a:solidFill>
                            <a:srgbClr val="FFFFFF"/>
                          </a:solidFill>
                          <a:effectLst/>
                          <a:latin typeface="+mj-lt"/>
                        </a:rPr>
                        <a:t>10</a:t>
                      </a:r>
                    </a:p>
                  </a:txBody>
                  <a:tcPr marL="12700" marR="12700" marT="12700" marB="0" anchor="ctr"/>
                </a:tc>
                <a:extLst>
                  <a:ext uri="{0D108BD9-81ED-4DB2-BD59-A6C34878D82A}">
                    <a16:rowId xmlns:a16="http://schemas.microsoft.com/office/drawing/2014/main" val="10000"/>
                  </a:ext>
                </a:extLst>
              </a:tr>
              <a:tr h="401199">
                <a:tc>
                  <a:txBody>
                    <a:bodyPr/>
                    <a:lstStyle/>
                    <a:p>
                      <a:pPr algn="ctr" fontAlgn="ctr"/>
                      <a:r>
                        <a:rPr lang="fr-FR" sz="1400" b="1" i="0" u="none" strike="noStrike" noProof="0" dirty="0">
                          <a:solidFill>
                            <a:srgbClr val="000000"/>
                          </a:solidFill>
                          <a:effectLst/>
                          <a:latin typeface="+mj-lt"/>
                        </a:rPr>
                        <a:t>Dépenses publicitaires</a:t>
                      </a:r>
                    </a:p>
                  </a:txBody>
                  <a:tcPr marL="12700" marR="12700" marT="12700" marB="0" anchor="ctr"/>
                </a:tc>
                <a:tc>
                  <a:txBody>
                    <a:bodyPr/>
                    <a:lstStyle/>
                    <a:p>
                      <a:pPr algn="ctr" fontAlgn="ctr"/>
                      <a:r>
                        <a:rPr lang="fr-FR" sz="1400" b="0" i="0" u="none" strike="noStrike" noProof="0" dirty="0">
                          <a:solidFill>
                            <a:srgbClr val="000000"/>
                          </a:solidFill>
                          <a:effectLst/>
                          <a:latin typeface="+mj-lt"/>
                        </a:rPr>
                        <a:t>5.0</a:t>
                      </a:r>
                    </a:p>
                  </a:txBody>
                  <a:tcPr marL="12700" marR="12700" marT="12700" marB="0" anchor="ctr"/>
                </a:tc>
                <a:tc>
                  <a:txBody>
                    <a:bodyPr/>
                    <a:lstStyle/>
                    <a:p>
                      <a:pPr algn="ctr" fontAlgn="ctr"/>
                      <a:r>
                        <a:rPr lang="fr-FR" sz="1400" b="0" i="0" u="none" strike="noStrike" noProof="0" dirty="0">
                          <a:solidFill>
                            <a:srgbClr val="000000"/>
                          </a:solidFill>
                          <a:effectLst/>
                          <a:latin typeface="+mj-lt"/>
                        </a:rPr>
                        <a:t>3.4</a:t>
                      </a:r>
                    </a:p>
                  </a:txBody>
                  <a:tcPr marL="12700" marR="12700" marT="12700" marB="0" anchor="ctr"/>
                </a:tc>
                <a:tc>
                  <a:txBody>
                    <a:bodyPr/>
                    <a:lstStyle/>
                    <a:p>
                      <a:pPr algn="ctr" fontAlgn="ctr"/>
                      <a:r>
                        <a:rPr lang="fr-FR" sz="1400" b="0" i="0" u="none" strike="noStrike" noProof="0" dirty="0">
                          <a:solidFill>
                            <a:srgbClr val="000000"/>
                          </a:solidFill>
                          <a:effectLst/>
                          <a:latin typeface="+mj-lt"/>
                        </a:rPr>
                        <a:t>3.6</a:t>
                      </a:r>
                    </a:p>
                  </a:txBody>
                  <a:tcPr marL="12700" marR="12700" marT="12700" marB="0" anchor="ctr"/>
                </a:tc>
                <a:tc>
                  <a:txBody>
                    <a:bodyPr/>
                    <a:lstStyle/>
                    <a:p>
                      <a:pPr algn="ctr" fontAlgn="ctr"/>
                      <a:r>
                        <a:rPr lang="fr-FR" sz="1400" b="0" i="0" u="none" strike="noStrike" noProof="0" dirty="0">
                          <a:solidFill>
                            <a:srgbClr val="000000"/>
                          </a:solidFill>
                          <a:effectLst/>
                          <a:latin typeface="+mj-lt"/>
                        </a:rPr>
                        <a:t>5.6</a:t>
                      </a:r>
                    </a:p>
                  </a:txBody>
                  <a:tcPr marL="12700" marR="12700" marT="12700" marB="0" anchor="ctr"/>
                </a:tc>
                <a:tc>
                  <a:txBody>
                    <a:bodyPr/>
                    <a:lstStyle/>
                    <a:p>
                      <a:pPr algn="ctr" fontAlgn="ctr"/>
                      <a:r>
                        <a:rPr lang="fr-FR" sz="1400" b="0" i="0" u="none" strike="noStrike" noProof="0" dirty="0">
                          <a:solidFill>
                            <a:srgbClr val="000000"/>
                          </a:solidFill>
                          <a:effectLst/>
                          <a:latin typeface="+mj-lt"/>
                        </a:rPr>
                        <a:t>4.4</a:t>
                      </a:r>
                    </a:p>
                  </a:txBody>
                  <a:tcPr marL="12700" marR="12700" marT="12700" marB="0" anchor="ctr"/>
                </a:tc>
                <a:tc>
                  <a:txBody>
                    <a:bodyPr/>
                    <a:lstStyle/>
                    <a:p>
                      <a:pPr algn="ctr" fontAlgn="ctr"/>
                      <a:r>
                        <a:rPr lang="fr-FR" sz="1400" b="0" i="0" u="none" strike="noStrike" noProof="0" dirty="0">
                          <a:solidFill>
                            <a:srgbClr val="000000"/>
                          </a:solidFill>
                          <a:effectLst/>
                          <a:latin typeface="+mj-lt"/>
                        </a:rPr>
                        <a:t>4.0</a:t>
                      </a:r>
                    </a:p>
                  </a:txBody>
                  <a:tcPr marL="12700" marR="12700" marT="12700" marB="0" anchor="ctr"/>
                </a:tc>
                <a:tc>
                  <a:txBody>
                    <a:bodyPr/>
                    <a:lstStyle/>
                    <a:p>
                      <a:pPr algn="ctr" fontAlgn="ctr"/>
                      <a:r>
                        <a:rPr lang="fr-FR" sz="1400" b="0" i="0" u="none" strike="noStrike" noProof="0" dirty="0">
                          <a:solidFill>
                            <a:srgbClr val="000000"/>
                          </a:solidFill>
                          <a:effectLst/>
                          <a:latin typeface="+mj-lt"/>
                        </a:rPr>
                        <a:t>3.8</a:t>
                      </a:r>
                    </a:p>
                  </a:txBody>
                  <a:tcPr marL="12700" marR="12700" marT="12700" marB="0" anchor="ctr"/>
                </a:tc>
                <a:tc>
                  <a:txBody>
                    <a:bodyPr/>
                    <a:lstStyle/>
                    <a:p>
                      <a:pPr algn="ctr" fontAlgn="ctr"/>
                      <a:r>
                        <a:rPr lang="fr-FR" sz="1400" b="0" i="0" u="none" strike="noStrike" noProof="0" dirty="0">
                          <a:solidFill>
                            <a:srgbClr val="000000"/>
                          </a:solidFill>
                          <a:effectLst/>
                          <a:latin typeface="+mj-lt"/>
                        </a:rPr>
                        <a:t>4.4</a:t>
                      </a:r>
                    </a:p>
                  </a:txBody>
                  <a:tcPr marL="12700" marR="12700" marT="12700" marB="0" anchor="ctr"/>
                </a:tc>
                <a:tc>
                  <a:txBody>
                    <a:bodyPr/>
                    <a:lstStyle/>
                    <a:p>
                      <a:pPr algn="ctr" fontAlgn="ctr"/>
                      <a:r>
                        <a:rPr lang="fr-FR" sz="1400" b="0" i="0" u="none" strike="noStrike" noProof="0" dirty="0">
                          <a:solidFill>
                            <a:srgbClr val="000000"/>
                          </a:solidFill>
                          <a:effectLst/>
                          <a:latin typeface="+mj-lt"/>
                        </a:rPr>
                        <a:t>6.0</a:t>
                      </a:r>
                    </a:p>
                  </a:txBody>
                  <a:tcPr marL="12700" marR="12700" marT="12700" marB="0" anchor="ctr"/>
                </a:tc>
                <a:tc>
                  <a:txBody>
                    <a:bodyPr/>
                    <a:lstStyle/>
                    <a:p>
                      <a:pPr algn="ctr" fontAlgn="ctr"/>
                      <a:r>
                        <a:rPr lang="fr-FR" sz="1400" b="0" i="0" u="none" strike="noStrike" noProof="0" dirty="0">
                          <a:solidFill>
                            <a:srgbClr val="000000"/>
                          </a:solidFill>
                          <a:effectLst/>
                          <a:latin typeface="+mj-lt"/>
                        </a:rPr>
                        <a:t>6.1</a:t>
                      </a:r>
                    </a:p>
                  </a:txBody>
                  <a:tcPr marL="12700" marR="12700" marT="12700" marB="0" anchor="ctr"/>
                </a:tc>
                <a:extLst>
                  <a:ext uri="{0D108BD9-81ED-4DB2-BD59-A6C34878D82A}">
                    <a16:rowId xmlns:a16="http://schemas.microsoft.com/office/drawing/2014/main" val="10001"/>
                  </a:ext>
                </a:extLst>
              </a:tr>
              <a:tr h="401199">
                <a:tc>
                  <a:txBody>
                    <a:bodyPr/>
                    <a:lstStyle/>
                    <a:p>
                      <a:pPr algn="ctr" fontAlgn="ctr"/>
                      <a:r>
                        <a:rPr lang="fr-FR" sz="1400" b="1" i="0" u="none" strike="noStrike" noProof="0" dirty="0">
                          <a:solidFill>
                            <a:srgbClr val="000000"/>
                          </a:solidFill>
                          <a:effectLst/>
                          <a:latin typeface="+mj-lt"/>
                        </a:rPr>
                        <a:t>Chiffre d'affaires</a:t>
                      </a:r>
                    </a:p>
                  </a:txBody>
                  <a:tcPr marL="12700" marR="12700" marT="12700" marB="0" anchor="ctr"/>
                </a:tc>
                <a:tc>
                  <a:txBody>
                    <a:bodyPr/>
                    <a:lstStyle/>
                    <a:p>
                      <a:pPr algn="ctr" fontAlgn="ctr"/>
                      <a:r>
                        <a:rPr lang="fr-FR" sz="1400" b="0" i="0" u="none" strike="noStrike" noProof="0" dirty="0">
                          <a:solidFill>
                            <a:srgbClr val="000000"/>
                          </a:solidFill>
                          <a:effectLst/>
                          <a:latin typeface="+mj-lt"/>
                        </a:rPr>
                        <a:t>560.0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500.0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510.0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584.0</a:t>
                      </a:r>
                    </a:p>
                  </a:txBody>
                  <a:tcPr marL="12700" marR="12700" marT="12700" marB="0" anchor="ctr"/>
                </a:tc>
                <a:tc>
                  <a:txBody>
                    <a:bodyPr/>
                    <a:lstStyle/>
                    <a:p>
                      <a:pPr algn="ctr" fontAlgn="ctr"/>
                      <a:r>
                        <a:rPr lang="fr-FR" sz="1400" b="0" i="0" u="none" strike="noStrike" noProof="0" dirty="0">
                          <a:solidFill>
                            <a:srgbClr val="000000"/>
                          </a:solidFill>
                          <a:effectLst/>
                          <a:latin typeface="+mj-lt"/>
                        </a:rPr>
                        <a:t>530.0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520.0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524.0</a:t>
                      </a:r>
                    </a:p>
                  </a:txBody>
                  <a:tcPr marL="12700" marR="12700" marT="12700" marB="0" anchor="ctr"/>
                </a:tc>
                <a:tc>
                  <a:txBody>
                    <a:bodyPr/>
                    <a:lstStyle/>
                    <a:p>
                      <a:pPr algn="ctr" fontAlgn="ctr"/>
                      <a:r>
                        <a:rPr lang="fr-FR" sz="1400" b="0" i="0" u="none" strike="noStrike" noProof="0" dirty="0">
                          <a:solidFill>
                            <a:srgbClr val="000000"/>
                          </a:solidFill>
                          <a:effectLst/>
                          <a:latin typeface="+mj-lt"/>
                        </a:rPr>
                        <a:t>560.0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570.0</a:t>
                      </a:r>
                    </a:p>
                  </a:txBody>
                  <a:tcPr marL="12700" marR="12700" marT="12700" marB="0" anchor="ctr"/>
                </a:tc>
                <a:tc>
                  <a:txBody>
                    <a:bodyPr/>
                    <a:lstStyle/>
                    <a:p>
                      <a:pPr algn="ctr" fontAlgn="ctr"/>
                      <a:r>
                        <a:rPr lang="fr-FR" sz="1400" b="0" i="0" u="none" strike="noStrike" noProof="0" dirty="0">
                          <a:solidFill>
                            <a:srgbClr val="000000"/>
                          </a:solidFill>
                          <a:effectLst/>
                          <a:latin typeface="+mj-lt"/>
                        </a:rPr>
                        <a:t>592.0</a:t>
                      </a:r>
                    </a:p>
                  </a:txBody>
                  <a:tcPr marL="12700" marR="12700" marT="12700" marB="0" anchor="ctr"/>
                </a:tc>
                <a:extLst>
                  <a:ext uri="{0D108BD9-81ED-4DB2-BD59-A6C34878D82A}">
                    <a16:rowId xmlns:a16="http://schemas.microsoft.com/office/drawing/2014/main" val="10002"/>
                  </a:ext>
                </a:extLst>
              </a:tr>
            </a:tbl>
          </a:graphicData>
        </a:graphic>
      </p:graphicFrame>
      <p:graphicFrame>
        <p:nvGraphicFramePr>
          <p:cNvPr id="11" name="Chart 10"/>
          <p:cNvGraphicFramePr>
            <a:graphicFrameLocks/>
          </p:cNvGraphicFramePr>
          <p:nvPr>
            <p:custDataLst>
              <p:tags r:id="rId3"/>
            </p:custDataLst>
            <p:extLst>
              <p:ext uri="{D42A27DB-BD31-4B8C-83A1-F6EECF244321}">
                <p14:modId xmlns:p14="http://schemas.microsoft.com/office/powerpoint/2010/main" val="2954296935"/>
              </p:ext>
            </p:extLst>
          </p:nvPr>
        </p:nvGraphicFramePr>
        <p:xfrm>
          <a:off x="197296" y="2564904"/>
          <a:ext cx="5076056" cy="3672408"/>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p:cNvSpPr/>
          <p:nvPr>
            <p:custDataLst>
              <p:tags r:id="rId4"/>
            </p:custDataLst>
          </p:nvPr>
        </p:nvSpPr>
        <p:spPr>
          <a:xfrm>
            <a:off x="5489376" y="2867452"/>
            <a:ext cx="3187080" cy="1631216"/>
          </a:xfrm>
          <a:prstGeom prst="rect">
            <a:avLst/>
          </a:prstGeom>
        </p:spPr>
        <p:txBody>
          <a:bodyPr wrap="square">
            <a:spAutoFit/>
          </a:bodyPr>
          <a:lstStyle/>
          <a:p>
            <a:r>
              <a:rPr lang="fr-FR" sz="2000" dirty="0">
                <a:latin typeface="Arial" panose="020B0604020202020204" pitchFamily="34" charset="0"/>
                <a:cs typeface="Arial" panose="020B0604020202020204" pitchFamily="34" charset="0"/>
              </a:rPr>
              <a:t>Quel est le chiffre d'affaires prévisible n+1 pour des dépenses publicitaires de 6.3 ?</a:t>
            </a:r>
          </a:p>
          <a:p>
            <a:endParaRPr lang="fr-FR" sz="2000" dirty="0">
              <a:latin typeface="Arial" panose="020B0604020202020204" pitchFamily="34" charset="0"/>
              <a:cs typeface="Arial" panose="020B0604020202020204" pitchFamily="34" charset="0"/>
            </a:endParaRPr>
          </a:p>
        </p:txBody>
      </p:sp>
      <p:sp>
        <p:nvSpPr>
          <p:cNvPr id="13" name="Text Box 38"/>
          <p:cNvSpPr txBox="1">
            <a:spLocks noChangeArrowheads="1"/>
          </p:cNvSpPr>
          <p:nvPr>
            <p:custDataLst>
              <p:tags r:id="rId5"/>
            </p:custDataLst>
          </p:nvPr>
        </p:nvSpPr>
        <p:spPr bwMode="auto">
          <a:xfrm>
            <a:off x="5503324" y="4365104"/>
            <a:ext cx="29546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fr-FR"/>
            </a:defPPr>
            <a:lvl1pPr eaLnBrk="1" hangingPunct="1">
              <a:defRPr i="1">
                <a:latin typeface="Times New Roman"/>
                <a:ea typeface="ＭＳ Ｐゴシック" charset="0"/>
                <a:cs typeface="Times New Roman"/>
              </a:defRPr>
            </a:lvl1pPr>
            <a:lvl2pPr marL="742950" indent="-285750" eaLnBrk="0" hangingPunct="0">
              <a:defRPr>
                <a:latin typeface="Verdana" charset="0"/>
                <a:ea typeface="ＭＳ Ｐゴシック" charset="0"/>
              </a:defRPr>
            </a:lvl2pPr>
            <a:lvl3pPr marL="1143000" indent="-228600" eaLnBrk="0" hangingPunct="0">
              <a:defRPr>
                <a:latin typeface="Verdana" charset="0"/>
                <a:ea typeface="ＭＳ Ｐゴシック" charset="0"/>
              </a:defRPr>
            </a:lvl3pPr>
            <a:lvl4pPr marL="1600200" indent="-228600" eaLnBrk="0" hangingPunct="0">
              <a:defRPr>
                <a:latin typeface="Verdana" charset="0"/>
                <a:ea typeface="ＭＳ Ｐゴシック" charset="0"/>
              </a:defRPr>
            </a:lvl4pPr>
            <a:lvl5pPr marL="2057400" indent="-228600" eaLnBrk="0" hangingPunct="0">
              <a:defRPr>
                <a:latin typeface="Verdana" charset="0"/>
                <a:ea typeface="ＭＳ Ｐゴシック" charset="0"/>
              </a:defRPr>
            </a:lvl5pPr>
            <a:lvl6pPr marL="2514600" indent="-228600" eaLnBrk="0" fontAlgn="base" hangingPunct="0">
              <a:spcBef>
                <a:spcPct val="0"/>
              </a:spcBef>
              <a:spcAft>
                <a:spcPct val="0"/>
              </a:spcAft>
              <a:defRPr>
                <a:latin typeface="Verdana" charset="0"/>
                <a:ea typeface="ＭＳ Ｐゴシック" charset="0"/>
              </a:defRPr>
            </a:lvl6pPr>
            <a:lvl7pPr marL="2971800" indent="-228600" eaLnBrk="0" fontAlgn="base" hangingPunct="0">
              <a:spcBef>
                <a:spcPct val="0"/>
              </a:spcBef>
              <a:spcAft>
                <a:spcPct val="0"/>
              </a:spcAft>
              <a:defRPr>
                <a:latin typeface="Verdana" charset="0"/>
                <a:ea typeface="ＭＳ Ｐゴシック" charset="0"/>
              </a:defRPr>
            </a:lvl7pPr>
            <a:lvl8pPr marL="3429000" indent="-228600" eaLnBrk="0" fontAlgn="base" hangingPunct="0">
              <a:spcBef>
                <a:spcPct val="0"/>
              </a:spcBef>
              <a:spcAft>
                <a:spcPct val="0"/>
              </a:spcAft>
              <a:defRPr>
                <a:latin typeface="Verdana" charset="0"/>
                <a:ea typeface="ＭＳ Ｐゴシック" charset="0"/>
              </a:defRPr>
            </a:lvl8pPr>
            <a:lvl9pPr marL="3886200" indent="-228600" eaLnBrk="0" fontAlgn="base" hangingPunct="0">
              <a:spcBef>
                <a:spcPct val="0"/>
              </a:spcBef>
              <a:spcAft>
                <a:spcPct val="0"/>
              </a:spcAft>
              <a:defRPr>
                <a:latin typeface="Verdana" charset="0"/>
                <a:ea typeface="ＭＳ Ｐゴシック" charset="0"/>
              </a:defRPr>
            </a:lvl9pPr>
          </a:lstStyle>
          <a:p>
            <a:r>
              <a:rPr lang="fr-FR" sz="1800" dirty="0">
                <a:latin typeface="Arial" panose="020B0604020202020204" pitchFamily="34" charset="0"/>
                <a:cs typeface="Arial" panose="020B0604020202020204" pitchFamily="34" charset="0"/>
              </a:rPr>
              <a:t>Ca = 30.548 (DP) + 403.56</a:t>
            </a:r>
          </a:p>
          <a:p>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Ca = 30.548 (6.3) + 403.56</a:t>
            </a:r>
          </a:p>
          <a:p>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Ca = 596.1M</a:t>
            </a:r>
          </a:p>
          <a:p>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10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custDataLst>
              <p:tags r:id="rId1"/>
            </p:custDataLst>
          </p:nvPr>
        </p:nvSpPr>
        <p:spPr>
          <a:xfrm>
            <a:off x="1475656" y="620688"/>
            <a:ext cx="7363544" cy="864096"/>
          </a:xfrm>
          <a:prstGeom prst="rect">
            <a:avLst/>
          </a:prstGeom>
        </p:spPr>
        <p:txBody>
          <a:bodyPr/>
          <a:lstStyle/>
          <a:p>
            <a:pPr algn="r"/>
            <a:r>
              <a:rPr lang="fr-FR" sz="2400" b="1" dirty="0">
                <a:solidFill>
                  <a:srgbClr val="008000"/>
                </a:solidFill>
                <a:latin typeface="Arial" panose="020B0604020202020204" pitchFamily="34" charset="0"/>
                <a:cs typeface="Arial" panose="020B0604020202020204" pitchFamily="34" charset="0"/>
              </a:rPr>
              <a:t>Les pièges de la corrélation</a:t>
            </a:r>
          </a:p>
        </p:txBody>
      </p:sp>
      <p:sp>
        <p:nvSpPr>
          <p:cNvPr id="6" name="Content Placeholder 5"/>
          <p:cNvSpPr>
            <a:spLocks noGrp="1"/>
          </p:cNvSpPr>
          <p:nvPr>
            <p:ph idx="1"/>
            <p:custDataLst>
              <p:tags r:id="rId2"/>
            </p:custDataLst>
          </p:nvPr>
        </p:nvSpPr>
        <p:spPr>
          <a:xfrm>
            <a:off x="320317" y="2039312"/>
            <a:ext cx="8712961" cy="936104"/>
          </a:xfrm>
        </p:spPr>
        <p:txBody>
          <a:bodyPr/>
          <a:lstStyle/>
          <a:p>
            <a:r>
              <a:rPr lang="fr-FR" dirty="0">
                <a:latin typeface="Arial" panose="020B0604020202020204" pitchFamily="34" charset="0"/>
                <a:cs typeface="Arial" panose="020B0604020202020204" pitchFamily="34" charset="0"/>
              </a:rPr>
              <a:t>Attention, votre échantillon doit être testé pour vérifier si la méthode choisie est valable</a:t>
            </a:r>
            <a:endParaRPr lang="fr-FR" b="1"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55A58645-517E-4B8D-B2F1-C45A1791157A}"/>
              </a:ext>
            </a:extLst>
          </p:cNvPr>
          <p:cNvPicPr>
            <a:picLocks noChangeAspect="1"/>
          </p:cNvPicPr>
          <p:nvPr/>
        </p:nvPicPr>
        <p:blipFill>
          <a:blip r:embed="rId5"/>
          <a:stretch>
            <a:fillRect/>
          </a:stretch>
        </p:blipFill>
        <p:spPr>
          <a:xfrm>
            <a:off x="349100" y="3293051"/>
            <a:ext cx="4371975" cy="3009900"/>
          </a:xfrm>
          <a:prstGeom prst="rect">
            <a:avLst/>
          </a:prstGeom>
        </p:spPr>
      </p:pic>
      <p:sp>
        <p:nvSpPr>
          <p:cNvPr id="4" name="ZoneTexte 3">
            <a:extLst>
              <a:ext uri="{FF2B5EF4-FFF2-40B4-BE49-F238E27FC236}">
                <a16:creationId xmlns:a16="http://schemas.microsoft.com/office/drawing/2014/main" id="{51F6474A-7E36-4252-8E0F-42FB6C0487BC}"/>
              </a:ext>
            </a:extLst>
          </p:cNvPr>
          <p:cNvSpPr txBox="1"/>
          <p:nvPr/>
        </p:nvSpPr>
        <p:spPr>
          <a:xfrm>
            <a:off x="5129789" y="3705394"/>
            <a:ext cx="3718844" cy="2185214"/>
          </a:xfrm>
          <a:prstGeom prst="rect">
            <a:avLst/>
          </a:prstGeom>
          <a:noFill/>
        </p:spPr>
        <p:txBody>
          <a:bodyPr wrap="square" rtlCol="0">
            <a:spAutoFit/>
          </a:bodyPr>
          <a:lstStyle/>
          <a:p>
            <a:r>
              <a:rPr lang="fr-FR" sz="1600" dirty="0"/>
              <a:t>Ces 4 nuages de points ont même moyenne, même variance et même coefficient de corrélation ! </a:t>
            </a:r>
          </a:p>
          <a:p>
            <a:endParaRPr lang="fr-FR" sz="1600" dirty="0"/>
          </a:p>
          <a:p>
            <a:r>
              <a:rPr lang="fr-FR" sz="1600" dirty="0"/>
              <a:t>Source: </a:t>
            </a:r>
            <a:r>
              <a:rPr lang="fr-FR" sz="1600" dirty="0">
                <a:hlinkClick r:id="rId6"/>
              </a:rPr>
              <a:t>http://web.cortial.net/optim/opti3-2.html</a:t>
            </a:r>
            <a:endParaRPr lang="fr-FR" sz="1600" dirty="0"/>
          </a:p>
          <a:p>
            <a:endParaRPr lang="fr-FR" sz="1600" dirty="0"/>
          </a:p>
          <a:p>
            <a:endParaRPr lang="fr-FR" dirty="0"/>
          </a:p>
        </p:txBody>
      </p:sp>
    </p:spTree>
    <p:extLst>
      <p:ext uri="{BB962C8B-B14F-4D97-AF65-F5344CB8AC3E}">
        <p14:creationId xmlns:p14="http://schemas.microsoft.com/office/powerpoint/2010/main" val="236970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image.pdf"/>
          <p:cNvPicPr>
            <a:picLocks noChangeAspect="1"/>
          </p:cNvPicPr>
          <p:nvPr>
            <p:custDataLst>
              <p:tags r:id="rId1"/>
            </p:custDataLst>
          </p:nvPr>
        </p:nvPicPr>
        <p:blipFill rotWithShape="1">
          <a:blip r:embed="rId9" cstate="print">
            <a:extLst>
              <a:ext uri="{28A0092B-C50C-407E-A947-70E740481C1C}">
                <a14:useLocalDpi xmlns:a14="http://schemas.microsoft.com/office/drawing/2010/main"/>
              </a:ext>
            </a:extLst>
          </a:blip>
          <a:srcRect/>
          <a:stretch/>
        </p:blipFill>
        <p:spPr bwMode="auto">
          <a:xfrm>
            <a:off x="315888" y="1348520"/>
            <a:ext cx="8511108" cy="474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idx="4294967295"/>
            <p:custDataLst>
              <p:tags r:id="rId2"/>
            </p:custDataLst>
          </p:nvPr>
        </p:nvSpPr>
        <p:spPr>
          <a:xfrm>
            <a:off x="395536" y="764704"/>
            <a:ext cx="8229600" cy="583816"/>
          </a:xfrm>
          <a:prstGeom prst="rect">
            <a:avLst/>
          </a:prstGeom>
        </p:spPr>
        <p:txBody>
          <a:bodyPr/>
          <a:lstStyle/>
          <a:p>
            <a:pPr algn="r">
              <a:lnSpc>
                <a:spcPct val="90000"/>
              </a:lnSpc>
              <a:tabLst>
                <a:tab pos="5384410" algn="l"/>
              </a:tabLst>
            </a:pPr>
            <a:r>
              <a:rPr lang="fr-FR" sz="2800" b="1" dirty="0">
                <a:solidFill>
                  <a:srgbClr val="008000"/>
                </a:solidFill>
                <a:latin typeface="Arial" panose="020B0604020202020204" pitchFamily="34" charset="0"/>
                <a:cs typeface="Arial" panose="020B0604020202020204" pitchFamily="34" charset="0"/>
              </a:rPr>
              <a:t>Les composantes de la demande</a:t>
            </a:r>
          </a:p>
        </p:txBody>
      </p:sp>
      <p:grpSp>
        <p:nvGrpSpPr>
          <p:cNvPr id="8" name="Group 7"/>
          <p:cNvGrpSpPr/>
          <p:nvPr>
            <p:custDataLst>
              <p:tags r:id="rId3"/>
            </p:custDataLst>
          </p:nvPr>
        </p:nvGrpSpPr>
        <p:grpSpPr>
          <a:xfrm>
            <a:off x="1082476" y="3521050"/>
            <a:ext cx="7810004" cy="625165"/>
            <a:chOff x="827584" y="3523915"/>
            <a:chExt cx="7810004" cy="625165"/>
          </a:xfrm>
        </p:grpSpPr>
        <p:sp>
          <p:nvSpPr>
            <p:cNvPr id="9" name="AutoShape 3"/>
            <p:cNvSpPr>
              <a:spLocks/>
            </p:cNvSpPr>
            <p:nvPr/>
          </p:nvSpPr>
          <p:spPr bwMode="auto">
            <a:xfrm>
              <a:off x="1043608" y="3523915"/>
              <a:ext cx="3452812"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63500" defTabSz="1371600">
                <a:lnSpc>
                  <a:spcPct val="90000"/>
                </a:lnSpc>
                <a:buClr>
                  <a:srgbClr val="000000"/>
                </a:buClr>
                <a:buFont typeface="Arial" charset="0"/>
                <a:buNone/>
              </a:pPr>
              <a:r>
                <a:rPr lang="fr-FR" sz="2800" dirty="0">
                  <a:solidFill>
                    <a:srgbClr val="0070C0"/>
                  </a:solidFill>
                  <a:latin typeface="+mj-lt"/>
                </a:rPr>
                <a:t>Niveau moyen </a:t>
              </a:r>
            </a:p>
          </p:txBody>
        </p:sp>
        <p:cxnSp>
          <p:nvCxnSpPr>
            <p:cNvPr id="10" name="Straight Connector 9"/>
            <p:cNvCxnSpPr/>
            <p:nvPr/>
          </p:nvCxnSpPr>
          <p:spPr>
            <a:xfrm>
              <a:off x="827584" y="4149080"/>
              <a:ext cx="7810004" cy="0"/>
            </a:xfrm>
            <a:prstGeom prst="line">
              <a:avLst/>
            </a:prstGeom>
            <a:ln w="38100">
              <a:solidFill>
                <a:schemeClr val="accent1"/>
              </a:solidFill>
              <a:prstDash val="dash"/>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custDataLst>
              <p:tags r:id="rId4"/>
            </p:custDataLst>
          </p:nvPr>
        </p:nvGrpSpPr>
        <p:grpSpPr>
          <a:xfrm rot="20805934">
            <a:off x="842081" y="3390392"/>
            <a:ext cx="7799979" cy="1834415"/>
            <a:chOff x="933988" y="3231872"/>
            <a:chExt cx="7799979" cy="1834415"/>
          </a:xfrm>
        </p:grpSpPr>
        <p:sp>
          <p:nvSpPr>
            <p:cNvPr id="12" name="AutoShape 3"/>
            <p:cNvSpPr>
              <a:spLocks/>
            </p:cNvSpPr>
            <p:nvPr/>
          </p:nvSpPr>
          <p:spPr bwMode="auto">
            <a:xfrm>
              <a:off x="1043608" y="3523915"/>
              <a:ext cx="3452812"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63500" defTabSz="1371600">
                <a:lnSpc>
                  <a:spcPct val="90000"/>
                </a:lnSpc>
                <a:buClr>
                  <a:srgbClr val="000000"/>
                </a:buClr>
                <a:buFont typeface="Arial" charset="0"/>
                <a:buNone/>
              </a:pPr>
              <a:r>
                <a:rPr lang="fr-FR" sz="2800" dirty="0">
                  <a:solidFill>
                    <a:schemeClr val="bg2">
                      <a:lumMod val="60000"/>
                      <a:lumOff val="40000"/>
                    </a:schemeClr>
                  </a:solidFill>
                  <a:latin typeface="+mj-lt"/>
                </a:rPr>
                <a:t>Tendance</a:t>
              </a:r>
            </a:p>
          </p:txBody>
        </p:sp>
        <p:cxnSp>
          <p:nvCxnSpPr>
            <p:cNvPr id="13" name="Straight Connector 12"/>
            <p:cNvCxnSpPr/>
            <p:nvPr/>
          </p:nvCxnSpPr>
          <p:spPr>
            <a:xfrm rot="794066" flipV="1">
              <a:off x="933988" y="3231872"/>
              <a:ext cx="7799979" cy="1834415"/>
            </a:xfrm>
            <a:prstGeom prst="line">
              <a:avLst/>
            </a:prstGeom>
            <a:ln>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custDataLst>
              <p:tags r:id="rId5"/>
            </p:custDataLst>
          </p:nvPr>
        </p:nvGrpSpPr>
        <p:grpSpPr>
          <a:xfrm>
            <a:off x="3707904" y="2098143"/>
            <a:ext cx="3457448" cy="3571080"/>
            <a:chOff x="3706840" y="2098143"/>
            <a:chExt cx="3457448" cy="3571080"/>
          </a:xfrm>
        </p:grpSpPr>
        <p:sp>
          <p:nvSpPr>
            <p:cNvPr id="15" name="Oval 14"/>
            <p:cNvSpPr/>
            <p:nvPr/>
          </p:nvSpPr>
          <p:spPr>
            <a:xfrm>
              <a:off x="5194959" y="2098143"/>
              <a:ext cx="579831" cy="579831"/>
            </a:xfrm>
            <a:prstGeom prst="ellips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solidFill>
                  <a:srgbClr val="FF0000"/>
                </a:solidFill>
              </a:endParaRPr>
            </a:p>
          </p:txBody>
        </p:sp>
        <p:sp>
          <p:nvSpPr>
            <p:cNvPr id="16" name="Oval 15"/>
            <p:cNvSpPr/>
            <p:nvPr/>
          </p:nvSpPr>
          <p:spPr>
            <a:xfrm>
              <a:off x="3706840" y="5089392"/>
              <a:ext cx="579831" cy="579831"/>
            </a:xfrm>
            <a:prstGeom prst="ellips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solidFill>
                  <a:srgbClr val="FF0000"/>
                </a:solidFill>
              </a:endParaRPr>
            </a:p>
          </p:txBody>
        </p:sp>
        <p:sp>
          <p:nvSpPr>
            <p:cNvPr id="17" name="Rectangle 16"/>
            <p:cNvSpPr/>
            <p:nvPr/>
          </p:nvSpPr>
          <p:spPr>
            <a:xfrm>
              <a:off x="4312175" y="5173935"/>
              <a:ext cx="2852113" cy="487313"/>
            </a:xfrm>
            <a:prstGeom prst="rect">
              <a:avLst/>
            </a:prstGeo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63500" defTabSz="1371600">
                <a:lnSpc>
                  <a:spcPct val="90000"/>
                </a:lnSpc>
                <a:buClr>
                  <a:srgbClr val="000000"/>
                </a:buClr>
                <a:buFont typeface="Arial" charset="0"/>
                <a:buNone/>
              </a:pPr>
              <a:r>
                <a:rPr lang="fr-FR" sz="2800" dirty="0">
                  <a:solidFill>
                    <a:srgbClr val="FF0000"/>
                  </a:solidFill>
                  <a:latin typeface="+mj-lt"/>
                  <a:ea typeface="ＭＳ Ｐゴシック" pitchFamily="-123" charset="-128"/>
                  <a:cs typeface="ＭＳ Ｐゴシック" pitchFamily="-123" charset="-128"/>
                  <a:sym typeface="Gill Sans" charset="0"/>
                </a:rPr>
                <a:t>Demande irrégulière</a:t>
              </a:r>
              <a:r>
                <a:rPr lang="fr-FR" sz="2800" dirty="0">
                  <a:solidFill>
                    <a:srgbClr val="FF0000"/>
                  </a:solidFill>
                  <a:latin typeface="+mj-lt"/>
                  <a:ea typeface="ＭＳ Ｐゴシック" pitchFamily="-123" charset="-128"/>
                  <a:cs typeface="ＭＳ Ｐゴシック" pitchFamily="-123" charset="-128"/>
                  <a:sym typeface="Gill Sans Light" charset="0"/>
                </a:rPr>
                <a:t> </a:t>
              </a:r>
              <a:endParaRPr lang="fr-FR" sz="2800" dirty="0">
                <a:solidFill>
                  <a:srgbClr val="FF0000"/>
                </a:solidFill>
                <a:latin typeface="+mj-lt"/>
                <a:ea typeface="ＭＳ Ｐゴシック" pitchFamily="-123" charset="-128"/>
                <a:cs typeface="ＭＳ Ｐゴシック" pitchFamily="-123" charset="-128"/>
              </a:endParaRPr>
            </a:p>
          </p:txBody>
        </p:sp>
      </p:grpSp>
      <p:grpSp>
        <p:nvGrpSpPr>
          <p:cNvPr id="18" name="Group 17"/>
          <p:cNvGrpSpPr/>
          <p:nvPr>
            <p:custDataLst>
              <p:tags r:id="rId6"/>
            </p:custDataLst>
          </p:nvPr>
        </p:nvGrpSpPr>
        <p:grpSpPr>
          <a:xfrm>
            <a:off x="2209284" y="2141268"/>
            <a:ext cx="6755204" cy="2511868"/>
            <a:chOff x="2123728" y="2141268"/>
            <a:chExt cx="6755204" cy="2511868"/>
          </a:xfrm>
        </p:grpSpPr>
        <p:sp>
          <p:nvSpPr>
            <p:cNvPr id="21" name="Oval 20"/>
            <p:cNvSpPr/>
            <p:nvPr/>
          </p:nvSpPr>
          <p:spPr>
            <a:xfrm>
              <a:off x="2123728" y="3933056"/>
              <a:ext cx="720080" cy="720080"/>
            </a:xfrm>
            <a:prstGeom prst="ellipse">
              <a:avLst/>
            </a:prstGeom>
            <a:ln>
              <a:solidFill>
                <a:srgbClr val="48A94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solidFill>
                  <a:srgbClr val="48A94C"/>
                </a:solidFill>
              </a:endParaRPr>
            </a:p>
          </p:txBody>
        </p:sp>
        <p:sp>
          <p:nvSpPr>
            <p:cNvPr id="22" name="Oval 21"/>
            <p:cNvSpPr/>
            <p:nvPr/>
          </p:nvSpPr>
          <p:spPr>
            <a:xfrm>
              <a:off x="4113761" y="3498231"/>
              <a:ext cx="720080" cy="720080"/>
            </a:xfrm>
            <a:prstGeom prst="ellipse">
              <a:avLst/>
            </a:prstGeom>
            <a:ln>
              <a:solidFill>
                <a:srgbClr val="48A94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solidFill>
                  <a:srgbClr val="48A94C"/>
                </a:solidFill>
              </a:endParaRPr>
            </a:p>
          </p:txBody>
        </p:sp>
        <p:sp>
          <p:nvSpPr>
            <p:cNvPr id="23" name="Oval 22"/>
            <p:cNvSpPr/>
            <p:nvPr/>
          </p:nvSpPr>
          <p:spPr>
            <a:xfrm>
              <a:off x="6103794" y="3063406"/>
              <a:ext cx="720080" cy="720080"/>
            </a:xfrm>
            <a:prstGeom prst="ellipse">
              <a:avLst/>
            </a:prstGeom>
            <a:ln>
              <a:solidFill>
                <a:srgbClr val="48A94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solidFill>
                  <a:srgbClr val="48A94C"/>
                </a:solidFill>
              </a:endParaRPr>
            </a:p>
          </p:txBody>
        </p:sp>
        <p:sp>
          <p:nvSpPr>
            <p:cNvPr id="24" name="Oval 23"/>
            <p:cNvSpPr/>
            <p:nvPr/>
          </p:nvSpPr>
          <p:spPr>
            <a:xfrm>
              <a:off x="8093827" y="2628581"/>
              <a:ext cx="720080" cy="720080"/>
            </a:xfrm>
            <a:prstGeom prst="ellipse">
              <a:avLst/>
            </a:prstGeom>
            <a:ln>
              <a:solidFill>
                <a:srgbClr val="48A94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solidFill>
                  <a:srgbClr val="48A94C"/>
                </a:solidFill>
              </a:endParaRPr>
            </a:p>
          </p:txBody>
        </p:sp>
        <p:sp>
          <p:nvSpPr>
            <p:cNvPr id="25" name="Rectangle 24"/>
            <p:cNvSpPr/>
            <p:nvPr/>
          </p:nvSpPr>
          <p:spPr>
            <a:xfrm>
              <a:off x="6502668" y="2141268"/>
              <a:ext cx="2376264" cy="487313"/>
            </a:xfrm>
            <a:prstGeom prst="rect">
              <a:avLst/>
            </a:prstGeo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63500" algn="ctr" defTabSz="1371600">
                <a:lnSpc>
                  <a:spcPct val="90000"/>
                </a:lnSpc>
                <a:buClr>
                  <a:srgbClr val="000000"/>
                </a:buClr>
                <a:buFont typeface="Arial" charset="0"/>
                <a:buNone/>
              </a:pPr>
              <a:r>
                <a:rPr lang="fr-FR" sz="2800" dirty="0">
                  <a:solidFill>
                    <a:srgbClr val="48A94C"/>
                  </a:solidFill>
                  <a:latin typeface="+mj-lt"/>
                  <a:sym typeface="Gill Sans" charset="0"/>
                </a:rPr>
                <a:t>Saisonnalité </a:t>
              </a:r>
              <a:endParaRPr lang="fr-FR" sz="2800" dirty="0">
                <a:solidFill>
                  <a:srgbClr val="48A94C"/>
                </a:solidFill>
                <a:latin typeface="+mj-lt"/>
              </a:endParaRPr>
            </a:p>
          </p:txBody>
        </p:sp>
      </p:grpSp>
    </p:spTree>
    <p:extLst>
      <p:ext uri="{BB962C8B-B14F-4D97-AF65-F5344CB8AC3E}">
        <p14:creationId xmlns:p14="http://schemas.microsoft.com/office/powerpoint/2010/main" val="3481344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6"/>
          <p:cNvGrpSpPr/>
          <p:nvPr>
            <p:custDataLst>
              <p:tags r:id="rId1"/>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5"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4098" name="Rectangle 2"/>
          <p:cNvSpPr>
            <a:spLocks noGrp="1" noChangeArrowheads="1"/>
          </p:cNvSpPr>
          <p:nvPr>
            <p:ph idx="4294967295"/>
            <p:custDataLst>
              <p:tags r:id="rId2"/>
            </p:custDataLst>
          </p:nvPr>
        </p:nvSpPr>
        <p:spPr>
          <a:xfrm>
            <a:off x="2627784" y="1340768"/>
            <a:ext cx="6283424" cy="4608512"/>
          </a:xfrm>
        </p:spPr>
        <p:txBody>
          <a:bodyPr/>
          <a:lstStyle/>
          <a:p>
            <a:pPr marL="342900" indent="-342900">
              <a:buFont typeface="Arial"/>
              <a:buChar char="•"/>
            </a:pPr>
            <a:r>
              <a:rPr lang="fr-FR" sz="2000" dirty="0"/>
              <a:t>Utilité et organisation du système de prévision</a:t>
            </a:r>
          </a:p>
          <a:p>
            <a:pPr marL="342900" indent="-342900">
              <a:buFont typeface="Arial"/>
              <a:buChar char="•"/>
            </a:pPr>
            <a:r>
              <a:rPr lang="fr-FR" sz="2000" dirty="0"/>
              <a:t>Méthodes de prévision en fonction de l'horizon temporel</a:t>
            </a:r>
          </a:p>
          <a:p>
            <a:pPr marL="342900" indent="-342900">
              <a:buFont typeface="Arial"/>
              <a:buChar char="•"/>
            </a:pPr>
            <a:r>
              <a:rPr lang="fr-FR" sz="2000" dirty="0"/>
              <a:t>Paramètres d'un système de prévision</a:t>
            </a:r>
          </a:p>
          <a:p>
            <a:pPr marL="342900" indent="-342900">
              <a:buFont typeface="Arial"/>
              <a:buChar char="•"/>
            </a:pPr>
            <a:r>
              <a:rPr lang="fr-FR" sz="2000" dirty="0"/>
              <a:t>Composantes de la demande</a:t>
            </a:r>
          </a:p>
          <a:p>
            <a:pPr marL="342900" indent="-342900">
              <a:buFont typeface="Arial"/>
              <a:buChar char="•"/>
            </a:pPr>
            <a:r>
              <a:rPr lang="fr-FR" sz="2000" dirty="0"/>
              <a:t>Outils quantitatifs</a:t>
            </a:r>
          </a:p>
          <a:p>
            <a:pPr marL="800100" lvl="1" indent="-342900">
              <a:buFont typeface="Arial"/>
              <a:buChar char="•"/>
            </a:pPr>
            <a:r>
              <a:rPr lang="fr-FR" sz="1600" dirty="0"/>
              <a:t>Moyenne mobile et moyenne mobile pondérée</a:t>
            </a:r>
          </a:p>
          <a:p>
            <a:pPr marL="800100" lvl="1" indent="-342900">
              <a:buFont typeface="Arial"/>
              <a:buChar char="•"/>
            </a:pPr>
            <a:r>
              <a:rPr lang="fr-FR" sz="1600" dirty="0"/>
              <a:t>Lissage exponentiel</a:t>
            </a:r>
          </a:p>
          <a:p>
            <a:pPr marL="800100" lvl="1" indent="-342900">
              <a:buFont typeface="Arial"/>
              <a:buChar char="•"/>
            </a:pPr>
            <a:r>
              <a:rPr lang="fr-FR" sz="1600" dirty="0"/>
              <a:t>Régression linéaire simple</a:t>
            </a:r>
          </a:p>
          <a:p>
            <a:pPr marL="800100" lvl="1" indent="-342900">
              <a:buFont typeface="Arial"/>
              <a:buChar char="•"/>
            </a:pPr>
            <a:r>
              <a:rPr lang="fr-FR" sz="1600" dirty="0"/>
              <a:t>Correction de saisonnalité</a:t>
            </a:r>
          </a:p>
          <a:p>
            <a:pPr marL="342900" indent="-342900">
              <a:buFont typeface="Arial"/>
              <a:buChar char="•"/>
            </a:pPr>
            <a:r>
              <a:rPr lang="fr-FR" sz="2000" dirty="0"/>
              <a:t>Erreur algébrique, erreur absolu </a:t>
            </a:r>
          </a:p>
          <a:p>
            <a:pPr marL="342900" indent="-342900">
              <a:buFont typeface="Arial"/>
              <a:buChar char="•"/>
            </a:pPr>
            <a:r>
              <a:rPr lang="fr-FR" sz="2000" dirty="0"/>
              <a:t>Prévision VS flexibilité</a:t>
            </a:r>
          </a:p>
        </p:txBody>
      </p:sp>
    </p:spTree>
    <p:extLst>
      <p:ext uri="{BB962C8B-B14F-4D97-AF65-F5344CB8AC3E}">
        <p14:creationId xmlns:p14="http://schemas.microsoft.com/office/powerpoint/2010/main" val="3890587958"/>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custDataLst>
              <p:tags r:id="rId2"/>
            </p:custDataLst>
          </p:nvPr>
        </p:nvSpPr>
        <p:spPr>
          <a:xfrm>
            <a:off x="1959024" y="548680"/>
            <a:ext cx="6933456" cy="50405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Moyenne mobile simple et pondérée</a:t>
            </a:r>
          </a:p>
        </p:txBody>
      </p:sp>
      <p:sp>
        <p:nvSpPr>
          <p:cNvPr id="2" name="Content Placeholder 1"/>
          <p:cNvSpPr>
            <a:spLocks noGrp="1"/>
          </p:cNvSpPr>
          <p:nvPr>
            <p:ph idx="1"/>
            <p:custDataLst>
              <p:tags r:id="rId3"/>
            </p:custDataLst>
          </p:nvPr>
        </p:nvSpPr>
        <p:spPr>
          <a:xfrm>
            <a:off x="609600" y="1052736"/>
            <a:ext cx="8077200" cy="5400600"/>
          </a:xfrm>
        </p:spPr>
        <p:txBody>
          <a:bodyPr/>
          <a:lstStyle/>
          <a:p>
            <a:r>
              <a:rPr lang="fr-FR" b="1" dirty="0">
                <a:latin typeface="Arial" panose="020B0604020202020204" pitchFamily="34" charset="0"/>
                <a:cs typeface="Arial" panose="020B0604020202020204" pitchFamily="34" charset="0"/>
              </a:rPr>
              <a:t>Principe de la moyenne mobile </a:t>
            </a:r>
            <a:r>
              <a:rPr lang="fr-FR" dirty="0">
                <a:latin typeface="Arial" panose="020B0604020202020204" pitchFamily="34" charset="0"/>
                <a:cs typeface="Arial" panose="020B0604020202020204" pitchFamily="34" charset="0"/>
              </a:rPr>
              <a: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 prévision pour la période suivante est égale à la moyenne des </a:t>
            </a:r>
            <a:r>
              <a:rPr lang="fr-FR" i="1" dirty="0">
                <a:latin typeface="Arial" panose="020B0604020202020204" pitchFamily="34" charset="0"/>
                <a:cs typeface="Arial" panose="020B0604020202020204" pitchFamily="34" charset="0"/>
              </a:rPr>
              <a:t>n</a:t>
            </a:r>
            <a:r>
              <a:rPr lang="fr-FR" dirty="0">
                <a:latin typeface="Arial" panose="020B0604020202020204" pitchFamily="34" charset="0"/>
                <a:cs typeface="Arial" panose="020B0604020202020204" pitchFamily="34" charset="0"/>
              </a:rPr>
              <a:t> demandes passées</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Principe de la moyenne mobile pondérée : </a:t>
            </a:r>
            <a:br>
              <a:rPr lang="fr-FR" b="1"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 prévision pour la période suivante est égale à la moyenne pondérée des </a:t>
            </a:r>
            <a:r>
              <a:rPr lang="fr-FR" i="1" dirty="0">
                <a:latin typeface="Arial" panose="020B0604020202020204" pitchFamily="34" charset="0"/>
                <a:cs typeface="Arial" panose="020B0604020202020204" pitchFamily="34" charset="0"/>
              </a:rPr>
              <a:t>n</a:t>
            </a:r>
            <a:r>
              <a:rPr lang="fr-FR" dirty="0">
                <a:latin typeface="Arial" panose="020B0604020202020204" pitchFamily="34" charset="0"/>
                <a:cs typeface="Arial" panose="020B0604020202020204" pitchFamily="34" charset="0"/>
              </a:rPr>
              <a:t> demandes passées. La somme des coefficients de pondération </a:t>
            </a:r>
            <a:r>
              <a:rPr lang="fr-FR" i="1" dirty="0">
                <a:latin typeface="Arial" panose="020B0604020202020204" pitchFamily="34" charset="0"/>
                <a:cs typeface="Arial" panose="020B0604020202020204" pitchFamily="34" charset="0"/>
              </a:rPr>
              <a:t>a</a:t>
            </a:r>
            <a:r>
              <a:rPr lang="fr-FR" i="1" baseline="-25000" dirty="0">
                <a:latin typeface="Arial" panose="020B0604020202020204" pitchFamily="34" charset="0"/>
                <a:cs typeface="Arial" panose="020B0604020202020204" pitchFamily="34" charset="0"/>
              </a:rPr>
              <a:t>i</a:t>
            </a:r>
            <a:r>
              <a:rPr lang="fr-FR" dirty="0">
                <a:latin typeface="Arial" panose="020B0604020202020204" pitchFamily="34" charset="0"/>
                <a:cs typeface="Arial" panose="020B0604020202020204" pitchFamily="34" charset="0"/>
              </a:rPr>
              <a:t> est égale à 1.</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graphicFrame>
        <p:nvGraphicFramePr>
          <p:cNvPr id="13" name="Object 4"/>
          <p:cNvGraphicFramePr>
            <a:graphicFrameLocks noChangeAspect="1"/>
          </p:cNvGraphicFramePr>
          <p:nvPr>
            <p:custDataLst>
              <p:tags r:id="rId4"/>
            </p:custDataLst>
            <p:extLst>
              <p:ext uri="{D42A27DB-BD31-4B8C-83A1-F6EECF244321}">
                <p14:modId xmlns:p14="http://schemas.microsoft.com/office/powerpoint/2010/main" val="2384449426"/>
              </p:ext>
            </p:extLst>
          </p:nvPr>
        </p:nvGraphicFramePr>
        <p:xfrm>
          <a:off x="797099" y="2647950"/>
          <a:ext cx="3913187" cy="781050"/>
        </p:xfrm>
        <a:graphic>
          <a:graphicData uri="http://schemas.openxmlformats.org/presentationml/2006/ole">
            <mc:AlternateContent xmlns:mc="http://schemas.openxmlformats.org/markup-compatibility/2006">
              <mc:Choice xmlns:v="urn:schemas-microsoft-com:vml" Requires="v">
                <p:oleObj spid="_x0000_s844874" name="Equation" r:id="rId8" imgW="1968500" imgH="393700" progId="Equation.3">
                  <p:embed/>
                </p:oleObj>
              </mc:Choice>
              <mc:Fallback>
                <p:oleObj name="Equation" r:id="rId8" imgW="1968500" imgH="393700" progId="Equation.3">
                  <p:embed/>
                  <p:pic>
                    <p:nvPicPr>
                      <p:cNvPr id="0" name=""/>
                      <p:cNvPicPr>
                        <a:picLocks noChangeAspect="1" noChangeArrowheads="1"/>
                      </p:cNvPicPr>
                      <p:nvPr/>
                    </p:nvPicPr>
                    <p:blipFill>
                      <a:blip r:embed="rId9"/>
                      <a:srcRect/>
                      <a:stretch>
                        <a:fillRect/>
                      </a:stretch>
                    </p:blipFill>
                    <p:spPr bwMode="auto">
                      <a:xfrm>
                        <a:off x="797099" y="2647950"/>
                        <a:ext cx="3913187" cy="781050"/>
                      </a:xfrm>
                      <a:prstGeom prst="rect">
                        <a:avLst/>
                      </a:prstGeom>
                      <a:noFill/>
                      <a:ln>
                        <a:noFill/>
                      </a:ln>
                      <a:effectLst/>
                    </p:spPr>
                  </p:pic>
                </p:oleObj>
              </mc:Fallback>
            </mc:AlternateContent>
          </a:graphicData>
        </a:graphic>
      </p:graphicFrame>
      <p:graphicFrame>
        <p:nvGraphicFramePr>
          <p:cNvPr id="14" name="Object 4"/>
          <p:cNvGraphicFramePr>
            <a:graphicFrameLocks noChangeAspect="1"/>
          </p:cNvGraphicFramePr>
          <p:nvPr>
            <p:custDataLst>
              <p:tags r:id="rId5"/>
            </p:custDataLst>
            <p:extLst>
              <p:ext uri="{D42A27DB-BD31-4B8C-83A1-F6EECF244321}">
                <p14:modId xmlns:p14="http://schemas.microsoft.com/office/powerpoint/2010/main" val="3710828046"/>
              </p:ext>
            </p:extLst>
          </p:nvPr>
        </p:nvGraphicFramePr>
        <p:xfrm>
          <a:off x="797099" y="5420208"/>
          <a:ext cx="4999037" cy="428625"/>
        </p:xfrm>
        <a:graphic>
          <a:graphicData uri="http://schemas.openxmlformats.org/presentationml/2006/ole">
            <mc:AlternateContent xmlns:mc="http://schemas.openxmlformats.org/markup-compatibility/2006">
              <mc:Choice xmlns:v="urn:schemas-microsoft-com:vml" Requires="v">
                <p:oleObj spid="_x0000_s844875" name="Equation" r:id="rId10" imgW="2514600" imgH="215900" progId="Equation.3">
                  <p:embed/>
                </p:oleObj>
              </mc:Choice>
              <mc:Fallback>
                <p:oleObj name="Equation" r:id="rId10" imgW="2514600" imgH="215900" progId="Equation.3">
                  <p:embed/>
                  <p:pic>
                    <p:nvPicPr>
                      <p:cNvPr id="0" name=""/>
                      <p:cNvPicPr>
                        <a:picLocks noChangeAspect="1" noChangeArrowheads="1"/>
                      </p:cNvPicPr>
                      <p:nvPr/>
                    </p:nvPicPr>
                    <p:blipFill>
                      <a:blip r:embed="rId11"/>
                      <a:srcRect/>
                      <a:stretch>
                        <a:fillRect/>
                      </a:stretch>
                    </p:blipFill>
                    <p:spPr bwMode="auto">
                      <a:xfrm>
                        <a:off x="797099" y="5420208"/>
                        <a:ext cx="4999037" cy="4286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607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2319064" y="620688"/>
            <a:ext cx="8229600" cy="864096"/>
          </a:xfrm>
          <a:prstGeom prst="rect">
            <a:avLst/>
          </a:prstGeom>
        </p:spPr>
        <p:txBody>
          <a:bodyPr/>
          <a:lstStyle/>
          <a:p>
            <a:r>
              <a:rPr lang="fr-FR" sz="2800" b="1" dirty="0">
                <a:solidFill>
                  <a:srgbClr val="008000"/>
                </a:solidFill>
                <a:latin typeface="Arial" panose="020B0604020202020204" pitchFamily="34" charset="0"/>
                <a:cs typeface="Arial" panose="020B0604020202020204" pitchFamily="34" charset="0"/>
              </a:rPr>
              <a:t>Moyenne mobile (exemple)</a:t>
            </a:r>
          </a:p>
        </p:txBody>
      </p:sp>
      <p:graphicFrame>
        <p:nvGraphicFramePr>
          <p:cNvPr id="5" name="Group 96"/>
          <p:cNvGraphicFramePr>
            <a:graphicFrameLocks noGrp="1"/>
          </p:cNvGraphicFramePr>
          <p:nvPr>
            <p:custDataLst>
              <p:tags r:id="rId2"/>
            </p:custDataLst>
            <p:extLst>
              <p:ext uri="{D42A27DB-BD31-4B8C-83A1-F6EECF244321}">
                <p14:modId xmlns:p14="http://schemas.microsoft.com/office/powerpoint/2010/main" val="2236117390"/>
              </p:ext>
            </p:extLst>
          </p:nvPr>
        </p:nvGraphicFramePr>
        <p:xfrm>
          <a:off x="359533" y="1196753"/>
          <a:ext cx="8479668" cy="2072754"/>
        </p:xfrm>
        <a:graphic>
          <a:graphicData uri="http://schemas.openxmlformats.org/drawingml/2006/table">
            <a:tbl>
              <a:tblPr firstRow="1" firstCol="1" bandRow="1">
                <a:tableStyleId>{793D81CF-94F2-401A-BA57-92F5A7B2D0C5}</a:tableStyleId>
              </a:tblPr>
              <a:tblGrid>
                <a:gridCol w="1848132">
                  <a:extLst>
                    <a:ext uri="{9D8B030D-6E8A-4147-A177-3AD203B41FA5}">
                      <a16:colId xmlns:a16="http://schemas.microsoft.com/office/drawing/2014/main" val="20000"/>
                    </a:ext>
                  </a:extLst>
                </a:gridCol>
                <a:gridCol w="552628">
                  <a:extLst>
                    <a:ext uri="{9D8B030D-6E8A-4147-A177-3AD203B41FA5}">
                      <a16:colId xmlns:a16="http://schemas.microsoft.com/office/drawing/2014/main" val="20001"/>
                    </a:ext>
                  </a:extLst>
                </a:gridCol>
                <a:gridCol w="552628">
                  <a:extLst>
                    <a:ext uri="{9D8B030D-6E8A-4147-A177-3AD203B41FA5}">
                      <a16:colId xmlns:a16="http://schemas.microsoft.com/office/drawing/2014/main" val="20002"/>
                    </a:ext>
                  </a:extLst>
                </a:gridCol>
                <a:gridCol w="552628">
                  <a:extLst>
                    <a:ext uri="{9D8B030D-6E8A-4147-A177-3AD203B41FA5}">
                      <a16:colId xmlns:a16="http://schemas.microsoft.com/office/drawing/2014/main" val="20003"/>
                    </a:ext>
                  </a:extLst>
                </a:gridCol>
                <a:gridCol w="552628">
                  <a:extLst>
                    <a:ext uri="{9D8B030D-6E8A-4147-A177-3AD203B41FA5}">
                      <a16:colId xmlns:a16="http://schemas.microsoft.com/office/drawing/2014/main" val="20004"/>
                    </a:ext>
                  </a:extLst>
                </a:gridCol>
                <a:gridCol w="552628">
                  <a:extLst>
                    <a:ext uri="{9D8B030D-6E8A-4147-A177-3AD203B41FA5}">
                      <a16:colId xmlns:a16="http://schemas.microsoft.com/office/drawing/2014/main" val="20005"/>
                    </a:ext>
                  </a:extLst>
                </a:gridCol>
                <a:gridCol w="552628">
                  <a:extLst>
                    <a:ext uri="{9D8B030D-6E8A-4147-A177-3AD203B41FA5}">
                      <a16:colId xmlns:a16="http://schemas.microsoft.com/office/drawing/2014/main" val="20006"/>
                    </a:ext>
                  </a:extLst>
                </a:gridCol>
                <a:gridCol w="552628">
                  <a:extLst>
                    <a:ext uri="{9D8B030D-6E8A-4147-A177-3AD203B41FA5}">
                      <a16:colId xmlns:a16="http://schemas.microsoft.com/office/drawing/2014/main" val="20007"/>
                    </a:ext>
                  </a:extLst>
                </a:gridCol>
                <a:gridCol w="552628">
                  <a:extLst>
                    <a:ext uri="{9D8B030D-6E8A-4147-A177-3AD203B41FA5}">
                      <a16:colId xmlns:a16="http://schemas.microsoft.com/office/drawing/2014/main" val="20008"/>
                    </a:ext>
                  </a:extLst>
                </a:gridCol>
                <a:gridCol w="552628">
                  <a:extLst>
                    <a:ext uri="{9D8B030D-6E8A-4147-A177-3AD203B41FA5}">
                      <a16:colId xmlns:a16="http://schemas.microsoft.com/office/drawing/2014/main" val="20009"/>
                    </a:ext>
                  </a:extLst>
                </a:gridCol>
                <a:gridCol w="552628">
                  <a:extLst>
                    <a:ext uri="{9D8B030D-6E8A-4147-A177-3AD203B41FA5}">
                      <a16:colId xmlns:a16="http://schemas.microsoft.com/office/drawing/2014/main" val="20010"/>
                    </a:ext>
                  </a:extLst>
                </a:gridCol>
                <a:gridCol w="552628">
                  <a:extLst>
                    <a:ext uri="{9D8B030D-6E8A-4147-A177-3AD203B41FA5}">
                      <a16:colId xmlns:a16="http://schemas.microsoft.com/office/drawing/2014/main" val="20011"/>
                    </a:ext>
                  </a:extLst>
                </a:gridCol>
                <a:gridCol w="552628">
                  <a:extLst>
                    <a:ext uri="{9D8B030D-6E8A-4147-A177-3AD203B41FA5}">
                      <a16:colId xmlns:a16="http://schemas.microsoft.com/office/drawing/2014/main" val="20012"/>
                    </a:ext>
                  </a:extLst>
                </a:gridCol>
              </a:tblGrid>
              <a:tr h="40119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lang="fr-FR" sz="1400" dirty="0"/>
                    </a:p>
                  </a:txBody>
                  <a:tcPr marL="83911" marR="83911" marT="41955" marB="41955" anchor="ctr" horzOverflow="overflow"/>
                </a:tc>
                <a:tc>
                  <a:txBody>
                    <a:bodyPr/>
                    <a:lstStyle/>
                    <a:p>
                      <a:pPr algn="ctr" fontAlgn="ctr"/>
                      <a:r>
                        <a:rPr lang="en-US" sz="1400" b="1" i="0" u="none" strike="noStrike" dirty="0">
                          <a:solidFill>
                            <a:srgbClr val="FFFFFF"/>
                          </a:solidFill>
                          <a:effectLst/>
                          <a:latin typeface="Arial Narrow"/>
                        </a:rPr>
                        <a:t>1</a:t>
                      </a:r>
                    </a:p>
                  </a:txBody>
                  <a:tcPr marL="12700" marR="12700" marT="12700" marB="0" anchor="ctr"/>
                </a:tc>
                <a:tc>
                  <a:txBody>
                    <a:bodyPr/>
                    <a:lstStyle/>
                    <a:p>
                      <a:pPr algn="ctr" fontAlgn="ctr"/>
                      <a:r>
                        <a:rPr lang="en-US" sz="1400" b="1" i="0" u="none" strike="noStrike" dirty="0">
                          <a:solidFill>
                            <a:srgbClr val="FFFFFF"/>
                          </a:solidFill>
                          <a:effectLst/>
                          <a:latin typeface="Arial Narrow"/>
                        </a:rPr>
                        <a:t>2</a:t>
                      </a:r>
                    </a:p>
                  </a:txBody>
                  <a:tcPr marL="12700" marR="12700" marT="12700" marB="0" anchor="ctr"/>
                </a:tc>
                <a:tc>
                  <a:txBody>
                    <a:bodyPr/>
                    <a:lstStyle/>
                    <a:p>
                      <a:pPr algn="ctr" fontAlgn="ctr"/>
                      <a:r>
                        <a:rPr lang="en-US" sz="1400" b="1" i="0" u="none" strike="noStrike" dirty="0">
                          <a:solidFill>
                            <a:srgbClr val="FFFFFF"/>
                          </a:solidFill>
                          <a:effectLst/>
                          <a:latin typeface="Arial Narrow"/>
                        </a:rPr>
                        <a:t>3</a:t>
                      </a:r>
                    </a:p>
                  </a:txBody>
                  <a:tcPr marL="12700" marR="12700" marT="12700" marB="0" anchor="ctr"/>
                </a:tc>
                <a:tc>
                  <a:txBody>
                    <a:bodyPr/>
                    <a:lstStyle/>
                    <a:p>
                      <a:pPr algn="ctr" fontAlgn="ctr"/>
                      <a:r>
                        <a:rPr lang="en-US" sz="1400" b="1" i="0" u="none" strike="noStrike" dirty="0">
                          <a:solidFill>
                            <a:srgbClr val="FFFFFF"/>
                          </a:solidFill>
                          <a:effectLst/>
                          <a:latin typeface="Arial Narrow"/>
                        </a:rPr>
                        <a:t>4</a:t>
                      </a:r>
                    </a:p>
                  </a:txBody>
                  <a:tcPr marL="12700" marR="12700" marT="12700" marB="0" anchor="ctr"/>
                </a:tc>
                <a:tc>
                  <a:txBody>
                    <a:bodyPr/>
                    <a:lstStyle/>
                    <a:p>
                      <a:pPr algn="ctr" fontAlgn="ctr"/>
                      <a:r>
                        <a:rPr lang="en-US" sz="1400" b="1" i="0" u="none" strike="noStrike" dirty="0">
                          <a:solidFill>
                            <a:srgbClr val="FFFFFF"/>
                          </a:solidFill>
                          <a:effectLst/>
                          <a:latin typeface="Arial Narrow"/>
                        </a:rPr>
                        <a:t>5</a:t>
                      </a:r>
                    </a:p>
                  </a:txBody>
                  <a:tcPr marL="12700" marR="12700" marT="12700" marB="0" anchor="ctr"/>
                </a:tc>
                <a:tc>
                  <a:txBody>
                    <a:bodyPr/>
                    <a:lstStyle/>
                    <a:p>
                      <a:pPr algn="ctr" fontAlgn="ctr"/>
                      <a:r>
                        <a:rPr lang="en-US" sz="1400" b="1" i="0" u="none" strike="noStrike" dirty="0">
                          <a:solidFill>
                            <a:srgbClr val="FFFFFF"/>
                          </a:solidFill>
                          <a:effectLst/>
                          <a:latin typeface="Arial Narrow"/>
                        </a:rPr>
                        <a:t>6</a:t>
                      </a:r>
                    </a:p>
                  </a:txBody>
                  <a:tcPr marL="12700" marR="12700" marT="12700" marB="0" anchor="ctr"/>
                </a:tc>
                <a:tc>
                  <a:txBody>
                    <a:bodyPr/>
                    <a:lstStyle/>
                    <a:p>
                      <a:pPr algn="ctr" fontAlgn="ctr"/>
                      <a:r>
                        <a:rPr lang="en-US" sz="1400" b="1" i="0" u="none" strike="noStrike" dirty="0">
                          <a:solidFill>
                            <a:srgbClr val="FFFFFF"/>
                          </a:solidFill>
                          <a:effectLst/>
                          <a:latin typeface="Arial Narrow"/>
                        </a:rPr>
                        <a:t>7</a:t>
                      </a:r>
                    </a:p>
                  </a:txBody>
                  <a:tcPr marL="12700" marR="12700" marT="12700" marB="0" anchor="ctr"/>
                </a:tc>
                <a:tc>
                  <a:txBody>
                    <a:bodyPr/>
                    <a:lstStyle/>
                    <a:p>
                      <a:pPr algn="ctr" fontAlgn="ctr"/>
                      <a:r>
                        <a:rPr lang="en-US" sz="1400" b="1" i="0" u="none" strike="noStrike" dirty="0">
                          <a:solidFill>
                            <a:srgbClr val="FFFFFF"/>
                          </a:solidFill>
                          <a:effectLst/>
                          <a:latin typeface="Arial Narrow"/>
                        </a:rPr>
                        <a:t>8</a:t>
                      </a:r>
                    </a:p>
                  </a:txBody>
                  <a:tcPr marL="12700" marR="12700" marT="12700" marB="0" anchor="ctr"/>
                </a:tc>
                <a:tc>
                  <a:txBody>
                    <a:bodyPr/>
                    <a:lstStyle/>
                    <a:p>
                      <a:pPr algn="ctr" fontAlgn="ctr"/>
                      <a:r>
                        <a:rPr lang="en-US" sz="1400" b="1" i="0" u="none" strike="noStrike" dirty="0">
                          <a:solidFill>
                            <a:srgbClr val="FFFFFF"/>
                          </a:solidFill>
                          <a:effectLst/>
                          <a:latin typeface="Arial Narrow"/>
                        </a:rPr>
                        <a:t>9</a:t>
                      </a:r>
                    </a:p>
                  </a:txBody>
                  <a:tcPr marL="12700" marR="12700" marT="12700" marB="0" anchor="ctr"/>
                </a:tc>
                <a:tc>
                  <a:txBody>
                    <a:bodyPr/>
                    <a:lstStyle/>
                    <a:p>
                      <a:pPr algn="ctr" fontAlgn="ctr"/>
                      <a:r>
                        <a:rPr lang="en-US" sz="1400" b="1" i="0" u="none" strike="noStrike" dirty="0">
                          <a:solidFill>
                            <a:srgbClr val="FFFFFF"/>
                          </a:solidFill>
                          <a:effectLst/>
                          <a:latin typeface="Arial Narrow"/>
                        </a:rPr>
                        <a:t>10</a:t>
                      </a:r>
                    </a:p>
                  </a:txBody>
                  <a:tcPr marL="12700" marR="12700" marT="12700" marB="0" anchor="ctr"/>
                </a:tc>
                <a:tc>
                  <a:txBody>
                    <a:bodyPr/>
                    <a:lstStyle/>
                    <a:p>
                      <a:pPr algn="ctr" fontAlgn="ctr"/>
                      <a:r>
                        <a:rPr lang="en-US" sz="1400" b="1" i="0" u="none" strike="noStrike" dirty="0">
                          <a:solidFill>
                            <a:srgbClr val="FFFFFF"/>
                          </a:solidFill>
                          <a:effectLst/>
                          <a:latin typeface="Arial Narrow"/>
                        </a:rPr>
                        <a:t>11</a:t>
                      </a:r>
                    </a:p>
                  </a:txBody>
                  <a:tcPr marL="12700" marR="12700" marT="12700" marB="0" anchor="ctr"/>
                </a:tc>
                <a:tc>
                  <a:txBody>
                    <a:bodyPr/>
                    <a:lstStyle/>
                    <a:p>
                      <a:pPr algn="ctr" fontAlgn="ctr"/>
                      <a:r>
                        <a:rPr lang="en-US" sz="1400" b="1" i="0" u="none" strike="noStrike" dirty="0">
                          <a:solidFill>
                            <a:srgbClr val="FFFFFF"/>
                          </a:solidFill>
                          <a:effectLst/>
                          <a:latin typeface="Arial Narrow"/>
                        </a:rPr>
                        <a:t>12</a:t>
                      </a:r>
                    </a:p>
                  </a:txBody>
                  <a:tcPr marL="12700" marR="12700" marT="12700" marB="0" anchor="ctr"/>
                </a:tc>
                <a:extLst>
                  <a:ext uri="{0D108BD9-81ED-4DB2-BD59-A6C34878D82A}">
                    <a16:rowId xmlns:a16="http://schemas.microsoft.com/office/drawing/2014/main" val="10000"/>
                  </a:ext>
                </a:extLst>
              </a:tr>
              <a:tr h="40119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lang="fr-FR" sz="1400" dirty="0"/>
                        <a:t>Demande réelle</a:t>
                      </a:r>
                    </a:p>
                  </a:txBody>
                  <a:tcPr marL="83911" marR="83911" marT="41955" marB="41955" anchor="ctr" horzOverflow="overflow"/>
                </a:tc>
                <a:tc>
                  <a:txBody>
                    <a:bodyPr/>
                    <a:lstStyle/>
                    <a:p>
                      <a:pPr algn="ctr" fontAlgn="ctr"/>
                      <a:r>
                        <a:rPr lang="en-US" sz="1200" b="0" i="0" u="none" strike="noStrike" dirty="0">
                          <a:solidFill>
                            <a:srgbClr val="000000"/>
                          </a:solidFill>
                          <a:effectLst/>
                          <a:latin typeface="Arial Narrow"/>
                        </a:rPr>
                        <a:t>570.0</a:t>
                      </a:r>
                    </a:p>
                  </a:txBody>
                  <a:tcPr marL="12700" marR="12700" marT="12700" marB="0" anchor="ctr"/>
                </a:tc>
                <a:tc>
                  <a:txBody>
                    <a:bodyPr/>
                    <a:lstStyle/>
                    <a:p>
                      <a:pPr algn="ctr" fontAlgn="ctr"/>
                      <a:r>
                        <a:rPr lang="en-US" sz="1200" b="0" i="0" u="none" strike="noStrike" dirty="0">
                          <a:solidFill>
                            <a:srgbClr val="000000"/>
                          </a:solidFill>
                          <a:effectLst/>
                          <a:latin typeface="Arial Narrow"/>
                        </a:rPr>
                        <a:t>475.0</a:t>
                      </a:r>
                    </a:p>
                  </a:txBody>
                  <a:tcPr marL="12700" marR="12700" marT="12700" marB="0" anchor="ctr"/>
                </a:tc>
                <a:tc>
                  <a:txBody>
                    <a:bodyPr/>
                    <a:lstStyle/>
                    <a:p>
                      <a:pPr algn="ctr" fontAlgn="ctr"/>
                      <a:r>
                        <a:rPr lang="en-US" sz="1200" b="0" i="0" u="none" strike="noStrike" dirty="0">
                          <a:solidFill>
                            <a:srgbClr val="000000"/>
                          </a:solidFill>
                          <a:effectLst/>
                          <a:latin typeface="Arial Narrow"/>
                        </a:rPr>
                        <a:t>500.0</a:t>
                      </a:r>
                    </a:p>
                  </a:txBody>
                  <a:tcPr marL="12700" marR="12700" marT="12700" marB="0" anchor="ctr"/>
                </a:tc>
                <a:tc>
                  <a:txBody>
                    <a:bodyPr/>
                    <a:lstStyle/>
                    <a:p>
                      <a:pPr algn="ctr" fontAlgn="ctr"/>
                      <a:r>
                        <a:rPr lang="en-US" sz="1200" b="0" i="0" u="none" strike="noStrike" dirty="0">
                          <a:solidFill>
                            <a:srgbClr val="000000"/>
                          </a:solidFill>
                          <a:effectLst/>
                          <a:latin typeface="Arial Narrow"/>
                        </a:rPr>
                        <a:t>420.0</a:t>
                      </a:r>
                    </a:p>
                  </a:txBody>
                  <a:tcPr marL="12700" marR="12700" marT="12700" marB="0" anchor="ctr"/>
                </a:tc>
                <a:tc>
                  <a:txBody>
                    <a:bodyPr/>
                    <a:lstStyle/>
                    <a:p>
                      <a:pPr algn="ctr" fontAlgn="ctr"/>
                      <a:r>
                        <a:rPr lang="en-US" sz="1200" b="0" i="0" u="none" strike="noStrike" dirty="0">
                          <a:solidFill>
                            <a:srgbClr val="000000"/>
                          </a:solidFill>
                          <a:effectLst/>
                          <a:latin typeface="Arial Narrow"/>
                        </a:rPr>
                        <a:t>430.0</a:t>
                      </a:r>
                    </a:p>
                  </a:txBody>
                  <a:tcPr marL="12700" marR="12700" marT="12700" marB="0" anchor="ctr"/>
                </a:tc>
                <a:tc>
                  <a:txBody>
                    <a:bodyPr/>
                    <a:lstStyle/>
                    <a:p>
                      <a:pPr algn="ctr" fontAlgn="ctr"/>
                      <a:r>
                        <a:rPr lang="en-US" sz="1200" b="0" i="0" u="none" strike="noStrike" dirty="0">
                          <a:solidFill>
                            <a:srgbClr val="000000"/>
                          </a:solidFill>
                          <a:effectLst/>
                          <a:latin typeface="Arial Narrow"/>
                        </a:rPr>
                        <a:t>400.0</a:t>
                      </a:r>
                    </a:p>
                  </a:txBody>
                  <a:tcPr marL="12700" marR="12700" marT="12700" marB="0" anchor="ctr"/>
                </a:tc>
                <a:tc>
                  <a:txBody>
                    <a:bodyPr/>
                    <a:lstStyle/>
                    <a:p>
                      <a:pPr algn="ctr" fontAlgn="ctr"/>
                      <a:r>
                        <a:rPr lang="en-US" sz="1200" b="0" i="0" u="none" strike="noStrike" dirty="0">
                          <a:solidFill>
                            <a:srgbClr val="000000"/>
                          </a:solidFill>
                          <a:effectLst/>
                          <a:latin typeface="Arial Narrow"/>
                        </a:rPr>
                        <a:t>415.0</a:t>
                      </a:r>
                    </a:p>
                  </a:txBody>
                  <a:tcPr marL="12700" marR="12700" marT="12700" marB="0" anchor="ctr"/>
                </a:tc>
                <a:tc>
                  <a:txBody>
                    <a:bodyPr/>
                    <a:lstStyle/>
                    <a:p>
                      <a:pPr algn="ctr" fontAlgn="ctr"/>
                      <a:r>
                        <a:rPr lang="en-US" sz="1200" b="0" i="0" u="none" strike="noStrike" dirty="0">
                          <a:solidFill>
                            <a:srgbClr val="000000"/>
                          </a:solidFill>
                          <a:effectLst/>
                          <a:latin typeface="Arial Narrow"/>
                        </a:rPr>
                        <a:t>375.0</a:t>
                      </a:r>
                    </a:p>
                  </a:txBody>
                  <a:tcPr marL="12700" marR="12700" marT="12700" marB="0" anchor="ctr"/>
                </a:tc>
                <a:tc>
                  <a:txBody>
                    <a:bodyPr/>
                    <a:lstStyle/>
                    <a:p>
                      <a:pPr algn="ctr" fontAlgn="ctr"/>
                      <a:r>
                        <a:rPr lang="en-US" sz="1200" b="0" i="0" u="none" strike="noStrike" dirty="0">
                          <a:solidFill>
                            <a:srgbClr val="000000"/>
                          </a:solidFill>
                          <a:effectLst/>
                          <a:latin typeface="Arial Narrow"/>
                        </a:rPr>
                        <a:t>320.0</a:t>
                      </a:r>
                    </a:p>
                  </a:txBody>
                  <a:tcPr marL="12700" marR="12700" marT="12700" marB="0" anchor="ctr"/>
                </a:tc>
                <a:tc>
                  <a:txBody>
                    <a:bodyPr/>
                    <a:lstStyle/>
                    <a:p>
                      <a:pPr algn="ctr" fontAlgn="ctr"/>
                      <a:r>
                        <a:rPr lang="en-US" sz="1200" b="0" i="0" u="none" strike="noStrike" dirty="0">
                          <a:solidFill>
                            <a:srgbClr val="000000"/>
                          </a:solidFill>
                          <a:effectLst/>
                          <a:latin typeface="Arial Narrow"/>
                        </a:rPr>
                        <a:t>335.0</a:t>
                      </a:r>
                    </a:p>
                  </a:txBody>
                  <a:tcPr marL="12700" marR="12700" marT="12700" marB="0" anchor="ctr"/>
                </a:tc>
                <a:tc>
                  <a:txBody>
                    <a:bodyPr/>
                    <a:lstStyle/>
                    <a:p>
                      <a:pPr algn="ctr" fontAlgn="ctr"/>
                      <a:r>
                        <a:rPr lang="en-US" sz="1200" b="0" i="0" u="none" strike="noStrike" dirty="0">
                          <a:solidFill>
                            <a:srgbClr val="000000"/>
                          </a:solidFill>
                          <a:effectLst/>
                          <a:latin typeface="Arial Narrow"/>
                        </a:rPr>
                        <a:t>300.0</a:t>
                      </a:r>
                    </a:p>
                  </a:txBody>
                  <a:tcPr marL="12700" marR="12700" marT="12700" marB="0" anchor="ctr"/>
                </a:tc>
                <a:tc>
                  <a:txBody>
                    <a:bodyPr/>
                    <a:lstStyle/>
                    <a:p>
                      <a:pPr algn="ctr" fontAlgn="ctr"/>
                      <a:r>
                        <a:rPr lang="en-US" sz="1200" b="0" i="0" u="none" strike="noStrike" dirty="0">
                          <a:solidFill>
                            <a:srgbClr val="000000"/>
                          </a:solidFill>
                          <a:effectLst/>
                          <a:latin typeface="Arial Narrow"/>
                        </a:rPr>
                        <a:t>250.0</a:t>
                      </a:r>
                    </a:p>
                  </a:txBody>
                  <a:tcPr marL="12700" marR="12700" marT="12700" marB="0" anchor="ctr"/>
                </a:tc>
                <a:extLst>
                  <a:ext uri="{0D108BD9-81ED-4DB2-BD59-A6C34878D82A}">
                    <a16:rowId xmlns:a16="http://schemas.microsoft.com/office/drawing/2014/main" val="10001"/>
                  </a:ext>
                </a:extLst>
              </a:tr>
              <a:tr h="40119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lang="fr-FR" sz="1400" dirty="0"/>
                        <a:t>Prévision MM3</a:t>
                      </a:r>
                    </a:p>
                  </a:txBody>
                  <a:tcPr marL="83911" marR="83911" marT="41955" marB="41955" anchor="ctr" horzOverflow="overflow"/>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200" b="0" i="0" u="none" strike="noStrike" dirty="0">
                          <a:solidFill>
                            <a:srgbClr val="000000"/>
                          </a:solidFill>
                          <a:effectLst/>
                          <a:latin typeface="Arial Narrow"/>
                        </a:rPr>
                        <a:t>515.0</a:t>
                      </a:r>
                    </a:p>
                  </a:txBody>
                  <a:tcPr marL="12700" marR="12700" marT="12700" marB="0" anchor="ctr"/>
                </a:tc>
                <a:tc>
                  <a:txBody>
                    <a:bodyPr/>
                    <a:lstStyle/>
                    <a:p>
                      <a:pPr algn="ctr" fontAlgn="ctr"/>
                      <a:r>
                        <a:rPr lang="en-US" sz="1200" b="0" i="0" u="none" strike="noStrike" dirty="0">
                          <a:solidFill>
                            <a:srgbClr val="000000"/>
                          </a:solidFill>
                          <a:effectLst/>
                          <a:latin typeface="Arial Narrow"/>
                        </a:rPr>
                        <a:t>465.0</a:t>
                      </a:r>
                    </a:p>
                  </a:txBody>
                  <a:tcPr marL="12700" marR="12700" marT="12700" marB="0" anchor="ctr"/>
                </a:tc>
                <a:tc>
                  <a:txBody>
                    <a:bodyPr/>
                    <a:lstStyle/>
                    <a:p>
                      <a:pPr algn="ctr" fontAlgn="ctr"/>
                      <a:r>
                        <a:rPr lang="en-US" sz="1200" b="0" i="0" u="none" strike="noStrike" dirty="0">
                          <a:solidFill>
                            <a:srgbClr val="000000"/>
                          </a:solidFill>
                          <a:effectLst/>
                          <a:latin typeface="Arial Narrow"/>
                        </a:rPr>
                        <a:t>450.0</a:t>
                      </a:r>
                    </a:p>
                  </a:txBody>
                  <a:tcPr marL="12700" marR="12700" marT="12700" marB="0" anchor="ctr"/>
                </a:tc>
                <a:tc>
                  <a:txBody>
                    <a:bodyPr/>
                    <a:lstStyle/>
                    <a:p>
                      <a:pPr algn="ctr" fontAlgn="ctr"/>
                      <a:r>
                        <a:rPr lang="en-US" sz="1200" b="0" i="0" u="none" strike="noStrike" dirty="0">
                          <a:solidFill>
                            <a:srgbClr val="000000"/>
                          </a:solidFill>
                          <a:effectLst/>
                          <a:latin typeface="Arial Narrow"/>
                        </a:rPr>
                        <a:t>416.7</a:t>
                      </a:r>
                    </a:p>
                  </a:txBody>
                  <a:tcPr marL="12700" marR="12700" marT="12700" marB="0" anchor="ctr"/>
                </a:tc>
                <a:tc>
                  <a:txBody>
                    <a:bodyPr/>
                    <a:lstStyle/>
                    <a:p>
                      <a:pPr algn="ctr" fontAlgn="ctr"/>
                      <a:r>
                        <a:rPr lang="en-US" sz="1200" b="0" i="0" u="none" strike="noStrike" dirty="0">
                          <a:solidFill>
                            <a:srgbClr val="000000"/>
                          </a:solidFill>
                          <a:effectLst/>
                          <a:latin typeface="Arial Narrow"/>
                        </a:rPr>
                        <a:t>415.0</a:t>
                      </a:r>
                    </a:p>
                  </a:txBody>
                  <a:tcPr marL="12700" marR="12700" marT="12700" marB="0" anchor="ctr"/>
                </a:tc>
                <a:tc>
                  <a:txBody>
                    <a:bodyPr/>
                    <a:lstStyle/>
                    <a:p>
                      <a:pPr algn="ctr" fontAlgn="ctr"/>
                      <a:r>
                        <a:rPr lang="en-US" sz="1200" b="0" i="0" u="none" strike="noStrike" dirty="0">
                          <a:solidFill>
                            <a:srgbClr val="000000"/>
                          </a:solidFill>
                          <a:effectLst/>
                          <a:latin typeface="Arial Narrow"/>
                        </a:rPr>
                        <a:t>396.7</a:t>
                      </a:r>
                    </a:p>
                  </a:txBody>
                  <a:tcPr marL="12700" marR="12700" marT="12700" marB="0" anchor="ctr"/>
                </a:tc>
                <a:tc>
                  <a:txBody>
                    <a:bodyPr/>
                    <a:lstStyle/>
                    <a:p>
                      <a:pPr algn="ctr" fontAlgn="ctr"/>
                      <a:r>
                        <a:rPr lang="en-US" sz="1200" b="0" i="0" u="none" strike="noStrike" dirty="0">
                          <a:solidFill>
                            <a:srgbClr val="000000"/>
                          </a:solidFill>
                          <a:effectLst/>
                          <a:latin typeface="Arial Narrow"/>
                        </a:rPr>
                        <a:t>370.0</a:t>
                      </a:r>
                    </a:p>
                  </a:txBody>
                  <a:tcPr marL="12700" marR="12700" marT="12700" marB="0" anchor="ctr"/>
                </a:tc>
                <a:tc>
                  <a:txBody>
                    <a:bodyPr/>
                    <a:lstStyle/>
                    <a:p>
                      <a:pPr algn="ctr" fontAlgn="ctr"/>
                      <a:r>
                        <a:rPr lang="en-US" sz="1200" b="0" i="0" u="none" strike="noStrike" dirty="0">
                          <a:solidFill>
                            <a:srgbClr val="000000"/>
                          </a:solidFill>
                          <a:effectLst/>
                          <a:latin typeface="Arial Narrow"/>
                        </a:rPr>
                        <a:t>343.3</a:t>
                      </a:r>
                    </a:p>
                  </a:txBody>
                  <a:tcPr marL="12700" marR="12700" marT="12700" marB="0" anchor="ctr"/>
                </a:tc>
                <a:tc>
                  <a:txBody>
                    <a:bodyPr/>
                    <a:lstStyle/>
                    <a:p>
                      <a:pPr algn="ctr" fontAlgn="ctr"/>
                      <a:r>
                        <a:rPr lang="en-US" sz="1200" b="0" i="0" u="none" strike="noStrike" dirty="0">
                          <a:solidFill>
                            <a:srgbClr val="000000"/>
                          </a:solidFill>
                          <a:effectLst/>
                          <a:latin typeface="Arial Narrow"/>
                        </a:rPr>
                        <a:t>318.3</a:t>
                      </a:r>
                    </a:p>
                  </a:txBody>
                  <a:tcPr marL="12700" marR="12700" marT="12700" marB="0" anchor="ctr"/>
                </a:tc>
                <a:extLst>
                  <a:ext uri="{0D108BD9-81ED-4DB2-BD59-A6C34878D82A}">
                    <a16:rowId xmlns:a16="http://schemas.microsoft.com/office/drawing/2014/main" val="10002"/>
                  </a:ext>
                </a:extLst>
              </a:tr>
              <a:tr h="41143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defRPr/>
                      </a:pPr>
                      <a:r>
                        <a:rPr lang="fr-FR" sz="1400" dirty="0"/>
                        <a:t>Prévision MP3</a:t>
                      </a:r>
                      <a:r>
                        <a:rPr lang="fr-FR" sz="1400" baseline="0" dirty="0"/>
                        <a:t> </a:t>
                      </a:r>
                    </a:p>
                    <a:p>
                      <a:pPr marL="0" marR="0" lvl="0" indent="0" algn="ctr" defTabSz="914400" rtl="0" eaLnBrk="0" fontAlgn="base" latinLnBrk="0" hangingPunct="0">
                        <a:lnSpc>
                          <a:spcPct val="90000"/>
                        </a:lnSpc>
                        <a:spcBef>
                          <a:spcPct val="30000"/>
                        </a:spcBef>
                        <a:spcAft>
                          <a:spcPct val="0"/>
                        </a:spcAft>
                        <a:buClrTx/>
                        <a:buSzPct val="100000"/>
                        <a:buFontTx/>
                        <a:buNone/>
                        <a:tabLst/>
                        <a:defRPr/>
                      </a:pPr>
                      <a:r>
                        <a:rPr lang="fr-FR" sz="1050" b="0" baseline="0" dirty="0"/>
                        <a:t>a0=0,6 ; a1=0,25 ; a2=0,15</a:t>
                      </a:r>
                      <a:endParaRPr lang="fr-FR" sz="1050" b="0" dirty="0"/>
                    </a:p>
                  </a:txBody>
                  <a:tcPr marL="83911" marR="83911" marT="41955" marB="41955" anchor="ctr" horzOverflow="overflow"/>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200" b="0" i="0" u="none" strike="noStrike" dirty="0">
                          <a:solidFill>
                            <a:srgbClr val="000000"/>
                          </a:solidFill>
                          <a:effectLst/>
                          <a:latin typeface="Arial Narrow"/>
                        </a:rPr>
                        <a:t>504.3</a:t>
                      </a:r>
                    </a:p>
                  </a:txBody>
                  <a:tcPr marL="12700" marR="12700" marT="12700" marB="0" anchor="ctr"/>
                </a:tc>
                <a:tc>
                  <a:txBody>
                    <a:bodyPr/>
                    <a:lstStyle/>
                    <a:p>
                      <a:pPr algn="ctr" fontAlgn="ctr"/>
                      <a:r>
                        <a:rPr lang="en-US" sz="1200" b="0" i="0" u="none" strike="noStrike" dirty="0">
                          <a:solidFill>
                            <a:srgbClr val="000000"/>
                          </a:solidFill>
                          <a:effectLst/>
                          <a:latin typeface="Arial Narrow"/>
                        </a:rPr>
                        <a:t>448.3</a:t>
                      </a:r>
                    </a:p>
                  </a:txBody>
                  <a:tcPr marL="12700" marR="12700" marT="12700" marB="0" anchor="ctr"/>
                </a:tc>
                <a:tc>
                  <a:txBody>
                    <a:bodyPr/>
                    <a:lstStyle/>
                    <a:p>
                      <a:pPr algn="ctr" fontAlgn="ctr"/>
                      <a:r>
                        <a:rPr lang="en-US" sz="1200" b="0" i="0" u="none" strike="noStrike" dirty="0">
                          <a:solidFill>
                            <a:srgbClr val="000000"/>
                          </a:solidFill>
                          <a:effectLst/>
                          <a:latin typeface="Arial Narrow"/>
                        </a:rPr>
                        <a:t>438.0</a:t>
                      </a:r>
                    </a:p>
                  </a:txBody>
                  <a:tcPr marL="12700" marR="12700" marT="12700" marB="0" anchor="ctr"/>
                </a:tc>
                <a:tc>
                  <a:txBody>
                    <a:bodyPr/>
                    <a:lstStyle/>
                    <a:p>
                      <a:pPr algn="ctr" fontAlgn="ctr"/>
                      <a:r>
                        <a:rPr lang="en-US" sz="1200" b="0" i="0" u="none" strike="noStrike" dirty="0">
                          <a:solidFill>
                            <a:srgbClr val="000000"/>
                          </a:solidFill>
                          <a:effectLst/>
                          <a:latin typeface="Arial Narrow"/>
                        </a:rPr>
                        <a:t>410.5</a:t>
                      </a:r>
                    </a:p>
                  </a:txBody>
                  <a:tcPr marL="12700" marR="12700" marT="12700" marB="0" anchor="ctr"/>
                </a:tc>
                <a:tc>
                  <a:txBody>
                    <a:bodyPr/>
                    <a:lstStyle/>
                    <a:p>
                      <a:pPr algn="ctr" fontAlgn="ctr"/>
                      <a:r>
                        <a:rPr lang="en-US" sz="1200" b="0" i="0" u="none" strike="noStrike" dirty="0">
                          <a:solidFill>
                            <a:srgbClr val="000000"/>
                          </a:solidFill>
                          <a:effectLst/>
                          <a:latin typeface="Arial Narrow"/>
                        </a:rPr>
                        <a:t>413.5</a:t>
                      </a:r>
                    </a:p>
                  </a:txBody>
                  <a:tcPr marL="12700" marR="12700" marT="12700" marB="0" anchor="ctr"/>
                </a:tc>
                <a:tc>
                  <a:txBody>
                    <a:bodyPr/>
                    <a:lstStyle/>
                    <a:p>
                      <a:pPr algn="ctr" fontAlgn="ctr"/>
                      <a:r>
                        <a:rPr lang="en-US" sz="1200" b="0" i="0" u="none" strike="noStrike" dirty="0">
                          <a:solidFill>
                            <a:srgbClr val="000000"/>
                          </a:solidFill>
                          <a:effectLst/>
                          <a:latin typeface="Arial Narrow"/>
                        </a:rPr>
                        <a:t>388.8</a:t>
                      </a:r>
                    </a:p>
                  </a:txBody>
                  <a:tcPr marL="12700" marR="12700" marT="12700" marB="0" anchor="ctr"/>
                </a:tc>
                <a:tc>
                  <a:txBody>
                    <a:bodyPr/>
                    <a:lstStyle/>
                    <a:p>
                      <a:pPr algn="ctr" fontAlgn="ctr"/>
                      <a:r>
                        <a:rPr lang="en-US" sz="1200" b="0" i="0" u="none" strike="noStrike" dirty="0">
                          <a:solidFill>
                            <a:srgbClr val="000000"/>
                          </a:solidFill>
                          <a:effectLst/>
                          <a:latin typeface="Arial Narrow"/>
                        </a:rPr>
                        <a:t>348.0</a:t>
                      </a:r>
                    </a:p>
                  </a:txBody>
                  <a:tcPr marL="12700" marR="12700" marT="12700" marB="0" anchor="ctr"/>
                </a:tc>
                <a:tc>
                  <a:txBody>
                    <a:bodyPr/>
                    <a:lstStyle/>
                    <a:p>
                      <a:pPr algn="ctr" fontAlgn="ctr"/>
                      <a:r>
                        <a:rPr lang="en-US" sz="1200" b="0" i="0" u="none" strike="noStrike" dirty="0">
                          <a:solidFill>
                            <a:srgbClr val="000000"/>
                          </a:solidFill>
                          <a:effectLst/>
                          <a:latin typeface="Arial Narrow"/>
                        </a:rPr>
                        <a:t>337.3</a:t>
                      </a:r>
                    </a:p>
                  </a:txBody>
                  <a:tcPr marL="12700" marR="12700" marT="12700" marB="0" anchor="ctr"/>
                </a:tc>
                <a:tc>
                  <a:txBody>
                    <a:bodyPr/>
                    <a:lstStyle/>
                    <a:p>
                      <a:pPr algn="ctr" fontAlgn="ctr"/>
                      <a:r>
                        <a:rPr lang="en-US" sz="1200" b="0" i="0" u="none" strike="noStrike" dirty="0">
                          <a:solidFill>
                            <a:srgbClr val="000000"/>
                          </a:solidFill>
                          <a:effectLst/>
                          <a:latin typeface="Arial Narrow"/>
                        </a:rPr>
                        <a:t>311.8</a:t>
                      </a:r>
                    </a:p>
                  </a:txBody>
                  <a:tcPr marL="12700" marR="12700" marT="12700" marB="0" anchor="ctr"/>
                </a:tc>
                <a:extLst>
                  <a:ext uri="{0D108BD9-81ED-4DB2-BD59-A6C34878D82A}">
                    <a16:rowId xmlns:a16="http://schemas.microsoft.com/office/drawing/2014/main" val="10003"/>
                  </a:ext>
                </a:extLst>
              </a:tr>
              <a:tr h="40119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lang="fr-FR" sz="1400" dirty="0"/>
                        <a:t>Prévision MM5</a:t>
                      </a:r>
                    </a:p>
                  </a:txBody>
                  <a:tcPr marL="83911" marR="83911" marT="41955" marB="41955" anchor="ctr" horzOverflow="overflow"/>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600" b="0" i="0" u="none" strike="noStrike" dirty="0">
                          <a:solidFill>
                            <a:srgbClr val="000000"/>
                          </a:solidFill>
                          <a:effectLst/>
                          <a:latin typeface="Arial"/>
                        </a:rPr>
                        <a:t> </a:t>
                      </a:r>
                    </a:p>
                  </a:txBody>
                  <a:tcPr marL="12700" marR="12700" marT="12700" marB="0" anchor="ctr"/>
                </a:tc>
                <a:tc>
                  <a:txBody>
                    <a:bodyPr/>
                    <a:lstStyle/>
                    <a:p>
                      <a:pPr algn="ctr" fontAlgn="ctr"/>
                      <a:r>
                        <a:rPr lang="en-US" sz="1200" b="0" i="0" u="none" strike="noStrike" dirty="0">
                          <a:solidFill>
                            <a:srgbClr val="000000"/>
                          </a:solidFill>
                          <a:effectLst/>
                          <a:latin typeface="Arial Narrow"/>
                        </a:rPr>
                        <a:t>479.0</a:t>
                      </a:r>
                    </a:p>
                  </a:txBody>
                  <a:tcPr marL="12700" marR="12700" marT="12700" marB="0" anchor="ctr"/>
                </a:tc>
                <a:tc>
                  <a:txBody>
                    <a:bodyPr/>
                    <a:lstStyle/>
                    <a:p>
                      <a:pPr algn="ctr" fontAlgn="ctr"/>
                      <a:r>
                        <a:rPr lang="en-US" sz="1200" b="0" i="0" u="none" strike="noStrike" dirty="0">
                          <a:solidFill>
                            <a:srgbClr val="000000"/>
                          </a:solidFill>
                          <a:effectLst/>
                          <a:latin typeface="Arial Narrow"/>
                        </a:rPr>
                        <a:t>445.0</a:t>
                      </a:r>
                    </a:p>
                  </a:txBody>
                  <a:tcPr marL="12700" marR="12700" marT="12700" marB="0" anchor="ctr"/>
                </a:tc>
                <a:tc>
                  <a:txBody>
                    <a:bodyPr/>
                    <a:lstStyle/>
                    <a:p>
                      <a:pPr algn="ctr" fontAlgn="ctr"/>
                      <a:r>
                        <a:rPr lang="en-US" sz="1200" b="0" i="0" u="none" strike="noStrike" dirty="0">
                          <a:solidFill>
                            <a:srgbClr val="000000"/>
                          </a:solidFill>
                          <a:effectLst/>
                          <a:latin typeface="Arial Narrow"/>
                        </a:rPr>
                        <a:t>433.0</a:t>
                      </a:r>
                    </a:p>
                  </a:txBody>
                  <a:tcPr marL="12700" marR="12700" marT="12700" marB="0" anchor="ctr"/>
                </a:tc>
                <a:tc>
                  <a:txBody>
                    <a:bodyPr/>
                    <a:lstStyle/>
                    <a:p>
                      <a:pPr algn="ctr" fontAlgn="ctr"/>
                      <a:r>
                        <a:rPr lang="en-US" sz="1200" b="0" i="0" u="none" strike="noStrike" dirty="0">
                          <a:solidFill>
                            <a:srgbClr val="000000"/>
                          </a:solidFill>
                          <a:effectLst/>
                          <a:latin typeface="Arial Narrow"/>
                        </a:rPr>
                        <a:t>408.0</a:t>
                      </a:r>
                    </a:p>
                  </a:txBody>
                  <a:tcPr marL="12700" marR="12700" marT="12700" marB="0" anchor="ctr"/>
                </a:tc>
                <a:tc>
                  <a:txBody>
                    <a:bodyPr/>
                    <a:lstStyle/>
                    <a:p>
                      <a:pPr algn="ctr" fontAlgn="ctr"/>
                      <a:r>
                        <a:rPr lang="en-US" sz="1200" b="0" i="0" u="none" strike="noStrike" dirty="0">
                          <a:solidFill>
                            <a:srgbClr val="000000"/>
                          </a:solidFill>
                          <a:effectLst/>
                          <a:latin typeface="Arial Narrow"/>
                        </a:rPr>
                        <a:t>388.0</a:t>
                      </a:r>
                    </a:p>
                  </a:txBody>
                  <a:tcPr marL="12700" marR="12700" marT="12700" marB="0" anchor="ctr"/>
                </a:tc>
                <a:tc>
                  <a:txBody>
                    <a:bodyPr/>
                    <a:lstStyle/>
                    <a:p>
                      <a:pPr algn="ctr" fontAlgn="ctr"/>
                      <a:r>
                        <a:rPr lang="en-US" sz="1200" b="0" i="0" u="none" strike="noStrike" dirty="0">
                          <a:solidFill>
                            <a:srgbClr val="000000"/>
                          </a:solidFill>
                          <a:effectLst/>
                          <a:latin typeface="Arial Narrow"/>
                        </a:rPr>
                        <a:t>369.0</a:t>
                      </a:r>
                    </a:p>
                  </a:txBody>
                  <a:tcPr marL="12700" marR="12700" marT="12700" marB="0" anchor="ctr"/>
                </a:tc>
                <a:tc>
                  <a:txBody>
                    <a:bodyPr/>
                    <a:lstStyle/>
                    <a:p>
                      <a:pPr algn="ctr" fontAlgn="ctr"/>
                      <a:r>
                        <a:rPr lang="en-US" sz="1200" b="0" i="0" u="none" strike="noStrike" dirty="0">
                          <a:solidFill>
                            <a:srgbClr val="000000"/>
                          </a:solidFill>
                          <a:effectLst/>
                          <a:latin typeface="Arial Narrow"/>
                        </a:rPr>
                        <a:t>349.0</a:t>
                      </a:r>
                    </a:p>
                  </a:txBody>
                  <a:tcPr marL="12700" marR="12700" marT="12700" marB="0" anchor="ctr"/>
                </a:tc>
                <a:extLst>
                  <a:ext uri="{0D108BD9-81ED-4DB2-BD59-A6C34878D82A}">
                    <a16:rowId xmlns:a16="http://schemas.microsoft.com/office/drawing/2014/main" val="10004"/>
                  </a:ext>
                </a:extLst>
              </a:tr>
            </a:tbl>
          </a:graphicData>
        </a:graphic>
      </p:graphicFrame>
      <p:sp>
        <p:nvSpPr>
          <p:cNvPr id="8" name="Line Callout 2 7"/>
          <p:cNvSpPr/>
          <p:nvPr>
            <p:custDataLst>
              <p:tags r:id="rId3"/>
            </p:custDataLst>
          </p:nvPr>
        </p:nvSpPr>
        <p:spPr>
          <a:xfrm>
            <a:off x="359532" y="3560139"/>
            <a:ext cx="2484276" cy="504000"/>
          </a:xfrm>
          <a:prstGeom prst="borderCallout2">
            <a:avLst>
              <a:gd name="adj1" fmla="val 18750"/>
              <a:gd name="adj2" fmla="val 101892"/>
              <a:gd name="adj3" fmla="val 18750"/>
              <a:gd name="adj4" fmla="val 116276"/>
              <a:gd name="adj5" fmla="val -261001"/>
              <a:gd name="adj6" fmla="val 144519"/>
            </a:avLst>
          </a:prstGeom>
          <a:solidFill>
            <a:schemeClr val="bg1">
              <a:lumMod val="65000"/>
            </a:schemeClr>
          </a:solidFill>
          <a:ln w="28575" cmpd="sng">
            <a:solidFill>
              <a:schemeClr val="bg1">
                <a:lumMod val="50000"/>
              </a:schemeClr>
            </a:solidFill>
          </a:ln>
          <a:effectLst/>
        </p:spPr>
        <p:txBody>
          <a:bodyPr lIns="0" tIns="0" rIns="0" bIns="0" anchor="ctr"/>
          <a:lstStyle/>
          <a:p>
            <a:pPr algn="ctr"/>
            <a:r>
              <a:rPr lang="fr-FR" sz="1200" dirty="0">
                <a:latin typeface="+mj-lt"/>
                <a:ea typeface="ＭＳ Ｐゴシック" pitchFamily="-123" charset="-128"/>
                <a:cs typeface="Andale Mono"/>
              </a:rPr>
              <a:t>P</a:t>
            </a:r>
            <a:r>
              <a:rPr lang="fr-FR" sz="1200" baseline="-25000" dirty="0">
                <a:latin typeface="+mj-lt"/>
                <a:ea typeface="ＭＳ Ｐゴシック" pitchFamily="-123" charset="-128"/>
                <a:cs typeface="Andale Mono"/>
              </a:rPr>
              <a:t>4</a:t>
            </a:r>
            <a:r>
              <a:rPr lang="fr-FR" sz="1200" dirty="0">
                <a:latin typeface="+mj-lt"/>
                <a:ea typeface="ＭＳ Ｐゴシック" pitchFamily="-123" charset="-128"/>
                <a:cs typeface="Andale Mono"/>
              </a:rPr>
              <a:t> = 515= ( 570+475+500 ) / 3</a:t>
            </a:r>
          </a:p>
        </p:txBody>
      </p:sp>
      <p:sp>
        <p:nvSpPr>
          <p:cNvPr id="9" name="Line Callout 2 8"/>
          <p:cNvSpPr/>
          <p:nvPr>
            <p:custDataLst>
              <p:tags r:id="rId4"/>
            </p:custDataLst>
          </p:nvPr>
        </p:nvSpPr>
        <p:spPr>
          <a:xfrm>
            <a:off x="359532" y="4413618"/>
            <a:ext cx="2484276" cy="504000"/>
          </a:xfrm>
          <a:prstGeom prst="borderCallout2">
            <a:avLst>
              <a:gd name="adj1" fmla="val 18750"/>
              <a:gd name="adj2" fmla="val 101892"/>
              <a:gd name="adj3" fmla="val 18750"/>
              <a:gd name="adj4" fmla="val 116276"/>
              <a:gd name="adj5" fmla="val -330089"/>
              <a:gd name="adj6" fmla="val 168350"/>
            </a:avLst>
          </a:prstGeom>
          <a:solidFill>
            <a:schemeClr val="bg1">
              <a:lumMod val="65000"/>
            </a:schemeClr>
          </a:solidFill>
          <a:ln w="28575" cmpd="sng">
            <a:solidFill>
              <a:schemeClr val="bg1">
                <a:lumMod val="50000"/>
              </a:schemeClr>
            </a:solidFill>
          </a:ln>
          <a:effectLst/>
        </p:spPr>
        <p:txBody>
          <a:bodyPr lIns="0" tIns="0" rIns="0" bIns="0" anchor="ctr"/>
          <a:lstStyle/>
          <a:p>
            <a:pPr algn="ctr"/>
            <a:r>
              <a:rPr lang="fr-FR" sz="1200" dirty="0">
                <a:latin typeface="+mj-lt"/>
                <a:cs typeface="Andale Mono"/>
              </a:rPr>
              <a:t>P</a:t>
            </a:r>
            <a:r>
              <a:rPr lang="fr-FR" sz="1200" baseline="-25000" dirty="0">
                <a:latin typeface="+mj-lt"/>
                <a:cs typeface="Andale Mono"/>
              </a:rPr>
              <a:t>5</a:t>
            </a:r>
            <a:r>
              <a:rPr lang="fr-FR" sz="1200" dirty="0">
                <a:latin typeface="+mj-lt"/>
                <a:cs typeface="Andale Mono"/>
              </a:rPr>
              <a:t> = 448,3 = 0,6*420+0,25*500+0,15*475 </a:t>
            </a:r>
          </a:p>
        </p:txBody>
      </p:sp>
      <p:sp>
        <p:nvSpPr>
          <p:cNvPr id="10" name="Line Callout 2 9"/>
          <p:cNvSpPr/>
          <p:nvPr>
            <p:custDataLst>
              <p:tags r:id="rId5"/>
            </p:custDataLst>
          </p:nvPr>
        </p:nvSpPr>
        <p:spPr>
          <a:xfrm>
            <a:off x="359532" y="5267096"/>
            <a:ext cx="2484276" cy="504000"/>
          </a:xfrm>
          <a:prstGeom prst="borderCallout2">
            <a:avLst>
              <a:gd name="adj1" fmla="val 18750"/>
              <a:gd name="adj2" fmla="val 101892"/>
              <a:gd name="adj3" fmla="val 18750"/>
              <a:gd name="adj4" fmla="val 116276"/>
              <a:gd name="adj5" fmla="val -418269"/>
              <a:gd name="adj6" fmla="val 322419"/>
            </a:avLst>
          </a:prstGeom>
          <a:solidFill>
            <a:schemeClr val="bg1">
              <a:lumMod val="65000"/>
            </a:schemeClr>
          </a:solidFill>
          <a:ln w="28575" cmpd="sng">
            <a:solidFill>
              <a:schemeClr val="bg1">
                <a:lumMod val="50000"/>
              </a:schemeClr>
            </a:solidFill>
          </a:ln>
          <a:effectLst/>
        </p:spPr>
        <p:txBody>
          <a:bodyPr lIns="0" tIns="0" rIns="0" bIns="0" anchor="ctr"/>
          <a:lstStyle/>
          <a:p>
            <a:pPr algn="ctr"/>
            <a:r>
              <a:rPr lang="fr-FR" sz="1200" dirty="0">
                <a:latin typeface="+mj-lt"/>
                <a:cs typeface="Andale Mono"/>
              </a:rPr>
              <a:t>P</a:t>
            </a:r>
            <a:r>
              <a:rPr lang="fr-FR" sz="1200" baseline="-25000" dirty="0">
                <a:latin typeface="+mj-lt"/>
                <a:cs typeface="Andale Mono"/>
              </a:rPr>
              <a:t>12</a:t>
            </a:r>
            <a:r>
              <a:rPr lang="fr-FR" sz="1200" dirty="0">
                <a:latin typeface="+mj-lt"/>
                <a:cs typeface="Andale Mono"/>
              </a:rPr>
              <a:t> = 349 = ( 300+335+320+375+415) / 5</a:t>
            </a:r>
          </a:p>
        </p:txBody>
      </p:sp>
      <p:graphicFrame>
        <p:nvGraphicFramePr>
          <p:cNvPr id="12" name="Chart 11"/>
          <p:cNvGraphicFramePr>
            <a:graphicFrameLocks/>
          </p:cNvGraphicFramePr>
          <p:nvPr>
            <p:custDataLst>
              <p:tags r:id="rId6"/>
            </p:custDataLst>
            <p:extLst>
              <p:ext uri="{D42A27DB-BD31-4B8C-83A1-F6EECF244321}">
                <p14:modId xmlns:p14="http://schemas.microsoft.com/office/powerpoint/2010/main" val="1177274179"/>
              </p:ext>
            </p:extLst>
          </p:nvPr>
        </p:nvGraphicFramePr>
        <p:xfrm>
          <a:off x="2915816" y="3407126"/>
          <a:ext cx="6089145" cy="281877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823721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custDataLst>
              <p:tags r:id="rId2"/>
            </p:custDataLst>
          </p:nvPr>
        </p:nvSpPr>
        <p:spPr>
          <a:xfrm>
            <a:off x="2895128" y="620688"/>
            <a:ext cx="6002264" cy="86409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Lissage exponentiel</a:t>
            </a:r>
          </a:p>
        </p:txBody>
      </p:sp>
      <p:sp>
        <p:nvSpPr>
          <p:cNvPr id="2" name="Content Placeholder 1"/>
          <p:cNvSpPr>
            <a:spLocks noGrp="1"/>
          </p:cNvSpPr>
          <p:nvPr>
            <p:ph idx="1"/>
            <p:custDataLst>
              <p:tags r:id="rId3"/>
            </p:custDataLst>
          </p:nvPr>
        </p:nvSpPr>
        <p:spPr>
          <a:xfrm>
            <a:off x="395536" y="1052737"/>
            <a:ext cx="3240360" cy="2520280"/>
          </a:xfrm>
        </p:spPr>
        <p:txBody>
          <a:bodyPr/>
          <a:lstStyle/>
          <a:p>
            <a:r>
              <a:rPr lang="fr-FR" sz="1800" b="1" dirty="0">
                <a:latin typeface="Arial" panose="020B0604020202020204" pitchFamily="34" charset="0"/>
                <a:cs typeface="Arial" panose="020B0604020202020204" pitchFamily="34" charset="0"/>
              </a:rPr>
              <a:t>Principe : </a:t>
            </a:r>
            <a:r>
              <a:rPr lang="fr-FR" sz="1800" dirty="0">
                <a:latin typeface="Arial" panose="020B0604020202020204" pitchFamily="34" charset="0"/>
                <a:cs typeface="Arial" panose="020B0604020202020204" pitchFamily="34" charset="0"/>
              </a:rPr>
              <a:t>La prévision pour la période suivante est égale à une fraction de la </a:t>
            </a:r>
            <a:r>
              <a:rPr lang="fr-FR" sz="1800" b="1" dirty="0">
                <a:latin typeface="Arial" panose="020B0604020202020204" pitchFamily="34" charset="0"/>
                <a:cs typeface="Arial" panose="020B0604020202020204" pitchFamily="34" charset="0"/>
              </a:rPr>
              <a:t>dernière demande observée plus une fraction de la prévision </a:t>
            </a:r>
            <a:r>
              <a:rPr lang="fr-FR" sz="1800" dirty="0">
                <a:latin typeface="Arial" panose="020B0604020202020204" pitchFamily="34" charset="0"/>
                <a:cs typeface="Arial" panose="020B0604020202020204" pitchFamily="34" charset="0"/>
              </a:rPr>
              <a:t>pour la même période. alpha est le coefficient de lissage (compris entre 0 et 1)</a:t>
            </a:r>
          </a:p>
        </p:txBody>
      </p:sp>
      <p:graphicFrame>
        <p:nvGraphicFramePr>
          <p:cNvPr id="13" name="Object 4"/>
          <p:cNvGraphicFramePr>
            <a:graphicFrameLocks noChangeAspect="1"/>
          </p:cNvGraphicFramePr>
          <p:nvPr>
            <p:custDataLst>
              <p:tags r:id="rId4"/>
            </p:custDataLst>
            <p:extLst>
              <p:ext uri="{D42A27DB-BD31-4B8C-83A1-F6EECF244321}">
                <p14:modId xmlns:p14="http://schemas.microsoft.com/office/powerpoint/2010/main" val="1054213918"/>
              </p:ext>
            </p:extLst>
          </p:nvPr>
        </p:nvGraphicFramePr>
        <p:xfrm>
          <a:off x="492893" y="3720455"/>
          <a:ext cx="2928938" cy="428625"/>
        </p:xfrm>
        <a:graphic>
          <a:graphicData uri="http://schemas.openxmlformats.org/presentationml/2006/ole">
            <mc:AlternateContent xmlns:mc="http://schemas.openxmlformats.org/markup-compatibility/2006">
              <mc:Choice xmlns:v="urn:schemas-microsoft-com:vml" Requires="v">
                <p:oleObj spid="_x0000_s568929" name="Equation" r:id="rId10" imgW="1473200" imgH="215900" progId="Equation.3">
                  <p:embed/>
                </p:oleObj>
              </mc:Choice>
              <mc:Fallback>
                <p:oleObj name="Equation" r:id="rId10" imgW="1473200" imgH="215900" progId="Equation.3">
                  <p:embed/>
                  <p:pic>
                    <p:nvPicPr>
                      <p:cNvPr id="0" name=""/>
                      <p:cNvPicPr>
                        <a:picLocks noChangeAspect="1" noChangeArrowheads="1"/>
                      </p:cNvPicPr>
                      <p:nvPr/>
                    </p:nvPicPr>
                    <p:blipFill>
                      <a:blip r:embed="rId11"/>
                      <a:srcRect/>
                      <a:stretch>
                        <a:fillRect/>
                      </a:stretch>
                    </p:blipFill>
                    <p:spPr bwMode="auto">
                      <a:xfrm>
                        <a:off x="492893" y="3720455"/>
                        <a:ext cx="2928938" cy="428625"/>
                      </a:xfrm>
                      <a:prstGeom prst="rect">
                        <a:avLst/>
                      </a:prstGeom>
                      <a:noFill/>
                      <a:ln>
                        <a:noFill/>
                      </a:ln>
                      <a:effectLst/>
                    </p:spPr>
                  </p:pic>
                </p:oleObj>
              </mc:Fallback>
            </mc:AlternateContent>
          </a:graphicData>
        </a:graphic>
      </p:graphicFrame>
      <p:graphicFrame>
        <p:nvGraphicFramePr>
          <p:cNvPr id="3" name="Table 2"/>
          <p:cNvGraphicFramePr>
            <a:graphicFrameLocks noGrp="1"/>
          </p:cNvGraphicFramePr>
          <p:nvPr>
            <p:custDataLst>
              <p:tags r:id="rId5"/>
            </p:custDataLst>
            <p:extLst>
              <p:ext uri="{D42A27DB-BD31-4B8C-83A1-F6EECF244321}">
                <p14:modId xmlns:p14="http://schemas.microsoft.com/office/powerpoint/2010/main" val="892534468"/>
              </p:ext>
            </p:extLst>
          </p:nvPr>
        </p:nvGraphicFramePr>
        <p:xfrm>
          <a:off x="323532" y="4543915"/>
          <a:ext cx="8424925" cy="1549383"/>
        </p:xfrm>
        <a:graphic>
          <a:graphicData uri="http://schemas.openxmlformats.org/drawingml/2006/table">
            <a:tbl>
              <a:tblPr firstRow="1" firstCol="1" bandRow="1">
                <a:tableStyleId>{793D81CF-94F2-401A-BA57-92F5A7B2D0C5}</a:tableStyleId>
              </a:tblPr>
              <a:tblGrid>
                <a:gridCol w="1152124">
                  <a:extLst>
                    <a:ext uri="{9D8B030D-6E8A-4147-A177-3AD203B41FA5}">
                      <a16:colId xmlns:a16="http://schemas.microsoft.com/office/drawing/2014/main" val="20000"/>
                    </a:ext>
                  </a:extLst>
                </a:gridCol>
                <a:gridCol w="382779">
                  <a:extLst>
                    <a:ext uri="{9D8B030D-6E8A-4147-A177-3AD203B41FA5}">
                      <a16:colId xmlns:a16="http://schemas.microsoft.com/office/drawing/2014/main" val="20001"/>
                    </a:ext>
                  </a:extLst>
                </a:gridCol>
                <a:gridCol w="382779">
                  <a:extLst>
                    <a:ext uri="{9D8B030D-6E8A-4147-A177-3AD203B41FA5}">
                      <a16:colId xmlns:a16="http://schemas.microsoft.com/office/drawing/2014/main" val="20002"/>
                    </a:ext>
                  </a:extLst>
                </a:gridCol>
                <a:gridCol w="382779">
                  <a:extLst>
                    <a:ext uri="{9D8B030D-6E8A-4147-A177-3AD203B41FA5}">
                      <a16:colId xmlns:a16="http://schemas.microsoft.com/office/drawing/2014/main" val="20003"/>
                    </a:ext>
                  </a:extLst>
                </a:gridCol>
                <a:gridCol w="382779">
                  <a:extLst>
                    <a:ext uri="{9D8B030D-6E8A-4147-A177-3AD203B41FA5}">
                      <a16:colId xmlns:a16="http://schemas.microsoft.com/office/drawing/2014/main" val="20004"/>
                    </a:ext>
                  </a:extLst>
                </a:gridCol>
                <a:gridCol w="382779">
                  <a:extLst>
                    <a:ext uri="{9D8B030D-6E8A-4147-A177-3AD203B41FA5}">
                      <a16:colId xmlns:a16="http://schemas.microsoft.com/office/drawing/2014/main" val="20005"/>
                    </a:ext>
                  </a:extLst>
                </a:gridCol>
                <a:gridCol w="382779">
                  <a:extLst>
                    <a:ext uri="{9D8B030D-6E8A-4147-A177-3AD203B41FA5}">
                      <a16:colId xmlns:a16="http://schemas.microsoft.com/office/drawing/2014/main" val="20006"/>
                    </a:ext>
                  </a:extLst>
                </a:gridCol>
                <a:gridCol w="382779">
                  <a:extLst>
                    <a:ext uri="{9D8B030D-6E8A-4147-A177-3AD203B41FA5}">
                      <a16:colId xmlns:a16="http://schemas.microsoft.com/office/drawing/2014/main" val="20007"/>
                    </a:ext>
                  </a:extLst>
                </a:gridCol>
                <a:gridCol w="382779">
                  <a:extLst>
                    <a:ext uri="{9D8B030D-6E8A-4147-A177-3AD203B41FA5}">
                      <a16:colId xmlns:a16="http://schemas.microsoft.com/office/drawing/2014/main" val="20008"/>
                    </a:ext>
                  </a:extLst>
                </a:gridCol>
                <a:gridCol w="382779">
                  <a:extLst>
                    <a:ext uri="{9D8B030D-6E8A-4147-A177-3AD203B41FA5}">
                      <a16:colId xmlns:a16="http://schemas.microsoft.com/office/drawing/2014/main" val="20009"/>
                    </a:ext>
                  </a:extLst>
                </a:gridCol>
                <a:gridCol w="382779">
                  <a:extLst>
                    <a:ext uri="{9D8B030D-6E8A-4147-A177-3AD203B41FA5}">
                      <a16:colId xmlns:a16="http://schemas.microsoft.com/office/drawing/2014/main" val="20010"/>
                    </a:ext>
                  </a:extLst>
                </a:gridCol>
                <a:gridCol w="382779">
                  <a:extLst>
                    <a:ext uri="{9D8B030D-6E8A-4147-A177-3AD203B41FA5}">
                      <a16:colId xmlns:a16="http://schemas.microsoft.com/office/drawing/2014/main" val="20011"/>
                    </a:ext>
                  </a:extLst>
                </a:gridCol>
                <a:gridCol w="382779">
                  <a:extLst>
                    <a:ext uri="{9D8B030D-6E8A-4147-A177-3AD203B41FA5}">
                      <a16:colId xmlns:a16="http://schemas.microsoft.com/office/drawing/2014/main" val="20012"/>
                    </a:ext>
                  </a:extLst>
                </a:gridCol>
                <a:gridCol w="382779">
                  <a:extLst>
                    <a:ext uri="{9D8B030D-6E8A-4147-A177-3AD203B41FA5}">
                      <a16:colId xmlns:a16="http://schemas.microsoft.com/office/drawing/2014/main" val="20013"/>
                    </a:ext>
                  </a:extLst>
                </a:gridCol>
                <a:gridCol w="382779">
                  <a:extLst>
                    <a:ext uri="{9D8B030D-6E8A-4147-A177-3AD203B41FA5}">
                      <a16:colId xmlns:a16="http://schemas.microsoft.com/office/drawing/2014/main" val="20014"/>
                    </a:ext>
                  </a:extLst>
                </a:gridCol>
                <a:gridCol w="382779">
                  <a:extLst>
                    <a:ext uri="{9D8B030D-6E8A-4147-A177-3AD203B41FA5}">
                      <a16:colId xmlns:a16="http://schemas.microsoft.com/office/drawing/2014/main" val="20015"/>
                    </a:ext>
                  </a:extLst>
                </a:gridCol>
                <a:gridCol w="382779">
                  <a:extLst>
                    <a:ext uri="{9D8B030D-6E8A-4147-A177-3AD203B41FA5}">
                      <a16:colId xmlns:a16="http://schemas.microsoft.com/office/drawing/2014/main" val="20016"/>
                    </a:ext>
                  </a:extLst>
                </a:gridCol>
                <a:gridCol w="382779">
                  <a:extLst>
                    <a:ext uri="{9D8B030D-6E8A-4147-A177-3AD203B41FA5}">
                      <a16:colId xmlns:a16="http://schemas.microsoft.com/office/drawing/2014/main" val="20017"/>
                    </a:ext>
                  </a:extLst>
                </a:gridCol>
                <a:gridCol w="382779">
                  <a:extLst>
                    <a:ext uri="{9D8B030D-6E8A-4147-A177-3AD203B41FA5}">
                      <a16:colId xmlns:a16="http://schemas.microsoft.com/office/drawing/2014/main" val="20018"/>
                    </a:ext>
                  </a:extLst>
                </a:gridCol>
                <a:gridCol w="382779">
                  <a:extLst>
                    <a:ext uri="{9D8B030D-6E8A-4147-A177-3AD203B41FA5}">
                      <a16:colId xmlns:a16="http://schemas.microsoft.com/office/drawing/2014/main" val="20019"/>
                    </a:ext>
                  </a:extLst>
                </a:gridCol>
              </a:tblGrid>
              <a:tr h="263263">
                <a:tc>
                  <a:txBody>
                    <a:bodyPr/>
                    <a:lstStyle/>
                    <a:p>
                      <a:pPr algn="ctr" fontAlgn="ctr"/>
                      <a:endParaRPr lang="fr-FR" sz="105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2</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3</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4</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5</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6</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7</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8</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9</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10</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11</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12</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13</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14</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15</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16</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17</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18</a:t>
                      </a:r>
                      <a:endParaRPr lang="fr-FR" sz="1100" b="0"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u="none" strike="noStrike" noProof="0" dirty="0">
                          <a:effectLst/>
                        </a:rPr>
                        <a:t>19</a:t>
                      </a:r>
                      <a:endParaRPr lang="fr-FR" sz="1100" b="0" i="0" u="none" strike="noStrike" noProof="0" dirty="0">
                        <a:solidFill>
                          <a:srgbClr val="FFFFFF"/>
                        </a:solidFill>
                        <a:effectLst/>
                        <a:latin typeface="Arial Narrow"/>
                      </a:endParaRPr>
                    </a:p>
                  </a:txBody>
                  <a:tcPr marL="12700" marR="12700" marT="12700" marB="0" anchor="ctr"/>
                </a:tc>
                <a:extLst>
                  <a:ext uri="{0D108BD9-81ED-4DB2-BD59-A6C34878D82A}">
                    <a16:rowId xmlns:a16="http://schemas.microsoft.com/office/drawing/2014/main" val="10000"/>
                  </a:ext>
                </a:extLst>
              </a:tr>
              <a:tr h="321530">
                <a:tc>
                  <a:txBody>
                    <a:bodyPr/>
                    <a:lstStyle/>
                    <a:p>
                      <a:pPr algn="ctr" fontAlgn="ctr"/>
                      <a:r>
                        <a:rPr lang="fr-FR" sz="1050" b="1" u="none" strike="noStrike" noProof="0" dirty="0">
                          <a:effectLst/>
                        </a:rPr>
                        <a:t>Demande réelle</a:t>
                      </a:r>
                      <a:endParaRPr lang="fr-FR" sz="105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5.4</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7.3</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8.5</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6.5</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6.2</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8.4</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9.5</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9.6</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8.75</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7</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5.7</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6.4</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7.6</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8.4</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9.5</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8.7</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7.9</a:t>
                      </a:r>
                      <a:endParaRPr lang="fr-FR" sz="1100" b="1" i="0" u="none" strike="noStrike" noProof="0" dirty="0">
                        <a:solidFill>
                          <a:srgbClr val="FFFFFF"/>
                        </a:solidFill>
                        <a:effectLst/>
                        <a:latin typeface="Arial Narrow"/>
                      </a:endParaRPr>
                    </a:p>
                  </a:txBody>
                  <a:tcPr marL="12700" marR="12700" marT="12700" marB="0" anchor="ctr"/>
                </a:tc>
                <a:tc>
                  <a:txBody>
                    <a:bodyPr/>
                    <a:lstStyle/>
                    <a:p>
                      <a:pPr algn="ctr" fontAlgn="ctr"/>
                      <a:r>
                        <a:rPr lang="fr-FR" sz="1100" b="1" u="none" strike="noStrike" noProof="0" dirty="0">
                          <a:effectLst/>
                        </a:rPr>
                        <a:t>8.1</a:t>
                      </a:r>
                      <a:endParaRPr lang="fr-FR" sz="1100" b="1" i="0" u="none" strike="noStrike" noProof="0" dirty="0">
                        <a:solidFill>
                          <a:srgbClr val="FFFFFF"/>
                        </a:solidFill>
                        <a:effectLst/>
                        <a:latin typeface="Arial Narrow"/>
                      </a:endParaRPr>
                    </a:p>
                  </a:txBody>
                  <a:tcPr marL="12700" marR="12700" marT="12700" marB="0" anchor="ctr"/>
                </a:tc>
                <a:extLst>
                  <a:ext uri="{0D108BD9-81ED-4DB2-BD59-A6C34878D82A}">
                    <a16:rowId xmlns:a16="http://schemas.microsoft.com/office/drawing/2014/main" val="10001"/>
                  </a:ext>
                </a:extLst>
              </a:tr>
              <a:tr h="321530">
                <a:tc>
                  <a:txBody>
                    <a:bodyPr/>
                    <a:lstStyle/>
                    <a:p>
                      <a:pPr algn="ctr" fontAlgn="ctr"/>
                      <a:r>
                        <a:rPr lang="fr-FR" sz="1100" u="none" strike="noStrike" noProof="0" dirty="0">
                          <a:effectLst/>
                        </a:rPr>
                        <a:t>Liss. Exp. α = 0,7</a:t>
                      </a:r>
                      <a:endParaRPr lang="fr-FR" sz="1100" b="1"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solidFill>
                            <a:schemeClr val="bg1">
                              <a:lumMod val="50000"/>
                            </a:schemeClr>
                          </a:solidFill>
                          <a:effectLst/>
                        </a:rPr>
                        <a:t>5.0</a:t>
                      </a:r>
                      <a:endParaRPr lang="fr-FR" sz="1100" b="0" i="0" u="none" strike="noStrike" noProof="0" dirty="0">
                        <a:solidFill>
                          <a:schemeClr val="bg1">
                            <a:lumMod val="50000"/>
                          </a:schemeClr>
                        </a:solidFill>
                        <a:effectLst/>
                        <a:latin typeface="Arial Narrow"/>
                      </a:endParaRPr>
                    </a:p>
                  </a:txBody>
                  <a:tcPr marL="12700" marR="12700" marT="12700" marB="0" anchor="ctr"/>
                </a:tc>
                <a:tc>
                  <a:txBody>
                    <a:bodyPr/>
                    <a:lstStyle/>
                    <a:p>
                      <a:pPr algn="ctr" fontAlgn="ctr"/>
                      <a:r>
                        <a:rPr lang="fr-FR" sz="1100" u="none" strike="noStrike" noProof="0" dirty="0">
                          <a:effectLst/>
                        </a:rPr>
                        <a:t>5.3</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6.7</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7.6</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8.2</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6.4</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9.0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9.4</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9.0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7.6</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6.3</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6.4</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7.2</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9.1</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8.2</a:t>
                      </a:r>
                      <a:endParaRPr lang="fr-FR" sz="1100" b="0" i="0" u="none" strike="noStrike" noProof="0" dirty="0">
                        <a:solidFill>
                          <a:srgbClr val="000000"/>
                        </a:solidFill>
                        <a:effectLst/>
                        <a:latin typeface="Arial Narrow"/>
                      </a:endParaRPr>
                    </a:p>
                  </a:txBody>
                  <a:tcPr marL="12700" marR="12700" marT="12700" marB="0" anchor="ctr"/>
                </a:tc>
                <a:extLst>
                  <a:ext uri="{0D108BD9-81ED-4DB2-BD59-A6C34878D82A}">
                    <a16:rowId xmlns:a16="http://schemas.microsoft.com/office/drawing/2014/main" val="10002"/>
                  </a:ext>
                </a:extLst>
              </a:tr>
              <a:tr h="321530">
                <a:tc>
                  <a:txBody>
                    <a:bodyPr/>
                    <a:lstStyle/>
                    <a:p>
                      <a:pPr algn="ctr" fontAlgn="ctr"/>
                      <a:r>
                        <a:rPr lang="fr-FR" sz="1100" u="none" strike="noStrike" noProof="0" dirty="0">
                          <a:effectLst/>
                        </a:rPr>
                        <a:t>Liss. Exp. α = 0,5</a:t>
                      </a:r>
                      <a:endParaRPr lang="fr-FR" sz="1100" b="1"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solidFill>
                            <a:schemeClr val="bg1">
                              <a:lumMod val="50000"/>
                            </a:schemeClr>
                          </a:solidFill>
                          <a:effectLst/>
                        </a:rPr>
                        <a:t>5.0</a:t>
                      </a:r>
                      <a:endParaRPr lang="fr-FR" sz="1100" b="0" i="0" u="none" strike="noStrike" noProof="0" dirty="0">
                        <a:solidFill>
                          <a:schemeClr val="bg1">
                            <a:lumMod val="50000"/>
                          </a:schemeClr>
                        </a:solidFill>
                        <a:effectLst/>
                        <a:latin typeface="Arial Narrow"/>
                      </a:endParaRPr>
                    </a:p>
                  </a:txBody>
                  <a:tcPr marL="12700" marR="12700" marT="12700" marB="0" anchor="ctr"/>
                </a:tc>
                <a:tc>
                  <a:txBody>
                    <a:bodyPr/>
                    <a:lstStyle/>
                    <a:p>
                      <a:pPr algn="ctr" fontAlgn="ctr"/>
                      <a:r>
                        <a:rPr lang="fr-FR" sz="1100" u="none" strike="noStrike" noProof="0" dirty="0">
                          <a:effectLst/>
                        </a:rPr>
                        <a:t>5.2</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6.3</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7.1</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7.2</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6.7</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7.5</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8.5</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9.1</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8.9</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6.6</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7.1</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8.6</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8.7</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8.3</a:t>
                      </a:r>
                      <a:endParaRPr lang="fr-FR" sz="1100" b="0" i="0" u="none" strike="noStrike" noProof="0" dirty="0">
                        <a:solidFill>
                          <a:srgbClr val="000000"/>
                        </a:solidFill>
                        <a:effectLst/>
                        <a:latin typeface="Arial Narrow"/>
                      </a:endParaRPr>
                    </a:p>
                  </a:txBody>
                  <a:tcPr marL="12700" marR="12700" marT="12700" marB="0" anchor="ctr"/>
                </a:tc>
                <a:extLst>
                  <a:ext uri="{0D108BD9-81ED-4DB2-BD59-A6C34878D82A}">
                    <a16:rowId xmlns:a16="http://schemas.microsoft.com/office/drawing/2014/main" val="10003"/>
                  </a:ext>
                </a:extLst>
              </a:tr>
              <a:tr h="321530">
                <a:tc>
                  <a:txBody>
                    <a:bodyPr/>
                    <a:lstStyle/>
                    <a:p>
                      <a:pPr algn="ctr" fontAlgn="ctr"/>
                      <a:r>
                        <a:rPr lang="fr-FR" sz="1100" u="none" strike="noStrike" noProof="0" dirty="0">
                          <a:effectLst/>
                        </a:rPr>
                        <a:t>Liss. Exp. α = 0,2</a:t>
                      </a:r>
                      <a:endParaRPr lang="fr-FR" sz="1100" b="1"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solidFill>
                            <a:schemeClr val="bg1">
                              <a:lumMod val="50000"/>
                            </a:schemeClr>
                          </a:solidFill>
                          <a:effectLst/>
                        </a:rPr>
                        <a:t>5.0</a:t>
                      </a:r>
                      <a:endParaRPr lang="fr-FR" sz="1100" b="0" i="0" u="none" strike="noStrike" noProof="0" dirty="0">
                        <a:solidFill>
                          <a:schemeClr val="bg1">
                            <a:lumMod val="50000"/>
                          </a:schemeClr>
                        </a:solidFill>
                        <a:effectLst/>
                        <a:latin typeface="Arial Narrow"/>
                      </a:endParaRPr>
                    </a:p>
                  </a:txBody>
                  <a:tcPr marL="12700" marR="12700" marT="12700" marB="0" anchor="ctr"/>
                </a:tc>
                <a:tc>
                  <a:txBody>
                    <a:bodyPr/>
                    <a:lstStyle/>
                    <a:p>
                      <a:pPr algn="ctr" fontAlgn="ctr"/>
                      <a:r>
                        <a:rPr lang="fr-FR" sz="1100" u="none" strike="noStrike" noProof="0" dirty="0">
                          <a:effectLst/>
                        </a:rPr>
                        <a:t>5.1</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5.5</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6.5</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6.5</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6.4</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6.8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7.4</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8.0</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7.8</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7.4</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7.2</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7.3</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7.5</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7.9</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8.1</a:t>
                      </a:r>
                      <a:endParaRPr lang="fr-FR" sz="1100" b="0" i="0" u="none" strike="noStrike" noProof="0" dirty="0">
                        <a:solidFill>
                          <a:srgbClr val="000000"/>
                        </a:solidFill>
                        <a:effectLst/>
                        <a:latin typeface="Arial Narrow"/>
                      </a:endParaRPr>
                    </a:p>
                  </a:txBody>
                  <a:tcPr marL="12700" marR="12700" marT="12700" marB="0" anchor="ctr"/>
                </a:tc>
                <a:tc>
                  <a:txBody>
                    <a:bodyPr/>
                    <a:lstStyle/>
                    <a:p>
                      <a:pPr algn="ctr" fontAlgn="ctr"/>
                      <a:r>
                        <a:rPr lang="fr-FR" sz="1100" u="none" strike="noStrike" noProof="0" dirty="0">
                          <a:effectLst/>
                        </a:rPr>
                        <a:t>8.0</a:t>
                      </a:r>
                      <a:endParaRPr lang="fr-FR" sz="1100" b="0" i="0" u="none" strike="noStrike" noProof="0" dirty="0">
                        <a:solidFill>
                          <a:srgbClr val="000000"/>
                        </a:solidFill>
                        <a:effectLst/>
                        <a:latin typeface="Arial Narrow"/>
                      </a:endParaRPr>
                    </a:p>
                  </a:txBody>
                  <a:tcPr marL="12700" marR="12700" marT="12700" marB="0" anchor="ctr"/>
                </a:tc>
                <a:extLst>
                  <a:ext uri="{0D108BD9-81ED-4DB2-BD59-A6C34878D82A}">
                    <a16:rowId xmlns:a16="http://schemas.microsoft.com/office/drawing/2014/main" val="10004"/>
                  </a:ext>
                </a:extLst>
              </a:tr>
            </a:tbl>
          </a:graphicData>
        </a:graphic>
      </p:graphicFrame>
      <p:sp>
        <p:nvSpPr>
          <p:cNvPr id="15" name="Line Callout 2 14"/>
          <p:cNvSpPr/>
          <p:nvPr>
            <p:custDataLst>
              <p:tags r:id="rId6"/>
            </p:custDataLst>
          </p:nvPr>
        </p:nvSpPr>
        <p:spPr>
          <a:xfrm>
            <a:off x="4211960" y="4401024"/>
            <a:ext cx="2055594" cy="504000"/>
          </a:xfrm>
          <a:prstGeom prst="borderCallout2">
            <a:avLst>
              <a:gd name="adj1" fmla="val 18750"/>
              <a:gd name="adj2" fmla="val -5434"/>
              <a:gd name="adj3" fmla="val 18750"/>
              <a:gd name="adj4" fmla="val -15510"/>
              <a:gd name="adj5" fmla="val 163630"/>
              <a:gd name="adj6" fmla="val -29492"/>
            </a:avLst>
          </a:prstGeom>
          <a:solidFill>
            <a:schemeClr val="bg1">
              <a:lumMod val="65000"/>
            </a:schemeClr>
          </a:solidFill>
          <a:ln w="28575" cmpd="sng">
            <a:solidFill>
              <a:schemeClr val="bg1">
                <a:lumMod val="50000"/>
              </a:schemeClr>
            </a:solidFill>
          </a:ln>
          <a:effectLst/>
        </p:spPr>
        <p:txBody>
          <a:bodyPr lIns="0" tIns="0" rIns="0" bIns="0" anchor="ctr"/>
          <a:lstStyle/>
          <a:p>
            <a:pPr algn="ctr"/>
            <a:r>
              <a:rPr lang="fr-FR" sz="1400" dirty="0">
                <a:latin typeface="+mj-lt"/>
                <a:ea typeface="ＭＳ Ｐゴシック" pitchFamily="-123" charset="-128"/>
                <a:cs typeface="Gill Sans" charset="0"/>
              </a:rPr>
              <a:t>P</a:t>
            </a:r>
            <a:r>
              <a:rPr lang="fr-FR" sz="1400" baseline="-25000" dirty="0">
                <a:latin typeface="+mj-lt"/>
                <a:ea typeface="ＭＳ Ｐゴシック" pitchFamily="-123" charset="-128"/>
                <a:cs typeface="Gill Sans" charset="0"/>
              </a:rPr>
              <a:t>6</a:t>
            </a:r>
            <a:r>
              <a:rPr lang="fr-FR" sz="1400" dirty="0">
                <a:latin typeface="+mj-lt"/>
                <a:ea typeface="ＭＳ Ｐゴシック" pitchFamily="-123" charset="-128"/>
                <a:cs typeface="Gill Sans" charset="0"/>
              </a:rPr>
              <a:t> = 0,7*</a:t>
            </a:r>
            <a:r>
              <a:rPr lang="fr-FR" sz="1400" dirty="0">
                <a:latin typeface="+mj-lt"/>
                <a:cs typeface="Gill Sans" charset="0"/>
              </a:rPr>
              <a:t>6,5</a:t>
            </a:r>
            <a:r>
              <a:rPr lang="fr-FR" sz="1400" dirty="0">
                <a:latin typeface="+mj-lt"/>
                <a:ea typeface="ＭＳ Ｐゴシック" pitchFamily="-123" charset="-128"/>
                <a:cs typeface="Gill Sans" charset="0"/>
              </a:rPr>
              <a:t> + 0,3*</a:t>
            </a:r>
            <a:r>
              <a:rPr lang="fr-FR" sz="1400" dirty="0">
                <a:latin typeface="+mj-lt"/>
                <a:cs typeface="Gill Sans" charset="0"/>
              </a:rPr>
              <a:t>8,2 = 7</a:t>
            </a:r>
            <a:endParaRPr lang="fr-FR" sz="1400" dirty="0">
              <a:latin typeface="+mj-lt"/>
              <a:ea typeface="ＭＳ Ｐゴシック" pitchFamily="-123" charset="-128"/>
              <a:cs typeface="Gill Sans" charset="0"/>
            </a:endParaRPr>
          </a:p>
        </p:txBody>
      </p:sp>
      <p:graphicFrame>
        <p:nvGraphicFramePr>
          <p:cNvPr id="14" name="Chart 13"/>
          <p:cNvGraphicFramePr>
            <a:graphicFrameLocks/>
          </p:cNvGraphicFramePr>
          <p:nvPr>
            <p:custDataLst>
              <p:tags r:id="rId7"/>
            </p:custDataLst>
            <p:extLst>
              <p:ext uri="{D42A27DB-BD31-4B8C-83A1-F6EECF244321}">
                <p14:modId xmlns:p14="http://schemas.microsoft.com/office/powerpoint/2010/main" val="527921077"/>
              </p:ext>
            </p:extLst>
          </p:nvPr>
        </p:nvGraphicFramePr>
        <p:xfrm>
          <a:off x="3635896" y="1196752"/>
          <a:ext cx="5261496" cy="320427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19841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1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Line 3">
            <a:extLst>
              <a:ext uri="{FF2B5EF4-FFF2-40B4-BE49-F238E27FC236}">
                <a16:creationId xmlns:a16="http://schemas.microsoft.com/office/drawing/2014/main" id="{1736104E-731F-4F30-B9FB-C79E33CC8173}"/>
              </a:ext>
            </a:extLst>
          </p:cNvPr>
          <p:cNvSpPr>
            <a:spLocks noChangeShapeType="1"/>
          </p:cNvSpPr>
          <p:nvPr>
            <p:custDataLst>
              <p:tags r:id="rId2"/>
            </p:custDataLst>
          </p:nvPr>
        </p:nvSpPr>
        <p:spPr bwMode="auto">
          <a:xfrm flipV="1">
            <a:off x="1524000" y="1600200"/>
            <a:ext cx="0" cy="2971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055" name="Line 4">
            <a:extLst>
              <a:ext uri="{FF2B5EF4-FFF2-40B4-BE49-F238E27FC236}">
                <a16:creationId xmlns:a16="http://schemas.microsoft.com/office/drawing/2014/main" id="{7524BCDF-A5AE-45C4-B89B-86216EB5C4E8}"/>
              </a:ext>
            </a:extLst>
          </p:cNvPr>
          <p:cNvSpPr>
            <a:spLocks noChangeShapeType="1"/>
          </p:cNvSpPr>
          <p:nvPr>
            <p:custDataLst>
              <p:tags r:id="rId3"/>
            </p:custDataLst>
          </p:nvPr>
        </p:nvSpPr>
        <p:spPr bwMode="auto">
          <a:xfrm>
            <a:off x="1524000" y="4572000"/>
            <a:ext cx="60198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056" name="Line 5">
            <a:extLst>
              <a:ext uri="{FF2B5EF4-FFF2-40B4-BE49-F238E27FC236}">
                <a16:creationId xmlns:a16="http://schemas.microsoft.com/office/drawing/2014/main" id="{845ECB77-3B01-4E1E-9476-4A0C1B4BB241}"/>
              </a:ext>
            </a:extLst>
          </p:cNvPr>
          <p:cNvSpPr>
            <a:spLocks noChangeShapeType="1"/>
          </p:cNvSpPr>
          <p:nvPr>
            <p:custDataLst>
              <p:tags r:id="rId4"/>
            </p:custDataLst>
          </p:nvPr>
        </p:nvSpPr>
        <p:spPr bwMode="auto">
          <a:xfrm flipV="1">
            <a:off x="2057400" y="2133600"/>
            <a:ext cx="5181600" cy="198120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7" name="AutoShape 6">
            <a:extLst>
              <a:ext uri="{FF2B5EF4-FFF2-40B4-BE49-F238E27FC236}">
                <a16:creationId xmlns:a16="http://schemas.microsoft.com/office/drawing/2014/main" id="{5E783077-0C0F-4A5B-A8A7-C747DA4AD976}"/>
              </a:ext>
            </a:extLst>
          </p:cNvPr>
          <p:cNvSpPr>
            <a:spLocks noChangeArrowheads="1"/>
          </p:cNvSpPr>
          <p:nvPr>
            <p:custDataLst>
              <p:tags r:id="rId5"/>
            </p:custDataLst>
          </p:nvPr>
        </p:nvSpPr>
        <p:spPr bwMode="auto">
          <a:xfrm>
            <a:off x="2438400" y="32004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58" name="AutoShape 7">
            <a:extLst>
              <a:ext uri="{FF2B5EF4-FFF2-40B4-BE49-F238E27FC236}">
                <a16:creationId xmlns:a16="http://schemas.microsoft.com/office/drawing/2014/main" id="{D867F93A-EF0C-494C-B537-A144F4F008D0}"/>
              </a:ext>
            </a:extLst>
          </p:cNvPr>
          <p:cNvSpPr>
            <a:spLocks noChangeArrowheads="1"/>
          </p:cNvSpPr>
          <p:nvPr>
            <p:custDataLst>
              <p:tags r:id="rId6"/>
            </p:custDataLst>
          </p:nvPr>
        </p:nvSpPr>
        <p:spPr bwMode="auto">
          <a:xfrm>
            <a:off x="2667000" y="4038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59" name="AutoShape 8">
            <a:extLst>
              <a:ext uri="{FF2B5EF4-FFF2-40B4-BE49-F238E27FC236}">
                <a16:creationId xmlns:a16="http://schemas.microsoft.com/office/drawing/2014/main" id="{CD25FDE1-DB02-40B8-8967-790AAB3DBD1F}"/>
              </a:ext>
            </a:extLst>
          </p:cNvPr>
          <p:cNvSpPr>
            <a:spLocks noChangeArrowheads="1"/>
          </p:cNvSpPr>
          <p:nvPr>
            <p:custDataLst>
              <p:tags r:id="rId7"/>
            </p:custDataLst>
          </p:nvPr>
        </p:nvSpPr>
        <p:spPr bwMode="auto">
          <a:xfrm>
            <a:off x="2743200" y="3505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0" name="AutoShape 9">
            <a:extLst>
              <a:ext uri="{FF2B5EF4-FFF2-40B4-BE49-F238E27FC236}">
                <a16:creationId xmlns:a16="http://schemas.microsoft.com/office/drawing/2014/main" id="{F835E0B3-B8DC-4F42-BA7E-62BDE54BEC6F}"/>
              </a:ext>
            </a:extLst>
          </p:cNvPr>
          <p:cNvSpPr>
            <a:spLocks noChangeArrowheads="1"/>
          </p:cNvSpPr>
          <p:nvPr>
            <p:custDataLst>
              <p:tags r:id="rId8"/>
            </p:custDataLst>
          </p:nvPr>
        </p:nvSpPr>
        <p:spPr bwMode="auto">
          <a:xfrm>
            <a:off x="2895600" y="3429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1" name="AutoShape 10">
            <a:extLst>
              <a:ext uri="{FF2B5EF4-FFF2-40B4-BE49-F238E27FC236}">
                <a16:creationId xmlns:a16="http://schemas.microsoft.com/office/drawing/2014/main" id="{74C3284A-3EC3-43C0-BF44-4BE11E7EC76F}"/>
              </a:ext>
            </a:extLst>
          </p:cNvPr>
          <p:cNvSpPr>
            <a:spLocks noChangeArrowheads="1"/>
          </p:cNvSpPr>
          <p:nvPr>
            <p:custDataLst>
              <p:tags r:id="rId9"/>
            </p:custDataLst>
          </p:nvPr>
        </p:nvSpPr>
        <p:spPr bwMode="auto">
          <a:xfrm>
            <a:off x="3048000" y="3810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2" name="AutoShape 11">
            <a:extLst>
              <a:ext uri="{FF2B5EF4-FFF2-40B4-BE49-F238E27FC236}">
                <a16:creationId xmlns:a16="http://schemas.microsoft.com/office/drawing/2014/main" id="{878388DA-F243-4FD3-9E4A-AE265013DF2B}"/>
              </a:ext>
            </a:extLst>
          </p:cNvPr>
          <p:cNvSpPr>
            <a:spLocks noChangeArrowheads="1"/>
          </p:cNvSpPr>
          <p:nvPr>
            <p:custDataLst>
              <p:tags r:id="rId10"/>
            </p:custDataLst>
          </p:nvPr>
        </p:nvSpPr>
        <p:spPr bwMode="auto">
          <a:xfrm>
            <a:off x="3200400" y="3429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3" name="AutoShape 12">
            <a:extLst>
              <a:ext uri="{FF2B5EF4-FFF2-40B4-BE49-F238E27FC236}">
                <a16:creationId xmlns:a16="http://schemas.microsoft.com/office/drawing/2014/main" id="{503EF10B-FC1D-44B9-8A9F-4C2CF4E3163F}"/>
              </a:ext>
            </a:extLst>
          </p:cNvPr>
          <p:cNvSpPr>
            <a:spLocks noChangeArrowheads="1"/>
          </p:cNvSpPr>
          <p:nvPr>
            <p:custDataLst>
              <p:tags r:id="rId11"/>
            </p:custDataLst>
          </p:nvPr>
        </p:nvSpPr>
        <p:spPr bwMode="auto">
          <a:xfrm>
            <a:off x="3352800" y="3810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4" name="AutoShape 13">
            <a:extLst>
              <a:ext uri="{FF2B5EF4-FFF2-40B4-BE49-F238E27FC236}">
                <a16:creationId xmlns:a16="http://schemas.microsoft.com/office/drawing/2014/main" id="{8A76CC03-3141-423B-90A6-E3E6E8788527}"/>
              </a:ext>
            </a:extLst>
          </p:cNvPr>
          <p:cNvSpPr>
            <a:spLocks noChangeArrowheads="1"/>
          </p:cNvSpPr>
          <p:nvPr>
            <p:custDataLst>
              <p:tags r:id="rId12"/>
            </p:custDataLst>
          </p:nvPr>
        </p:nvSpPr>
        <p:spPr bwMode="auto">
          <a:xfrm>
            <a:off x="3505200" y="2667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5" name="AutoShape 14">
            <a:extLst>
              <a:ext uri="{FF2B5EF4-FFF2-40B4-BE49-F238E27FC236}">
                <a16:creationId xmlns:a16="http://schemas.microsoft.com/office/drawing/2014/main" id="{CD5D554C-F22E-447B-B35D-A9E8981426EE}"/>
              </a:ext>
            </a:extLst>
          </p:cNvPr>
          <p:cNvSpPr>
            <a:spLocks noChangeArrowheads="1"/>
          </p:cNvSpPr>
          <p:nvPr>
            <p:custDataLst>
              <p:tags r:id="rId13"/>
            </p:custDataLst>
          </p:nvPr>
        </p:nvSpPr>
        <p:spPr bwMode="auto">
          <a:xfrm>
            <a:off x="3657600" y="35814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6" name="AutoShape 15">
            <a:extLst>
              <a:ext uri="{FF2B5EF4-FFF2-40B4-BE49-F238E27FC236}">
                <a16:creationId xmlns:a16="http://schemas.microsoft.com/office/drawing/2014/main" id="{AA76B065-DF02-4ACA-A78C-E9C128CB6A16}"/>
              </a:ext>
            </a:extLst>
          </p:cNvPr>
          <p:cNvSpPr>
            <a:spLocks noChangeArrowheads="1"/>
          </p:cNvSpPr>
          <p:nvPr>
            <p:custDataLst>
              <p:tags r:id="rId14"/>
            </p:custDataLst>
          </p:nvPr>
        </p:nvSpPr>
        <p:spPr bwMode="auto">
          <a:xfrm>
            <a:off x="3810000" y="3886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7" name="AutoShape 16">
            <a:extLst>
              <a:ext uri="{FF2B5EF4-FFF2-40B4-BE49-F238E27FC236}">
                <a16:creationId xmlns:a16="http://schemas.microsoft.com/office/drawing/2014/main" id="{5C86A460-F1F4-4539-960B-18C288C42704}"/>
              </a:ext>
            </a:extLst>
          </p:cNvPr>
          <p:cNvSpPr>
            <a:spLocks noChangeArrowheads="1"/>
          </p:cNvSpPr>
          <p:nvPr>
            <p:custDataLst>
              <p:tags r:id="rId15"/>
            </p:custDataLst>
          </p:nvPr>
        </p:nvSpPr>
        <p:spPr bwMode="auto">
          <a:xfrm>
            <a:off x="3962400" y="2895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8" name="AutoShape 17">
            <a:extLst>
              <a:ext uri="{FF2B5EF4-FFF2-40B4-BE49-F238E27FC236}">
                <a16:creationId xmlns:a16="http://schemas.microsoft.com/office/drawing/2014/main" id="{14BFF489-73E4-49FD-8811-50D0101498FF}"/>
              </a:ext>
            </a:extLst>
          </p:cNvPr>
          <p:cNvSpPr>
            <a:spLocks noChangeArrowheads="1"/>
          </p:cNvSpPr>
          <p:nvPr>
            <p:custDataLst>
              <p:tags r:id="rId16"/>
            </p:custDataLst>
          </p:nvPr>
        </p:nvSpPr>
        <p:spPr bwMode="auto">
          <a:xfrm>
            <a:off x="4114800" y="3048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69" name="AutoShape 18">
            <a:extLst>
              <a:ext uri="{FF2B5EF4-FFF2-40B4-BE49-F238E27FC236}">
                <a16:creationId xmlns:a16="http://schemas.microsoft.com/office/drawing/2014/main" id="{F6EBF643-D3FE-458E-8E14-9EC76404D0B7}"/>
              </a:ext>
            </a:extLst>
          </p:cNvPr>
          <p:cNvSpPr>
            <a:spLocks noChangeArrowheads="1"/>
          </p:cNvSpPr>
          <p:nvPr>
            <p:custDataLst>
              <p:tags r:id="rId17"/>
            </p:custDataLst>
          </p:nvPr>
        </p:nvSpPr>
        <p:spPr bwMode="auto">
          <a:xfrm>
            <a:off x="4267200" y="33528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0" name="AutoShape 19">
            <a:extLst>
              <a:ext uri="{FF2B5EF4-FFF2-40B4-BE49-F238E27FC236}">
                <a16:creationId xmlns:a16="http://schemas.microsoft.com/office/drawing/2014/main" id="{B285EF4C-AC56-4127-BE54-D5874FF6C6C8}"/>
              </a:ext>
            </a:extLst>
          </p:cNvPr>
          <p:cNvSpPr>
            <a:spLocks noChangeArrowheads="1"/>
          </p:cNvSpPr>
          <p:nvPr>
            <p:custDataLst>
              <p:tags r:id="rId18"/>
            </p:custDataLst>
          </p:nvPr>
        </p:nvSpPr>
        <p:spPr bwMode="auto">
          <a:xfrm>
            <a:off x="4419600" y="33528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1" name="AutoShape 20">
            <a:extLst>
              <a:ext uri="{FF2B5EF4-FFF2-40B4-BE49-F238E27FC236}">
                <a16:creationId xmlns:a16="http://schemas.microsoft.com/office/drawing/2014/main" id="{8F505DAD-E08A-4AAF-98F0-BDC76D813B04}"/>
              </a:ext>
            </a:extLst>
          </p:cNvPr>
          <p:cNvSpPr>
            <a:spLocks noChangeArrowheads="1"/>
          </p:cNvSpPr>
          <p:nvPr>
            <p:custDataLst>
              <p:tags r:id="rId19"/>
            </p:custDataLst>
          </p:nvPr>
        </p:nvSpPr>
        <p:spPr bwMode="auto">
          <a:xfrm>
            <a:off x="4572000" y="2895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2" name="AutoShape 21">
            <a:extLst>
              <a:ext uri="{FF2B5EF4-FFF2-40B4-BE49-F238E27FC236}">
                <a16:creationId xmlns:a16="http://schemas.microsoft.com/office/drawing/2014/main" id="{B2BCDB0A-6008-4435-9E75-F61BFCE9B204}"/>
              </a:ext>
            </a:extLst>
          </p:cNvPr>
          <p:cNvSpPr>
            <a:spLocks noChangeArrowheads="1"/>
          </p:cNvSpPr>
          <p:nvPr>
            <p:custDataLst>
              <p:tags r:id="rId20"/>
            </p:custDataLst>
          </p:nvPr>
        </p:nvSpPr>
        <p:spPr bwMode="auto">
          <a:xfrm>
            <a:off x="4724400" y="3276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3" name="AutoShape 22">
            <a:extLst>
              <a:ext uri="{FF2B5EF4-FFF2-40B4-BE49-F238E27FC236}">
                <a16:creationId xmlns:a16="http://schemas.microsoft.com/office/drawing/2014/main" id="{7A197666-29A4-4A36-AEB1-0047CAB2B348}"/>
              </a:ext>
            </a:extLst>
          </p:cNvPr>
          <p:cNvSpPr>
            <a:spLocks noChangeArrowheads="1"/>
          </p:cNvSpPr>
          <p:nvPr>
            <p:custDataLst>
              <p:tags r:id="rId21"/>
            </p:custDataLst>
          </p:nvPr>
        </p:nvSpPr>
        <p:spPr bwMode="auto">
          <a:xfrm>
            <a:off x="4876800" y="2743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4" name="AutoShape 23">
            <a:extLst>
              <a:ext uri="{FF2B5EF4-FFF2-40B4-BE49-F238E27FC236}">
                <a16:creationId xmlns:a16="http://schemas.microsoft.com/office/drawing/2014/main" id="{0C8ADE9F-0E03-4FC8-8828-54A5AA7B76B8}"/>
              </a:ext>
            </a:extLst>
          </p:cNvPr>
          <p:cNvSpPr>
            <a:spLocks noChangeArrowheads="1"/>
          </p:cNvSpPr>
          <p:nvPr>
            <p:custDataLst>
              <p:tags r:id="rId22"/>
            </p:custDataLst>
          </p:nvPr>
        </p:nvSpPr>
        <p:spPr bwMode="auto">
          <a:xfrm>
            <a:off x="5029200" y="3124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5" name="AutoShape 24">
            <a:extLst>
              <a:ext uri="{FF2B5EF4-FFF2-40B4-BE49-F238E27FC236}">
                <a16:creationId xmlns:a16="http://schemas.microsoft.com/office/drawing/2014/main" id="{92AE3FCA-09F2-4CFB-8C10-9AB9F5CC2761}"/>
              </a:ext>
            </a:extLst>
          </p:cNvPr>
          <p:cNvSpPr>
            <a:spLocks noChangeArrowheads="1"/>
          </p:cNvSpPr>
          <p:nvPr>
            <p:custDataLst>
              <p:tags r:id="rId23"/>
            </p:custDataLst>
          </p:nvPr>
        </p:nvSpPr>
        <p:spPr bwMode="auto">
          <a:xfrm>
            <a:off x="5181600" y="2286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6" name="AutoShape 25">
            <a:extLst>
              <a:ext uri="{FF2B5EF4-FFF2-40B4-BE49-F238E27FC236}">
                <a16:creationId xmlns:a16="http://schemas.microsoft.com/office/drawing/2014/main" id="{0407CE70-817C-483D-B43E-F3DBDCB7C050}"/>
              </a:ext>
            </a:extLst>
          </p:cNvPr>
          <p:cNvSpPr>
            <a:spLocks noChangeArrowheads="1"/>
          </p:cNvSpPr>
          <p:nvPr>
            <p:custDataLst>
              <p:tags r:id="rId24"/>
            </p:custDataLst>
          </p:nvPr>
        </p:nvSpPr>
        <p:spPr bwMode="auto">
          <a:xfrm>
            <a:off x="5334000" y="3276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7" name="AutoShape 26">
            <a:extLst>
              <a:ext uri="{FF2B5EF4-FFF2-40B4-BE49-F238E27FC236}">
                <a16:creationId xmlns:a16="http://schemas.microsoft.com/office/drawing/2014/main" id="{F4AB1DC9-7ACB-44FC-997F-B155975885E0}"/>
              </a:ext>
            </a:extLst>
          </p:cNvPr>
          <p:cNvSpPr>
            <a:spLocks noChangeArrowheads="1"/>
          </p:cNvSpPr>
          <p:nvPr>
            <p:custDataLst>
              <p:tags r:id="rId25"/>
            </p:custDataLst>
          </p:nvPr>
        </p:nvSpPr>
        <p:spPr bwMode="auto">
          <a:xfrm>
            <a:off x="5486400" y="24384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8" name="AutoShape 27">
            <a:extLst>
              <a:ext uri="{FF2B5EF4-FFF2-40B4-BE49-F238E27FC236}">
                <a16:creationId xmlns:a16="http://schemas.microsoft.com/office/drawing/2014/main" id="{1DA5CDA7-1982-4A81-AC4E-CE22BE985D5F}"/>
              </a:ext>
            </a:extLst>
          </p:cNvPr>
          <p:cNvSpPr>
            <a:spLocks noChangeArrowheads="1"/>
          </p:cNvSpPr>
          <p:nvPr>
            <p:custDataLst>
              <p:tags r:id="rId26"/>
            </p:custDataLst>
          </p:nvPr>
        </p:nvSpPr>
        <p:spPr bwMode="auto">
          <a:xfrm>
            <a:off x="5638800" y="2514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79" name="AutoShape 28">
            <a:extLst>
              <a:ext uri="{FF2B5EF4-FFF2-40B4-BE49-F238E27FC236}">
                <a16:creationId xmlns:a16="http://schemas.microsoft.com/office/drawing/2014/main" id="{0FEAF4FD-5261-40AA-992D-FE0FBBAB3493}"/>
              </a:ext>
            </a:extLst>
          </p:cNvPr>
          <p:cNvSpPr>
            <a:spLocks noChangeArrowheads="1"/>
          </p:cNvSpPr>
          <p:nvPr>
            <p:custDataLst>
              <p:tags r:id="rId27"/>
            </p:custDataLst>
          </p:nvPr>
        </p:nvSpPr>
        <p:spPr bwMode="auto">
          <a:xfrm>
            <a:off x="5791200" y="2743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0" name="AutoShape 29">
            <a:extLst>
              <a:ext uri="{FF2B5EF4-FFF2-40B4-BE49-F238E27FC236}">
                <a16:creationId xmlns:a16="http://schemas.microsoft.com/office/drawing/2014/main" id="{DF1FE455-E44D-4452-A419-02EF13436AEF}"/>
              </a:ext>
            </a:extLst>
          </p:cNvPr>
          <p:cNvSpPr>
            <a:spLocks noChangeArrowheads="1"/>
          </p:cNvSpPr>
          <p:nvPr>
            <p:custDataLst>
              <p:tags r:id="rId28"/>
            </p:custDataLst>
          </p:nvPr>
        </p:nvSpPr>
        <p:spPr bwMode="auto">
          <a:xfrm>
            <a:off x="5943600" y="2895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1" name="AutoShape 30">
            <a:extLst>
              <a:ext uri="{FF2B5EF4-FFF2-40B4-BE49-F238E27FC236}">
                <a16:creationId xmlns:a16="http://schemas.microsoft.com/office/drawing/2014/main" id="{85AA85DD-9AB2-4AEC-8C4D-40F5789F4D02}"/>
              </a:ext>
            </a:extLst>
          </p:cNvPr>
          <p:cNvSpPr>
            <a:spLocks noChangeArrowheads="1"/>
          </p:cNvSpPr>
          <p:nvPr>
            <p:custDataLst>
              <p:tags r:id="rId29"/>
            </p:custDataLst>
          </p:nvPr>
        </p:nvSpPr>
        <p:spPr bwMode="auto">
          <a:xfrm>
            <a:off x="6096000" y="22860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2" name="AutoShape 31">
            <a:extLst>
              <a:ext uri="{FF2B5EF4-FFF2-40B4-BE49-F238E27FC236}">
                <a16:creationId xmlns:a16="http://schemas.microsoft.com/office/drawing/2014/main" id="{4549D4A4-F876-4A7A-BE9E-C65195F182F0}"/>
              </a:ext>
            </a:extLst>
          </p:cNvPr>
          <p:cNvSpPr>
            <a:spLocks noChangeArrowheads="1"/>
          </p:cNvSpPr>
          <p:nvPr>
            <p:custDataLst>
              <p:tags r:id="rId30"/>
            </p:custDataLst>
          </p:nvPr>
        </p:nvSpPr>
        <p:spPr bwMode="auto">
          <a:xfrm>
            <a:off x="6248400" y="23622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3" name="AutoShape 32">
            <a:extLst>
              <a:ext uri="{FF2B5EF4-FFF2-40B4-BE49-F238E27FC236}">
                <a16:creationId xmlns:a16="http://schemas.microsoft.com/office/drawing/2014/main" id="{DDD7D409-92D7-447B-AAE8-67D7B625BF1C}"/>
              </a:ext>
            </a:extLst>
          </p:cNvPr>
          <p:cNvSpPr>
            <a:spLocks noChangeArrowheads="1"/>
          </p:cNvSpPr>
          <p:nvPr>
            <p:custDataLst>
              <p:tags r:id="rId31"/>
            </p:custDataLst>
          </p:nvPr>
        </p:nvSpPr>
        <p:spPr bwMode="auto">
          <a:xfrm>
            <a:off x="6400800" y="2514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4" name="AutoShape 33">
            <a:extLst>
              <a:ext uri="{FF2B5EF4-FFF2-40B4-BE49-F238E27FC236}">
                <a16:creationId xmlns:a16="http://schemas.microsoft.com/office/drawing/2014/main" id="{BE56EBB0-7E0F-4284-AA42-50730FE413B5}"/>
              </a:ext>
            </a:extLst>
          </p:cNvPr>
          <p:cNvSpPr>
            <a:spLocks noChangeArrowheads="1"/>
          </p:cNvSpPr>
          <p:nvPr>
            <p:custDataLst>
              <p:tags r:id="rId32"/>
            </p:custDataLst>
          </p:nvPr>
        </p:nvSpPr>
        <p:spPr bwMode="auto">
          <a:xfrm>
            <a:off x="6553200" y="21336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5" name="AutoShape 34">
            <a:extLst>
              <a:ext uri="{FF2B5EF4-FFF2-40B4-BE49-F238E27FC236}">
                <a16:creationId xmlns:a16="http://schemas.microsoft.com/office/drawing/2014/main" id="{B3D25855-CB59-4E1C-B623-9329EEBC6265}"/>
              </a:ext>
            </a:extLst>
          </p:cNvPr>
          <p:cNvSpPr>
            <a:spLocks noChangeArrowheads="1"/>
          </p:cNvSpPr>
          <p:nvPr>
            <p:custDataLst>
              <p:tags r:id="rId33"/>
            </p:custDataLst>
          </p:nvPr>
        </p:nvSpPr>
        <p:spPr bwMode="auto">
          <a:xfrm>
            <a:off x="6705600" y="2590800"/>
            <a:ext cx="152400" cy="152400"/>
          </a:xfrm>
          <a:prstGeom prst="star4">
            <a:avLst>
              <a:gd name="adj" fmla="val 12500"/>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endParaRPr lang="fr-FR" altLang="fr-FR"/>
          </a:p>
        </p:txBody>
      </p:sp>
      <p:sp>
        <p:nvSpPr>
          <p:cNvPr id="2086" name="Text Box 35">
            <a:extLst>
              <a:ext uri="{FF2B5EF4-FFF2-40B4-BE49-F238E27FC236}">
                <a16:creationId xmlns:a16="http://schemas.microsoft.com/office/drawing/2014/main" id="{2CB4D4A1-75AA-42BF-8070-6833F32FB2DF}"/>
              </a:ext>
            </a:extLst>
          </p:cNvPr>
          <p:cNvSpPr txBox="1">
            <a:spLocks noChangeArrowheads="1"/>
          </p:cNvSpPr>
          <p:nvPr>
            <p:custDataLst>
              <p:tags r:id="rId34"/>
            </p:custDataLst>
          </p:nvPr>
        </p:nvSpPr>
        <p:spPr bwMode="auto">
          <a:xfrm>
            <a:off x="6629400" y="3438525"/>
            <a:ext cx="2173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r>
              <a:rPr lang="fr-FR" altLang="fr-FR" sz="2400" dirty="0" err="1">
                <a:solidFill>
                  <a:srgbClr val="00279F"/>
                </a:solidFill>
              </a:rPr>
              <a:t>y</a:t>
            </a:r>
            <a:r>
              <a:rPr lang="fr-FR" altLang="fr-FR" sz="2400" baseline="-25000" dirty="0" err="1">
                <a:solidFill>
                  <a:srgbClr val="00279F"/>
                </a:solidFill>
              </a:rPr>
              <a:t>t</a:t>
            </a:r>
            <a:r>
              <a:rPr lang="fr-FR" altLang="fr-FR" sz="2400" dirty="0">
                <a:solidFill>
                  <a:srgbClr val="00279F"/>
                </a:solidFill>
              </a:rPr>
              <a:t> = a</a:t>
            </a:r>
            <a:r>
              <a:rPr lang="fr-FR" altLang="fr-FR" sz="2400" baseline="-25000" dirty="0">
                <a:solidFill>
                  <a:srgbClr val="00279F"/>
                </a:solidFill>
              </a:rPr>
              <a:t>0</a:t>
            </a:r>
            <a:r>
              <a:rPr lang="fr-FR" altLang="fr-FR" sz="2400" dirty="0">
                <a:solidFill>
                  <a:srgbClr val="00279F"/>
                </a:solidFill>
              </a:rPr>
              <a:t> + a</a:t>
            </a:r>
            <a:r>
              <a:rPr lang="fr-FR" altLang="fr-FR" sz="2400" baseline="-25000" dirty="0">
                <a:solidFill>
                  <a:srgbClr val="00279F"/>
                </a:solidFill>
              </a:rPr>
              <a:t>1</a:t>
            </a:r>
            <a:r>
              <a:rPr lang="fr-FR" altLang="fr-FR" sz="2400" dirty="0">
                <a:solidFill>
                  <a:srgbClr val="00279F"/>
                </a:solidFill>
              </a:rPr>
              <a:t> z</a:t>
            </a:r>
            <a:r>
              <a:rPr lang="fr-FR" altLang="fr-FR" sz="2400" baseline="-25000" dirty="0">
                <a:solidFill>
                  <a:srgbClr val="00279F"/>
                </a:solidFill>
              </a:rPr>
              <a:t>1,t</a:t>
            </a:r>
            <a:endParaRPr lang="fr-FR" altLang="fr-FR" sz="2400" dirty="0">
              <a:solidFill>
                <a:srgbClr val="00279F"/>
              </a:solidFill>
            </a:endParaRPr>
          </a:p>
        </p:txBody>
      </p:sp>
      <p:graphicFrame>
        <p:nvGraphicFramePr>
          <p:cNvPr id="2050" name="Object 36">
            <a:extLst>
              <a:ext uri="{FF2B5EF4-FFF2-40B4-BE49-F238E27FC236}">
                <a16:creationId xmlns:a16="http://schemas.microsoft.com/office/drawing/2014/main" id="{87AE203A-5861-40E0-9641-F29F3AE14408}"/>
              </a:ext>
            </a:extLst>
          </p:cNvPr>
          <p:cNvGraphicFramePr>
            <a:graphicFrameLocks noChangeAspect="1"/>
          </p:cNvGraphicFramePr>
          <p:nvPr>
            <p:custDataLst>
              <p:tags r:id="rId35"/>
            </p:custDataLst>
            <p:extLst>
              <p:ext uri="{D42A27DB-BD31-4B8C-83A1-F6EECF244321}">
                <p14:modId xmlns:p14="http://schemas.microsoft.com/office/powerpoint/2010/main" val="2653934695"/>
              </p:ext>
            </p:extLst>
          </p:nvPr>
        </p:nvGraphicFramePr>
        <p:xfrm>
          <a:off x="685800" y="5147964"/>
          <a:ext cx="7620000" cy="1449388"/>
        </p:xfrm>
        <a:graphic>
          <a:graphicData uri="http://schemas.openxmlformats.org/presentationml/2006/ole">
            <mc:AlternateContent xmlns:mc="http://schemas.openxmlformats.org/markup-compatibility/2006">
              <mc:Choice xmlns:v="urn:schemas-microsoft-com:vml" Requires="v">
                <p:oleObj spid="_x0000_s843846" name="Document" r:id="rId42" imgW="5974200" imgH="838080" progId="Word.Document.8">
                  <p:embed/>
                </p:oleObj>
              </mc:Choice>
              <mc:Fallback>
                <p:oleObj name="Document" r:id="rId42" imgW="5974200" imgH="838080" progId="Word.Document.8">
                  <p:embed/>
                  <p:pic>
                    <p:nvPicPr>
                      <p:cNvPr id="2050" name="Object 36">
                        <a:extLst>
                          <a:ext uri="{FF2B5EF4-FFF2-40B4-BE49-F238E27FC236}">
                            <a16:creationId xmlns:a16="http://schemas.microsoft.com/office/drawing/2014/main" id="{87AE203A-5861-40E0-9641-F29F3AE14408}"/>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85800" y="5147964"/>
                        <a:ext cx="7620000" cy="1449388"/>
                      </a:xfrm>
                      <a:prstGeom prst="rect">
                        <a:avLst/>
                      </a:prstGeom>
                      <a:noFill/>
                      <a:ln>
                        <a:noFill/>
                      </a:ln>
                      <a:effectLst/>
                    </p:spPr>
                  </p:pic>
                </p:oleObj>
              </mc:Fallback>
            </mc:AlternateContent>
          </a:graphicData>
        </a:graphic>
      </p:graphicFrame>
      <p:sp>
        <p:nvSpPr>
          <p:cNvPr id="4" name="Titre 3">
            <a:extLst>
              <a:ext uri="{FF2B5EF4-FFF2-40B4-BE49-F238E27FC236}">
                <a16:creationId xmlns:a16="http://schemas.microsoft.com/office/drawing/2014/main" id="{3904504F-A8DF-4E1B-BD91-760A1C71D905}"/>
              </a:ext>
            </a:extLst>
          </p:cNvPr>
          <p:cNvSpPr>
            <a:spLocks noGrp="1"/>
          </p:cNvSpPr>
          <p:nvPr>
            <p:ph type="title"/>
            <p:custDataLst>
              <p:tags r:id="rId36"/>
            </p:custDataLst>
          </p:nvPr>
        </p:nvSpPr>
        <p:spPr>
          <a:xfrm>
            <a:off x="1491916" y="647700"/>
            <a:ext cx="7239000" cy="800100"/>
          </a:xfrm>
        </p:spPr>
        <p:txBody>
          <a:bodyPr/>
          <a:lstStyle/>
          <a:p>
            <a:pPr algn="r"/>
            <a:r>
              <a:rPr lang="fr-FR" sz="2800" b="1" dirty="0">
                <a:solidFill>
                  <a:srgbClr val="339933"/>
                </a:solidFill>
                <a:latin typeface="Arial" panose="020B0604020202020204" pitchFamily="34" charset="0"/>
                <a:cs typeface="Arial" panose="020B0604020202020204" pitchFamily="34" charset="0"/>
              </a:rPr>
              <a:t>La tendance</a:t>
            </a:r>
          </a:p>
        </p:txBody>
      </p:sp>
      <p:sp>
        <p:nvSpPr>
          <p:cNvPr id="6" name="Bulle narrative : rectangle 5">
            <a:extLst>
              <a:ext uri="{FF2B5EF4-FFF2-40B4-BE49-F238E27FC236}">
                <a16:creationId xmlns:a16="http://schemas.microsoft.com/office/drawing/2014/main" id="{111615B3-1475-45B4-BC8C-654CFA096165}"/>
              </a:ext>
            </a:extLst>
          </p:cNvPr>
          <p:cNvSpPr/>
          <p:nvPr>
            <p:custDataLst>
              <p:tags r:id="rId37"/>
            </p:custDataLst>
          </p:nvPr>
        </p:nvSpPr>
        <p:spPr>
          <a:xfrm>
            <a:off x="1828800" y="1091616"/>
            <a:ext cx="2057400" cy="1068287"/>
          </a:xfrm>
          <a:prstGeom prst="wedgeRectCallout">
            <a:avLst>
              <a:gd name="adj1" fmla="val 73514"/>
              <a:gd name="adj2" fmla="val 136082"/>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Droite de tendance</a:t>
            </a:r>
          </a:p>
        </p:txBody>
      </p:sp>
      <p:sp>
        <p:nvSpPr>
          <p:cNvPr id="7" name="ZoneTexte 6">
            <a:extLst>
              <a:ext uri="{FF2B5EF4-FFF2-40B4-BE49-F238E27FC236}">
                <a16:creationId xmlns:a16="http://schemas.microsoft.com/office/drawing/2014/main" id="{C35FF256-25D4-4319-B3E7-DF7891F875F2}"/>
              </a:ext>
            </a:extLst>
          </p:cNvPr>
          <p:cNvSpPr txBox="1"/>
          <p:nvPr>
            <p:custDataLst>
              <p:tags r:id="rId38"/>
            </p:custDataLst>
          </p:nvPr>
        </p:nvSpPr>
        <p:spPr>
          <a:xfrm>
            <a:off x="2482458" y="4758243"/>
            <a:ext cx="2377574" cy="369332"/>
          </a:xfrm>
          <a:prstGeom prst="rect">
            <a:avLst/>
          </a:prstGeom>
          <a:noFill/>
        </p:spPr>
        <p:txBody>
          <a:bodyPr wrap="none" rtlCol="0">
            <a:spAutoFit/>
          </a:bodyPr>
          <a:lstStyle/>
          <a:p>
            <a:r>
              <a:rPr lang="fr-FR" sz="1800" dirty="0"/>
              <a:t>Ordonnées à l’origine</a:t>
            </a:r>
          </a:p>
        </p:txBody>
      </p:sp>
      <p:sp>
        <p:nvSpPr>
          <p:cNvPr id="8" name="ZoneTexte 7">
            <a:extLst>
              <a:ext uri="{FF2B5EF4-FFF2-40B4-BE49-F238E27FC236}">
                <a16:creationId xmlns:a16="http://schemas.microsoft.com/office/drawing/2014/main" id="{15963B0A-1583-49DC-B899-34B8D7E05DF2}"/>
              </a:ext>
            </a:extLst>
          </p:cNvPr>
          <p:cNvSpPr txBox="1"/>
          <p:nvPr>
            <p:custDataLst>
              <p:tags r:id="rId39"/>
            </p:custDataLst>
          </p:nvPr>
        </p:nvSpPr>
        <p:spPr>
          <a:xfrm>
            <a:off x="5724128" y="4758243"/>
            <a:ext cx="787395" cy="369332"/>
          </a:xfrm>
          <a:prstGeom prst="rect">
            <a:avLst/>
          </a:prstGeom>
          <a:noFill/>
        </p:spPr>
        <p:txBody>
          <a:bodyPr wrap="none" rtlCol="0">
            <a:spAutoFit/>
          </a:bodyPr>
          <a:lstStyle/>
          <a:p>
            <a:r>
              <a:rPr lang="fr-FR" sz="1800" dirty="0"/>
              <a:t>Pente</a:t>
            </a:r>
          </a:p>
        </p:txBody>
      </p:sp>
    </p:spTree>
    <p:extLst>
      <p:ext uri="{BB962C8B-B14F-4D97-AF65-F5344CB8AC3E}">
        <p14:creationId xmlns:p14="http://schemas.microsoft.com/office/powerpoint/2010/main" val="7858875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4760EC29-DD13-4A4E-8DA5-57B9545A4532}"/>
              </a:ext>
            </a:extLst>
          </p:cNvPr>
          <p:cNvSpPr>
            <a:spLocks noGrp="1" noChangeArrowheads="1"/>
          </p:cNvSpPr>
          <p:nvPr>
            <p:ph type="title"/>
            <p:custDataLst>
              <p:tags r:id="rId1"/>
            </p:custDataLst>
          </p:nvPr>
        </p:nvSpPr>
        <p:spPr>
          <a:xfrm>
            <a:off x="609600" y="609600"/>
            <a:ext cx="8153400" cy="914400"/>
          </a:xfrm>
        </p:spPr>
        <p:txBody>
          <a:bodyPr/>
          <a:lstStyle/>
          <a:p>
            <a:pPr algn="r"/>
            <a:r>
              <a:rPr lang="fr-FR" altLang="fr-FR" sz="2800" b="1" dirty="0">
                <a:solidFill>
                  <a:srgbClr val="48A94C"/>
                </a:solidFill>
                <a:latin typeface="Arial" panose="020B0604020202020204" pitchFamily="34" charset="0"/>
                <a:cs typeface="Arial" panose="020B0604020202020204" pitchFamily="34" charset="0"/>
              </a:rPr>
              <a:t>La correction de tendance </a:t>
            </a:r>
            <a:br>
              <a:rPr lang="fr-FR" altLang="fr-FR" sz="2800" b="1" dirty="0">
                <a:solidFill>
                  <a:srgbClr val="48A94C"/>
                </a:solidFill>
                <a:latin typeface="Arial" panose="020B0604020202020204" pitchFamily="34" charset="0"/>
                <a:cs typeface="Arial" panose="020B0604020202020204" pitchFamily="34" charset="0"/>
              </a:rPr>
            </a:br>
            <a:r>
              <a:rPr lang="fr-FR" altLang="fr-FR" sz="2800" b="1" dirty="0">
                <a:solidFill>
                  <a:srgbClr val="48A94C"/>
                </a:solidFill>
                <a:latin typeface="Arial" panose="020B0604020202020204" pitchFamily="34" charset="0"/>
                <a:cs typeface="Arial" panose="020B0604020202020204" pitchFamily="34" charset="0"/>
              </a:rPr>
              <a:t>modèle à double lissage exponentiel </a:t>
            </a:r>
            <a:br>
              <a:rPr lang="fr-FR" altLang="fr-FR" sz="2800" b="1" dirty="0">
                <a:solidFill>
                  <a:srgbClr val="48A94C"/>
                </a:solidFill>
                <a:latin typeface="Arial" panose="020B0604020202020204" pitchFamily="34" charset="0"/>
                <a:cs typeface="Arial" panose="020B0604020202020204" pitchFamily="34" charset="0"/>
              </a:rPr>
            </a:br>
            <a:r>
              <a:rPr lang="fr-FR" altLang="fr-FR" sz="2800" b="1" dirty="0">
                <a:solidFill>
                  <a:srgbClr val="48A94C"/>
                </a:solidFill>
                <a:latin typeface="Arial" panose="020B0604020202020204" pitchFamily="34" charset="0"/>
                <a:cs typeface="Arial" panose="020B0604020202020204" pitchFamily="34" charset="0"/>
              </a:rPr>
              <a:t>(modèle de Holt)</a:t>
            </a:r>
          </a:p>
        </p:txBody>
      </p:sp>
      <p:sp>
        <p:nvSpPr>
          <p:cNvPr id="33797" name="Rectangle 3">
            <a:extLst>
              <a:ext uri="{FF2B5EF4-FFF2-40B4-BE49-F238E27FC236}">
                <a16:creationId xmlns:a16="http://schemas.microsoft.com/office/drawing/2014/main" id="{DD4A55B0-CE52-4C20-AB60-EA06FE21C6BF}"/>
              </a:ext>
            </a:extLst>
          </p:cNvPr>
          <p:cNvSpPr>
            <a:spLocks noGrp="1" noChangeArrowheads="1"/>
          </p:cNvSpPr>
          <p:nvPr>
            <p:ph type="body" idx="1"/>
            <p:custDataLst>
              <p:tags r:id="rId2"/>
            </p:custDataLst>
          </p:nvPr>
        </p:nvSpPr>
        <p:spPr>
          <a:xfrm>
            <a:off x="533400" y="2286000"/>
            <a:ext cx="8229600" cy="3505200"/>
          </a:xfrm>
        </p:spPr>
        <p:txBody>
          <a:bodyPr/>
          <a:lstStyle/>
          <a:p>
            <a:r>
              <a:rPr lang="fr-FR" altLang="fr-FR" dirty="0">
                <a:latin typeface="Arial" panose="020B0604020202020204" pitchFamily="34" charset="0"/>
                <a:cs typeface="Arial" panose="020B0604020202020204" pitchFamily="34" charset="0"/>
              </a:rPr>
              <a:t>On reprend la technique du lissage exponentiel</a:t>
            </a:r>
          </a:p>
          <a:p>
            <a:r>
              <a:rPr lang="fr-FR" altLang="fr-FR" dirty="0">
                <a:latin typeface="Arial" panose="020B0604020202020204" pitchFamily="34" charset="0"/>
                <a:cs typeface="Arial" panose="020B0604020202020204" pitchFamily="34" charset="0"/>
              </a:rPr>
              <a:t>On calcule la tendance « instantanée » qui est égale à la différence entre les deux dernière prévisions calculées</a:t>
            </a:r>
          </a:p>
          <a:p>
            <a:r>
              <a:rPr lang="fr-FR" altLang="fr-FR" dirty="0">
                <a:latin typeface="Arial" panose="020B0604020202020204" pitchFamily="34" charset="0"/>
                <a:cs typeface="Arial" panose="020B0604020202020204" pitchFamily="34" charset="0"/>
              </a:rPr>
              <a:t>On procède au lissage de cette tendance par lissage exponentiel</a:t>
            </a:r>
          </a:p>
          <a:p>
            <a:r>
              <a:rPr lang="fr-FR" altLang="fr-FR" dirty="0">
                <a:latin typeface="Arial" panose="020B0604020202020204" pitchFamily="34" charset="0"/>
                <a:cs typeface="Arial" panose="020B0604020202020204" pitchFamily="34" charset="0"/>
              </a:rPr>
              <a:t>On ajoute la tendance lissée à la prévision calculée</a:t>
            </a:r>
          </a:p>
        </p:txBody>
      </p:sp>
    </p:spTree>
    <p:extLst>
      <p:ext uri="{BB962C8B-B14F-4D97-AF65-F5344CB8AC3E}">
        <p14:creationId xmlns:p14="http://schemas.microsoft.com/office/powerpoint/2010/main" val="28958666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custDataLst>
              <p:tags r:id="rId2"/>
            </p:custDataLst>
          </p:nvPr>
        </p:nvSpPr>
        <p:spPr>
          <a:xfrm>
            <a:off x="2391072" y="620688"/>
            <a:ext cx="6418705" cy="86409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Correction de saisonnalité</a:t>
            </a:r>
            <a:endParaRPr lang="en-US" sz="2800" b="1" dirty="0">
              <a:solidFill>
                <a:srgbClr val="008000"/>
              </a:solidFill>
              <a:latin typeface="Arial" panose="020B0604020202020204" pitchFamily="34" charset="0"/>
              <a:cs typeface="Arial" panose="020B0604020202020204" pitchFamily="34" charset="0"/>
            </a:endParaRPr>
          </a:p>
        </p:txBody>
      </p:sp>
      <p:sp>
        <p:nvSpPr>
          <p:cNvPr id="358403" name="Rectangle 3"/>
          <p:cNvSpPr>
            <a:spLocks noGrp="1" noChangeArrowheads="1"/>
          </p:cNvSpPr>
          <p:nvPr>
            <p:ph idx="1"/>
            <p:custDataLst>
              <p:tags r:id="rId3"/>
            </p:custDataLst>
          </p:nvPr>
        </p:nvSpPr>
        <p:spPr>
          <a:xfrm>
            <a:off x="467543" y="1412777"/>
            <a:ext cx="7632849" cy="4608512"/>
          </a:xfrm>
        </p:spPr>
        <p:txBody>
          <a:bodyPr/>
          <a:lstStyle/>
          <a:p>
            <a:r>
              <a:rPr lang="fr-CA" sz="2000" dirty="0">
                <a:latin typeface="Arial" panose="020B0604020202020204" pitchFamily="34" charset="0"/>
                <a:cs typeface="Arial" panose="020B0604020202020204" pitchFamily="34" charset="0"/>
              </a:rPr>
              <a:t>Lorsqu</a:t>
            </a:r>
            <a:r>
              <a:rPr lang="fr-FR" sz="2000" dirty="0">
                <a:latin typeface="Arial" panose="020B0604020202020204" pitchFamily="34" charset="0"/>
                <a:cs typeface="Arial" panose="020B0604020202020204" pitchFamily="34" charset="0"/>
              </a:rPr>
              <a:t>'</a:t>
            </a:r>
            <a:r>
              <a:rPr lang="fr-CA" sz="2000" dirty="0">
                <a:latin typeface="Arial" panose="020B0604020202020204" pitchFamily="34" charset="0"/>
                <a:cs typeface="Arial" panose="020B0604020202020204" pitchFamily="34" charset="0"/>
              </a:rPr>
              <a:t>il existe des variations saisonnières connues et « stables »</a:t>
            </a:r>
            <a:br>
              <a:rPr lang="fr-CA" sz="2000" dirty="0">
                <a:latin typeface="Arial" panose="020B0604020202020204" pitchFamily="34" charset="0"/>
                <a:cs typeface="Arial" panose="020B0604020202020204" pitchFamily="34" charset="0"/>
              </a:rPr>
            </a:br>
            <a:r>
              <a:rPr lang="fr-CA" sz="2000" dirty="0">
                <a:latin typeface="Arial" panose="020B0604020202020204" pitchFamily="34" charset="0"/>
                <a:cs typeface="Arial" panose="020B0604020202020204" pitchFamily="34" charset="0"/>
              </a:rPr>
              <a:t>on peut utiliser cette information pour améliorer la prévision</a:t>
            </a:r>
          </a:p>
          <a:p>
            <a:endParaRPr lang="fr-CA" sz="2000" dirty="0">
              <a:latin typeface="Arial" panose="020B0604020202020204" pitchFamily="34" charset="0"/>
              <a:cs typeface="Arial" panose="020B0604020202020204" pitchFamily="34" charset="0"/>
            </a:endParaRPr>
          </a:p>
          <a:p>
            <a:r>
              <a:rPr lang="fr-CA" sz="2000" dirty="0">
                <a:latin typeface="Arial" panose="020B0604020202020204" pitchFamily="34" charset="0"/>
                <a:cs typeface="Arial" panose="020B0604020202020204" pitchFamily="34" charset="0"/>
              </a:rPr>
              <a:t>Coefficient saisonnier I</a:t>
            </a:r>
            <a:r>
              <a:rPr lang="fr-CA" sz="2000" baseline="-25000" dirty="0">
                <a:latin typeface="Arial" panose="020B0604020202020204" pitchFamily="34" charset="0"/>
                <a:cs typeface="Arial" panose="020B0604020202020204" pitchFamily="34" charset="0"/>
              </a:rPr>
              <a:t>t </a:t>
            </a:r>
            <a:r>
              <a:rPr lang="fr-CA" sz="2000"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poids de la période par rapport à la moyenne</a:t>
            </a:r>
          </a:p>
          <a:p>
            <a:endParaRPr lang="fr-FR" sz="2000" b="1"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Principe de correction :</a:t>
            </a:r>
          </a:p>
          <a:p>
            <a:pPr marL="457200" indent="-457200">
              <a:buFont typeface="+mj-lt"/>
              <a:buAutoNum type="arabicPeriod"/>
            </a:pPr>
            <a:r>
              <a:rPr lang="fr-FR" sz="2000" dirty="0">
                <a:latin typeface="Arial" panose="020B0604020202020204" pitchFamily="34" charset="0"/>
                <a:cs typeface="Arial" panose="020B0604020202020204" pitchFamily="34" charset="0"/>
              </a:rPr>
              <a:t>On « </a:t>
            </a:r>
            <a:r>
              <a:rPr lang="fr-FR" sz="2000" dirty="0" err="1">
                <a:solidFill>
                  <a:srgbClr val="006600"/>
                </a:solidFill>
                <a:latin typeface="Arial" panose="020B0604020202020204" pitchFamily="34" charset="0"/>
                <a:cs typeface="Arial" panose="020B0604020202020204" pitchFamily="34" charset="0"/>
              </a:rPr>
              <a:t>dé-saisonnalise</a:t>
            </a:r>
            <a:r>
              <a:rPr lang="fr-FR" sz="2000" dirty="0">
                <a:latin typeface="Arial" panose="020B0604020202020204" pitchFamily="34" charset="0"/>
                <a:cs typeface="Arial" panose="020B0604020202020204" pitchFamily="34" charset="0"/>
              </a:rPr>
              <a:t> » la demande : </a:t>
            </a:r>
          </a:p>
          <a:p>
            <a:pPr lvl="1"/>
            <a:r>
              <a:rPr lang="fr-FR" sz="1600" dirty="0">
                <a:latin typeface="Arial" panose="020B0604020202020204" pitchFamily="34" charset="0"/>
                <a:cs typeface="Arial" panose="020B0604020202020204" pitchFamily="34" charset="0"/>
              </a:rPr>
              <a:t>on divise la demande par son coefficient saisonnier</a:t>
            </a:r>
          </a:p>
          <a:p>
            <a:pPr marL="457200" indent="-457200">
              <a:buFont typeface="+mj-lt"/>
              <a:buAutoNum type="arabicPeriod"/>
            </a:pPr>
            <a:r>
              <a:rPr lang="fr-FR" sz="2000" dirty="0">
                <a:latin typeface="Arial" panose="020B0604020202020204" pitchFamily="34" charset="0"/>
                <a:cs typeface="Arial" panose="020B0604020202020204" pitchFamily="34" charset="0"/>
              </a:rPr>
              <a:t>On effectue le calcul de la prévision</a:t>
            </a:r>
          </a:p>
          <a:p>
            <a:pPr marL="457200" indent="-457200">
              <a:buFont typeface="+mj-lt"/>
              <a:buAutoNum type="arabicPeriod"/>
            </a:pPr>
            <a:r>
              <a:rPr lang="fr-FR" sz="2000" dirty="0">
                <a:latin typeface="Arial" panose="020B0604020202020204" pitchFamily="34" charset="0"/>
                <a:cs typeface="Arial" panose="020B0604020202020204" pitchFamily="34" charset="0"/>
              </a:rPr>
              <a:t>On « </a:t>
            </a:r>
            <a:r>
              <a:rPr lang="fr-FR" sz="2000" dirty="0" err="1">
                <a:solidFill>
                  <a:srgbClr val="006600"/>
                </a:solidFill>
                <a:latin typeface="Arial" panose="020B0604020202020204" pitchFamily="34" charset="0"/>
                <a:cs typeface="Arial" panose="020B0604020202020204" pitchFamily="34" charset="0"/>
              </a:rPr>
              <a:t>re-saisonnalise</a:t>
            </a:r>
            <a:r>
              <a:rPr lang="fr-FR" sz="2000" dirty="0">
                <a:latin typeface="Arial" panose="020B0604020202020204" pitchFamily="34" charset="0"/>
                <a:cs typeface="Arial" panose="020B0604020202020204" pitchFamily="34" charset="0"/>
              </a:rPr>
              <a:t> » la prévision </a:t>
            </a:r>
          </a:p>
          <a:p>
            <a:pPr lvl="1"/>
            <a:r>
              <a:rPr lang="fr-FR" sz="1600" dirty="0">
                <a:latin typeface="Arial" panose="020B0604020202020204" pitchFamily="34" charset="0"/>
                <a:cs typeface="Arial" panose="020B0604020202020204" pitchFamily="34" charset="0"/>
              </a:rPr>
              <a:t>on multiplie la prévision par son coefficient saisonnier</a:t>
            </a:r>
          </a:p>
        </p:txBody>
      </p:sp>
      <p:graphicFrame>
        <p:nvGraphicFramePr>
          <p:cNvPr id="6" name="Object 43"/>
          <p:cNvGraphicFramePr>
            <a:graphicFrameLocks noChangeAspect="1"/>
          </p:cNvGraphicFramePr>
          <p:nvPr>
            <p:custDataLst>
              <p:tags r:id="rId4"/>
            </p:custDataLst>
            <p:extLst>
              <p:ext uri="{D42A27DB-BD31-4B8C-83A1-F6EECF244321}">
                <p14:modId xmlns:p14="http://schemas.microsoft.com/office/powerpoint/2010/main" val="2002928154"/>
              </p:ext>
            </p:extLst>
          </p:nvPr>
        </p:nvGraphicFramePr>
        <p:xfrm>
          <a:off x="7717577" y="2637408"/>
          <a:ext cx="1092200" cy="863600"/>
        </p:xfrm>
        <a:graphic>
          <a:graphicData uri="http://schemas.openxmlformats.org/presentationml/2006/ole">
            <mc:AlternateContent xmlns:mc="http://schemas.openxmlformats.org/markup-compatibility/2006">
              <mc:Choice xmlns:v="urn:schemas-microsoft-com:vml" Requires="v">
                <p:oleObj spid="_x0000_s843303" name="Equation" r:id="rId10" imgW="546100" imgH="431800" progId="Equation.3">
                  <p:embed/>
                </p:oleObj>
              </mc:Choice>
              <mc:Fallback>
                <p:oleObj name="Equation" r:id="rId10" imgW="546100" imgH="431800" progId="Equation.3">
                  <p:embed/>
                  <p:pic>
                    <p:nvPicPr>
                      <p:cNvPr id="0" name=""/>
                      <p:cNvPicPr>
                        <a:picLocks noChangeAspect="1" noChangeArrowheads="1"/>
                      </p:cNvPicPr>
                      <p:nvPr/>
                    </p:nvPicPr>
                    <p:blipFill>
                      <a:blip r:embed="rId11"/>
                      <a:srcRect/>
                      <a:stretch>
                        <a:fillRect/>
                      </a:stretch>
                    </p:blipFill>
                    <p:spPr bwMode="auto">
                      <a:xfrm>
                        <a:off x="7717577" y="2637408"/>
                        <a:ext cx="10922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43"/>
          <p:cNvGraphicFramePr>
            <a:graphicFrameLocks noChangeAspect="1"/>
          </p:cNvGraphicFramePr>
          <p:nvPr>
            <p:custDataLst>
              <p:tags r:id="rId5"/>
            </p:custDataLst>
            <p:extLst>
              <p:ext uri="{D42A27DB-BD31-4B8C-83A1-F6EECF244321}">
                <p14:modId xmlns:p14="http://schemas.microsoft.com/office/powerpoint/2010/main" val="193236525"/>
              </p:ext>
            </p:extLst>
          </p:nvPr>
        </p:nvGraphicFramePr>
        <p:xfrm>
          <a:off x="5946080" y="4077072"/>
          <a:ext cx="2946400" cy="431800"/>
        </p:xfrm>
        <a:graphic>
          <a:graphicData uri="http://schemas.openxmlformats.org/presentationml/2006/ole">
            <mc:AlternateContent xmlns:mc="http://schemas.openxmlformats.org/markup-compatibility/2006">
              <mc:Choice xmlns:v="urn:schemas-microsoft-com:vml" Requires="v">
                <p:oleObj spid="_x0000_s843304" name="Equation" r:id="rId12" imgW="1473200" imgH="215900" progId="Equation.3">
                  <p:embed/>
                </p:oleObj>
              </mc:Choice>
              <mc:Fallback>
                <p:oleObj name="Equation" r:id="rId12" imgW="1473200" imgH="215900" progId="Equation.3">
                  <p:embed/>
                  <p:pic>
                    <p:nvPicPr>
                      <p:cNvPr id="0" name=""/>
                      <p:cNvPicPr>
                        <a:picLocks noChangeAspect="1" noChangeArrowheads="1"/>
                      </p:cNvPicPr>
                      <p:nvPr/>
                    </p:nvPicPr>
                    <p:blipFill>
                      <a:blip r:embed="rId13"/>
                      <a:srcRect/>
                      <a:stretch>
                        <a:fillRect/>
                      </a:stretch>
                    </p:blipFill>
                    <p:spPr bwMode="auto">
                      <a:xfrm>
                        <a:off x="5946080" y="4077072"/>
                        <a:ext cx="2946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43"/>
          <p:cNvGraphicFramePr>
            <a:graphicFrameLocks noChangeAspect="1"/>
          </p:cNvGraphicFramePr>
          <p:nvPr>
            <p:custDataLst>
              <p:tags r:id="rId6"/>
            </p:custDataLst>
            <p:extLst>
              <p:ext uri="{D42A27DB-BD31-4B8C-83A1-F6EECF244321}">
                <p14:modId xmlns:p14="http://schemas.microsoft.com/office/powerpoint/2010/main" val="600822690"/>
              </p:ext>
            </p:extLst>
          </p:nvPr>
        </p:nvGraphicFramePr>
        <p:xfrm>
          <a:off x="5946080" y="4832896"/>
          <a:ext cx="2209800" cy="431800"/>
        </p:xfrm>
        <a:graphic>
          <a:graphicData uri="http://schemas.openxmlformats.org/presentationml/2006/ole">
            <mc:AlternateContent xmlns:mc="http://schemas.openxmlformats.org/markup-compatibility/2006">
              <mc:Choice xmlns:v="urn:schemas-microsoft-com:vml" Requires="v">
                <p:oleObj spid="_x0000_s843305" name="Equation" r:id="rId14" imgW="1104900" imgH="215900" progId="Equation.3">
                  <p:embed/>
                </p:oleObj>
              </mc:Choice>
              <mc:Fallback>
                <p:oleObj name="Equation" r:id="rId14" imgW="1104900" imgH="215900" progId="Equation.3">
                  <p:embed/>
                  <p:pic>
                    <p:nvPicPr>
                      <p:cNvPr id="0" name=""/>
                      <p:cNvPicPr>
                        <a:picLocks noChangeAspect="1" noChangeArrowheads="1"/>
                      </p:cNvPicPr>
                      <p:nvPr/>
                    </p:nvPicPr>
                    <p:blipFill>
                      <a:blip r:embed="rId15"/>
                      <a:srcRect/>
                      <a:stretch>
                        <a:fillRect/>
                      </a:stretch>
                    </p:blipFill>
                    <p:spPr bwMode="auto">
                      <a:xfrm>
                        <a:off x="5946080" y="4832896"/>
                        <a:ext cx="2209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43"/>
          <p:cNvGraphicFramePr>
            <a:graphicFrameLocks noChangeAspect="1"/>
          </p:cNvGraphicFramePr>
          <p:nvPr>
            <p:custDataLst>
              <p:tags r:id="rId7"/>
            </p:custDataLst>
            <p:extLst>
              <p:ext uri="{D42A27DB-BD31-4B8C-83A1-F6EECF244321}">
                <p14:modId xmlns:p14="http://schemas.microsoft.com/office/powerpoint/2010/main" val="3251754227"/>
              </p:ext>
            </p:extLst>
          </p:nvPr>
        </p:nvGraphicFramePr>
        <p:xfrm>
          <a:off x="5946080" y="5588719"/>
          <a:ext cx="1981200" cy="431800"/>
        </p:xfrm>
        <a:graphic>
          <a:graphicData uri="http://schemas.openxmlformats.org/presentationml/2006/ole">
            <mc:AlternateContent xmlns:mc="http://schemas.openxmlformats.org/markup-compatibility/2006">
              <mc:Choice xmlns:v="urn:schemas-microsoft-com:vml" Requires="v">
                <p:oleObj spid="_x0000_s843306" name="Equation" r:id="rId16" imgW="990600" imgH="215900" progId="Equation.3">
                  <p:embed/>
                </p:oleObj>
              </mc:Choice>
              <mc:Fallback>
                <p:oleObj name="Equation" r:id="rId16" imgW="990600" imgH="215900" progId="Equation.3">
                  <p:embed/>
                  <p:pic>
                    <p:nvPicPr>
                      <p:cNvPr id="0" name=""/>
                      <p:cNvPicPr>
                        <a:picLocks noChangeAspect="1" noChangeArrowheads="1"/>
                      </p:cNvPicPr>
                      <p:nvPr/>
                    </p:nvPicPr>
                    <p:blipFill>
                      <a:blip r:embed="rId17"/>
                      <a:srcRect/>
                      <a:stretch>
                        <a:fillRect/>
                      </a:stretch>
                    </p:blipFill>
                    <p:spPr bwMode="auto">
                      <a:xfrm>
                        <a:off x="5946080" y="5588719"/>
                        <a:ext cx="1981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8173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custDataLst>
              <p:tags r:id="rId2"/>
            </p:custDataLst>
          </p:nvPr>
        </p:nvSpPr>
        <p:spPr>
          <a:xfrm>
            <a:off x="1887016" y="548680"/>
            <a:ext cx="7022913" cy="86409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Correction de saisonnalité (exemple)</a:t>
            </a:r>
            <a:endParaRPr lang="en-US" sz="2800" b="1" dirty="0">
              <a:solidFill>
                <a:srgbClr val="008000"/>
              </a:solidFill>
              <a:latin typeface="Arial" panose="020B0604020202020204" pitchFamily="34" charset="0"/>
              <a:cs typeface="Arial" panose="020B0604020202020204" pitchFamily="34" charset="0"/>
            </a:endParaRPr>
          </a:p>
        </p:txBody>
      </p:sp>
      <p:sp>
        <p:nvSpPr>
          <p:cNvPr id="358403" name="Rectangle 3"/>
          <p:cNvSpPr>
            <a:spLocks noGrp="1" noChangeArrowheads="1"/>
          </p:cNvSpPr>
          <p:nvPr>
            <p:ph idx="1"/>
            <p:custDataLst>
              <p:tags r:id="rId3"/>
            </p:custDataLst>
          </p:nvPr>
        </p:nvSpPr>
        <p:spPr>
          <a:xfrm>
            <a:off x="190207" y="2857317"/>
            <a:ext cx="2681745" cy="643691"/>
          </a:xfrm>
        </p:spPr>
        <p:txBody>
          <a:bodyPr/>
          <a:lstStyle/>
          <a:p>
            <a:r>
              <a:rPr lang="fr-FR" sz="1200" dirty="0"/>
              <a:t>Calcul du coefficient saisonnier : moyenne des rapports de chaque période</a:t>
            </a: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2508071193"/>
              </p:ext>
            </p:extLst>
          </p:nvPr>
        </p:nvGraphicFramePr>
        <p:xfrm>
          <a:off x="251520" y="1196752"/>
          <a:ext cx="8658409" cy="1575594"/>
        </p:xfrm>
        <a:graphic>
          <a:graphicData uri="http://schemas.openxmlformats.org/drawingml/2006/table">
            <a:tbl>
              <a:tblPr firstRow="1" bandRow="1">
                <a:tableStyleId>{793D81CF-94F2-401A-BA57-92F5A7B2D0C5}</a:tableStyleId>
              </a:tblPr>
              <a:tblGrid>
                <a:gridCol w="1601845">
                  <a:extLst>
                    <a:ext uri="{9D8B030D-6E8A-4147-A177-3AD203B41FA5}">
                      <a16:colId xmlns:a16="http://schemas.microsoft.com/office/drawing/2014/main" val="20000"/>
                    </a:ext>
                  </a:extLst>
                </a:gridCol>
                <a:gridCol w="588047">
                  <a:extLst>
                    <a:ext uri="{9D8B030D-6E8A-4147-A177-3AD203B41FA5}">
                      <a16:colId xmlns:a16="http://schemas.microsoft.com/office/drawing/2014/main" val="20001"/>
                    </a:ext>
                  </a:extLst>
                </a:gridCol>
                <a:gridCol w="588047">
                  <a:extLst>
                    <a:ext uri="{9D8B030D-6E8A-4147-A177-3AD203B41FA5}">
                      <a16:colId xmlns:a16="http://schemas.microsoft.com/office/drawing/2014/main" val="20002"/>
                    </a:ext>
                  </a:extLst>
                </a:gridCol>
                <a:gridCol w="588047">
                  <a:extLst>
                    <a:ext uri="{9D8B030D-6E8A-4147-A177-3AD203B41FA5}">
                      <a16:colId xmlns:a16="http://schemas.microsoft.com/office/drawing/2014/main" val="20003"/>
                    </a:ext>
                  </a:extLst>
                </a:gridCol>
                <a:gridCol w="588047">
                  <a:extLst>
                    <a:ext uri="{9D8B030D-6E8A-4147-A177-3AD203B41FA5}">
                      <a16:colId xmlns:a16="http://schemas.microsoft.com/office/drawing/2014/main" val="20004"/>
                    </a:ext>
                  </a:extLst>
                </a:gridCol>
                <a:gridCol w="588047">
                  <a:extLst>
                    <a:ext uri="{9D8B030D-6E8A-4147-A177-3AD203B41FA5}">
                      <a16:colId xmlns:a16="http://schemas.microsoft.com/office/drawing/2014/main" val="20005"/>
                    </a:ext>
                  </a:extLst>
                </a:gridCol>
                <a:gridCol w="588047">
                  <a:extLst>
                    <a:ext uri="{9D8B030D-6E8A-4147-A177-3AD203B41FA5}">
                      <a16:colId xmlns:a16="http://schemas.microsoft.com/office/drawing/2014/main" val="20006"/>
                    </a:ext>
                  </a:extLst>
                </a:gridCol>
                <a:gridCol w="588047">
                  <a:extLst>
                    <a:ext uri="{9D8B030D-6E8A-4147-A177-3AD203B41FA5}">
                      <a16:colId xmlns:a16="http://schemas.microsoft.com/office/drawing/2014/main" val="20007"/>
                    </a:ext>
                  </a:extLst>
                </a:gridCol>
                <a:gridCol w="588047">
                  <a:extLst>
                    <a:ext uri="{9D8B030D-6E8A-4147-A177-3AD203B41FA5}">
                      <a16:colId xmlns:a16="http://schemas.microsoft.com/office/drawing/2014/main" val="20008"/>
                    </a:ext>
                  </a:extLst>
                </a:gridCol>
                <a:gridCol w="588047">
                  <a:extLst>
                    <a:ext uri="{9D8B030D-6E8A-4147-A177-3AD203B41FA5}">
                      <a16:colId xmlns:a16="http://schemas.microsoft.com/office/drawing/2014/main" val="20009"/>
                    </a:ext>
                  </a:extLst>
                </a:gridCol>
                <a:gridCol w="588047">
                  <a:extLst>
                    <a:ext uri="{9D8B030D-6E8A-4147-A177-3AD203B41FA5}">
                      <a16:colId xmlns:a16="http://schemas.microsoft.com/office/drawing/2014/main" val="20010"/>
                    </a:ext>
                  </a:extLst>
                </a:gridCol>
                <a:gridCol w="588047">
                  <a:extLst>
                    <a:ext uri="{9D8B030D-6E8A-4147-A177-3AD203B41FA5}">
                      <a16:colId xmlns:a16="http://schemas.microsoft.com/office/drawing/2014/main" val="20011"/>
                    </a:ext>
                  </a:extLst>
                </a:gridCol>
                <a:gridCol w="588047">
                  <a:extLst>
                    <a:ext uri="{9D8B030D-6E8A-4147-A177-3AD203B41FA5}">
                      <a16:colId xmlns:a16="http://schemas.microsoft.com/office/drawing/2014/main" val="20012"/>
                    </a:ext>
                  </a:extLst>
                </a:gridCol>
              </a:tblGrid>
              <a:tr h="432048">
                <a:tc>
                  <a:txBody>
                    <a:bodyPr/>
                    <a:lstStyle/>
                    <a:p>
                      <a:pPr algn="ctr" fontAlgn="ctr"/>
                      <a:r>
                        <a:rPr lang="en-US" sz="1100" u="none" strike="noStrike" dirty="0">
                          <a:effectLst/>
                        </a:rPr>
                        <a:t>Trimestre</a:t>
                      </a:r>
                      <a:endParaRPr lang="en-US" sz="1100" b="1" i="0" u="none" strike="noStrike" dirty="0">
                        <a:solidFill>
                          <a:srgbClr val="FFFFFF"/>
                        </a:solidFill>
                        <a:effectLst/>
                        <a:latin typeface="Arial Narrow"/>
                      </a:endParaRPr>
                    </a:p>
                  </a:txBody>
                  <a:tcPr marL="12680" marR="12680" marT="12680" marB="0" anchor="ctr"/>
                </a:tc>
                <a:tc>
                  <a:txBody>
                    <a:bodyPr/>
                    <a:lstStyle/>
                    <a:p>
                      <a:pPr algn="ctr" fontAlgn="ctr"/>
                      <a:r>
                        <a:rPr lang="en-US" sz="900" u="none" strike="noStrike" dirty="0">
                          <a:effectLst/>
                        </a:rPr>
                        <a:t>T1 N-2</a:t>
                      </a:r>
                    </a:p>
                    <a:p>
                      <a:pPr algn="ctr" fontAlgn="ctr"/>
                      <a:r>
                        <a:rPr lang="en-US" sz="900" b="0" i="0" u="none" strike="noStrike" dirty="0">
                          <a:solidFill>
                            <a:srgbClr val="FFFFFF"/>
                          </a:solidFill>
                          <a:effectLst/>
                          <a:latin typeface="Arial Narrow"/>
                        </a:rPr>
                        <a:t>Période 1</a:t>
                      </a:r>
                    </a:p>
                  </a:txBody>
                  <a:tcPr marL="12680" marR="12680" marT="12680" marB="0" anchor="ctr"/>
                </a:tc>
                <a:tc>
                  <a:txBody>
                    <a:bodyPr/>
                    <a:lstStyle/>
                    <a:p>
                      <a:pPr algn="ctr" fontAlgn="ctr"/>
                      <a:r>
                        <a:rPr lang="en-US" sz="900" u="none" strike="noStrike" dirty="0">
                          <a:effectLst/>
                        </a:rPr>
                        <a:t>T2 N-2</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2</a:t>
                      </a:r>
                    </a:p>
                  </a:txBody>
                  <a:tcPr marL="12680" marR="12680" marT="12680" marB="0" anchor="ctr"/>
                </a:tc>
                <a:tc>
                  <a:txBody>
                    <a:bodyPr/>
                    <a:lstStyle/>
                    <a:p>
                      <a:pPr algn="ctr" fontAlgn="ctr"/>
                      <a:r>
                        <a:rPr lang="en-US" sz="900" u="none" strike="noStrike" dirty="0">
                          <a:effectLst/>
                        </a:rPr>
                        <a:t>T3 N-2</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3</a:t>
                      </a:r>
                    </a:p>
                  </a:txBody>
                  <a:tcPr marL="12680" marR="12680" marT="12680" marB="0" anchor="ctr"/>
                </a:tc>
                <a:tc>
                  <a:txBody>
                    <a:bodyPr/>
                    <a:lstStyle/>
                    <a:p>
                      <a:pPr algn="ctr" fontAlgn="ctr"/>
                      <a:r>
                        <a:rPr lang="en-US" sz="900" u="none" strike="noStrike" dirty="0">
                          <a:effectLst/>
                        </a:rPr>
                        <a:t>T4 N-2</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4</a:t>
                      </a:r>
                    </a:p>
                  </a:txBody>
                  <a:tcPr marL="12680" marR="12680" marT="12680" marB="0" anchor="ctr"/>
                </a:tc>
                <a:tc>
                  <a:txBody>
                    <a:bodyPr/>
                    <a:lstStyle/>
                    <a:p>
                      <a:pPr algn="ctr" fontAlgn="ctr"/>
                      <a:r>
                        <a:rPr lang="en-US" sz="900" u="none" strike="noStrike" dirty="0">
                          <a:effectLst/>
                        </a:rPr>
                        <a:t>T1 N-1</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5</a:t>
                      </a:r>
                    </a:p>
                  </a:txBody>
                  <a:tcPr marL="12680" marR="12680" marT="12680" marB="0" anchor="ctr"/>
                </a:tc>
                <a:tc>
                  <a:txBody>
                    <a:bodyPr/>
                    <a:lstStyle/>
                    <a:p>
                      <a:pPr algn="ctr" fontAlgn="ctr"/>
                      <a:r>
                        <a:rPr lang="en-US" sz="900" u="none" strike="noStrike" dirty="0">
                          <a:effectLst/>
                        </a:rPr>
                        <a:t>T2 N-1</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6</a:t>
                      </a:r>
                    </a:p>
                  </a:txBody>
                  <a:tcPr marL="12680" marR="12680" marT="12680" marB="0" anchor="ctr"/>
                </a:tc>
                <a:tc>
                  <a:txBody>
                    <a:bodyPr/>
                    <a:lstStyle/>
                    <a:p>
                      <a:pPr algn="ctr" fontAlgn="ctr"/>
                      <a:r>
                        <a:rPr lang="en-US" sz="900" u="none" strike="noStrike" dirty="0">
                          <a:effectLst/>
                        </a:rPr>
                        <a:t>T3 N-1</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7</a:t>
                      </a:r>
                    </a:p>
                  </a:txBody>
                  <a:tcPr marL="12680" marR="12680" marT="12680" marB="0" anchor="ctr"/>
                </a:tc>
                <a:tc>
                  <a:txBody>
                    <a:bodyPr/>
                    <a:lstStyle/>
                    <a:p>
                      <a:pPr algn="ctr" fontAlgn="ctr"/>
                      <a:r>
                        <a:rPr lang="en-US" sz="900" u="none" strike="noStrike" dirty="0">
                          <a:effectLst/>
                        </a:rPr>
                        <a:t>T4 N-1</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8</a:t>
                      </a:r>
                    </a:p>
                  </a:txBody>
                  <a:tcPr marL="12680" marR="12680" marT="12680" marB="0" anchor="ctr"/>
                </a:tc>
                <a:tc>
                  <a:txBody>
                    <a:bodyPr/>
                    <a:lstStyle/>
                    <a:p>
                      <a:pPr algn="ctr" fontAlgn="ctr"/>
                      <a:r>
                        <a:rPr lang="en-US" sz="900" u="none" strike="noStrike" dirty="0">
                          <a:effectLst/>
                        </a:rPr>
                        <a:t>T1 N</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9</a:t>
                      </a:r>
                    </a:p>
                  </a:txBody>
                  <a:tcPr marL="12680" marR="12680" marT="12680" marB="0" anchor="ctr"/>
                </a:tc>
                <a:tc>
                  <a:txBody>
                    <a:bodyPr/>
                    <a:lstStyle/>
                    <a:p>
                      <a:pPr algn="ctr" fontAlgn="ctr"/>
                      <a:r>
                        <a:rPr lang="en-US" sz="900" u="none" strike="noStrike" dirty="0">
                          <a:effectLst/>
                        </a:rPr>
                        <a:t>T2 N</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1</a:t>
                      </a:r>
                      <a:r>
                        <a:rPr lang="en-US" sz="900" b="0" i="0" u="none" strike="noStrike" dirty="0">
                          <a:solidFill>
                            <a:srgbClr val="FFFFFF"/>
                          </a:solidFill>
                          <a:effectLst/>
                          <a:latin typeface="Arial Narrow"/>
                        </a:rPr>
                        <a:t>0</a:t>
                      </a:r>
                      <a:endParaRPr lang="en-US" sz="900" b="0" i="0" u="none" strike="noStrike" dirty="0">
                        <a:solidFill>
                          <a:srgbClr val="FFFFFF"/>
                        </a:solidFill>
                        <a:effectLst/>
                        <a:latin typeface="+mn-lt"/>
                      </a:endParaRPr>
                    </a:p>
                  </a:txBody>
                  <a:tcPr marL="12680" marR="12680" marT="12680" marB="0" anchor="ctr"/>
                </a:tc>
                <a:tc>
                  <a:txBody>
                    <a:bodyPr/>
                    <a:lstStyle/>
                    <a:p>
                      <a:pPr algn="ctr" fontAlgn="ctr"/>
                      <a:r>
                        <a:rPr lang="en-US" sz="900" u="none" strike="noStrike" dirty="0">
                          <a:effectLst/>
                        </a:rPr>
                        <a:t>T3 N</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1</a:t>
                      </a:r>
                      <a:r>
                        <a:rPr lang="en-US" sz="900" b="0" i="0" u="none" strike="noStrike" dirty="0">
                          <a:solidFill>
                            <a:srgbClr val="FFFFFF"/>
                          </a:solidFill>
                          <a:effectLst/>
                          <a:latin typeface="Arial Narrow"/>
                        </a:rPr>
                        <a:t>1</a:t>
                      </a:r>
                      <a:endParaRPr lang="en-US" sz="900" b="0" i="0" u="none" strike="noStrike" dirty="0">
                        <a:solidFill>
                          <a:srgbClr val="FFFFFF"/>
                        </a:solidFill>
                        <a:effectLst/>
                        <a:latin typeface="+mn-lt"/>
                      </a:endParaRPr>
                    </a:p>
                  </a:txBody>
                  <a:tcPr marL="12680" marR="12680" marT="12680" marB="0" anchor="ctr"/>
                </a:tc>
                <a:tc>
                  <a:txBody>
                    <a:bodyPr/>
                    <a:lstStyle/>
                    <a:p>
                      <a:pPr algn="ctr" fontAlgn="ctr"/>
                      <a:r>
                        <a:rPr lang="en-US" sz="900" u="none" strike="noStrike" dirty="0">
                          <a:effectLst/>
                        </a:rPr>
                        <a:t>T4 N</a:t>
                      </a:r>
                    </a:p>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FFFF"/>
                          </a:solidFill>
                          <a:effectLst/>
                          <a:latin typeface="+mn-lt"/>
                        </a:rPr>
                        <a:t>Période 1</a:t>
                      </a:r>
                      <a:r>
                        <a:rPr lang="en-US" sz="900" b="0" i="0" u="none" strike="noStrike" dirty="0">
                          <a:solidFill>
                            <a:srgbClr val="FFFFFF"/>
                          </a:solidFill>
                          <a:effectLst/>
                          <a:latin typeface="Arial Narrow"/>
                        </a:rPr>
                        <a:t>2</a:t>
                      </a:r>
                      <a:endParaRPr lang="en-US" sz="900" b="0" i="0" u="none" strike="noStrike" dirty="0">
                        <a:solidFill>
                          <a:srgbClr val="FFFFFF"/>
                        </a:solidFill>
                        <a:effectLst/>
                        <a:latin typeface="+mn-lt"/>
                      </a:endParaRPr>
                    </a:p>
                  </a:txBody>
                  <a:tcPr marL="12680" marR="12680" marT="12680" marB="0" anchor="ctr"/>
                </a:tc>
                <a:extLst>
                  <a:ext uri="{0D108BD9-81ED-4DB2-BD59-A6C34878D82A}">
                    <a16:rowId xmlns:a16="http://schemas.microsoft.com/office/drawing/2014/main" val="10000"/>
                  </a:ext>
                </a:extLst>
              </a:tr>
              <a:tr h="381182">
                <a:tc>
                  <a:txBody>
                    <a:bodyPr/>
                    <a:lstStyle/>
                    <a:p>
                      <a:pPr algn="ctr" fontAlgn="ctr"/>
                      <a:r>
                        <a:rPr lang="en-US" sz="1050" u="none" strike="noStrike" dirty="0">
                          <a:effectLst/>
                        </a:rPr>
                        <a:t>Ventes</a:t>
                      </a:r>
                      <a:endParaRPr lang="en-US" sz="105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3655.0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3825.0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3450.0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4285.0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3715.0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3952.0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3420.0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4319.0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3780.0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3956.0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3512.0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4429.0</a:t>
                      </a:r>
                      <a:endParaRPr lang="en-US" sz="1100" b="0" i="0" u="none" strike="noStrike" dirty="0">
                        <a:solidFill>
                          <a:srgbClr val="000000"/>
                        </a:solidFill>
                        <a:effectLst/>
                        <a:latin typeface="Arial Narrow"/>
                      </a:endParaRPr>
                    </a:p>
                  </a:txBody>
                  <a:tcPr marL="12680" marR="12680" marT="12680" marB="0" anchor="ctr"/>
                </a:tc>
                <a:extLst>
                  <a:ext uri="{0D108BD9-81ED-4DB2-BD59-A6C34878D82A}">
                    <a16:rowId xmlns:a16="http://schemas.microsoft.com/office/drawing/2014/main" val="10001"/>
                  </a:ext>
                </a:extLst>
              </a:tr>
              <a:tr h="381182">
                <a:tc>
                  <a:txBody>
                    <a:bodyPr/>
                    <a:lstStyle/>
                    <a:p>
                      <a:pPr algn="ctr" fontAlgn="ctr"/>
                      <a:r>
                        <a:rPr lang="en-US" sz="1050" u="none" strike="noStrike" dirty="0" err="1">
                          <a:effectLst/>
                        </a:rPr>
                        <a:t>Demande</a:t>
                      </a:r>
                      <a:r>
                        <a:rPr lang="en-US" sz="1050" u="none" strike="noStrike" dirty="0">
                          <a:effectLst/>
                        </a:rPr>
                        <a:t> </a:t>
                      </a:r>
                    </a:p>
                    <a:p>
                      <a:pPr algn="ctr" fontAlgn="ctr"/>
                      <a:r>
                        <a:rPr lang="en-US" sz="1050" u="none" strike="noStrike" dirty="0">
                          <a:effectLst/>
                        </a:rPr>
                        <a:t>de-</a:t>
                      </a:r>
                      <a:r>
                        <a:rPr lang="en-US" sz="1050" u="none" strike="noStrike" dirty="0" err="1">
                          <a:effectLst/>
                        </a:rPr>
                        <a:t>saisonnalisée</a:t>
                      </a:r>
                      <a:r>
                        <a:rPr lang="en-US" sz="1050" u="none" strike="noStrike" dirty="0">
                          <a:effectLst/>
                        </a:rPr>
                        <a:t> (Dd</a:t>
                      </a:r>
                      <a:r>
                        <a:rPr lang="en-US" sz="1050" u="none" strike="noStrike" baseline="-25000" dirty="0">
                          <a:effectLst/>
                        </a:rPr>
                        <a:t>t</a:t>
                      </a:r>
                      <a:r>
                        <a:rPr lang="en-US" sz="1050" u="none" strike="noStrike" dirty="0">
                          <a:effectLst/>
                        </a:rPr>
                        <a:t>)</a:t>
                      </a:r>
                      <a:endParaRPr lang="en-US" sz="105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3704.5</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3732.4</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3760.4</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3788.3</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3816.3</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3844.2</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3872.2</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3900.1</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3928.1</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3956.0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3984.0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4011.9</a:t>
                      </a:r>
                      <a:endParaRPr lang="en-US" sz="1100" b="0" i="0" u="none" strike="noStrike" dirty="0">
                        <a:solidFill>
                          <a:srgbClr val="000000"/>
                        </a:solidFill>
                        <a:effectLst/>
                        <a:latin typeface="Arial Narrow"/>
                      </a:endParaRPr>
                    </a:p>
                  </a:txBody>
                  <a:tcPr marL="12680" marR="12680" marT="12680" marB="0" anchor="ctr"/>
                </a:tc>
                <a:extLst>
                  <a:ext uri="{0D108BD9-81ED-4DB2-BD59-A6C34878D82A}">
                    <a16:rowId xmlns:a16="http://schemas.microsoft.com/office/drawing/2014/main" val="10002"/>
                  </a:ext>
                </a:extLst>
              </a:tr>
              <a:tr h="381182">
                <a:tc>
                  <a:txBody>
                    <a:bodyPr/>
                    <a:lstStyle/>
                    <a:p>
                      <a:pPr algn="ctr" fontAlgn="ctr"/>
                      <a:r>
                        <a:rPr lang="en-US" sz="1050" u="none" strike="noStrike" dirty="0">
                          <a:effectLst/>
                        </a:rPr>
                        <a:t>Coefficient </a:t>
                      </a:r>
                    </a:p>
                    <a:p>
                      <a:pPr algn="ctr" fontAlgn="ctr"/>
                      <a:r>
                        <a:rPr lang="en-US" sz="1050" u="none" strike="noStrike" dirty="0" err="1">
                          <a:effectLst/>
                        </a:rPr>
                        <a:t>Saisonnier</a:t>
                      </a:r>
                      <a:r>
                        <a:rPr lang="en-US" sz="1050" u="none" strike="noStrike" dirty="0">
                          <a:effectLst/>
                        </a:rPr>
                        <a:t> (I</a:t>
                      </a:r>
                      <a:r>
                        <a:rPr lang="en-US" sz="1050" u="none" strike="noStrike" baseline="-25000" dirty="0">
                          <a:effectLst/>
                        </a:rPr>
                        <a:t>t</a:t>
                      </a:r>
                      <a:r>
                        <a:rPr lang="en-US" sz="1050" u="none" strike="noStrike" dirty="0">
                          <a:effectLst/>
                        </a:rPr>
                        <a:t>)</a:t>
                      </a:r>
                      <a:endParaRPr lang="en-US" sz="105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0.987</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1.025</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0.917</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1.131</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0.973</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1.028</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0.883</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1.107</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0.962</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1.000</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0.882</a:t>
                      </a:r>
                      <a:endParaRPr lang="en-US" sz="1100" b="0" i="0" u="none" strike="noStrike" dirty="0">
                        <a:solidFill>
                          <a:srgbClr val="000000"/>
                        </a:solidFill>
                        <a:effectLst/>
                        <a:latin typeface="Arial Narrow"/>
                      </a:endParaRPr>
                    </a:p>
                  </a:txBody>
                  <a:tcPr marL="12680" marR="12680" marT="12680" marB="0" anchor="ctr"/>
                </a:tc>
                <a:tc>
                  <a:txBody>
                    <a:bodyPr/>
                    <a:lstStyle/>
                    <a:p>
                      <a:pPr algn="ctr" fontAlgn="ctr"/>
                      <a:r>
                        <a:rPr lang="en-US" sz="1100" u="none" strike="noStrike" dirty="0">
                          <a:effectLst/>
                        </a:rPr>
                        <a:t>1.104</a:t>
                      </a:r>
                      <a:endParaRPr lang="en-US" sz="1100" b="0" i="0" u="none" strike="noStrike" dirty="0">
                        <a:solidFill>
                          <a:srgbClr val="000000"/>
                        </a:solidFill>
                        <a:effectLst/>
                        <a:latin typeface="Arial Narrow"/>
                      </a:endParaRPr>
                    </a:p>
                  </a:txBody>
                  <a:tcPr marL="12680" marR="12680" marT="12680" marB="0" anchor="ct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custDataLst>
              <p:tags r:id="rId5"/>
            </p:custDataLst>
            <p:extLst>
              <p:ext uri="{D42A27DB-BD31-4B8C-83A1-F6EECF244321}">
                <p14:modId xmlns:p14="http://schemas.microsoft.com/office/powerpoint/2010/main" val="3947368707"/>
              </p:ext>
            </p:extLst>
          </p:nvPr>
        </p:nvGraphicFramePr>
        <p:xfrm>
          <a:off x="251520" y="3573016"/>
          <a:ext cx="2681745" cy="1728190"/>
        </p:xfrm>
        <a:graphic>
          <a:graphicData uri="http://schemas.openxmlformats.org/drawingml/2006/table">
            <a:tbl>
              <a:tblPr firstRow="1" bandRow="1">
                <a:tableStyleId>{793D81CF-94F2-401A-BA57-92F5A7B2D0C5}</a:tableStyleId>
              </a:tblPr>
              <a:tblGrid>
                <a:gridCol w="536349">
                  <a:extLst>
                    <a:ext uri="{9D8B030D-6E8A-4147-A177-3AD203B41FA5}">
                      <a16:colId xmlns:a16="http://schemas.microsoft.com/office/drawing/2014/main" val="20000"/>
                    </a:ext>
                  </a:extLst>
                </a:gridCol>
                <a:gridCol w="536349">
                  <a:extLst>
                    <a:ext uri="{9D8B030D-6E8A-4147-A177-3AD203B41FA5}">
                      <a16:colId xmlns:a16="http://schemas.microsoft.com/office/drawing/2014/main" val="20001"/>
                    </a:ext>
                  </a:extLst>
                </a:gridCol>
                <a:gridCol w="536349">
                  <a:extLst>
                    <a:ext uri="{9D8B030D-6E8A-4147-A177-3AD203B41FA5}">
                      <a16:colId xmlns:a16="http://schemas.microsoft.com/office/drawing/2014/main" val="20002"/>
                    </a:ext>
                  </a:extLst>
                </a:gridCol>
                <a:gridCol w="536349">
                  <a:extLst>
                    <a:ext uri="{9D8B030D-6E8A-4147-A177-3AD203B41FA5}">
                      <a16:colId xmlns:a16="http://schemas.microsoft.com/office/drawing/2014/main" val="20003"/>
                    </a:ext>
                  </a:extLst>
                </a:gridCol>
                <a:gridCol w="536349">
                  <a:extLst>
                    <a:ext uri="{9D8B030D-6E8A-4147-A177-3AD203B41FA5}">
                      <a16:colId xmlns:a16="http://schemas.microsoft.com/office/drawing/2014/main" val="20004"/>
                    </a:ext>
                  </a:extLst>
                </a:gridCol>
              </a:tblGrid>
              <a:tr h="345638">
                <a:tc>
                  <a:txBody>
                    <a:bodyPr/>
                    <a:lstStyle/>
                    <a:p>
                      <a:pPr algn="ctr" fontAlgn="b"/>
                      <a:r>
                        <a:rPr lang="fr-FR" sz="1000" b="1" u="none" strike="noStrike" noProof="0" dirty="0">
                          <a:effectLst/>
                        </a:rPr>
                        <a:t>année</a:t>
                      </a:r>
                      <a:endParaRPr lang="fr-FR" sz="1000" b="1" i="0" u="none" strike="noStrike" noProof="0" dirty="0">
                        <a:solidFill>
                          <a:srgbClr val="000000"/>
                        </a:solidFill>
                        <a:effectLst/>
                        <a:latin typeface="Arial Narrow"/>
                      </a:endParaRPr>
                    </a:p>
                  </a:txBody>
                  <a:tcPr marL="11455" marR="11455" marT="11455" marB="0" anchor="ctr"/>
                </a:tc>
                <a:tc>
                  <a:txBody>
                    <a:bodyPr/>
                    <a:lstStyle/>
                    <a:p>
                      <a:pPr algn="ctr" fontAlgn="b"/>
                      <a:r>
                        <a:rPr lang="fr-FR" sz="800" b="0" u="none" strike="noStrike" noProof="0" dirty="0">
                          <a:effectLst/>
                        </a:rPr>
                        <a:t>1er </a:t>
                      </a:r>
                    </a:p>
                    <a:p>
                      <a:pPr algn="ctr" fontAlgn="b"/>
                      <a:r>
                        <a:rPr lang="fr-FR" sz="800" b="0" u="none" strike="noStrike" noProof="0" dirty="0">
                          <a:effectLst/>
                        </a:rPr>
                        <a:t>trimestre</a:t>
                      </a:r>
                      <a:endParaRPr lang="fr-FR" sz="8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800" b="0" u="none" strike="noStrike" noProof="0" dirty="0">
                          <a:effectLst/>
                        </a:rPr>
                        <a:t>2ème trimestre</a:t>
                      </a:r>
                      <a:endParaRPr lang="fr-FR" sz="8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800" b="0" u="none" strike="noStrike" noProof="0" dirty="0">
                          <a:effectLst/>
                        </a:rPr>
                        <a:t>3ème trimestre</a:t>
                      </a:r>
                      <a:endParaRPr lang="fr-FR" sz="8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800" b="0" u="none" strike="noStrike" noProof="0" dirty="0">
                          <a:effectLst/>
                        </a:rPr>
                        <a:t>4ème trimestre</a:t>
                      </a:r>
                      <a:endParaRPr lang="fr-FR" sz="800" b="0" i="0" u="none" strike="noStrike" noProof="0" dirty="0">
                        <a:solidFill>
                          <a:srgbClr val="000000"/>
                        </a:solidFill>
                        <a:effectLst/>
                        <a:latin typeface="Arial Narrow"/>
                      </a:endParaRPr>
                    </a:p>
                  </a:txBody>
                  <a:tcPr marL="11455" marR="11455" marT="11455" marB="0" anchor="ctr"/>
                </a:tc>
                <a:extLst>
                  <a:ext uri="{0D108BD9-81ED-4DB2-BD59-A6C34878D82A}">
                    <a16:rowId xmlns:a16="http://schemas.microsoft.com/office/drawing/2014/main" val="10000"/>
                  </a:ext>
                </a:extLst>
              </a:tr>
              <a:tr h="345638">
                <a:tc>
                  <a:txBody>
                    <a:bodyPr/>
                    <a:lstStyle/>
                    <a:p>
                      <a:pPr algn="ctr" fontAlgn="b"/>
                      <a:r>
                        <a:rPr lang="fr-FR" sz="1000" b="1" u="none" strike="noStrike" noProof="0" dirty="0">
                          <a:effectLst/>
                        </a:rPr>
                        <a:t>N-2</a:t>
                      </a:r>
                      <a:endParaRPr lang="fr-FR" sz="1000" b="1"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0.987</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1.025</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0.917</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1.131</a:t>
                      </a:r>
                      <a:endParaRPr lang="fr-FR" sz="1000" b="0" i="0" u="none" strike="noStrike" noProof="0" dirty="0">
                        <a:solidFill>
                          <a:srgbClr val="000000"/>
                        </a:solidFill>
                        <a:effectLst/>
                        <a:latin typeface="Arial Narrow"/>
                      </a:endParaRPr>
                    </a:p>
                  </a:txBody>
                  <a:tcPr marL="11455" marR="11455" marT="11455" marB="0" anchor="ctr"/>
                </a:tc>
                <a:extLst>
                  <a:ext uri="{0D108BD9-81ED-4DB2-BD59-A6C34878D82A}">
                    <a16:rowId xmlns:a16="http://schemas.microsoft.com/office/drawing/2014/main" val="10001"/>
                  </a:ext>
                </a:extLst>
              </a:tr>
              <a:tr h="345638">
                <a:tc>
                  <a:txBody>
                    <a:bodyPr/>
                    <a:lstStyle/>
                    <a:p>
                      <a:pPr algn="ctr" fontAlgn="b"/>
                      <a:r>
                        <a:rPr lang="fr-FR" sz="1000" b="1" u="none" strike="noStrike" noProof="0" dirty="0">
                          <a:effectLst/>
                        </a:rPr>
                        <a:t>N-1</a:t>
                      </a:r>
                      <a:endParaRPr lang="fr-FR" sz="1000" b="1"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0.973</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1.028</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0.883</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1.107</a:t>
                      </a:r>
                      <a:endParaRPr lang="fr-FR" sz="1000" b="0" i="0" u="none" strike="noStrike" noProof="0" dirty="0">
                        <a:solidFill>
                          <a:srgbClr val="000000"/>
                        </a:solidFill>
                        <a:effectLst/>
                        <a:latin typeface="Arial Narrow"/>
                      </a:endParaRPr>
                    </a:p>
                  </a:txBody>
                  <a:tcPr marL="11455" marR="11455" marT="11455" marB="0" anchor="ctr"/>
                </a:tc>
                <a:extLst>
                  <a:ext uri="{0D108BD9-81ED-4DB2-BD59-A6C34878D82A}">
                    <a16:rowId xmlns:a16="http://schemas.microsoft.com/office/drawing/2014/main" val="10002"/>
                  </a:ext>
                </a:extLst>
              </a:tr>
              <a:tr h="345638">
                <a:tc>
                  <a:txBody>
                    <a:bodyPr/>
                    <a:lstStyle/>
                    <a:p>
                      <a:pPr algn="ctr" fontAlgn="b"/>
                      <a:r>
                        <a:rPr lang="fr-FR" sz="1000" b="1" u="none" strike="noStrike" noProof="0" dirty="0">
                          <a:effectLst/>
                        </a:rPr>
                        <a:t>N</a:t>
                      </a:r>
                      <a:endParaRPr lang="fr-FR" sz="1000" b="1"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0.962</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1.000</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0.882</a:t>
                      </a:r>
                      <a:endParaRPr lang="fr-FR" sz="1000" b="0" i="0" u="none" strike="noStrike" noProof="0" dirty="0">
                        <a:solidFill>
                          <a:srgbClr val="000000"/>
                        </a:solidFill>
                        <a:effectLst/>
                        <a:latin typeface="Arial Narrow"/>
                      </a:endParaRPr>
                    </a:p>
                  </a:txBody>
                  <a:tcPr marL="11455" marR="11455" marT="11455" marB="0" anchor="ctr"/>
                </a:tc>
                <a:tc>
                  <a:txBody>
                    <a:bodyPr/>
                    <a:lstStyle/>
                    <a:p>
                      <a:pPr algn="ctr" fontAlgn="b"/>
                      <a:r>
                        <a:rPr lang="fr-FR" sz="1000" b="0" u="none" strike="noStrike" noProof="0" dirty="0">
                          <a:effectLst/>
                        </a:rPr>
                        <a:t>1.104</a:t>
                      </a:r>
                      <a:endParaRPr lang="fr-FR" sz="1000" b="0" i="0" u="none" strike="noStrike" noProof="0" dirty="0">
                        <a:solidFill>
                          <a:srgbClr val="000000"/>
                        </a:solidFill>
                        <a:effectLst/>
                        <a:latin typeface="Arial Narrow"/>
                      </a:endParaRPr>
                    </a:p>
                  </a:txBody>
                  <a:tcPr marL="11455" marR="11455" marT="11455" marB="0" anchor="ctr"/>
                </a:tc>
                <a:extLst>
                  <a:ext uri="{0D108BD9-81ED-4DB2-BD59-A6C34878D82A}">
                    <a16:rowId xmlns:a16="http://schemas.microsoft.com/office/drawing/2014/main" val="10003"/>
                  </a:ext>
                </a:extLst>
              </a:tr>
              <a:tr h="345638">
                <a:tc>
                  <a:txBody>
                    <a:bodyPr/>
                    <a:lstStyle/>
                    <a:p>
                      <a:pPr algn="ctr" fontAlgn="b"/>
                      <a:r>
                        <a:rPr lang="fr-FR" sz="1000" b="1" u="none" strike="noStrike" noProof="0" dirty="0">
                          <a:effectLst/>
                        </a:rPr>
                        <a:t>Moyenne</a:t>
                      </a:r>
                    </a:p>
                    <a:p>
                      <a:pPr algn="ctr" fontAlgn="b"/>
                      <a:r>
                        <a:rPr lang="fr-FR" sz="1000" b="1" i="0" u="none" strike="noStrike" noProof="0" dirty="0">
                          <a:solidFill>
                            <a:srgbClr val="000000"/>
                          </a:solidFill>
                          <a:effectLst/>
                          <a:latin typeface="Arial Narrow"/>
                        </a:rPr>
                        <a:t>Coeff. I</a:t>
                      </a:r>
                      <a:r>
                        <a:rPr lang="fr-FR" sz="1000" b="1" i="0" u="none" strike="noStrike" baseline="-25000" noProof="0" dirty="0">
                          <a:solidFill>
                            <a:srgbClr val="000000"/>
                          </a:solidFill>
                          <a:effectLst/>
                          <a:latin typeface="Arial Narrow"/>
                        </a:rPr>
                        <a:t>t</a:t>
                      </a:r>
                    </a:p>
                  </a:txBody>
                  <a:tcPr marL="11455" marR="11455" marT="11455" marB="0" anchor="ctr"/>
                </a:tc>
                <a:tc>
                  <a:txBody>
                    <a:bodyPr/>
                    <a:lstStyle/>
                    <a:p>
                      <a:pPr algn="ctr" fontAlgn="b"/>
                      <a:r>
                        <a:rPr lang="fr-FR" sz="1050" b="1" u="none" strike="noStrike" noProof="0" dirty="0">
                          <a:effectLst/>
                        </a:rPr>
                        <a:t>0.974</a:t>
                      </a:r>
                      <a:endParaRPr lang="fr-FR" sz="1050" b="1" i="0" u="none" strike="noStrike" noProof="0" dirty="0">
                        <a:solidFill>
                          <a:srgbClr val="000000"/>
                        </a:solidFill>
                        <a:effectLst/>
                        <a:latin typeface="Arial Narrow"/>
                      </a:endParaRPr>
                    </a:p>
                  </a:txBody>
                  <a:tcPr marL="11455" marR="11455" marT="11455" marB="0" anchor="ctr"/>
                </a:tc>
                <a:tc>
                  <a:txBody>
                    <a:bodyPr/>
                    <a:lstStyle/>
                    <a:p>
                      <a:pPr algn="ctr" fontAlgn="b"/>
                      <a:r>
                        <a:rPr lang="fr-FR" sz="1050" b="1" u="none" strike="noStrike" noProof="0" dirty="0">
                          <a:effectLst/>
                        </a:rPr>
                        <a:t>1.018</a:t>
                      </a:r>
                      <a:endParaRPr lang="fr-FR" sz="1050" b="1" i="0" u="none" strike="noStrike" noProof="0" dirty="0">
                        <a:solidFill>
                          <a:srgbClr val="000000"/>
                        </a:solidFill>
                        <a:effectLst/>
                        <a:latin typeface="Arial Narrow"/>
                      </a:endParaRPr>
                    </a:p>
                  </a:txBody>
                  <a:tcPr marL="11455" marR="11455" marT="11455" marB="0" anchor="ctr"/>
                </a:tc>
                <a:tc>
                  <a:txBody>
                    <a:bodyPr/>
                    <a:lstStyle/>
                    <a:p>
                      <a:pPr algn="ctr" fontAlgn="b"/>
                      <a:r>
                        <a:rPr lang="fr-FR" sz="1050" b="1" u="none" strike="noStrike" noProof="0" dirty="0">
                          <a:effectLst/>
                        </a:rPr>
                        <a:t>0.894</a:t>
                      </a:r>
                      <a:endParaRPr lang="fr-FR" sz="1050" b="1" i="0" u="none" strike="noStrike" noProof="0" dirty="0">
                        <a:solidFill>
                          <a:srgbClr val="000000"/>
                        </a:solidFill>
                        <a:effectLst/>
                        <a:latin typeface="Arial Narrow"/>
                      </a:endParaRPr>
                    </a:p>
                  </a:txBody>
                  <a:tcPr marL="11455" marR="11455" marT="11455" marB="0" anchor="ctr"/>
                </a:tc>
                <a:tc>
                  <a:txBody>
                    <a:bodyPr/>
                    <a:lstStyle/>
                    <a:p>
                      <a:pPr algn="ctr" fontAlgn="b"/>
                      <a:r>
                        <a:rPr lang="fr-FR" sz="1050" b="1" u="none" strike="noStrike" noProof="0" dirty="0">
                          <a:effectLst/>
                        </a:rPr>
                        <a:t>1.114</a:t>
                      </a:r>
                      <a:endParaRPr lang="fr-FR" sz="1050" b="1" i="0" u="none" strike="noStrike" noProof="0" dirty="0">
                        <a:solidFill>
                          <a:srgbClr val="000000"/>
                        </a:solidFill>
                        <a:effectLst/>
                        <a:latin typeface="Arial Narrow"/>
                      </a:endParaRPr>
                    </a:p>
                  </a:txBody>
                  <a:tcPr marL="11455" marR="11455" marT="11455" marB="0" anchor="ctr"/>
                </a:tc>
                <a:extLst>
                  <a:ext uri="{0D108BD9-81ED-4DB2-BD59-A6C34878D82A}">
                    <a16:rowId xmlns:a16="http://schemas.microsoft.com/office/drawing/2014/main" val="10004"/>
                  </a:ext>
                </a:extLst>
              </a:tr>
            </a:tbl>
          </a:graphicData>
        </a:graphic>
      </p:graphicFrame>
      <p:grpSp>
        <p:nvGrpSpPr>
          <p:cNvPr id="13" name="Group 12"/>
          <p:cNvGrpSpPr/>
          <p:nvPr>
            <p:custDataLst>
              <p:tags r:id="rId6"/>
            </p:custDataLst>
          </p:nvPr>
        </p:nvGrpSpPr>
        <p:grpSpPr>
          <a:xfrm>
            <a:off x="3563888" y="3057851"/>
            <a:ext cx="5383149" cy="2448275"/>
            <a:chOff x="3149291" y="2996952"/>
            <a:chExt cx="5760638" cy="2520283"/>
          </a:xfrm>
        </p:grpSpPr>
        <p:graphicFrame>
          <p:nvGraphicFramePr>
            <p:cNvPr id="14" name="Chart 13"/>
            <p:cNvGraphicFramePr>
              <a:graphicFrameLocks/>
            </p:cNvGraphicFramePr>
            <p:nvPr>
              <p:extLst>
                <p:ext uri="{D42A27DB-BD31-4B8C-83A1-F6EECF244321}">
                  <p14:modId xmlns:p14="http://schemas.microsoft.com/office/powerpoint/2010/main" val="20371645"/>
                </p:ext>
              </p:extLst>
            </p:nvPr>
          </p:nvGraphicFramePr>
          <p:xfrm>
            <a:off x="3149291" y="2996952"/>
            <a:ext cx="5760638" cy="2520283"/>
          </p:xfrm>
          <a:graphic>
            <a:graphicData uri="http://schemas.openxmlformats.org/drawingml/2006/chart">
              <c:chart xmlns:c="http://schemas.openxmlformats.org/drawingml/2006/chart" xmlns:r="http://schemas.openxmlformats.org/officeDocument/2006/relationships" r:id="rId15"/>
            </a:graphicData>
          </a:graphic>
        </p:graphicFrame>
        <p:sp>
          <p:nvSpPr>
            <p:cNvPr id="12" name="TextBox 11"/>
            <p:cNvSpPr txBox="1"/>
            <p:nvPr/>
          </p:nvSpPr>
          <p:spPr>
            <a:xfrm>
              <a:off x="3849714" y="4528574"/>
              <a:ext cx="2232248" cy="601974"/>
            </a:xfrm>
            <a:prstGeom prst="rect">
              <a:avLst/>
            </a:prstGeom>
            <a:solidFill>
              <a:schemeClr val="bg1"/>
            </a:solidFill>
          </p:spPr>
          <p:txBody>
            <a:bodyPr wrap="square" rtlCol="0">
              <a:spAutoFit/>
            </a:bodyPr>
            <a:lstStyle/>
            <a:p>
              <a:r>
                <a:rPr lang="en-US" sz="1600" i="1" dirty="0">
                  <a:latin typeface="Times New Roman"/>
                  <a:cs typeface="Times New Roman"/>
                </a:rPr>
                <a:t>y = ax + b</a:t>
              </a:r>
            </a:p>
            <a:p>
              <a:r>
                <a:rPr lang="en-US" sz="1600" i="1" dirty="0">
                  <a:latin typeface="Times New Roman"/>
                  <a:cs typeface="Times New Roman"/>
                </a:rPr>
                <a:t>y = 27.951x + 3676.5 </a:t>
              </a:r>
              <a:endParaRPr lang="fr-FR" sz="1600" i="1" dirty="0">
                <a:latin typeface="Times New Roman"/>
                <a:cs typeface="Times New Roman"/>
              </a:endParaRPr>
            </a:p>
          </p:txBody>
        </p:sp>
      </p:grpSp>
      <p:sp>
        <p:nvSpPr>
          <p:cNvPr id="16" name="Line Callout 2 15"/>
          <p:cNvSpPr/>
          <p:nvPr>
            <p:custDataLst>
              <p:tags r:id="rId7"/>
            </p:custDataLst>
          </p:nvPr>
        </p:nvSpPr>
        <p:spPr>
          <a:xfrm>
            <a:off x="5994709" y="2996952"/>
            <a:ext cx="2448272" cy="399889"/>
          </a:xfrm>
          <a:prstGeom prst="borderCallout2">
            <a:avLst>
              <a:gd name="adj1" fmla="val 18750"/>
              <a:gd name="adj2" fmla="val -5434"/>
              <a:gd name="adj3" fmla="val 18750"/>
              <a:gd name="adj4" fmla="val -15510"/>
              <a:gd name="adj5" fmla="val 294972"/>
              <a:gd name="adj6" fmla="val -36234"/>
            </a:avLst>
          </a:prstGeom>
          <a:solidFill>
            <a:schemeClr val="bg1">
              <a:lumMod val="65000"/>
            </a:schemeClr>
          </a:solidFill>
          <a:ln w="28575" cmpd="sng">
            <a:solidFill>
              <a:schemeClr val="bg1">
                <a:lumMod val="50000"/>
              </a:schemeClr>
            </a:solidFill>
          </a:ln>
          <a:effectLst/>
        </p:spPr>
        <p:txBody>
          <a:bodyPr lIns="0" tIns="0" rIns="0" bIns="0" anchor="ctr"/>
          <a:lstStyle/>
          <a:p>
            <a:pPr algn="ctr"/>
            <a:r>
              <a:rPr lang="fr-FR" sz="1200" dirty="0">
                <a:latin typeface="+mj-lt"/>
                <a:cs typeface="Gill Sans" charset="0"/>
              </a:rPr>
              <a:t>Dd</a:t>
            </a:r>
            <a:r>
              <a:rPr lang="fr-FR" sz="1200" baseline="-25000" dirty="0">
                <a:latin typeface="+mj-lt"/>
                <a:cs typeface="Gill Sans" charset="0"/>
              </a:rPr>
              <a:t>3</a:t>
            </a:r>
            <a:r>
              <a:rPr lang="fr-FR" sz="1200" dirty="0">
                <a:latin typeface="+mj-lt"/>
                <a:cs typeface="Gill Sans" charset="0"/>
              </a:rPr>
              <a:t> = 27.951*3 + 3676.5 = 3760.4</a:t>
            </a:r>
          </a:p>
        </p:txBody>
      </p:sp>
      <p:graphicFrame>
        <p:nvGraphicFramePr>
          <p:cNvPr id="17" name="Object 43"/>
          <p:cNvGraphicFramePr>
            <a:graphicFrameLocks noChangeAspect="1"/>
          </p:cNvGraphicFramePr>
          <p:nvPr>
            <p:custDataLst>
              <p:tags r:id="rId8"/>
            </p:custDataLst>
            <p:extLst>
              <p:ext uri="{D42A27DB-BD31-4B8C-83A1-F6EECF244321}">
                <p14:modId xmlns:p14="http://schemas.microsoft.com/office/powerpoint/2010/main" val="3189116273"/>
              </p:ext>
            </p:extLst>
          </p:nvPr>
        </p:nvGraphicFramePr>
        <p:xfrm>
          <a:off x="585283" y="5589240"/>
          <a:ext cx="2762250" cy="555625"/>
        </p:xfrm>
        <a:graphic>
          <a:graphicData uri="http://schemas.openxmlformats.org/presentationml/2006/ole">
            <mc:AlternateContent xmlns:mc="http://schemas.openxmlformats.org/markup-compatibility/2006">
              <mc:Choice xmlns:v="urn:schemas-microsoft-com:vml" Requires="v">
                <p:oleObj spid="_x0000_s683830" name="Equation" r:id="rId16" imgW="2209800" imgH="444500" progId="Equation.3">
                  <p:embed/>
                </p:oleObj>
              </mc:Choice>
              <mc:Fallback>
                <p:oleObj name="Equation" r:id="rId16" imgW="2209800" imgH="444500" progId="Equation.3">
                  <p:embed/>
                  <p:pic>
                    <p:nvPicPr>
                      <p:cNvPr id="0" name=""/>
                      <p:cNvPicPr>
                        <a:picLocks noChangeAspect="1" noChangeArrowheads="1"/>
                      </p:cNvPicPr>
                      <p:nvPr/>
                    </p:nvPicPr>
                    <p:blipFill>
                      <a:blip r:embed="rId17"/>
                      <a:srcRect/>
                      <a:stretch>
                        <a:fillRect/>
                      </a:stretch>
                    </p:blipFill>
                    <p:spPr bwMode="auto">
                      <a:xfrm>
                        <a:off x="585283" y="5589240"/>
                        <a:ext cx="276225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 name="Object 43"/>
          <p:cNvGraphicFramePr>
            <a:graphicFrameLocks noChangeAspect="1"/>
          </p:cNvGraphicFramePr>
          <p:nvPr>
            <p:custDataLst>
              <p:tags r:id="rId9"/>
            </p:custDataLst>
            <p:extLst>
              <p:ext uri="{D42A27DB-BD31-4B8C-83A1-F6EECF244321}">
                <p14:modId xmlns:p14="http://schemas.microsoft.com/office/powerpoint/2010/main" val="3555743468"/>
              </p:ext>
            </p:extLst>
          </p:nvPr>
        </p:nvGraphicFramePr>
        <p:xfrm>
          <a:off x="4108151" y="5589240"/>
          <a:ext cx="2254250" cy="555625"/>
        </p:xfrm>
        <a:graphic>
          <a:graphicData uri="http://schemas.openxmlformats.org/presentationml/2006/ole">
            <mc:AlternateContent xmlns:mc="http://schemas.openxmlformats.org/markup-compatibility/2006">
              <mc:Choice xmlns:v="urn:schemas-microsoft-com:vml" Requires="v">
                <p:oleObj spid="_x0000_s683831" name="Equation" r:id="rId18" imgW="1803400" imgH="444500" progId="Equation.3">
                  <p:embed/>
                </p:oleObj>
              </mc:Choice>
              <mc:Fallback>
                <p:oleObj name="Equation" r:id="rId18" imgW="1803400" imgH="444500" progId="Equation.3">
                  <p:embed/>
                  <p:pic>
                    <p:nvPicPr>
                      <p:cNvPr id="0" name=""/>
                      <p:cNvPicPr>
                        <a:picLocks noChangeAspect="1" noChangeArrowheads="1"/>
                      </p:cNvPicPr>
                      <p:nvPr/>
                    </p:nvPicPr>
                    <p:blipFill>
                      <a:blip r:embed="rId19"/>
                      <a:srcRect/>
                      <a:stretch>
                        <a:fillRect/>
                      </a:stretch>
                    </p:blipFill>
                    <p:spPr bwMode="auto">
                      <a:xfrm>
                        <a:off x="4108151" y="5589240"/>
                        <a:ext cx="225425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 name="Oval 19"/>
          <p:cNvSpPr>
            <a:spLocks noChangeAspect="1"/>
          </p:cNvSpPr>
          <p:nvPr>
            <p:custDataLst>
              <p:tags r:id="rId10"/>
            </p:custDataLst>
          </p:nvPr>
        </p:nvSpPr>
        <p:spPr>
          <a:xfrm>
            <a:off x="193279" y="2041394"/>
            <a:ext cx="324000" cy="324000"/>
          </a:xfrm>
          <a:prstGeom prst="ellipse">
            <a:avLst/>
          </a:prstGeom>
          <a:solidFill>
            <a:srgbClr val="FFFFFF"/>
          </a:solidFill>
          <a:ln w="28575"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bg1">
                    <a:lumMod val="50000"/>
                  </a:schemeClr>
                </a:solidFill>
              </a:rPr>
              <a:t>1</a:t>
            </a:r>
          </a:p>
        </p:txBody>
      </p:sp>
      <p:sp>
        <p:nvSpPr>
          <p:cNvPr id="21" name="Oval 20"/>
          <p:cNvSpPr>
            <a:spLocks noChangeAspect="1"/>
          </p:cNvSpPr>
          <p:nvPr>
            <p:custDataLst>
              <p:tags r:id="rId11"/>
            </p:custDataLst>
          </p:nvPr>
        </p:nvSpPr>
        <p:spPr>
          <a:xfrm>
            <a:off x="193279" y="5705052"/>
            <a:ext cx="324000" cy="324000"/>
          </a:xfrm>
          <a:prstGeom prst="ellipse">
            <a:avLst/>
          </a:prstGeom>
          <a:solidFill>
            <a:srgbClr val="FFFFFF"/>
          </a:solidFill>
          <a:ln w="28575"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bg1">
                    <a:lumMod val="50000"/>
                  </a:schemeClr>
                </a:solidFill>
              </a:rPr>
              <a:t>2</a:t>
            </a:r>
          </a:p>
        </p:txBody>
      </p:sp>
      <p:sp>
        <p:nvSpPr>
          <p:cNvPr id="22" name="Oval 21"/>
          <p:cNvSpPr>
            <a:spLocks noChangeAspect="1"/>
          </p:cNvSpPr>
          <p:nvPr>
            <p:custDataLst>
              <p:tags r:id="rId12"/>
            </p:custDataLst>
          </p:nvPr>
        </p:nvSpPr>
        <p:spPr>
          <a:xfrm>
            <a:off x="3707904" y="5705052"/>
            <a:ext cx="324000" cy="324000"/>
          </a:xfrm>
          <a:prstGeom prst="ellipse">
            <a:avLst/>
          </a:prstGeom>
          <a:solidFill>
            <a:srgbClr val="FFFFFF"/>
          </a:solidFill>
          <a:ln w="28575"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400" b="1" dirty="0">
                <a:solidFill>
                  <a:schemeClr val="bg1">
                    <a:lumMod val="50000"/>
                  </a:schemeClr>
                </a:solidFill>
              </a:rPr>
              <a:t>3</a:t>
            </a:r>
          </a:p>
        </p:txBody>
      </p:sp>
    </p:spTree>
    <p:extLst>
      <p:ext uri="{BB962C8B-B14F-4D97-AF65-F5344CB8AC3E}">
        <p14:creationId xmlns:p14="http://schemas.microsoft.com/office/powerpoint/2010/main" val="222466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8A1F9470-B9F7-43A1-BA82-72971B4C2BDB}"/>
              </a:ext>
            </a:extLst>
          </p:cNvPr>
          <p:cNvSpPr>
            <a:spLocks noGrp="1" noChangeArrowheads="1"/>
          </p:cNvSpPr>
          <p:nvPr>
            <p:ph type="title"/>
            <p:custDataLst>
              <p:tags r:id="rId1"/>
            </p:custDataLst>
          </p:nvPr>
        </p:nvSpPr>
        <p:spPr>
          <a:xfrm>
            <a:off x="1475656" y="746125"/>
            <a:ext cx="7239000" cy="457200"/>
          </a:xfrm>
          <a:noFill/>
        </p:spPr>
        <p:txBody>
          <a:bodyPr/>
          <a:lstStyle/>
          <a:p>
            <a:pPr algn="r"/>
            <a:r>
              <a:rPr lang="fr-FR" altLang="fr-FR" sz="2800" b="1" dirty="0">
                <a:solidFill>
                  <a:srgbClr val="339933"/>
                </a:solidFill>
                <a:latin typeface="Arial" panose="020B0604020202020204" pitchFamily="34" charset="0"/>
                <a:cs typeface="Arial" panose="020B0604020202020204" pitchFamily="34" charset="0"/>
              </a:rPr>
              <a:t>Les mesures de qualité d'une prévision</a:t>
            </a:r>
          </a:p>
        </p:txBody>
      </p:sp>
      <p:sp>
        <p:nvSpPr>
          <p:cNvPr id="52229" name="Rectangle 3">
            <a:extLst>
              <a:ext uri="{FF2B5EF4-FFF2-40B4-BE49-F238E27FC236}">
                <a16:creationId xmlns:a16="http://schemas.microsoft.com/office/drawing/2014/main" id="{851635C7-5539-4ED2-9207-37D0ECCC60CA}"/>
              </a:ext>
            </a:extLst>
          </p:cNvPr>
          <p:cNvSpPr>
            <a:spLocks noGrp="1" noChangeArrowheads="1"/>
          </p:cNvSpPr>
          <p:nvPr>
            <p:ph type="body" idx="1"/>
            <p:custDataLst>
              <p:tags r:id="rId2"/>
            </p:custDataLst>
          </p:nvPr>
        </p:nvSpPr>
        <p:spPr>
          <a:xfrm>
            <a:off x="1347788" y="1676400"/>
            <a:ext cx="6680200" cy="4560888"/>
          </a:xfrm>
          <a:noFill/>
        </p:spPr>
        <p:txBody>
          <a:bodyPr/>
          <a:lstStyle/>
          <a:p>
            <a:r>
              <a:rPr lang="fr-FR" altLang="fr-FR" dirty="0">
                <a:solidFill>
                  <a:srgbClr val="003399"/>
                </a:solidFill>
                <a:latin typeface="Arial" panose="020B0604020202020204" pitchFamily="34" charset="0"/>
                <a:cs typeface="Arial" panose="020B0604020202020204" pitchFamily="34" charset="0"/>
              </a:rPr>
              <a:t>L’écart algébrique moyen</a:t>
            </a:r>
            <a:br>
              <a:rPr lang="fr-FR" altLang="fr-FR" dirty="0">
                <a:solidFill>
                  <a:srgbClr val="003399"/>
                </a:solidFill>
                <a:latin typeface="Arial" panose="020B0604020202020204" pitchFamily="34" charset="0"/>
                <a:cs typeface="Arial" panose="020B0604020202020204" pitchFamily="34" charset="0"/>
              </a:rPr>
            </a:br>
            <a:endParaRPr lang="fr-FR" altLang="fr-FR" dirty="0">
              <a:solidFill>
                <a:srgbClr val="003399"/>
              </a:solidFill>
              <a:latin typeface="Arial" panose="020B0604020202020204" pitchFamily="34" charset="0"/>
              <a:cs typeface="Arial" panose="020B0604020202020204" pitchFamily="34" charset="0"/>
            </a:endParaRPr>
          </a:p>
          <a:p>
            <a:endParaRPr lang="fr-FR" altLang="fr-FR" dirty="0">
              <a:solidFill>
                <a:srgbClr val="003399"/>
              </a:solidFill>
              <a:latin typeface="Arial" panose="020B0604020202020204" pitchFamily="34" charset="0"/>
              <a:cs typeface="Arial" panose="020B0604020202020204" pitchFamily="34" charset="0"/>
            </a:endParaRPr>
          </a:p>
          <a:p>
            <a:endParaRPr lang="fr-FR" altLang="fr-FR" dirty="0">
              <a:solidFill>
                <a:srgbClr val="003399"/>
              </a:solidFill>
              <a:latin typeface="Arial" panose="020B0604020202020204" pitchFamily="34" charset="0"/>
              <a:cs typeface="Arial" panose="020B0604020202020204" pitchFamily="34" charset="0"/>
            </a:endParaRPr>
          </a:p>
          <a:p>
            <a:r>
              <a:rPr lang="fr-FR" altLang="fr-FR" dirty="0">
                <a:solidFill>
                  <a:srgbClr val="003399"/>
                </a:solidFill>
                <a:latin typeface="Arial" panose="020B0604020202020204" pitchFamily="34" charset="0"/>
                <a:cs typeface="Arial" panose="020B0604020202020204" pitchFamily="34" charset="0"/>
              </a:rPr>
              <a:t>L’écart absolu moyen</a:t>
            </a:r>
          </a:p>
          <a:p>
            <a:endParaRPr lang="fr-FR" altLang="fr-FR" dirty="0">
              <a:solidFill>
                <a:srgbClr val="003399"/>
              </a:solidFill>
              <a:latin typeface="Arial" panose="020B0604020202020204" pitchFamily="34" charset="0"/>
              <a:cs typeface="Arial" panose="020B0604020202020204" pitchFamily="34" charset="0"/>
            </a:endParaRPr>
          </a:p>
          <a:p>
            <a:endParaRPr lang="fr-FR" altLang="fr-FR" dirty="0">
              <a:solidFill>
                <a:srgbClr val="003399"/>
              </a:solidFill>
              <a:latin typeface="Arial" panose="020B0604020202020204" pitchFamily="34" charset="0"/>
              <a:cs typeface="Arial" panose="020B0604020202020204" pitchFamily="34" charset="0"/>
            </a:endParaRPr>
          </a:p>
          <a:p>
            <a:r>
              <a:rPr lang="fr-FR" altLang="fr-FR" dirty="0">
                <a:solidFill>
                  <a:srgbClr val="003399"/>
                </a:solidFill>
                <a:latin typeface="Arial" panose="020B0604020202020204" pitchFamily="34" charset="0"/>
                <a:cs typeface="Arial" panose="020B0604020202020204" pitchFamily="34" charset="0"/>
              </a:rPr>
              <a:t>L’écart quadratique moyen</a:t>
            </a:r>
          </a:p>
          <a:p>
            <a:endParaRPr lang="fr-FR" altLang="fr-FR" dirty="0">
              <a:solidFill>
                <a:srgbClr val="003399"/>
              </a:solidFill>
              <a:latin typeface="Arial" panose="020B0604020202020204" pitchFamily="34" charset="0"/>
              <a:cs typeface="Arial" panose="020B0604020202020204" pitchFamily="34" charset="0"/>
            </a:endParaRPr>
          </a:p>
          <a:p>
            <a:endParaRPr lang="fr-FR" altLang="fr-FR" dirty="0">
              <a:solidFill>
                <a:srgbClr val="003399"/>
              </a:solidFill>
              <a:latin typeface="Arial" panose="020B0604020202020204" pitchFamily="34" charset="0"/>
              <a:cs typeface="Arial" panose="020B0604020202020204" pitchFamily="34" charset="0"/>
            </a:endParaRPr>
          </a:p>
        </p:txBody>
      </p:sp>
      <p:grpSp>
        <p:nvGrpSpPr>
          <p:cNvPr id="52230" name="Group 4">
            <a:extLst>
              <a:ext uri="{FF2B5EF4-FFF2-40B4-BE49-F238E27FC236}">
                <a16:creationId xmlns:a16="http://schemas.microsoft.com/office/drawing/2014/main" id="{8BAE42E4-4FEE-4AB3-89CA-E27DD831379B}"/>
              </a:ext>
            </a:extLst>
          </p:cNvPr>
          <p:cNvGrpSpPr>
            <a:grpSpLocks/>
          </p:cNvGrpSpPr>
          <p:nvPr>
            <p:custDataLst>
              <p:tags r:id="rId3"/>
            </p:custDataLst>
          </p:nvPr>
        </p:nvGrpSpPr>
        <p:grpSpPr bwMode="auto">
          <a:xfrm>
            <a:off x="2057400" y="2209800"/>
            <a:ext cx="2895600" cy="1008063"/>
            <a:chOff x="1536" y="3148"/>
            <a:chExt cx="1824" cy="635"/>
          </a:xfrm>
        </p:grpSpPr>
        <p:sp>
          <p:nvSpPr>
            <p:cNvPr id="52241" name="Text Box 5">
              <a:extLst>
                <a:ext uri="{FF2B5EF4-FFF2-40B4-BE49-F238E27FC236}">
                  <a16:creationId xmlns:a16="http://schemas.microsoft.com/office/drawing/2014/main" id="{65AA614D-6BE7-4DCA-BEBD-93255702972D}"/>
                </a:ext>
              </a:extLst>
            </p:cNvPr>
            <p:cNvSpPr txBox="1">
              <a:spLocks noChangeArrowheads="1"/>
            </p:cNvSpPr>
            <p:nvPr/>
          </p:nvSpPr>
          <p:spPr bwMode="auto">
            <a:xfrm>
              <a:off x="1968" y="3148"/>
              <a:ext cx="11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4000">
                  <a:solidFill>
                    <a:srgbClr val="003399"/>
                  </a:solidFill>
                  <a:latin typeface="Symbol" panose="05050102010706020507" pitchFamily="18" charset="2"/>
                </a:rPr>
                <a:t>S</a:t>
              </a:r>
              <a:r>
                <a:rPr lang="fr-FR" altLang="fr-FR">
                  <a:solidFill>
                    <a:srgbClr val="003399"/>
                  </a:solidFill>
                </a:rPr>
                <a:t> </a:t>
              </a:r>
              <a:r>
                <a:rPr lang="fr-FR" altLang="fr-FR" sz="2800">
                  <a:solidFill>
                    <a:srgbClr val="003399"/>
                  </a:solidFill>
                </a:rPr>
                <a:t>(D</a:t>
              </a:r>
              <a:r>
                <a:rPr lang="fr-FR" altLang="fr-FR" sz="2800" baseline="-25000">
                  <a:solidFill>
                    <a:srgbClr val="003399"/>
                  </a:solidFill>
                </a:rPr>
                <a:t>t</a:t>
              </a:r>
              <a:r>
                <a:rPr lang="fr-FR" altLang="fr-FR" sz="2800">
                  <a:solidFill>
                    <a:srgbClr val="003399"/>
                  </a:solidFill>
                </a:rPr>
                <a:t> - P</a:t>
              </a:r>
              <a:r>
                <a:rPr lang="fr-FR" altLang="fr-FR" sz="2800" baseline="-25000">
                  <a:solidFill>
                    <a:srgbClr val="003399"/>
                  </a:solidFill>
                </a:rPr>
                <a:t>t</a:t>
              </a:r>
              <a:r>
                <a:rPr lang="fr-FR" altLang="fr-FR" sz="2800">
                  <a:solidFill>
                    <a:srgbClr val="003399"/>
                  </a:solidFill>
                </a:rPr>
                <a:t>)</a:t>
              </a:r>
              <a:endParaRPr lang="fr-FR" altLang="fr-FR">
                <a:solidFill>
                  <a:srgbClr val="003399"/>
                </a:solidFill>
              </a:endParaRPr>
            </a:p>
          </p:txBody>
        </p:sp>
        <p:sp>
          <p:nvSpPr>
            <p:cNvPr id="52242" name="Text Box 6">
              <a:extLst>
                <a:ext uri="{FF2B5EF4-FFF2-40B4-BE49-F238E27FC236}">
                  <a16:creationId xmlns:a16="http://schemas.microsoft.com/office/drawing/2014/main" id="{411E0A5B-E8AD-41F2-B360-D1A67697AD3A}"/>
                </a:ext>
              </a:extLst>
            </p:cNvPr>
            <p:cNvSpPr txBox="1">
              <a:spLocks noChangeArrowheads="1"/>
            </p:cNvSpPr>
            <p:nvPr/>
          </p:nvSpPr>
          <p:spPr bwMode="auto">
            <a:xfrm>
              <a:off x="1536" y="3408"/>
              <a:ext cx="182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2800">
                  <a:solidFill>
                    <a:srgbClr val="003399"/>
                  </a:solidFill>
                </a:rPr>
                <a:t>= </a:t>
              </a:r>
              <a:r>
                <a:rPr lang="fr-FR" altLang="fr-FR" sz="2800" baseline="50000">
                  <a:solidFill>
                    <a:srgbClr val="003399"/>
                  </a:solidFill>
                </a:rPr>
                <a:t>______________</a:t>
              </a:r>
              <a:endParaRPr lang="fr-FR" altLang="fr-FR" sz="2800">
                <a:solidFill>
                  <a:srgbClr val="003399"/>
                </a:solidFill>
              </a:endParaRPr>
            </a:p>
          </p:txBody>
        </p:sp>
        <p:sp>
          <p:nvSpPr>
            <p:cNvPr id="52243" name="Text Box 7">
              <a:extLst>
                <a:ext uri="{FF2B5EF4-FFF2-40B4-BE49-F238E27FC236}">
                  <a16:creationId xmlns:a16="http://schemas.microsoft.com/office/drawing/2014/main" id="{77E7F3EC-AAB5-41A1-9A49-4E6CF8863867}"/>
                </a:ext>
              </a:extLst>
            </p:cNvPr>
            <p:cNvSpPr txBox="1">
              <a:spLocks noChangeArrowheads="1"/>
            </p:cNvSpPr>
            <p:nvPr/>
          </p:nvSpPr>
          <p:spPr bwMode="auto">
            <a:xfrm>
              <a:off x="2474" y="3552"/>
              <a:ext cx="2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2000">
                  <a:solidFill>
                    <a:srgbClr val="003399"/>
                  </a:solidFill>
                </a:rPr>
                <a:t>n</a:t>
              </a:r>
            </a:p>
          </p:txBody>
        </p:sp>
      </p:grpSp>
      <p:grpSp>
        <p:nvGrpSpPr>
          <p:cNvPr id="52231" name="Group 8">
            <a:extLst>
              <a:ext uri="{FF2B5EF4-FFF2-40B4-BE49-F238E27FC236}">
                <a16:creationId xmlns:a16="http://schemas.microsoft.com/office/drawing/2014/main" id="{FED24CB2-1E14-4BC9-BD47-2E3732D1BDE7}"/>
              </a:ext>
            </a:extLst>
          </p:cNvPr>
          <p:cNvGrpSpPr>
            <a:grpSpLocks/>
          </p:cNvGrpSpPr>
          <p:nvPr>
            <p:custDataLst>
              <p:tags r:id="rId4"/>
            </p:custDataLst>
          </p:nvPr>
        </p:nvGrpSpPr>
        <p:grpSpPr bwMode="auto">
          <a:xfrm>
            <a:off x="1981200" y="3810000"/>
            <a:ext cx="2743200" cy="985838"/>
            <a:chOff x="3264" y="2620"/>
            <a:chExt cx="1728" cy="621"/>
          </a:xfrm>
        </p:grpSpPr>
        <p:sp>
          <p:nvSpPr>
            <p:cNvPr id="52238" name="Text Box 9">
              <a:extLst>
                <a:ext uri="{FF2B5EF4-FFF2-40B4-BE49-F238E27FC236}">
                  <a16:creationId xmlns:a16="http://schemas.microsoft.com/office/drawing/2014/main" id="{6A2E276B-C1E6-4F4F-BDC8-F638F259B9D0}"/>
                </a:ext>
              </a:extLst>
            </p:cNvPr>
            <p:cNvSpPr txBox="1">
              <a:spLocks noChangeArrowheads="1"/>
            </p:cNvSpPr>
            <p:nvPr/>
          </p:nvSpPr>
          <p:spPr bwMode="auto">
            <a:xfrm>
              <a:off x="3696" y="2620"/>
              <a:ext cx="107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4000">
                  <a:solidFill>
                    <a:srgbClr val="003399"/>
                  </a:solidFill>
                  <a:latin typeface="Symbol" panose="05050102010706020507" pitchFamily="18" charset="2"/>
                </a:rPr>
                <a:t>S</a:t>
              </a:r>
              <a:r>
                <a:rPr lang="fr-FR" altLang="fr-FR">
                  <a:solidFill>
                    <a:srgbClr val="003399"/>
                  </a:solidFill>
                </a:rPr>
                <a:t> </a:t>
              </a:r>
              <a:r>
                <a:rPr lang="fr-FR" altLang="fr-FR" sz="2800" b="0">
                  <a:solidFill>
                    <a:srgbClr val="003399"/>
                  </a:solidFill>
                </a:rPr>
                <a:t>|</a:t>
              </a:r>
              <a:r>
                <a:rPr lang="fr-FR" altLang="fr-FR" sz="2800">
                  <a:solidFill>
                    <a:srgbClr val="003399"/>
                  </a:solidFill>
                </a:rPr>
                <a:t>D</a:t>
              </a:r>
              <a:r>
                <a:rPr lang="fr-FR" altLang="fr-FR" sz="2800" baseline="-25000">
                  <a:solidFill>
                    <a:srgbClr val="003399"/>
                  </a:solidFill>
                </a:rPr>
                <a:t>t</a:t>
              </a:r>
              <a:r>
                <a:rPr lang="fr-FR" altLang="fr-FR" sz="2800">
                  <a:solidFill>
                    <a:srgbClr val="003399"/>
                  </a:solidFill>
                </a:rPr>
                <a:t> - P</a:t>
              </a:r>
              <a:r>
                <a:rPr lang="fr-FR" altLang="fr-FR" sz="2800" baseline="-25000">
                  <a:solidFill>
                    <a:srgbClr val="003399"/>
                  </a:solidFill>
                </a:rPr>
                <a:t>t</a:t>
              </a:r>
              <a:r>
                <a:rPr lang="fr-FR" altLang="fr-FR" sz="2800" b="0">
                  <a:solidFill>
                    <a:srgbClr val="003399"/>
                  </a:solidFill>
                </a:rPr>
                <a:t>|</a:t>
              </a:r>
            </a:p>
          </p:txBody>
        </p:sp>
        <p:sp>
          <p:nvSpPr>
            <p:cNvPr id="52239" name="Text Box 10">
              <a:extLst>
                <a:ext uri="{FF2B5EF4-FFF2-40B4-BE49-F238E27FC236}">
                  <a16:creationId xmlns:a16="http://schemas.microsoft.com/office/drawing/2014/main" id="{5673A58F-134F-49F3-9B0A-204B5783B1BF}"/>
                </a:ext>
              </a:extLst>
            </p:cNvPr>
            <p:cNvSpPr txBox="1">
              <a:spLocks noChangeArrowheads="1"/>
            </p:cNvSpPr>
            <p:nvPr/>
          </p:nvSpPr>
          <p:spPr bwMode="auto">
            <a:xfrm>
              <a:off x="3264" y="2880"/>
              <a:ext cx="172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2800">
                  <a:solidFill>
                    <a:srgbClr val="003399"/>
                  </a:solidFill>
                </a:rPr>
                <a:t>= </a:t>
              </a:r>
              <a:r>
                <a:rPr lang="fr-FR" altLang="fr-FR" sz="2800" baseline="50000">
                  <a:solidFill>
                    <a:srgbClr val="003399"/>
                  </a:solidFill>
                </a:rPr>
                <a:t>____________</a:t>
              </a:r>
              <a:endParaRPr lang="fr-FR" altLang="fr-FR" sz="2800">
                <a:solidFill>
                  <a:srgbClr val="003399"/>
                </a:solidFill>
              </a:endParaRPr>
            </a:p>
          </p:txBody>
        </p:sp>
        <p:sp>
          <p:nvSpPr>
            <p:cNvPr id="52240" name="Text Box 11">
              <a:extLst>
                <a:ext uri="{FF2B5EF4-FFF2-40B4-BE49-F238E27FC236}">
                  <a16:creationId xmlns:a16="http://schemas.microsoft.com/office/drawing/2014/main" id="{0FEBD49E-5A29-442E-97E5-F3F743D15DE9}"/>
                </a:ext>
              </a:extLst>
            </p:cNvPr>
            <p:cNvSpPr txBox="1">
              <a:spLocks noChangeArrowheads="1"/>
            </p:cNvSpPr>
            <p:nvPr/>
          </p:nvSpPr>
          <p:spPr bwMode="auto">
            <a:xfrm>
              <a:off x="4204" y="2976"/>
              <a:ext cx="23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2400">
                  <a:solidFill>
                    <a:srgbClr val="003399"/>
                  </a:solidFill>
                </a:rPr>
                <a:t>n</a:t>
              </a:r>
            </a:p>
          </p:txBody>
        </p:sp>
      </p:grpSp>
      <p:sp>
        <p:nvSpPr>
          <p:cNvPr id="52232" name="Text Box 12">
            <a:extLst>
              <a:ext uri="{FF2B5EF4-FFF2-40B4-BE49-F238E27FC236}">
                <a16:creationId xmlns:a16="http://schemas.microsoft.com/office/drawing/2014/main" id="{6F5F7199-9A7C-4242-A4B8-B2A7C0810B2D}"/>
              </a:ext>
            </a:extLst>
          </p:cNvPr>
          <p:cNvSpPr txBox="1">
            <a:spLocks noChangeArrowheads="1"/>
          </p:cNvSpPr>
          <p:nvPr>
            <p:custDataLst>
              <p:tags r:id="rId5"/>
            </p:custDataLst>
          </p:nvPr>
        </p:nvSpPr>
        <p:spPr bwMode="auto">
          <a:xfrm>
            <a:off x="5652120" y="2551113"/>
            <a:ext cx="2582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r>
              <a:rPr lang="fr-FR" altLang="fr-FR" sz="2000">
                <a:solidFill>
                  <a:srgbClr val="003399"/>
                </a:solidFill>
              </a:rPr>
              <a:t>Mesure du centrage</a:t>
            </a:r>
          </a:p>
        </p:txBody>
      </p:sp>
      <p:sp>
        <p:nvSpPr>
          <p:cNvPr id="52233" name="Text Box 13">
            <a:extLst>
              <a:ext uri="{FF2B5EF4-FFF2-40B4-BE49-F238E27FC236}">
                <a16:creationId xmlns:a16="http://schemas.microsoft.com/office/drawing/2014/main" id="{5AC5225C-1BE9-45E9-8F62-818C632407C5}"/>
              </a:ext>
            </a:extLst>
          </p:cNvPr>
          <p:cNvSpPr txBox="1">
            <a:spLocks noChangeArrowheads="1"/>
          </p:cNvSpPr>
          <p:nvPr>
            <p:custDataLst>
              <p:tags r:id="rId6"/>
            </p:custDataLst>
          </p:nvPr>
        </p:nvSpPr>
        <p:spPr bwMode="auto">
          <a:xfrm>
            <a:off x="5652120" y="4151313"/>
            <a:ext cx="321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r>
              <a:rPr lang="fr-FR" altLang="fr-FR" sz="2000" dirty="0">
                <a:solidFill>
                  <a:srgbClr val="003399"/>
                </a:solidFill>
              </a:rPr>
              <a:t>Mesures de la dispersion</a:t>
            </a:r>
          </a:p>
        </p:txBody>
      </p:sp>
      <p:grpSp>
        <p:nvGrpSpPr>
          <p:cNvPr id="52234" name="Group 14">
            <a:extLst>
              <a:ext uri="{FF2B5EF4-FFF2-40B4-BE49-F238E27FC236}">
                <a16:creationId xmlns:a16="http://schemas.microsoft.com/office/drawing/2014/main" id="{F7973034-4DFF-4C23-A0C2-34063BAA79DF}"/>
              </a:ext>
            </a:extLst>
          </p:cNvPr>
          <p:cNvGrpSpPr>
            <a:grpSpLocks/>
          </p:cNvGrpSpPr>
          <p:nvPr>
            <p:custDataLst>
              <p:tags r:id="rId7"/>
            </p:custDataLst>
          </p:nvPr>
        </p:nvGrpSpPr>
        <p:grpSpPr bwMode="auto">
          <a:xfrm>
            <a:off x="1979613" y="5229225"/>
            <a:ext cx="2743200" cy="985838"/>
            <a:chOff x="3264" y="2620"/>
            <a:chExt cx="1728" cy="621"/>
          </a:xfrm>
        </p:grpSpPr>
        <p:sp>
          <p:nvSpPr>
            <p:cNvPr id="52235" name="Text Box 15">
              <a:extLst>
                <a:ext uri="{FF2B5EF4-FFF2-40B4-BE49-F238E27FC236}">
                  <a16:creationId xmlns:a16="http://schemas.microsoft.com/office/drawing/2014/main" id="{41611F35-D24F-454D-80C7-65CF2F5A89C3}"/>
                </a:ext>
              </a:extLst>
            </p:cNvPr>
            <p:cNvSpPr txBox="1">
              <a:spLocks noChangeArrowheads="1"/>
            </p:cNvSpPr>
            <p:nvPr/>
          </p:nvSpPr>
          <p:spPr bwMode="auto">
            <a:xfrm>
              <a:off x="3618" y="2620"/>
              <a:ext cx="123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4000">
                  <a:solidFill>
                    <a:srgbClr val="003399"/>
                  </a:solidFill>
                  <a:latin typeface="Symbol" panose="05050102010706020507" pitchFamily="18" charset="2"/>
                </a:rPr>
                <a:t>S</a:t>
              </a:r>
              <a:r>
                <a:rPr lang="fr-FR" altLang="fr-FR">
                  <a:solidFill>
                    <a:srgbClr val="003399"/>
                  </a:solidFill>
                </a:rPr>
                <a:t> </a:t>
              </a:r>
              <a:r>
                <a:rPr lang="fr-FR" altLang="fr-FR" sz="2800" b="0">
                  <a:solidFill>
                    <a:srgbClr val="003399"/>
                  </a:solidFill>
                </a:rPr>
                <a:t>(</a:t>
              </a:r>
              <a:r>
                <a:rPr lang="fr-FR" altLang="fr-FR" sz="2800">
                  <a:solidFill>
                    <a:srgbClr val="003399"/>
                  </a:solidFill>
                </a:rPr>
                <a:t>D</a:t>
              </a:r>
              <a:r>
                <a:rPr lang="fr-FR" altLang="fr-FR" sz="2800" baseline="-25000">
                  <a:solidFill>
                    <a:srgbClr val="003399"/>
                  </a:solidFill>
                </a:rPr>
                <a:t>t</a:t>
              </a:r>
              <a:r>
                <a:rPr lang="fr-FR" altLang="fr-FR" sz="2800">
                  <a:solidFill>
                    <a:srgbClr val="003399"/>
                  </a:solidFill>
                </a:rPr>
                <a:t> – P</a:t>
              </a:r>
              <a:r>
                <a:rPr lang="fr-FR" altLang="fr-FR" sz="2800" baseline="-25000">
                  <a:solidFill>
                    <a:srgbClr val="003399"/>
                  </a:solidFill>
                </a:rPr>
                <a:t>t</a:t>
              </a:r>
              <a:r>
                <a:rPr lang="fr-FR" altLang="fr-FR" sz="2800" b="0">
                  <a:solidFill>
                    <a:srgbClr val="003399"/>
                  </a:solidFill>
                </a:rPr>
                <a:t>)²</a:t>
              </a:r>
            </a:p>
          </p:txBody>
        </p:sp>
        <p:sp>
          <p:nvSpPr>
            <p:cNvPr id="52236" name="Text Box 16">
              <a:extLst>
                <a:ext uri="{FF2B5EF4-FFF2-40B4-BE49-F238E27FC236}">
                  <a16:creationId xmlns:a16="http://schemas.microsoft.com/office/drawing/2014/main" id="{75392888-7D91-4B93-8A74-C7B1F01F9A39}"/>
                </a:ext>
              </a:extLst>
            </p:cNvPr>
            <p:cNvSpPr txBox="1">
              <a:spLocks noChangeArrowheads="1"/>
            </p:cNvSpPr>
            <p:nvPr/>
          </p:nvSpPr>
          <p:spPr bwMode="auto">
            <a:xfrm>
              <a:off x="3264" y="2880"/>
              <a:ext cx="172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2800">
                  <a:solidFill>
                    <a:srgbClr val="003399"/>
                  </a:solidFill>
                </a:rPr>
                <a:t>= </a:t>
              </a:r>
              <a:r>
                <a:rPr lang="fr-FR" altLang="fr-FR" sz="2800" baseline="50000">
                  <a:solidFill>
                    <a:srgbClr val="003399"/>
                  </a:solidFill>
                </a:rPr>
                <a:t>____________</a:t>
              </a:r>
              <a:endParaRPr lang="fr-FR" altLang="fr-FR" sz="2800">
                <a:solidFill>
                  <a:srgbClr val="003399"/>
                </a:solidFill>
              </a:endParaRPr>
            </a:p>
          </p:txBody>
        </p:sp>
        <p:sp>
          <p:nvSpPr>
            <p:cNvPr id="52237" name="Text Box 17">
              <a:extLst>
                <a:ext uri="{FF2B5EF4-FFF2-40B4-BE49-F238E27FC236}">
                  <a16:creationId xmlns:a16="http://schemas.microsoft.com/office/drawing/2014/main" id="{79FB2AAB-BB0C-419B-9121-8B07830DAAA2}"/>
                </a:ext>
              </a:extLst>
            </p:cNvPr>
            <p:cNvSpPr txBox="1">
              <a:spLocks noChangeArrowheads="1"/>
            </p:cNvSpPr>
            <p:nvPr/>
          </p:nvSpPr>
          <p:spPr bwMode="auto">
            <a:xfrm>
              <a:off x="4204" y="2976"/>
              <a:ext cx="23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defRPr b="1">
                  <a:solidFill>
                    <a:schemeClr val="tx1"/>
                  </a:solidFill>
                  <a:latin typeface="Arial" panose="020B0604020202020204" pitchFamily="34" charset="0"/>
                </a:defRPr>
              </a:lvl1pPr>
              <a:lvl2pPr marL="742950" indent="-285750">
                <a:lnSpc>
                  <a:spcPct val="90000"/>
                </a:lnSpc>
                <a:defRPr b="1">
                  <a:solidFill>
                    <a:schemeClr val="tx1"/>
                  </a:solidFill>
                  <a:latin typeface="Arial" panose="020B0604020202020204" pitchFamily="34" charset="0"/>
                </a:defRPr>
              </a:lvl2pPr>
              <a:lvl3pPr marL="1143000" indent="-228600">
                <a:lnSpc>
                  <a:spcPct val="90000"/>
                </a:lnSpc>
                <a:defRPr b="1">
                  <a:solidFill>
                    <a:schemeClr val="tx1"/>
                  </a:solidFill>
                  <a:latin typeface="Arial" panose="020B0604020202020204" pitchFamily="34" charset="0"/>
                </a:defRPr>
              </a:lvl3pPr>
              <a:lvl4pPr marL="1600200" indent="-228600">
                <a:lnSpc>
                  <a:spcPct val="90000"/>
                </a:lnSpc>
                <a:defRPr b="1">
                  <a:solidFill>
                    <a:schemeClr val="tx1"/>
                  </a:solidFill>
                  <a:latin typeface="Arial" panose="020B0604020202020204" pitchFamily="34" charset="0"/>
                </a:defRPr>
              </a:lvl4pPr>
              <a:lvl5pPr marL="2057400" indent="-228600">
                <a:lnSpc>
                  <a:spcPct val="90000"/>
                </a:lnSpc>
                <a:defRPr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chemeClr val="tx1"/>
                  </a:solidFill>
                  <a:latin typeface="Arial" panose="020B0604020202020204" pitchFamily="34" charset="0"/>
                </a:defRPr>
              </a:lvl9pPr>
            </a:lstStyle>
            <a:p>
              <a:pPr algn="ctr"/>
              <a:r>
                <a:rPr lang="fr-FR" altLang="fr-FR" sz="2400">
                  <a:solidFill>
                    <a:srgbClr val="003399"/>
                  </a:solidFill>
                </a:rPr>
                <a:t>n</a:t>
              </a:r>
            </a:p>
          </p:txBody>
        </p:sp>
      </p:grpSp>
    </p:spTree>
    <p:extLst>
      <p:ext uri="{BB962C8B-B14F-4D97-AF65-F5344CB8AC3E}">
        <p14:creationId xmlns:p14="http://schemas.microsoft.com/office/powerpoint/2010/main" val="12091780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25FB2F42-EEA7-4891-82DD-A35F19154852}"/>
              </a:ext>
            </a:extLst>
          </p:cNvPr>
          <p:cNvSpPr>
            <a:spLocks noGrp="1" noChangeArrowheads="1"/>
          </p:cNvSpPr>
          <p:nvPr>
            <p:ph type="title"/>
            <p:custDataLst>
              <p:tags r:id="rId1"/>
            </p:custDataLst>
          </p:nvPr>
        </p:nvSpPr>
        <p:spPr/>
        <p:txBody>
          <a:bodyPr/>
          <a:lstStyle/>
          <a:p>
            <a:pPr algn="r"/>
            <a:r>
              <a:rPr lang="fr-FR" altLang="fr-FR" sz="2800" b="1" dirty="0">
                <a:solidFill>
                  <a:srgbClr val="008000"/>
                </a:solidFill>
                <a:latin typeface="Arial" panose="020B0604020202020204" pitchFamily="34" charset="0"/>
                <a:cs typeface="Arial" panose="020B0604020202020204" pitchFamily="34" charset="0"/>
              </a:rPr>
              <a:t>Prévisions sur plusieurs périodes</a:t>
            </a:r>
          </a:p>
        </p:txBody>
      </p:sp>
      <p:sp>
        <p:nvSpPr>
          <p:cNvPr id="43013" name="Rectangle 3">
            <a:extLst>
              <a:ext uri="{FF2B5EF4-FFF2-40B4-BE49-F238E27FC236}">
                <a16:creationId xmlns:a16="http://schemas.microsoft.com/office/drawing/2014/main" id="{0F3EE118-C84B-451C-A610-4C9FD8E9740D}"/>
              </a:ext>
            </a:extLst>
          </p:cNvPr>
          <p:cNvSpPr>
            <a:spLocks noGrp="1" noChangeArrowheads="1"/>
          </p:cNvSpPr>
          <p:nvPr>
            <p:ph type="body" idx="1"/>
            <p:custDataLst>
              <p:tags r:id="rId2"/>
            </p:custDataLst>
          </p:nvPr>
        </p:nvSpPr>
        <p:spPr>
          <a:xfrm>
            <a:off x="611188" y="1676400"/>
            <a:ext cx="3529012" cy="4114800"/>
          </a:xfrm>
        </p:spPr>
        <p:txBody>
          <a:bodyPr/>
          <a:lstStyle/>
          <a:p>
            <a:r>
              <a:rPr lang="fr-FR" altLang="fr-FR" sz="2000" dirty="0">
                <a:solidFill>
                  <a:srgbClr val="003399"/>
                </a:solidFill>
                <a:latin typeface="Arial" panose="020B0604020202020204" pitchFamily="34" charset="0"/>
                <a:cs typeface="Arial" panose="020B0604020202020204" pitchFamily="34" charset="0"/>
              </a:rPr>
              <a:t>On retient la dernière prévision (P</a:t>
            </a:r>
            <a:r>
              <a:rPr lang="fr-FR" altLang="fr-FR" sz="2000" baseline="-25000" dirty="0">
                <a:solidFill>
                  <a:srgbClr val="003399"/>
                </a:solidFill>
                <a:latin typeface="Arial" panose="020B0604020202020204" pitchFamily="34" charset="0"/>
                <a:cs typeface="Arial" panose="020B0604020202020204" pitchFamily="34" charset="0"/>
              </a:rPr>
              <a:t>t</a:t>
            </a:r>
            <a:r>
              <a:rPr lang="fr-FR" altLang="fr-FR" sz="2000" dirty="0">
                <a:solidFill>
                  <a:srgbClr val="003399"/>
                </a:solidFill>
                <a:latin typeface="Arial" panose="020B0604020202020204" pitchFamily="34" charset="0"/>
                <a:cs typeface="Arial" panose="020B0604020202020204" pitchFamily="34" charset="0"/>
              </a:rPr>
              <a:t>)</a:t>
            </a:r>
          </a:p>
          <a:p>
            <a:r>
              <a:rPr lang="fr-FR" altLang="fr-FR" sz="2000" dirty="0">
                <a:solidFill>
                  <a:srgbClr val="003399"/>
                </a:solidFill>
                <a:latin typeface="Arial" panose="020B0604020202020204" pitchFamily="34" charset="0"/>
                <a:cs typeface="Arial" panose="020B0604020202020204" pitchFamily="34" charset="0"/>
              </a:rPr>
              <a:t>On projette la dernière tendance connue (T)</a:t>
            </a:r>
          </a:p>
          <a:p>
            <a:r>
              <a:rPr lang="fr-FR" altLang="fr-FR" sz="2000" dirty="0">
                <a:solidFill>
                  <a:srgbClr val="003399"/>
                </a:solidFill>
                <a:latin typeface="Arial" panose="020B0604020202020204" pitchFamily="34" charset="0"/>
                <a:cs typeface="Arial" panose="020B0604020202020204" pitchFamily="34" charset="0"/>
              </a:rPr>
              <a:t>On applique le coefficient de saisonnalité correspondant à la période (I)</a:t>
            </a:r>
          </a:p>
          <a:p>
            <a:endParaRPr lang="fr-FR" altLang="fr-FR" sz="2000" dirty="0">
              <a:solidFill>
                <a:srgbClr val="003399"/>
              </a:solidFill>
              <a:latin typeface="Arial" panose="020B0604020202020204" pitchFamily="34" charset="0"/>
              <a:cs typeface="Arial" panose="020B0604020202020204" pitchFamily="34" charset="0"/>
            </a:endParaRPr>
          </a:p>
          <a:p>
            <a:r>
              <a:rPr lang="fr-FR" altLang="fr-FR" sz="2000" dirty="0" err="1">
                <a:solidFill>
                  <a:srgbClr val="003399"/>
                </a:solidFill>
                <a:latin typeface="Arial" panose="020B0604020202020204" pitchFamily="34" charset="0"/>
                <a:cs typeface="Arial" panose="020B0604020202020204" pitchFamily="34" charset="0"/>
              </a:rPr>
              <a:t>P</a:t>
            </a:r>
            <a:r>
              <a:rPr lang="fr-FR" altLang="fr-FR" sz="2000" baseline="-25000" dirty="0" err="1">
                <a:solidFill>
                  <a:srgbClr val="003399"/>
                </a:solidFill>
                <a:latin typeface="Arial" panose="020B0604020202020204" pitchFamily="34" charset="0"/>
                <a:cs typeface="Arial" panose="020B0604020202020204" pitchFamily="34" charset="0"/>
              </a:rPr>
              <a:t>t+n</a:t>
            </a:r>
            <a:r>
              <a:rPr lang="fr-FR" altLang="fr-FR" sz="2000" dirty="0">
                <a:solidFill>
                  <a:srgbClr val="003399"/>
                </a:solidFill>
                <a:latin typeface="Arial" panose="020B0604020202020204" pitchFamily="34" charset="0"/>
                <a:cs typeface="Arial" panose="020B0604020202020204" pitchFamily="34" charset="0"/>
              </a:rPr>
              <a:t> = (P</a:t>
            </a:r>
            <a:r>
              <a:rPr lang="fr-FR" altLang="fr-FR" sz="2000" baseline="-25000" dirty="0">
                <a:solidFill>
                  <a:srgbClr val="003399"/>
                </a:solidFill>
                <a:latin typeface="Arial" panose="020B0604020202020204" pitchFamily="34" charset="0"/>
                <a:cs typeface="Arial" panose="020B0604020202020204" pitchFamily="34" charset="0"/>
              </a:rPr>
              <a:t>t</a:t>
            </a:r>
            <a:r>
              <a:rPr lang="fr-FR" altLang="fr-FR" sz="2000" dirty="0">
                <a:solidFill>
                  <a:srgbClr val="003399"/>
                </a:solidFill>
                <a:latin typeface="Arial" panose="020B0604020202020204" pitchFamily="34" charset="0"/>
                <a:cs typeface="Arial" panose="020B0604020202020204" pitchFamily="34" charset="0"/>
              </a:rPr>
              <a:t> + </a:t>
            </a:r>
            <a:r>
              <a:rPr lang="fr-FR" altLang="fr-FR" sz="2000" dirty="0" err="1">
                <a:solidFill>
                  <a:srgbClr val="003399"/>
                </a:solidFill>
                <a:latin typeface="Arial" panose="020B0604020202020204" pitchFamily="34" charset="0"/>
                <a:cs typeface="Arial" panose="020B0604020202020204" pitchFamily="34" charset="0"/>
              </a:rPr>
              <a:t>n.T</a:t>
            </a:r>
            <a:r>
              <a:rPr lang="fr-FR" altLang="fr-FR" sz="2000" dirty="0">
                <a:solidFill>
                  <a:srgbClr val="003399"/>
                </a:solidFill>
                <a:latin typeface="Arial" panose="020B0604020202020204" pitchFamily="34" charset="0"/>
                <a:cs typeface="Arial" panose="020B0604020202020204" pitchFamily="34" charset="0"/>
              </a:rPr>
              <a:t>) x </a:t>
            </a:r>
            <a:r>
              <a:rPr lang="fr-FR" altLang="fr-FR" sz="2000" dirty="0" err="1">
                <a:solidFill>
                  <a:srgbClr val="003399"/>
                </a:solidFill>
                <a:latin typeface="Arial" panose="020B0604020202020204" pitchFamily="34" charset="0"/>
                <a:cs typeface="Arial" panose="020B0604020202020204" pitchFamily="34" charset="0"/>
              </a:rPr>
              <a:t>I</a:t>
            </a:r>
            <a:r>
              <a:rPr lang="fr-FR" altLang="fr-FR" sz="2000" baseline="-25000" dirty="0" err="1">
                <a:solidFill>
                  <a:srgbClr val="003399"/>
                </a:solidFill>
                <a:latin typeface="Arial" panose="020B0604020202020204" pitchFamily="34" charset="0"/>
                <a:cs typeface="Arial" panose="020B0604020202020204" pitchFamily="34" charset="0"/>
              </a:rPr>
              <a:t>t+n</a:t>
            </a:r>
            <a:endParaRPr lang="fr-FR" altLang="fr-FR" sz="2000" baseline="-25000" dirty="0">
              <a:solidFill>
                <a:srgbClr val="003399"/>
              </a:solidFill>
              <a:latin typeface="Arial" panose="020B0604020202020204" pitchFamily="34" charset="0"/>
              <a:cs typeface="Arial" panose="020B0604020202020204" pitchFamily="34" charset="0"/>
            </a:endParaRPr>
          </a:p>
        </p:txBody>
      </p:sp>
      <p:sp>
        <p:nvSpPr>
          <p:cNvPr id="43014" name="Line 4">
            <a:extLst>
              <a:ext uri="{FF2B5EF4-FFF2-40B4-BE49-F238E27FC236}">
                <a16:creationId xmlns:a16="http://schemas.microsoft.com/office/drawing/2014/main" id="{3DEE6535-C843-4F6A-B926-BD7E8DE342E2}"/>
              </a:ext>
            </a:extLst>
          </p:cNvPr>
          <p:cNvSpPr>
            <a:spLocks noChangeShapeType="1"/>
          </p:cNvSpPr>
          <p:nvPr>
            <p:custDataLst>
              <p:tags r:id="rId3"/>
            </p:custDataLst>
          </p:nvPr>
        </p:nvSpPr>
        <p:spPr bwMode="auto">
          <a:xfrm flipV="1">
            <a:off x="4357688" y="1844675"/>
            <a:ext cx="0" cy="3384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3015" name="Line 5">
            <a:extLst>
              <a:ext uri="{FF2B5EF4-FFF2-40B4-BE49-F238E27FC236}">
                <a16:creationId xmlns:a16="http://schemas.microsoft.com/office/drawing/2014/main" id="{F801D71C-D1A8-4590-A15C-703BCA62D738}"/>
              </a:ext>
            </a:extLst>
          </p:cNvPr>
          <p:cNvSpPr>
            <a:spLocks noChangeShapeType="1"/>
          </p:cNvSpPr>
          <p:nvPr>
            <p:custDataLst>
              <p:tags r:id="rId4"/>
            </p:custDataLst>
          </p:nvPr>
        </p:nvSpPr>
        <p:spPr bwMode="auto">
          <a:xfrm>
            <a:off x="4356100" y="5227638"/>
            <a:ext cx="39624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3016" name="Freeform 6">
            <a:extLst>
              <a:ext uri="{FF2B5EF4-FFF2-40B4-BE49-F238E27FC236}">
                <a16:creationId xmlns:a16="http://schemas.microsoft.com/office/drawing/2014/main" id="{0CEE5A73-A189-4AD9-97F2-ECAADE99D9EC}"/>
              </a:ext>
            </a:extLst>
          </p:cNvPr>
          <p:cNvSpPr>
            <a:spLocks/>
          </p:cNvSpPr>
          <p:nvPr>
            <p:custDataLst>
              <p:tags r:id="rId5"/>
            </p:custDataLst>
          </p:nvPr>
        </p:nvSpPr>
        <p:spPr bwMode="auto">
          <a:xfrm>
            <a:off x="4430713" y="3152775"/>
            <a:ext cx="2376487" cy="1139825"/>
          </a:xfrm>
          <a:custGeom>
            <a:avLst/>
            <a:gdLst>
              <a:gd name="T0" fmla="*/ 0 w 1497"/>
              <a:gd name="T1" fmla="*/ 1139825 h 718"/>
              <a:gd name="T2" fmla="*/ 287337 w 1497"/>
              <a:gd name="T3" fmla="*/ 708025 h 718"/>
              <a:gd name="T4" fmla="*/ 719137 w 1497"/>
              <a:gd name="T5" fmla="*/ 996950 h 718"/>
              <a:gd name="T6" fmla="*/ 1079500 w 1497"/>
              <a:gd name="T7" fmla="*/ 420688 h 718"/>
              <a:gd name="T8" fmla="*/ 1584325 w 1497"/>
              <a:gd name="T9" fmla="*/ 563563 h 718"/>
              <a:gd name="T10" fmla="*/ 1943100 w 1497"/>
              <a:gd name="T11" fmla="*/ 60325 h 718"/>
              <a:gd name="T12" fmla="*/ 2376487 w 1497"/>
              <a:gd name="T13" fmla="*/ 204788 h 718"/>
              <a:gd name="T14" fmla="*/ 0 60000 65536"/>
              <a:gd name="T15" fmla="*/ 0 60000 65536"/>
              <a:gd name="T16" fmla="*/ 0 60000 65536"/>
              <a:gd name="T17" fmla="*/ 0 60000 65536"/>
              <a:gd name="T18" fmla="*/ 0 60000 65536"/>
              <a:gd name="T19" fmla="*/ 0 60000 65536"/>
              <a:gd name="T20" fmla="*/ 0 60000 65536"/>
              <a:gd name="T21" fmla="*/ 0 w 1497"/>
              <a:gd name="T22" fmla="*/ 0 h 718"/>
              <a:gd name="T23" fmla="*/ 1497 w 1497"/>
              <a:gd name="T24" fmla="*/ 718 h 7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718">
                <a:moveTo>
                  <a:pt x="0" y="718"/>
                </a:moveTo>
                <a:cubicBezTo>
                  <a:pt x="53" y="589"/>
                  <a:pt x="106" y="461"/>
                  <a:pt x="181" y="446"/>
                </a:cubicBezTo>
                <a:cubicBezTo>
                  <a:pt x="256" y="431"/>
                  <a:pt x="370" y="658"/>
                  <a:pt x="453" y="628"/>
                </a:cubicBezTo>
                <a:cubicBezTo>
                  <a:pt x="536" y="598"/>
                  <a:pt x="589" y="310"/>
                  <a:pt x="680" y="265"/>
                </a:cubicBezTo>
                <a:cubicBezTo>
                  <a:pt x="771" y="220"/>
                  <a:pt x="907" y="393"/>
                  <a:pt x="998" y="355"/>
                </a:cubicBezTo>
                <a:cubicBezTo>
                  <a:pt x="1089" y="317"/>
                  <a:pt x="1141" y="76"/>
                  <a:pt x="1224" y="38"/>
                </a:cubicBezTo>
                <a:cubicBezTo>
                  <a:pt x="1307" y="0"/>
                  <a:pt x="1402" y="64"/>
                  <a:pt x="1497" y="129"/>
                </a:cubicBezTo>
              </a:path>
            </a:pathLst>
          </a:custGeom>
          <a:noFill/>
          <a:ln w="381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017" name="Line 7">
            <a:extLst>
              <a:ext uri="{FF2B5EF4-FFF2-40B4-BE49-F238E27FC236}">
                <a16:creationId xmlns:a16="http://schemas.microsoft.com/office/drawing/2014/main" id="{79018C72-7DA4-44A8-961A-FAD5CBA36A51}"/>
              </a:ext>
            </a:extLst>
          </p:cNvPr>
          <p:cNvSpPr>
            <a:spLocks noChangeShapeType="1"/>
          </p:cNvSpPr>
          <p:nvPr>
            <p:custDataLst>
              <p:tags r:id="rId6"/>
            </p:custDataLst>
          </p:nvPr>
        </p:nvSpPr>
        <p:spPr bwMode="auto">
          <a:xfrm flipV="1">
            <a:off x="4502150" y="2636838"/>
            <a:ext cx="3600450" cy="1584325"/>
          </a:xfrm>
          <a:prstGeom prst="line">
            <a:avLst/>
          </a:prstGeom>
          <a:noFill/>
          <a:ln w="38100">
            <a:solidFill>
              <a:srgbClr val="003399"/>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43018" name="Freeform 8">
            <a:extLst>
              <a:ext uri="{FF2B5EF4-FFF2-40B4-BE49-F238E27FC236}">
                <a16:creationId xmlns:a16="http://schemas.microsoft.com/office/drawing/2014/main" id="{C31D4007-13A6-406B-82E2-748207E4799F}"/>
              </a:ext>
            </a:extLst>
          </p:cNvPr>
          <p:cNvSpPr>
            <a:spLocks/>
          </p:cNvSpPr>
          <p:nvPr>
            <p:custDataLst>
              <p:tags r:id="rId7"/>
            </p:custDataLst>
          </p:nvPr>
        </p:nvSpPr>
        <p:spPr bwMode="auto">
          <a:xfrm>
            <a:off x="6804025" y="2589213"/>
            <a:ext cx="1512888" cy="887412"/>
          </a:xfrm>
          <a:custGeom>
            <a:avLst/>
            <a:gdLst>
              <a:gd name="T0" fmla="*/ 0 w 953"/>
              <a:gd name="T1" fmla="*/ 768349 h 559"/>
              <a:gd name="T2" fmla="*/ 288925 w 953"/>
              <a:gd name="T3" fmla="*/ 768349 h 559"/>
              <a:gd name="T4" fmla="*/ 504825 w 953"/>
              <a:gd name="T5" fmla="*/ 47625 h 559"/>
              <a:gd name="T6" fmla="*/ 1152525 w 953"/>
              <a:gd name="T7" fmla="*/ 479425 h 559"/>
              <a:gd name="T8" fmla="*/ 1512888 w 953"/>
              <a:gd name="T9" fmla="*/ 47625 h 559"/>
              <a:gd name="T10" fmla="*/ 0 60000 65536"/>
              <a:gd name="T11" fmla="*/ 0 60000 65536"/>
              <a:gd name="T12" fmla="*/ 0 60000 65536"/>
              <a:gd name="T13" fmla="*/ 0 60000 65536"/>
              <a:gd name="T14" fmla="*/ 0 60000 65536"/>
              <a:gd name="T15" fmla="*/ 0 w 953"/>
              <a:gd name="T16" fmla="*/ 0 h 559"/>
              <a:gd name="T17" fmla="*/ 953 w 953"/>
              <a:gd name="T18" fmla="*/ 559 h 559"/>
            </a:gdLst>
            <a:ahLst/>
            <a:cxnLst>
              <a:cxn ang="T10">
                <a:pos x="T0" y="T1"/>
              </a:cxn>
              <a:cxn ang="T11">
                <a:pos x="T2" y="T3"/>
              </a:cxn>
              <a:cxn ang="T12">
                <a:pos x="T4" y="T5"/>
              </a:cxn>
              <a:cxn ang="T13">
                <a:pos x="T6" y="T7"/>
              </a:cxn>
              <a:cxn ang="T14">
                <a:pos x="T8" y="T9"/>
              </a:cxn>
            </a:cxnLst>
            <a:rect l="T15" t="T16" r="T17" b="T18"/>
            <a:pathLst>
              <a:path w="953" h="559">
                <a:moveTo>
                  <a:pt x="0" y="484"/>
                </a:moveTo>
                <a:cubicBezTo>
                  <a:pt x="64" y="521"/>
                  <a:pt x="129" y="559"/>
                  <a:pt x="182" y="484"/>
                </a:cubicBezTo>
                <a:cubicBezTo>
                  <a:pt x="235" y="409"/>
                  <a:pt x="227" y="60"/>
                  <a:pt x="318" y="30"/>
                </a:cubicBezTo>
                <a:cubicBezTo>
                  <a:pt x="409" y="0"/>
                  <a:pt x="620" y="302"/>
                  <a:pt x="726" y="302"/>
                </a:cubicBezTo>
                <a:cubicBezTo>
                  <a:pt x="832" y="302"/>
                  <a:pt x="908" y="83"/>
                  <a:pt x="953" y="3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019" name="Line 9">
            <a:extLst>
              <a:ext uri="{FF2B5EF4-FFF2-40B4-BE49-F238E27FC236}">
                <a16:creationId xmlns:a16="http://schemas.microsoft.com/office/drawing/2014/main" id="{411AE7DD-4217-46F8-8EBA-AC04B2CC4B7C}"/>
              </a:ext>
            </a:extLst>
          </p:cNvPr>
          <p:cNvSpPr>
            <a:spLocks noChangeShapeType="1"/>
          </p:cNvSpPr>
          <p:nvPr>
            <p:custDataLst>
              <p:tags r:id="rId8"/>
            </p:custDataLst>
          </p:nvPr>
        </p:nvSpPr>
        <p:spPr bwMode="auto">
          <a:xfrm>
            <a:off x="6804025" y="1916113"/>
            <a:ext cx="0" cy="331311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315418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C699C-C399-42C1-9E49-56A15207935B}"/>
              </a:ext>
            </a:extLst>
          </p:cNvPr>
          <p:cNvSpPr>
            <a:spLocks noGrp="1"/>
          </p:cNvSpPr>
          <p:nvPr>
            <p:ph type="title"/>
          </p:nvPr>
        </p:nvSpPr>
        <p:spPr>
          <a:xfrm>
            <a:off x="899592" y="620688"/>
            <a:ext cx="7993583" cy="638200"/>
          </a:xfrm>
        </p:spPr>
        <p:txBody>
          <a:bodyPr/>
          <a:lstStyle/>
          <a:p>
            <a:pPr algn="r">
              <a:lnSpc>
                <a:spcPct val="90000"/>
              </a:lnSpc>
              <a:defRPr/>
            </a:pPr>
            <a:r>
              <a:rPr lang="fr-FR" sz="2800" b="1" dirty="0">
                <a:solidFill>
                  <a:srgbClr val="008000"/>
                </a:solidFill>
                <a:latin typeface="Arial" panose="020B0604020202020204" pitchFamily="34" charset="0"/>
                <a:cs typeface="Arial" panose="020B0604020202020204" pitchFamily="34" charset="0"/>
              </a:rPr>
              <a:t>Mise en œuvre du processus de prévision</a:t>
            </a:r>
          </a:p>
        </p:txBody>
      </p:sp>
      <p:graphicFrame>
        <p:nvGraphicFramePr>
          <p:cNvPr id="4" name="Espace réservé du contenu 3">
            <a:extLst>
              <a:ext uri="{FF2B5EF4-FFF2-40B4-BE49-F238E27FC236}">
                <a16:creationId xmlns:a16="http://schemas.microsoft.com/office/drawing/2014/main" id="{FC121581-C331-466A-953B-6293B28218B6}"/>
              </a:ext>
            </a:extLst>
          </p:cNvPr>
          <p:cNvGraphicFramePr>
            <a:graphicFrameLocks noGrp="1"/>
          </p:cNvGraphicFramePr>
          <p:nvPr>
            <p:ph idx="1"/>
            <p:extLst>
              <p:ext uri="{D42A27DB-BD31-4B8C-83A1-F6EECF244321}">
                <p14:modId xmlns:p14="http://schemas.microsoft.com/office/powerpoint/2010/main" val="3065310624"/>
              </p:ext>
            </p:extLst>
          </p:nvPr>
        </p:nvGraphicFramePr>
        <p:xfrm>
          <a:off x="1897360" y="1340768"/>
          <a:ext cx="577098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5">
            <a:extLst>
              <a:ext uri="{FF2B5EF4-FFF2-40B4-BE49-F238E27FC236}">
                <a16:creationId xmlns:a16="http://schemas.microsoft.com/office/drawing/2014/main" id="{E694010E-11BB-4F92-9A04-35445EDBEB53}"/>
              </a:ext>
            </a:extLst>
          </p:cNvPr>
          <p:cNvSpPr txBox="1">
            <a:spLocks noChangeArrowheads="1"/>
          </p:cNvSpPr>
          <p:nvPr/>
        </p:nvSpPr>
        <p:spPr bwMode="auto">
          <a:xfrm>
            <a:off x="457200" y="6333040"/>
            <a:ext cx="8137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dirty="0"/>
              <a:t>Le prévisionniste réajuste ses modèles en les confrontant en permanence au réel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roppedImage.tiff"/>
          <p:cNvPicPr>
            <a:picLocks noChangeAspect="1"/>
          </p:cNvPicPr>
          <p:nvPr>
            <p:custDataLst>
              <p:tags r:id="rId1"/>
            </p:custDataLst>
          </p:nvPr>
        </p:nvPicPr>
        <p:blipFill>
          <a:blip r:embed="rId8">
            <a:extLst>
              <a:ext uri="{28A0092B-C50C-407E-A947-70E740481C1C}">
                <a14:useLocalDpi xmlns:a14="http://schemas.microsoft.com/office/drawing/2010/main"/>
              </a:ext>
            </a:extLst>
          </a:blip>
          <a:srcRect/>
          <a:stretch>
            <a:fillRect/>
          </a:stretch>
        </p:blipFill>
        <p:spPr bwMode="auto">
          <a:xfrm flipH="1">
            <a:off x="6311600" y="2276872"/>
            <a:ext cx="2364856" cy="367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5" name="AutoShape 5"/>
          <p:cNvSpPr>
            <a:spLocks/>
          </p:cNvSpPr>
          <p:nvPr>
            <p:custDataLst>
              <p:tags r:id="rId2"/>
            </p:custDataLst>
          </p:nvPr>
        </p:nvSpPr>
        <p:spPr bwMode="auto">
          <a:xfrm>
            <a:off x="3636566" y="1330524"/>
            <a:ext cx="5114528" cy="586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lstStyle/>
          <a:p>
            <a:pPr marL="54693" algn="r">
              <a:spcBef>
                <a:spcPts val="703"/>
              </a:spcBef>
              <a:buClr>
                <a:srgbClr val="434ED6"/>
              </a:buClr>
            </a:pPr>
            <a:r>
              <a:rPr lang="fr-FR" sz="2000" dirty="0">
                <a:latin typeface="+mj-lt"/>
              </a:rPr>
              <a:t>« Il vaut mieux une image floue que ... </a:t>
            </a:r>
            <a:br>
              <a:rPr lang="fr-FR" sz="2000" dirty="0">
                <a:latin typeface="+mj-lt"/>
              </a:rPr>
            </a:br>
            <a:r>
              <a:rPr lang="fr-FR" sz="2000" dirty="0">
                <a:latin typeface="+mj-lt"/>
              </a:rPr>
              <a:t>pas d'image du tout ! »  </a:t>
            </a:r>
            <a:br>
              <a:rPr lang="fr-FR" sz="2000" dirty="0">
                <a:latin typeface="+mj-lt"/>
              </a:rPr>
            </a:br>
            <a:endParaRPr lang="fr-FR" dirty="0">
              <a:latin typeface="+mj-lt"/>
            </a:endParaRPr>
          </a:p>
        </p:txBody>
      </p:sp>
      <p:sp>
        <p:nvSpPr>
          <p:cNvPr id="4" name="Title 3"/>
          <p:cNvSpPr>
            <a:spLocks noGrp="1"/>
          </p:cNvSpPr>
          <p:nvPr>
            <p:ph type="title" idx="4294967295"/>
            <p:custDataLst>
              <p:tags r:id="rId3"/>
            </p:custDataLst>
          </p:nvPr>
        </p:nvSpPr>
        <p:spPr>
          <a:xfrm>
            <a:off x="103450" y="692696"/>
            <a:ext cx="8789029" cy="515517"/>
          </a:xfrm>
          <a:prstGeom prst="rect">
            <a:avLst/>
          </a:prstGeom>
        </p:spPr>
        <p:txBody>
          <a:bodyPr/>
          <a:lstStyle/>
          <a:p>
            <a:pPr algn="r">
              <a:lnSpc>
                <a:spcPct val="90000"/>
              </a:lnSpc>
            </a:pPr>
            <a:r>
              <a:rPr lang="fr-FR" sz="2800" b="1" dirty="0">
                <a:solidFill>
                  <a:srgbClr val="008000"/>
                </a:solidFill>
              </a:rPr>
              <a:t>Pourquoi travailler sur prévisions ?</a:t>
            </a:r>
          </a:p>
        </p:txBody>
      </p:sp>
      <p:sp>
        <p:nvSpPr>
          <p:cNvPr id="9" name="Rectangle 8">
            <a:extLst>
              <a:ext uri="{FF2B5EF4-FFF2-40B4-BE49-F238E27FC236}">
                <a16:creationId xmlns:a16="http://schemas.microsoft.com/office/drawing/2014/main" id="{387AB1FD-67ED-45F4-9C03-AA2F7579CCB2}"/>
              </a:ext>
            </a:extLst>
          </p:cNvPr>
          <p:cNvSpPr/>
          <p:nvPr>
            <p:custDataLst>
              <p:tags r:id="rId4"/>
            </p:custDataLst>
          </p:nvPr>
        </p:nvSpPr>
        <p:spPr>
          <a:xfrm>
            <a:off x="1835696" y="6137546"/>
            <a:ext cx="5688632" cy="387798"/>
          </a:xfrm>
          <a:prstGeom prst="rect">
            <a:avLst/>
          </a:prstGeom>
        </p:spPr>
        <p:txBody>
          <a:bodyPr wrap="square">
            <a:spAutoFit/>
          </a:bodyPr>
          <a:lstStyle/>
          <a:p>
            <a:pPr>
              <a:lnSpc>
                <a:spcPct val="80000"/>
              </a:lnSpc>
            </a:pPr>
            <a:r>
              <a:rPr lang="fr-FR" b="1" dirty="0">
                <a:solidFill>
                  <a:srgbClr val="FF0000"/>
                </a:solidFill>
              </a:rPr>
              <a:t>Une prévision n’est pas un objectif !</a:t>
            </a:r>
          </a:p>
        </p:txBody>
      </p:sp>
      <p:sp>
        <p:nvSpPr>
          <p:cNvPr id="3" name="Espace réservé du contenu 2">
            <a:extLst>
              <a:ext uri="{FF2B5EF4-FFF2-40B4-BE49-F238E27FC236}">
                <a16:creationId xmlns:a16="http://schemas.microsoft.com/office/drawing/2014/main" id="{5D659CEB-FC65-44AB-ACC9-20211B5772E5}"/>
              </a:ext>
            </a:extLst>
          </p:cNvPr>
          <p:cNvSpPr>
            <a:spLocks noGrp="1"/>
          </p:cNvSpPr>
          <p:nvPr>
            <p:ph idx="1"/>
            <p:custDataLst>
              <p:tags r:id="rId5"/>
            </p:custDataLst>
          </p:nvPr>
        </p:nvSpPr>
        <p:spPr>
          <a:xfrm>
            <a:off x="609600" y="1910903"/>
            <a:ext cx="5114528" cy="3678337"/>
          </a:xfrm>
        </p:spPr>
        <p:txBody>
          <a:bodyPr/>
          <a:lstStyle/>
          <a:p>
            <a:r>
              <a:rPr lang="fr-FR" altLang="fr-FR" sz="2000" dirty="0"/>
              <a:t>La prévision est la base de la plupart des décisions de gestion</a:t>
            </a:r>
          </a:p>
          <a:p>
            <a:r>
              <a:rPr lang="fr-FR" altLang="fr-FR" sz="2000" dirty="0"/>
              <a:t>Une prévision parfaite n'existe pas même si cela reste un objectif</a:t>
            </a:r>
          </a:p>
          <a:p>
            <a:r>
              <a:rPr lang="fr-FR" altLang="fr-FR" sz="2000" dirty="0"/>
              <a:t>La flexibilité du système peut compenser les erreurs de prévisions</a:t>
            </a:r>
          </a:p>
          <a:p>
            <a:r>
              <a:rPr lang="fr-FR" altLang="fr-FR" sz="2000" dirty="0"/>
              <a:t>Bien souvent, les modèles simples donnent des résultats satisfaisants</a:t>
            </a:r>
          </a:p>
          <a:p>
            <a:r>
              <a:rPr lang="fr-FR" altLang="fr-FR" sz="2000" dirty="0"/>
              <a:t>Il faut suivre la précision du modèle de prévision</a:t>
            </a:r>
          </a:p>
        </p:txBody>
      </p:sp>
    </p:spTree>
    <p:extLst>
      <p:ext uri="{BB962C8B-B14F-4D97-AF65-F5344CB8AC3E}">
        <p14:creationId xmlns:p14="http://schemas.microsoft.com/office/powerpoint/2010/main" val="419486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8"/>
          <p:cNvSpPr>
            <a:spLocks noGrp="1" noChangeArrowheads="1"/>
          </p:cNvSpPr>
          <p:nvPr>
            <p:ph type="title" idx="4294967295"/>
            <p:custDataLst>
              <p:tags r:id="rId1"/>
            </p:custDataLst>
          </p:nvPr>
        </p:nvSpPr>
        <p:spPr>
          <a:xfrm>
            <a:off x="2699792" y="764704"/>
            <a:ext cx="6192688" cy="864096"/>
          </a:xfrm>
          <a:prstGeom prst="rect">
            <a:avLst/>
          </a:prstGeom>
        </p:spPr>
        <p:txBody>
          <a:bodyPr/>
          <a:lstStyle/>
          <a:p>
            <a:pPr algn="r"/>
            <a:r>
              <a:rPr lang="fr-FR" sz="2800" b="1" dirty="0">
                <a:solidFill>
                  <a:srgbClr val="008000"/>
                </a:solidFill>
                <a:latin typeface="Arial" panose="020B0604020202020204" pitchFamily="34" charset="0"/>
                <a:cs typeface="Arial" panose="020B0604020202020204" pitchFamily="34" charset="0"/>
              </a:rPr>
              <a:t>Prévision VS flexibilité</a:t>
            </a:r>
          </a:p>
        </p:txBody>
      </p:sp>
      <p:sp>
        <p:nvSpPr>
          <p:cNvPr id="12299" name="Rectangle 9"/>
          <p:cNvSpPr>
            <a:spLocks noGrp="1" noChangeArrowheads="1"/>
          </p:cNvSpPr>
          <p:nvPr>
            <p:ph idx="1"/>
            <p:custDataLst>
              <p:tags r:id="rId2"/>
            </p:custDataLst>
          </p:nvPr>
        </p:nvSpPr>
        <p:spPr>
          <a:xfrm>
            <a:off x="1907704" y="1412777"/>
            <a:ext cx="6779096" cy="4608512"/>
          </a:xfrm>
        </p:spPr>
        <p:txBody>
          <a:bodyPr/>
          <a:lstStyle/>
          <a:p>
            <a:r>
              <a:rPr lang="fr-FR" dirty="0">
                <a:latin typeface="Arial" panose="020B0604020202020204" pitchFamily="34" charset="0"/>
                <a:cs typeface="Arial" panose="020B0604020202020204" pitchFamily="34" charset="0"/>
              </a:rPr>
              <a:t>Plus on gagne en flexibilité opérationnelle, moins l'anticipation à court terme est utile, donc moins la prévision à court terme est nécessaire</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En revanche, la prévision à moyen et long terme reste nécessaire, pour planifier les grandes décisions relatives à la capacité</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Mais alors, à niveau agrégé plus simple à obtenir (fiabilité)</a:t>
            </a:r>
          </a:p>
        </p:txBody>
      </p:sp>
      <p:pic>
        <p:nvPicPr>
          <p:cNvPr id="15" name="Picture 14"/>
          <p:cNvPicPr>
            <a:picLocks noChangeAspect="1"/>
          </p:cNvPicPr>
          <p:nvPr>
            <p:custDataLst>
              <p:tags r:id="rId3"/>
            </p:custDataLst>
          </p:nvPr>
        </p:nvPicPr>
        <p:blipFill>
          <a:blip r:embed="rId8"/>
          <a:stretch>
            <a:fillRect/>
          </a:stretch>
        </p:blipFill>
        <p:spPr>
          <a:xfrm>
            <a:off x="827587" y="3537012"/>
            <a:ext cx="648068" cy="648068"/>
          </a:xfrm>
          <a:prstGeom prst="rect">
            <a:avLst/>
          </a:prstGeom>
        </p:spPr>
      </p:pic>
      <p:pic>
        <p:nvPicPr>
          <p:cNvPr id="7" name="Picture 6"/>
          <p:cNvPicPr>
            <a:picLocks noChangeAspect="1"/>
          </p:cNvPicPr>
          <p:nvPr>
            <p:custDataLst>
              <p:tags r:id="rId4"/>
            </p:custDataLst>
          </p:nvPr>
        </p:nvPicPr>
        <p:blipFill>
          <a:blip r:embed="rId9"/>
          <a:stretch>
            <a:fillRect/>
          </a:stretch>
        </p:blipFill>
        <p:spPr>
          <a:xfrm>
            <a:off x="827586" y="2060847"/>
            <a:ext cx="648069" cy="648069"/>
          </a:xfrm>
          <a:prstGeom prst="rect">
            <a:avLst/>
          </a:prstGeom>
        </p:spPr>
      </p:pic>
      <p:pic>
        <p:nvPicPr>
          <p:cNvPr id="9" name="Picture 8"/>
          <p:cNvPicPr>
            <a:picLocks noChangeAspect="1"/>
          </p:cNvPicPr>
          <p:nvPr>
            <p:custDataLst>
              <p:tags r:id="rId5"/>
            </p:custDataLst>
          </p:nvPr>
        </p:nvPicPr>
        <p:blipFill>
          <a:blip r:embed="rId10"/>
          <a:stretch>
            <a:fillRect/>
          </a:stretch>
        </p:blipFill>
        <p:spPr>
          <a:xfrm>
            <a:off x="827585" y="5013177"/>
            <a:ext cx="648071" cy="648071"/>
          </a:xfrm>
          <a:prstGeom prst="rect">
            <a:avLst/>
          </a:prstGeom>
        </p:spPr>
      </p:pic>
    </p:spTree>
    <p:extLst>
      <p:ext uri="{BB962C8B-B14F-4D97-AF65-F5344CB8AC3E}">
        <p14:creationId xmlns:p14="http://schemas.microsoft.com/office/powerpoint/2010/main" val="50359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custDataLst>
              <p:tags r:id="rId1"/>
            </p:custDataLst>
          </p:nvPr>
        </p:nvSpPr>
        <p:spPr>
          <a:xfrm>
            <a:off x="103450" y="692696"/>
            <a:ext cx="8789029" cy="515517"/>
          </a:xfrm>
          <a:prstGeom prst="rect">
            <a:avLst/>
          </a:prstGeom>
        </p:spPr>
        <p:txBody>
          <a:bodyPr/>
          <a:lstStyle/>
          <a:p>
            <a:pPr algn="r">
              <a:lnSpc>
                <a:spcPct val="90000"/>
              </a:lnSpc>
            </a:pPr>
            <a:r>
              <a:rPr lang="fr-FR" sz="2800" b="1" dirty="0">
                <a:solidFill>
                  <a:srgbClr val="008000"/>
                </a:solidFill>
              </a:rPr>
              <a:t>Comment travailler sur prévisions ?</a:t>
            </a:r>
          </a:p>
        </p:txBody>
      </p:sp>
      <p:sp>
        <p:nvSpPr>
          <p:cNvPr id="9" name="Rectangle 8">
            <a:extLst>
              <a:ext uri="{FF2B5EF4-FFF2-40B4-BE49-F238E27FC236}">
                <a16:creationId xmlns:a16="http://schemas.microsoft.com/office/drawing/2014/main" id="{387AB1FD-67ED-45F4-9C03-AA2F7579CCB2}"/>
              </a:ext>
            </a:extLst>
          </p:cNvPr>
          <p:cNvSpPr/>
          <p:nvPr>
            <p:custDataLst>
              <p:tags r:id="rId2"/>
            </p:custDataLst>
          </p:nvPr>
        </p:nvSpPr>
        <p:spPr>
          <a:xfrm>
            <a:off x="1835696" y="5823672"/>
            <a:ext cx="5688632" cy="683264"/>
          </a:xfrm>
          <a:prstGeom prst="rect">
            <a:avLst/>
          </a:prstGeom>
        </p:spPr>
        <p:txBody>
          <a:bodyPr wrap="square">
            <a:spAutoFit/>
          </a:bodyPr>
          <a:lstStyle/>
          <a:p>
            <a:pPr algn="ctr">
              <a:lnSpc>
                <a:spcPct val="80000"/>
              </a:lnSpc>
            </a:pPr>
            <a:r>
              <a:rPr lang="fr-FR" b="1" dirty="0">
                <a:solidFill>
                  <a:srgbClr val="FF0000"/>
                </a:solidFill>
              </a:rPr>
              <a:t>Une prévision n’est pas une vérité, c’est un avis !</a:t>
            </a:r>
          </a:p>
        </p:txBody>
      </p:sp>
      <p:sp>
        <p:nvSpPr>
          <p:cNvPr id="3" name="Espace réservé du contenu 2">
            <a:extLst>
              <a:ext uri="{FF2B5EF4-FFF2-40B4-BE49-F238E27FC236}">
                <a16:creationId xmlns:a16="http://schemas.microsoft.com/office/drawing/2014/main" id="{5D659CEB-FC65-44AB-ACC9-20211B5772E5}"/>
              </a:ext>
            </a:extLst>
          </p:cNvPr>
          <p:cNvSpPr>
            <a:spLocks noGrp="1"/>
          </p:cNvSpPr>
          <p:nvPr>
            <p:ph idx="1"/>
            <p:custDataLst>
              <p:tags r:id="rId3"/>
            </p:custDataLst>
          </p:nvPr>
        </p:nvSpPr>
        <p:spPr>
          <a:xfrm>
            <a:off x="609600" y="1910903"/>
            <a:ext cx="5114528" cy="3678337"/>
          </a:xfrm>
        </p:spPr>
        <p:txBody>
          <a:bodyPr/>
          <a:lstStyle/>
          <a:p>
            <a:r>
              <a:rPr lang="fr-FR" altLang="fr-FR" sz="2000" dirty="0"/>
              <a:t>Une prévision ne sert qu’en fonction de la décision qu’elle aide à prendre</a:t>
            </a:r>
          </a:p>
          <a:p>
            <a:endParaRPr lang="fr-FR" altLang="fr-FR" sz="2000" dirty="0"/>
          </a:p>
          <a:p>
            <a:r>
              <a:rPr lang="fr-FR" altLang="fr-FR" sz="2000" dirty="0"/>
              <a:t>Le décideur s’aide de prévisions pour décider, mais il doit toujours évaluer si la prévision que l’on propose est raisonnablement probable ou non</a:t>
            </a:r>
          </a:p>
        </p:txBody>
      </p:sp>
      <p:pic>
        <p:nvPicPr>
          <p:cNvPr id="2" name="Image 1">
            <a:extLst>
              <a:ext uri="{FF2B5EF4-FFF2-40B4-BE49-F238E27FC236}">
                <a16:creationId xmlns:a16="http://schemas.microsoft.com/office/drawing/2014/main" id="{633E4BD6-5344-4192-8C3F-7D8548242140}"/>
              </a:ext>
            </a:extLst>
          </p:cNvPr>
          <p:cNvPicPr>
            <a:picLocks noChangeAspect="1"/>
          </p:cNvPicPr>
          <p:nvPr/>
        </p:nvPicPr>
        <p:blipFill>
          <a:blip r:embed="rId6"/>
          <a:stretch>
            <a:fillRect/>
          </a:stretch>
        </p:blipFill>
        <p:spPr>
          <a:xfrm>
            <a:off x="5896892" y="2550642"/>
            <a:ext cx="2995587" cy="2398857"/>
          </a:xfrm>
          <a:prstGeom prst="rect">
            <a:avLst/>
          </a:prstGeom>
        </p:spPr>
      </p:pic>
    </p:spTree>
    <p:extLst>
      <p:ext uri="{BB962C8B-B14F-4D97-AF65-F5344CB8AC3E}">
        <p14:creationId xmlns:p14="http://schemas.microsoft.com/office/powerpoint/2010/main" val="20395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custDataLst>
              <p:tags r:id="rId1"/>
            </p:custDataLst>
          </p:nvPr>
        </p:nvSpPr>
        <p:spPr>
          <a:xfrm>
            <a:off x="85626" y="620688"/>
            <a:ext cx="8229600" cy="577805"/>
          </a:xfrm>
          <a:prstGeom prst="rect">
            <a:avLst/>
          </a:prstGeom>
        </p:spPr>
        <p:txBody>
          <a:bodyPr/>
          <a:lstStyle/>
          <a:p>
            <a:pPr algn="r">
              <a:lnSpc>
                <a:spcPct val="90000"/>
              </a:lnSpc>
            </a:pPr>
            <a:r>
              <a:rPr lang="fr-FR" sz="2800" b="1" dirty="0">
                <a:solidFill>
                  <a:srgbClr val="008000"/>
                </a:solidFill>
              </a:rPr>
              <a:t>Organisation et horizons des prévisions</a:t>
            </a:r>
          </a:p>
        </p:txBody>
      </p:sp>
      <p:sp>
        <p:nvSpPr>
          <p:cNvPr id="4101" name="Rectangle 3"/>
          <p:cNvSpPr>
            <a:spLocks noGrp="1" noChangeArrowheads="1"/>
          </p:cNvSpPr>
          <p:nvPr>
            <p:ph idx="1"/>
            <p:custDataLst>
              <p:tags r:id="rId2"/>
            </p:custDataLst>
          </p:nvPr>
        </p:nvSpPr>
        <p:spPr>
          <a:xfrm>
            <a:off x="395536" y="3284984"/>
            <a:ext cx="8424936" cy="3312368"/>
          </a:xfrm>
        </p:spPr>
        <p:txBody>
          <a:bodyPr numCol="2" spcCol="360000"/>
          <a:lstStyle/>
          <a:p>
            <a:r>
              <a:rPr lang="fr-FR" sz="1800" dirty="0">
                <a:latin typeface="Arial" panose="020B0604020202020204" pitchFamily="34" charset="0"/>
                <a:cs typeface="Arial" panose="020B0604020202020204" pitchFamily="34" charset="0"/>
              </a:rPr>
              <a:t>Prévision à long terme (3-5 ans)</a:t>
            </a:r>
          </a:p>
          <a:p>
            <a:pPr marL="742950" lvl="1" indent="-285750">
              <a:buFont typeface="Arial"/>
              <a:buChar char="•"/>
            </a:pPr>
            <a:r>
              <a:rPr lang="fr-FR" sz="1600" dirty="0">
                <a:latin typeface="Arial" panose="020B0604020202020204" pitchFamily="34" charset="0"/>
                <a:cs typeface="Arial" panose="020B0604020202020204" pitchFamily="34" charset="0"/>
              </a:rPr>
              <a:t>Lancement d'un nouveau produit</a:t>
            </a:r>
          </a:p>
          <a:p>
            <a:pPr marL="742950" lvl="1" indent="-285750">
              <a:buFont typeface="Arial"/>
              <a:buChar char="•"/>
            </a:pPr>
            <a:r>
              <a:rPr lang="fr-FR" sz="1600" dirty="0">
                <a:latin typeface="Arial" panose="020B0604020202020204" pitchFamily="34" charset="0"/>
                <a:cs typeface="Arial" panose="020B0604020202020204" pitchFamily="34" charset="0"/>
              </a:rPr>
              <a:t>Nouvelle technologie</a:t>
            </a:r>
          </a:p>
          <a:p>
            <a:pPr marL="742950" lvl="1" indent="-285750">
              <a:buFont typeface="Arial"/>
              <a:buChar char="•"/>
            </a:pPr>
            <a:r>
              <a:rPr lang="fr-FR" sz="1600" dirty="0">
                <a:latin typeface="Arial" panose="020B0604020202020204" pitchFamily="34" charset="0"/>
                <a:cs typeface="Arial" panose="020B0604020202020204" pitchFamily="34" charset="0"/>
              </a:rPr>
              <a:t>Investissement</a:t>
            </a:r>
          </a:p>
          <a:p>
            <a:pPr marL="742950" lvl="1" indent="-285750">
              <a:buFont typeface="Arial"/>
              <a:buChar char="•"/>
            </a:pPr>
            <a:endParaRPr lang="fr-FR" sz="16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Prévision à moyen terme (12-24 mois)</a:t>
            </a:r>
          </a:p>
          <a:p>
            <a:pPr marL="742950" lvl="1" indent="-285750">
              <a:buFont typeface="Arial"/>
              <a:buChar char="•"/>
            </a:pPr>
            <a:r>
              <a:rPr lang="fr-FR" sz="1600" dirty="0">
                <a:latin typeface="Arial" panose="020B0604020202020204" pitchFamily="34" charset="0"/>
                <a:cs typeface="Arial" panose="020B0604020202020204" pitchFamily="34" charset="0"/>
              </a:rPr>
              <a:t>Ajustement des capacités (PIC)</a:t>
            </a:r>
          </a:p>
          <a:p>
            <a:pPr marL="742950" lvl="1" indent="-285750">
              <a:buFont typeface="Arial"/>
              <a:buChar char="•"/>
            </a:pPr>
            <a:r>
              <a:rPr lang="fr-FR" sz="1600" dirty="0">
                <a:latin typeface="Arial" panose="020B0604020202020204" pitchFamily="34" charset="0"/>
                <a:cs typeface="Arial" panose="020B0604020202020204" pitchFamily="34" charset="0"/>
              </a:rPr>
              <a:t>Établissement des budgets</a:t>
            </a:r>
          </a:p>
          <a:p>
            <a:r>
              <a:rPr lang="fr-FR" sz="1800" dirty="0">
                <a:latin typeface="Arial" panose="020B0604020202020204" pitchFamily="34" charset="0"/>
                <a:cs typeface="Arial" panose="020B0604020202020204" pitchFamily="34" charset="0"/>
              </a:rPr>
              <a:t>Prévision à court terme (semaines)</a:t>
            </a:r>
          </a:p>
          <a:p>
            <a:pPr marL="742950" lvl="1" indent="-285750">
              <a:buFont typeface="Arial"/>
              <a:buChar char="•"/>
            </a:pPr>
            <a:r>
              <a:rPr lang="fr-FR" sz="1600" dirty="0">
                <a:latin typeface="Arial" panose="020B0604020202020204" pitchFamily="34" charset="0"/>
                <a:cs typeface="Arial" panose="020B0604020202020204" pitchFamily="34" charset="0"/>
              </a:rPr>
              <a:t>Gestion des approvisionnements</a:t>
            </a:r>
          </a:p>
          <a:p>
            <a:pPr marL="742950" lvl="1" indent="-285750">
              <a:buFont typeface="Arial"/>
              <a:buChar char="•"/>
            </a:pPr>
            <a:r>
              <a:rPr lang="fr-FR" sz="1600" dirty="0">
                <a:latin typeface="Arial" panose="020B0604020202020204" pitchFamily="34" charset="0"/>
                <a:cs typeface="Arial" panose="020B0604020202020204" pitchFamily="34" charset="0"/>
              </a:rPr>
              <a:t>PDP et MRP</a:t>
            </a:r>
          </a:p>
          <a:p>
            <a:pPr marL="742950" lvl="1" indent="-285750">
              <a:buFont typeface="Arial"/>
              <a:buChar char="•"/>
            </a:pPr>
            <a:r>
              <a:rPr lang="fr-FR" sz="1600" dirty="0">
                <a:latin typeface="Arial" panose="020B0604020202020204" pitchFamily="34" charset="0"/>
                <a:cs typeface="Arial" panose="020B0604020202020204" pitchFamily="34" charset="0"/>
              </a:rPr>
              <a:t>Ajustement des capacités (CRP)</a:t>
            </a:r>
          </a:p>
          <a:p>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Prévision à très court terme (jours)</a:t>
            </a:r>
          </a:p>
          <a:p>
            <a:pPr marL="742950" lvl="1" indent="-285750">
              <a:buFont typeface="Arial"/>
              <a:buChar char="•"/>
            </a:pPr>
            <a:r>
              <a:rPr lang="fr-FR" sz="1600" dirty="0">
                <a:latin typeface="Arial" panose="020B0604020202020204" pitchFamily="34" charset="0"/>
                <a:cs typeface="Arial" panose="020B0604020202020204" pitchFamily="34" charset="0"/>
              </a:rPr>
              <a:t>Ordonnancement</a:t>
            </a:r>
          </a:p>
          <a:p>
            <a:pPr marL="742950" lvl="1" indent="-285750">
              <a:buFont typeface="Arial"/>
              <a:buChar char="•"/>
            </a:pPr>
            <a:r>
              <a:rPr lang="fr-FR" sz="1600" dirty="0">
                <a:latin typeface="Arial" panose="020B0604020202020204" pitchFamily="34" charset="0"/>
                <a:cs typeface="Arial" panose="020B0604020202020204" pitchFamily="34" charset="0"/>
              </a:rPr>
              <a:t>Moyens opérationnels nécessaires (personnel, transports…)</a:t>
            </a:r>
          </a:p>
        </p:txBody>
      </p:sp>
      <p:sp>
        <p:nvSpPr>
          <p:cNvPr id="6" name="TextBox 5"/>
          <p:cNvSpPr txBox="1"/>
          <p:nvPr>
            <p:custDataLst>
              <p:tags r:id="rId3"/>
            </p:custDataLst>
          </p:nvPr>
        </p:nvSpPr>
        <p:spPr>
          <a:xfrm>
            <a:off x="755576" y="1414517"/>
            <a:ext cx="7533580" cy="646331"/>
          </a:xfrm>
          <a:prstGeom prst="rect">
            <a:avLst/>
          </a:prstGeom>
          <a:noFill/>
        </p:spPr>
        <p:txBody>
          <a:bodyPr wrap="square" rtlCol="0">
            <a:spAutoFit/>
          </a:bodyPr>
          <a:lstStyle/>
          <a:p>
            <a:pPr algn="ctr"/>
            <a:r>
              <a:rPr lang="fr-FR" sz="1800" dirty="0">
                <a:latin typeface="+mj-lt"/>
              </a:rPr>
              <a:t>L'efficacité de la prévision dépend pour plus de 80% de la qualité de </a:t>
            </a:r>
            <a:r>
              <a:rPr lang="fr-FR" sz="1800" b="1" dirty="0">
                <a:latin typeface="+mj-lt"/>
              </a:rPr>
              <a:t>l'organisation</a:t>
            </a:r>
            <a:r>
              <a:rPr lang="fr-FR" sz="1800" dirty="0">
                <a:latin typeface="+mj-lt"/>
              </a:rPr>
              <a:t> de cette fonction et pour moins de 20% du choix des modèles mathématiques utilisés</a:t>
            </a:r>
          </a:p>
        </p:txBody>
      </p:sp>
      <p:sp>
        <p:nvSpPr>
          <p:cNvPr id="14" name="AutoShape 58"/>
          <p:cNvSpPr>
            <a:spLocks noChangeArrowheads="1"/>
          </p:cNvSpPr>
          <p:nvPr>
            <p:custDataLst>
              <p:tags r:id="rId4"/>
            </p:custDataLst>
          </p:nvPr>
        </p:nvSpPr>
        <p:spPr bwMode="auto">
          <a:xfrm>
            <a:off x="251520" y="2276872"/>
            <a:ext cx="1619998" cy="863975"/>
          </a:xfrm>
          <a:prstGeom prst="chevron">
            <a:avLst>
              <a:gd name="adj" fmla="val 34137"/>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square" anchor="ctr"/>
          <a:lstStyle/>
          <a:p>
            <a:pPr algn="ctr"/>
            <a:r>
              <a:rPr lang="fr-FR" sz="1200" dirty="0">
                <a:solidFill>
                  <a:schemeClr val="bg1"/>
                </a:solidFill>
                <a:latin typeface="Arial Narrow"/>
                <a:cs typeface="Arial Narrow"/>
              </a:rPr>
              <a:t>Identification et classification des besoins</a:t>
            </a:r>
          </a:p>
        </p:txBody>
      </p:sp>
      <p:sp>
        <p:nvSpPr>
          <p:cNvPr id="22" name="AutoShape 58"/>
          <p:cNvSpPr>
            <a:spLocks noChangeArrowheads="1"/>
          </p:cNvSpPr>
          <p:nvPr>
            <p:custDataLst>
              <p:tags r:id="rId5"/>
            </p:custDataLst>
          </p:nvPr>
        </p:nvSpPr>
        <p:spPr bwMode="auto">
          <a:xfrm>
            <a:off x="1678349" y="2276872"/>
            <a:ext cx="1619998" cy="863975"/>
          </a:xfrm>
          <a:prstGeom prst="chevron">
            <a:avLst>
              <a:gd name="adj" fmla="val 34137"/>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square" anchor="ctr"/>
          <a:lstStyle/>
          <a:p>
            <a:pPr algn="ctr"/>
            <a:r>
              <a:rPr lang="fr-FR" sz="1200" dirty="0">
                <a:solidFill>
                  <a:schemeClr val="bg1"/>
                </a:solidFill>
                <a:latin typeface="Arial Narrow"/>
                <a:cs typeface="Arial Narrow"/>
                <a:sym typeface="Gill Sans" charset="0"/>
              </a:rPr>
              <a:t>Sélection des données</a:t>
            </a:r>
            <a:endParaRPr lang="fr-FR" sz="1200" dirty="0">
              <a:solidFill>
                <a:schemeClr val="bg1"/>
              </a:solidFill>
              <a:latin typeface="Arial Narrow"/>
              <a:cs typeface="Arial Narrow"/>
            </a:endParaRPr>
          </a:p>
        </p:txBody>
      </p:sp>
      <p:sp>
        <p:nvSpPr>
          <p:cNvPr id="23" name="AutoShape 58"/>
          <p:cNvSpPr>
            <a:spLocks noChangeArrowheads="1"/>
          </p:cNvSpPr>
          <p:nvPr>
            <p:custDataLst>
              <p:tags r:id="rId6"/>
            </p:custDataLst>
          </p:nvPr>
        </p:nvSpPr>
        <p:spPr bwMode="auto">
          <a:xfrm>
            <a:off x="3105178" y="2276872"/>
            <a:ext cx="1619998" cy="863975"/>
          </a:xfrm>
          <a:prstGeom prst="chevron">
            <a:avLst>
              <a:gd name="adj" fmla="val 34137"/>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square" anchor="ctr"/>
          <a:lstStyle/>
          <a:p>
            <a:pPr algn="ctr"/>
            <a:r>
              <a:rPr lang="fr-FR" sz="1200" dirty="0">
                <a:solidFill>
                  <a:schemeClr val="bg1"/>
                </a:solidFill>
                <a:latin typeface="Arial Narrow"/>
                <a:cs typeface="Arial Narrow"/>
                <a:sym typeface="Gill Sans" charset="0"/>
              </a:rPr>
              <a:t>Choix de la méthode la plus adaptée</a:t>
            </a:r>
            <a:endParaRPr lang="fr-FR" sz="1200" dirty="0">
              <a:solidFill>
                <a:schemeClr val="bg1"/>
              </a:solidFill>
              <a:latin typeface="Arial Narrow"/>
              <a:cs typeface="Arial Narrow"/>
            </a:endParaRPr>
          </a:p>
        </p:txBody>
      </p:sp>
      <p:sp>
        <p:nvSpPr>
          <p:cNvPr id="24" name="AutoShape 58"/>
          <p:cNvSpPr>
            <a:spLocks noChangeArrowheads="1"/>
          </p:cNvSpPr>
          <p:nvPr>
            <p:custDataLst>
              <p:tags r:id="rId7"/>
            </p:custDataLst>
          </p:nvPr>
        </p:nvSpPr>
        <p:spPr bwMode="auto">
          <a:xfrm>
            <a:off x="4532007" y="2276872"/>
            <a:ext cx="1619998" cy="863975"/>
          </a:xfrm>
          <a:prstGeom prst="chevron">
            <a:avLst>
              <a:gd name="adj" fmla="val 34137"/>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square" anchor="ctr"/>
          <a:lstStyle/>
          <a:p>
            <a:pPr algn="ctr"/>
            <a:r>
              <a:rPr lang="fr-FR" sz="1200" dirty="0">
                <a:solidFill>
                  <a:schemeClr val="bg1"/>
                </a:solidFill>
                <a:latin typeface="Arial Narrow"/>
                <a:cs typeface="Arial Narrow"/>
                <a:sym typeface="Gill Sans" charset="0"/>
              </a:rPr>
              <a:t>Mise à jour et collecte des données</a:t>
            </a:r>
            <a:endParaRPr lang="fr-FR" sz="1200" dirty="0">
              <a:solidFill>
                <a:schemeClr val="bg1"/>
              </a:solidFill>
              <a:latin typeface="Arial Narrow"/>
              <a:cs typeface="Arial Narrow"/>
            </a:endParaRPr>
          </a:p>
        </p:txBody>
      </p:sp>
      <p:sp>
        <p:nvSpPr>
          <p:cNvPr id="26" name="AutoShape 58"/>
          <p:cNvSpPr>
            <a:spLocks noChangeArrowheads="1"/>
          </p:cNvSpPr>
          <p:nvPr>
            <p:custDataLst>
              <p:tags r:id="rId8"/>
            </p:custDataLst>
          </p:nvPr>
        </p:nvSpPr>
        <p:spPr bwMode="auto">
          <a:xfrm>
            <a:off x="5958836" y="2276872"/>
            <a:ext cx="1619998" cy="863975"/>
          </a:xfrm>
          <a:prstGeom prst="chevron">
            <a:avLst>
              <a:gd name="adj" fmla="val 34137"/>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square" anchor="ctr"/>
          <a:lstStyle/>
          <a:p>
            <a:pPr algn="ctr"/>
            <a:r>
              <a:rPr lang="fr-FR" sz="1200" dirty="0">
                <a:solidFill>
                  <a:schemeClr val="bg1"/>
                </a:solidFill>
                <a:latin typeface="Arial Narrow"/>
                <a:cs typeface="Arial Narrow"/>
                <a:sym typeface="Gill Sans" charset="0"/>
              </a:rPr>
              <a:t>Définition des prévisions</a:t>
            </a:r>
            <a:endParaRPr lang="fr-FR" sz="1200" dirty="0">
              <a:solidFill>
                <a:schemeClr val="bg1"/>
              </a:solidFill>
              <a:latin typeface="Arial Narrow"/>
              <a:cs typeface="Arial Narrow"/>
            </a:endParaRPr>
          </a:p>
        </p:txBody>
      </p:sp>
      <p:sp>
        <p:nvSpPr>
          <p:cNvPr id="27" name="AutoShape 58"/>
          <p:cNvSpPr>
            <a:spLocks noChangeArrowheads="1"/>
          </p:cNvSpPr>
          <p:nvPr>
            <p:custDataLst>
              <p:tags r:id="rId9"/>
            </p:custDataLst>
          </p:nvPr>
        </p:nvSpPr>
        <p:spPr bwMode="auto">
          <a:xfrm>
            <a:off x="7385667" y="2276872"/>
            <a:ext cx="1619998" cy="863975"/>
          </a:xfrm>
          <a:prstGeom prst="chevron">
            <a:avLst>
              <a:gd name="adj" fmla="val 34137"/>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square" anchor="ctr"/>
          <a:lstStyle/>
          <a:p>
            <a:pPr algn="ctr"/>
            <a:r>
              <a:rPr lang="fr-FR" sz="1200" dirty="0">
                <a:solidFill>
                  <a:schemeClr val="bg1"/>
                </a:solidFill>
                <a:latin typeface="Arial Narrow"/>
                <a:cs typeface="Arial Narrow"/>
                <a:sym typeface="Gill Sans" charset="0"/>
              </a:rPr>
              <a:t>analyse des erreurs de prévision</a:t>
            </a:r>
            <a:endParaRPr lang="fr-FR" sz="1200" dirty="0">
              <a:solidFill>
                <a:schemeClr val="bg1"/>
              </a:solidFill>
              <a:latin typeface="Arial Narrow"/>
              <a:cs typeface="Arial Narrow"/>
            </a:endParaRPr>
          </a:p>
        </p:txBody>
      </p:sp>
    </p:spTree>
    <p:extLst>
      <p:ext uri="{BB962C8B-B14F-4D97-AF65-F5344CB8AC3E}">
        <p14:creationId xmlns:p14="http://schemas.microsoft.com/office/powerpoint/2010/main" val="62515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8"/>
          <p:cNvSpPr>
            <a:spLocks noGrp="1" noChangeArrowheads="1"/>
          </p:cNvSpPr>
          <p:nvPr>
            <p:ph type="title"/>
            <p:custDataLst>
              <p:tags r:id="rId1"/>
            </p:custDataLst>
          </p:nvPr>
        </p:nvSpPr>
        <p:spPr>
          <a:xfrm>
            <a:off x="1131888" y="635030"/>
            <a:ext cx="7772400" cy="457200"/>
          </a:xfrm>
          <a:noFill/>
        </p:spPr>
        <p:txBody>
          <a:bodyPr/>
          <a:lstStyle/>
          <a:p>
            <a:pPr algn="r">
              <a:lnSpc>
                <a:spcPct val="90000"/>
              </a:lnSpc>
              <a:tabLst>
                <a:tab pos="5384410" algn="l"/>
              </a:tabLst>
            </a:pPr>
            <a:r>
              <a:rPr lang="fr-FR" sz="2800" b="1" dirty="0">
                <a:solidFill>
                  <a:srgbClr val="008000"/>
                </a:solidFill>
              </a:rPr>
              <a:t>Identification des besoins en prévision</a:t>
            </a:r>
          </a:p>
        </p:txBody>
      </p:sp>
      <p:sp>
        <p:nvSpPr>
          <p:cNvPr id="9227" name="Rectangle 9"/>
          <p:cNvSpPr>
            <a:spLocks noGrp="1" noChangeArrowheads="1"/>
          </p:cNvSpPr>
          <p:nvPr>
            <p:ph type="body" idx="1"/>
            <p:custDataLst>
              <p:tags r:id="rId2"/>
            </p:custDataLst>
          </p:nvPr>
        </p:nvSpPr>
        <p:spPr>
          <a:xfrm>
            <a:off x="838200" y="1371600"/>
            <a:ext cx="7315200" cy="838200"/>
          </a:xfrm>
          <a:noFill/>
        </p:spPr>
        <p:txBody>
          <a:bodyPr/>
          <a:lstStyle/>
          <a:p>
            <a:pPr marL="285750" indent="-285750">
              <a:lnSpc>
                <a:spcPct val="90000"/>
              </a:lnSpc>
              <a:spcBef>
                <a:spcPct val="30000"/>
              </a:spcBef>
              <a:buSzPct val="100000"/>
            </a:pPr>
            <a:r>
              <a:rPr lang="fr-FR" sz="2200" b="1" i="1" dirty="0">
                <a:solidFill>
                  <a:srgbClr val="00279F"/>
                </a:solidFill>
              </a:rPr>
              <a:t>A quel niveau s’exprime le besoin en prévision ?</a:t>
            </a:r>
            <a:br>
              <a:rPr lang="fr-FR" sz="2200" b="1" i="1" dirty="0">
                <a:solidFill>
                  <a:srgbClr val="00279F"/>
                </a:solidFill>
              </a:rPr>
            </a:br>
            <a:r>
              <a:rPr lang="fr-FR" sz="2200" b="1" i="1" dirty="0">
                <a:solidFill>
                  <a:srgbClr val="00279F"/>
                </a:solidFill>
              </a:rPr>
              <a:t>Décision structurelle - Compromis coût/flexibilité</a:t>
            </a:r>
          </a:p>
        </p:txBody>
      </p:sp>
      <p:sp>
        <p:nvSpPr>
          <p:cNvPr id="9228" name="Line 10"/>
          <p:cNvSpPr>
            <a:spLocks noChangeShapeType="1"/>
          </p:cNvSpPr>
          <p:nvPr>
            <p:custDataLst>
              <p:tags r:id="rId3"/>
            </p:custDataLst>
          </p:nvPr>
        </p:nvSpPr>
        <p:spPr bwMode="auto">
          <a:xfrm>
            <a:off x="1163638" y="2765425"/>
            <a:ext cx="1587" cy="2482850"/>
          </a:xfrm>
          <a:prstGeom prst="line">
            <a:avLst/>
          </a:prstGeom>
          <a:noFill/>
          <a:ln w="0">
            <a:solidFill>
              <a:srgbClr val="000000"/>
            </a:solidFill>
            <a:prstDash val="sysDot"/>
            <a:round/>
            <a:headEnd/>
            <a:tailEnd/>
          </a:ln>
        </p:spPr>
        <p:txBody>
          <a:bodyPr/>
          <a:lstStyle/>
          <a:p>
            <a:endParaRPr lang="fr-FR" dirty="0"/>
          </a:p>
        </p:txBody>
      </p:sp>
      <p:sp>
        <p:nvSpPr>
          <p:cNvPr id="9229" name="Line 11"/>
          <p:cNvSpPr>
            <a:spLocks noChangeShapeType="1"/>
          </p:cNvSpPr>
          <p:nvPr>
            <p:custDataLst>
              <p:tags r:id="rId4"/>
            </p:custDataLst>
          </p:nvPr>
        </p:nvSpPr>
        <p:spPr bwMode="auto">
          <a:xfrm>
            <a:off x="2601913" y="2728913"/>
            <a:ext cx="1587" cy="2519362"/>
          </a:xfrm>
          <a:prstGeom prst="line">
            <a:avLst/>
          </a:prstGeom>
          <a:noFill/>
          <a:ln w="0">
            <a:solidFill>
              <a:srgbClr val="000000"/>
            </a:solidFill>
            <a:prstDash val="sysDot"/>
            <a:round/>
            <a:headEnd/>
            <a:tailEnd/>
          </a:ln>
        </p:spPr>
        <p:txBody>
          <a:bodyPr/>
          <a:lstStyle/>
          <a:p>
            <a:endParaRPr lang="fr-FR" dirty="0"/>
          </a:p>
        </p:txBody>
      </p:sp>
      <p:sp>
        <p:nvSpPr>
          <p:cNvPr id="9230" name="Line 12"/>
          <p:cNvSpPr>
            <a:spLocks noChangeShapeType="1"/>
          </p:cNvSpPr>
          <p:nvPr>
            <p:custDataLst>
              <p:tags r:id="rId5"/>
            </p:custDataLst>
          </p:nvPr>
        </p:nvSpPr>
        <p:spPr bwMode="auto">
          <a:xfrm>
            <a:off x="4041775" y="2765425"/>
            <a:ext cx="1588" cy="2482850"/>
          </a:xfrm>
          <a:prstGeom prst="line">
            <a:avLst/>
          </a:prstGeom>
          <a:noFill/>
          <a:ln w="0">
            <a:solidFill>
              <a:srgbClr val="000000"/>
            </a:solidFill>
            <a:prstDash val="sysDot"/>
            <a:round/>
            <a:headEnd/>
            <a:tailEnd/>
          </a:ln>
        </p:spPr>
        <p:txBody>
          <a:bodyPr/>
          <a:lstStyle/>
          <a:p>
            <a:endParaRPr lang="fr-FR" dirty="0"/>
          </a:p>
        </p:txBody>
      </p:sp>
      <p:sp>
        <p:nvSpPr>
          <p:cNvPr id="9231" name="Line 13"/>
          <p:cNvSpPr>
            <a:spLocks noChangeShapeType="1"/>
          </p:cNvSpPr>
          <p:nvPr>
            <p:custDataLst>
              <p:tags r:id="rId6"/>
            </p:custDataLst>
          </p:nvPr>
        </p:nvSpPr>
        <p:spPr bwMode="auto">
          <a:xfrm>
            <a:off x="5484813" y="2728913"/>
            <a:ext cx="1587" cy="2555875"/>
          </a:xfrm>
          <a:prstGeom prst="line">
            <a:avLst/>
          </a:prstGeom>
          <a:noFill/>
          <a:ln w="0">
            <a:solidFill>
              <a:srgbClr val="000000"/>
            </a:solidFill>
            <a:prstDash val="sysDot"/>
            <a:round/>
            <a:headEnd/>
            <a:tailEnd/>
          </a:ln>
        </p:spPr>
        <p:txBody>
          <a:bodyPr/>
          <a:lstStyle/>
          <a:p>
            <a:endParaRPr lang="fr-FR" dirty="0"/>
          </a:p>
        </p:txBody>
      </p:sp>
      <p:sp>
        <p:nvSpPr>
          <p:cNvPr id="9232" name="Line 14"/>
          <p:cNvSpPr>
            <a:spLocks noChangeShapeType="1"/>
          </p:cNvSpPr>
          <p:nvPr>
            <p:custDataLst>
              <p:tags r:id="rId7"/>
            </p:custDataLst>
          </p:nvPr>
        </p:nvSpPr>
        <p:spPr bwMode="auto">
          <a:xfrm>
            <a:off x="1163638" y="2728913"/>
            <a:ext cx="1401762" cy="1587"/>
          </a:xfrm>
          <a:prstGeom prst="line">
            <a:avLst/>
          </a:prstGeom>
          <a:noFill/>
          <a:ln w="28575">
            <a:solidFill>
              <a:srgbClr val="000000"/>
            </a:solidFill>
            <a:round/>
            <a:headEnd type="triangle" w="med" len="med"/>
            <a:tailEnd type="triangle" w="med" len="med"/>
          </a:ln>
        </p:spPr>
        <p:txBody>
          <a:bodyPr/>
          <a:lstStyle/>
          <a:p>
            <a:endParaRPr lang="fr-FR" dirty="0"/>
          </a:p>
        </p:txBody>
      </p:sp>
      <p:sp>
        <p:nvSpPr>
          <p:cNvPr id="9233" name="Line 15"/>
          <p:cNvSpPr>
            <a:spLocks noChangeShapeType="1"/>
          </p:cNvSpPr>
          <p:nvPr>
            <p:custDataLst>
              <p:tags r:id="rId8"/>
            </p:custDataLst>
          </p:nvPr>
        </p:nvSpPr>
        <p:spPr bwMode="auto">
          <a:xfrm>
            <a:off x="2601913" y="2728913"/>
            <a:ext cx="1406525" cy="1587"/>
          </a:xfrm>
          <a:prstGeom prst="line">
            <a:avLst/>
          </a:prstGeom>
          <a:noFill/>
          <a:ln w="28575">
            <a:solidFill>
              <a:srgbClr val="000000"/>
            </a:solidFill>
            <a:round/>
            <a:headEnd type="triangle" w="med" len="med"/>
            <a:tailEnd type="triangle" w="med" len="med"/>
          </a:ln>
        </p:spPr>
        <p:txBody>
          <a:bodyPr/>
          <a:lstStyle/>
          <a:p>
            <a:endParaRPr lang="fr-FR" dirty="0"/>
          </a:p>
        </p:txBody>
      </p:sp>
      <p:sp>
        <p:nvSpPr>
          <p:cNvPr id="9234" name="Line 16"/>
          <p:cNvSpPr>
            <a:spLocks noChangeShapeType="1"/>
          </p:cNvSpPr>
          <p:nvPr>
            <p:custDataLst>
              <p:tags r:id="rId9"/>
            </p:custDataLst>
          </p:nvPr>
        </p:nvSpPr>
        <p:spPr bwMode="auto">
          <a:xfrm>
            <a:off x="4041775" y="2728913"/>
            <a:ext cx="1443038" cy="1587"/>
          </a:xfrm>
          <a:prstGeom prst="line">
            <a:avLst/>
          </a:prstGeom>
          <a:noFill/>
          <a:ln w="28575">
            <a:solidFill>
              <a:srgbClr val="000000"/>
            </a:solidFill>
            <a:round/>
            <a:headEnd type="triangle" w="med" len="med"/>
            <a:tailEnd type="triangle" w="med" len="med"/>
          </a:ln>
        </p:spPr>
        <p:txBody>
          <a:bodyPr/>
          <a:lstStyle/>
          <a:p>
            <a:endParaRPr lang="fr-FR" dirty="0"/>
          </a:p>
        </p:txBody>
      </p:sp>
      <p:sp>
        <p:nvSpPr>
          <p:cNvPr id="9235" name="Oval 17"/>
          <p:cNvSpPr>
            <a:spLocks noChangeArrowheads="1"/>
          </p:cNvSpPr>
          <p:nvPr>
            <p:custDataLst>
              <p:tags r:id="rId10"/>
            </p:custDataLst>
          </p:nvPr>
        </p:nvSpPr>
        <p:spPr bwMode="auto">
          <a:xfrm>
            <a:off x="5305425" y="3170238"/>
            <a:ext cx="358775" cy="393700"/>
          </a:xfrm>
          <a:prstGeom prst="ellipse">
            <a:avLst/>
          </a:prstGeom>
          <a:solidFill>
            <a:srgbClr val="0000FF"/>
          </a:solidFill>
          <a:ln w="0">
            <a:solidFill>
              <a:srgbClr val="000000"/>
            </a:solidFill>
            <a:round/>
            <a:headEnd/>
            <a:tailEnd/>
          </a:ln>
        </p:spPr>
        <p:txBody>
          <a:bodyPr/>
          <a:lstStyle/>
          <a:p>
            <a:endParaRPr lang="fr-FR" dirty="0"/>
          </a:p>
        </p:txBody>
      </p:sp>
      <p:sp>
        <p:nvSpPr>
          <p:cNvPr id="9236" name="Oval 18"/>
          <p:cNvSpPr>
            <a:spLocks noChangeArrowheads="1"/>
          </p:cNvSpPr>
          <p:nvPr>
            <p:custDataLst>
              <p:tags r:id="rId11"/>
            </p:custDataLst>
          </p:nvPr>
        </p:nvSpPr>
        <p:spPr bwMode="auto">
          <a:xfrm>
            <a:off x="3862388" y="3806825"/>
            <a:ext cx="361950" cy="398463"/>
          </a:xfrm>
          <a:prstGeom prst="ellipse">
            <a:avLst/>
          </a:prstGeom>
          <a:solidFill>
            <a:srgbClr val="0000FF"/>
          </a:solidFill>
          <a:ln w="0">
            <a:solidFill>
              <a:srgbClr val="000000"/>
            </a:solidFill>
            <a:round/>
            <a:headEnd/>
            <a:tailEnd/>
          </a:ln>
        </p:spPr>
        <p:txBody>
          <a:bodyPr/>
          <a:lstStyle/>
          <a:p>
            <a:endParaRPr lang="fr-FR" dirty="0"/>
          </a:p>
        </p:txBody>
      </p:sp>
      <p:sp>
        <p:nvSpPr>
          <p:cNvPr id="9237" name="Oval 19"/>
          <p:cNvSpPr>
            <a:spLocks noChangeArrowheads="1"/>
          </p:cNvSpPr>
          <p:nvPr>
            <p:custDataLst>
              <p:tags r:id="rId12"/>
            </p:custDataLst>
          </p:nvPr>
        </p:nvSpPr>
        <p:spPr bwMode="auto">
          <a:xfrm>
            <a:off x="2422525" y="4527550"/>
            <a:ext cx="358775" cy="395288"/>
          </a:xfrm>
          <a:prstGeom prst="ellipse">
            <a:avLst/>
          </a:prstGeom>
          <a:solidFill>
            <a:srgbClr val="0000FF"/>
          </a:solidFill>
          <a:ln w="0">
            <a:solidFill>
              <a:srgbClr val="000000"/>
            </a:solidFill>
            <a:round/>
            <a:headEnd/>
            <a:tailEnd/>
          </a:ln>
        </p:spPr>
        <p:txBody>
          <a:bodyPr/>
          <a:lstStyle/>
          <a:p>
            <a:endParaRPr lang="fr-FR" dirty="0"/>
          </a:p>
        </p:txBody>
      </p:sp>
      <p:sp>
        <p:nvSpPr>
          <p:cNvPr id="9238" name="Rectangle 20"/>
          <p:cNvSpPr>
            <a:spLocks noChangeArrowheads="1"/>
          </p:cNvSpPr>
          <p:nvPr>
            <p:custDataLst>
              <p:tags r:id="rId13"/>
            </p:custDataLst>
          </p:nvPr>
        </p:nvSpPr>
        <p:spPr bwMode="auto">
          <a:xfrm>
            <a:off x="1322236" y="2420938"/>
            <a:ext cx="1016304" cy="200055"/>
          </a:xfrm>
          <a:prstGeom prst="rect">
            <a:avLst/>
          </a:prstGeom>
          <a:noFill/>
          <a:ln w="9525">
            <a:noFill/>
            <a:miter lim="800000"/>
            <a:headEnd/>
            <a:tailEnd/>
          </a:ln>
        </p:spPr>
        <p:txBody>
          <a:bodyPr wrap="none" lIns="0" tIns="0" rIns="0" bIns="0">
            <a:spAutoFit/>
          </a:bodyPr>
          <a:lstStyle/>
          <a:p>
            <a:pPr algn="ctr"/>
            <a:r>
              <a:rPr lang="fr-FR" sz="1300" b="0" dirty="0">
                <a:solidFill>
                  <a:srgbClr val="000000"/>
                </a:solidFill>
              </a:rPr>
              <a:t>Cycle d'appro</a:t>
            </a:r>
            <a:endParaRPr lang="fr-FR" sz="1400" dirty="0">
              <a:solidFill>
                <a:srgbClr val="000000"/>
              </a:solidFill>
            </a:endParaRPr>
          </a:p>
        </p:txBody>
      </p:sp>
      <p:sp>
        <p:nvSpPr>
          <p:cNvPr id="9239" name="Rectangle 21"/>
          <p:cNvSpPr>
            <a:spLocks noChangeArrowheads="1"/>
          </p:cNvSpPr>
          <p:nvPr>
            <p:custDataLst>
              <p:tags r:id="rId14"/>
            </p:custDataLst>
          </p:nvPr>
        </p:nvSpPr>
        <p:spPr bwMode="auto">
          <a:xfrm>
            <a:off x="2681149" y="2420938"/>
            <a:ext cx="1178208" cy="200055"/>
          </a:xfrm>
          <a:prstGeom prst="rect">
            <a:avLst/>
          </a:prstGeom>
          <a:noFill/>
          <a:ln w="9525">
            <a:noFill/>
            <a:miter lim="800000"/>
            <a:headEnd/>
            <a:tailEnd/>
          </a:ln>
        </p:spPr>
        <p:txBody>
          <a:bodyPr wrap="none" lIns="0" tIns="0" rIns="0" bIns="0">
            <a:spAutoFit/>
          </a:bodyPr>
          <a:lstStyle/>
          <a:p>
            <a:pPr algn="ctr"/>
            <a:r>
              <a:rPr lang="fr-FR" sz="1300" b="0" dirty="0">
                <a:solidFill>
                  <a:srgbClr val="000000"/>
                </a:solidFill>
              </a:rPr>
              <a:t>Cycle d’usinage</a:t>
            </a:r>
            <a:endParaRPr lang="fr-FR" sz="1400" dirty="0">
              <a:solidFill>
                <a:srgbClr val="000000"/>
              </a:solidFill>
            </a:endParaRPr>
          </a:p>
        </p:txBody>
      </p:sp>
      <p:sp>
        <p:nvSpPr>
          <p:cNvPr id="9240" name="Rectangle 22"/>
          <p:cNvSpPr>
            <a:spLocks noChangeArrowheads="1"/>
          </p:cNvSpPr>
          <p:nvPr>
            <p:custDataLst>
              <p:tags r:id="rId15"/>
            </p:custDataLst>
          </p:nvPr>
        </p:nvSpPr>
        <p:spPr bwMode="auto">
          <a:xfrm>
            <a:off x="4030501" y="2420938"/>
            <a:ext cx="1346522" cy="200055"/>
          </a:xfrm>
          <a:prstGeom prst="rect">
            <a:avLst/>
          </a:prstGeom>
          <a:noFill/>
          <a:ln w="9525">
            <a:noFill/>
            <a:miter lim="800000"/>
            <a:headEnd/>
            <a:tailEnd/>
          </a:ln>
        </p:spPr>
        <p:txBody>
          <a:bodyPr wrap="none" lIns="0" tIns="0" rIns="0" bIns="0">
            <a:spAutoFit/>
          </a:bodyPr>
          <a:lstStyle/>
          <a:p>
            <a:pPr algn="ctr"/>
            <a:r>
              <a:rPr lang="fr-FR" sz="1300" b="0" dirty="0">
                <a:solidFill>
                  <a:srgbClr val="000000"/>
                </a:solidFill>
              </a:rPr>
              <a:t>Cycle de montage</a:t>
            </a:r>
            <a:endParaRPr lang="fr-FR" sz="1400" dirty="0">
              <a:solidFill>
                <a:srgbClr val="000000"/>
              </a:solidFill>
            </a:endParaRPr>
          </a:p>
        </p:txBody>
      </p:sp>
      <p:sp>
        <p:nvSpPr>
          <p:cNvPr id="9241" name="Rectangle 23"/>
          <p:cNvSpPr>
            <a:spLocks noChangeArrowheads="1"/>
          </p:cNvSpPr>
          <p:nvPr>
            <p:custDataLst>
              <p:tags r:id="rId16"/>
            </p:custDataLst>
          </p:nvPr>
        </p:nvSpPr>
        <p:spPr bwMode="auto">
          <a:xfrm>
            <a:off x="4607763" y="2855913"/>
            <a:ext cx="1633460" cy="200055"/>
          </a:xfrm>
          <a:prstGeom prst="rect">
            <a:avLst/>
          </a:prstGeom>
          <a:noFill/>
          <a:ln w="9525">
            <a:noFill/>
            <a:miter lim="800000"/>
            <a:headEnd/>
            <a:tailEnd/>
          </a:ln>
        </p:spPr>
        <p:txBody>
          <a:bodyPr wrap="none" lIns="0" tIns="0" rIns="0" bIns="0">
            <a:spAutoFit/>
          </a:bodyPr>
          <a:lstStyle/>
          <a:p>
            <a:pPr algn="ctr"/>
            <a:r>
              <a:rPr lang="fr-FR" sz="1300" b="0" dirty="0">
                <a:solidFill>
                  <a:srgbClr val="000000"/>
                </a:solidFill>
              </a:rPr>
              <a:t>Stock de produits finis</a:t>
            </a:r>
            <a:endParaRPr lang="fr-FR" sz="1400" dirty="0">
              <a:solidFill>
                <a:srgbClr val="000000"/>
              </a:solidFill>
            </a:endParaRPr>
          </a:p>
        </p:txBody>
      </p:sp>
      <p:sp>
        <p:nvSpPr>
          <p:cNvPr id="9242" name="Rectangle 24"/>
          <p:cNvSpPr>
            <a:spLocks noChangeArrowheads="1"/>
          </p:cNvSpPr>
          <p:nvPr>
            <p:custDataLst>
              <p:tags r:id="rId17"/>
            </p:custDataLst>
          </p:nvPr>
        </p:nvSpPr>
        <p:spPr bwMode="auto">
          <a:xfrm>
            <a:off x="3393145" y="3576638"/>
            <a:ext cx="1178208" cy="200055"/>
          </a:xfrm>
          <a:prstGeom prst="rect">
            <a:avLst/>
          </a:prstGeom>
          <a:noFill/>
          <a:ln w="9525">
            <a:noFill/>
            <a:miter lim="800000"/>
            <a:headEnd/>
            <a:tailEnd/>
          </a:ln>
        </p:spPr>
        <p:txBody>
          <a:bodyPr wrap="none" lIns="0" tIns="0" rIns="0" bIns="0">
            <a:spAutoFit/>
          </a:bodyPr>
          <a:lstStyle/>
          <a:p>
            <a:pPr algn="ctr"/>
            <a:r>
              <a:rPr lang="fr-FR" sz="1300" b="0" dirty="0">
                <a:solidFill>
                  <a:srgbClr val="000000"/>
                </a:solidFill>
              </a:rPr>
              <a:t>Stock de pièces</a:t>
            </a:r>
            <a:endParaRPr lang="fr-FR" sz="1400" dirty="0">
              <a:solidFill>
                <a:srgbClr val="000000"/>
              </a:solidFill>
            </a:endParaRPr>
          </a:p>
        </p:txBody>
      </p:sp>
      <p:sp>
        <p:nvSpPr>
          <p:cNvPr id="9243" name="Rectangle 25"/>
          <p:cNvSpPr>
            <a:spLocks noChangeArrowheads="1"/>
          </p:cNvSpPr>
          <p:nvPr>
            <p:custDataLst>
              <p:tags r:id="rId18"/>
            </p:custDataLst>
          </p:nvPr>
        </p:nvSpPr>
        <p:spPr bwMode="auto">
          <a:xfrm>
            <a:off x="1496252" y="4257675"/>
            <a:ext cx="2127185" cy="200055"/>
          </a:xfrm>
          <a:prstGeom prst="rect">
            <a:avLst/>
          </a:prstGeom>
          <a:noFill/>
          <a:ln w="9525">
            <a:noFill/>
            <a:miter lim="800000"/>
            <a:headEnd/>
            <a:tailEnd/>
          </a:ln>
        </p:spPr>
        <p:txBody>
          <a:bodyPr wrap="none" lIns="0" tIns="0" rIns="0" bIns="0">
            <a:spAutoFit/>
          </a:bodyPr>
          <a:lstStyle/>
          <a:p>
            <a:pPr algn="ctr"/>
            <a:r>
              <a:rPr lang="fr-FR" sz="1300" b="0" dirty="0">
                <a:solidFill>
                  <a:srgbClr val="000000"/>
                </a:solidFill>
              </a:rPr>
              <a:t>Stock de matières premières</a:t>
            </a:r>
            <a:endParaRPr lang="fr-FR" sz="1400" dirty="0">
              <a:solidFill>
                <a:srgbClr val="000000"/>
              </a:solidFill>
            </a:endParaRPr>
          </a:p>
        </p:txBody>
      </p:sp>
      <p:sp>
        <p:nvSpPr>
          <p:cNvPr id="9244" name="Rectangle 35"/>
          <p:cNvSpPr>
            <a:spLocks noChangeArrowheads="1"/>
          </p:cNvSpPr>
          <p:nvPr>
            <p:custDataLst>
              <p:tags r:id="rId19"/>
            </p:custDataLst>
          </p:nvPr>
        </p:nvSpPr>
        <p:spPr bwMode="auto">
          <a:xfrm>
            <a:off x="3146843" y="5481638"/>
            <a:ext cx="3196388" cy="200055"/>
          </a:xfrm>
          <a:prstGeom prst="rect">
            <a:avLst/>
          </a:prstGeom>
          <a:noFill/>
          <a:ln w="9525">
            <a:noFill/>
            <a:miter lim="800000"/>
            <a:headEnd/>
            <a:tailEnd/>
          </a:ln>
        </p:spPr>
        <p:txBody>
          <a:bodyPr wrap="none" lIns="0" tIns="0" rIns="0" bIns="0">
            <a:spAutoFit/>
          </a:bodyPr>
          <a:lstStyle/>
          <a:p>
            <a:pPr algn="ctr"/>
            <a:r>
              <a:rPr lang="fr-FR" sz="1300" i="1" dirty="0">
                <a:solidFill>
                  <a:srgbClr val="000000"/>
                </a:solidFill>
              </a:rPr>
              <a:t>Fabrication par anticipation (sur prévisions)</a:t>
            </a:r>
            <a:endParaRPr lang="fr-FR" sz="1400" dirty="0">
              <a:solidFill>
                <a:srgbClr val="000000"/>
              </a:solidFill>
            </a:endParaRPr>
          </a:p>
        </p:txBody>
      </p:sp>
      <p:sp>
        <p:nvSpPr>
          <p:cNvPr id="9245" name="Rectangle 36"/>
          <p:cNvSpPr>
            <a:spLocks noChangeArrowheads="1"/>
          </p:cNvSpPr>
          <p:nvPr>
            <p:custDataLst>
              <p:tags r:id="rId20"/>
            </p:custDataLst>
          </p:nvPr>
        </p:nvSpPr>
        <p:spPr bwMode="auto">
          <a:xfrm>
            <a:off x="3081290" y="5840413"/>
            <a:ext cx="1979708" cy="200055"/>
          </a:xfrm>
          <a:prstGeom prst="rect">
            <a:avLst/>
          </a:prstGeom>
          <a:noFill/>
          <a:ln w="9525">
            <a:noFill/>
            <a:miter lim="800000"/>
            <a:headEnd/>
            <a:tailEnd/>
          </a:ln>
        </p:spPr>
        <p:txBody>
          <a:bodyPr wrap="none" lIns="0" tIns="0" rIns="0" bIns="0">
            <a:spAutoFit/>
          </a:bodyPr>
          <a:lstStyle/>
          <a:p>
            <a:pPr algn="ctr"/>
            <a:r>
              <a:rPr lang="fr-FR" sz="1300" i="1" dirty="0">
                <a:solidFill>
                  <a:srgbClr val="000000"/>
                </a:solidFill>
              </a:rPr>
              <a:t>Fabrication sur commande</a:t>
            </a:r>
            <a:endParaRPr lang="fr-FR" sz="1400" dirty="0">
              <a:solidFill>
                <a:srgbClr val="000000"/>
              </a:solidFill>
            </a:endParaRPr>
          </a:p>
        </p:txBody>
      </p:sp>
      <p:sp>
        <p:nvSpPr>
          <p:cNvPr id="9246" name="Rectangle 38"/>
          <p:cNvSpPr>
            <a:spLocks noChangeArrowheads="1"/>
          </p:cNvSpPr>
          <p:nvPr>
            <p:custDataLst>
              <p:tags r:id="rId21"/>
            </p:custDataLst>
          </p:nvPr>
        </p:nvSpPr>
        <p:spPr bwMode="auto">
          <a:xfrm>
            <a:off x="6736156" y="2954338"/>
            <a:ext cx="1067601" cy="520655"/>
          </a:xfrm>
          <a:prstGeom prst="rect">
            <a:avLst/>
          </a:prstGeom>
          <a:noFill/>
          <a:ln w="12700">
            <a:noFill/>
            <a:miter lim="800000"/>
            <a:headEnd/>
            <a:tailEnd/>
          </a:ln>
        </p:spPr>
        <p:txBody>
          <a:bodyPr wrap="none" lIns="90488" tIns="44450" rIns="90488" bIns="44450">
            <a:spAutoFit/>
          </a:bodyPr>
          <a:lstStyle/>
          <a:p>
            <a:pPr algn="ctr"/>
            <a:r>
              <a:rPr lang="fr-FR" sz="1400" dirty="0">
                <a:solidFill>
                  <a:srgbClr val="000000"/>
                </a:solidFill>
              </a:rPr>
              <a:t>Fabrication</a:t>
            </a:r>
          </a:p>
          <a:p>
            <a:pPr algn="ctr"/>
            <a:r>
              <a:rPr lang="fr-FR" sz="1400" dirty="0">
                <a:solidFill>
                  <a:srgbClr val="000000"/>
                </a:solidFill>
              </a:rPr>
              <a:t>sur stock</a:t>
            </a:r>
          </a:p>
        </p:txBody>
      </p:sp>
      <p:sp>
        <p:nvSpPr>
          <p:cNvPr id="9247" name="Rectangle 39"/>
          <p:cNvSpPr>
            <a:spLocks noChangeArrowheads="1"/>
          </p:cNvSpPr>
          <p:nvPr>
            <p:custDataLst>
              <p:tags r:id="rId22"/>
            </p:custDataLst>
          </p:nvPr>
        </p:nvSpPr>
        <p:spPr bwMode="auto">
          <a:xfrm>
            <a:off x="6567039" y="3792538"/>
            <a:ext cx="1405834" cy="520655"/>
          </a:xfrm>
          <a:prstGeom prst="rect">
            <a:avLst/>
          </a:prstGeom>
          <a:noFill/>
          <a:ln w="12700">
            <a:noFill/>
            <a:miter lim="800000"/>
            <a:headEnd/>
            <a:tailEnd/>
          </a:ln>
        </p:spPr>
        <p:txBody>
          <a:bodyPr wrap="none" lIns="90488" tIns="44450" rIns="90488" bIns="44450">
            <a:spAutoFit/>
          </a:bodyPr>
          <a:lstStyle/>
          <a:p>
            <a:pPr algn="ctr"/>
            <a:r>
              <a:rPr lang="fr-FR" sz="1400" dirty="0">
                <a:solidFill>
                  <a:srgbClr val="000000"/>
                </a:solidFill>
              </a:rPr>
              <a:t>Assemblage</a:t>
            </a:r>
          </a:p>
          <a:p>
            <a:pPr algn="ctr"/>
            <a:r>
              <a:rPr lang="fr-FR" sz="1400" dirty="0">
                <a:solidFill>
                  <a:srgbClr val="000000"/>
                </a:solidFill>
              </a:rPr>
              <a:t>à la commande</a:t>
            </a:r>
          </a:p>
        </p:txBody>
      </p:sp>
      <p:sp>
        <p:nvSpPr>
          <p:cNvPr id="9248" name="Rectangle 40"/>
          <p:cNvSpPr>
            <a:spLocks noChangeArrowheads="1"/>
          </p:cNvSpPr>
          <p:nvPr>
            <p:custDataLst>
              <p:tags r:id="rId23"/>
            </p:custDataLst>
          </p:nvPr>
        </p:nvSpPr>
        <p:spPr bwMode="auto">
          <a:xfrm>
            <a:off x="6567039" y="4325938"/>
            <a:ext cx="1405834" cy="520655"/>
          </a:xfrm>
          <a:prstGeom prst="rect">
            <a:avLst/>
          </a:prstGeom>
          <a:noFill/>
          <a:ln w="12700">
            <a:noFill/>
            <a:miter lim="800000"/>
            <a:headEnd/>
            <a:tailEnd/>
          </a:ln>
        </p:spPr>
        <p:txBody>
          <a:bodyPr wrap="none" lIns="90488" tIns="44450" rIns="90488" bIns="44450">
            <a:spAutoFit/>
          </a:bodyPr>
          <a:lstStyle/>
          <a:p>
            <a:pPr algn="ctr"/>
            <a:r>
              <a:rPr lang="fr-FR" sz="1400" dirty="0">
                <a:solidFill>
                  <a:srgbClr val="000000"/>
                </a:solidFill>
              </a:rPr>
              <a:t>Fabrication</a:t>
            </a:r>
          </a:p>
          <a:p>
            <a:pPr algn="ctr"/>
            <a:r>
              <a:rPr lang="fr-FR" sz="1400" dirty="0">
                <a:solidFill>
                  <a:srgbClr val="000000"/>
                </a:solidFill>
              </a:rPr>
              <a:t>à la commande</a:t>
            </a:r>
          </a:p>
        </p:txBody>
      </p:sp>
      <p:sp>
        <p:nvSpPr>
          <p:cNvPr id="9249" name="Rectangle 41"/>
          <p:cNvSpPr>
            <a:spLocks noChangeArrowheads="1"/>
          </p:cNvSpPr>
          <p:nvPr>
            <p:custDataLst>
              <p:tags r:id="rId24"/>
            </p:custDataLst>
          </p:nvPr>
        </p:nvSpPr>
        <p:spPr bwMode="auto">
          <a:xfrm>
            <a:off x="6781800" y="5029200"/>
            <a:ext cx="838200" cy="280988"/>
          </a:xfrm>
          <a:prstGeom prst="rect">
            <a:avLst/>
          </a:prstGeom>
          <a:noFill/>
          <a:ln w="12700">
            <a:noFill/>
            <a:miter lim="800000"/>
            <a:headEnd/>
            <a:tailEnd/>
          </a:ln>
        </p:spPr>
        <p:txBody>
          <a:bodyPr lIns="90488" tIns="44450" rIns="90488" bIns="44450">
            <a:spAutoFit/>
          </a:bodyPr>
          <a:lstStyle/>
          <a:p>
            <a:pPr algn="ctr"/>
            <a:r>
              <a:rPr lang="fr-FR" sz="1400" dirty="0">
                <a:solidFill>
                  <a:srgbClr val="000000"/>
                </a:solidFill>
              </a:rPr>
              <a:t>Projet</a:t>
            </a:r>
          </a:p>
        </p:txBody>
      </p:sp>
      <p:sp>
        <p:nvSpPr>
          <p:cNvPr id="9250" name="Line 42"/>
          <p:cNvSpPr>
            <a:spLocks noChangeShapeType="1"/>
          </p:cNvSpPr>
          <p:nvPr>
            <p:custDataLst>
              <p:tags r:id="rId25"/>
            </p:custDataLst>
          </p:nvPr>
        </p:nvSpPr>
        <p:spPr bwMode="auto">
          <a:xfrm>
            <a:off x="2808288" y="4706938"/>
            <a:ext cx="2667000" cy="0"/>
          </a:xfrm>
          <a:prstGeom prst="line">
            <a:avLst/>
          </a:prstGeom>
          <a:noFill/>
          <a:ln w="38100">
            <a:solidFill>
              <a:srgbClr val="339933"/>
            </a:solidFill>
            <a:round/>
            <a:headEnd/>
            <a:tailEnd type="triangle" w="med" len="med"/>
          </a:ln>
        </p:spPr>
        <p:txBody>
          <a:bodyPr wrap="none" anchor="ctr"/>
          <a:lstStyle/>
          <a:p>
            <a:endParaRPr lang="fr-FR" dirty="0"/>
          </a:p>
        </p:txBody>
      </p:sp>
      <p:sp>
        <p:nvSpPr>
          <p:cNvPr id="9251" name="Line 43"/>
          <p:cNvSpPr>
            <a:spLocks noChangeShapeType="1"/>
          </p:cNvSpPr>
          <p:nvPr>
            <p:custDataLst>
              <p:tags r:id="rId26"/>
            </p:custDataLst>
          </p:nvPr>
        </p:nvSpPr>
        <p:spPr bwMode="auto">
          <a:xfrm>
            <a:off x="4256088" y="4021138"/>
            <a:ext cx="1219200" cy="0"/>
          </a:xfrm>
          <a:prstGeom prst="line">
            <a:avLst/>
          </a:prstGeom>
          <a:noFill/>
          <a:ln w="38100">
            <a:solidFill>
              <a:srgbClr val="339933"/>
            </a:solidFill>
            <a:round/>
            <a:headEnd/>
            <a:tailEnd type="triangle" w="med" len="med"/>
          </a:ln>
        </p:spPr>
        <p:txBody>
          <a:bodyPr wrap="none" anchor="ctr"/>
          <a:lstStyle/>
          <a:p>
            <a:endParaRPr lang="fr-FR" dirty="0"/>
          </a:p>
        </p:txBody>
      </p:sp>
      <p:sp>
        <p:nvSpPr>
          <p:cNvPr id="9252" name="Line 44"/>
          <p:cNvSpPr>
            <a:spLocks noChangeShapeType="1"/>
          </p:cNvSpPr>
          <p:nvPr>
            <p:custDataLst>
              <p:tags r:id="rId27"/>
            </p:custDataLst>
          </p:nvPr>
        </p:nvSpPr>
        <p:spPr bwMode="auto">
          <a:xfrm>
            <a:off x="1131888" y="5240338"/>
            <a:ext cx="4343400" cy="0"/>
          </a:xfrm>
          <a:prstGeom prst="line">
            <a:avLst/>
          </a:prstGeom>
          <a:noFill/>
          <a:ln w="38100">
            <a:solidFill>
              <a:srgbClr val="339933"/>
            </a:solidFill>
            <a:round/>
            <a:headEnd/>
            <a:tailEnd type="triangle" w="med" len="med"/>
          </a:ln>
        </p:spPr>
        <p:txBody>
          <a:bodyPr wrap="none" anchor="ctr"/>
          <a:lstStyle/>
          <a:p>
            <a:endParaRPr lang="fr-FR" dirty="0"/>
          </a:p>
        </p:txBody>
      </p:sp>
      <p:sp>
        <p:nvSpPr>
          <p:cNvPr id="9253" name="Line 45"/>
          <p:cNvSpPr>
            <a:spLocks noChangeShapeType="1"/>
          </p:cNvSpPr>
          <p:nvPr>
            <p:custDataLst>
              <p:tags r:id="rId28"/>
            </p:custDataLst>
          </p:nvPr>
        </p:nvSpPr>
        <p:spPr bwMode="auto">
          <a:xfrm>
            <a:off x="1970088" y="5926138"/>
            <a:ext cx="914400" cy="0"/>
          </a:xfrm>
          <a:prstGeom prst="line">
            <a:avLst/>
          </a:prstGeom>
          <a:noFill/>
          <a:ln w="38100">
            <a:solidFill>
              <a:srgbClr val="339933"/>
            </a:solidFill>
            <a:round/>
            <a:headEnd/>
            <a:tailEnd type="triangle" w="med" len="med"/>
          </a:ln>
        </p:spPr>
        <p:txBody>
          <a:bodyPr wrap="none" anchor="ctr"/>
          <a:lstStyle/>
          <a:p>
            <a:endParaRPr lang="fr-FR" dirty="0"/>
          </a:p>
        </p:txBody>
      </p:sp>
      <p:sp>
        <p:nvSpPr>
          <p:cNvPr id="9254" name="Line 46"/>
          <p:cNvSpPr>
            <a:spLocks noChangeShapeType="1"/>
          </p:cNvSpPr>
          <p:nvPr>
            <p:custDataLst>
              <p:tags r:id="rId29"/>
            </p:custDataLst>
          </p:nvPr>
        </p:nvSpPr>
        <p:spPr bwMode="auto">
          <a:xfrm>
            <a:off x="1970088" y="5545138"/>
            <a:ext cx="914400" cy="0"/>
          </a:xfrm>
          <a:prstGeom prst="line">
            <a:avLst/>
          </a:prstGeom>
          <a:noFill/>
          <a:ln w="38100">
            <a:solidFill>
              <a:srgbClr val="FF00FF"/>
            </a:solidFill>
            <a:round/>
            <a:headEnd/>
            <a:tailEnd type="triangle" w="med" len="med"/>
          </a:ln>
        </p:spPr>
        <p:txBody>
          <a:bodyPr wrap="none" anchor="ctr"/>
          <a:lstStyle/>
          <a:p>
            <a:endParaRPr lang="fr-FR" dirty="0"/>
          </a:p>
        </p:txBody>
      </p:sp>
      <p:sp>
        <p:nvSpPr>
          <p:cNvPr id="9255" name="Line 47"/>
          <p:cNvSpPr>
            <a:spLocks noChangeShapeType="1"/>
          </p:cNvSpPr>
          <p:nvPr>
            <p:custDataLst>
              <p:tags r:id="rId30"/>
            </p:custDataLst>
          </p:nvPr>
        </p:nvSpPr>
        <p:spPr bwMode="auto">
          <a:xfrm>
            <a:off x="1131888" y="4706938"/>
            <a:ext cx="1295400" cy="0"/>
          </a:xfrm>
          <a:prstGeom prst="line">
            <a:avLst/>
          </a:prstGeom>
          <a:noFill/>
          <a:ln w="38100">
            <a:solidFill>
              <a:srgbClr val="FF00FF"/>
            </a:solidFill>
            <a:round/>
            <a:headEnd/>
            <a:tailEnd type="triangle" w="med" len="med"/>
          </a:ln>
        </p:spPr>
        <p:txBody>
          <a:bodyPr wrap="none" anchor="ctr"/>
          <a:lstStyle/>
          <a:p>
            <a:endParaRPr lang="fr-FR" dirty="0"/>
          </a:p>
        </p:txBody>
      </p:sp>
      <p:sp>
        <p:nvSpPr>
          <p:cNvPr id="9256" name="Line 48"/>
          <p:cNvSpPr>
            <a:spLocks noChangeShapeType="1"/>
          </p:cNvSpPr>
          <p:nvPr>
            <p:custDataLst>
              <p:tags r:id="rId31"/>
            </p:custDataLst>
          </p:nvPr>
        </p:nvSpPr>
        <p:spPr bwMode="auto">
          <a:xfrm>
            <a:off x="1131888" y="4021138"/>
            <a:ext cx="2743200" cy="0"/>
          </a:xfrm>
          <a:prstGeom prst="line">
            <a:avLst/>
          </a:prstGeom>
          <a:noFill/>
          <a:ln w="38100">
            <a:solidFill>
              <a:srgbClr val="FF00FF"/>
            </a:solidFill>
            <a:round/>
            <a:headEnd/>
            <a:tailEnd type="triangle" w="med" len="med"/>
          </a:ln>
        </p:spPr>
        <p:txBody>
          <a:bodyPr wrap="none" anchor="ctr"/>
          <a:lstStyle/>
          <a:p>
            <a:endParaRPr lang="fr-FR" dirty="0"/>
          </a:p>
        </p:txBody>
      </p:sp>
      <p:sp>
        <p:nvSpPr>
          <p:cNvPr id="9257" name="Line 49"/>
          <p:cNvSpPr>
            <a:spLocks noChangeShapeType="1"/>
          </p:cNvSpPr>
          <p:nvPr>
            <p:custDataLst>
              <p:tags r:id="rId32"/>
            </p:custDataLst>
          </p:nvPr>
        </p:nvSpPr>
        <p:spPr bwMode="auto">
          <a:xfrm>
            <a:off x="1131888" y="3335338"/>
            <a:ext cx="4191000" cy="0"/>
          </a:xfrm>
          <a:prstGeom prst="line">
            <a:avLst/>
          </a:prstGeom>
          <a:noFill/>
          <a:ln w="38100">
            <a:solidFill>
              <a:srgbClr val="FF00FF"/>
            </a:solidFill>
            <a:round/>
            <a:headEnd/>
            <a:tailEnd type="triangle" w="med" len="med"/>
          </a:ln>
        </p:spPr>
        <p:txBody>
          <a:bodyPr wrap="none" anchor="ctr"/>
          <a:lstStyle/>
          <a:p>
            <a:endParaRPr lang="fr-FR" dirty="0"/>
          </a:p>
        </p:txBody>
      </p:sp>
      <p:sp>
        <p:nvSpPr>
          <p:cNvPr id="2" name="Rectangle 1"/>
          <p:cNvSpPr/>
          <p:nvPr>
            <p:custDataLst>
              <p:tags r:id="rId33"/>
            </p:custDataLst>
          </p:nvPr>
        </p:nvSpPr>
        <p:spPr>
          <a:xfrm>
            <a:off x="8057987" y="2954338"/>
            <a:ext cx="726481" cy="400110"/>
          </a:xfrm>
          <a:prstGeom prst="rect">
            <a:avLst/>
          </a:prstGeom>
        </p:spPr>
        <p:txBody>
          <a:bodyPr wrap="none">
            <a:spAutoFit/>
          </a:bodyPr>
          <a:lstStyle/>
          <a:p>
            <a:r>
              <a:rPr lang="fr-FR" sz="2000" b="1" dirty="0">
                <a:solidFill>
                  <a:srgbClr val="000099"/>
                </a:solidFill>
              </a:rPr>
              <a:t>MTS</a:t>
            </a:r>
          </a:p>
        </p:txBody>
      </p:sp>
      <p:sp>
        <p:nvSpPr>
          <p:cNvPr id="43" name="Rectangle 42"/>
          <p:cNvSpPr/>
          <p:nvPr>
            <p:custDataLst>
              <p:tags r:id="rId34"/>
            </p:custDataLst>
          </p:nvPr>
        </p:nvSpPr>
        <p:spPr>
          <a:xfrm>
            <a:off x="8069817" y="3789040"/>
            <a:ext cx="702821" cy="400110"/>
          </a:xfrm>
          <a:prstGeom prst="rect">
            <a:avLst/>
          </a:prstGeom>
        </p:spPr>
        <p:txBody>
          <a:bodyPr wrap="none">
            <a:spAutoFit/>
          </a:bodyPr>
          <a:lstStyle/>
          <a:p>
            <a:r>
              <a:rPr lang="fr-FR" sz="2000" b="1" dirty="0">
                <a:solidFill>
                  <a:srgbClr val="000099"/>
                </a:solidFill>
              </a:rPr>
              <a:t>ATO</a:t>
            </a:r>
          </a:p>
        </p:txBody>
      </p:sp>
      <p:sp>
        <p:nvSpPr>
          <p:cNvPr id="44" name="Rectangle 43"/>
          <p:cNvSpPr/>
          <p:nvPr>
            <p:custDataLst>
              <p:tags r:id="rId35"/>
            </p:custDataLst>
          </p:nvPr>
        </p:nvSpPr>
        <p:spPr>
          <a:xfrm>
            <a:off x="8046669" y="4382780"/>
            <a:ext cx="749116" cy="400110"/>
          </a:xfrm>
          <a:prstGeom prst="rect">
            <a:avLst/>
          </a:prstGeom>
        </p:spPr>
        <p:txBody>
          <a:bodyPr wrap="none">
            <a:spAutoFit/>
          </a:bodyPr>
          <a:lstStyle/>
          <a:p>
            <a:r>
              <a:rPr lang="fr-FR" sz="2000" b="1" dirty="0">
                <a:solidFill>
                  <a:srgbClr val="000099"/>
                </a:solidFill>
              </a:rPr>
              <a:t>MTO</a:t>
            </a:r>
          </a:p>
        </p:txBody>
      </p:sp>
      <p:sp>
        <p:nvSpPr>
          <p:cNvPr id="45" name="Rectangle 44"/>
          <p:cNvSpPr/>
          <p:nvPr>
            <p:custDataLst>
              <p:tags r:id="rId36"/>
            </p:custDataLst>
          </p:nvPr>
        </p:nvSpPr>
        <p:spPr>
          <a:xfrm>
            <a:off x="8067508" y="5055672"/>
            <a:ext cx="707438" cy="400110"/>
          </a:xfrm>
          <a:prstGeom prst="rect">
            <a:avLst/>
          </a:prstGeom>
        </p:spPr>
        <p:txBody>
          <a:bodyPr wrap="none">
            <a:spAutoFit/>
          </a:bodyPr>
          <a:lstStyle/>
          <a:p>
            <a:r>
              <a:rPr lang="fr-FR" sz="2000" b="1" dirty="0">
                <a:solidFill>
                  <a:srgbClr val="000099"/>
                </a:solidFill>
              </a:rPr>
              <a:t>ETO</a:t>
            </a:r>
          </a:p>
        </p:txBody>
      </p:sp>
    </p:spTree>
    <p:extLst>
      <p:ext uri="{BB962C8B-B14F-4D97-AF65-F5344CB8AC3E}">
        <p14:creationId xmlns:p14="http://schemas.microsoft.com/office/powerpoint/2010/main" val="73855368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2A01AA23-43E8-46FD-A813-EE68A436DBA9}"/>
              </a:ext>
            </a:extLst>
          </p:cNvPr>
          <p:cNvSpPr>
            <a:spLocks noChangeArrowheads="1"/>
          </p:cNvSpPr>
          <p:nvPr/>
        </p:nvSpPr>
        <p:spPr bwMode="auto">
          <a:xfrm>
            <a:off x="612775" y="540067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51" name="Line 4">
            <a:extLst>
              <a:ext uri="{FF2B5EF4-FFF2-40B4-BE49-F238E27FC236}">
                <a16:creationId xmlns:a16="http://schemas.microsoft.com/office/drawing/2014/main" id="{D81EFB8A-6442-4FBC-9368-18CC73C0B647}"/>
              </a:ext>
            </a:extLst>
          </p:cNvPr>
          <p:cNvSpPr>
            <a:spLocks noChangeShapeType="1"/>
          </p:cNvSpPr>
          <p:nvPr/>
        </p:nvSpPr>
        <p:spPr bwMode="auto">
          <a:xfrm>
            <a:off x="298450" y="1863725"/>
            <a:ext cx="874871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34820" name="Rectangle 5">
            <a:extLst>
              <a:ext uri="{FF2B5EF4-FFF2-40B4-BE49-F238E27FC236}">
                <a16:creationId xmlns:a16="http://schemas.microsoft.com/office/drawing/2014/main" id="{297B08E7-28B9-40A6-88E6-F410EB253672}"/>
              </a:ext>
            </a:extLst>
          </p:cNvPr>
          <p:cNvSpPr>
            <a:spLocks noChangeArrowheads="1"/>
          </p:cNvSpPr>
          <p:nvPr/>
        </p:nvSpPr>
        <p:spPr bwMode="auto">
          <a:xfrm>
            <a:off x="230188" y="1436688"/>
            <a:ext cx="13350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defRPr/>
            </a:pPr>
            <a:r>
              <a:rPr lang="fr-FR" altLang="fr-FR" sz="1108" b="1" i="1"/>
              <a:t>Type de demande</a:t>
            </a:r>
          </a:p>
        </p:txBody>
      </p:sp>
      <p:sp>
        <p:nvSpPr>
          <p:cNvPr id="34821" name="Rectangle 6">
            <a:extLst>
              <a:ext uri="{FF2B5EF4-FFF2-40B4-BE49-F238E27FC236}">
                <a16:creationId xmlns:a16="http://schemas.microsoft.com/office/drawing/2014/main" id="{CCF0F9E0-0744-4575-9CBC-A767E9BA3BDE}"/>
              </a:ext>
            </a:extLst>
          </p:cNvPr>
          <p:cNvSpPr>
            <a:spLocks noChangeArrowheads="1"/>
          </p:cNvSpPr>
          <p:nvPr/>
        </p:nvSpPr>
        <p:spPr bwMode="auto">
          <a:xfrm>
            <a:off x="2427288" y="1436688"/>
            <a:ext cx="1385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algn="ctr" eaLnBrk="1" hangingPunct="1">
              <a:defRPr/>
            </a:pPr>
            <a:r>
              <a:rPr lang="fr-FR" altLang="fr-FR" sz="1108" b="1" i="1"/>
              <a:t>Profil de demande</a:t>
            </a:r>
          </a:p>
        </p:txBody>
      </p:sp>
      <p:sp>
        <p:nvSpPr>
          <p:cNvPr id="34822" name="Rectangle 7">
            <a:extLst>
              <a:ext uri="{FF2B5EF4-FFF2-40B4-BE49-F238E27FC236}">
                <a16:creationId xmlns:a16="http://schemas.microsoft.com/office/drawing/2014/main" id="{B0470259-1C02-4DB6-B1C4-47A136660C5E}"/>
              </a:ext>
            </a:extLst>
          </p:cNvPr>
          <p:cNvSpPr>
            <a:spLocks noChangeArrowheads="1"/>
          </p:cNvSpPr>
          <p:nvPr/>
        </p:nvSpPr>
        <p:spPr bwMode="auto">
          <a:xfrm>
            <a:off x="6588224" y="1419225"/>
            <a:ext cx="1585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defRPr/>
            </a:pPr>
            <a:r>
              <a:rPr lang="fr-FR" altLang="fr-FR" sz="1108" b="1" i="1"/>
              <a:t>Exemple de stratégie d’achat</a:t>
            </a:r>
          </a:p>
        </p:txBody>
      </p:sp>
      <p:sp>
        <p:nvSpPr>
          <p:cNvPr id="78855" name="Line 8">
            <a:extLst>
              <a:ext uri="{FF2B5EF4-FFF2-40B4-BE49-F238E27FC236}">
                <a16:creationId xmlns:a16="http://schemas.microsoft.com/office/drawing/2014/main" id="{49A2DB50-8840-4B6C-9244-430D5BE9EA4F}"/>
              </a:ext>
            </a:extLst>
          </p:cNvPr>
          <p:cNvSpPr>
            <a:spLocks noChangeShapeType="1"/>
          </p:cNvSpPr>
          <p:nvPr/>
        </p:nvSpPr>
        <p:spPr bwMode="auto">
          <a:xfrm>
            <a:off x="298450" y="2513013"/>
            <a:ext cx="8748713"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78856" name="Line 9">
            <a:extLst>
              <a:ext uri="{FF2B5EF4-FFF2-40B4-BE49-F238E27FC236}">
                <a16:creationId xmlns:a16="http://schemas.microsoft.com/office/drawing/2014/main" id="{F8D9E20F-D952-469C-9EB5-D51D84B4AF93}"/>
              </a:ext>
            </a:extLst>
          </p:cNvPr>
          <p:cNvSpPr>
            <a:spLocks noChangeShapeType="1"/>
          </p:cNvSpPr>
          <p:nvPr/>
        </p:nvSpPr>
        <p:spPr bwMode="auto">
          <a:xfrm>
            <a:off x="298450" y="3076575"/>
            <a:ext cx="8748713"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78857" name="Line 10">
            <a:extLst>
              <a:ext uri="{FF2B5EF4-FFF2-40B4-BE49-F238E27FC236}">
                <a16:creationId xmlns:a16="http://schemas.microsoft.com/office/drawing/2014/main" id="{5145BCB1-061D-46D3-A84F-7D28C1A9A3B1}"/>
              </a:ext>
            </a:extLst>
          </p:cNvPr>
          <p:cNvSpPr>
            <a:spLocks noChangeShapeType="1"/>
          </p:cNvSpPr>
          <p:nvPr/>
        </p:nvSpPr>
        <p:spPr bwMode="auto">
          <a:xfrm>
            <a:off x="298450" y="3608388"/>
            <a:ext cx="8748713"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78858" name="Line 11">
            <a:extLst>
              <a:ext uri="{FF2B5EF4-FFF2-40B4-BE49-F238E27FC236}">
                <a16:creationId xmlns:a16="http://schemas.microsoft.com/office/drawing/2014/main" id="{6B7FA910-D328-4725-9DDD-7FEC7259AC1B}"/>
              </a:ext>
            </a:extLst>
          </p:cNvPr>
          <p:cNvSpPr>
            <a:spLocks noChangeShapeType="1"/>
          </p:cNvSpPr>
          <p:nvPr/>
        </p:nvSpPr>
        <p:spPr bwMode="auto">
          <a:xfrm>
            <a:off x="298450" y="4125913"/>
            <a:ext cx="8748713"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34827" name="Rectangle 12">
            <a:extLst>
              <a:ext uri="{FF2B5EF4-FFF2-40B4-BE49-F238E27FC236}">
                <a16:creationId xmlns:a16="http://schemas.microsoft.com/office/drawing/2014/main" id="{3FE62434-3F6A-4FED-A988-5978FBF7F3AD}"/>
              </a:ext>
            </a:extLst>
          </p:cNvPr>
          <p:cNvSpPr>
            <a:spLocks noChangeArrowheads="1"/>
          </p:cNvSpPr>
          <p:nvPr/>
        </p:nvSpPr>
        <p:spPr bwMode="auto">
          <a:xfrm>
            <a:off x="236538" y="5346700"/>
            <a:ext cx="1905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defRPr/>
            </a:pPr>
            <a:r>
              <a:rPr lang="fr-FR" altLang="fr-FR" sz="1108" b="1" i="1"/>
              <a:t>Media                          </a:t>
            </a:r>
          </a:p>
        </p:txBody>
      </p:sp>
      <p:sp>
        <p:nvSpPr>
          <p:cNvPr id="34828" name="Rectangle 13">
            <a:extLst>
              <a:ext uri="{FF2B5EF4-FFF2-40B4-BE49-F238E27FC236}">
                <a16:creationId xmlns:a16="http://schemas.microsoft.com/office/drawing/2014/main" id="{85426375-FF8D-466D-BEE9-50A8C24E16C8}"/>
              </a:ext>
            </a:extLst>
          </p:cNvPr>
          <p:cNvSpPr>
            <a:spLocks noChangeArrowheads="1"/>
          </p:cNvSpPr>
          <p:nvPr/>
        </p:nvSpPr>
        <p:spPr bwMode="auto">
          <a:xfrm>
            <a:off x="230188" y="2003425"/>
            <a:ext cx="15001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i="1"/>
              <a:t>Permanent Basique</a:t>
            </a:r>
            <a:endParaRPr lang="fr-FR" altLang="fr-FR" sz="1108"/>
          </a:p>
        </p:txBody>
      </p:sp>
      <p:sp>
        <p:nvSpPr>
          <p:cNvPr id="34829" name="Rectangle 14">
            <a:extLst>
              <a:ext uri="{FF2B5EF4-FFF2-40B4-BE49-F238E27FC236}">
                <a16:creationId xmlns:a16="http://schemas.microsoft.com/office/drawing/2014/main" id="{C9A472D8-06D3-4A9A-B8EF-204FB4954141}"/>
              </a:ext>
            </a:extLst>
          </p:cNvPr>
          <p:cNvSpPr>
            <a:spLocks noChangeArrowheads="1"/>
          </p:cNvSpPr>
          <p:nvPr/>
        </p:nvSpPr>
        <p:spPr bwMode="auto">
          <a:xfrm>
            <a:off x="230188" y="3711575"/>
            <a:ext cx="21796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i="1"/>
              <a:t>Slow movers</a:t>
            </a:r>
            <a:endParaRPr lang="fr-FR" altLang="fr-FR" sz="1108"/>
          </a:p>
        </p:txBody>
      </p:sp>
      <p:sp>
        <p:nvSpPr>
          <p:cNvPr id="34830" name="Rectangle 15">
            <a:extLst>
              <a:ext uri="{FF2B5EF4-FFF2-40B4-BE49-F238E27FC236}">
                <a16:creationId xmlns:a16="http://schemas.microsoft.com/office/drawing/2014/main" id="{C81E7AF5-ECDD-4B50-8AD2-C3E3A0354934}"/>
              </a:ext>
            </a:extLst>
          </p:cNvPr>
          <p:cNvSpPr>
            <a:spLocks noChangeArrowheads="1"/>
          </p:cNvSpPr>
          <p:nvPr/>
        </p:nvSpPr>
        <p:spPr bwMode="auto">
          <a:xfrm>
            <a:off x="230188" y="3208338"/>
            <a:ext cx="21177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i="1"/>
              <a:t>Promotionnel</a:t>
            </a:r>
            <a:endParaRPr lang="fr-FR" altLang="fr-FR" sz="1108"/>
          </a:p>
        </p:txBody>
      </p:sp>
      <p:sp>
        <p:nvSpPr>
          <p:cNvPr id="34831" name="Rectangle 16">
            <a:extLst>
              <a:ext uri="{FF2B5EF4-FFF2-40B4-BE49-F238E27FC236}">
                <a16:creationId xmlns:a16="http://schemas.microsoft.com/office/drawing/2014/main" id="{08038C78-8902-4275-AA31-C7A3C8E4C4AD}"/>
              </a:ext>
            </a:extLst>
          </p:cNvPr>
          <p:cNvSpPr>
            <a:spLocks noChangeArrowheads="1"/>
          </p:cNvSpPr>
          <p:nvPr/>
        </p:nvSpPr>
        <p:spPr bwMode="auto">
          <a:xfrm>
            <a:off x="230188" y="2679700"/>
            <a:ext cx="22558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i="1"/>
              <a:t>Saisonniers </a:t>
            </a:r>
          </a:p>
        </p:txBody>
      </p:sp>
      <p:sp>
        <p:nvSpPr>
          <p:cNvPr id="34832" name="Rectangle 17">
            <a:extLst>
              <a:ext uri="{FF2B5EF4-FFF2-40B4-BE49-F238E27FC236}">
                <a16:creationId xmlns:a16="http://schemas.microsoft.com/office/drawing/2014/main" id="{A8BF2432-A223-4471-B1FB-CF6327E490FC}"/>
              </a:ext>
            </a:extLst>
          </p:cNvPr>
          <p:cNvSpPr>
            <a:spLocks noChangeArrowheads="1"/>
          </p:cNvSpPr>
          <p:nvPr/>
        </p:nvSpPr>
        <p:spPr bwMode="auto">
          <a:xfrm>
            <a:off x="230188" y="4254500"/>
            <a:ext cx="198913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i="1"/>
              <a:t>Opportunité / VSS</a:t>
            </a:r>
          </a:p>
        </p:txBody>
      </p:sp>
      <p:sp>
        <p:nvSpPr>
          <p:cNvPr id="78865" name="Line 18">
            <a:extLst>
              <a:ext uri="{FF2B5EF4-FFF2-40B4-BE49-F238E27FC236}">
                <a16:creationId xmlns:a16="http://schemas.microsoft.com/office/drawing/2014/main" id="{47A28E1A-803C-4A95-9F85-3402D919CA59}"/>
              </a:ext>
            </a:extLst>
          </p:cNvPr>
          <p:cNvSpPr>
            <a:spLocks noChangeShapeType="1"/>
          </p:cNvSpPr>
          <p:nvPr/>
        </p:nvSpPr>
        <p:spPr bwMode="auto">
          <a:xfrm>
            <a:off x="311150" y="5245100"/>
            <a:ext cx="8748713"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78866" name="Line 19">
            <a:extLst>
              <a:ext uri="{FF2B5EF4-FFF2-40B4-BE49-F238E27FC236}">
                <a16:creationId xmlns:a16="http://schemas.microsoft.com/office/drawing/2014/main" id="{2E713840-2087-4519-8C58-4EB3B7B352F1}"/>
              </a:ext>
            </a:extLst>
          </p:cNvPr>
          <p:cNvSpPr>
            <a:spLocks noChangeShapeType="1"/>
          </p:cNvSpPr>
          <p:nvPr/>
        </p:nvSpPr>
        <p:spPr bwMode="auto">
          <a:xfrm>
            <a:off x="311150" y="4645025"/>
            <a:ext cx="8748713"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34835" name="Rectangle 20">
            <a:extLst>
              <a:ext uri="{FF2B5EF4-FFF2-40B4-BE49-F238E27FC236}">
                <a16:creationId xmlns:a16="http://schemas.microsoft.com/office/drawing/2014/main" id="{FBD1C175-2A7A-4ED2-B9A4-91A34257AC7A}"/>
              </a:ext>
            </a:extLst>
          </p:cNvPr>
          <p:cNvSpPr>
            <a:spLocks noChangeArrowheads="1"/>
          </p:cNvSpPr>
          <p:nvPr/>
        </p:nvSpPr>
        <p:spPr bwMode="auto">
          <a:xfrm>
            <a:off x="230188" y="4779963"/>
            <a:ext cx="20685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i="1"/>
              <a:t>High Fashion</a:t>
            </a:r>
          </a:p>
        </p:txBody>
      </p:sp>
      <p:sp>
        <p:nvSpPr>
          <p:cNvPr id="34836" name="Rectangle 22">
            <a:extLst>
              <a:ext uri="{FF2B5EF4-FFF2-40B4-BE49-F238E27FC236}">
                <a16:creationId xmlns:a16="http://schemas.microsoft.com/office/drawing/2014/main" id="{4FCB2120-2611-4158-9231-3D2D2CB07CBA}"/>
              </a:ext>
            </a:extLst>
          </p:cNvPr>
          <p:cNvSpPr>
            <a:spLocks noChangeArrowheads="1"/>
          </p:cNvSpPr>
          <p:nvPr/>
        </p:nvSpPr>
        <p:spPr bwMode="auto">
          <a:xfrm>
            <a:off x="6546850" y="1895475"/>
            <a:ext cx="25003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Stock entrepôt, approvisionnement mensuel auprès des fournisseurs</a:t>
            </a:r>
          </a:p>
        </p:txBody>
      </p:sp>
      <p:sp>
        <p:nvSpPr>
          <p:cNvPr id="34837" name="Rectangle 23">
            <a:extLst>
              <a:ext uri="{FF2B5EF4-FFF2-40B4-BE49-F238E27FC236}">
                <a16:creationId xmlns:a16="http://schemas.microsoft.com/office/drawing/2014/main" id="{002778DD-54E2-4A78-917E-F551CA62A43F}"/>
              </a:ext>
            </a:extLst>
          </p:cNvPr>
          <p:cNvSpPr>
            <a:spLocks noChangeArrowheads="1"/>
          </p:cNvSpPr>
          <p:nvPr/>
        </p:nvSpPr>
        <p:spPr bwMode="auto">
          <a:xfrm>
            <a:off x="6535738" y="5311775"/>
            <a:ext cx="21859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100% au lancement puis retour fournisseurs</a:t>
            </a:r>
          </a:p>
        </p:txBody>
      </p:sp>
      <p:sp>
        <p:nvSpPr>
          <p:cNvPr id="34838" name="Rectangle 24">
            <a:extLst>
              <a:ext uri="{FF2B5EF4-FFF2-40B4-BE49-F238E27FC236}">
                <a16:creationId xmlns:a16="http://schemas.microsoft.com/office/drawing/2014/main" id="{EB0FB70F-BB72-42C7-98F3-0ABFB4F90A44}"/>
              </a:ext>
            </a:extLst>
          </p:cNvPr>
          <p:cNvSpPr>
            <a:spLocks noChangeArrowheads="1"/>
          </p:cNvSpPr>
          <p:nvPr/>
        </p:nvSpPr>
        <p:spPr bwMode="auto">
          <a:xfrm>
            <a:off x="6535738" y="4708525"/>
            <a:ext cx="24114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 Push » de la totalité achetée Rupture acceptée</a:t>
            </a:r>
          </a:p>
        </p:txBody>
      </p:sp>
      <p:sp>
        <p:nvSpPr>
          <p:cNvPr id="34839" name="Rectangle 25">
            <a:extLst>
              <a:ext uri="{FF2B5EF4-FFF2-40B4-BE49-F238E27FC236}">
                <a16:creationId xmlns:a16="http://schemas.microsoft.com/office/drawing/2014/main" id="{8A13C5FA-B041-4120-B56A-CDD178B9F183}"/>
              </a:ext>
            </a:extLst>
          </p:cNvPr>
          <p:cNvSpPr>
            <a:spLocks noChangeArrowheads="1"/>
          </p:cNvSpPr>
          <p:nvPr/>
        </p:nvSpPr>
        <p:spPr bwMode="auto">
          <a:xfrm>
            <a:off x="6535738" y="4164013"/>
            <a:ext cx="24114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 Push » de la totalité achetée Rupture acceptée</a:t>
            </a:r>
          </a:p>
        </p:txBody>
      </p:sp>
      <p:sp>
        <p:nvSpPr>
          <p:cNvPr id="34840" name="Rectangle 26">
            <a:extLst>
              <a:ext uri="{FF2B5EF4-FFF2-40B4-BE49-F238E27FC236}">
                <a16:creationId xmlns:a16="http://schemas.microsoft.com/office/drawing/2014/main" id="{756C73A8-DD6E-4F76-941D-E6CDAE752154}"/>
              </a:ext>
            </a:extLst>
          </p:cNvPr>
          <p:cNvSpPr>
            <a:spLocks noChangeArrowheads="1"/>
          </p:cNvSpPr>
          <p:nvPr/>
        </p:nvSpPr>
        <p:spPr bwMode="auto">
          <a:xfrm>
            <a:off x="6535738" y="3676650"/>
            <a:ext cx="1841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Stock entrepôt et réassort 1 pour 1</a:t>
            </a:r>
          </a:p>
        </p:txBody>
      </p:sp>
      <p:sp>
        <p:nvSpPr>
          <p:cNvPr id="34841" name="Rectangle 27">
            <a:extLst>
              <a:ext uri="{FF2B5EF4-FFF2-40B4-BE49-F238E27FC236}">
                <a16:creationId xmlns:a16="http://schemas.microsoft.com/office/drawing/2014/main" id="{1645055B-028C-4B54-8268-7C7670684DF8}"/>
              </a:ext>
            </a:extLst>
          </p:cNvPr>
          <p:cNvSpPr>
            <a:spLocks noChangeArrowheads="1"/>
          </p:cNvSpPr>
          <p:nvPr/>
        </p:nvSpPr>
        <p:spPr bwMode="auto">
          <a:xfrm>
            <a:off x="6535738" y="3114675"/>
            <a:ext cx="21859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Stock entrepôt, quantité promotion poussée</a:t>
            </a:r>
          </a:p>
        </p:txBody>
      </p:sp>
      <p:sp>
        <p:nvSpPr>
          <p:cNvPr id="34842" name="Rectangle 28">
            <a:extLst>
              <a:ext uri="{FF2B5EF4-FFF2-40B4-BE49-F238E27FC236}">
                <a16:creationId xmlns:a16="http://schemas.microsoft.com/office/drawing/2014/main" id="{6A3A0CE9-0A60-4674-82A3-9D5214B55433}"/>
              </a:ext>
            </a:extLst>
          </p:cNvPr>
          <p:cNvSpPr>
            <a:spLocks noChangeArrowheads="1"/>
          </p:cNvSpPr>
          <p:nvPr/>
        </p:nvSpPr>
        <p:spPr bwMode="auto">
          <a:xfrm>
            <a:off x="6535738" y="2489200"/>
            <a:ext cx="25114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spcBef>
                <a:spcPct val="100000"/>
              </a:spcBef>
              <a:defRPr/>
            </a:pPr>
            <a:r>
              <a:rPr lang="fr-FR" altLang="fr-FR" sz="1108" b="1"/>
              <a:t>1</a:t>
            </a:r>
            <a:r>
              <a:rPr lang="fr-FR" altLang="fr-FR" sz="1108" b="1" baseline="30000"/>
              <a:t>ère</a:t>
            </a:r>
            <a:r>
              <a:rPr lang="fr-FR" altLang="fr-FR" sz="1108" b="1"/>
              <a:t> implantation poussée, stock entrepôt, rachat en saison possible</a:t>
            </a:r>
          </a:p>
        </p:txBody>
      </p:sp>
      <p:sp>
        <p:nvSpPr>
          <p:cNvPr id="34843" name="Rectangle 29">
            <a:extLst>
              <a:ext uri="{FF2B5EF4-FFF2-40B4-BE49-F238E27FC236}">
                <a16:creationId xmlns:a16="http://schemas.microsoft.com/office/drawing/2014/main" id="{E9D69C92-24CC-40B1-8B1A-06731D9F98F3}"/>
              </a:ext>
            </a:extLst>
          </p:cNvPr>
          <p:cNvSpPr>
            <a:spLocks noChangeArrowheads="1"/>
          </p:cNvSpPr>
          <p:nvPr/>
        </p:nvSpPr>
        <p:spPr bwMode="auto">
          <a:xfrm>
            <a:off x="4329113" y="1408113"/>
            <a:ext cx="1374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p>
            <a:pPr eaLnBrk="1" hangingPunct="1">
              <a:defRPr/>
            </a:pPr>
            <a:r>
              <a:rPr lang="fr-FR" altLang="fr-FR" sz="1108" b="1" i="1"/>
              <a:t>Exemples de produits</a:t>
            </a:r>
          </a:p>
        </p:txBody>
      </p:sp>
      <p:sp>
        <p:nvSpPr>
          <p:cNvPr id="78876" name="Rectangle 38">
            <a:extLst>
              <a:ext uri="{FF2B5EF4-FFF2-40B4-BE49-F238E27FC236}">
                <a16:creationId xmlns:a16="http://schemas.microsoft.com/office/drawing/2014/main" id="{64795010-3391-4C29-B354-94292AF87366}"/>
              </a:ext>
            </a:extLst>
          </p:cNvPr>
          <p:cNvSpPr>
            <a:spLocks noChangeArrowheads="1"/>
          </p:cNvSpPr>
          <p:nvPr/>
        </p:nvSpPr>
        <p:spPr bwMode="auto">
          <a:xfrm>
            <a:off x="2392363" y="5321300"/>
            <a:ext cx="1319212" cy="454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77" name="Freeform 39">
            <a:extLst>
              <a:ext uri="{FF2B5EF4-FFF2-40B4-BE49-F238E27FC236}">
                <a16:creationId xmlns:a16="http://schemas.microsoft.com/office/drawing/2014/main" id="{F8496423-E6FF-49CA-9F73-C729BF807B06}"/>
              </a:ext>
            </a:extLst>
          </p:cNvPr>
          <p:cNvSpPr>
            <a:spLocks/>
          </p:cNvSpPr>
          <p:nvPr/>
        </p:nvSpPr>
        <p:spPr bwMode="auto">
          <a:xfrm>
            <a:off x="2473325" y="5359400"/>
            <a:ext cx="1238250" cy="384175"/>
          </a:xfrm>
          <a:custGeom>
            <a:avLst/>
            <a:gdLst>
              <a:gd name="T0" fmla="*/ 0 w 1172"/>
              <a:gd name="T1" fmla="*/ 0 h 268"/>
              <a:gd name="T2" fmla="*/ 2147483646 w 1172"/>
              <a:gd name="T3" fmla="*/ 2147483646 h 268"/>
              <a:gd name="T4" fmla="*/ 2147483646 w 1172"/>
              <a:gd name="T5" fmla="*/ 2147483646 h 268"/>
              <a:gd name="T6" fmla="*/ 2147483646 w 1172"/>
              <a:gd name="T7" fmla="*/ 2147483646 h 268"/>
              <a:gd name="T8" fmla="*/ 2147483646 w 1172"/>
              <a:gd name="T9" fmla="*/ 2147483646 h 268"/>
              <a:gd name="T10" fmla="*/ 2147483646 w 1172"/>
              <a:gd name="T11" fmla="*/ 2147483646 h 268"/>
              <a:gd name="T12" fmla="*/ 0 60000 65536"/>
              <a:gd name="T13" fmla="*/ 0 60000 65536"/>
              <a:gd name="T14" fmla="*/ 0 60000 65536"/>
              <a:gd name="T15" fmla="*/ 0 60000 65536"/>
              <a:gd name="T16" fmla="*/ 0 60000 65536"/>
              <a:gd name="T17" fmla="*/ 0 60000 65536"/>
              <a:gd name="T18" fmla="*/ 0 w 1172"/>
              <a:gd name="T19" fmla="*/ 0 h 268"/>
              <a:gd name="T20" fmla="*/ 1172 w 1172"/>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1172" h="268">
                <a:moveTo>
                  <a:pt x="0" y="0"/>
                </a:moveTo>
                <a:cubicBezTo>
                  <a:pt x="3" y="55"/>
                  <a:pt x="6" y="110"/>
                  <a:pt x="16" y="144"/>
                </a:cubicBezTo>
                <a:cubicBezTo>
                  <a:pt x="26" y="178"/>
                  <a:pt x="41" y="189"/>
                  <a:pt x="60" y="204"/>
                </a:cubicBezTo>
                <a:cubicBezTo>
                  <a:pt x="79" y="219"/>
                  <a:pt x="101" y="224"/>
                  <a:pt x="132" y="232"/>
                </a:cubicBezTo>
                <a:cubicBezTo>
                  <a:pt x="163" y="240"/>
                  <a:pt x="75" y="246"/>
                  <a:pt x="248" y="252"/>
                </a:cubicBezTo>
                <a:cubicBezTo>
                  <a:pt x="421" y="258"/>
                  <a:pt x="1018" y="265"/>
                  <a:pt x="1172" y="268"/>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878" name="Rectangle 40">
            <a:extLst>
              <a:ext uri="{FF2B5EF4-FFF2-40B4-BE49-F238E27FC236}">
                <a16:creationId xmlns:a16="http://schemas.microsoft.com/office/drawing/2014/main" id="{F729CEC7-97D0-43BB-8FFF-5AB876F79C56}"/>
              </a:ext>
            </a:extLst>
          </p:cNvPr>
          <p:cNvSpPr>
            <a:spLocks noChangeArrowheads="1"/>
          </p:cNvSpPr>
          <p:nvPr/>
        </p:nvSpPr>
        <p:spPr bwMode="auto">
          <a:xfrm>
            <a:off x="2392363" y="4711700"/>
            <a:ext cx="1319212" cy="454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4847" name="Text Box 41">
            <a:extLst>
              <a:ext uri="{FF2B5EF4-FFF2-40B4-BE49-F238E27FC236}">
                <a16:creationId xmlns:a16="http://schemas.microsoft.com/office/drawing/2014/main" id="{5171D44D-93F6-4756-9AA3-00A6F2C0E25A}"/>
              </a:ext>
            </a:extLst>
          </p:cNvPr>
          <p:cNvSpPr txBox="1">
            <a:spLocks noChangeArrowheads="1"/>
          </p:cNvSpPr>
          <p:nvPr/>
        </p:nvSpPr>
        <p:spPr bwMode="auto">
          <a:xfrm>
            <a:off x="4211638" y="4662488"/>
            <a:ext cx="16494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Habillement mode, ordinateurs, smartphone</a:t>
            </a:r>
          </a:p>
        </p:txBody>
      </p:sp>
      <p:sp>
        <p:nvSpPr>
          <p:cNvPr id="78880" name="Rectangle 42">
            <a:extLst>
              <a:ext uri="{FF2B5EF4-FFF2-40B4-BE49-F238E27FC236}">
                <a16:creationId xmlns:a16="http://schemas.microsoft.com/office/drawing/2014/main" id="{36A11710-FA3A-4E87-9E0C-DDDFE8A18D1E}"/>
              </a:ext>
            </a:extLst>
          </p:cNvPr>
          <p:cNvSpPr>
            <a:spLocks noChangeArrowheads="1"/>
          </p:cNvSpPr>
          <p:nvPr/>
        </p:nvSpPr>
        <p:spPr bwMode="auto">
          <a:xfrm>
            <a:off x="2392363" y="4148138"/>
            <a:ext cx="1306512" cy="454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81" name="Rectangle 43">
            <a:extLst>
              <a:ext uri="{FF2B5EF4-FFF2-40B4-BE49-F238E27FC236}">
                <a16:creationId xmlns:a16="http://schemas.microsoft.com/office/drawing/2014/main" id="{E8E41D0C-12E7-4A3A-B853-0E377319582D}"/>
              </a:ext>
            </a:extLst>
          </p:cNvPr>
          <p:cNvSpPr>
            <a:spLocks noChangeArrowheads="1"/>
          </p:cNvSpPr>
          <p:nvPr/>
        </p:nvSpPr>
        <p:spPr bwMode="auto">
          <a:xfrm>
            <a:off x="2392363" y="3643313"/>
            <a:ext cx="1306512" cy="454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82" name="Line 44">
            <a:extLst>
              <a:ext uri="{FF2B5EF4-FFF2-40B4-BE49-F238E27FC236}">
                <a16:creationId xmlns:a16="http://schemas.microsoft.com/office/drawing/2014/main" id="{D7DE8DF9-EE2C-4B81-A9F6-63217B05E53D}"/>
              </a:ext>
            </a:extLst>
          </p:cNvPr>
          <p:cNvSpPr>
            <a:spLocks noChangeShapeType="1"/>
          </p:cNvSpPr>
          <p:nvPr/>
        </p:nvSpPr>
        <p:spPr bwMode="auto">
          <a:xfrm flipV="1">
            <a:off x="2486025" y="3927475"/>
            <a:ext cx="0" cy="1603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8883" name="Line 45">
            <a:extLst>
              <a:ext uri="{FF2B5EF4-FFF2-40B4-BE49-F238E27FC236}">
                <a16:creationId xmlns:a16="http://schemas.microsoft.com/office/drawing/2014/main" id="{D21DEEB6-182E-4415-8584-2CBC99357ABE}"/>
              </a:ext>
            </a:extLst>
          </p:cNvPr>
          <p:cNvSpPr>
            <a:spLocks noChangeShapeType="1"/>
          </p:cNvSpPr>
          <p:nvPr/>
        </p:nvSpPr>
        <p:spPr bwMode="auto">
          <a:xfrm flipV="1">
            <a:off x="2587625" y="3835400"/>
            <a:ext cx="0" cy="241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8884" name="Line 46">
            <a:extLst>
              <a:ext uri="{FF2B5EF4-FFF2-40B4-BE49-F238E27FC236}">
                <a16:creationId xmlns:a16="http://schemas.microsoft.com/office/drawing/2014/main" id="{87C2744A-1222-4B33-9826-9A61CE8B33CC}"/>
              </a:ext>
            </a:extLst>
          </p:cNvPr>
          <p:cNvSpPr>
            <a:spLocks noChangeShapeType="1"/>
          </p:cNvSpPr>
          <p:nvPr/>
        </p:nvSpPr>
        <p:spPr bwMode="auto">
          <a:xfrm flipV="1">
            <a:off x="2714625" y="3960813"/>
            <a:ext cx="0" cy="1158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8885" name="Line 47">
            <a:extLst>
              <a:ext uri="{FF2B5EF4-FFF2-40B4-BE49-F238E27FC236}">
                <a16:creationId xmlns:a16="http://schemas.microsoft.com/office/drawing/2014/main" id="{B69BE4C0-7000-46CA-BFC4-29B68A3F4CC3}"/>
              </a:ext>
            </a:extLst>
          </p:cNvPr>
          <p:cNvSpPr>
            <a:spLocks noChangeShapeType="1"/>
          </p:cNvSpPr>
          <p:nvPr/>
        </p:nvSpPr>
        <p:spPr bwMode="auto">
          <a:xfrm flipV="1">
            <a:off x="3057525" y="3971925"/>
            <a:ext cx="0" cy="115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8886" name="Line 48">
            <a:extLst>
              <a:ext uri="{FF2B5EF4-FFF2-40B4-BE49-F238E27FC236}">
                <a16:creationId xmlns:a16="http://schemas.microsoft.com/office/drawing/2014/main" id="{3E47CB1C-FD76-4613-AEC1-7040FB3BF440}"/>
              </a:ext>
            </a:extLst>
          </p:cNvPr>
          <p:cNvSpPr>
            <a:spLocks noChangeShapeType="1"/>
          </p:cNvSpPr>
          <p:nvPr/>
        </p:nvSpPr>
        <p:spPr bwMode="auto">
          <a:xfrm flipV="1">
            <a:off x="3133725" y="3971925"/>
            <a:ext cx="0" cy="115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8887" name="Line 49">
            <a:extLst>
              <a:ext uri="{FF2B5EF4-FFF2-40B4-BE49-F238E27FC236}">
                <a16:creationId xmlns:a16="http://schemas.microsoft.com/office/drawing/2014/main" id="{C2312D44-D5E3-45C2-8D41-BB27C6037848}"/>
              </a:ext>
            </a:extLst>
          </p:cNvPr>
          <p:cNvSpPr>
            <a:spLocks noChangeShapeType="1"/>
          </p:cNvSpPr>
          <p:nvPr/>
        </p:nvSpPr>
        <p:spPr bwMode="auto">
          <a:xfrm flipV="1">
            <a:off x="3413125" y="3846513"/>
            <a:ext cx="0" cy="241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8888" name="Rectangle 50">
            <a:extLst>
              <a:ext uri="{FF2B5EF4-FFF2-40B4-BE49-F238E27FC236}">
                <a16:creationId xmlns:a16="http://schemas.microsoft.com/office/drawing/2014/main" id="{97B38031-E0A9-4184-91C1-7D849C7C3EA1}"/>
              </a:ext>
            </a:extLst>
          </p:cNvPr>
          <p:cNvSpPr>
            <a:spLocks noChangeArrowheads="1"/>
          </p:cNvSpPr>
          <p:nvPr/>
        </p:nvSpPr>
        <p:spPr bwMode="auto">
          <a:xfrm>
            <a:off x="2405063" y="3114675"/>
            <a:ext cx="1306512" cy="454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89" name="Freeform 51">
            <a:extLst>
              <a:ext uri="{FF2B5EF4-FFF2-40B4-BE49-F238E27FC236}">
                <a16:creationId xmlns:a16="http://schemas.microsoft.com/office/drawing/2014/main" id="{3E610810-43AE-44D9-8252-C9AE1B9A3297}"/>
              </a:ext>
            </a:extLst>
          </p:cNvPr>
          <p:cNvSpPr>
            <a:spLocks/>
          </p:cNvSpPr>
          <p:nvPr/>
        </p:nvSpPr>
        <p:spPr bwMode="auto">
          <a:xfrm>
            <a:off x="2409825" y="4776788"/>
            <a:ext cx="584200" cy="368300"/>
          </a:xfrm>
          <a:custGeom>
            <a:avLst/>
            <a:gdLst>
              <a:gd name="T0" fmla="*/ 0 w 368"/>
              <a:gd name="T1" fmla="*/ 2147483646 h 256"/>
              <a:gd name="T2" fmla="*/ 2147483646 w 368"/>
              <a:gd name="T3" fmla="*/ 0 h 256"/>
              <a:gd name="T4" fmla="*/ 2147483646 w 368"/>
              <a:gd name="T5" fmla="*/ 2147483646 h 256"/>
              <a:gd name="T6" fmla="*/ 2147483646 w 368"/>
              <a:gd name="T7" fmla="*/ 2147483646 h 256"/>
              <a:gd name="T8" fmla="*/ 0 60000 65536"/>
              <a:gd name="T9" fmla="*/ 0 60000 65536"/>
              <a:gd name="T10" fmla="*/ 0 60000 65536"/>
              <a:gd name="T11" fmla="*/ 0 60000 65536"/>
              <a:gd name="T12" fmla="*/ 0 w 368"/>
              <a:gd name="T13" fmla="*/ 0 h 256"/>
              <a:gd name="T14" fmla="*/ 368 w 368"/>
              <a:gd name="T15" fmla="*/ 256 h 256"/>
            </a:gdLst>
            <a:ahLst/>
            <a:cxnLst>
              <a:cxn ang="T8">
                <a:pos x="T0" y="T1"/>
              </a:cxn>
              <a:cxn ang="T9">
                <a:pos x="T2" y="T3"/>
              </a:cxn>
              <a:cxn ang="T10">
                <a:pos x="T4" y="T5"/>
              </a:cxn>
              <a:cxn ang="T11">
                <a:pos x="T6" y="T7"/>
              </a:cxn>
            </a:cxnLst>
            <a:rect l="T12" t="T13" r="T14" b="T15"/>
            <a:pathLst>
              <a:path w="368" h="256">
                <a:moveTo>
                  <a:pt x="0" y="192"/>
                </a:moveTo>
                <a:cubicBezTo>
                  <a:pt x="38" y="96"/>
                  <a:pt x="76" y="0"/>
                  <a:pt x="104" y="0"/>
                </a:cubicBezTo>
                <a:cubicBezTo>
                  <a:pt x="132" y="0"/>
                  <a:pt x="124" y="149"/>
                  <a:pt x="168" y="192"/>
                </a:cubicBezTo>
                <a:cubicBezTo>
                  <a:pt x="212" y="235"/>
                  <a:pt x="290" y="245"/>
                  <a:pt x="368" y="256"/>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890" name="Freeform 52">
            <a:extLst>
              <a:ext uri="{FF2B5EF4-FFF2-40B4-BE49-F238E27FC236}">
                <a16:creationId xmlns:a16="http://schemas.microsoft.com/office/drawing/2014/main" id="{18039A5C-E4CD-4581-BB99-114170FAC8B4}"/>
              </a:ext>
            </a:extLst>
          </p:cNvPr>
          <p:cNvSpPr>
            <a:spLocks/>
          </p:cNvSpPr>
          <p:nvPr/>
        </p:nvSpPr>
        <p:spPr bwMode="auto">
          <a:xfrm>
            <a:off x="2409825" y="4144963"/>
            <a:ext cx="139700" cy="436562"/>
          </a:xfrm>
          <a:custGeom>
            <a:avLst/>
            <a:gdLst>
              <a:gd name="T0" fmla="*/ 0 w 88"/>
              <a:gd name="T1" fmla="*/ 2147483646 h 304"/>
              <a:gd name="T2" fmla="*/ 2147483646 w 88"/>
              <a:gd name="T3" fmla="*/ 2147483646 h 304"/>
              <a:gd name="T4" fmla="*/ 2147483646 w 88"/>
              <a:gd name="T5" fmla="*/ 2147483646 h 304"/>
              <a:gd name="T6" fmla="*/ 0 60000 65536"/>
              <a:gd name="T7" fmla="*/ 0 60000 65536"/>
              <a:gd name="T8" fmla="*/ 0 60000 65536"/>
              <a:gd name="T9" fmla="*/ 0 w 88"/>
              <a:gd name="T10" fmla="*/ 0 h 304"/>
              <a:gd name="T11" fmla="*/ 88 w 88"/>
              <a:gd name="T12" fmla="*/ 304 h 304"/>
            </a:gdLst>
            <a:ahLst/>
            <a:cxnLst>
              <a:cxn ang="T6">
                <a:pos x="T0" y="T1"/>
              </a:cxn>
              <a:cxn ang="T7">
                <a:pos x="T2" y="T3"/>
              </a:cxn>
              <a:cxn ang="T8">
                <a:pos x="T4" y="T5"/>
              </a:cxn>
            </a:cxnLst>
            <a:rect l="T9" t="T10" r="T11" b="T12"/>
            <a:pathLst>
              <a:path w="88" h="304">
                <a:moveTo>
                  <a:pt x="0" y="112"/>
                </a:moveTo>
                <a:cubicBezTo>
                  <a:pt x="24" y="56"/>
                  <a:pt x="49" y="0"/>
                  <a:pt x="64" y="32"/>
                </a:cubicBezTo>
                <a:cubicBezTo>
                  <a:pt x="79" y="64"/>
                  <a:pt x="83" y="184"/>
                  <a:pt x="88" y="304"/>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859" name="Text Box 53">
            <a:extLst>
              <a:ext uri="{FF2B5EF4-FFF2-40B4-BE49-F238E27FC236}">
                <a16:creationId xmlns:a16="http://schemas.microsoft.com/office/drawing/2014/main" id="{17ADFF54-60F4-4DAD-8BE9-BDBFF11478FC}"/>
              </a:ext>
            </a:extLst>
          </p:cNvPr>
          <p:cNvSpPr txBox="1">
            <a:spLocks noChangeArrowheads="1"/>
          </p:cNvSpPr>
          <p:nvPr/>
        </p:nvSpPr>
        <p:spPr bwMode="auto">
          <a:xfrm>
            <a:off x="4211638" y="3221038"/>
            <a:ext cx="16494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Rentrée, Noël</a:t>
            </a:r>
          </a:p>
        </p:txBody>
      </p:sp>
      <p:sp>
        <p:nvSpPr>
          <p:cNvPr id="78892" name="Rectangle 54">
            <a:extLst>
              <a:ext uri="{FF2B5EF4-FFF2-40B4-BE49-F238E27FC236}">
                <a16:creationId xmlns:a16="http://schemas.microsoft.com/office/drawing/2014/main" id="{AD56618C-E847-4197-BB52-71E18A2AD6C3}"/>
              </a:ext>
            </a:extLst>
          </p:cNvPr>
          <p:cNvSpPr>
            <a:spLocks noChangeArrowheads="1"/>
          </p:cNvSpPr>
          <p:nvPr/>
        </p:nvSpPr>
        <p:spPr bwMode="auto">
          <a:xfrm>
            <a:off x="2405063" y="2562225"/>
            <a:ext cx="1306512" cy="454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93" name="Freeform 55">
            <a:extLst>
              <a:ext uri="{FF2B5EF4-FFF2-40B4-BE49-F238E27FC236}">
                <a16:creationId xmlns:a16="http://schemas.microsoft.com/office/drawing/2014/main" id="{17779F43-8B32-45BC-885C-10998DB73BC5}"/>
              </a:ext>
            </a:extLst>
          </p:cNvPr>
          <p:cNvSpPr>
            <a:spLocks/>
          </p:cNvSpPr>
          <p:nvPr/>
        </p:nvSpPr>
        <p:spPr bwMode="auto">
          <a:xfrm>
            <a:off x="2409825" y="2644775"/>
            <a:ext cx="1295400" cy="342900"/>
          </a:xfrm>
          <a:custGeom>
            <a:avLst/>
            <a:gdLst>
              <a:gd name="T0" fmla="*/ 0 w 816"/>
              <a:gd name="T1" fmla="*/ 2147483646 h 238"/>
              <a:gd name="T2" fmla="*/ 2147483646 w 816"/>
              <a:gd name="T3" fmla="*/ 2147483646 h 238"/>
              <a:gd name="T4" fmla="*/ 2147483646 w 816"/>
              <a:gd name="T5" fmla="*/ 2147483646 h 238"/>
              <a:gd name="T6" fmla="*/ 2147483646 w 816"/>
              <a:gd name="T7" fmla="*/ 2147483646 h 238"/>
              <a:gd name="T8" fmla="*/ 2147483646 w 816"/>
              <a:gd name="T9" fmla="*/ 2147483646 h 238"/>
              <a:gd name="T10" fmla="*/ 2147483646 w 816"/>
              <a:gd name="T11" fmla="*/ 2147483646 h 238"/>
              <a:gd name="T12" fmla="*/ 2147483646 w 816"/>
              <a:gd name="T13" fmla="*/ 2147483646 h 238"/>
              <a:gd name="T14" fmla="*/ 2147483646 w 816"/>
              <a:gd name="T15" fmla="*/ 2147483646 h 238"/>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238"/>
              <a:gd name="T26" fmla="*/ 816 w 816"/>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238">
                <a:moveTo>
                  <a:pt x="0" y="203"/>
                </a:moveTo>
                <a:cubicBezTo>
                  <a:pt x="41" y="219"/>
                  <a:pt x="83" y="236"/>
                  <a:pt x="120" y="203"/>
                </a:cubicBezTo>
                <a:cubicBezTo>
                  <a:pt x="157" y="170"/>
                  <a:pt x="193" y="6"/>
                  <a:pt x="224" y="3"/>
                </a:cubicBezTo>
                <a:cubicBezTo>
                  <a:pt x="255" y="0"/>
                  <a:pt x="252" y="154"/>
                  <a:pt x="304" y="187"/>
                </a:cubicBezTo>
                <a:cubicBezTo>
                  <a:pt x="356" y="220"/>
                  <a:pt x="480" y="232"/>
                  <a:pt x="536" y="203"/>
                </a:cubicBezTo>
                <a:cubicBezTo>
                  <a:pt x="592" y="174"/>
                  <a:pt x="608" y="11"/>
                  <a:pt x="640" y="11"/>
                </a:cubicBezTo>
                <a:cubicBezTo>
                  <a:pt x="672" y="11"/>
                  <a:pt x="699" y="168"/>
                  <a:pt x="728" y="203"/>
                </a:cubicBezTo>
                <a:cubicBezTo>
                  <a:pt x="757" y="238"/>
                  <a:pt x="786" y="228"/>
                  <a:pt x="816" y="219"/>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894" name="Freeform 56">
            <a:extLst>
              <a:ext uri="{FF2B5EF4-FFF2-40B4-BE49-F238E27FC236}">
                <a16:creationId xmlns:a16="http://schemas.microsoft.com/office/drawing/2014/main" id="{FAFAC8B4-9C65-4019-8B2F-B6F0A1EB805A}"/>
              </a:ext>
            </a:extLst>
          </p:cNvPr>
          <p:cNvSpPr>
            <a:spLocks/>
          </p:cNvSpPr>
          <p:nvPr/>
        </p:nvSpPr>
        <p:spPr bwMode="auto">
          <a:xfrm>
            <a:off x="2711450" y="3155950"/>
            <a:ext cx="422275" cy="339725"/>
          </a:xfrm>
          <a:custGeom>
            <a:avLst/>
            <a:gdLst>
              <a:gd name="T0" fmla="*/ 0 w 824"/>
              <a:gd name="T1" fmla="*/ 2147483646 h 103"/>
              <a:gd name="T2" fmla="*/ 2147483646 w 824"/>
              <a:gd name="T3" fmla="*/ 2147483646 h 103"/>
              <a:gd name="T4" fmla="*/ 2147483646 w 824"/>
              <a:gd name="T5" fmla="*/ 2147483646 h 103"/>
              <a:gd name="T6" fmla="*/ 2147483646 w 824"/>
              <a:gd name="T7" fmla="*/ 2147483646 h 103"/>
              <a:gd name="T8" fmla="*/ 2147483646 w 824"/>
              <a:gd name="T9" fmla="*/ 2147483646 h 103"/>
              <a:gd name="T10" fmla="*/ 2147483646 w 824"/>
              <a:gd name="T11" fmla="*/ 2147483646 h 103"/>
              <a:gd name="T12" fmla="*/ 0 60000 65536"/>
              <a:gd name="T13" fmla="*/ 0 60000 65536"/>
              <a:gd name="T14" fmla="*/ 0 60000 65536"/>
              <a:gd name="T15" fmla="*/ 0 60000 65536"/>
              <a:gd name="T16" fmla="*/ 0 60000 65536"/>
              <a:gd name="T17" fmla="*/ 0 60000 65536"/>
              <a:gd name="T18" fmla="*/ 0 w 824"/>
              <a:gd name="T19" fmla="*/ 0 h 103"/>
              <a:gd name="T20" fmla="*/ 824 w 824"/>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824" h="103">
                <a:moveTo>
                  <a:pt x="0" y="91"/>
                </a:moveTo>
                <a:cubicBezTo>
                  <a:pt x="104" y="97"/>
                  <a:pt x="208" y="103"/>
                  <a:pt x="272" y="91"/>
                </a:cubicBezTo>
                <a:cubicBezTo>
                  <a:pt x="336" y="79"/>
                  <a:pt x="339" y="32"/>
                  <a:pt x="384" y="19"/>
                </a:cubicBezTo>
                <a:cubicBezTo>
                  <a:pt x="429" y="6"/>
                  <a:pt x="503" y="0"/>
                  <a:pt x="544" y="11"/>
                </a:cubicBezTo>
                <a:cubicBezTo>
                  <a:pt x="585" y="22"/>
                  <a:pt x="585" y="71"/>
                  <a:pt x="632" y="83"/>
                </a:cubicBezTo>
                <a:cubicBezTo>
                  <a:pt x="679" y="95"/>
                  <a:pt x="751" y="89"/>
                  <a:pt x="824" y="83"/>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895" name="Rectangle 57">
            <a:extLst>
              <a:ext uri="{FF2B5EF4-FFF2-40B4-BE49-F238E27FC236}">
                <a16:creationId xmlns:a16="http://schemas.microsoft.com/office/drawing/2014/main" id="{3A79031F-8095-4A5F-9836-9CF7F71B8296}"/>
              </a:ext>
            </a:extLst>
          </p:cNvPr>
          <p:cNvSpPr>
            <a:spLocks noChangeArrowheads="1"/>
          </p:cNvSpPr>
          <p:nvPr/>
        </p:nvSpPr>
        <p:spPr bwMode="auto">
          <a:xfrm>
            <a:off x="2405063" y="1973263"/>
            <a:ext cx="1306512" cy="4556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78896" name="Freeform 58">
            <a:extLst>
              <a:ext uri="{FF2B5EF4-FFF2-40B4-BE49-F238E27FC236}">
                <a16:creationId xmlns:a16="http://schemas.microsoft.com/office/drawing/2014/main" id="{B3E10C6F-1DBF-41D4-A9AA-39610CACA5D1}"/>
              </a:ext>
            </a:extLst>
          </p:cNvPr>
          <p:cNvSpPr>
            <a:spLocks/>
          </p:cNvSpPr>
          <p:nvPr/>
        </p:nvSpPr>
        <p:spPr bwMode="auto">
          <a:xfrm>
            <a:off x="2447925" y="2162175"/>
            <a:ext cx="1206500" cy="61913"/>
          </a:xfrm>
          <a:custGeom>
            <a:avLst/>
            <a:gdLst>
              <a:gd name="T0" fmla="*/ 0 w 760"/>
              <a:gd name="T1" fmla="*/ 2147483646 h 44"/>
              <a:gd name="T2" fmla="*/ 2147483646 w 760"/>
              <a:gd name="T3" fmla="*/ 2147483646 h 44"/>
              <a:gd name="T4" fmla="*/ 2147483646 w 760"/>
              <a:gd name="T5" fmla="*/ 2147483646 h 44"/>
              <a:gd name="T6" fmla="*/ 0 60000 65536"/>
              <a:gd name="T7" fmla="*/ 0 60000 65536"/>
              <a:gd name="T8" fmla="*/ 0 60000 65536"/>
              <a:gd name="T9" fmla="*/ 0 w 760"/>
              <a:gd name="T10" fmla="*/ 0 h 44"/>
              <a:gd name="T11" fmla="*/ 760 w 760"/>
              <a:gd name="T12" fmla="*/ 44 h 44"/>
            </a:gdLst>
            <a:ahLst/>
            <a:cxnLst>
              <a:cxn ang="T6">
                <a:pos x="T0" y="T1"/>
              </a:cxn>
              <a:cxn ang="T7">
                <a:pos x="T2" y="T3"/>
              </a:cxn>
              <a:cxn ang="T8">
                <a:pos x="T4" y="T5"/>
              </a:cxn>
            </a:cxnLst>
            <a:rect l="T9" t="T10" r="T11" b="T12"/>
            <a:pathLst>
              <a:path w="760" h="44">
                <a:moveTo>
                  <a:pt x="0" y="20"/>
                </a:moveTo>
                <a:cubicBezTo>
                  <a:pt x="16" y="10"/>
                  <a:pt x="33" y="0"/>
                  <a:pt x="160" y="4"/>
                </a:cubicBezTo>
                <a:cubicBezTo>
                  <a:pt x="287" y="8"/>
                  <a:pt x="523" y="26"/>
                  <a:pt x="760" y="44"/>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865" name="Text Box 59">
            <a:extLst>
              <a:ext uri="{FF2B5EF4-FFF2-40B4-BE49-F238E27FC236}">
                <a16:creationId xmlns:a16="http://schemas.microsoft.com/office/drawing/2014/main" id="{E3CDCB8B-7DD9-4DB6-ADA2-F69F02065FAE}"/>
              </a:ext>
            </a:extLst>
          </p:cNvPr>
          <p:cNvSpPr txBox="1">
            <a:spLocks noChangeArrowheads="1"/>
          </p:cNvSpPr>
          <p:nvPr/>
        </p:nvSpPr>
        <p:spPr bwMode="auto">
          <a:xfrm>
            <a:off x="4211638" y="1985963"/>
            <a:ext cx="17526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T-shirt blanc, Ketchup Heinz, lessive</a:t>
            </a:r>
          </a:p>
        </p:txBody>
      </p:sp>
      <p:sp>
        <p:nvSpPr>
          <p:cNvPr id="34866" name="Text Box 60">
            <a:extLst>
              <a:ext uri="{FF2B5EF4-FFF2-40B4-BE49-F238E27FC236}">
                <a16:creationId xmlns:a16="http://schemas.microsoft.com/office/drawing/2014/main" id="{88A55683-2570-49F9-BE23-7A2A2FE72F4F}"/>
              </a:ext>
            </a:extLst>
          </p:cNvPr>
          <p:cNvSpPr txBox="1">
            <a:spLocks noChangeArrowheads="1"/>
          </p:cNvSpPr>
          <p:nvPr/>
        </p:nvSpPr>
        <p:spPr bwMode="auto">
          <a:xfrm>
            <a:off x="4211638" y="2592388"/>
            <a:ext cx="17526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Jardin, plage, hiver</a:t>
            </a:r>
          </a:p>
        </p:txBody>
      </p:sp>
      <p:sp>
        <p:nvSpPr>
          <p:cNvPr id="34867" name="Text Box 61">
            <a:extLst>
              <a:ext uri="{FF2B5EF4-FFF2-40B4-BE49-F238E27FC236}">
                <a16:creationId xmlns:a16="http://schemas.microsoft.com/office/drawing/2014/main" id="{496ACEC0-0821-4684-B12A-CA68ABCD862C}"/>
              </a:ext>
            </a:extLst>
          </p:cNvPr>
          <p:cNvSpPr txBox="1">
            <a:spLocks noChangeArrowheads="1"/>
          </p:cNvSpPr>
          <p:nvPr/>
        </p:nvSpPr>
        <p:spPr bwMode="auto">
          <a:xfrm>
            <a:off x="4211638" y="5410200"/>
            <a:ext cx="16494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DVD, CD musique, jeux</a:t>
            </a:r>
          </a:p>
        </p:txBody>
      </p:sp>
      <p:sp>
        <p:nvSpPr>
          <p:cNvPr id="34868" name="Text Box 62">
            <a:extLst>
              <a:ext uri="{FF2B5EF4-FFF2-40B4-BE49-F238E27FC236}">
                <a16:creationId xmlns:a16="http://schemas.microsoft.com/office/drawing/2014/main" id="{A2805BD0-B96F-4135-BEA5-C80726B925D4}"/>
              </a:ext>
            </a:extLst>
          </p:cNvPr>
          <p:cNvSpPr txBox="1">
            <a:spLocks noChangeArrowheads="1"/>
          </p:cNvSpPr>
          <p:nvPr/>
        </p:nvSpPr>
        <p:spPr bwMode="auto">
          <a:xfrm>
            <a:off x="4211638" y="3690938"/>
            <a:ext cx="16494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Large Screen TVs</a:t>
            </a:r>
          </a:p>
        </p:txBody>
      </p:sp>
      <p:sp>
        <p:nvSpPr>
          <p:cNvPr id="34869" name="Text Box 63">
            <a:extLst>
              <a:ext uri="{FF2B5EF4-FFF2-40B4-BE49-F238E27FC236}">
                <a16:creationId xmlns:a16="http://schemas.microsoft.com/office/drawing/2014/main" id="{972A9063-4C92-42BF-80C5-E5E5973B3356}"/>
              </a:ext>
            </a:extLst>
          </p:cNvPr>
          <p:cNvSpPr txBox="1">
            <a:spLocks noChangeArrowheads="1"/>
          </p:cNvSpPr>
          <p:nvPr/>
        </p:nvSpPr>
        <p:spPr bwMode="auto">
          <a:xfrm>
            <a:off x="4211638" y="4181475"/>
            <a:ext cx="164941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rgbClr val="414F79"/>
                </a:solidFill>
                <a:latin typeface="Trebuchet MS" pitchFamily="34" charset="0"/>
              </a:defRPr>
            </a:lvl1pPr>
            <a:lvl2pPr>
              <a:defRPr sz="1200">
                <a:solidFill>
                  <a:srgbClr val="1F1F1F"/>
                </a:solidFill>
                <a:latin typeface="Leelawadee" pitchFamily="34" charset="-34"/>
                <a:cs typeface="Leelawadee" pitchFamily="34" charset="-34"/>
              </a:defRPr>
            </a:lvl2pPr>
            <a:lvl3pPr>
              <a:defRPr sz="1100">
                <a:solidFill>
                  <a:srgbClr val="1F1F1F"/>
                </a:solidFill>
                <a:latin typeface="Leelawadee" pitchFamily="34" charset="-34"/>
                <a:cs typeface="Leelawadee" pitchFamily="34" charset="-34"/>
              </a:defRPr>
            </a:lvl3pPr>
            <a:lvl4pPr>
              <a:defRPr sz="1000">
                <a:solidFill>
                  <a:srgbClr val="1F1F1F"/>
                </a:solidFill>
                <a:latin typeface="Leelawadee" pitchFamily="34" charset="-34"/>
                <a:cs typeface="Leelawadee" pitchFamily="34" charset="-34"/>
              </a:defRPr>
            </a:lvl4pPr>
            <a:lvl5pPr>
              <a:defRPr sz="1200">
                <a:solidFill>
                  <a:srgbClr val="1F1F1F"/>
                </a:solidFill>
                <a:latin typeface="Leelawadee" pitchFamily="34" charset="-34"/>
                <a:cs typeface="Leelawadee" pitchFamily="34" charset="-34"/>
              </a:defRPr>
            </a:lvl5pPr>
            <a:lvl6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6pPr>
            <a:lvl7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7pPr>
            <a:lvl8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8pPr>
            <a:lvl9pPr eaLnBrk="0" fontAlgn="base" hangingPunct="0">
              <a:spcBef>
                <a:spcPct val="0"/>
              </a:spcBef>
              <a:spcAft>
                <a:spcPts val="300"/>
              </a:spcAft>
              <a:buSzPct val="60000"/>
              <a:buFont typeface="Wingdings" pitchFamily="2" charset="2"/>
              <a:buChar char="£"/>
              <a:defRPr sz="1200">
                <a:solidFill>
                  <a:srgbClr val="1F1F1F"/>
                </a:solidFill>
                <a:latin typeface="Leelawadee" pitchFamily="34" charset="-34"/>
                <a:cs typeface="Leelawadee" pitchFamily="34" charset="-34"/>
              </a:defRPr>
            </a:lvl9pPr>
          </a:lstStyle>
          <a:p>
            <a:pPr eaLnBrk="1" hangingPunct="1">
              <a:spcBef>
                <a:spcPct val="50000"/>
              </a:spcBef>
              <a:defRPr/>
            </a:pPr>
            <a:r>
              <a:rPr lang="fr-FR" altLang="fr-FR" sz="923">
                <a:solidFill>
                  <a:schemeClr val="tx1"/>
                </a:solidFill>
                <a:latin typeface="Arial" charset="0"/>
              </a:rPr>
              <a:t>Pâques, produits d’appel</a:t>
            </a:r>
          </a:p>
        </p:txBody>
      </p:sp>
      <p:sp>
        <p:nvSpPr>
          <p:cNvPr id="2" name="Titre 1">
            <a:extLst>
              <a:ext uri="{FF2B5EF4-FFF2-40B4-BE49-F238E27FC236}">
                <a16:creationId xmlns:a16="http://schemas.microsoft.com/office/drawing/2014/main" id="{19A54EE0-AE37-4902-B4ED-273D4E03FBE9}"/>
              </a:ext>
            </a:extLst>
          </p:cNvPr>
          <p:cNvSpPr>
            <a:spLocks noGrp="1"/>
          </p:cNvSpPr>
          <p:nvPr>
            <p:ph type="title"/>
          </p:nvPr>
        </p:nvSpPr>
        <p:spPr/>
        <p:txBody>
          <a:bodyPr/>
          <a:lstStyle/>
          <a:p>
            <a:endParaRPr lang="fr-FR" dirty="0"/>
          </a:p>
        </p:txBody>
      </p:sp>
      <p:sp>
        <p:nvSpPr>
          <p:cNvPr id="78903" name="Freeform 58">
            <a:extLst>
              <a:ext uri="{FF2B5EF4-FFF2-40B4-BE49-F238E27FC236}">
                <a16:creationId xmlns:a16="http://schemas.microsoft.com/office/drawing/2014/main" id="{E7FE386C-797A-4C60-88EC-2579CE9BE3F8}"/>
              </a:ext>
            </a:extLst>
          </p:cNvPr>
          <p:cNvSpPr>
            <a:spLocks/>
          </p:cNvSpPr>
          <p:nvPr/>
        </p:nvSpPr>
        <p:spPr bwMode="auto">
          <a:xfrm>
            <a:off x="3089275" y="3419475"/>
            <a:ext cx="622300" cy="76200"/>
          </a:xfrm>
          <a:custGeom>
            <a:avLst/>
            <a:gdLst>
              <a:gd name="T0" fmla="*/ 0 w 760"/>
              <a:gd name="T1" fmla="*/ 2147483646 h 44"/>
              <a:gd name="T2" fmla="*/ 2147483646 w 760"/>
              <a:gd name="T3" fmla="*/ 2147483646 h 44"/>
              <a:gd name="T4" fmla="*/ 2147483646 w 760"/>
              <a:gd name="T5" fmla="*/ 2147483646 h 44"/>
              <a:gd name="T6" fmla="*/ 0 60000 65536"/>
              <a:gd name="T7" fmla="*/ 0 60000 65536"/>
              <a:gd name="T8" fmla="*/ 0 60000 65536"/>
              <a:gd name="T9" fmla="*/ 0 w 760"/>
              <a:gd name="T10" fmla="*/ 0 h 44"/>
              <a:gd name="T11" fmla="*/ 760 w 760"/>
              <a:gd name="T12" fmla="*/ 44 h 44"/>
            </a:gdLst>
            <a:ahLst/>
            <a:cxnLst>
              <a:cxn ang="T6">
                <a:pos x="T0" y="T1"/>
              </a:cxn>
              <a:cxn ang="T7">
                <a:pos x="T2" y="T3"/>
              </a:cxn>
              <a:cxn ang="T8">
                <a:pos x="T4" y="T5"/>
              </a:cxn>
            </a:cxnLst>
            <a:rect l="T9" t="T10" r="T11" b="T12"/>
            <a:pathLst>
              <a:path w="760" h="44">
                <a:moveTo>
                  <a:pt x="0" y="20"/>
                </a:moveTo>
                <a:cubicBezTo>
                  <a:pt x="16" y="10"/>
                  <a:pt x="33" y="0"/>
                  <a:pt x="160" y="4"/>
                </a:cubicBezTo>
                <a:cubicBezTo>
                  <a:pt x="287" y="8"/>
                  <a:pt x="523" y="26"/>
                  <a:pt x="760" y="44"/>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904" name="Freeform 58">
            <a:extLst>
              <a:ext uri="{FF2B5EF4-FFF2-40B4-BE49-F238E27FC236}">
                <a16:creationId xmlns:a16="http://schemas.microsoft.com/office/drawing/2014/main" id="{927EDB6C-5868-4B40-A64E-13D296681144}"/>
              </a:ext>
            </a:extLst>
          </p:cNvPr>
          <p:cNvSpPr>
            <a:spLocks/>
          </p:cNvSpPr>
          <p:nvPr/>
        </p:nvSpPr>
        <p:spPr bwMode="auto">
          <a:xfrm rot="-556516" flipH="1" flipV="1">
            <a:off x="2397125" y="3400425"/>
            <a:ext cx="325438" cy="115888"/>
          </a:xfrm>
          <a:custGeom>
            <a:avLst/>
            <a:gdLst>
              <a:gd name="T0" fmla="*/ 0 w 760"/>
              <a:gd name="T1" fmla="*/ 2147483646 h 44"/>
              <a:gd name="T2" fmla="*/ 2147483646 w 760"/>
              <a:gd name="T3" fmla="*/ 2147483646 h 44"/>
              <a:gd name="T4" fmla="*/ 2147483646 w 760"/>
              <a:gd name="T5" fmla="*/ 2147483646 h 44"/>
              <a:gd name="T6" fmla="*/ 0 60000 65536"/>
              <a:gd name="T7" fmla="*/ 0 60000 65536"/>
              <a:gd name="T8" fmla="*/ 0 60000 65536"/>
              <a:gd name="T9" fmla="*/ 0 w 760"/>
              <a:gd name="T10" fmla="*/ 0 h 44"/>
              <a:gd name="T11" fmla="*/ 760 w 760"/>
              <a:gd name="T12" fmla="*/ 44 h 44"/>
            </a:gdLst>
            <a:ahLst/>
            <a:cxnLst>
              <a:cxn ang="T6">
                <a:pos x="T0" y="T1"/>
              </a:cxn>
              <a:cxn ang="T7">
                <a:pos x="T2" y="T3"/>
              </a:cxn>
              <a:cxn ang="T8">
                <a:pos x="T4" y="T5"/>
              </a:cxn>
            </a:cxnLst>
            <a:rect l="T9" t="T10" r="T11" b="T12"/>
            <a:pathLst>
              <a:path w="760" h="44">
                <a:moveTo>
                  <a:pt x="0" y="20"/>
                </a:moveTo>
                <a:cubicBezTo>
                  <a:pt x="16" y="10"/>
                  <a:pt x="33" y="0"/>
                  <a:pt x="160" y="4"/>
                </a:cubicBezTo>
                <a:cubicBezTo>
                  <a:pt x="287" y="8"/>
                  <a:pt x="523" y="26"/>
                  <a:pt x="760" y="44"/>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 name="Titre 1">
            <a:extLst>
              <a:ext uri="{FF2B5EF4-FFF2-40B4-BE49-F238E27FC236}">
                <a16:creationId xmlns:a16="http://schemas.microsoft.com/office/drawing/2014/main" id="{0909D4D3-CCCD-4837-86D4-E70177DE30AA}"/>
              </a:ext>
            </a:extLst>
          </p:cNvPr>
          <p:cNvSpPr txBox="1">
            <a:spLocks/>
          </p:cNvSpPr>
          <p:nvPr/>
        </p:nvSpPr>
        <p:spPr>
          <a:xfrm>
            <a:off x="1565275" y="496931"/>
            <a:ext cx="7308850" cy="719138"/>
          </a:xfrm>
          <a:prstGeom prst="rect">
            <a:avLst/>
          </a:prstGeom>
        </p:spPr>
        <p:txBody>
          <a:bodyPr/>
          <a:lstStyle/>
          <a:p>
            <a:pPr algn="r" eaLnBrk="0" hangingPunct="0">
              <a:lnSpc>
                <a:spcPct val="90000"/>
              </a:lnSpc>
              <a:defRPr/>
            </a:pPr>
            <a:r>
              <a:rPr lang="fr-FR" altLang="fr-FR" sz="2800" b="1" dirty="0">
                <a:solidFill>
                  <a:srgbClr val="008000"/>
                </a:solidFill>
                <a:latin typeface="Arial" panose="020B0604020202020204" pitchFamily="34" charset="0"/>
                <a:ea typeface="+mj-ea"/>
                <a:cs typeface="Arial" panose="020B0604020202020204" pitchFamily="34" charset="0"/>
              </a:rPr>
              <a:t>Exemples de cycle de vie des produits</a:t>
            </a:r>
          </a:p>
          <a:p>
            <a:pPr algn="ctr" eaLnBrk="1" fontAlgn="auto" hangingPunct="1">
              <a:spcAft>
                <a:spcPts val="0"/>
              </a:spcAft>
              <a:defRPr/>
            </a:pPr>
            <a:r>
              <a:rPr lang="fr-FR" sz="3200" dirty="0">
                <a:solidFill>
                  <a:schemeClr val="bg1"/>
                </a:solidFill>
                <a:latin typeface="Arial" panose="020B0604020202020204" pitchFamily="34" charset="0"/>
                <a:ea typeface="+mj-ea"/>
                <a:cs typeface="Arial" panose="020B0604020202020204" pitchFamily="34" charset="0"/>
              </a:rPr>
              <a:t>g</a:t>
            </a:r>
            <a:endParaRPr lang="fr-FR" sz="2800"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custDataLst>
              <p:tags r:id="rId1"/>
            </p:custDataLst>
          </p:nvPr>
        </p:nvSpPr>
        <p:spPr bwMode="auto">
          <a:xfrm>
            <a:off x="1676400" y="1893888"/>
            <a:ext cx="2743200" cy="685800"/>
          </a:xfrm>
          <a:prstGeom prst="rect">
            <a:avLst/>
          </a:prstGeom>
          <a:solidFill>
            <a:srgbClr val="66FFFF"/>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defRPr/>
            </a:pPr>
            <a:r>
              <a:rPr lang="fr-FR" sz="1600" dirty="0">
                <a:solidFill>
                  <a:srgbClr val="000000"/>
                </a:solidFill>
              </a:rPr>
              <a:t>Prévisions marketing</a:t>
            </a:r>
          </a:p>
          <a:p>
            <a:pPr algn="ctr" eaLnBrk="1" hangingPunct="1">
              <a:lnSpc>
                <a:spcPct val="100000"/>
              </a:lnSpc>
              <a:defRPr/>
            </a:pPr>
            <a:r>
              <a:rPr lang="fr-FR" sz="1400" b="0" i="1" dirty="0">
                <a:solidFill>
                  <a:srgbClr val="000000"/>
                </a:solidFill>
              </a:rPr>
              <a:t>(vision globale des marchés)</a:t>
            </a:r>
          </a:p>
        </p:txBody>
      </p:sp>
      <p:sp>
        <p:nvSpPr>
          <p:cNvPr id="94211" name="Rectangle 3"/>
          <p:cNvSpPr>
            <a:spLocks noChangeArrowheads="1"/>
          </p:cNvSpPr>
          <p:nvPr>
            <p:custDataLst>
              <p:tags r:id="rId2"/>
            </p:custDataLst>
          </p:nvPr>
        </p:nvSpPr>
        <p:spPr bwMode="auto">
          <a:xfrm>
            <a:off x="5105400" y="1893888"/>
            <a:ext cx="2743200" cy="685800"/>
          </a:xfrm>
          <a:prstGeom prst="rect">
            <a:avLst/>
          </a:prstGeom>
          <a:solidFill>
            <a:srgbClr val="66FFFF"/>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defRPr/>
            </a:pPr>
            <a:r>
              <a:rPr lang="fr-FR" sz="1600" dirty="0">
                <a:solidFill>
                  <a:srgbClr val="000000"/>
                </a:solidFill>
              </a:rPr>
              <a:t>Prévisions commerciales</a:t>
            </a:r>
          </a:p>
          <a:p>
            <a:pPr algn="ctr" eaLnBrk="1" hangingPunct="1">
              <a:lnSpc>
                <a:spcPct val="100000"/>
              </a:lnSpc>
              <a:defRPr/>
            </a:pPr>
            <a:r>
              <a:rPr lang="fr-FR" sz="1400" b="0" i="1" dirty="0">
                <a:solidFill>
                  <a:srgbClr val="000000"/>
                </a:solidFill>
              </a:rPr>
              <a:t>(vision des ventes terrain)</a:t>
            </a:r>
          </a:p>
        </p:txBody>
      </p:sp>
      <p:sp>
        <p:nvSpPr>
          <p:cNvPr id="94212" name="Rectangle 4"/>
          <p:cNvSpPr>
            <a:spLocks noChangeArrowheads="1"/>
          </p:cNvSpPr>
          <p:nvPr>
            <p:custDataLst>
              <p:tags r:id="rId3"/>
            </p:custDataLst>
          </p:nvPr>
        </p:nvSpPr>
        <p:spPr bwMode="auto">
          <a:xfrm>
            <a:off x="3429000" y="2960688"/>
            <a:ext cx="2743200" cy="914400"/>
          </a:xfrm>
          <a:prstGeom prst="rect">
            <a:avLst/>
          </a:prstGeom>
          <a:solidFill>
            <a:srgbClr val="66FFFF"/>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defRPr/>
            </a:pPr>
            <a:r>
              <a:rPr lang="fr-FR" sz="1600" dirty="0">
                <a:solidFill>
                  <a:srgbClr val="000000"/>
                </a:solidFill>
              </a:rPr>
              <a:t>Prévisions statistiques</a:t>
            </a:r>
          </a:p>
          <a:p>
            <a:pPr algn="ctr" eaLnBrk="1" hangingPunct="1">
              <a:lnSpc>
                <a:spcPct val="100000"/>
              </a:lnSpc>
              <a:defRPr/>
            </a:pPr>
            <a:r>
              <a:rPr lang="fr-FR" sz="1400" b="0" i="1" dirty="0">
                <a:solidFill>
                  <a:srgbClr val="000000"/>
                </a:solidFill>
              </a:rPr>
              <a:t>(vision neutre </a:t>
            </a:r>
            <a:br>
              <a:rPr lang="fr-FR" sz="1400" b="0" i="1" dirty="0">
                <a:solidFill>
                  <a:srgbClr val="000000"/>
                </a:solidFill>
              </a:rPr>
            </a:br>
            <a:r>
              <a:rPr lang="fr-FR" sz="1400" b="0" i="1" dirty="0">
                <a:solidFill>
                  <a:srgbClr val="000000"/>
                </a:solidFill>
              </a:rPr>
              <a:t>à partir des historiques)</a:t>
            </a:r>
          </a:p>
        </p:txBody>
      </p:sp>
      <p:sp>
        <p:nvSpPr>
          <p:cNvPr id="94213" name="AutoShape 5"/>
          <p:cNvSpPr>
            <a:spLocks noChangeArrowheads="1"/>
          </p:cNvSpPr>
          <p:nvPr>
            <p:custDataLst>
              <p:tags r:id="rId4"/>
            </p:custDataLst>
          </p:nvPr>
        </p:nvSpPr>
        <p:spPr bwMode="auto">
          <a:xfrm>
            <a:off x="2895600" y="4484688"/>
            <a:ext cx="3810000" cy="533400"/>
          </a:xfrm>
          <a:prstGeom prst="roundRect">
            <a:avLst>
              <a:gd name="adj" fmla="val 16667"/>
            </a:avLst>
          </a:prstGeom>
          <a:solidFill>
            <a:srgbClr val="99CCFF"/>
          </a:solidFill>
          <a:ln w="9525">
            <a:solidFill>
              <a:srgbClr val="000000"/>
            </a:solidFill>
            <a:round/>
            <a:headEnd/>
            <a:tailEnd/>
          </a:ln>
          <a:effectLst>
            <a:outerShdw dist="107763" dir="18900000" algn="ctr" rotWithShape="0">
              <a:schemeClr val="bg2"/>
            </a:outerShdw>
          </a:effectLst>
        </p:spPr>
        <p:txBody>
          <a:bodyPr wrap="none" anchor="ctr"/>
          <a:lstStyle/>
          <a:p>
            <a:pPr algn="ctr" eaLnBrk="1" hangingPunct="1">
              <a:lnSpc>
                <a:spcPct val="100000"/>
              </a:lnSpc>
              <a:defRPr/>
            </a:pPr>
            <a:r>
              <a:rPr lang="fr-FR" sz="2000" dirty="0">
                <a:solidFill>
                  <a:srgbClr val="000000"/>
                </a:solidFill>
              </a:rPr>
              <a:t>Comité de prévision</a:t>
            </a:r>
          </a:p>
        </p:txBody>
      </p:sp>
      <p:sp>
        <p:nvSpPr>
          <p:cNvPr id="94214" name="Rectangle 6"/>
          <p:cNvSpPr>
            <a:spLocks noChangeArrowheads="1"/>
          </p:cNvSpPr>
          <p:nvPr>
            <p:custDataLst>
              <p:tags r:id="rId5"/>
            </p:custDataLst>
          </p:nvPr>
        </p:nvSpPr>
        <p:spPr bwMode="auto">
          <a:xfrm>
            <a:off x="3048000" y="5627688"/>
            <a:ext cx="3505200" cy="609600"/>
          </a:xfrm>
          <a:prstGeom prst="rect">
            <a:avLst/>
          </a:prstGeom>
          <a:solidFill>
            <a:srgbClr val="66FF33"/>
          </a:solidFill>
          <a:ln w="9525">
            <a:solidFill>
              <a:srgbClr val="000000"/>
            </a:solidFill>
            <a:miter lim="800000"/>
            <a:headEnd/>
            <a:tailEnd/>
          </a:ln>
          <a:effectLst>
            <a:outerShdw dist="107763" dir="18900000" algn="ctr" rotWithShape="0">
              <a:srgbClr val="808080"/>
            </a:outerShdw>
          </a:effectLst>
        </p:spPr>
        <p:txBody>
          <a:bodyPr wrap="none" anchor="ctr"/>
          <a:lstStyle/>
          <a:p>
            <a:pPr algn="ctr" eaLnBrk="1" hangingPunct="1">
              <a:lnSpc>
                <a:spcPct val="100000"/>
              </a:lnSpc>
              <a:defRPr/>
            </a:pPr>
            <a:r>
              <a:rPr lang="fr-FR" dirty="0">
                <a:solidFill>
                  <a:srgbClr val="000000"/>
                </a:solidFill>
              </a:rPr>
              <a:t>Prévision des demandes</a:t>
            </a:r>
          </a:p>
        </p:txBody>
      </p:sp>
      <p:cxnSp>
        <p:nvCxnSpPr>
          <p:cNvPr id="8201" name="AutoShape 7"/>
          <p:cNvCxnSpPr>
            <a:cxnSpLocks noChangeShapeType="1"/>
            <a:stCxn id="94213" idx="2"/>
            <a:endCxn id="94214" idx="0"/>
          </p:cNvCxnSpPr>
          <p:nvPr>
            <p:custDataLst>
              <p:tags r:id="rId6"/>
            </p:custDataLst>
          </p:nvPr>
        </p:nvCxnSpPr>
        <p:spPr bwMode="auto">
          <a:xfrm>
            <a:off x="4800600" y="5018088"/>
            <a:ext cx="0" cy="609600"/>
          </a:xfrm>
          <a:prstGeom prst="straightConnector1">
            <a:avLst/>
          </a:prstGeom>
          <a:noFill/>
          <a:ln w="9525">
            <a:solidFill>
              <a:srgbClr val="000000"/>
            </a:solidFill>
            <a:round/>
            <a:headEnd/>
            <a:tailEnd type="triangle" w="med" len="med"/>
          </a:ln>
        </p:spPr>
      </p:cxnSp>
      <p:cxnSp>
        <p:nvCxnSpPr>
          <p:cNvPr id="8202" name="AutoShape 8"/>
          <p:cNvCxnSpPr>
            <a:cxnSpLocks noChangeShapeType="1"/>
            <a:stCxn id="94212" idx="2"/>
            <a:endCxn id="94213" idx="0"/>
          </p:cNvCxnSpPr>
          <p:nvPr>
            <p:custDataLst>
              <p:tags r:id="rId7"/>
            </p:custDataLst>
          </p:nvPr>
        </p:nvCxnSpPr>
        <p:spPr bwMode="auto">
          <a:xfrm rot="5400000">
            <a:off x="4495800" y="4179888"/>
            <a:ext cx="609600" cy="0"/>
          </a:xfrm>
          <a:prstGeom prst="straightConnector1">
            <a:avLst/>
          </a:prstGeom>
          <a:noFill/>
          <a:ln w="9525">
            <a:solidFill>
              <a:srgbClr val="000000"/>
            </a:solidFill>
            <a:round/>
            <a:headEnd/>
            <a:tailEnd type="triangle" w="med" len="med"/>
          </a:ln>
        </p:spPr>
      </p:cxnSp>
      <p:sp>
        <p:nvSpPr>
          <p:cNvPr id="8203" name="Line 9"/>
          <p:cNvSpPr>
            <a:spLocks noChangeShapeType="1"/>
          </p:cNvSpPr>
          <p:nvPr>
            <p:custDataLst>
              <p:tags r:id="rId8"/>
            </p:custDataLst>
          </p:nvPr>
        </p:nvSpPr>
        <p:spPr bwMode="auto">
          <a:xfrm>
            <a:off x="2514600" y="2579688"/>
            <a:ext cx="685800" cy="1828800"/>
          </a:xfrm>
          <a:prstGeom prst="line">
            <a:avLst/>
          </a:prstGeom>
          <a:noFill/>
          <a:ln w="9525">
            <a:solidFill>
              <a:srgbClr val="000000"/>
            </a:solidFill>
            <a:round/>
            <a:headEnd/>
            <a:tailEnd type="triangle" w="med" len="med"/>
          </a:ln>
        </p:spPr>
        <p:txBody>
          <a:bodyPr/>
          <a:lstStyle/>
          <a:p>
            <a:endParaRPr lang="fr-FR" dirty="0"/>
          </a:p>
        </p:txBody>
      </p:sp>
      <p:sp>
        <p:nvSpPr>
          <p:cNvPr id="8204" name="Line 10"/>
          <p:cNvSpPr>
            <a:spLocks noChangeShapeType="1"/>
          </p:cNvSpPr>
          <p:nvPr>
            <p:custDataLst>
              <p:tags r:id="rId9"/>
            </p:custDataLst>
          </p:nvPr>
        </p:nvSpPr>
        <p:spPr bwMode="auto">
          <a:xfrm flipH="1">
            <a:off x="6553200" y="2579688"/>
            <a:ext cx="685800" cy="1828800"/>
          </a:xfrm>
          <a:prstGeom prst="line">
            <a:avLst/>
          </a:prstGeom>
          <a:noFill/>
          <a:ln w="9525">
            <a:solidFill>
              <a:srgbClr val="000000"/>
            </a:solidFill>
            <a:round/>
            <a:headEnd/>
            <a:tailEnd type="triangle" w="med" len="med"/>
          </a:ln>
        </p:spPr>
        <p:txBody>
          <a:bodyPr/>
          <a:lstStyle/>
          <a:p>
            <a:endParaRPr lang="fr-FR" dirty="0"/>
          </a:p>
        </p:txBody>
      </p:sp>
      <p:sp>
        <p:nvSpPr>
          <p:cNvPr id="8205" name="Rectangle 11"/>
          <p:cNvSpPr>
            <a:spLocks noGrp="1" noChangeArrowheads="1"/>
          </p:cNvSpPr>
          <p:nvPr>
            <p:ph type="title" idx="4294967295"/>
            <p:custDataLst>
              <p:tags r:id="rId10"/>
            </p:custDataLst>
          </p:nvPr>
        </p:nvSpPr>
        <p:spPr>
          <a:xfrm>
            <a:off x="1619672" y="883568"/>
            <a:ext cx="7239000" cy="457200"/>
          </a:xfrm>
          <a:prstGeom prst="rect">
            <a:avLst/>
          </a:prstGeom>
        </p:spPr>
        <p:txBody>
          <a:bodyPr/>
          <a:lstStyle/>
          <a:p>
            <a:pPr algn="r">
              <a:lnSpc>
                <a:spcPct val="90000"/>
              </a:lnSpc>
            </a:pPr>
            <a:r>
              <a:rPr lang="fr-FR" sz="2800" b="1" dirty="0">
                <a:solidFill>
                  <a:srgbClr val="008000"/>
                </a:solidFill>
              </a:rPr>
              <a:t>Le processus d’élaboration des prévisions</a:t>
            </a:r>
          </a:p>
        </p:txBody>
      </p:sp>
    </p:spTree>
    <p:extLst>
      <p:ext uri="{BB962C8B-B14F-4D97-AF65-F5344CB8AC3E}">
        <p14:creationId xmlns:p14="http://schemas.microsoft.com/office/powerpoint/2010/main" val="132172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custDataLst>
              <p:tags r:id="rId1"/>
            </p:custDataLst>
          </p:nvPr>
        </p:nvSpPr>
        <p:spPr>
          <a:xfrm>
            <a:off x="1077416" y="811560"/>
            <a:ext cx="7239000" cy="457200"/>
          </a:xfrm>
        </p:spPr>
        <p:txBody>
          <a:bodyPr/>
          <a:lstStyle/>
          <a:p>
            <a:pPr algn="r">
              <a:lnSpc>
                <a:spcPct val="90000"/>
              </a:lnSpc>
            </a:pPr>
            <a:r>
              <a:rPr lang="fr-FR" sz="2800" b="1" dirty="0">
                <a:solidFill>
                  <a:srgbClr val="008000"/>
                </a:solidFill>
                <a:latin typeface="Arial" panose="020B0604020202020204" pitchFamily="34" charset="0"/>
                <a:cs typeface="Arial" panose="020B0604020202020204" pitchFamily="34" charset="0"/>
              </a:rPr>
              <a:t>Stabilité des flux</a:t>
            </a:r>
          </a:p>
        </p:txBody>
      </p:sp>
      <p:sp>
        <p:nvSpPr>
          <p:cNvPr id="5125" name="Rectangle 3"/>
          <p:cNvSpPr>
            <a:spLocks noGrp="1" noChangeArrowheads="1"/>
          </p:cNvSpPr>
          <p:nvPr>
            <p:ph type="body" idx="1"/>
            <p:custDataLst>
              <p:tags r:id="rId2"/>
            </p:custDataLst>
          </p:nvPr>
        </p:nvSpPr>
        <p:spPr>
          <a:xfrm>
            <a:off x="467544" y="1676400"/>
            <a:ext cx="8496944" cy="4488904"/>
          </a:xfrm>
        </p:spPr>
        <p:txBody>
          <a:bodyPr/>
          <a:lstStyle/>
          <a:p>
            <a:pPr>
              <a:lnSpc>
                <a:spcPct val="80000"/>
              </a:lnSpc>
            </a:pPr>
            <a:r>
              <a:rPr lang="fr-FR" b="1" dirty="0">
                <a:solidFill>
                  <a:srgbClr val="48A94C"/>
                </a:solidFill>
                <a:latin typeface="Arial" panose="020B0604020202020204" pitchFamily="34" charset="0"/>
                <a:cs typeface="Arial" panose="020B0604020202020204" pitchFamily="34" charset="0"/>
              </a:rPr>
              <a:t>Flux réguliers</a:t>
            </a:r>
          </a:p>
          <a:p>
            <a:pPr lvl="1">
              <a:lnSpc>
                <a:spcPct val="80000"/>
              </a:lnSpc>
            </a:pPr>
            <a:r>
              <a:rPr lang="fr-FR" dirty="0">
                <a:latin typeface="Arial" panose="020B0604020202020204" pitchFamily="34" charset="0"/>
                <a:cs typeface="Arial" panose="020B0604020202020204" pitchFamily="34" charset="0"/>
              </a:rPr>
              <a:t>articles en phase de maturité</a:t>
            </a:r>
          </a:p>
          <a:p>
            <a:pPr lvl="1">
              <a:lnSpc>
                <a:spcPct val="80000"/>
              </a:lnSpc>
            </a:pPr>
            <a:r>
              <a:rPr lang="fr-FR" dirty="0">
                <a:latin typeface="Arial" panose="020B0604020202020204" pitchFamily="34" charset="0"/>
                <a:cs typeface="Arial" panose="020B0604020202020204" pitchFamily="34" charset="0"/>
              </a:rPr>
              <a:t>Clients nombreux</a:t>
            </a:r>
          </a:p>
          <a:p>
            <a:pPr lvl="1">
              <a:lnSpc>
                <a:spcPct val="80000"/>
              </a:lnSpc>
            </a:pPr>
            <a:r>
              <a:rPr lang="fr-FR" dirty="0">
                <a:latin typeface="Arial" panose="020B0604020202020204" pitchFamily="34" charset="0"/>
                <a:cs typeface="Arial" panose="020B0604020202020204" pitchFamily="34" charset="0"/>
              </a:rPr>
              <a:t>Consommation relativement indépendante de facteurs externes</a:t>
            </a:r>
          </a:p>
          <a:p>
            <a:pPr>
              <a:lnSpc>
                <a:spcPct val="80000"/>
              </a:lnSpc>
            </a:pPr>
            <a:r>
              <a:rPr lang="fr-FR" b="1" dirty="0">
                <a:solidFill>
                  <a:srgbClr val="48A94C"/>
                </a:solidFill>
                <a:latin typeface="Arial" panose="020B0604020202020204" pitchFamily="34" charset="0"/>
                <a:cs typeface="Arial" panose="020B0604020202020204" pitchFamily="34" charset="0"/>
              </a:rPr>
              <a:t>Flux irréguliers</a:t>
            </a:r>
          </a:p>
          <a:p>
            <a:pPr lvl="1">
              <a:lnSpc>
                <a:spcPct val="80000"/>
              </a:lnSpc>
            </a:pPr>
            <a:r>
              <a:rPr lang="fr-FR" dirty="0">
                <a:latin typeface="Arial" panose="020B0604020202020204" pitchFamily="34" charset="0"/>
                <a:cs typeface="Arial" panose="020B0604020202020204" pitchFamily="34" charset="0"/>
              </a:rPr>
              <a:t>Lancement de nouveaux produits</a:t>
            </a:r>
          </a:p>
          <a:p>
            <a:pPr lvl="1">
              <a:lnSpc>
                <a:spcPct val="80000"/>
              </a:lnSpc>
            </a:pPr>
            <a:r>
              <a:rPr lang="fr-FR" dirty="0">
                <a:latin typeface="Arial" panose="020B0604020202020204" pitchFamily="34" charset="0"/>
                <a:cs typeface="Arial" panose="020B0604020202020204" pitchFamily="34" charset="0"/>
              </a:rPr>
              <a:t>Promotions</a:t>
            </a:r>
          </a:p>
          <a:p>
            <a:pPr lvl="1">
              <a:lnSpc>
                <a:spcPct val="80000"/>
              </a:lnSpc>
            </a:pPr>
            <a:r>
              <a:rPr lang="fr-FR" dirty="0">
                <a:latin typeface="Arial" panose="020B0604020202020204" pitchFamily="34" charset="0"/>
                <a:cs typeface="Arial" panose="020B0604020202020204" pitchFamily="34" charset="0"/>
              </a:rPr>
              <a:t>articles de mode</a:t>
            </a:r>
          </a:p>
          <a:p>
            <a:pPr lvl="1">
              <a:lnSpc>
                <a:spcPct val="80000"/>
              </a:lnSpc>
            </a:pPr>
            <a:r>
              <a:rPr lang="fr-FR" dirty="0">
                <a:latin typeface="Arial" panose="020B0604020202020204" pitchFamily="34" charset="0"/>
                <a:cs typeface="Arial" panose="020B0604020202020204" pitchFamily="34" charset="0"/>
              </a:rPr>
              <a:t>Consommation dépendante de facteurs externes</a:t>
            </a:r>
          </a:p>
          <a:p>
            <a:pPr lvl="1">
              <a:lnSpc>
                <a:spcPct val="80000"/>
              </a:lnSpc>
            </a:pPr>
            <a:endParaRPr lang="fr-FR" dirty="0">
              <a:latin typeface="Arial" panose="020B0604020202020204" pitchFamily="34" charset="0"/>
              <a:cs typeface="Arial" panose="020B0604020202020204" pitchFamily="34" charset="0"/>
            </a:endParaRPr>
          </a:p>
          <a:p>
            <a:pPr marL="285750" indent="-285750">
              <a:lnSpc>
                <a:spcPct val="100000"/>
              </a:lnSpc>
              <a:spcBef>
                <a:spcPts val="1200"/>
              </a:spcBef>
              <a:buSzPct val="100000"/>
              <a:buNone/>
            </a:pPr>
            <a:r>
              <a:rPr lang="fr-FR" dirty="0">
                <a:latin typeface="Arial" panose="020B0604020202020204" pitchFamily="34" charset="0"/>
                <a:cs typeface="Arial" panose="020B0604020202020204" pitchFamily="34" charset="0"/>
              </a:rPr>
              <a:t>Facteurs externes : </a:t>
            </a:r>
            <a:br>
              <a:rPr lang="fr-FR" sz="1800" dirty="0">
                <a:solidFill>
                  <a:srgbClr val="000099"/>
                </a:solidFill>
                <a:latin typeface="Arial" panose="020B0604020202020204" pitchFamily="34" charset="0"/>
                <a:cs typeface="Arial" panose="020B0604020202020204" pitchFamily="34" charset="0"/>
              </a:rPr>
            </a:br>
            <a:r>
              <a:rPr lang="fr-FR" sz="1800" b="1" dirty="0">
                <a:solidFill>
                  <a:srgbClr val="008000"/>
                </a:solidFill>
                <a:latin typeface="Arial" panose="020B0604020202020204" pitchFamily="34" charset="0"/>
                <a:cs typeface="Arial" panose="020B0604020202020204" pitchFamily="34" charset="0"/>
              </a:rPr>
              <a:t>nouveaux produits / remplacement de produits, marché concurrentiel à forte activité marketing, renouvellement fréquent des produits, conditions météorologiques, conjoncture économique générale …</a:t>
            </a:r>
          </a:p>
        </p:txBody>
      </p:sp>
    </p:spTree>
    <p:extLst>
      <p:ext uri="{BB962C8B-B14F-4D97-AF65-F5344CB8AC3E}">
        <p14:creationId xmlns:p14="http://schemas.microsoft.com/office/powerpoint/2010/main" val="3963879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3"/>
</p:tagLst>
</file>

<file path=ppt/tags/tag101.xml><?xml version="1.0" encoding="utf-8"?>
<p:tagLst xmlns:a="http://schemas.openxmlformats.org/drawingml/2006/main" xmlns:r="http://schemas.openxmlformats.org/officeDocument/2006/relationships" xmlns:p="http://schemas.openxmlformats.org/presentationml/2006/main">
  <p:tag name="NUM" val="14"/>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8"/>
</p:tagLst>
</file>

<file path=ppt/tags/tag159.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0"/>
</p:tagLst>
</file>

<file path=ppt/tags/tag161.xml><?xml version="1.0" encoding="utf-8"?>
<p:tagLst xmlns:a="http://schemas.openxmlformats.org/drawingml/2006/main" xmlns:r="http://schemas.openxmlformats.org/officeDocument/2006/relationships" xmlns:p="http://schemas.openxmlformats.org/presentationml/2006/main">
  <p:tag name="NUM" val="11"/>
</p:tagLst>
</file>

<file path=ppt/tags/tag162.xml><?xml version="1.0" encoding="utf-8"?>
<p:tagLst xmlns:a="http://schemas.openxmlformats.org/drawingml/2006/main" xmlns:r="http://schemas.openxmlformats.org/officeDocument/2006/relationships" xmlns:p="http://schemas.openxmlformats.org/presentationml/2006/main">
  <p:tag name="NUM" val="12"/>
</p:tagLst>
</file>

<file path=ppt/tags/tag163.xml><?xml version="1.0" encoding="utf-8"?>
<p:tagLst xmlns:a="http://schemas.openxmlformats.org/drawingml/2006/main" xmlns:r="http://schemas.openxmlformats.org/officeDocument/2006/relationships" xmlns:p="http://schemas.openxmlformats.org/presentationml/2006/main">
  <p:tag name="NUM" val="13"/>
</p:tagLst>
</file>

<file path=ppt/tags/tag164.xml><?xml version="1.0" encoding="utf-8"?>
<p:tagLst xmlns:a="http://schemas.openxmlformats.org/drawingml/2006/main" xmlns:r="http://schemas.openxmlformats.org/officeDocument/2006/relationships" xmlns:p="http://schemas.openxmlformats.org/presentationml/2006/main">
  <p:tag name="NUM" val="14"/>
</p:tagLst>
</file>

<file path=ppt/tags/tag165.xml><?xml version="1.0" encoding="utf-8"?>
<p:tagLst xmlns:a="http://schemas.openxmlformats.org/drawingml/2006/main" xmlns:r="http://schemas.openxmlformats.org/officeDocument/2006/relationships" xmlns:p="http://schemas.openxmlformats.org/presentationml/2006/main">
  <p:tag name="NUM" val="15"/>
</p:tagLst>
</file>

<file path=ppt/tags/tag166.xml><?xml version="1.0" encoding="utf-8"?>
<p:tagLst xmlns:a="http://schemas.openxmlformats.org/drawingml/2006/main" xmlns:r="http://schemas.openxmlformats.org/officeDocument/2006/relationships" xmlns:p="http://schemas.openxmlformats.org/presentationml/2006/main">
  <p:tag name="NUM" val="16"/>
</p:tagLst>
</file>

<file path=ppt/tags/tag167.xml><?xml version="1.0" encoding="utf-8"?>
<p:tagLst xmlns:a="http://schemas.openxmlformats.org/drawingml/2006/main" xmlns:r="http://schemas.openxmlformats.org/officeDocument/2006/relationships" xmlns:p="http://schemas.openxmlformats.org/presentationml/2006/main">
  <p:tag name="NUM" val="17"/>
</p:tagLst>
</file>

<file path=ppt/tags/tag168.xml><?xml version="1.0" encoding="utf-8"?>
<p:tagLst xmlns:a="http://schemas.openxmlformats.org/drawingml/2006/main" xmlns:r="http://schemas.openxmlformats.org/officeDocument/2006/relationships" xmlns:p="http://schemas.openxmlformats.org/presentationml/2006/main">
  <p:tag name="NUM" val="18"/>
</p:tagLst>
</file>

<file path=ppt/tags/tag169.xml><?xml version="1.0" encoding="utf-8"?>
<p:tagLst xmlns:a="http://schemas.openxmlformats.org/drawingml/2006/main" xmlns:r="http://schemas.openxmlformats.org/officeDocument/2006/relationships" xmlns:p="http://schemas.openxmlformats.org/presentationml/2006/main">
  <p:tag name="NUM" val="19"/>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20"/>
</p:tagLst>
</file>

<file path=ppt/tags/tag171.xml><?xml version="1.0" encoding="utf-8"?>
<p:tagLst xmlns:a="http://schemas.openxmlformats.org/drawingml/2006/main" xmlns:r="http://schemas.openxmlformats.org/officeDocument/2006/relationships" xmlns:p="http://schemas.openxmlformats.org/presentationml/2006/main">
  <p:tag name="NUM" val="21"/>
</p:tagLst>
</file>

<file path=ppt/tags/tag172.xml><?xml version="1.0" encoding="utf-8"?>
<p:tagLst xmlns:a="http://schemas.openxmlformats.org/drawingml/2006/main" xmlns:r="http://schemas.openxmlformats.org/officeDocument/2006/relationships" xmlns:p="http://schemas.openxmlformats.org/presentationml/2006/main">
  <p:tag name="NUM" val="22"/>
</p:tagLst>
</file>

<file path=ppt/tags/tag173.xml><?xml version="1.0" encoding="utf-8"?>
<p:tagLst xmlns:a="http://schemas.openxmlformats.org/drawingml/2006/main" xmlns:r="http://schemas.openxmlformats.org/officeDocument/2006/relationships" xmlns:p="http://schemas.openxmlformats.org/presentationml/2006/main">
  <p:tag name="NUM" val="23"/>
</p:tagLst>
</file>

<file path=ppt/tags/tag174.xml><?xml version="1.0" encoding="utf-8"?>
<p:tagLst xmlns:a="http://schemas.openxmlformats.org/drawingml/2006/main" xmlns:r="http://schemas.openxmlformats.org/officeDocument/2006/relationships" xmlns:p="http://schemas.openxmlformats.org/presentationml/2006/main">
  <p:tag name="NUM" val="24"/>
</p:tagLst>
</file>

<file path=ppt/tags/tag175.xml><?xml version="1.0" encoding="utf-8"?>
<p:tagLst xmlns:a="http://schemas.openxmlformats.org/drawingml/2006/main" xmlns:r="http://schemas.openxmlformats.org/officeDocument/2006/relationships" xmlns:p="http://schemas.openxmlformats.org/presentationml/2006/main">
  <p:tag name="NUM" val="25"/>
</p:tagLst>
</file>

<file path=ppt/tags/tag176.xml><?xml version="1.0" encoding="utf-8"?>
<p:tagLst xmlns:a="http://schemas.openxmlformats.org/drawingml/2006/main" xmlns:r="http://schemas.openxmlformats.org/officeDocument/2006/relationships" xmlns:p="http://schemas.openxmlformats.org/presentationml/2006/main">
  <p:tag name="NUM" val="26"/>
</p:tagLst>
</file>

<file path=ppt/tags/tag177.xml><?xml version="1.0" encoding="utf-8"?>
<p:tagLst xmlns:a="http://schemas.openxmlformats.org/drawingml/2006/main" xmlns:r="http://schemas.openxmlformats.org/officeDocument/2006/relationships" xmlns:p="http://schemas.openxmlformats.org/presentationml/2006/main">
  <p:tag name="NUM" val="27"/>
</p:tagLst>
</file>

<file path=ppt/tags/tag178.xml><?xml version="1.0" encoding="utf-8"?>
<p:tagLst xmlns:a="http://schemas.openxmlformats.org/drawingml/2006/main" xmlns:r="http://schemas.openxmlformats.org/officeDocument/2006/relationships" xmlns:p="http://schemas.openxmlformats.org/presentationml/2006/main">
  <p:tag name="NUM" val="28"/>
</p:tagLst>
</file>

<file path=ppt/tags/tag179.xml><?xml version="1.0" encoding="utf-8"?>
<p:tagLst xmlns:a="http://schemas.openxmlformats.org/drawingml/2006/main" xmlns:r="http://schemas.openxmlformats.org/officeDocument/2006/relationships" xmlns:p="http://schemas.openxmlformats.org/presentationml/2006/main">
  <p:tag name="NUM" val="29"/>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30"/>
</p:tagLst>
</file>

<file path=ppt/tags/tag181.xml><?xml version="1.0" encoding="utf-8"?>
<p:tagLst xmlns:a="http://schemas.openxmlformats.org/drawingml/2006/main" xmlns:r="http://schemas.openxmlformats.org/officeDocument/2006/relationships" xmlns:p="http://schemas.openxmlformats.org/presentationml/2006/main">
  <p:tag name="NUM" val="31"/>
</p:tagLst>
</file>

<file path=ppt/tags/tag182.xml><?xml version="1.0" encoding="utf-8"?>
<p:tagLst xmlns:a="http://schemas.openxmlformats.org/drawingml/2006/main" xmlns:r="http://schemas.openxmlformats.org/officeDocument/2006/relationships" xmlns:p="http://schemas.openxmlformats.org/presentationml/2006/main">
  <p:tag name="NUM" val="32"/>
</p:tagLst>
</file>

<file path=ppt/tags/tag183.xml><?xml version="1.0" encoding="utf-8"?>
<p:tagLst xmlns:a="http://schemas.openxmlformats.org/drawingml/2006/main" xmlns:r="http://schemas.openxmlformats.org/officeDocument/2006/relationships" xmlns:p="http://schemas.openxmlformats.org/presentationml/2006/main">
  <p:tag name="NUM" val="33"/>
</p:tagLst>
</file>

<file path=ppt/tags/tag184.xml><?xml version="1.0" encoding="utf-8"?>
<p:tagLst xmlns:a="http://schemas.openxmlformats.org/drawingml/2006/main" xmlns:r="http://schemas.openxmlformats.org/officeDocument/2006/relationships" xmlns:p="http://schemas.openxmlformats.org/presentationml/2006/main">
  <p:tag name="NUM" val="34"/>
</p:tagLst>
</file>

<file path=ppt/tags/tag185.xml><?xml version="1.0" encoding="utf-8"?>
<p:tagLst xmlns:a="http://schemas.openxmlformats.org/drawingml/2006/main" xmlns:r="http://schemas.openxmlformats.org/officeDocument/2006/relationships" xmlns:p="http://schemas.openxmlformats.org/presentationml/2006/main">
  <p:tag name="NUM" val="35"/>
</p:tagLst>
</file>

<file path=ppt/tags/tag186.xml><?xml version="1.0" encoding="utf-8"?>
<p:tagLst xmlns:a="http://schemas.openxmlformats.org/drawingml/2006/main" xmlns:r="http://schemas.openxmlformats.org/officeDocument/2006/relationships" xmlns:p="http://schemas.openxmlformats.org/presentationml/2006/main">
  <p:tag name="NUM" val="36"/>
</p:tagLst>
</file>

<file path=ppt/tags/tag187.xml><?xml version="1.0" encoding="utf-8"?>
<p:tagLst xmlns:a="http://schemas.openxmlformats.org/drawingml/2006/main" xmlns:r="http://schemas.openxmlformats.org/officeDocument/2006/relationships" xmlns:p="http://schemas.openxmlformats.org/presentationml/2006/main">
  <p:tag name="NUM" val="37"/>
</p:tagLst>
</file>

<file path=ppt/tags/tag188.xml><?xml version="1.0" encoding="utf-8"?>
<p:tagLst xmlns:a="http://schemas.openxmlformats.org/drawingml/2006/main" xmlns:r="http://schemas.openxmlformats.org/officeDocument/2006/relationships" xmlns:p="http://schemas.openxmlformats.org/presentationml/2006/main">
  <p:tag name="NUM" val="38"/>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7"/>
</p:tagLst>
</file>

<file path=ppt/tags/tag204.xml><?xml version="1.0" encoding="utf-8"?>
<p:tagLst xmlns:a="http://schemas.openxmlformats.org/drawingml/2006/main" xmlns:r="http://schemas.openxmlformats.org/officeDocument/2006/relationships" xmlns:p="http://schemas.openxmlformats.org/presentationml/2006/main">
  <p:tag name="NUM" val="8"/>
</p:tagLst>
</file>

<file path=ppt/tags/tag205.xml><?xml version="1.0" encoding="utf-8"?>
<p:tagLst xmlns:a="http://schemas.openxmlformats.org/drawingml/2006/main" xmlns:r="http://schemas.openxmlformats.org/officeDocument/2006/relationships" xmlns:p="http://schemas.openxmlformats.org/presentationml/2006/main">
  <p:tag name="NUM" val="9"/>
</p:tagLst>
</file>

<file path=ppt/tags/tag206.xml><?xml version="1.0" encoding="utf-8"?>
<p:tagLst xmlns:a="http://schemas.openxmlformats.org/drawingml/2006/main" xmlns:r="http://schemas.openxmlformats.org/officeDocument/2006/relationships" xmlns:p="http://schemas.openxmlformats.org/presentationml/2006/main">
  <p:tag name="NUM" val="10"/>
</p:tagLst>
</file>

<file path=ppt/tags/tag207.xml><?xml version="1.0" encoding="utf-8"?>
<p:tagLst xmlns:a="http://schemas.openxmlformats.org/drawingml/2006/main" xmlns:r="http://schemas.openxmlformats.org/officeDocument/2006/relationships" xmlns:p="http://schemas.openxmlformats.org/presentationml/2006/main">
  <p:tag name="NUM" val="11"/>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7"/>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20.xml><?xml version="1.0" encoding="utf-8"?>
<p:tagLst xmlns:a="http://schemas.openxmlformats.org/drawingml/2006/main" xmlns:r="http://schemas.openxmlformats.org/officeDocument/2006/relationships" xmlns:p="http://schemas.openxmlformats.org/presentationml/2006/main">
  <p:tag name="NUM" val="6"/>
</p:tagLst>
</file>

<file path=ppt/tags/tag221.xml><?xml version="1.0" encoding="utf-8"?>
<p:tagLst xmlns:a="http://schemas.openxmlformats.org/drawingml/2006/main" xmlns:r="http://schemas.openxmlformats.org/officeDocument/2006/relationships" xmlns:p="http://schemas.openxmlformats.org/presentationml/2006/main">
  <p:tag name="NUM" val="7"/>
</p:tagLst>
</file>

<file path=ppt/tags/tag222.xml><?xml version="1.0" encoding="utf-8"?>
<p:tagLst xmlns:a="http://schemas.openxmlformats.org/drawingml/2006/main" xmlns:r="http://schemas.openxmlformats.org/officeDocument/2006/relationships" xmlns:p="http://schemas.openxmlformats.org/presentationml/2006/main">
  <p:tag name="NUM" val="8"/>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4"/>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17"/>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8"/>
</p:tagLst>
</file>

<file path=ppt/tags/tag41.xml><?xml version="1.0" encoding="utf-8"?>
<p:tagLst xmlns:a="http://schemas.openxmlformats.org/drawingml/2006/main" xmlns:r="http://schemas.openxmlformats.org/officeDocument/2006/relationships" xmlns:p="http://schemas.openxmlformats.org/presentationml/2006/main">
  <p:tag name="NUM" val="19"/>
</p:tagLst>
</file>

<file path=ppt/tags/tag42.xml><?xml version="1.0" encoding="utf-8"?>
<p:tagLst xmlns:a="http://schemas.openxmlformats.org/drawingml/2006/main" xmlns:r="http://schemas.openxmlformats.org/officeDocument/2006/relationships" xmlns:p="http://schemas.openxmlformats.org/presentationml/2006/main">
  <p:tag name="NUM" val="20"/>
</p:tagLst>
</file>

<file path=ppt/tags/tag43.xml><?xml version="1.0" encoding="utf-8"?>
<p:tagLst xmlns:a="http://schemas.openxmlformats.org/drawingml/2006/main" xmlns:r="http://schemas.openxmlformats.org/officeDocument/2006/relationships" xmlns:p="http://schemas.openxmlformats.org/presentationml/2006/main">
  <p:tag name="NUM" val="21"/>
</p:tagLst>
</file>

<file path=ppt/tags/tag44.xml><?xml version="1.0" encoding="utf-8"?>
<p:tagLst xmlns:a="http://schemas.openxmlformats.org/drawingml/2006/main" xmlns:r="http://schemas.openxmlformats.org/officeDocument/2006/relationships" xmlns:p="http://schemas.openxmlformats.org/presentationml/2006/main">
  <p:tag name="NUM" val="22"/>
</p:tagLst>
</file>

<file path=ppt/tags/tag45.xml><?xml version="1.0" encoding="utf-8"?>
<p:tagLst xmlns:a="http://schemas.openxmlformats.org/drawingml/2006/main" xmlns:r="http://schemas.openxmlformats.org/officeDocument/2006/relationships" xmlns:p="http://schemas.openxmlformats.org/presentationml/2006/main">
  <p:tag name="NUM" val="23"/>
</p:tagLst>
</file>

<file path=ppt/tags/tag46.xml><?xml version="1.0" encoding="utf-8"?>
<p:tagLst xmlns:a="http://schemas.openxmlformats.org/drawingml/2006/main" xmlns:r="http://schemas.openxmlformats.org/officeDocument/2006/relationships" xmlns:p="http://schemas.openxmlformats.org/presentationml/2006/main">
  <p:tag name="NUM" val="24"/>
</p:tagLst>
</file>

<file path=ppt/tags/tag47.xml><?xml version="1.0" encoding="utf-8"?>
<p:tagLst xmlns:a="http://schemas.openxmlformats.org/drawingml/2006/main" xmlns:r="http://schemas.openxmlformats.org/officeDocument/2006/relationships" xmlns:p="http://schemas.openxmlformats.org/presentationml/2006/main">
  <p:tag name="NUM" val="25"/>
</p:tagLst>
</file>

<file path=ppt/tags/tag48.xml><?xml version="1.0" encoding="utf-8"?>
<p:tagLst xmlns:a="http://schemas.openxmlformats.org/drawingml/2006/main" xmlns:r="http://schemas.openxmlformats.org/officeDocument/2006/relationships" xmlns:p="http://schemas.openxmlformats.org/presentationml/2006/main">
  <p:tag name="NUM" val="26"/>
</p:tagLst>
</file>

<file path=ppt/tags/tag49.xml><?xml version="1.0" encoding="utf-8"?>
<p:tagLst xmlns:a="http://schemas.openxmlformats.org/drawingml/2006/main" xmlns:r="http://schemas.openxmlformats.org/officeDocument/2006/relationships" xmlns:p="http://schemas.openxmlformats.org/presentationml/2006/main">
  <p:tag name="NUM" val="2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8"/>
</p:tagLst>
</file>

<file path=ppt/tags/tag51.xml><?xml version="1.0" encoding="utf-8"?>
<p:tagLst xmlns:a="http://schemas.openxmlformats.org/drawingml/2006/main" xmlns:r="http://schemas.openxmlformats.org/officeDocument/2006/relationships" xmlns:p="http://schemas.openxmlformats.org/presentationml/2006/main">
  <p:tag name="NUM" val="29"/>
</p:tagLst>
</file>

<file path=ppt/tags/tag52.xml><?xml version="1.0" encoding="utf-8"?>
<p:tagLst xmlns:a="http://schemas.openxmlformats.org/drawingml/2006/main" xmlns:r="http://schemas.openxmlformats.org/officeDocument/2006/relationships" xmlns:p="http://schemas.openxmlformats.org/presentationml/2006/main">
  <p:tag name="NUM" val="30"/>
</p:tagLst>
</file>

<file path=ppt/tags/tag53.xml><?xml version="1.0" encoding="utf-8"?>
<p:tagLst xmlns:a="http://schemas.openxmlformats.org/drawingml/2006/main" xmlns:r="http://schemas.openxmlformats.org/officeDocument/2006/relationships" xmlns:p="http://schemas.openxmlformats.org/presentationml/2006/main">
  <p:tag name="NUM" val="31"/>
</p:tagLst>
</file>

<file path=ppt/tags/tag54.xml><?xml version="1.0" encoding="utf-8"?>
<p:tagLst xmlns:a="http://schemas.openxmlformats.org/drawingml/2006/main" xmlns:r="http://schemas.openxmlformats.org/officeDocument/2006/relationships" xmlns:p="http://schemas.openxmlformats.org/presentationml/2006/main">
  <p:tag name="NUM" val="32"/>
</p:tagLst>
</file>

<file path=ppt/tags/tag55.xml><?xml version="1.0" encoding="utf-8"?>
<p:tagLst xmlns:a="http://schemas.openxmlformats.org/drawingml/2006/main" xmlns:r="http://schemas.openxmlformats.org/officeDocument/2006/relationships" xmlns:p="http://schemas.openxmlformats.org/presentationml/2006/main">
  <p:tag name="NUM" val="33"/>
</p:tagLst>
</file>

<file path=ppt/tags/tag56.xml><?xml version="1.0" encoding="utf-8"?>
<p:tagLst xmlns:a="http://schemas.openxmlformats.org/drawingml/2006/main" xmlns:r="http://schemas.openxmlformats.org/officeDocument/2006/relationships" xmlns:p="http://schemas.openxmlformats.org/presentationml/2006/main">
  <p:tag name="NUM" val="34"/>
</p:tagLst>
</file>

<file path=ppt/tags/tag57.xml><?xml version="1.0" encoding="utf-8"?>
<p:tagLst xmlns:a="http://schemas.openxmlformats.org/drawingml/2006/main" xmlns:r="http://schemas.openxmlformats.org/officeDocument/2006/relationships" xmlns:p="http://schemas.openxmlformats.org/presentationml/2006/main">
  <p:tag name="NUM" val="35"/>
</p:tagLst>
</file>

<file path=ppt/tags/tag58.xml><?xml version="1.0" encoding="utf-8"?>
<p:tagLst xmlns:a="http://schemas.openxmlformats.org/drawingml/2006/main" xmlns:r="http://schemas.openxmlformats.org/officeDocument/2006/relationships" xmlns:p="http://schemas.openxmlformats.org/presentationml/2006/main">
  <p:tag name="NUM" val="36"/>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4"/>
</p:tagLst>
</file>

<file path=ppt/tags/tag85.xml><?xml version="1.0" encoding="utf-8"?>
<p:tagLst xmlns:a="http://schemas.openxmlformats.org/drawingml/2006/main" xmlns:r="http://schemas.openxmlformats.org/officeDocument/2006/relationships" xmlns:p="http://schemas.openxmlformats.org/presentationml/2006/main">
  <p:tag name="NUM" val="15"/>
</p:tagLst>
</file>

<file path=ppt/tags/tag86.xml><?xml version="1.0" encoding="utf-8"?>
<p:tagLst xmlns:a="http://schemas.openxmlformats.org/drawingml/2006/main" xmlns:r="http://schemas.openxmlformats.org/officeDocument/2006/relationships" xmlns:p="http://schemas.openxmlformats.org/presentationml/2006/main">
  <p:tag name="NUM" val="16"/>
</p:tagLst>
</file>

<file path=ppt/tags/tag87.xml><?xml version="1.0" encoding="utf-8"?>
<p:tagLst xmlns:a="http://schemas.openxmlformats.org/drawingml/2006/main" xmlns:r="http://schemas.openxmlformats.org/officeDocument/2006/relationships" xmlns:p="http://schemas.openxmlformats.org/presentationml/2006/main">
  <p:tag name="NUM" val="17"/>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9"/>
</p:tagLst>
</file>

<file path=ppt/tags/tag97.xml><?xml version="1.0" encoding="utf-8"?>
<p:tagLst xmlns:a="http://schemas.openxmlformats.org/drawingml/2006/main" xmlns:r="http://schemas.openxmlformats.org/officeDocument/2006/relationships" xmlns:p="http://schemas.openxmlformats.org/presentationml/2006/main">
  <p:tag name="NUM" val="10"/>
</p:tagLst>
</file>

<file path=ppt/tags/tag98.xml><?xml version="1.0" encoding="utf-8"?>
<p:tagLst xmlns:a="http://schemas.openxmlformats.org/drawingml/2006/main" xmlns:r="http://schemas.openxmlformats.org/officeDocument/2006/relationships" xmlns:p="http://schemas.openxmlformats.org/presentationml/2006/main">
  <p:tag name="NUM" val="11"/>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Thème Office">
  <a:themeElements>
    <a:clrScheme name="Custom 1">
      <a:dk1>
        <a:sysClr val="windowText" lastClr="000000"/>
      </a:dk1>
      <a:lt1>
        <a:sysClr val="window" lastClr="FFFFFF"/>
      </a:lt1>
      <a:dk2>
        <a:srgbClr val="FB820A"/>
      </a:dk2>
      <a:lt2>
        <a:srgbClr val="741754"/>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4447</Words>
  <Application>Microsoft Office PowerPoint</Application>
  <PresentationFormat>Affichage à l'écran (4:3)</PresentationFormat>
  <Paragraphs>966</Paragraphs>
  <Slides>30</Slides>
  <Notes>30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3</vt:i4>
      </vt:variant>
      <vt:variant>
        <vt:lpstr>Titres des diapositives</vt:lpstr>
      </vt:variant>
      <vt:variant>
        <vt:i4>30</vt:i4>
      </vt:variant>
    </vt:vector>
  </HeadingPairs>
  <TitlesOfParts>
    <vt:vector size="41" baseType="lpstr">
      <vt:lpstr>Arial</vt:lpstr>
      <vt:lpstr>Arial Narrow</vt:lpstr>
      <vt:lpstr>Calibri</vt:lpstr>
      <vt:lpstr>Century Gothic</vt:lpstr>
      <vt:lpstr>Symbol</vt:lpstr>
      <vt:lpstr>Tahoma</vt:lpstr>
      <vt:lpstr>Times New Roman</vt:lpstr>
      <vt:lpstr>Thème Office</vt:lpstr>
      <vt:lpstr>Equation</vt:lpstr>
      <vt:lpstr>Équation</vt:lpstr>
      <vt:lpstr>Document</vt:lpstr>
      <vt:lpstr>Présentation PowerPoint</vt:lpstr>
      <vt:lpstr>Présentation PowerPoint</vt:lpstr>
      <vt:lpstr>Pourquoi travailler sur prévisions ?</vt:lpstr>
      <vt:lpstr>Comment travailler sur prévisions ?</vt:lpstr>
      <vt:lpstr>Organisation et horizons des prévisions</vt:lpstr>
      <vt:lpstr>Identification des besoins en prévision</vt:lpstr>
      <vt:lpstr>Présentation PowerPoint</vt:lpstr>
      <vt:lpstr>Le processus d’élaboration des prévisions</vt:lpstr>
      <vt:lpstr>Stabilité des flux</vt:lpstr>
      <vt:lpstr>Typologie des méthodes de prévision</vt:lpstr>
      <vt:lpstr>Méthodes de prévision</vt:lpstr>
      <vt:lpstr>Le processus d’élaboration des prévisions</vt:lpstr>
      <vt:lpstr>Prétraitement des séries chronologiques</vt:lpstr>
      <vt:lpstr>La cohérence du modèle de prévision</vt:lpstr>
      <vt:lpstr>Un exemple adapté à des données alignées :  la régression</vt:lpstr>
      <vt:lpstr>La corrélation</vt:lpstr>
      <vt:lpstr>Corrélation (exemple)</vt:lpstr>
      <vt:lpstr>Les pièges de la corrélation</vt:lpstr>
      <vt:lpstr>Les composantes de la demande</vt:lpstr>
      <vt:lpstr>Moyenne mobile simple et pondérée</vt:lpstr>
      <vt:lpstr>Moyenne mobile (exemple)</vt:lpstr>
      <vt:lpstr>Lissage exponentiel</vt:lpstr>
      <vt:lpstr>La tendance</vt:lpstr>
      <vt:lpstr>La correction de tendance  modèle à double lissage exponentiel  (modèle de Holt)</vt:lpstr>
      <vt:lpstr>Correction de saisonnalité</vt:lpstr>
      <vt:lpstr>Correction de saisonnalité (exemple)</vt:lpstr>
      <vt:lpstr>Les mesures de qualité d'une prévision</vt:lpstr>
      <vt:lpstr>Prévisions sur plusieurs périodes</vt:lpstr>
      <vt:lpstr>Mise en œuvre du processus de prévision</vt:lpstr>
      <vt:lpstr>Prévision VS flexibilité</vt:lpstr>
    </vt:vector>
  </TitlesOfParts>
  <Company>ENSAM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Prévision de la demande</dc:title>
  <dc:creator>GB</dc:creator>
  <cp:lastModifiedBy>Gérard</cp:lastModifiedBy>
  <cp:revision>2896</cp:revision>
  <cp:lastPrinted>2014-03-14T10:15:07Z</cp:lastPrinted>
  <dcterms:created xsi:type="dcterms:W3CDTF">2011-06-01T20:40:43Z</dcterms:created>
  <dcterms:modified xsi:type="dcterms:W3CDTF">2019-06-21T13:33:59Z</dcterms:modified>
  <cp:category>Gestion industrielle, management de la supply chain</cp:category>
</cp:coreProperties>
</file>