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6.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7.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8.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notesSlides/notesSlide9.xml" ContentType="application/vnd.openxmlformats-officedocument.presentationml.notesSlide+xml"/>
  <Override PartName="/ppt/tags/tag139.xml" ContentType="application/vnd.openxmlformats-officedocument.presentationml.tags+xml"/>
  <Override PartName="/ppt/tags/tag140.xml" ContentType="application/vnd.openxmlformats-officedocument.presentationml.tags+xml"/>
  <Override PartName="/ppt/notesSlides/notesSlide10.xml" ContentType="application/vnd.openxmlformats-officedocument.presentationml.notesSlide+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notesSlides/notesSlide11.xml" ContentType="application/vnd.openxmlformats-officedocument.presentationml.notesSlide+xml"/>
  <Override PartName="/ppt/tags/tag205.xml" ContentType="application/vnd.openxmlformats-officedocument.presentationml.tags+xml"/>
  <Override PartName="/ppt/tags/tag206.xml" ContentType="application/vnd.openxmlformats-officedocument.presentationml.tags+xml"/>
  <Override PartName="/ppt/notesSlides/notesSlide12.xml" ContentType="application/vnd.openxmlformats-officedocument.presentationml.notesSlide+xml"/>
  <Override PartName="/ppt/tags/tag207.xml" ContentType="application/vnd.openxmlformats-officedocument.presentationml.tags+xml"/>
  <Override PartName="/ppt/tags/tag208.xml" ContentType="application/vnd.openxmlformats-officedocument.presentationml.tags+xml"/>
  <Override PartName="/ppt/notesSlides/notesSlide13.xml" ContentType="application/vnd.openxmlformats-officedocument.presentationml.notesSlide+xml"/>
  <Override PartName="/ppt/tags/tag209.xml" ContentType="application/vnd.openxmlformats-officedocument.presentationml.tags+xml"/>
  <Override PartName="/ppt/tags/tag210.xml" ContentType="application/vnd.openxmlformats-officedocument.presentationml.tags+xml"/>
  <Override PartName="/ppt/notesSlides/notesSlide14.xml" ContentType="application/vnd.openxmlformats-officedocument.presentationml.notesSlide+xml"/>
  <Override PartName="/ppt/tags/tag211.xml" ContentType="application/vnd.openxmlformats-officedocument.presentationml.tags+xml"/>
  <Override PartName="/ppt/tags/tag212.xml" ContentType="application/vnd.openxmlformats-officedocument.presentationml.tags+xml"/>
  <Override PartName="/ppt/notesSlides/notesSlide15.xml" ContentType="application/vnd.openxmlformats-officedocument.presentationml.notesSlide+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notesSlides/notesSlide16.xml" ContentType="application/vnd.openxmlformats-officedocument.presentationml.notesSlide+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notesSlides/notesSlide17.xml" ContentType="application/vnd.openxmlformats-officedocument.presentationml.notesSlide+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notesSlides/notesSlide18.xml" ContentType="application/vnd.openxmlformats-officedocument.presentationml.notesSlide+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notesSlides/notesSlide19.xml" ContentType="application/vnd.openxmlformats-officedocument.presentationml.notesSlide+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notesSlides/notesSlide20.xml" ContentType="application/vnd.openxmlformats-officedocument.presentationml.notesSlide+xml"/>
  <Override PartName="/ppt/tags/tag324.xml" ContentType="application/vnd.openxmlformats-officedocument.presentationml.tags+xml"/>
  <Override PartName="/ppt/tags/tag325.xml" ContentType="application/vnd.openxmlformats-officedocument.presentationml.tags+xml"/>
  <Override PartName="/ppt/notesSlides/notesSlide21.xml" ContentType="application/vnd.openxmlformats-officedocument.presentationml.notesSlide+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84" r:id="rId3"/>
    <p:sldId id="296" r:id="rId4"/>
    <p:sldId id="258" r:id="rId5"/>
    <p:sldId id="330" r:id="rId6"/>
    <p:sldId id="259" r:id="rId7"/>
    <p:sldId id="260" r:id="rId8"/>
    <p:sldId id="261" r:id="rId9"/>
    <p:sldId id="262" r:id="rId10"/>
    <p:sldId id="299" r:id="rId11"/>
    <p:sldId id="265" r:id="rId12"/>
    <p:sldId id="385" r:id="rId13"/>
    <p:sldId id="269" r:id="rId14"/>
    <p:sldId id="270" r:id="rId15"/>
    <p:sldId id="271" r:id="rId16"/>
    <p:sldId id="273" r:id="rId17"/>
    <p:sldId id="274" r:id="rId18"/>
    <p:sldId id="275" r:id="rId19"/>
    <p:sldId id="277" r:id="rId20"/>
    <p:sldId id="278" r:id="rId21"/>
    <p:sldId id="290" r:id="rId22"/>
    <p:sldId id="279" r:id="rId23"/>
  </p:sldIdLst>
  <p:sldSz cx="9144000" cy="6858000" type="screen4x3"/>
  <p:notesSz cx="7099300" cy="10234613"/>
  <p:kinsoku lang="ja-JP" invalStChars="、。，．・：；？！゛゜ヽヾゝゞ々ー’”）〕］｝〉》」』】°‰′″℃￠％ぁぃぅぇぉっゃゅょゎァィゥェォッャュョヮヵヶ!%),.:;?]}｡｣､･ｧｨｩｪｫｬｭｮｯｰﾞﾟ" invalEndChars="‘“（〔［｛〈《「『【￥＄$([\{｢￡"/>
  <p:defaultTextStyle>
    <a:defPPr>
      <a:defRPr lang="fr-FR"/>
    </a:defPPr>
    <a:lvl1pPr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0000"/>
    <a:srgbClr val="000066"/>
    <a:srgbClr val="C0C0C0"/>
    <a:srgbClr val="66FF33"/>
    <a:srgbClr val="0027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73" autoAdjust="0"/>
    <p:restoredTop sz="89123" autoAdjust="0"/>
  </p:normalViewPr>
  <p:slideViewPr>
    <p:cSldViewPr>
      <p:cViewPr varScale="1">
        <p:scale>
          <a:sx n="112" d="100"/>
          <a:sy n="112" d="100"/>
        </p:scale>
        <p:origin x="1104" y="102"/>
      </p:cViewPr>
      <p:guideLst>
        <p:guide orient="horz" pos="2160"/>
        <p:guide pos="2880"/>
      </p:guideLst>
    </p:cSldViewPr>
  </p:slideViewPr>
  <p:outlineViewPr>
    <p:cViewPr>
      <p:scale>
        <a:sx n="33" d="100"/>
        <a:sy n="33" d="100"/>
      </p:scale>
      <p:origin x="0" y="-16810"/>
    </p:cViewPr>
  </p:outlineViewPr>
  <p:notesTextViewPr>
    <p:cViewPr>
      <p:scale>
        <a:sx n="100" d="100"/>
        <a:sy n="100" d="100"/>
      </p:scale>
      <p:origin x="0" y="0"/>
    </p:cViewPr>
  </p:notesTextViewPr>
  <p:sorterViewPr>
    <p:cViewPr>
      <p:scale>
        <a:sx n="194" d="100"/>
        <a:sy n="194" d="100"/>
      </p:scale>
      <p:origin x="0" y="-4450"/>
    </p:cViewPr>
  </p:sorterViewPr>
  <p:notesViewPr>
    <p:cSldViewPr>
      <p:cViewPr varScale="1">
        <p:scale>
          <a:sx n="75" d="100"/>
          <a:sy n="75" d="100"/>
        </p:scale>
        <p:origin x="39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3B5E7B5-658B-4B3C-859B-C7CE7E8BA44B}"/>
              </a:ext>
            </a:extLst>
          </p:cNvPr>
          <p:cNvSpPr>
            <a:spLocks noGrp="1" noChangeArrowheads="1"/>
          </p:cNvSpPr>
          <p:nvPr>
            <p:ph type="body" sz="quarter" idx="3"/>
          </p:nvPr>
        </p:nvSpPr>
        <p:spPr bwMode="auto">
          <a:xfrm>
            <a:off x="946464" y="4875963"/>
            <a:ext cx="5206373" cy="4630528"/>
          </a:xfrm>
          <a:prstGeom prst="rect">
            <a:avLst/>
          </a:prstGeom>
          <a:noFill/>
          <a:ln w="12700">
            <a:noFill/>
            <a:miter lim="800000"/>
            <a:headEnd/>
            <a:tailEnd/>
          </a:ln>
          <a:effectLst/>
        </p:spPr>
        <p:txBody>
          <a:bodyPr vert="horz" wrap="square" lIns="95477" tIns="46900" rIns="95477" bIns="46900" numCol="1" anchor="t" anchorCtr="0" compatLnSpc="1">
            <a:prstTxWarp prst="textNoShape">
              <a:avLst/>
            </a:prstTxWarp>
          </a:bodyPr>
          <a:lstStyle/>
          <a:p>
            <a:pPr lvl="0"/>
            <a:r>
              <a:rPr lang="fr-FR" noProof="0"/>
              <a:t>Corps du texte</a:t>
            </a:r>
          </a:p>
          <a:p>
            <a:pPr lvl="0"/>
            <a:r>
              <a:rPr lang="fr-FR" noProof="0"/>
              <a:t>Deuxième niveau</a:t>
            </a:r>
          </a:p>
          <a:p>
            <a:pPr lvl="0"/>
            <a:r>
              <a:rPr lang="fr-FR" noProof="0"/>
              <a:t>Troisième niveau</a:t>
            </a:r>
          </a:p>
          <a:p>
            <a:pPr lvl="0"/>
            <a:r>
              <a:rPr lang="fr-FR" noProof="0"/>
              <a:t>Quatrième niveau</a:t>
            </a:r>
          </a:p>
          <a:p>
            <a:pPr lvl="0"/>
            <a:r>
              <a:rPr lang="fr-FR" noProof="0"/>
              <a:t>Cinquième niveau</a:t>
            </a:r>
          </a:p>
        </p:txBody>
      </p:sp>
      <p:sp>
        <p:nvSpPr>
          <p:cNvPr id="13315" name="Rectangle 3">
            <a:extLst>
              <a:ext uri="{FF2B5EF4-FFF2-40B4-BE49-F238E27FC236}">
                <a16:creationId xmlns:a16="http://schemas.microsoft.com/office/drawing/2014/main" id="{786880D5-706D-4F29-B341-0D3C6588C7DF}"/>
              </a:ext>
            </a:extLst>
          </p:cNvPr>
          <p:cNvSpPr>
            <a:spLocks noGrp="1" noRot="1" noChangeAspect="1" noChangeArrowheads="1" noTextEdit="1"/>
          </p:cNvSpPr>
          <p:nvPr>
            <p:ph type="sldImg" idx="2"/>
          </p:nvPr>
        </p:nvSpPr>
        <p:spPr bwMode="auto">
          <a:xfrm>
            <a:off x="1001713" y="774700"/>
            <a:ext cx="5097462" cy="38227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2pPr>
    <a:lvl3pPr marL="1143000" indent="-228600"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3pPr>
    <a:lvl4pPr marL="1600200" indent="-228600"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4pPr>
    <a:lvl5pPr marL="2057400" indent="-228600" algn="l" rtl="0" eaLnBrk="0" fontAlgn="base" hangingPunct="0">
      <a:lnSpc>
        <a:spcPct val="89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notesMaster" Target="../notesMasters/notesMaster1.xml"/><Relationship Id="rId2" Type="http://schemas.openxmlformats.org/officeDocument/2006/relationships/tags" Target="../tags/tag271.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7" Type="http://schemas.openxmlformats.org/officeDocument/2006/relationships/image" Target="../media/image7.wmf"/><Relationship Id="rId2" Type="http://schemas.openxmlformats.org/officeDocument/2006/relationships/notesMaster" Target="../notesMasters/notesMaster1.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7" Type="http://schemas.openxmlformats.org/officeDocument/2006/relationships/image" Target="../media/image11.wmf"/><Relationship Id="rId2" Type="http://schemas.openxmlformats.org/officeDocument/2006/relationships/notesMaster" Target="../notesMasters/notesMaster1.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02325E47-0FCE-4706-AB59-993FED6F57A7}"/>
              </a:ext>
            </a:extLst>
          </p:cNvPr>
          <p:cNvSpPr>
            <a:spLocks noGrp="1" noRot="1" noChangeAspect="1" noChangeArrowheads="1" noTextEdit="1"/>
          </p:cNvSpPr>
          <p:nvPr>
            <p:ph type="sldImg"/>
          </p:nvPr>
        </p:nvSpPr>
        <p:spPr>
          <a:ln cap="flat"/>
        </p:spPr>
      </p:sp>
      <p:sp>
        <p:nvSpPr>
          <p:cNvPr id="15363" name="Rectangle 3">
            <a:extLst>
              <a:ext uri="{FF2B5EF4-FFF2-40B4-BE49-F238E27FC236}">
                <a16:creationId xmlns:a16="http://schemas.microsoft.com/office/drawing/2014/main" id="{B4CF6D1D-8B27-462C-9404-C23FA594E10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pPr>
            <a:r>
              <a:rPr lang="fr-FR" altLang="fr-FR" sz="1000" dirty="0">
                <a:latin typeface="Arial" panose="020B0604020202020204" pitchFamily="34" charset="0"/>
              </a:rPr>
              <a:t>Les stocks représentent dans le bilan des entreprises de 20 % à 80 % du total des actifs : ils engendrent donc un important besoin de financement ainsi que des coûts de gestion considérables. Il convient donc de mettre en place des méthodes de gestion de ces stocks qui minimisent les coûts associés. Toutefois, le problème se complique dans la mesure où ces stocks remplissent différentes fonctions fondamentales. En particulier, les stocks permettent la mise en œuvre d’un niveau de qualité de service aux clients. Ce service peut s’exprimer suivant différents critères comme le délai de livraison, le degré de certitude de trouver l’article souhaité en stock ou le prix de l’article. La gestion des stocks consiste à mettre en place des méthodes qui garantissent un tel niveau de service objectif, tout en minimisant les coûts correspondants. </a:t>
            </a:r>
          </a:p>
          <a:p>
            <a:pPr>
              <a:lnSpc>
                <a:spcPct val="89000"/>
              </a:lnSpc>
            </a:pPr>
            <a:r>
              <a:rPr lang="fr-FR" altLang="fr-FR" sz="1000" dirty="0">
                <a:latin typeface="Arial" panose="020B0604020202020204" pitchFamily="34" charset="0"/>
              </a:rPr>
              <a:t>Dans ce module, on présente les différentes manières d’organiser la gestion d’un tel stock ainsi que le calcul des paramètres de gestion. Une description des différents coûts à considérer est proposée.</a:t>
            </a: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a:p>
            <a:pPr>
              <a:lnSpc>
                <a:spcPct val="89000"/>
              </a:lnSpc>
            </a:pPr>
            <a:r>
              <a:rPr lang="fr-FR" altLang="fr-FR" sz="1000" b="1" dirty="0">
                <a:latin typeface="Arial" panose="020B0604020202020204" pitchFamily="34" charset="0"/>
              </a:rPr>
              <a:t>En général on ne maîtrise pas les flux sortants ; pour obtenir un niveau de stock raisonnable, il faut gérer les flux entrants, c’est l’objet de ce module.</a:t>
            </a: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p:txBody>
      </p:sp>
      <p:pic>
        <p:nvPicPr>
          <p:cNvPr id="15364" name="Image 1">
            <a:extLst>
              <a:ext uri="{FF2B5EF4-FFF2-40B4-BE49-F238E27FC236}">
                <a16:creationId xmlns:a16="http://schemas.microsoft.com/office/drawing/2014/main" id="{99541ED4-22C2-43CA-A565-E65553EFE1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7755" y="7189590"/>
            <a:ext cx="4090841" cy="15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a:extLst>
              <a:ext uri="{FF2B5EF4-FFF2-40B4-BE49-F238E27FC236}">
                <a16:creationId xmlns:a16="http://schemas.microsoft.com/office/drawing/2014/main" id="{226F8DCC-C2E8-4E6F-864D-F516111D71D0}"/>
              </a:ext>
            </a:extLst>
          </p:cNvPr>
          <p:cNvSpPr>
            <a:spLocks noGrp="1" noRot="1" noChangeAspect="1" noChangeArrowheads="1" noTextEdit="1"/>
          </p:cNvSpPr>
          <p:nvPr>
            <p:ph type="sldImg"/>
          </p:nvPr>
        </p:nvSpPr>
        <p:spPr>
          <a:ln/>
        </p:spPr>
      </p:sp>
      <p:sp>
        <p:nvSpPr>
          <p:cNvPr id="33795" name="Espace réservé des notes 2">
            <a:extLst>
              <a:ext uri="{FF2B5EF4-FFF2-40B4-BE49-F238E27FC236}">
                <a16:creationId xmlns:a16="http://schemas.microsoft.com/office/drawing/2014/main" id="{098D91E9-80B1-4E08-BA3A-E40FFB460CEC}"/>
              </a:ext>
            </a:extLst>
          </p:cNvPr>
          <p:cNvSpPr>
            <a:spLocks noGrp="1" noChangeArrowheads="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defRPr/>
            </a:pPr>
            <a:r>
              <a:rPr lang="fr-FR" altLang="fr-FR" sz="1000" dirty="0">
                <a:latin typeface="Arial" panose="020B0604020202020204" pitchFamily="34" charset="0"/>
              </a:rPr>
              <a:t>Pour une référence, on peut calculer la rotation à partir des quantités.</a:t>
            </a:r>
          </a:p>
          <a:p>
            <a:pPr>
              <a:defRPr/>
            </a:pPr>
            <a:r>
              <a:rPr lang="fr-FR" altLang="fr-FR" sz="1000" dirty="0">
                <a:latin typeface="Arial" panose="020B0604020202020204" pitchFamily="34" charset="0"/>
              </a:rPr>
              <a:t>Pour l’ensemble des stocks d’une entreprise, on passe par leur valorisation.</a:t>
            </a:r>
          </a:p>
          <a:p>
            <a:pPr>
              <a:defRPr/>
            </a:pPr>
            <a:endParaRPr lang="fr-FR" altLang="fr-FR" sz="1000" dirty="0">
              <a:latin typeface="Arial" panose="020B0604020202020204" pitchFamily="34" charset="0"/>
            </a:endParaRPr>
          </a:p>
          <a:p>
            <a:pPr>
              <a:defRPr/>
            </a:pPr>
            <a:r>
              <a:rPr lang="fr-FR" altLang="fr-FR" sz="1000" b="1" dirty="0">
                <a:latin typeface="Arial" panose="020B0604020202020204" pitchFamily="34" charset="0"/>
              </a:rPr>
              <a:t>Exemple 1 :</a:t>
            </a:r>
          </a:p>
          <a:p>
            <a:pPr marL="370082" indent="-185864">
              <a:buFont typeface="Arial" panose="020B0604020202020204" pitchFamily="34" charset="0"/>
              <a:buChar char="•"/>
              <a:defRPr/>
            </a:pPr>
            <a:r>
              <a:rPr lang="fr-FR" altLang="fr-FR" sz="1000" dirty="0">
                <a:latin typeface="Arial" panose="020B0604020202020204" pitchFamily="34" charset="0"/>
              </a:rPr>
              <a:t>Stock moyen : 1 000 unités</a:t>
            </a:r>
          </a:p>
          <a:p>
            <a:pPr marL="370082" indent="-185864">
              <a:buFont typeface="Arial" panose="020B0604020202020204" pitchFamily="34" charset="0"/>
              <a:buChar char="•"/>
              <a:defRPr/>
            </a:pPr>
            <a:r>
              <a:rPr lang="fr-FR" altLang="fr-FR" sz="1000" dirty="0">
                <a:latin typeface="Arial" panose="020B0604020202020204" pitchFamily="34" charset="0"/>
              </a:rPr>
              <a:t>Consommation : 6 000 unités </a:t>
            </a:r>
          </a:p>
          <a:p>
            <a:pPr marL="370082" indent="-185864">
              <a:buFont typeface="Arial" panose="020B0604020202020204" pitchFamily="34" charset="0"/>
              <a:buChar char="•"/>
              <a:defRPr/>
            </a:pPr>
            <a:r>
              <a:rPr lang="fr-FR" altLang="fr-FR" sz="1000" b="1" dirty="0">
                <a:latin typeface="Arial" panose="020B0604020202020204" pitchFamily="34" charset="0"/>
              </a:rPr>
              <a:t>Rotation des stocks : (6000/1000) soit 6 fois par période</a:t>
            </a:r>
          </a:p>
          <a:p>
            <a:pPr>
              <a:defRPr/>
            </a:pPr>
            <a:endParaRPr lang="fr-FR" altLang="fr-FR" sz="1000" dirty="0">
              <a:latin typeface="Arial" panose="020B0604020202020204" pitchFamily="34" charset="0"/>
            </a:endParaRPr>
          </a:p>
          <a:p>
            <a:pPr>
              <a:defRPr/>
            </a:pPr>
            <a:r>
              <a:rPr lang="fr-FR" altLang="fr-FR" sz="1000" b="1" dirty="0">
                <a:latin typeface="Arial" panose="020B0604020202020204" pitchFamily="34" charset="0"/>
              </a:rPr>
              <a:t>Exemple 2 </a:t>
            </a:r>
            <a:r>
              <a:rPr lang="fr-FR" altLang="fr-FR" sz="1000" dirty="0">
                <a:latin typeface="Arial" panose="020B0604020202020204" pitchFamily="34" charset="0"/>
              </a:rPr>
              <a:t>:</a:t>
            </a:r>
          </a:p>
          <a:p>
            <a:pPr marL="370082" indent="-185864">
              <a:buFont typeface="Arial" panose="020B0604020202020204" pitchFamily="34" charset="0"/>
              <a:buChar char="•"/>
              <a:defRPr/>
            </a:pPr>
            <a:r>
              <a:rPr lang="fr-FR" altLang="fr-FR" sz="1000" dirty="0">
                <a:latin typeface="Arial" panose="020B0604020202020204" pitchFamily="34" charset="0"/>
              </a:rPr>
              <a:t>Valeur du stock moyen : 100 000 €</a:t>
            </a:r>
          </a:p>
          <a:p>
            <a:pPr marL="370082" indent="-185864">
              <a:buFont typeface="Arial" panose="020B0604020202020204" pitchFamily="34" charset="0"/>
              <a:buChar char="•"/>
              <a:defRPr/>
            </a:pPr>
            <a:r>
              <a:rPr lang="fr-FR" altLang="fr-FR" sz="1000" dirty="0">
                <a:latin typeface="Arial" panose="020B0604020202020204" pitchFamily="34" charset="0"/>
              </a:rPr>
              <a:t>Valeur de consommation : 1 000 000 €</a:t>
            </a:r>
          </a:p>
          <a:p>
            <a:pPr marL="370082" indent="-185864">
              <a:buFont typeface="Arial" panose="020B0604020202020204" pitchFamily="34" charset="0"/>
              <a:buChar char="•"/>
              <a:defRPr/>
            </a:pPr>
            <a:r>
              <a:rPr lang="fr-FR" altLang="fr-FR" sz="1000" b="1" dirty="0">
                <a:latin typeface="Arial" panose="020B0604020202020204" pitchFamily="34" charset="0"/>
              </a:rPr>
              <a:t>Rotation des stocks : (1 000 0000/100 000) 10 fois par période</a:t>
            </a:r>
          </a:p>
          <a:p>
            <a:pPr>
              <a:defRPr/>
            </a:pPr>
            <a:endParaRPr lang="fr-FR" altLang="fr-FR" sz="1000" b="1" dirty="0">
              <a:latin typeface="Arial" panose="020B0604020202020204" pitchFamily="34" charset="0"/>
            </a:endParaRPr>
          </a:p>
          <a:p>
            <a:pPr>
              <a:defRPr/>
            </a:pPr>
            <a:r>
              <a:rPr lang="fr-FR" sz="1000" b="1" dirty="0"/>
              <a:t>Exemple 3 </a:t>
            </a:r>
            <a:r>
              <a:rPr lang="fr-FR" sz="1000" dirty="0"/>
              <a:t>:</a:t>
            </a:r>
          </a:p>
          <a:p>
            <a:pPr marL="370082" indent="-185864">
              <a:buFont typeface="Arial" panose="020B0604020202020204" pitchFamily="34" charset="0"/>
              <a:buChar char="•"/>
              <a:defRPr/>
            </a:pPr>
            <a:r>
              <a:rPr lang="fr-FR" sz="1000" dirty="0"/>
              <a:t>Stock moyen : 2 000 unités</a:t>
            </a:r>
          </a:p>
          <a:p>
            <a:pPr marL="370082" indent="-185864">
              <a:buFont typeface="Arial" panose="020B0604020202020204" pitchFamily="34" charset="0"/>
              <a:buChar char="•"/>
              <a:defRPr/>
            </a:pPr>
            <a:r>
              <a:rPr lang="fr-FR" sz="1000" dirty="0"/>
              <a:t>Consommation moyenne journalière : 50 unités </a:t>
            </a:r>
          </a:p>
          <a:p>
            <a:pPr marL="370082" indent="-185864">
              <a:buFont typeface="Arial" panose="020B0604020202020204" pitchFamily="34" charset="0"/>
              <a:buChar char="•"/>
              <a:defRPr/>
            </a:pPr>
            <a:r>
              <a:rPr lang="fr-FR" sz="1000" b="1" dirty="0"/>
              <a:t>Durée d’écoulement ou couverture des stocks : (2000/50) soit 40 jours</a:t>
            </a:r>
          </a:p>
          <a:p>
            <a:pPr>
              <a:defRPr/>
            </a:pPr>
            <a:endParaRPr lang="fr-FR" altLang="fr-FR" sz="1000" b="1" dirty="0">
              <a:latin typeface="Arial" panose="020B0604020202020204" pitchFamily="34" charset="0"/>
            </a:endParaRPr>
          </a:p>
          <a:p>
            <a:pPr>
              <a:defRPr/>
            </a:pPr>
            <a:endParaRPr lang="fr-FR" altLang="fr-FR" sz="1000"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C1F0FCA-B00A-4852-A9EA-3FA8C3396D2F}"/>
              </a:ext>
            </a:extLst>
          </p:cNvPr>
          <p:cNvSpPr>
            <a:spLocks noGrp="1" noRot="1" noChangeAspect="1" noChangeArrowheads="1" noTextEdit="1"/>
          </p:cNvSpPr>
          <p:nvPr>
            <p:ph type="sldImg"/>
          </p:nvPr>
        </p:nvSpPr>
        <p:spPr>
          <a:ln cap="flat"/>
        </p:spPr>
      </p:sp>
      <p:sp>
        <p:nvSpPr>
          <p:cNvPr id="33795" name="Rectangle 3">
            <a:extLst>
              <a:ext uri="{FF2B5EF4-FFF2-40B4-BE49-F238E27FC236}">
                <a16:creationId xmlns:a16="http://schemas.microsoft.com/office/drawing/2014/main" id="{26568254-1867-48E7-A9C5-D20F864E0BE0}"/>
              </a:ext>
            </a:extLst>
          </p:cNvPr>
          <p:cNvSpPr>
            <a:spLocks noGrp="1" noChangeArrowheads="1"/>
          </p:cNvSpPr>
          <p:nvPr>
            <p:ph type="body" idx="1"/>
          </p:nvPr>
        </p:nvSpPr>
        <p:spPr>
          <a:xfrm>
            <a:off x="381298" y="4758154"/>
            <a:ext cx="6336704" cy="5327704"/>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defRPr/>
            </a:pPr>
            <a:r>
              <a:rPr lang="fr-FR" altLang="fr-FR" sz="1000" dirty="0">
                <a:latin typeface="Arial" panose="020B0604020202020204" pitchFamily="34" charset="0"/>
              </a:rPr>
              <a:t>Compte tenu du fait que les stocks ne sont pas tous de même nature, il n’y a pas de raison de les gérer tous de la même manière. Il est évident qu’une multitude de critères entrent en ligne de compte dans le choix de la manière de manager les stocks : la masse, le volume, l’encombrement, le coût... Parmi ceux-ci, la valeur du flux financier induit est un critère prépondérant</a:t>
            </a:r>
            <a:r>
              <a:rPr lang="fr-FR" altLang="fr-FR" sz="1000" dirty="0">
                <a:solidFill>
                  <a:srgbClr val="FF0000"/>
                </a:solidFill>
                <a:latin typeface="Arial" panose="020B0604020202020204" pitchFamily="34" charset="0"/>
              </a:rPr>
              <a:t>. </a:t>
            </a:r>
            <a:r>
              <a:rPr lang="fr-FR" altLang="fr-FR" sz="1000" dirty="0">
                <a:latin typeface="Arial" panose="020B0604020202020204" pitchFamily="34" charset="0"/>
              </a:rPr>
              <a:t>Pour catégoriser les articles, on utilise alors la méthode A B C, dite aussi méthode de Pareto ou encore loi des 80-20, comme expliqué ci-après. Cette analyse peut être faite selon plusieurs critères selon les besoins de gestion : souvent la valeur de consommation (flux valorisé) ou le chiffre d’affaires pour les articles vendus.</a:t>
            </a:r>
          </a:p>
          <a:p>
            <a:pPr>
              <a:lnSpc>
                <a:spcPct val="89000"/>
              </a:lnSpc>
              <a:defRPr/>
            </a:pPr>
            <a:r>
              <a:rPr lang="fr-FR" altLang="fr-FR" sz="1000" dirty="0">
                <a:latin typeface="Arial" panose="020B0604020202020204" pitchFamily="34" charset="0"/>
              </a:rPr>
              <a:t>Si l’on ordonne les articles par valeur décroissante du chiffre d’affaires, on s’aperçoit généralement :</a:t>
            </a:r>
          </a:p>
          <a:p>
            <a:pPr marL="371727" indent="-184219">
              <a:lnSpc>
                <a:spcPct val="89000"/>
              </a:lnSpc>
              <a:spcBef>
                <a:spcPts val="300"/>
              </a:spcBef>
              <a:buFont typeface="Arial" panose="020B0604020202020204" pitchFamily="34" charset="0"/>
              <a:buChar char="•"/>
              <a:defRPr/>
            </a:pPr>
            <a:r>
              <a:rPr lang="fr-FR" altLang="fr-FR" sz="1000" dirty="0">
                <a:latin typeface="Arial" panose="020B0604020202020204" pitchFamily="34" charset="0"/>
              </a:rPr>
              <a:t>qu’un très petit nombre d’articles réalise pratiquement 60 % du CA total ;</a:t>
            </a:r>
          </a:p>
          <a:p>
            <a:pPr marL="371727" indent="-184219">
              <a:lnSpc>
                <a:spcPct val="89000"/>
              </a:lnSpc>
              <a:spcBef>
                <a:spcPts val="300"/>
              </a:spcBef>
              <a:buFont typeface="Arial" panose="020B0604020202020204" pitchFamily="34" charset="0"/>
              <a:buChar char="•"/>
              <a:defRPr/>
            </a:pPr>
            <a:r>
              <a:rPr lang="fr-FR" altLang="fr-FR" sz="1000" dirty="0">
                <a:latin typeface="Arial" panose="020B0604020202020204" pitchFamily="34" charset="0"/>
              </a:rPr>
              <a:t>qu’un grand nombre d’articles réalise une très petite part du CA total ;</a:t>
            </a:r>
          </a:p>
          <a:p>
            <a:pPr marL="371727" indent="-184219">
              <a:lnSpc>
                <a:spcPct val="89000"/>
              </a:lnSpc>
              <a:spcBef>
                <a:spcPts val="300"/>
              </a:spcBef>
              <a:buFont typeface="Arial" panose="020B0604020202020204" pitchFamily="34" charset="0"/>
              <a:buChar char="•"/>
              <a:defRPr/>
            </a:pPr>
            <a:r>
              <a:rPr lang="fr-FR" altLang="fr-FR" sz="1000" dirty="0">
                <a:latin typeface="Arial" panose="020B0604020202020204" pitchFamily="34" charset="0"/>
              </a:rPr>
              <a:t>qu’entre les deux, il y a un groupe moyen du point de vue du CA et du nombre d’articles.</a:t>
            </a:r>
          </a:p>
          <a:p>
            <a:pPr>
              <a:lnSpc>
                <a:spcPct val="89000"/>
              </a:lnSpc>
              <a:defRPr/>
            </a:pPr>
            <a:r>
              <a:rPr lang="fr-FR" altLang="fr-FR" sz="1000" dirty="0">
                <a:latin typeface="Arial" panose="020B0604020202020204" pitchFamily="34" charset="0"/>
              </a:rPr>
              <a:t>On constate généralement que :</a:t>
            </a:r>
          </a:p>
          <a:p>
            <a:pPr marL="371727" indent="-184219">
              <a:lnSpc>
                <a:spcPct val="89000"/>
              </a:lnSpc>
              <a:spcBef>
                <a:spcPts val="300"/>
              </a:spcBef>
              <a:buFont typeface="Arial" panose="020B0604020202020204" pitchFamily="34" charset="0"/>
              <a:buChar char="•"/>
              <a:defRPr/>
            </a:pPr>
            <a:r>
              <a:rPr lang="fr-FR" altLang="fr-FR" sz="1000" dirty="0">
                <a:latin typeface="Arial" panose="020B0604020202020204" pitchFamily="34" charset="0"/>
              </a:rPr>
              <a:t>environ 80 % de la valeur de consommation correspond à environ 20 % des articles (groupe A) ;</a:t>
            </a:r>
          </a:p>
          <a:p>
            <a:pPr marL="371727" indent="-184219">
              <a:lnSpc>
                <a:spcPct val="89000"/>
              </a:lnSpc>
              <a:spcBef>
                <a:spcPts val="300"/>
              </a:spcBef>
              <a:buFont typeface="Arial" panose="020B0604020202020204" pitchFamily="34" charset="0"/>
              <a:buChar char="•"/>
              <a:defRPr/>
            </a:pPr>
            <a:r>
              <a:rPr lang="fr-FR" altLang="fr-FR" sz="1000" dirty="0">
                <a:latin typeface="Arial" panose="020B0604020202020204" pitchFamily="34" charset="0"/>
              </a:rPr>
              <a:t>environ 15 % de la valeur de consommation correspond à environ 20 % des articles (groupe B) ;</a:t>
            </a:r>
          </a:p>
          <a:p>
            <a:pPr marL="371727" indent="-184219">
              <a:lnSpc>
                <a:spcPct val="89000"/>
              </a:lnSpc>
              <a:spcBef>
                <a:spcPts val="300"/>
              </a:spcBef>
              <a:buFont typeface="Arial" panose="020B0604020202020204" pitchFamily="34" charset="0"/>
              <a:buChar char="•"/>
              <a:defRPr/>
            </a:pPr>
            <a:r>
              <a:rPr lang="fr-FR" altLang="fr-FR" sz="1000" dirty="0">
                <a:latin typeface="Arial" panose="020B0604020202020204" pitchFamily="34" charset="0"/>
              </a:rPr>
              <a:t>environ 5 % de la valeur de consommation correspond à environ 60 % des articles (groupe C).</a:t>
            </a:r>
          </a:p>
          <a:p>
            <a:pPr>
              <a:lnSpc>
                <a:spcPct val="89000"/>
              </a:lnSpc>
              <a:defRPr/>
            </a:pPr>
            <a:r>
              <a:rPr lang="fr-FR" altLang="fr-FR" sz="1000" dirty="0">
                <a:latin typeface="Arial" panose="020B0604020202020204" pitchFamily="34" charset="0"/>
              </a:rPr>
              <a:t>Cette technique sélective consiste à traiter différemment le contrôle de chaque groupe :</a:t>
            </a:r>
          </a:p>
          <a:p>
            <a:pPr>
              <a:lnSpc>
                <a:spcPct val="89000"/>
              </a:lnSpc>
              <a:defRPr/>
            </a:pPr>
            <a:r>
              <a:rPr lang="fr-FR" altLang="fr-FR" sz="1000" dirty="0">
                <a:latin typeface="Arial" panose="020B0604020202020204" pitchFamily="34" charset="0"/>
              </a:rPr>
              <a:t>Le groupe A représentant l’enjeu économique majeur, 80 %, il est donc indispensable de le surveiller rigoureusement et fréquemment. Cette surveillance sera cependant peu coûteuse puisqu’elle s’applique à un nombre limité d’articles, de l’ordre de 20 %. Le groupe C traité de la même façon ferait gaspiller beaucoup de temps et donc d’argent. Il est en fait intéressant de classer les articles simultanément selon plusieurs critères pour en analyser la situation. Cette gestion par critères permet de définir une politique de management adaptée à chaque catégorie d’articles. Il s’agit de définir les méthodes de réapprovisionnement, le niveau de service adapté à chacune de ces catégories compte tenu de la politique commerciale, d’établir et de fixer le coût de rupture relatif aux retards de livraison (pénalités) ou aux manquants en production.</a:t>
            </a:r>
          </a:p>
          <a:p>
            <a:pPr>
              <a:lnSpc>
                <a:spcPct val="89000"/>
              </a:lnSpc>
              <a:defRPr/>
            </a:pPr>
            <a:r>
              <a:rPr lang="fr-FR" altLang="fr-FR" sz="1000" dirty="0">
                <a:latin typeface="Arial" panose="020B0604020202020204" pitchFamily="34" charset="0"/>
              </a:rPr>
              <a:t>Le principe de l’analyse ABC est de classer les articles en stock selon l’importance de leur rotation en valeur. On s’aperçoit alors, le plus souvent, qu’environ 20 % des articles vont représenter environ 80 % de la valeur. D’où la division du stock en trois classes ABC auxquelles on pourra appliquer, selon leur importance, des méthodes de gestion plus ou moins élaborées. Si l’on définit la rotation en valeur comme les quantités d’un article sorties pendant la durée de référence, multipliées par son coût, le processus est le suivant :</a:t>
            </a:r>
          </a:p>
          <a:p>
            <a:pPr marL="187508">
              <a:lnSpc>
                <a:spcPct val="89000"/>
              </a:lnSpc>
              <a:defRPr/>
            </a:pPr>
            <a:r>
              <a:rPr lang="fr-FR" altLang="fr-FR" sz="1000" b="1" dirty="0">
                <a:latin typeface="Arial" panose="020B0604020202020204" pitchFamily="34" charset="0"/>
              </a:rPr>
              <a:t>1. Classer les articles par valeur décroissante des rotations.</a:t>
            </a:r>
          </a:p>
          <a:p>
            <a:pPr marL="187508">
              <a:lnSpc>
                <a:spcPct val="89000"/>
              </a:lnSpc>
              <a:defRPr/>
            </a:pPr>
            <a:r>
              <a:rPr lang="fr-FR" altLang="fr-FR" sz="1000" b="1" dirty="0">
                <a:latin typeface="Arial" panose="020B0604020202020204" pitchFamily="34" charset="0"/>
              </a:rPr>
              <a:t>2. Effectuer la valeur cumulée.</a:t>
            </a:r>
          </a:p>
          <a:p>
            <a:pPr marL="187508">
              <a:lnSpc>
                <a:spcPct val="89000"/>
              </a:lnSpc>
              <a:defRPr/>
            </a:pPr>
            <a:r>
              <a:rPr lang="fr-FR" altLang="fr-FR" sz="1000" b="1" dirty="0">
                <a:latin typeface="Arial" panose="020B0604020202020204" pitchFamily="34" charset="0"/>
              </a:rPr>
              <a:t>3. Calculer les pourcentages en fonction du nombre d’articles et de leur valeur cumulée.</a:t>
            </a:r>
          </a:p>
          <a:p>
            <a:pPr>
              <a:lnSpc>
                <a:spcPct val="89000"/>
              </a:lnSpc>
              <a:defRPr/>
            </a:pPr>
            <a:endParaRPr lang="fr-FR" altLang="fr-FR" sz="1050"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EE0C9E2A-5E3C-42CC-8632-09493CB866D2}"/>
              </a:ext>
            </a:extLst>
          </p:cNvPr>
          <p:cNvSpPr>
            <a:spLocks noGrp="1" noRot="1" noChangeAspect="1" noChangeArrowheads="1" noTextEdit="1"/>
          </p:cNvSpPr>
          <p:nvPr>
            <p:ph type="sldImg"/>
          </p:nvPr>
        </p:nvSpPr>
        <p:spPr>
          <a:ln cap="flat"/>
        </p:spPr>
      </p:sp>
      <p:sp>
        <p:nvSpPr>
          <p:cNvPr id="52227" name="Rectangle 3">
            <a:extLst>
              <a:ext uri="{FF2B5EF4-FFF2-40B4-BE49-F238E27FC236}">
                <a16:creationId xmlns:a16="http://schemas.microsoft.com/office/drawing/2014/main" id="{C90566B9-BAC5-493E-A6E8-1AFCF0D5430A}"/>
              </a:ext>
            </a:extLst>
          </p:cNvPr>
          <p:cNvSpPr>
            <a:spLocks noGrp="1" noChangeArrowheads="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defRPr/>
            </a:pPr>
            <a:r>
              <a:rPr lang="fr-FR" altLang="fr-FR" sz="1000" dirty="0">
                <a:latin typeface="Arial" panose="020B0604020202020204" pitchFamily="34" charset="0"/>
              </a:rPr>
              <a:t>Une politique de gestion des stocks efficace est une politique qui assure un service objectif au client à un coût minimal. Il est donc important de bien identifier les différents coûts potentiels. En règle générale, une politique de stock induit quatre types de coûts : </a:t>
            </a:r>
          </a:p>
          <a:p>
            <a:pPr marL="171439" indent="-171439">
              <a:lnSpc>
                <a:spcPct val="89000"/>
              </a:lnSpc>
              <a:buFont typeface="Arial" panose="020B0604020202020204" pitchFamily="34" charset="0"/>
              <a:buChar char="•"/>
              <a:defRPr/>
            </a:pPr>
            <a:r>
              <a:rPr lang="fr-FR" altLang="fr-FR" sz="1000" b="1" dirty="0">
                <a:latin typeface="Arial" panose="020B0604020202020204" pitchFamily="34" charset="0"/>
              </a:rPr>
              <a:t>le coût d’acquisition, </a:t>
            </a:r>
          </a:p>
          <a:p>
            <a:pPr marL="171439" indent="-171439">
              <a:lnSpc>
                <a:spcPct val="89000"/>
              </a:lnSpc>
              <a:buFont typeface="Arial" panose="020B0604020202020204" pitchFamily="34" charset="0"/>
              <a:buChar char="•"/>
              <a:defRPr/>
            </a:pPr>
            <a:r>
              <a:rPr lang="fr-FR" altLang="fr-FR" sz="1000" b="1" dirty="0">
                <a:latin typeface="Arial" panose="020B0604020202020204" pitchFamily="34" charset="0"/>
              </a:rPr>
              <a:t>le coût de détention, </a:t>
            </a:r>
          </a:p>
          <a:p>
            <a:pPr marL="171439" indent="-171439">
              <a:lnSpc>
                <a:spcPct val="89000"/>
              </a:lnSpc>
              <a:buFont typeface="Arial" panose="020B0604020202020204" pitchFamily="34" charset="0"/>
              <a:buChar char="•"/>
              <a:defRPr/>
            </a:pPr>
            <a:r>
              <a:rPr lang="fr-FR" altLang="fr-FR" sz="1000" b="1" dirty="0">
                <a:latin typeface="Arial" panose="020B0604020202020204" pitchFamily="34" charset="0"/>
              </a:rPr>
              <a:t>le coût de passation de commande ou de lancement en fabrication,</a:t>
            </a:r>
          </a:p>
          <a:p>
            <a:pPr marL="171439" indent="-171439">
              <a:lnSpc>
                <a:spcPct val="89000"/>
              </a:lnSpc>
              <a:buFont typeface="Arial" panose="020B0604020202020204" pitchFamily="34" charset="0"/>
              <a:buChar char="•"/>
              <a:defRPr/>
            </a:pPr>
            <a:r>
              <a:rPr lang="fr-FR" altLang="fr-FR" sz="1000" b="1" dirty="0">
                <a:latin typeface="Arial" panose="020B0604020202020204" pitchFamily="34" charset="0"/>
              </a:rPr>
              <a:t>le coût de rupture</a:t>
            </a:r>
            <a:r>
              <a:rPr lang="fr-FR" altLang="fr-FR" sz="1000" dirty="0">
                <a:latin typeface="Arial" panose="020B0604020202020204" pitchFamily="34" charset="0"/>
              </a:rPr>
              <a:t>. </a:t>
            </a:r>
          </a:p>
          <a:p>
            <a:pPr>
              <a:lnSpc>
                <a:spcPct val="89000"/>
              </a:lnSpc>
              <a:defRPr/>
            </a:pPr>
            <a:endParaRPr lang="fr-FR" altLang="fr-FR" sz="1000" dirty="0">
              <a:latin typeface="Arial" panose="020B0604020202020204" pitchFamily="34" charset="0"/>
            </a:endParaRPr>
          </a:p>
          <a:p>
            <a:pPr>
              <a:lnSpc>
                <a:spcPct val="89000"/>
              </a:lnSpc>
              <a:defRPr/>
            </a:pPr>
            <a:r>
              <a:rPr lang="fr-FR" altLang="fr-FR" sz="1000" b="1" dirty="0">
                <a:latin typeface="Arial" panose="020B0604020202020204" pitchFamily="34" charset="0"/>
              </a:rPr>
              <a:t>Le coût d’acquisition </a:t>
            </a:r>
            <a:r>
              <a:rPr lang="fr-FR" altLang="fr-FR" sz="1000" dirty="0">
                <a:latin typeface="Arial" panose="020B0604020202020204" pitchFamily="34" charset="0"/>
              </a:rPr>
              <a:t>est le coût d’achat unitaire multiplié par le nombre d’unités achetées. Le coût à prendre en considération est le coût des marchandises rendues sur le lieu d’utilisation et mises à disposition. Il comprend, outre le prix d’achat, les coûts d’emballage, de transport, d’assurance, de contrôle, etc. Selon les conditions de livraison négociées avec le fournisseur, ces coûts additionnels peuvent être facturés par le fournisseur (vente franco) ou supportés par l’acheteur. Dans le cas de l’achat international, il faut inclure dans le coût d’acquisition les droits de douane. </a:t>
            </a:r>
          </a:p>
          <a:p>
            <a:pPr>
              <a:lnSpc>
                <a:spcPct val="89000"/>
              </a:lnSpc>
              <a:defRPr/>
            </a:pPr>
            <a:r>
              <a:rPr lang="fr-FR" altLang="fr-FR" sz="1000" dirty="0">
                <a:latin typeface="Arial" panose="020B0604020202020204" pitchFamily="34" charset="0"/>
              </a:rPr>
              <a:t>En principe, le coût d’acquisition ne dépend pas du système de gestion choisi. Cependant, le prix de vente, les coûts de transport et d’emballage peuvent varier selon les quantités commandées si le fournisseur propose un barème de remises sur quantités ; il est alors indispensable de prendre en compte le coût d’acquisition dans la recherche du système de gestion le plus approprié.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D2717908-0CB1-491A-B243-976C7304073A}"/>
              </a:ext>
            </a:extLst>
          </p:cNvPr>
          <p:cNvSpPr>
            <a:spLocks noGrp="1" noRot="1" noChangeAspect="1" noChangeArrowheads="1" noTextEdit="1"/>
          </p:cNvSpPr>
          <p:nvPr>
            <p:ph type="sldImg"/>
          </p:nvPr>
        </p:nvSpPr>
        <p:spPr>
          <a:ln cap="flat"/>
        </p:spPr>
      </p:sp>
      <p:sp>
        <p:nvSpPr>
          <p:cNvPr id="37891" name="Rectangle 3">
            <a:extLst>
              <a:ext uri="{FF2B5EF4-FFF2-40B4-BE49-F238E27FC236}">
                <a16:creationId xmlns:a16="http://schemas.microsoft.com/office/drawing/2014/main" id="{9C1EB716-4ECC-478F-BD0D-E2170D71CC7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pPr>
            <a:r>
              <a:rPr lang="fr-FR" altLang="fr-FR" sz="1000" dirty="0">
                <a:latin typeface="Arial" panose="020B0604020202020204" pitchFamily="34" charset="0"/>
              </a:rPr>
              <a:t>Le fait de conserver un produit en stock entraîne, pour l’entreprise, des frais de stockage ainsi qu’un besoin en fonds de roulement qui engendre des frais financiers. </a:t>
            </a:r>
          </a:p>
          <a:p>
            <a:pPr>
              <a:lnSpc>
                <a:spcPct val="89000"/>
              </a:lnSpc>
            </a:pPr>
            <a:r>
              <a:rPr lang="fr-FR" altLang="fr-FR" sz="1000" dirty="0">
                <a:latin typeface="Arial" panose="020B0604020202020204" pitchFamily="34" charset="0"/>
              </a:rPr>
              <a:t>Les frais de stockage sont constitués par le coût de l’entrepôt et du matériel d’entreposage, les coûts du personnel du magasin, les primes d’assurance, des frais divers tels que l’éclairage, le chauffage, etc. Ces frais de stockage varient selon la nature des articles stockés. Dans certains cas, il faut aussi tenir compte des risques de détérioration des marchandises qui restent longtemps en stock. </a:t>
            </a:r>
          </a:p>
          <a:p>
            <a:pPr>
              <a:lnSpc>
                <a:spcPct val="89000"/>
              </a:lnSpc>
            </a:pPr>
            <a:r>
              <a:rPr lang="fr-FR" altLang="fr-FR" sz="1000" dirty="0">
                <a:latin typeface="Arial" panose="020B0604020202020204" pitchFamily="34" charset="0"/>
              </a:rPr>
              <a:t>Pour certains articles (micro-ordinateurs, hi-fi, vidéo…), il faut ajouter le coût d’obsolescence. En effet, certains produits conservés trop longtemps en stock deviennent techniquement dépassés ou démodés et sont invendables ou inutilisables. Plus le stock est important, plus son temps d’écoulement est long et donc plus le risque d’obsolescence est grand et plus ce coût est élevé. </a:t>
            </a:r>
          </a:p>
          <a:p>
            <a:pPr>
              <a:lnSpc>
                <a:spcPct val="89000"/>
              </a:lnSpc>
            </a:pPr>
            <a:r>
              <a:rPr lang="fr-FR" altLang="fr-FR" sz="1000" dirty="0">
                <a:latin typeface="Arial" panose="020B0604020202020204" pitchFamily="34" charset="0"/>
              </a:rPr>
              <a:t>Les marchandises que l’on a en stock ont été facturées par le fournisseur (ou des frais de fabrication ont été engagés). Cela représente un besoin en fonds de roulement qui doit être financé soit en puisant dans la trésorerie de l’entreprise, soit par recours au crédit bancaire. Cette immobilisation financière a donc un coût que l’on peut estimer de diverses façons : taux du découvert bancaire, coût moyen du capital de l’entreprise, taux de rentabilité souhaité des capitaux investis, coût d’opportunité. </a:t>
            </a:r>
          </a:p>
          <a:p>
            <a:pPr>
              <a:lnSpc>
                <a:spcPct val="89000"/>
              </a:lnSpc>
            </a:pPr>
            <a:r>
              <a:rPr lang="fr-FR" altLang="fr-FR" sz="1000" dirty="0">
                <a:latin typeface="Arial" panose="020B0604020202020204" pitchFamily="34" charset="0"/>
              </a:rPr>
              <a:t>En moyenne, on considère que le coût de possession d’un stock représente de 15 % à 40 % de la valeur de ce stock. C’est ainsi qu’un stock de 1 000 000 €, si le coût de possession est de 30 % par an, coûte annuellement 300 000 €.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B46FE4C-67B4-49B9-8A59-F3D031097065}"/>
              </a:ext>
            </a:extLst>
          </p:cNvPr>
          <p:cNvSpPr>
            <a:spLocks noGrp="1" noRot="1" noChangeAspect="1" noChangeArrowheads="1" noTextEdit="1"/>
          </p:cNvSpPr>
          <p:nvPr>
            <p:ph type="sldImg"/>
          </p:nvPr>
        </p:nvSpPr>
        <p:spPr>
          <a:ln cap="flat"/>
        </p:spPr>
      </p:sp>
      <p:sp>
        <p:nvSpPr>
          <p:cNvPr id="39939" name="Rectangle 3">
            <a:extLst>
              <a:ext uri="{FF2B5EF4-FFF2-40B4-BE49-F238E27FC236}">
                <a16:creationId xmlns:a16="http://schemas.microsoft.com/office/drawing/2014/main" id="{2D825189-8EF0-42BA-9E9A-36C0574619F2}"/>
              </a:ext>
            </a:extLst>
          </p:cNvPr>
          <p:cNvSpPr>
            <a:spLocks noGrp="1" noChangeArrowheads="1"/>
          </p:cNvSpPr>
          <p:nvPr>
            <p:ph type="body" idx="1"/>
          </p:nvPr>
        </p:nvSpPr>
        <p:spPr>
          <a:xfrm>
            <a:off x="968011" y="4746214"/>
            <a:ext cx="5164935" cy="4842879"/>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pPr>
            <a:r>
              <a:rPr lang="fr-FR" altLang="fr-FR" sz="1000" dirty="0">
                <a:latin typeface="Arial" panose="020B0604020202020204" pitchFamily="34" charset="0"/>
              </a:rPr>
              <a:t>Avant de passer une commande, il faut surveiller le niveau du stock, déterminer la taille de la commande, choisir un fournisseur, fixer avec lui le délai, le prix et les conditions de transport et de livraison. On doit ensuite émettre la commande et en assurer la réception, contrôler et payer la facture du fournisseur. Tous ces coûts sont indépendants de la taille de la commande, mais se répètent à chaque fois qu’une nouvelle commande est passée. </a:t>
            </a:r>
          </a:p>
          <a:p>
            <a:pPr>
              <a:lnSpc>
                <a:spcPct val="89000"/>
              </a:lnSpc>
            </a:pPr>
            <a:r>
              <a:rPr lang="fr-FR" altLang="fr-FR" sz="1000" dirty="0">
                <a:latin typeface="Arial" panose="020B0604020202020204" pitchFamily="34" charset="0"/>
              </a:rPr>
              <a:t>Ce coût tient à la constitution et au renouvellement du stock et vient s’ajouter au prix d’achat de l’article. Il comprend tous les frais engagés pour réaliser les achats. Le mot passation est donc ici à prendre au sens large, il concerne aussi bien les coûts relatifs à une commande externe que ceux relatifs à un lancement en production interne. Le coût d’une commande externe s’établit en calculant l’ensemble des frais liés à l’achat (coûts des services achat, réception...). Par ailleurs, lorsqu’il s’agit d’un lancement en production, il faut calculer les frais administratifs et prendre en compte les frais de réglage. Le changement de fabrication entraîne des coûts additionnels en production : montage de nouveaux outils, accoutumance du personnel, nouveaux réglages, dégradation possible de la qualité au début de la nouvelle série… Il en est de même lorsqu’un lancement en fabrication doit être fait pour alimenter un stock de produits finis ou semi-finis : le lancement fait l’objet d’un certain nombre de travaux administratifs : instructions aux ateliers, bons de sortie des matières, ordonnancement dans le programme de production, recherche des gammes, émission de l’ordre de fabrication. </a:t>
            </a:r>
          </a:p>
          <a:p>
            <a:pPr>
              <a:lnSpc>
                <a:spcPct val="89000"/>
              </a:lnSpc>
            </a:pPr>
            <a:r>
              <a:rPr lang="fr-FR" altLang="fr-FR" sz="1000" dirty="0">
                <a:latin typeface="Arial" panose="020B0604020202020204" pitchFamily="34" charset="0"/>
              </a:rPr>
              <a:t>Il paraît logique de choisir la livraison comme représentative du coût total. En effet, les services d’achats organisés passent des commandes avec des demandes de livraison étalées dans le temps. Or, la plupart des frais et en particulier les frais de structure vont être déterminés en fonction du volume effectivement traité. Il faut bien réaliser le suivi du délai, les réceptions et l’ordonnancement des factures pour chacune des livraisons. C’est pour toutes ces raisons que l’unité d’œuvre est l’ordre de livraison.</a:t>
            </a:r>
          </a:p>
          <a:p>
            <a:pPr>
              <a:lnSpc>
                <a:spcPct val="89000"/>
              </a:lnSpc>
            </a:pPr>
            <a:r>
              <a:rPr lang="fr-FR" altLang="fr-FR" sz="1000" dirty="0">
                <a:latin typeface="Arial" panose="020B0604020202020204" pitchFamily="34" charset="0"/>
              </a:rPr>
              <a:t>La simple division du total des frais de cette rubrique pendant une période donnée, généralement l’année, par le nombre d’ordres de livraison de la même période nous donne le résultat.</a:t>
            </a: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5F192066-CBAA-4C2A-9830-9F23FECD43E9}"/>
              </a:ext>
            </a:extLst>
          </p:cNvPr>
          <p:cNvSpPr>
            <a:spLocks noGrp="1" noRot="1" noChangeAspect="1" noChangeArrowheads="1" noTextEdit="1"/>
          </p:cNvSpPr>
          <p:nvPr>
            <p:ph type="sldImg"/>
          </p:nvPr>
        </p:nvSpPr>
        <p:spPr>
          <a:ln cap="flat"/>
        </p:spPr>
      </p:sp>
      <p:sp>
        <p:nvSpPr>
          <p:cNvPr id="41987" name="Rectangle 3">
            <a:extLst>
              <a:ext uri="{FF2B5EF4-FFF2-40B4-BE49-F238E27FC236}">
                <a16:creationId xmlns:a16="http://schemas.microsoft.com/office/drawing/2014/main" id="{C7629D34-A55C-494D-8F49-E5E5CD61CE1E}"/>
              </a:ext>
            </a:extLst>
          </p:cNvPr>
          <p:cNvSpPr>
            <a:spLocks noGrp="1" noChangeArrowheads="1"/>
          </p:cNvSpPr>
          <p:nvPr>
            <p:ph type="body" idx="1"/>
          </p:nvPr>
        </p:nvSpPr>
        <p:spPr>
          <a:xfrm>
            <a:off x="946464" y="4875963"/>
            <a:ext cx="5186483" cy="463052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pPr>
            <a:r>
              <a:rPr lang="fr-FR" altLang="fr-FR" sz="1000" b="1" dirty="0">
                <a:latin typeface="Arial" panose="020B0604020202020204" pitchFamily="34" charset="0"/>
              </a:rPr>
              <a:t>Le coût de rupture </a:t>
            </a:r>
          </a:p>
          <a:p>
            <a:pPr>
              <a:lnSpc>
                <a:spcPct val="89000"/>
              </a:lnSpc>
            </a:pPr>
            <a:r>
              <a:rPr lang="fr-FR" altLang="fr-FR" sz="1000" dirty="0">
                <a:latin typeface="Arial" panose="020B0604020202020204" pitchFamily="34" charset="0"/>
              </a:rPr>
              <a:t>De manière générale, une rupture de stock entraîne une dégradation de l’image de marque de l’entreprise, et donc un risque de baisse du niveau des ventes futures. De plus, face à une rupture de stock, les clients peuvent réagir de deux façons : la vente est perdue ou la vente est différée.  </a:t>
            </a:r>
          </a:p>
          <a:p>
            <a:pPr>
              <a:lnSpc>
                <a:spcPct val="89000"/>
              </a:lnSpc>
            </a:pPr>
            <a:r>
              <a:rPr lang="fr-FR" altLang="fr-FR" sz="1000" dirty="0">
                <a:latin typeface="Arial" panose="020B0604020202020204" pitchFamily="34" charset="0"/>
              </a:rPr>
              <a:t>En cas de vente perdue, le coût d’une rupture de stock est d’abord celui d’une marge bénéficiaire perdue. Dans le cas des ventes différées, la perte de marge bénéficiaire doit être remplacée par un coût, qui correspond d’une part à une pénalité à payer au client, éventuellement prévue dans le contrat et d’autre part à l’accroissement des coûts associés, liés à une fabrication ou une expédition d’urgence par exemple. Dans de nombreuses situations, on observe une combinaison de ces deux comportements : une partie des clients annule leur commande et achète le produit chez un concurrent et une partie accepte d’attendre. </a:t>
            </a:r>
          </a:p>
          <a:p>
            <a:pPr>
              <a:lnSpc>
                <a:spcPct val="89000"/>
              </a:lnSpc>
            </a:pPr>
            <a:endParaRPr lang="fr-FR" altLang="fr-FR" sz="1000" dirty="0">
              <a:latin typeface="Arial" panose="020B0604020202020204" pitchFamily="34" charset="0"/>
            </a:endParaRPr>
          </a:p>
          <a:p>
            <a:pPr>
              <a:lnSpc>
                <a:spcPct val="89000"/>
              </a:lnSpc>
            </a:pPr>
            <a:endParaRPr lang="fr-FR" altLang="fr-FR" sz="1000" dirty="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20DF667-436A-45EF-BD31-C1F84E9FE710}"/>
              </a:ext>
            </a:extLst>
          </p:cNvPr>
          <p:cNvSpPr>
            <a:spLocks noGrp="1" noRot="1" noChangeAspect="1" noChangeArrowheads="1" noTextEdit="1"/>
          </p:cNvSpPr>
          <p:nvPr>
            <p:ph type="sldImg"/>
          </p:nvPr>
        </p:nvSpPr>
        <p:spPr>
          <a:ln cap="flat"/>
        </p:spPr>
      </p:sp>
      <p:sp>
        <p:nvSpPr>
          <p:cNvPr id="40963" name="Rectangle 3">
            <a:extLst>
              <a:ext uri="{FF2B5EF4-FFF2-40B4-BE49-F238E27FC236}">
                <a16:creationId xmlns:a16="http://schemas.microsoft.com/office/drawing/2014/main" id="{DFD9E536-F603-4A42-9A3B-33F223E27A6A}"/>
              </a:ext>
            </a:extLst>
          </p:cNvPr>
          <p:cNvSpPr>
            <a:spLocks noGrp="1" noChangeArrowheads="1"/>
          </p:cNvSpPr>
          <p:nvPr>
            <p:ph type="body" idx="1"/>
          </p:nvPr>
        </p:nvSpPr>
        <p:spPr>
          <a:xfrm>
            <a:off x="391856" y="4684525"/>
            <a:ext cx="6465959" cy="5331191"/>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defRPr/>
            </a:pPr>
            <a:r>
              <a:rPr lang="fr-FR" altLang="fr-FR" sz="1000" dirty="0">
                <a:latin typeface="Arial" panose="020B0604020202020204" pitchFamily="34" charset="0"/>
              </a:rPr>
              <a:t>Les modèles économiques décrivent de nombreuses situations :</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arbitrage coût de possession - coût de transaction,</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rabais sur quantité,</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groupage de commandes,</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contraintes externes sur la politique de gestion des stocks,</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évolution des paramètres dans le temps.</a:t>
            </a:r>
          </a:p>
          <a:p>
            <a:pPr>
              <a:lnSpc>
                <a:spcPct val="89000"/>
              </a:lnSpc>
              <a:defRPr/>
            </a:pPr>
            <a:r>
              <a:rPr lang="fr-FR" altLang="fr-FR" sz="1000" dirty="0">
                <a:latin typeface="Arial" panose="020B0604020202020204" pitchFamily="34" charset="0"/>
              </a:rPr>
              <a:t>Calculons d’abord, avec des hypothèses simples, la quantité de commandes qui minimise le coût de la gestion du stock. Ces hypothèses sont les suivantes :</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on gère un seul article, </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la demande est linéaire (c’est-à-dire constante par unité de temps) et connue avec certitude, </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la livraison d’une commande est reçue en une seule fois, </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le prix est fixe, quelle que soit la quantité commandée (pas de remise sur quantités),</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le délai d’obtention est connu et fixe. On rappelle que ce délai est le temps qui s’écoule entre le moment où l’on passe la commande et le moment où la marchandise est disponible en rayon, </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on n’admet pas de ruptures de stock. </a:t>
            </a:r>
          </a:p>
          <a:p>
            <a:pPr>
              <a:lnSpc>
                <a:spcPct val="89000"/>
              </a:lnSpc>
              <a:defRPr/>
            </a:pPr>
            <a:r>
              <a:rPr lang="fr-FR" altLang="fr-FR" sz="1000" dirty="0">
                <a:latin typeface="Arial" panose="020B0604020202020204" pitchFamily="34" charset="0"/>
              </a:rPr>
              <a:t>Ces hypothèses sont représentées sur la figure où </a:t>
            </a:r>
            <a:r>
              <a:rPr lang="fr-FR" altLang="fr-FR" sz="1000" b="1" dirty="0">
                <a:latin typeface="Arial" panose="020B0604020202020204" pitchFamily="34" charset="0"/>
              </a:rPr>
              <a:t>Q</a:t>
            </a:r>
            <a:r>
              <a:rPr lang="fr-FR" altLang="fr-FR" sz="1000" dirty="0">
                <a:latin typeface="Arial" panose="020B0604020202020204" pitchFamily="34" charset="0"/>
              </a:rPr>
              <a:t> est la quantité commandée, </a:t>
            </a:r>
            <a:r>
              <a:rPr lang="fr-FR" altLang="fr-FR" sz="1000" b="1" dirty="0">
                <a:latin typeface="Arial" panose="020B0604020202020204" pitchFamily="34" charset="0"/>
              </a:rPr>
              <a:t>D</a:t>
            </a:r>
            <a:r>
              <a:rPr lang="fr-FR" altLang="fr-FR" sz="1000" dirty="0">
                <a:latin typeface="Arial" panose="020B0604020202020204" pitchFamily="34" charset="0"/>
              </a:rPr>
              <a:t> est la demande par unité de temps et </a:t>
            </a:r>
            <a:r>
              <a:rPr lang="fr-FR" altLang="fr-FR" sz="1000" b="1" dirty="0">
                <a:latin typeface="Arial" panose="020B0604020202020204" pitchFamily="34" charset="0"/>
              </a:rPr>
              <a:t>d</a:t>
            </a:r>
            <a:r>
              <a:rPr lang="fr-FR" altLang="fr-FR" sz="1000" dirty="0">
                <a:latin typeface="Arial" panose="020B0604020202020204" pitchFamily="34" charset="0"/>
              </a:rPr>
              <a:t>, le délai d’obtention. </a:t>
            </a:r>
          </a:p>
          <a:p>
            <a:pPr>
              <a:lnSpc>
                <a:spcPct val="89000"/>
              </a:lnSpc>
              <a:defRPr/>
            </a:pPr>
            <a:r>
              <a:rPr lang="fr-FR" altLang="fr-FR" sz="1000" dirty="0">
                <a:latin typeface="Arial" panose="020B0604020202020204" pitchFamily="34" charset="0"/>
              </a:rPr>
              <a:t>L’intervalle entre deux commandes successives est donné par le rapport </a:t>
            </a:r>
            <a:r>
              <a:rPr lang="fr-FR" altLang="fr-FR" sz="1000" b="1" dirty="0">
                <a:latin typeface="Arial" panose="020B0604020202020204" pitchFamily="34" charset="0"/>
              </a:rPr>
              <a:t>Q/D</a:t>
            </a:r>
            <a:r>
              <a:rPr lang="fr-FR" altLang="fr-FR" sz="1000" dirty="0">
                <a:latin typeface="Arial" panose="020B0604020202020204" pitchFamily="34" charset="0"/>
              </a:rPr>
              <a:t>, alors que le nombre de commandes passées par unité de temps est égal à </a:t>
            </a:r>
            <a:r>
              <a:rPr lang="fr-FR" altLang="fr-FR" sz="1000" b="1" dirty="0">
                <a:latin typeface="Arial" panose="020B0604020202020204" pitchFamily="34" charset="0"/>
              </a:rPr>
              <a:t>D/Q</a:t>
            </a:r>
            <a:r>
              <a:rPr lang="fr-FR" altLang="fr-FR" sz="1000" dirty="0">
                <a:latin typeface="Arial" panose="020B0604020202020204" pitchFamily="34" charset="0"/>
              </a:rPr>
              <a:t>.  </a:t>
            </a:r>
          </a:p>
          <a:p>
            <a:pPr>
              <a:lnSpc>
                <a:spcPct val="89000"/>
              </a:lnSpc>
              <a:defRPr/>
            </a:pPr>
            <a:r>
              <a:rPr lang="fr-FR" altLang="fr-FR" sz="1000" dirty="0">
                <a:latin typeface="Arial" panose="020B0604020202020204" pitchFamily="34" charset="0"/>
              </a:rPr>
              <a:t>De plus, comme aucun aléa n’est présent dans ce modèle de base, on constate que le niveau du stock varie de façon linéaire entre </a:t>
            </a:r>
            <a:r>
              <a:rPr lang="fr-FR" altLang="fr-FR" sz="1000" b="1" dirty="0">
                <a:latin typeface="Arial" panose="020B0604020202020204" pitchFamily="34" charset="0"/>
              </a:rPr>
              <a:t>Q</a:t>
            </a:r>
            <a:r>
              <a:rPr lang="fr-FR" altLang="fr-FR" sz="1000" dirty="0">
                <a:latin typeface="Arial" panose="020B0604020202020204" pitchFamily="34" charset="0"/>
              </a:rPr>
              <a:t> et </a:t>
            </a:r>
            <a:r>
              <a:rPr lang="fr-FR" altLang="fr-FR" sz="1000" b="1" dirty="0">
                <a:latin typeface="Arial" panose="020B0604020202020204" pitchFamily="34" charset="0"/>
              </a:rPr>
              <a:t>0</a:t>
            </a:r>
            <a:r>
              <a:rPr lang="fr-FR" altLang="fr-FR" sz="1000" dirty="0">
                <a:latin typeface="Arial" panose="020B0604020202020204" pitchFamily="34" charset="0"/>
              </a:rPr>
              <a:t>. Le stock moyen possédé est dès lors égal à </a:t>
            </a:r>
            <a:r>
              <a:rPr lang="fr-FR" altLang="fr-FR" sz="1000" b="1" dirty="0">
                <a:latin typeface="Arial" panose="020B0604020202020204" pitchFamily="34" charset="0"/>
              </a:rPr>
              <a:t>Q/2</a:t>
            </a:r>
            <a:r>
              <a:rPr lang="fr-FR" altLang="fr-FR" sz="1000" dirty="0">
                <a:latin typeface="Arial" panose="020B0604020202020204" pitchFamily="34" charset="0"/>
              </a:rPr>
              <a:t>. Dans ce système, la nouvelle commande est passée quand le stock descendra à la valeur </a:t>
            </a:r>
            <a:r>
              <a:rPr lang="fr-FR" altLang="fr-FR" sz="1000" b="1" dirty="0">
                <a:latin typeface="Arial" panose="020B0604020202020204" pitchFamily="34" charset="0"/>
              </a:rPr>
              <a:t>Dd</a:t>
            </a:r>
            <a:r>
              <a:rPr lang="fr-FR" altLang="fr-FR" sz="1000" dirty="0">
                <a:latin typeface="Arial" panose="020B0604020202020204" pitchFamily="34" charset="0"/>
              </a:rPr>
              <a:t>. Ce modèle particulièrement simple peut donc s’interpréter de deux manières : </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Tout d’abord comme un système à point de commande, dont les paramètres sont </a:t>
            </a:r>
            <a:r>
              <a:rPr lang="fr-FR" altLang="fr-FR" sz="1000" b="1" dirty="0">
                <a:latin typeface="Arial" panose="020B0604020202020204" pitchFamily="34" charset="0"/>
              </a:rPr>
              <a:t>Dd</a:t>
            </a:r>
            <a:r>
              <a:rPr lang="fr-FR" altLang="fr-FR" sz="1000" dirty="0">
                <a:latin typeface="Arial" panose="020B0604020202020204" pitchFamily="34" charset="0"/>
              </a:rPr>
              <a:t> pour le point de commande et </a:t>
            </a:r>
            <a:r>
              <a:rPr lang="fr-FR" altLang="fr-FR" sz="1000" b="1" dirty="0">
                <a:latin typeface="Arial" panose="020B0604020202020204" pitchFamily="34" charset="0"/>
              </a:rPr>
              <a:t>Q</a:t>
            </a:r>
            <a:r>
              <a:rPr lang="fr-FR" altLang="fr-FR" sz="1000" dirty="0">
                <a:latin typeface="Arial" panose="020B0604020202020204" pitchFamily="34" charset="0"/>
              </a:rPr>
              <a:t> comme taille de commande. </a:t>
            </a:r>
          </a:p>
          <a:p>
            <a:pPr marL="371727" indent="-184219">
              <a:lnSpc>
                <a:spcPct val="89000"/>
              </a:lnSpc>
              <a:spcBef>
                <a:spcPts val="0"/>
              </a:spcBef>
              <a:buFont typeface="Arial" panose="020B0604020202020204" pitchFamily="34" charset="0"/>
              <a:buChar char="•"/>
              <a:defRPr/>
            </a:pPr>
            <a:r>
              <a:rPr lang="fr-FR" altLang="fr-FR" sz="1000" dirty="0">
                <a:latin typeface="Arial" panose="020B0604020202020204" pitchFamily="34" charset="0"/>
              </a:rPr>
              <a:t>Ensuite comme un système à révision périodique. La période de révision serait </a:t>
            </a:r>
            <a:r>
              <a:rPr lang="fr-FR" altLang="fr-FR" sz="1000" b="1" dirty="0">
                <a:latin typeface="Arial" panose="020B0604020202020204" pitchFamily="34" charset="0"/>
              </a:rPr>
              <a:t>Q/D</a:t>
            </a:r>
            <a:r>
              <a:rPr lang="fr-FR" altLang="fr-FR" sz="1000" dirty="0">
                <a:latin typeface="Arial" panose="020B0604020202020204" pitchFamily="34" charset="0"/>
              </a:rPr>
              <a:t>. Le niveau de </a:t>
            </a:r>
            <a:r>
              <a:rPr lang="fr-FR" altLang="fr-FR" sz="1000" dirty="0" err="1">
                <a:latin typeface="Arial" panose="020B0604020202020204" pitchFamily="34" charset="0"/>
              </a:rPr>
              <a:t>recomplètement</a:t>
            </a:r>
            <a:r>
              <a:rPr lang="fr-FR" altLang="fr-FR" sz="1000" dirty="0">
                <a:latin typeface="Arial" panose="020B0604020202020204" pitchFamily="34" charset="0"/>
              </a:rPr>
              <a:t> doit permettre de couvrir la demande pendant la période de révision augmentée du délai d’obtention. Ce niveau vaut donc </a:t>
            </a:r>
            <a:r>
              <a:rPr lang="fr-FR" altLang="fr-FR" sz="1000" b="1" dirty="0">
                <a:latin typeface="Arial" panose="020B0604020202020204" pitchFamily="34" charset="0"/>
              </a:rPr>
              <a:t>Q</a:t>
            </a:r>
            <a:r>
              <a:rPr lang="fr-FR" altLang="fr-FR" sz="1000" dirty="0">
                <a:latin typeface="Arial" panose="020B0604020202020204" pitchFamily="34" charset="0"/>
              </a:rPr>
              <a:t> + </a:t>
            </a:r>
            <a:r>
              <a:rPr lang="fr-FR" altLang="fr-FR" sz="1000" b="1" dirty="0">
                <a:latin typeface="Arial" panose="020B0604020202020204" pitchFamily="34" charset="0"/>
              </a:rPr>
              <a:t>Dd</a:t>
            </a:r>
          </a:p>
          <a:p>
            <a:pPr>
              <a:lnSpc>
                <a:spcPct val="89000"/>
              </a:lnSpc>
              <a:defRPr/>
            </a:pPr>
            <a:r>
              <a:rPr lang="fr-FR" altLang="fr-FR" sz="1000" dirty="0">
                <a:latin typeface="Arial" panose="020B0604020202020204" pitchFamily="34" charset="0"/>
              </a:rPr>
              <a:t>Exemple : si la demande annuelle est de </a:t>
            </a:r>
            <a:r>
              <a:rPr lang="fr-FR" altLang="fr-FR" sz="1000" b="1" dirty="0">
                <a:latin typeface="Arial" panose="020B0604020202020204" pitchFamily="34" charset="0"/>
              </a:rPr>
              <a:t>D</a:t>
            </a:r>
            <a:r>
              <a:rPr lang="fr-FR" altLang="fr-FR" sz="1000" dirty="0">
                <a:latin typeface="Arial" panose="020B0604020202020204" pitchFamily="34" charset="0"/>
              </a:rPr>
              <a:t> = 100 et si l’on commande à chaque fois </a:t>
            </a:r>
            <a:r>
              <a:rPr lang="fr-FR" altLang="fr-FR" sz="1000" b="1" dirty="0">
                <a:latin typeface="Arial" panose="020B0604020202020204" pitchFamily="34" charset="0"/>
              </a:rPr>
              <a:t>Q</a:t>
            </a:r>
            <a:r>
              <a:rPr lang="fr-FR" altLang="fr-FR" sz="1000" dirty="0">
                <a:latin typeface="Arial" panose="020B0604020202020204" pitchFamily="34" charset="0"/>
              </a:rPr>
              <a:t> = 20 unités, on passera 100/20 = 5 commandes dans l’année. Supposons un délai du fournisseur de 2 semaines, soit environ 2/50 de l’année (qui est l’unité de temps – On supposera ici que l’année ne comprends que 50 semaines pour tenir compte de 2 semaines de fermeture). </a:t>
            </a:r>
          </a:p>
          <a:p>
            <a:pPr>
              <a:lnSpc>
                <a:spcPct val="89000"/>
              </a:lnSpc>
              <a:defRPr/>
            </a:pPr>
            <a:r>
              <a:rPr lang="fr-FR" altLang="fr-FR" sz="1000" dirty="0">
                <a:latin typeface="Arial" panose="020B0604020202020204" pitchFamily="34" charset="0"/>
              </a:rPr>
              <a:t>On trouve : </a:t>
            </a:r>
            <a:r>
              <a:rPr lang="fr-FR" altLang="fr-FR" sz="1000" b="1" dirty="0">
                <a:latin typeface="Arial" panose="020B0604020202020204" pitchFamily="34" charset="0"/>
              </a:rPr>
              <a:t>Dd</a:t>
            </a:r>
            <a:r>
              <a:rPr lang="fr-FR" altLang="fr-FR" sz="1000" dirty="0">
                <a:latin typeface="Arial" panose="020B0604020202020204" pitchFamily="34" charset="0"/>
              </a:rPr>
              <a:t> = 100 x 2/50 = 4 unités</a:t>
            </a:r>
          </a:p>
          <a:p>
            <a:pPr>
              <a:lnSpc>
                <a:spcPct val="89000"/>
              </a:lnSpc>
              <a:defRPr/>
            </a:pPr>
            <a:r>
              <a:rPr lang="fr-FR" altLang="fr-FR" sz="1000" dirty="0">
                <a:latin typeface="Arial" panose="020B0604020202020204" pitchFamily="34" charset="0"/>
              </a:rPr>
              <a:t>Nous placerons une commande chaque fois que le stock descendra à 4 unités et la commande arrivera 2 semaines plus tard alors que notre stock deviendra nul.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26E29B7A-ABBF-4B05-AE4A-8B31DE10FC45}"/>
              </a:ext>
            </a:extLst>
          </p:cNvPr>
          <p:cNvSpPr>
            <a:spLocks noGrp="1" noRot="1" noChangeAspect="1" noChangeArrowheads="1" noTextEdit="1"/>
          </p:cNvSpPr>
          <p:nvPr>
            <p:ph type="sldImg"/>
          </p:nvPr>
        </p:nvSpPr>
        <p:spPr>
          <a:ln cap="flat"/>
        </p:spPr>
      </p:sp>
      <p:sp>
        <p:nvSpPr>
          <p:cNvPr id="52227" name="Rectangle 3">
            <a:extLst>
              <a:ext uri="{FF2B5EF4-FFF2-40B4-BE49-F238E27FC236}">
                <a16:creationId xmlns:a16="http://schemas.microsoft.com/office/drawing/2014/main" id="{DBB7F17F-ADC6-4E8D-9613-2FFE5FD0AC8B}"/>
              </a:ext>
            </a:extLst>
          </p:cNvPr>
          <p:cNvSpPr>
            <a:spLocks noGrp="1" noChangeArrowheads="1"/>
          </p:cNvSpPr>
          <p:nvPr>
            <p:ph type="body" idx="1"/>
          </p:nvPr>
        </p:nvSpPr>
        <p:spPr>
          <a:xfrm>
            <a:off x="309291" y="4735247"/>
            <a:ext cx="6336704" cy="5499366"/>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defRPr/>
            </a:pPr>
            <a:r>
              <a:rPr lang="fr-FR" altLang="fr-FR" sz="1000" dirty="0">
                <a:latin typeface="Arial" panose="020B0604020202020204" pitchFamily="34" charset="0"/>
                <a:cs typeface="Arial" panose="020B0604020202020204" pitchFamily="34" charset="0"/>
              </a:rPr>
              <a:t>Exemple : gardons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 25 et supposons que </a:t>
            </a:r>
            <a:r>
              <a:rPr lang="fr-FR" altLang="fr-FR" sz="1000" b="1" dirty="0">
                <a:latin typeface="Arial" panose="020B0604020202020204" pitchFamily="34" charset="0"/>
                <a:cs typeface="Arial" panose="020B0604020202020204" pitchFamily="34" charset="0"/>
              </a:rPr>
              <a:t>C</a:t>
            </a:r>
            <a:r>
              <a:rPr lang="fr-FR" altLang="fr-FR" sz="1000" dirty="0">
                <a:latin typeface="Arial" panose="020B0604020202020204" pitchFamily="34" charset="0"/>
                <a:cs typeface="Arial" panose="020B0604020202020204" pitchFamily="34" charset="0"/>
              </a:rPr>
              <a:t> = 100 € et </a:t>
            </a:r>
            <a:r>
              <a:rPr lang="fr-FR" altLang="fr-FR" sz="1000" b="1" dirty="0">
                <a:latin typeface="Arial" panose="020B0604020202020204" pitchFamily="34" charset="0"/>
                <a:cs typeface="Arial" panose="020B0604020202020204" pitchFamily="34" charset="0"/>
              </a:rPr>
              <a:t>h</a:t>
            </a:r>
            <a:r>
              <a:rPr lang="fr-FR" altLang="fr-FR" sz="1000" dirty="0">
                <a:latin typeface="Arial" panose="020B0604020202020204" pitchFamily="34" charset="0"/>
                <a:cs typeface="Arial" panose="020B0604020202020204" pitchFamily="34" charset="0"/>
              </a:rPr>
              <a:t> = 25 %. </a:t>
            </a:r>
          </a:p>
          <a:p>
            <a:pPr>
              <a:lnSpc>
                <a:spcPct val="89000"/>
              </a:lnSpc>
              <a:defRPr/>
            </a:pPr>
            <a:r>
              <a:rPr lang="fr-FR" altLang="fr-FR" sz="1000" dirty="0">
                <a:latin typeface="Arial" panose="020B0604020202020204" pitchFamily="34" charset="0"/>
                <a:cs typeface="Arial" panose="020B0604020202020204" pitchFamily="34" charset="0"/>
              </a:rPr>
              <a:t>On trouve </a:t>
            </a:r>
            <a:r>
              <a:rPr lang="fr-FR" altLang="fr-FR" sz="1000" b="1" dirty="0" err="1">
                <a:latin typeface="Arial" panose="020B0604020202020204" pitchFamily="34" charset="0"/>
                <a:cs typeface="Arial" panose="020B0604020202020204" pitchFamily="34" charset="0"/>
              </a:rPr>
              <a:t>Ch</a:t>
            </a:r>
            <a:r>
              <a:rPr lang="fr-FR" altLang="fr-FR" sz="1000" dirty="0">
                <a:latin typeface="Arial" panose="020B0604020202020204" pitchFamily="34" charset="0"/>
                <a:cs typeface="Arial" panose="020B0604020202020204" pitchFamily="34" charset="0"/>
              </a:rPr>
              <a:t> x </a:t>
            </a:r>
            <a:r>
              <a:rPr lang="fr-FR" altLang="fr-FR" sz="1000" b="1" dirty="0">
                <a:latin typeface="Arial" panose="020B0604020202020204" pitchFamily="34" charset="0"/>
                <a:cs typeface="Arial" panose="020B0604020202020204" pitchFamily="34" charset="0"/>
              </a:rPr>
              <a:t>Q/2 </a:t>
            </a:r>
            <a:r>
              <a:rPr lang="fr-FR" altLang="fr-FR" sz="1000" dirty="0">
                <a:latin typeface="Arial" panose="020B0604020202020204" pitchFamily="34" charset="0"/>
                <a:cs typeface="Arial" panose="020B0604020202020204" pitchFamily="34" charset="0"/>
              </a:rPr>
              <a:t>= 100 x 0,25 x 25/2 = 312,50 €. </a:t>
            </a:r>
          </a:p>
          <a:p>
            <a:pPr>
              <a:lnSpc>
                <a:spcPct val="89000"/>
              </a:lnSpc>
              <a:defRPr/>
            </a:pPr>
            <a:r>
              <a:rPr lang="fr-FR" altLang="fr-FR" sz="1000" dirty="0">
                <a:latin typeface="Arial" panose="020B0604020202020204" pitchFamily="34" charset="0"/>
                <a:cs typeface="Arial" panose="020B0604020202020204" pitchFamily="34" charset="0"/>
              </a:rPr>
              <a:t>L’évolution de ce coût avec la valeur de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est représentée sur la figure. </a:t>
            </a:r>
          </a:p>
          <a:p>
            <a:pPr>
              <a:lnSpc>
                <a:spcPct val="89000"/>
              </a:lnSpc>
              <a:defRPr/>
            </a:pPr>
            <a:r>
              <a:rPr lang="fr-FR" altLang="fr-FR" sz="1000" dirty="0">
                <a:latin typeface="Arial" panose="020B0604020202020204" pitchFamily="34" charset="0"/>
                <a:cs typeface="Arial" panose="020B0604020202020204" pitchFamily="34" charset="0"/>
              </a:rPr>
              <a:t>Elle est linéaire et croît quand Q augmente : </a:t>
            </a:r>
          </a:p>
          <a:p>
            <a:pPr marL="171439" indent="-171439">
              <a:lnSpc>
                <a:spcPct val="89000"/>
              </a:lnSpc>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pour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 100, le coût de possession est de 1 250 €, </a:t>
            </a:r>
          </a:p>
          <a:p>
            <a:pPr marL="171439" indent="-171439">
              <a:lnSpc>
                <a:spcPct val="89000"/>
              </a:lnSpc>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pour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 10, le coût de possession est de 125 €.</a:t>
            </a:r>
          </a:p>
          <a:p>
            <a:pPr>
              <a:lnSpc>
                <a:spcPct val="89000"/>
              </a:lnSpc>
              <a:defRPr/>
            </a:pPr>
            <a:r>
              <a:rPr lang="fr-FR" altLang="fr-FR" sz="1000" dirty="0">
                <a:latin typeface="Arial" panose="020B0604020202020204" pitchFamily="34" charset="0"/>
                <a:cs typeface="Arial" panose="020B0604020202020204" pitchFamily="34" charset="0"/>
              </a:rPr>
              <a:t>Coût de passation de commande : il est égal au produit du coût de passation d’une commande, à savoir </a:t>
            </a:r>
            <a:r>
              <a:rPr lang="fr-FR" altLang="fr-FR" sz="1000" b="1" dirty="0">
                <a:latin typeface="Arial" panose="020B0604020202020204" pitchFamily="34" charset="0"/>
                <a:cs typeface="Arial" panose="020B0604020202020204" pitchFamily="34" charset="0"/>
              </a:rPr>
              <a:t>L</a:t>
            </a:r>
            <a:r>
              <a:rPr lang="fr-FR" altLang="fr-FR" sz="1000" dirty="0">
                <a:latin typeface="Arial" panose="020B0604020202020204" pitchFamily="34" charset="0"/>
                <a:cs typeface="Arial" panose="020B0604020202020204" pitchFamily="34" charset="0"/>
              </a:rPr>
              <a:t>, par le nombre de commandes passées par unité de temps. Pour satisfaire une demande pendant une unité de temps en réapprovisionnant par quantités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il faut passer </a:t>
            </a:r>
            <a:r>
              <a:rPr lang="fr-FR" altLang="fr-FR" sz="1000" b="1" dirty="0">
                <a:latin typeface="Arial" panose="020B0604020202020204" pitchFamily="34" charset="0"/>
                <a:cs typeface="Arial" panose="020B0604020202020204" pitchFamily="34" charset="0"/>
              </a:rPr>
              <a:t>D/Q</a:t>
            </a:r>
            <a:r>
              <a:rPr lang="fr-FR" altLang="fr-FR" sz="1000" dirty="0">
                <a:latin typeface="Arial" panose="020B0604020202020204" pitchFamily="34" charset="0"/>
                <a:cs typeface="Arial" panose="020B0604020202020204" pitchFamily="34" charset="0"/>
              </a:rPr>
              <a:t> commandes. Le coût de passation de commande pendant cette unité de temps est donc : </a:t>
            </a:r>
            <a:r>
              <a:rPr lang="fr-FR" altLang="fr-FR" sz="1000" b="1" dirty="0">
                <a:latin typeface="Arial" panose="020B0604020202020204" pitchFamily="34" charset="0"/>
                <a:cs typeface="Arial" panose="020B0604020202020204" pitchFamily="34" charset="0"/>
              </a:rPr>
              <a:t>D/Q x L</a:t>
            </a:r>
          </a:p>
          <a:p>
            <a:pPr>
              <a:lnSpc>
                <a:spcPct val="89000"/>
              </a:lnSpc>
              <a:defRPr/>
            </a:pPr>
            <a:r>
              <a:rPr lang="fr-FR" altLang="fr-FR" sz="1000" b="1" dirty="0">
                <a:latin typeface="Arial" panose="020B0604020202020204" pitchFamily="34" charset="0"/>
                <a:cs typeface="Arial" panose="020B0604020202020204" pitchFamily="34" charset="0"/>
              </a:rPr>
              <a:t>Exemple</a:t>
            </a:r>
            <a:r>
              <a:rPr lang="fr-FR" altLang="fr-FR" sz="1000" dirty="0">
                <a:latin typeface="Arial" panose="020B0604020202020204" pitchFamily="34" charset="0"/>
                <a:cs typeface="Arial" panose="020B0604020202020204" pitchFamily="34" charset="0"/>
              </a:rPr>
              <a:t> : si la demande annuelle est de D = 100 et si l’on commande à chaque fois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 25 unités, on passera 100/25 = 4 commandes dans l’année. Si chaque commande a un coût de passation de </a:t>
            </a:r>
            <a:r>
              <a:rPr lang="fr-FR" altLang="fr-FR" sz="1000" b="1" dirty="0">
                <a:latin typeface="Arial" panose="020B0604020202020204" pitchFamily="34" charset="0"/>
                <a:cs typeface="Arial" panose="020B0604020202020204" pitchFamily="34" charset="0"/>
              </a:rPr>
              <a:t>L</a:t>
            </a:r>
            <a:r>
              <a:rPr lang="fr-FR" altLang="fr-FR" sz="1000" dirty="0">
                <a:latin typeface="Arial" panose="020B0604020202020204" pitchFamily="34" charset="0"/>
                <a:cs typeface="Arial" panose="020B0604020202020204" pitchFamily="34" charset="0"/>
              </a:rPr>
              <a:t> = 50 €, le coût de passation de commande pour la période considérée (l’année dans notre exemple) sera de : </a:t>
            </a:r>
          </a:p>
          <a:p>
            <a:pPr>
              <a:lnSpc>
                <a:spcPct val="89000"/>
              </a:lnSpc>
              <a:defRPr/>
            </a:pPr>
            <a:r>
              <a:rPr lang="fr-FR" altLang="fr-FR" sz="1000" b="1" dirty="0">
                <a:latin typeface="Arial" panose="020B0604020202020204" pitchFamily="34" charset="0"/>
                <a:cs typeface="Arial" panose="020B0604020202020204" pitchFamily="34" charset="0"/>
              </a:rPr>
              <a:t>D/Q </a:t>
            </a:r>
            <a:r>
              <a:rPr lang="fr-FR" altLang="fr-FR" sz="1000" dirty="0">
                <a:latin typeface="Arial" panose="020B0604020202020204" pitchFamily="34" charset="0"/>
                <a:cs typeface="Arial" panose="020B0604020202020204" pitchFamily="34" charset="0"/>
              </a:rPr>
              <a:t>x </a:t>
            </a:r>
            <a:r>
              <a:rPr lang="fr-FR" altLang="fr-FR" sz="1000" b="1" dirty="0">
                <a:latin typeface="Arial" panose="020B0604020202020204" pitchFamily="34" charset="0"/>
                <a:cs typeface="Arial" panose="020B0604020202020204" pitchFamily="34" charset="0"/>
              </a:rPr>
              <a:t>L</a:t>
            </a:r>
            <a:r>
              <a:rPr lang="fr-FR" altLang="fr-FR" sz="1000" dirty="0">
                <a:latin typeface="Arial" panose="020B0604020202020204" pitchFamily="34" charset="0"/>
                <a:cs typeface="Arial" panose="020B0604020202020204" pitchFamily="34" charset="0"/>
              </a:rPr>
              <a:t> = 100/25 x 50 = 200 € </a:t>
            </a:r>
          </a:p>
          <a:p>
            <a:pPr>
              <a:lnSpc>
                <a:spcPct val="89000"/>
              </a:lnSpc>
              <a:defRPr/>
            </a:pPr>
            <a:r>
              <a:rPr lang="fr-FR" altLang="fr-FR" sz="1000" dirty="0">
                <a:latin typeface="Arial" panose="020B0604020202020204" pitchFamily="34" charset="0"/>
                <a:cs typeface="Arial" panose="020B0604020202020204" pitchFamily="34" charset="0"/>
              </a:rPr>
              <a:t>On voit que ce coût diminue lorsque Q augmente : </a:t>
            </a:r>
          </a:p>
          <a:p>
            <a:pPr marL="171439" indent="-171439">
              <a:lnSpc>
                <a:spcPct val="89000"/>
              </a:lnSpc>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pour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 100, il est égal à 50 € (1 commande par an), </a:t>
            </a:r>
          </a:p>
          <a:p>
            <a:pPr marL="171439" indent="-171439">
              <a:lnSpc>
                <a:spcPct val="89000"/>
              </a:lnSpc>
              <a:buFont typeface="Arial" panose="020B0604020202020204" pitchFamily="34" charset="0"/>
              <a:buChar char="•"/>
              <a:defRPr/>
            </a:pPr>
            <a:r>
              <a:rPr lang="fr-FR" altLang="fr-FR" sz="1000" dirty="0">
                <a:latin typeface="Arial" panose="020B0604020202020204" pitchFamily="34" charset="0"/>
                <a:cs typeface="Arial" panose="020B0604020202020204" pitchFamily="34" charset="0"/>
              </a:rPr>
              <a:t>pour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 10, il est égal à 500 € (soit 10 commandes par an).  </a:t>
            </a:r>
          </a:p>
          <a:p>
            <a:pPr>
              <a:lnSpc>
                <a:spcPct val="89000"/>
              </a:lnSpc>
              <a:defRPr/>
            </a:pPr>
            <a:r>
              <a:rPr lang="fr-FR" altLang="fr-FR" sz="1000" dirty="0">
                <a:latin typeface="Arial" panose="020B0604020202020204" pitchFamily="34" charset="0"/>
                <a:cs typeface="Arial" panose="020B0604020202020204" pitchFamily="34" charset="0"/>
              </a:rPr>
              <a:t>La formule donnant </a:t>
            </a:r>
            <a:r>
              <a:rPr lang="fr-FR" altLang="fr-FR" sz="1000" b="1" dirty="0">
                <a:latin typeface="Arial" panose="020B0604020202020204" pitchFamily="34" charset="0"/>
                <a:cs typeface="Arial" panose="020B0604020202020204" pitchFamily="34" charset="0"/>
              </a:rPr>
              <a:t>CVT(Q)</a:t>
            </a:r>
            <a:r>
              <a:rPr lang="fr-FR" altLang="fr-FR" sz="1000" dirty="0">
                <a:latin typeface="Arial" panose="020B0604020202020204" pitchFamily="34" charset="0"/>
                <a:cs typeface="Arial" panose="020B0604020202020204" pitchFamily="34" charset="0"/>
              </a:rPr>
              <a:t> fait bien apparaître la somme de deux coûts antagonistes : le coût de possession, proportionnel à</a:t>
            </a:r>
            <a:r>
              <a:rPr lang="fr-FR" altLang="fr-FR" sz="1000" b="1" dirty="0">
                <a:latin typeface="Arial" panose="020B0604020202020204" pitchFamily="34" charset="0"/>
                <a:cs typeface="Arial" panose="020B0604020202020204" pitchFamily="34" charset="0"/>
              </a:rPr>
              <a:t> Q </a:t>
            </a:r>
            <a:r>
              <a:rPr lang="fr-FR" altLang="fr-FR" sz="1000" dirty="0">
                <a:latin typeface="Arial" panose="020B0604020202020204" pitchFamily="34" charset="0"/>
                <a:cs typeface="Arial" panose="020B0604020202020204" pitchFamily="34" charset="0"/>
              </a:rPr>
              <a:t>et le coût de lancement variant en sens inverse. L’évolution du coût variable total est représentée sur la figure. La quantité économique </a:t>
            </a:r>
            <a:r>
              <a:rPr lang="fr-FR" altLang="fr-FR" sz="1000" b="1" dirty="0">
                <a:latin typeface="Arial" panose="020B0604020202020204" pitchFamily="34" charset="0"/>
                <a:cs typeface="Arial" panose="020B0604020202020204" pitchFamily="34" charset="0"/>
              </a:rPr>
              <a:t>Q* </a:t>
            </a:r>
            <a:r>
              <a:rPr lang="fr-FR" altLang="fr-FR" sz="1000" dirty="0">
                <a:latin typeface="Arial" panose="020B0604020202020204" pitchFamily="34" charset="0"/>
                <a:cs typeface="Arial" panose="020B0604020202020204" pitchFamily="34" charset="0"/>
              </a:rPr>
              <a:t>est la quantité d’unités commandées, lors de chaque approvisionnement, qui conduit au coût variable total minimum. On trouve </a:t>
            </a:r>
            <a:r>
              <a:rPr lang="fr-FR" altLang="fr-FR" sz="1000" b="1" dirty="0">
                <a:latin typeface="Arial" panose="020B0604020202020204" pitchFamily="34" charset="0"/>
                <a:cs typeface="Arial" panose="020B0604020202020204" pitchFamily="34" charset="0"/>
              </a:rPr>
              <a:t>Q* </a:t>
            </a:r>
            <a:r>
              <a:rPr lang="fr-FR" altLang="fr-FR" sz="1000" dirty="0">
                <a:latin typeface="Arial" panose="020B0604020202020204" pitchFamily="34" charset="0"/>
                <a:cs typeface="Arial" panose="020B0604020202020204" pitchFamily="34" charset="0"/>
              </a:rPr>
              <a:t>en dérivant </a:t>
            </a:r>
            <a:r>
              <a:rPr lang="fr-FR" altLang="fr-FR" sz="1000" b="1" dirty="0">
                <a:latin typeface="Arial" panose="020B0604020202020204" pitchFamily="34" charset="0"/>
                <a:cs typeface="Arial" panose="020B0604020202020204" pitchFamily="34" charset="0"/>
              </a:rPr>
              <a:t>CVT(Q) </a:t>
            </a:r>
            <a:r>
              <a:rPr lang="fr-FR" altLang="fr-FR" sz="1000" dirty="0">
                <a:latin typeface="Arial" panose="020B0604020202020204" pitchFamily="34" charset="0"/>
                <a:cs typeface="Arial" panose="020B0604020202020204" pitchFamily="34" charset="0"/>
              </a:rPr>
              <a:t>par rapport à la variable </a:t>
            </a:r>
            <a:r>
              <a:rPr lang="fr-FR" altLang="fr-FR" sz="1000" b="1" dirty="0">
                <a:latin typeface="Arial" panose="020B0604020202020204" pitchFamily="34" charset="0"/>
                <a:cs typeface="Arial" panose="020B0604020202020204" pitchFamily="34" charset="0"/>
              </a:rPr>
              <a:t>Q</a:t>
            </a:r>
            <a:r>
              <a:rPr lang="fr-FR" altLang="fr-FR" sz="1000" dirty="0">
                <a:latin typeface="Arial" panose="020B0604020202020204" pitchFamily="34" charset="0"/>
                <a:cs typeface="Arial" panose="020B0604020202020204" pitchFamily="34" charset="0"/>
              </a:rPr>
              <a:t> : </a:t>
            </a:r>
          </a:p>
          <a:p>
            <a:pPr>
              <a:lnSpc>
                <a:spcPct val="89000"/>
              </a:lnSpc>
              <a:defRPr/>
            </a:pPr>
            <a:r>
              <a:rPr lang="fr-FR" altLang="fr-FR" sz="1000" b="1" dirty="0">
                <a:latin typeface="Arial" panose="020B0604020202020204" pitchFamily="34" charset="0"/>
                <a:cs typeface="Arial" panose="020B0604020202020204" pitchFamily="34" charset="0"/>
              </a:rPr>
              <a:t>(CVT)’(Q) = – (D x L)/ Q</a:t>
            </a:r>
            <a:r>
              <a:rPr lang="fr-FR" altLang="fr-FR" sz="1000" b="1" baseline="30000" dirty="0">
                <a:latin typeface="Arial" panose="020B0604020202020204" pitchFamily="34" charset="0"/>
                <a:cs typeface="Arial" panose="020B0604020202020204" pitchFamily="34" charset="0"/>
              </a:rPr>
              <a:t>2</a:t>
            </a:r>
            <a:r>
              <a:rPr lang="fr-FR" altLang="fr-FR" sz="1000" b="1" dirty="0">
                <a:latin typeface="Arial" panose="020B0604020202020204" pitchFamily="34" charset="0"/>
                <a:cs typeface="Arial" panose="020B0604020202020204" pitchFamily="34" charset="0"/>
              </a:rPr>
              <a:t> + C x H/2 </a:t>
            </a:r>
          </a:p>
          <a:p>
            <a:pPr>
              <a:lnSpc>
                <a:spcPct val="89000"/>
              </a:lnSpc>
              <a:defRPr/>
            </a:pPr>
            <a:r>
              <a:rPr lang="fr-FR" altLang="fr-FR" sz="1000" dirty="0">
                <a:latin typeface="Arial" panose="020B0604020202020204" pitchFamily="34" charset="0"/>
                <a:cs typeface="Arial" panose="020B0604020202020204" pitchFamily="34" charset="0"/>
              </a:rPr>
              <a:t>À l’optimum, la dérivée est nulle, ce qui fournit la condition : </a:t>
            </a:r>
          </a:p>
          <a:p>
            <a:pPr>
              <a:lnSpc>
                <a:spcPct val="89000"/>
              </a:lnSpc>
              <a:defRPr/>
            </a:pPr>
            <a:r>
              <a:rPr lang="fr-FR" altLang="fr-FR" sz="1000" b="1" dirty="0">
                <a:latin typeface="Arial" panose="020B0604020202020204" pitchFamily="34" charset="0"/>
                <a:cs typeface="Arial" panose="020B0604020202020204" pitchFamily="34" charset="0"/>
              </a:rPr>
              <a:t>D x L/ Q</a:t>
            </a:r>
            <a:r>
              <a:rPr lang="fr-FR" altLang="fr-FR" sz="1000" b="1" baseline="30000" dirty="0">
                <a:latin typeface="Arial" panose="020B0604020202020204" pitchFamily="34" charset="0"/>
                <a:cs typeface="Arial" panose="020B0604020202020204" pitchFamily="34" charset="0"/>
              </a:rPr>
              <a:t>2</a:t>
            </a:r>
            <a:r>
              <a:rPr lang="fr-FR" altLang="fr-FR" sz="1000" b="1" dirty="0">
                <a:latin typeface="Arial" panose="020B0604020202020204" pitchFamily="34" charset="0"/>
                <a:cs typeface="Arial" panose="020B0604020202020204" pitchFamily="34" charset="0"/>
              </a:rPr>
              <a:t> + C x H/2 </a:t>
            </a:r>
            <a:r>
              <a:rPr lang="fr-FR" altLang="fr-FR" sz="1000" dirty="0">
                <a:latin typeface="Arial" panose="020B0604020202020204" pitchFamily="34" charset="0"/>
                <a:cs typeface="Arial" panose="020B0604020202020204" pitchFamily="34" charset="0"/>
              </a:rPr>
              <a:t>= 0 </a:t>
            </a:r>
          </a:p>
          <a:p>
            <a:pPr>
              <a:lnSpc>
                <a:spcPct val="89000"/>
              </a:lnSpc>
              <a:defRPr/>
            </a:pPr>
            <a:r>
              <a:rPr lang="fr-FR" altLang="fr-FR" sz="1000" dirty="0">
                <a:latin typeface="Arial" panose="020B0604020202020204" pitchFamily="34" charset="0"/>
                <a:cs typeface="Arial" panose="020B0604020202020204" pitchFamily="34" charset="0"/>
              </a:rPr>
              <a:t>et on en déduit la quantité optimale1, dite économique </a:t>
            </a:r>
          </a:p>
          <a:p>
            <a:pPr>
              <a:lnSpc>
                <a:spcPct val="89000"/>
              </a:lnSpc>
              <a:defRPr/>
            </a:pPr>
            <a:endParaRPr lang="fr-FR" altLang="fr-FR" sz="900" dirty="0">
              <a:latin typeface="Arial" panose="020B0604020202020204" pitchFamily="34" charset="0"/>
              <a:cs typeface="Arial" panose="020B0604020202020204" pitchFamily="34" charset="0"/>
            </a:endParaRPr>
          </a:p>
          <a:p>
            <a:pPr>
              <a:lnSpc>
                <a:spcPct val="89000"/>
              </a:lnSpc>
              <a:defRPr/>
            </a:pPr>
            <a:endParaRPr lang="fr-FR" altLang="fr-FR" sz="900" dirty="0">
              <a:latin typeface="Arial" panose="020B0604020202020204" pitchFamily="34" charset="0"/>
              <a:cs typeface="Arial" panose="020B0604020202020204" pitchFamily="34" charset="0"/>
            </a:endParaRPr>
          </a:p>
          <a:p>
            <a:pPr>
              <a:lnSpc>
                <a:spcPct val="89000"/>
              </a:lnSpc>
              <a:defRPr/>
            </a:pPr>
            <a:endParaRPr lang="fr-FR" altLang="fr-FR" sz="900" dirty="0">
              <a:latin typeface="Arial" panose="020B0604020202020204" pitchFamily="34" charset="0"/>
              <a:cs typeface="Arial" panose="020B0604020202020204" pitchFamily="34" charset="0"/>
            </a:endParaRPr>
          </a:p>
        </p:txBody>
      </p:sp>
      <p:graphicFrame>
        <p:nvGraphicFramePr>
          <p:cNvPr id="6" name="Object 6">
            <a:hlinkClick r:id="" action="ppaction://ole?verb=0"/>
            <a:extLst>
              <a:ext uri="{FF2B5EF4-FFF2-40B4-BE49-F238E27FC236}">
                <a16:creationId xmlns:a16="http://schemas.microsoft.com/office/drawing/2014/main" id="{512F44D7-05E9-4FEA-BDC3-9B429E346817}"/>
              </a:ext>
            </a:extLst>
          </p:cNvPr>
          <p:cNvGraphicFramePr>
            <a:graphicFrameLocks/>
          </p:cNvGraphicFramePr>
          <p:nvPr>
            <p:custDataLst>
              <p:tags r:id="rId2"/>
            </p:custDataLst>
            <p:extLst>
              <p:ext uri="{D42A27DB-BD31-4B8C-83A1-F6EECF244321}">
                <p14:modId xmlns:p14="http://schemas.microsoft.com/office/powerpoint/2010/main" val="2004810032"/>
              </p:ext>
            </p:extLst>
          </p:nvPr>
        </p:nvGraphicFramePr>
        <p:xfrm>
          <a:off x="2181498" y="9459913"/>
          <a:ext cx="2255566" cy="580708"/>
        </p:xfrm>
        <a:graphic>
          <a:graphicData uri="http://schemas.openxmlformats.org/presentationml/2006/ole">
            <mc:AlternateContent xmlns:mc="http://schemas.openxmlformats.org/markup-compatibility/2006">
              <mc:Choice xmlns:v="urn:schemas-microsoft-com:vml" Requires="v">
                <p:oleObj spid="_x0000_s1027" name="Équation" r:id="rId5" imgW="1079032" imgH="444307" progId="Equation.3">
                  <p:embed/>
                </p:oleObj>
              </mc:Choice>
              <mc:Fallback>
                <p:oleObj name="Équation" r:id="rId5" imgW="1079032" imgH="444307" progId="Equation.3">
                  <p:embed/>
                  <p:pic>
                    <p:nvPicPr>
                      <p:cNvPr id="47108" name="Object 6">
                        <a:hlinkClick r:id="" action="ppaction://ole?verb=0"/>
                        <a:extLst>
                          <a:ext uri="{FF2B5EF4-FFF2-40B4-BE49-F238E27FC236}">
                            <a16:creationId xmlns:a16="http://schemas.microsoft.com/office/drawing/2014/main" id="{C9CDA01D-FF90-4CCD-9FF5-14ADB48C6ED9}"/>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1498" y="9459913"/>
                        <a:ext cx="2255566" cy="580708"/>
                      </a:xfrm>
                      <a:prstGeom prst="rect">
                        <a:avLst/>
                      </a:prstGeom>
                      <a:solidFill>
                        <a:srgbClr val="FFFFFF"/>
                      </a:solidFill>
                      <a:ln>
                        <a:noFill/>
                      </a:ln>
                      <a:effectLst/>
                    </p:spPr>
                  </p:pic>
                </p:oleObj>
              </mc:Fallback>
            </mc:AlternateContent>
          </a:graphicData>
        </a:graphic>
      </p:graphicFrame>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B899B61-BD6B-495D-9F42-2770BFB0A156}"/>
              </a:ext>
            </a:extLst>
          </p:cNvPr>
          <p:cNvSpPr>
            <a:spLocks noGrp="1" noRot="1" noChangeAspect="1" noChangeArrowheads="1" noTextEdit="1"/>
          </p:cNvSpPr>
          <p:nvPr>
            <p:ph type="sldImg"/>
          </p:nvPr>
        </p:nvSpPr>
        <p:spPr>
          <a:ln cap="flat"/>
        </p:spPr>
      </p:sp>
      <p:sp>
        <p:nvSpPr>
          <p:cNvPr id="56323" name="Rectangle 3">
            <a:extLst>
              <a:ext uri="{FF2B5EF4-FFF2-40B4-BE49-F238E27FC236}">
                <a16:creationId xmlns:a16="http://schemas.microsoft.com/office/drawing/2014/main" id="{E0D4147A-3FDA-4B3E-91C3-FA3F0F1F1119}"/>
              </a:ext>
            </a:extLst>
          </p:cNvPr>
          <p:cNvSpPr>
            <a:spLocks noGrp="1" noChangeArrowheads="1"/>
          </p:cNvSpPr>
          <p:nvPr>
            <p:ph type="body" idx="1"/>
          </p:nvPr>
        </p:nvSpPr>
        <p:spPr>
          <a:xfrm>
            <a:off x="669652" y="4684525"/>
            <a:ext cx="6048411" cy="4630528"/>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spcBef>
                <a:spcPct val="0"/>
              </a:spcBef>
              <a:defRPr/>
            </a:pPr>
            <a:r>
              <a:rPr lang="fr-FR" altLang="fr-FR" sz="1000" dirty="0">
                <a:latin typeface="Arial" panose="020B0604020202020204" pitchFamily="34" charset="0"/>
              </a:rPr>
              <a:t>La formule qui donne </a:t>
            </a:r>
            <a:r>
              <a:rPr lang="fr-FR" altLang="fr-FR" sz="1000" b="1" dirty="0">
                <a:latin typeface="Arial" panose="020B0604020202020204" pitchFamily="34" charset="0"/>
              </a:rPr>
              <a:t>Q* </a:t>
            </a:r>
            <a:r>
              <a:rPr lang="fr-FR" altLang="fr-FR" sz="1000" dirty="0">
                <a:latin typeface="Arial" panose="020B0604020202020204" pitchFamily="34" charset="0"/>
              </a:rPr>
              <a:t>est connue sous le nom de formule de Wilson, qui n’en est pas l’inventeur (qui est F. Harris en 1913), mais qui l’a utilisé dans ses activités de conseil aux États-Unis dans les années 1920. Cette quantité économique est la quantité qu’il faut commander dans le cas présent pour minimiser le coût total de gestion du stock. </a:t>
            </a:r>
          </a:p>
          <a:p>
            <a:pPr>
              <a:lnSpc>
                <a:spcPct val="89000"/>
              </a:lnSpc>
              <a:spcBef>
                <a:spcPct val="0"/>
              </a:spcBef>
              <a:defRPr/>
            </a:pPr>
            <a:endParaRPr lang="fr-FR" altLang="fr-FR" sz="1000" dirty="0">
              <a:latin typeface="Arial" panose="020B0604020202020204" pitchFamily="34" charset="0"/>
            </a:endParaRPr>
          </a:p>
          <a:p>
            <a:pPr>
              <a:lnSpc>
                <a:spcPct val="89000"/>
              </a:lnSpc>
              <a:spcBef>
                <a:spcPct val="0"/>
              </a:spcBef>
              <a:defRPr/>
            </a:pPr>
            <a:r>
              <a:rPr lang="fr-FR" altLang="fr-FR" sz="1000" dirty="0">
                <a:latin typeface="Arial" panose="020B0604020202020204" pitchFamily="34" charset="0"/>
              </a:rPr>
              <a:t>Exemple :</a:t>
            </a:r>
          </a:p>
          <a:p>
            <a:pPr>
              <a:lnSpc>
                <a:spcPct val="89000"/>
              </a:lnSpc>
              <a:spcBef>
                <a:spcPct val="0"/>
              </a:spcBef>
              <a:defRPr/>
            </a:pPr>
            <a:endParaRPr lang="fr-FR" altLang="fr-FR" sz="1000" dirty="0">
              <a:latin typeface="Arial" panose="020B0604020202020204" pitchFamily="34" charset="0"/>
            </a:endParaRPr>
          </a:p>
          <a:p>
            <a:pPr marL="371727" indent="-184219">
              <a:lnSpc>
                <a:spcPct val="89000"/>
              </a:lnSpc>
              <a:spcBef>
                <a:spcPct val="0"/>
              </a:spcBef>
              <a:buFont typeface="Arial" panose="020B0604020202020204" pitchFamily="34" charset="0"/>
              <a:buChar char="•"/>
              <a:defRPr/>
            </a:pPr>
            <a:r>
              <a:rPr lang="fr-FR" altLang="fr-FR" sz="1000" dirty="0">
                <a:latin typeface="Arial" panose="020B0604020202020204" pitchFamily="34" charset="0"/>
              </a:rPr>
              <a:t>Demande (annuelle) : 2400</a:t>
            </a:r>
          </a:p>
          <a:p>
            <a:pPr marL="371727" indent="-184219">
              <a:lnSpc>
                <a:spcPct val="89000"/>
              </a:lnSpc>
              <a:spcBef>
                <a:spcPct val="0"/>
              </a:spcBef>
              <a:buFont typeface="Arial" panose="020B0604020202020204" pitchFamily="34" charset="0"/>
              <a:buChar char="•"/>
              <a:defRPr/>
            </a:pPr>
            <a:r>
              <a:rPr lang="fr-FR" altLang="fr-FR" sz="1000" dirty="0">
                <a:latin typeface="Arial" panose="020B0604020202020204" pitchFamily="34" charset="0"/>
              </a:rPr>
              <a:t>Coût de passation de commande : 50 €</a:t>
            </a:r>
          </a:p>
          <a:p>
            <a:pPr marL="371727" indent="-184219">
              <a:lnSpc>
                <a:spcPct val="89000"/>
              </a:lnSpc>
              <a:spcBef>
                <a:spcPct val="0"/>
              </a:spcBef>
              <a:buFont typeface="Arial" panose="020B0604020202020204" pitchFamily="34" charset="0"/>
              <a:buChar char="•"/>
              <a:defRPr/>
            </a:pPr>
            <a:r>
              <a:rPr lang="fr-FR" altLang="fr-FR" sz="1000" dirty="0">
                <a:latin typeface="Arial" panose="020B0604020202020204" pitchFamily="34" charset="0"/>
              </a:rPr>
              <a:t>Coût de l’article : 120 €</a:t>
            </a:r>
          </a:p>
          <a:p>
            <a:pPr marL="371727" indent="-184219">
              <a:lnSpc>
                <a:spcPct val="89000"/>
              </a:lnSpc>
              <a:spcBef>
                <a:spcPct val="0"/>
              </a:spcBef>
              <a:buFont typeface="Arial" panose="020B0604020202020204" pitchFamily="34" charset="0"/>
              <a:buChar char="•"/>
              <a:defRPr/>
            </a:pPr>
            <a:r>
              <a:rPr lang="fr-FR" altLang="fr-FR" sz="1000" dirty="0">
                <a:latin typeface="Arial" panose="020B0604020202020204" pitchFamily="34" charset="0"/>
              </a:rPr>
              <a:t>Taux de détention : 20 % par an.</a:t>
            </a:r>
          </a:p>
          <a:p>
            <a:pPr marL="171439" indent="-171439">
              <a:lnSpc>
                <a:spcPct val="89000"/>
              </a:lnSpc>
              <a:spcBef>
                <a:spcPct val="0"/>
              </a:spcBef>
              <a:buFont typeface="Arial" panose="020B0604020202020204" pitchFamily="34" charset="0"/>
              <a:buChar char="•"/>
              <a:defRPr/>
            </a:pPr>
            <a:endParaRPr lang="fr-FR" altLang="fr-FR" sz="1000" dirty="0">
              <a:latin typeface="Arial" panose="020B0604020202020204" pitchFamily="34" charset="0"/>
            </a:endParaRPr>
          </a:p>
          <a:p>
            <a:pPr marL="171439" indent="-171439">
              <a:lnSpc>
                <a:spcPct val="89000"/>
              </a:lnSpc>
              <a:spcBef>
                <a:spcPct val="0"/>
              </a:spcBef>
              <a:buFont typeface="Arial" panose="020B0604020202020204" pitchFamily="34" charset="0"/>
              <a:buChar char="•"/>
              <a:defRPr/>
            </a:pPr>
            <a:endParaRPr lang="fr-FR" altLang="fr-FR" sz="1000" dirty="0">
              <a:latin typeface="Arial" panose="020B0604020202020204" pitchFamily="34" charset="0"/>
            </a:endParaRPr>
          </a:p>
          <a:p>
            <a:pPr marL="171439" indent="-171439">
              <a:lnSpc>
                <a:spcPct val="89000"/>
              </a:lnSpc>
              <a:spcBef>
                <a:spcPct val="0"/>
              </a:spcBef>
              <a:buFont typeface="Arial" panose="020B0604020202020204" pitchFamily="34" charset="0"/>
              <a:buChar char="•"/>
              <a:defRPr/>
            </a:pPr>
            <a:endParaRPr lang="fr-FR" altLang="fr-FR" sz="1000" dirty="0">
              <a:latin typeface="Arial" panose="020B0604020202020204" pitchFamily="34" charset="0"/>
            </a:endParaRPr>
          </a:p>
          <a:p>
            <a:pPr marL="171439" indent="-171439">
              <a:lnSpc>
                <a:spcPct val="89000"/>
              </a:lnSpc>
              <a:spcBef>
                <a:spcPct val="0"/>
              </a:spcBef>
              <a:buFont typeface="Arial" panose="020B0604020202020204" pitchFamily="34" charset="0"/>
              <a:buChar char="•"/>
              <a:defRPr/>
            </a:pPr>
            <a:endParaRPr lang="fr-FR" altLang="fr-FR" sz="1000" dirty="0">
              <a:latin typeface="Arial" panose="020B0604020202020204" pitchFamily="34" charset="0"/>
            </a:endParaRPr>
          </a:p>
          <a:p>
            <a:pPr>
              <a:lnSpc>
                <a:spcPct val="89000"/>
              </a:lnSpc>
              <a:spcBef>
                <a:spcPct val="0"/>
              </a:spcBef>
              <a:defRPr/>
            </a:pPr>
            <a:endParaRPr lang="fr-FR" altLang="fr-FR" sz="1000" dirty="0">
              <a:latin typeface="Arial" panose="020B0604020202020204" pitchFamily="34" charset="0"/>
            </a:endParaRPr>
          </a:p>
          <a:p>
            <a:pPr>
              <a:lnSpc>
                <a:spcPct val="89000"/>
              </a:lnSpc>
              <a:spcBef>
                <a:spcPct val="0"/>
              </a:spcBef>
              <a:defRPr/>
            </a:pPr>
            <a:endParaRPr lang="fr-FR" altLang="fr-FR" sz="1000" dirty="0">
              <a:latin typeface="Arial" panose="020B0604020202020204" pitchFamily="34" charset="0"/>
            </a:endParaRPr>
          </a:p>
          <a:p>
            <a:pPr>
              <a:lnSpc>
                <a:spcPct val="89000"/>
              </a:lnSpc>
              <a:spcBef>
                <a:spcPct val="0"/>
              </a:spcBef>
              <a:defRPr/>
            </a:pPr>
            <a:endParaRPr lang="fr-FR" altLang="fr-FR" sz="1000" dirty="0">
              <a:latin typeface="Arial" panose="020B0604020202020204" pitchFamily="34" charset="0"/>
            </a:endParaRPr>
          </a:p>
        </p:txBody>
      </p:sp>
      <p:graphicFrame>
        <p:nvGraphicFramePr>
          <p:cNvPr id="48132" name="Object 4">
            <a:extLst>
              <a:ext uri="{FF2B5EF4-FFF2-40B4-BE49-F238E27FC236}">
                <a16:creationId xmlns:a16="http://schemas.microsoft.com/office/drawing/2014/main" id="{5BDD0936-4559-4CC4-BB04-44D9941D18C3}"/>
              </a:ext>
            </a:extLst>
          </p:cNvPr>
          <p:cNvGraphicFramePr>
            <a:graphicFrameLocks noChangeAspect="1"/>
          </p:cNvGraphicFramePr>
          <p:nvPr>
            <p:extLst>
              <p:ext uri="{D42A27DB-BD31-4B8C-83A1-F6EECF244321}">
                <p14:modId xmlns:p14="http://schemas.microsoft.com/office/powerpoint/2010/main" val="1595504969"/>
              </p:ext>
            </p:extLst>
          </p:nvPr>
        </p:nvGraphicFramePr>
        <p:xfrm>
          <a:off x="933328" y="6440510"/>
          <a:ext cx="3142621" cy="656215"/>
        </p:xfrm>
        <a:graphic>
          <a:graphicData uri="http://schemas.openxmlformats.org/presentationml/2006/ole">
            <mc:AlternateContent xmlns:mc="http://schemas.openxmlformats.org/markup-compatibility/2006">
              <mc:Choice xmlns:v="urn:schemas-microsoft-com:vml" Requires="v">
                <p:oleObj spid="_x0000_s3076" name="Équation" r:id="rId4" imgW="2006600" imgH="419100" progId="Equation.3">
                  <p:embed/>
                </p:oleObj>
              </mc:Choice>
              <mc:Fallback>
                <p:oleObj name="Équation" r:id="rId4" imgW="2006600" imgH="4191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3328" y="6440510"/>
                        <a:ext cx="3142621" cy="656215"/>
                      </a:xfrm>
                      <a:prstGeom prst="rect">
                        <a:avLst/>
                      </a:prstGeom>
                      <a:noFill/>
                      <a:ln>
                        <a:noFill/>
                      </a:ln>
                    </p:spPr>
                  </p:pic>
                </p:oleObj>
              </mc:Fallback>
            </mc:AlternateContent>
          </a:graphicData>
        </a:graphic>
      </p:graphicFrame>
      <p:graphicFrame>
        <p:nvGraphicFramePr>
          <p:cNvPr id="48133" name="Object 5">
            <a:extLst>
              <a:ext uri="{FF2B5EF4-FFF2-40B4-BE49-F238E27FC236}">
                <a16:creationId xmlns:a16="http://schemas.microsoft.com/office/drawing/2014/main" id="{6A5BD2A2-DC77-42B8-8C32-F6B0159CF57A}"/>
              </a:ext>
            </a:extLst>
          </p:cNvPr>
          <p:cNvGraphicFramePr>
            <a:graphicFrameLocks noChangeAspect="1"/>
          </p:cNvGraphicFramePr>
          <p:nvPr>
            <p:extLst>
              <p:ext uri="{D42A27DB-BD31-4B8C-83A1-F6EECF244321}">
                <p14:modId xmlns:p14="http://schemas.microsoft.com/office/powerpoint/2010/main" val="2369066151"/>
              </p:ext>
            </p:extLst>
          </p:nvPr>
        </p:nvGraphicFramePr>
        <p:xfrm>
          <a:off x="1040385" y="7166830"/>
          <a:ext cx="2515466" cy="721499"/>
        </p:xfrm>
        <a:graphic>
          <a:graphicData uri="http://schemas.openxmlformats.org/presentationml/2006/ole">
            <mc:AlternateContent xmlns:mc="http://schemas.openxmlformats.org/markup-compatibility/2006">
              <mc:Choice xmlns:v="urn:schemas-microsoft-com:vml" Requires="v">
                <p:oleObj spid="_x0000_s3077" name="Équation" r:id="rId6" imgW="1638300" imgH="469900" progId="Equation.3">
                  <p:embed/>
                </p:oleObj>
              </mc:Choice>
              <mc:Fallback>
                <p:oleObj name="Équation" r:id="rId6" imgW="1638300" imgH="4699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0385" y="7166830"/>
                        <a:ext cx="2515466" cy="721499"/>
                      </a:xfrm>
                      <a:prstGeom prst="rect">
                        <a:avLst/>
                      </a:prstGeom>
                      <a:noFill/>
                      <a:ln>
                        <a:noFill/>
                      </a:ln>
                    </p:spPr>
                  </p:pic>
                </p:oleObj>
              </mc:Fallback>
            </mc:AlternateContent>
          </a:graphicData>
        </a:graphic>
      </p:graphicFrame>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165E4AA5-1873-4A09-B427-D7D4DF96249E}"/>
              </a:ext>
            </a:extLst>
          </p:cNvPr>
          <p:cNvSpPr>
            <a:spLocks noGrp="1" noRot="1" noChangeAspect="1" noChangeArrowheads="1" noTextEdit="1"/>
          </p:cNvSpPr>
          <p:nvPr>
            <p:ph type="sldImg"/>
          </p:nvPr>
        </p:nvSpPr>
        <p:spPr>
          <a:ln cap="flat"/>
        </p:spPr>
      </p:sp>
      <p:sp>
        <p:nvSpPr>
          <p:cNvPr id="50179" name="Rectangle 3">
            <a:extLst>
              <a:ext uri="{FF2B5EF4-FFF2-40B4-BE49-F238E27FC236}">
                <a16:creationId xmlns:a16="http://schemas.microsoft.com/office/drawing/2014/main" id="{7ADBE1CE-18C1-4607-AA24-2DE4F34560F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pPr>
            <a:r>
              <a:rPr lang="fr-FR" altLang="fr-FR" sz="1000" dirty="0">
                <a:latin typeface="Arial" panose="020B0604020202020204" pitchFamily="34" charset="0"/>
              </a:rPr>
              <a:t>Afin d’augmenter leurs ventes et aussi de réduire leurs coûts de gestion de stocks (notamment leurs coûts de lancement et de transport), il est fréquent que les fournisseurs consentent des remises lorsque la commande dépasse un certain seuil. Il arrive même qu’ils accordent des remises de plus en plus importantes lorsque la taille de la commande croît. Les systèmes de remise proposés par les fournisseurs peuvent être très élaborés. </a:t>
            </a:r>
          </a:p>
          <a:p>
            <a:pPr>
              <a:lnSpc>
                <a:spcPct val="89000"/>
              </a:lnSpc>
            </a:pPr>
            <a:r>
              <a:rPr lang="fr-FR" altLang="fr-FR" sz="1000" dirty="0">
                <a:latin typeface="Arial" panose="020B0604020202020204" pitchFamily="34" charset="0"/>
              </a:rPr>
              <a:t>On considère le cas où le fournisseur propose un rabais uniforme, c’est à dire une réduction du prix de vente de l’article lorsque la quantité commandée dépasse un certain seuil. Le prix réduit s’applique donc à toute la commande. La question à laquelle l’acheteur doit répondre est la suivante : la somme des coûts de gestion des stocks (que nous avons appelée coût variable total) et des coûts d’achat des produits sera-t-elle diminuée s’il accepte la proposition du fournisseur ? </a:t>
            </a:r>
          </a:p>
          <a:p>
            <a:pPr>
              <a:lnSpc>
                <a:spcPct val="89000"/>
              </a:lnSpc>
            </a:pPr>
            <a:r>
              <a:rPr lang="fr-FR" altLang="fr-FR" sz="1000" dirty="0">
                <a:latin typeface="Arial" panose="020B0604020202020204" pitchFamily="34" charset="0"/>
              </a:rPr>
              <a:t>On considère d’abord le cas simple d’un seuil de rabais unique, qui sera ensuite généralisé.</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FDAF49D4-0E09-4156-B5D1-AABBC84B8486}"/>
              </a:ext>
            </a:extLst>
          </p:cNvPr>
          <p:cNvSpPr>
            <a:spLocks noGrp="1" noRot="1" noChangeAspect="1" noChangeArrowheads="1" noTextEdit="1"/>
          </p:cNvSpPr>
          <p:nvPr>
            <p:ph type="sldImg"/>
          </p:nvPr>
        </p:nvSpPr>
        <p:spPr>
          <a:ln/>
        </p:spPr>
      </p:sp>
      <p:sp>
        <p:nvSpPr>
          <p:cNvPr id="17411" name="Rectangle 2">
            <a:extLst>
              <a:ext uri="{FF2B5EF4-FFF2-40B4-BE49-F238E27FC236}">
                <a16:creationId xmlns:a16="http://schemas.microsoft.com/office/drawing/2014/main" id="{1BA3B1BF-AC80-4A26-8431-FBE4CCF59C9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342120" indent="-342120">
              <a:buFontTx/>
              <a:buChar char="•"/>
            </a:pPr>
            <a:r>
              <a:rPr lang="fr-FR" altLang="fr-FR" sz="1000" dirty="0">
                <a:latin typeface="Arial" panose="020B0604020202020204" pitchFamily="34" charset="0"/>
                <a:sym typeface="Gill Sans Light"/>
              </a:rPr>
              <a:t>Introduction</a:t>
            </a:r>
          </a:p>
          <a:p>
            <a:pPr marL="342120" indent="-342120">
              <a:buFontTx/>
              <a:buChar char="•"/>
            </a:pPr>
            <a:r>
              <a:rPr lang="fr-FR" altLang="fr-FR" sz="1000" dirty="0">
                <a:latin typeface="Arial" panose="020B0604020202020204" pitchFamily="34" charset="0"/>
                <a:sym typeface="Gill Sans Light"/>
              </a:rPr>
              <a:t>Systèmes de gestion</a:t>
            </a:r>
          </a:p>
          <a:p>
            <a:pPr marL="342120" indent="-342120">
              <a:buFontTx/>
              <a:buChar char="•"/>
            </a:pPr>
            <a:r>
              <a:rPr lang="fr-FR" altLang="fr-FR" sz="1000" dirty="0">
                <a:latin typeface="Arial" panose="020B0604020202020204" pitchFamily="34" charset="0"/>
                <a:sym typeface="Gill Sans Light"/>
              </a:rPr>
              <a:t>Gestion différenciée des articles, analyse ABC</a:t>
            </a:r>
          </a:p>
          <a:p>
            <a:pPr marL="342120" indent="-342120">
              <a:buFontTx/>
              <a:buChar char="•"/>
            </a:pPr>
            <a:r>
              <a:rPr lang="fr-FR" altLang="fr-FR" sz="1000" dirty="0">
                <a:latin typeface="Arial" panose="020B0604020202020204" pitchFamily="34" charset="0"/>
                <a:sym typeface="Gill Sans Light"/>
              </a:rPr>
              <a:t>Coûts des stocks</a:t>
            </a:r>
          </a:p>
          <a:p>
            <a:pPr marL="342120" indent="-342120">
              <a:buFontTx/>
              <a:buChar char="•"/>
            </a:pPr>
            <a:r>
              <a:rPr lang="fr-FR" altLang="fr-FR" sz="1000" dirty="0">
                <a:latin typeface="Arial" panose="020B0604020202020204" pitchFamily="34" charset="0"/>
                <a:sym typeface="Gill Sans Light"/>
              </a:rPr>
              <a:t>Optimisation économique</a:t>
            </a:r>
          </a:p>
          <a:p>
            <a:pPr marL="342120" indent="-342120" algn="just"/>
            <a:br>
              <a:rPr lang="fr-FR" altLang="fr-FR" sz="1000" b="1" dirty="0">
                <a:latin typeface="Arial" panose="020B0604020202020204" pitchFamily="34" charset="0"/>
              </a:rPr>
            </a:br>
            <a:endParaRPr lang="fr-FR" altLang="fr-FR" sz="1000" dirty="0">
              <a:latin typeface="Arial" panose="020B0604020202020204" pitchFamily="34" charset="0"/>
            </a:endParaRPr>
          </a:p>
          <a:p>
            <a:pPr marL="342120" indent="-342120"/>
            <a:endParaRPr lang="fr-FR" altLang="fr-FR" dirty="0">
              <a:latin typeface="Helvetica" panose="020B0604020202020204" pitchFamily="34" charset="0"/>
              <a:cs typeface="Helvetica" panose="020B0604020202020204" pitchFamily="34" charset="0"/>
              <a:sym typeface="Helvetica"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2CBE0B5F-BD44-4852-ABF5-D70ABE1AA366}"/>
              </a:ext>
            </a:extLst>
          </p:cNvPr>
          <p:cNvSpPr>
            <a:spLocks noGrp="1" noRot="1" noChangeAspect="1" noChangeArrowheads="1" noTextEdit="1"/>
          </p:cNvSpPr>
          <p:nvPr>
            <p:ph type="sldImg"/>
          </p:nvPr>
        </p:nvSpPr>
        <p:spPr>
          <a:ln cap="flat"/>
        </p:spPr>
      </p:sp>
      <p:sp>
        <p:nvSpPr>
          <p:cNvPr id="52227" name="Rectangle 3">
            <a:extLst>
              <a:ext uri="{FF2B5EF4-FFF2-40B4-BE49-F238E27FC236}">
                <a16:creationId xmlns:a16="http://schemas.microsoft.com/office/drawing/2014/main" id="{FB7E7643-3DAB-437A-AEC4-46480ACCAB68}"/>
              </a:ext>
            </a:extLst>
          </p:cNvPr>
          <p:cNvSpPr>
            <a:spLocks noGrp="1" noChangeArrowheads="1"/>
          </p:cNvSpPr>
          <p:nvPr>
            <p:ph type="body" idx="1"/>
          </p:nvPr>
        </p:nvSpPr>
        <p:spPr>
          <a:xfrm>
            <a:off x="616610" y="4807241"/>
            <a:ext cx="5715243" cy="463052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pPr>
            <a:r>
              <a:rPr lang="fr-FR" altLang="fr-FR" sz="1000" dirty="0">
                <a:latin typeface="Arial" panose="020B0604020202020204" pitchFamily="34" charset="0"/>
              </a:rPr>
              <a:t>Cette figure montre un cas particulier dans lequel </a:t>
            </a:r>
            <a:r>
              <a:rPr lang="fr-FR" altLang="fr-FR" sz="1000" b="1" dirty="0">
                <a:latin typeface="Arial" panose="020B0604020202020204" pitchFamily="34" charset="0"/>
              </a:rPr>
              <a:t>Q</a:t>
            </a:r>
            <a:r>
              <a:rPr lang="fr-FR" altLang="fr-FR" sz="1000" b="1" baseline="-25000" dirty="0">
                <a:latin typeface="Arial" panose="020B0604020202020204" pitchFamily="34" charset="0"/>
              </a:rPr>
              <a:t>2</a:t>
            </a:r>
            <a:r>
              <a:rPr lang="fr-FR" altLang="fr-FR" sz="1000" b="1" dirty="0">
                <a:latin typeface="Arial" panose="020B0604020202020204" pitchFamily="34" charset="0"/>
              </a:rPr>
              <a:t> * ≤ R</a:t>
            </a:r>
            <a:r>
              <a:rPr lang="fr-FR" altLang="fr-FR" sz="1000" dirty="0">
                <a:latin typeface="Arial" panose="020B0604020202020204" pitchFamily="34" charset="0"/>
              </a:rPr>
              <a:t>,                                                       ce qui rend automatiquement </a:t>
            </a:r>
            <a:r>
              <a:rPr lang="fr-FR" altLang="fr-FR" sz="1000" b="1" dirty="0">
                <a:latin typeface="Arial" panose="020B0604020202020204" pitchFamily="34" charset="0"/>
              </a:rPr>
              <a:t>Q</a:t>
            </a:r>
            <a:r>
              <a:rPr lang="fr-FR" altLang="fr-FR" sz="1000" b="1" baseline="-25000" dirty="0">
                <a:latin typeface="Arial" panose="020B0604020202020204" pitchFamily="34" charset="0"/>
              </a:rPr>
              <a:t> 2</a:t>
            </a:r>
            <a:r>
              <a:rPr lang="fr-FR" altLang="fr-FR" sz="1000" b="1" dirty="0">
                <a:latin typeface="Arial" panose="020B0604020202020204" pitchFamily="34" charset="0"/>
              </a:rPr>
              <a:t>*</a:t>
            </a:r>
            <a:r>
              <a:rPr lang="fr-FR" altLang="fr-FR" sz="1000" dirty="0">
                <a:latin typeface="Arial" panose="020B0604020202020204" pitchFamily="34" charset="0"/>
              </a:rPr>
              <a:t> non optimale. </a:t>
            </a:r>
          </a:p>
          <a:p>
            <a:pPr>
              <a:lnSpc>
                <a:spcPct val="89000"/>
              </a:lnSpc>
            </a:pPr>
            <a:r>
              <a:rPr lang="fr-FR" altLang="fr-FR" sz="1000" dirty="0">
                <a:latin typeface="Arial" panose="020B0604020202020204" pitchFamily="34" charset="0"/>
              </a:rPr>
              <a:t>On constate que la quantité optimale est </a:t>
            </a:r>
            <a:r>
              <a:rPr lang="fr-FR" altLang="fr-FR" sz="1000" b="1" dirty="0">
                <a:latin typeface="Arial" panose="020B0604020202020204" pitchFamily="34" charset="0"/>
              </a:rPr>
              <a:t>Q* </a:t>
            </a:r>
            <a:r>
              <a:rPr lang="fr-FR" altLang="fr-FR" sz="1000" dirty="0">
                <a:latin typeface="Arial" panose="020B0604020202020204" pitchFamily="34" charset="0"/>
              </a:rPr>
              <a:t>= </a:t>
            </a:r>
            <a:r>
              <a:rPr lang="fr-FR" altLang="fr-FR" sz="1000" b="1" dirty="0">
                <a:latin typeface="Arial" panose="020B0604020202020204" pitchFamily="34" charset="0"/>
              </a:rPr>
              <a:t>R</a:t>
            </a:r>
            <a:r>
              <a:rPr lang="fr-FR" altLang="fr-FR" sz="1000" dirty="0">
                <a:latin typeface="Arial" panose="020B0604020202020204" pitchFamily="34" charset="0"/>
              </a:rPr>
              <a:t>. </a:t>
            </a:r>
          </a:p>
          <a:p>
            <a:pPr>
              <a:lnSpc>
                <a:spcPct val="89000"/>
              </a:lnSpc>
            </a:pPr>
            <a:r>
              <a:rPr lang="fr-FR" altLang="fr-FR" sz="1000" b="1" dirty="0">
                <a:latin typeface="Arial" panose="020B0604020202020204" pitchFamily="34" charset="0"/>
              </a:rPr>
              <a:t>Exemple</a:t>
            </a:r>
            <a:r>
              <a:rPr lang="fr-FR" altLang="fr-FR" sz="1000" dirty="0">
                <a:latin typeface="Arial" panose="020B0604020202020204" pitchFamily="34" charset="0"/>
              </a:rPr>
              <a:t> : soit les données précédentes, </a:t>
            </a:r>
            <a:r>
              <a:rPr lang="fr-FR" altLang="fr-FR" sz="1000" b="1" dirty="0">
                <a:latin typeface="Arial" panose="020B0604020202020204" pitchFamily="34" charset="0"/>
              </a:rPr>
              <a:t>D</a:t>
            </a:r>
            <a:r>
              <a:rPr lang="fr-FR" altLang="fr-FR" sz="1000" dirty="0">
                <a:latin typeface="Arial" panose="020B0604020202020204" pitchFamily="34" charset="0"/>
              </a:rPr>
              <a:t> = 100, </a:t>
            </a:r>
            <a:r>
              <a:rPr lang="fr-FR" altLang="fr-FR" sz="1000" b="1" dirty="0">
                <a:latin typeface="Arial" panose="020B0604020202020204" pitchFamily="34" charset="0"/>
              </a:rPr>
              <a:t>C</a:t>
            </a:r>
            <a:r>
              <a:rPr lang="fr-FR" altLang="fr-FR" sz="1000" dirty="0">
                <a:latin typeface="Arial" panose="020B0604020202020204" pitchFamily="34" charset="0"/>
              </a:rPr>
              <a:t> = 100 €, </a:t>
            </a:r>
            <a:r>
              <a:rPr lang="fr-FR" altLang="fr-FR" sz="1000" b="1" dirty="0">
                <a:latin typeface="Arial" panose="020B0604020202020204" pitchFamily="34" charset="0"/>
              </a:rPr>
              <a:t>h</a:t>
            </a:r>
            <a:r>
              <a:rPr lang="fr-FR" altLang="fr-FR" sz="1000" dirty="0">
                <a:latin typeface="Arial" panose="020B0604020202020204" pitchFamily="34" charset="0"/>
              </a:rPr>
              <a:t> = 25 % et </a:t>
            </a:r>
            <a:r>
              <a:rPr lang="fr-FR" altLang="fr-FR" sz="1000" b="1" dirty="0">
                <a:latin typeface="Arial" panose="020B0604020202020204" pitchFamily="34" charset="0"/>
              </a:rPr>
              <a:t>L</a:t>
            </a:r>
            <a:r>
              <a:rPr lang="fr-FR" altLang="fr-FR" sz="1000" dirty="0">
                <a:latin typeface="Arial" panose="020B0604020202020204" pitchFamily="34" charset="0"/>
              </a:rPr>
              <a:t> = 50.                    Le fournisseur consent un prix unitaire de </a:t>
            </a:r>
            <a:r>
              <a:rPr lang="fr-FR" altLang="fr-FR" sz="1000" b="1" dirty="0">
                <a:latin typeface="Arial" panose="020B0604020202020204" pitchFamily="34" charset="0"/>
              </a:rPr>
              <a:t>C 2 </a:t>
            </a:r>
            <a:r>
              <a:rPr lang="fr-FR" altLang="fr-FR" sz="1000" dirty="0">
                <a:latin typeface="Arial" panose="020B0604020202020204" pitchFamily="34" charset="0"/>
              </a:rPr>
              <a:t>= 81 € pour des commandes passées par quantités supérieures ou égales à 50 unités à la fois. Les autres paramètres étant inchangés, on a : </a:t>
            </a:r>
          </a:p>
          <a:p>
            <a:endParaRPr lang="fr-FR" altLang="fr-FR" sz="1000" dirty="0">
              <a:latin typeface="Arial" panose="020B0604020202020204" pitchFamily="34" charset="0"/>
            </a:endParaRPr>
          </a:p>
          <a:p>
            <a:r>
              <a:rPr lang="fr-FR" altLang="fr-FR" sz="1000" b="1" dirty="0">
                <a:latin typeface="Arial" panose="020B0604020202020204" pitchFamily="34" charset="0"/>
              </a:rPr>
              <a:t>Q</a:t>
            </a:r>
            <a:r>
              <a:rPr lang="fr-FR" altLang="fr-FR" sz="1000" b="1" baseline="-25000" dirty="0">
                <a:latin typeface="Arial" panose="020B0604020202020204" pitchFamily="34" charset="0"/>
              </a:rPr>
              <a:t>2</a:t>
            </a:r>
            <a:r>
              <a:rPr lang="fr-FR" altLang="fr-FR" sz="1000" b="1" baseline="30000" dirty="0">
                <a:latin typeface="Arial" panose="020B0604020202020204" pitchFamily="34" charset="0"/>
              </a:rPr>
              <a:t>*</a:t>
            </a:r>
            <a:r>
              <a:rPr lang="fr-FR" altLang="fr-FR" sz="1000" b="1" dirty="0">
                <a:latin typeface="Arial" panose="020B0604020202020204" pitchFamily="34" charset="0"/>
              </a:rPr>
              <a:t> </a:t>
            </a:r>
            <a:r>
              <a:rPr lang="fr-FR" altLang="fr-FR" sz="1000" dirty="0">
                <a:latin typeface="Arial" panose="020B0604020202020204" pitchFamily="34" charset="0"/>
              </a:rPr>
              <a:t>= </a:t>
            </a:r>
            <a:r>
              <a:rPr lang="fr-FR" altLang="fr-FR" sz="1000" dirty="0">
                <a:latin typeface="Cambria Math" panose="02040503050406030204" pitchFamily="18" charset="0"/>
              </a:rPr>
              <a:t>√(2𝐷𝐿/(𝐶</a:t>
            </a:r>
            <a:r>
              <a:rPr lang="fr-FR" altLang="fr-FR" sz="1000" baseline="-25000" dirty="0">
                <a:latin typeface="Cambria Math" panose="02040503050406030204" pitchFamily="18" charset="0"/>
              </a:rPr>
              <a:t>2</a:t>
            </a:r>
            <a:r>
              <a:rPr lang="fr-FR" altLang="fr-FR" sz="1000" dirty="0">
                <a:latin typeface="Cambria Math" panose="02040503050406030204" pitchFamily="18" charset="0"/>
              </a:rPr>
              <a:t> 𝐻))</a:t>
            </a:r>
            <a:r>
              <a:rPr lang="fr-FR" altLang="fr-FR" sz="1000" dirty="0">
                <a:latin typeface="Arial" panose="020B0604020202020204" pitchFamily="34" charset="0"/>
              </a:rPr>
              <a:t> = </a:t>
            </a:r>
            <a:r>
              <a:rPr lang="fr-FR" altLang="fr-FR" sz="1000" dirty="0">
                <a:latin typeface="Cambria Math" panose="02040503050406030204" pitchFamily="18" charset="0"/>
              </a:rPr>
              <a:t>√((2 ∗100 ∗50)/(81 ∗0,25))</a:t>
            </a:r>
            <a:r>
              <a:rPr lang="fr-FR" altLang="fr-FR" sz="1000" dirty="0">
                <a:latin typeface="Arial" panose="020B0604020202020204" pitchFamily="34" charset="0"/>
              </a:rPr>
              <a:t> = 22</a:t>
            </a:r>
          </a:p>
          <a:p>
            <a:endParaRPr lang="fr-FR" altLang="fr-FR" sz="1000" dirty="0">
              <a:latin typeface="Arial" panose="020B0604020202020204" pitchFamily="34" charset="0"/>
            </a:endParaRPr>
          </a:p>
          <a:p>
            <a:pPr>
              <a:lnSpc>
                <a:spcPct val="89000"/>
              </a:lnSpc>
            </a:pPr>
            <a:r>
              <a:rPr lang="fr-FR" altLang="fr-FR" sz="1000" dirty="0">
                <a:latin typeface="Arial" panose="020B0604020202020204" pitchFamily="34" charset="0"/>
              </a:rPr>
              <a:t>La nouvelle quantité économique </a:t>
            </a:r>
            <a:r>
              <a:rPr lang="fr-FR" altLang="fr-FR" sz="1000" b="1" dirty="0">
                <a:latin typeface="Arial" panose="020B0604020202020204" pitchFamily="34" charset="0"/>
              </a:rPr>
              <a:t>Q</a:t>
            </a:r>
            <a:r>
              <a:rPr lang="fr-FR" altLang="fr-FR" sz="1000" b="1" baseline="-25000" dirty="0">
                <a:latin typeface="Arial" panose="020B0604020202020204" pitchFamily="34" charset="0"/>
              </a:rPr>
              <a:t>2</a:t>
            </a:r>
            <a:r>
              <a:rPr lang="fr-FR" altLang="fr-FR" sz="1000" b="1" dirty="0">
                <a:latin typeface="Arial" panose="020B0604020202020204" pitchFamily="34" charset="0"/>
              </a:rPr>
              <a:t>* </a:t>
            </a:r>
            <a:r>
              <a:rPr lang="fr-FR" altLang="fr-FR" sz="1000" dirty="0">
                <a:latin typeface="Arial" panose="020B0604020202020204" pitchFamily="34" charset="0"/>
              </a:rPr>
              <a:t>est donc inférieure à 50 (le seuil de rabais). </a:t>
            </a:r>
          </a:p>
          <a:p>
            <a:pPr>
              <a:lnSpc>
                <a:spcPct val="89000"/>
              </a:lnSpc>
            </a:pPr>
            <a:r>
              <a:rPr lang="fr-FR" altLang="fr-FR" sz="1000" dirty="0">
                <a:latin typeface="Arial" panose="020B0604020202020204" pitchFamily="34" charset="0"/>
              </a:rPr>
              <a:t>Elle n’est ainsi pas une solution admissible. Il nous reste alors à comparer les coûts totaux </a:t>
            </a:r>
          </a:p>
          <a:p>
            <a:pPr>
              <a:lnSpc>
                <a:spcPct val="89000"/>
              </a:lnSpc>
            </a:pPr>
            <a:r>
              <a:rPr lang="fr-FR" altLang="fr-FR" sz="1000" dirty="0">
                <a:latin typeface="Arial" panose="020B0604020202020204" pitchFamily="34" charset="0"/>
              </a:rPr>
              <a:t>pour </a:t>
            </a:r>
            <a:r>
              <a:rPr lang="fr-FR" altLang="fr-FR" sz="1000" b="1" dirty="0">
                <a:latin typeface="Arial" panose="020B0604020202020204" pitchFamily="34" charset="0"/>
              </a:rPr>
              <a:t>C 1 </a:t>
            </a:r>
            <a:r>
              <a:rPr lang="fr-FR" altLang="fr-FR" sz="1000" dirty="0">
                <a:latin typeface="Arial" panose="020B0604020202020204" pitchFamily="34" charset="0"/>
              </a:rPr>
              <a:t>= 100 € et </a:t>
            </a:r>
            <a:r>
              <a:rPr lang="fr-FR" altLang="fr-FR" sz="1000" b="1" dirty="0">
                <a:latin typeface="Arial" panose="020B0604020202020204" pitchFamily="34" charset="0"/>
              </a:rPr>
              <a:t>Q </a:t>
            </a:r>
            <a:r>
              <a:rPr lang="fr-FR" altLang="fr-FR" sz="1000" dirty="0">
                <a:latin typeface="Arial" panose="020B0604020202020204" pitchFamily="34" charset="0"/>
              </a:rPr>
              <a:t>= </a:t>
            </a:r>
            <a:r>
              <a:rPr lang="fr-FR" altLang="fr-FR" sz="1000" b="1" dirty="0">
                <a:latin typeface="Arial" panose="020B0604020202020204" pitchFamily="34" charset="0"/>
              </a:rPr>
              <a:t>Q </a:t>
            </a:r>
            <a:r>
              <a:rPr lang="fr-FR" altLang="fr-FR" sz="1000" b="1" baseline="-25000" dirty="0">
                <a:latin typeface="Arial" panose="020B0604020202020204" pitchFamily="34" charset="0"/>
              </a:rPr>
              <a:t>1</a:t>
            </a:r>
            <a:r>
              <a:rPr lang="fr-FR" altLang="fr-FR" sz="1000" b="1" dirty="0">
                <a:latin typeface="Arial" panose="020B0604020202020204" pitchFamily="34" charset="0"/>
              </a:rPr>
              <a:t> * </a:t>
            </a:r>
            <a:r>
              <a:rPr lang="fr-FR" altLang="fr-FR" sz="1000" dirty="0">
                <a:latin typeface="Arial" panose="020B0604020202020204" pitchFamily="34" charset="0"/>
              </a:rPr>
              <a:t>= 20 et pour </a:t>
            </a:r>
            <a:r>
              <a:rPr lang="fr-FR" altLang="fr-FR" sz="1000" b="1" dirty="0">
                <a:latin typeface="Arial" panose="020B0604020202020204" pitchFamily="34" charset="0"/>
              </a:rPr>
              <a:t>C 2 </a:t>
            </a:r>
            <a:r>
              <a:rPr lang="fr-FR" altLang="fr-FR" sz="1000" dirty="0">
                <a:latin typeface="Arial" panose="020B0604020202020204" pitchFamily="34" charset="0"/>
              </a:rPr>
              <a:t>= 81 € et </a:t>
            </a:r>
            <a:r>
              <a:rPr lang="fr-FR" altLang="fr-FR" sz="1000" b="1" dirty="0">
                <a:latin typeface="Arial" panose="020B0604020202020204" pitchFamily="34" charset="0"/>
              </a:rPr>
              <a:t>Q</a:t>
            </a:r>
            <a:r>
              <a:rPr lang="fr-FR" altLang="fr-FR" sz="1000" dirty="0">
                <a:latin typeface="Arial" panose="020B0604020202020204" pitchFamily="34" charset="0"/>
              </a:rPr>
              <a:t> = </a:t>
            </a:r>
            <a:r>
              <a:rPr lang="fr-FR" altLang="fr-FR" sz="1000" b="1" dirty="0">
                <a:latin typeface="Arial" panose="020B0604020202020204" pitchFamily="34" charset="0"/>
              </a:rPr>
              <a:t>R</a:t>
            </a:r>
            <a:r>
              <a:rPr lang="fr-FR" altLang="fr-FR" sz="1000" dirty="0">
                <a:latin typeface="Arial" panose="020B0604020202020204" pitchFamily="34" charset="0"/>
              </a:rPr>
              <a:t> = 50.                                                       </a:t>
            </a:r>
          </a:p>
          <a:p>
            <a:pPr>
              <a:lnSpc>
                <a:spcPct val="89000"/>
              </a:lnSpc>
            </a:pPr>
            <a:r>
              <a:rPr lang="fr-FR" altLang="fr-FR" sz="1000" dirty="0">
                <a:latin typeface="Arial" panose="020B0604020202020204" pitchFamily="34" charset="0"/>
              </a:rPr>
              <a:t>On trouve : </a:t>
            </a:r>
          </a:p>
          <a:p>
            <a:pPr>
              <a:lnSpc>
                <a:spcPct val="89000"/>
              </a:lnSpc>
            </a:pPr>
            <a:r>
              <a:rPr lang="fr-FR" altLang="fr-FR" sz="1000" b="1" dirty="0">
                <a:latin typeface="Arial" panose="020B0604020202020204" pitchFamily="34" charset="0"/>
              </a:rPr>
              <a:t>CT(Q</a:t>
            </a:r>
            <a:r>
              <a:rPr lang="fr-FR" altLang="fr-FR" sz="1000" b="1" baseline="-25000" dirty="0">
                <a:latin typeface="Arial" panose="020B0604020202020204" pitchFamily="34" charset="0"/>
              </a:rPr>
              <a:t>1</a:t>
            </a:r>
            <a:r>
              <a:rPr lang="fr-FR" altLang="fr-FR" sz="1000" b="1" dirty="0">
                <a:latin typeface="Arial" panose="020B0604020202020204" pitchFamily="34" charset="0"/>
              </a:rPr>
              <a:t>*) </a:t>
            </a:r>
            <a:r>
              <a:rPr lang="fr-FR" altLang="fr-FR" sz="1000" dirty="0">
                <a:latin typeface="Arial" panose="020B0604020202020204" pitchFamily="34" charset="0"/>
              </a:rPr>
              <a:t>= </a:t>
            </a:r>
            <a:r>
              <a:rPr lang="fr-FR" altLang="fr-FR" sz="1000" b="1" dirty="0">
                <a:latin typeface="Arial" panose="020B0604020202020204" pitchFamily="34" charset="0"/>
              </a:rPr>
              <a:t>L D/Q</a:t>
            </a:r>
            <a:r>
              <a:rPr lang="fr-FR" altLang="fr-FR" sz="1000" b="1" baseline="-25000" dirty="0">
                <a:latin typeface="Arial" panose="020B0604020202020204" pitchFamily="34" charset="0"/>
              </a:rPr>
              <a:t>1</a:t>
            </a:r>
            <a:r>
              <a:rPr lang="fr-FR" altLang="fr-FR" sz="1000" b="1" dirty="0">
                <a:latin typeface="Arial" panose="020B0604020202020204" pitchFamily="34" charset="0"/>
              </a:rPr>
              <a:t>* + 1/2 C</a:t>
            </a:r>
            <a:r>
              <a:rPr lang="fr-FR" altLang="fr-FR" sz="1000" b="1" baseline="-25000" dirty="0">
                <a:latin typeface="Arial" panose="020B0604020202020204" pitchFamily="34" charset="0"/>
              </a:rPr>
              <a:t>1</a:t>
            </a:r>
            <a:r>
              <a:rPr lang="fr-FR" altLang="fr-FR" sz="1000" b="1" dirty="0">
                <a:latin typeface="Arial" panose="020B0604020202020204" pitchFamily="34" charset="0"/>
              </a:rPr>
              <a:t>H Q</a:t>
            </a:r>
            <a:r>
              <a:rPr lang="fr-FR" altLang="fr-FR" sz="1000" b="1" baseline="-25000" dirty="0">
                <a:latin typeface="Arial" panose="020B0604020202020204" pitchFamily="34" charset="0"/>
              </a:rPr>
              <a:t>1</a:t>
            </a:r>
            <a:r>
              <a:rPr lang="fr-FR" altLang="fr-FR" sz="1000" b="1" dirty="0">
                <a:latin typeface="Arial" panose="020B0604020202020204" pitchFamily="34" charset="0"/>
              </a:rPr>
              <a:t>* +DC</a:t>
            </a:r>
            <a:r>
              <a:rPr lang="fr-FR" altLang="fr-FR" sz="1000" b="1" baseline="-25000" dirty="0">
                <a:latin typeface="Arial" panose="020B0604020202020204" pitchFamily="34" charset="0"/>
              </a:rPr>
              <a:t>1</a:t>
            </a:r>
            <a:r>
              <a:rPr lang="fr-FR" altLang="fr-FR" sz="1000" b="1" dirty="0">
                <a:latin typeface="Arial" panose="020B0604020202020204" pitchFamily="34" charset="0"/>
              </a:rPr>
              <a:t> </a:t>
            </a:r>
            <a:r>
              <a:rPr lang="fr-FR" altLang="fr-FR" sz="1000" dirty="0">
                <a:latin typeface="Arial" panose="020B0604020202020204" pitchFamily="34" charset="0"/>
              </a:rPr>
              <a:t>= 10 500 € </a:t>
            </a:r>
          </a:p>
          <a:p>
            <a:pPr>
              <a:lnSpc>
                <a:spcPct val="89000"/>
              </a:lnSpc>
            </a:pPr>
            <a:r>
              <a:rPr lang="fr-FR" altLang="fr-FR" sz="1000" b="1" dirty="0">
                <a:latin typeface="Arial" panose="020B0604020202020204" pitchFamily="34" charset="0"/>
              </a:rPr>
              <a:t>CT(R) </a:t>
            </a:r>
            <a:r>
              <a:rPr lang="fr-FR" altLang="fr-FR" sz="1000" dirty="0">
                <a:latin typeface="Arial" panose="020B0604020202020204" pitchFamily="34" charset="0"/>
              </a:rPr>
              <a:t>= </a:t>
            </a:r>
            <a:r>
              <a:rPr lang="fr-FR" altLang="fr-FR" sz="1000" b="1" dirty="0">
                <a:latin typeface="Arial" panose="020B0604020202020204" pitchFamily="34" charset="0"/>
              </a:rPr>
              <a:t>L * D/R + C</a:t>
            </a:r>
            <a:r>
              <a:rPr lang="fr-FR" altLang="fr-FR" sz="1000" b="1" baseline="-25000" dirty="0">
                <a:latin typeface="Arial" panose="020B0604020202020204" pitchFamily="34" charset="0"/>
              </a:rPr>
              <a:t>2</a:t>
            </a:r>
            <a:r>
              <a:rPr lang="fr-FR" altLang="fr-FR" sz="1000" b="1" dirty="0">
                <a:latin typeface="Arial" panose="020B0604020202020204" pitchFamily="34" charset="0"/>
              </a:rPr>
              <a:t>H * R /2 + DC</a:t>
            </a:r>
            <a:r>
              <a:rPr lang="fr-FR" altLang="fr-FR" sz="1000" b="1" baseline="-25000" dirty="0">
                <a:latin typeface="Arial" panose="020B0604020202020204" pitchFamily="34" charset="0"/>
              </a:rPr>
              <a:t>2</a:t>
            </a:r>
            <a:r>
              <a:rPr lang="fr-FR" altLang="fr-FR" sz="1000" b="1" dirty="0">
                <a:latin typeface="Arial" panose="020B0604020202020204" pitchFamily="34" charset="0"/>
              </a:rPr>
              <a:t> </a:t>
            </a:r>
            <a:r>
              <a:rPr lang="fr-FR" altLang="fr-FR" sz="1000" dirty="0">
                <a:latin typeface="Arial" panose="020B0604020202020204" pitchFamily="34" charset="0"/>
              </a:rPr>
              <a:t>= 8 706 € </a:t>
            </a:r>
          </a:p>
          <a:p>
            <a:pPr>
              <a:lnSpc>
                <a:spcPct val="89000"/>
              </a:lnSpc>
            </a:pPr>
            <a:r>
              <a:rPr lang="fr-FR" altLang="fr-FR" sz="1000" dirty="0">
                <a:latin typeface="Arial" panose="020B0604020202020204" pitchFamily="34" charset="0"/>
              </a:rPr>
              <a:t>La meilleure politique consiste donc à commander par quantités </a:t>
            </a:r>
            <a:r>
              <a:rPr lang="fr-FR" altLang="fr-FR" sz="1000" b="1" dirty="0">
                <a:latin typeface="Arial" panose="020B0604020202020204" pitchFamily="34" charset="0"/>
              </a:rPr>
              <a:t>Q</a:t>
            </a:r>
            <a:r>
              <a:rPr lang="fr-FR" altLang="fr-FR" sz="1000" dirty="0">
                <a:latin typeface="Arial" panose="020B0604020202020204" pitchFamily="34" charset="0"/>
              </a:rPr>
              <a:t> = </a:t>
            </a:r>
            <a:r>
              <a:rPr lang="fr-FR" altLang="fr-FR" sz="1000" b="1" dirty="0">
                <a:latin typeface="Arial" panose="020B0604020202020204" pitchFamily="34" charset="0"/>
              </a:rPr>
              <a:t>R</a:t>
            </a:r>
            <a:r>
              <a:rPr lang="fr-FR" altLang="fr-FR" sz="1000" dirty="0">
                <a:latin typeface="Arial" panose="020B0604020202020204" pitchFamily="34" charset="0"/>
              </a:rPr>
              <a:t>, bien que le coût variable </a:t>
            </a:r>
            <a:r>
              <a:rPr lang="fr-FR" altLang="fr-FR" sz="1000" b="1" dirty="0">
                <a:latin typeface="Arial" panose="020B0604020202020204" pitchFamily="34" charset="0"/>
              </a:rPr>
              <a:t>CVT</a:t>
            </a:r>
            <a:r>
              <a:rPr lang="fr-FR" altLang="fr-FR" sz="1000" dirty="0">
                <a:latin typeface="Arial" panose="020B0604020202020204" pitchFamily="34" charset="0"/>
              </a:rPr>
              <a:t>, hors coût d’achat, ait augmenté de 500 € à 100 + 506 = 606 €.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e l'image des diapositives 1">
            <a:extLst>
              <a:ext uri="{FF2B5EF4-FFF2-40B4-BE49-F238E27FC236}">
                <a16:creationId xmlns:a16="http://schemas.microsoft.com/office/drawing/2014/main" id="{F879EA3D-2692-4200-95DA-99B16C5F635A}"/>
              </a:ext>
            </a:extLst>
          </p:cNvPr>
          <p:cNvSpPr>
            <a:spLocks noGrp="1" noRot="1" noChangeAspect="1" noChangeArrowheads="1" noTextEdit="1"/>
          </p:cNvSpPr>
          <p:nvPr>
            <p:ph type="sldImg"/>
          </p:nvPr>
        </p:nvSpPr>
        <p:spPr>
          <a:ln/>
        </p:spPr>
      </p:sp>
      <p:sp>
        <p:nvSpPr>
          <p:cNvPr id="66563" name="Espace réservé des notes 2">
            <a:extLst>
              <a:ext uri="{FF2B5EF4-FFF2-40B4-BE49-F238E27FC236}">
                <a16:creationId xmlns:a16="http://schemas.microsoft.com/office/drawing/2014/main" id="{644068C0-2392-4E5B-BA23-9C8E892B7BC2}"/>
              </a:ext>
            </a:extLst>
          </p:cNvPr>
          <p:cNvSpPr>
            <a:spLocks noGrp="1" noChangeArrowheads="1"/>
          </p:cNvSpPr>
          <p:nvPr>
            <p:ph type="body" idx="1"/>
          </p:nvPr>
        </p:nvSpPr>
        <p:spPr>
          <a:xfrm>
            <a:off x="968011" y="4820433"/>
            <a:ext cx="5164935" cy="4632164"/>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defRPr/>
            </a:pPr>
            <a:r>
              <a:rPr lang="fr-FR" altLang="fr-FR" sz="1000" dirty="0">
                <a:latin typeface="Arial" panose="020B0604020202020204" pitchFamily="34" charset="0"/>
              </a:rPr>
              <a:t>Exemple</a:t>
            </a:r>
          </a:p>
          <a:p>
            <a:pPr marL="371727" indent="-185864">
              <a:buFont typeface="Arial" panose="020B0604020202020204" pitchFamily="34" charset="0"/>
              <a:buChar char="•"/>
              <a:defRPr/>
            </a:pPr>
            <a:r>
              <a:rPr lang="fr-FR" altLang="fr-FR" sz="1000" dirty="0">
                <a:latin typeface="Arial" panose="020B0604020202020204" pitchFamily="34" charset="0"/>
              </a:rPr>
              <a:t>Demande (annuelle) : 2000</a:t>
            </a:r>
          </a:p>
          <a:p>
            <a:pPr marL="371727" indent="-185864">
              <a:buFont typeface="Arial" panose="020B0604020202020204" pitchFamily="34" charset="0"/>
              <a:buChar char="•"/>
              <a:defRPr/>
            </a:pPr>
            <a:r>
              <a:rPr lang="fr-FR" altLang="fr-FR" sz="1000" dirty="0">
                <a:latin typeface="Arial" panose="020B0604020202020204" pitchFamily="34" charset="0"/>
              </a:rPr>
              <a:t>Coût de passation de commande : 80 €</a:t>
            </a:r>
          </a:p>
          <a:p>
            <a:pPr marL="371727" indent="-185864">
              <a:buFont typeface="Arial" panose="020B0604020202020204" pitchFamily="34" charset="0"/>
              <a:buChar char="•"/>
              <a:defRPr/>
            </a:pPr>
            <a:r>
              <a:rPr lang="fr-FR" altLang="fr-FR" sz="1000" dirty="0">
                <a:latin typeface="Arial" panose="020B0604020202020204" pitchFamily="34" charset="0"/>
              </a:rPr>
              <a:t>Taux de détention : 35%</a:t>
            </a:r>
          </a:p>
          <a:p>
            <a:pPr algn="ctr">
              <a:defRPr/>
            </a:pPr>
            <a:endParaRPr lang="fr-FR" sz="1000" dirty="0">
              <a:latin typeface="Arial" panose="020B0604020202020204" pitchFamily="34" charset="0"/>
            </a:endParaRPr>
          </a:p>
          <a:p>
            <a:pPr>
              <a:defRPr/>
            </a:pPr>
            <a:r>
              <a:rPr lang="fr-FR" sz="1000" dirty="0">
                <a:latin typeface="Arial" panose="020B0604020202020204" pitchFamily="34" charset="0"/>
              </a:rPr>
              <a:t>                  Barème de prix</a:t>
            </a:r>
          </a:p>
          <a:p>
            <a:pPr>
              <a:defRPr/>
            </a:pPr>
            <a:r>
              <a:rPr lang="fr-FR" sz="1000" b="1" dirty="0">
                <a:latin typeface="Arial" panose="020B0604020202020204" pitchFamily="34" charset="0"/>
              </a:rPr>
              <a:t>Quantité commandée	Prix unitaire	Q*	        CT</a:t>
            </a:r>
          </a:p>
          <a:p>
            <a:pPr>
              <a:defRPr/>
            </a:pPr>
            <a:r>
              <a:rPr lang="fr-FR" sz="1000" dirty="0">
                <a:latin typeface="Arial" panose="020B0604020202020204" pitchFamily="34" charset="0"/>
              </a:rPr>
              <a:t>0 à 499		20 €	</a:t>
            </a:r>
            <a:r>
              <a:rPr lang="fr-FR" sz="1000" b="1" dirty="0">
                <a:latin typeface="Arial" panose="020B0604020202020204" pitchFamily="34" charset="0"/>
              </a:rPr>
              <a:t>214	        </a:t>
            </a:r>
            <a:r>
              <a:rPr lang="fr-FR" sz="1000" dirty="0">
                <a:latin typeface="Arial" panose="020B0604020202020204" pitchFamily="34" charset="0"/>
              </a:rPr>
              <a:t>41496</a:t>
            </a:r>
          </a:p>
          <a:p>
            <a:pPr>
              <a:defRPr/>
            </a:pPr>
            <a:r>
              <a:rPr lang="fr-FR" sz="1000" dirty="0">
                <a:latin typeface="Arial" panose="020B0604020202020204" pitchFamily="34" charset="0"/>
              </a:rPr>
              <a:t>500 à 999		15 €	247 Inutile =&gt; </a:t>
            </a:r>
            <a:r>
              <a:rPr lang="fr-FR" sz="1000" b="1" dirty="0">
                <a:latin typeface="Arial" panose="020B0604020202020204" pitchFamily="34" charset="0"/>
              </a:rPr>
              <a:t>500     </a:t>
            </a:r>
            <a:r>
              <a:rPr lang="fr-FR" sz="1000" dirty="0">
                <a:latin typeface="Arial" panose="020B0604020202020204" pitchFamily="34" charset="0"/>
              </a:rPr>
              <a:t>31633</a:t>
            </a:r>
          </a:p>
          <a:p>
            <a:pPr>
              <a:defRPr/>
            </a:pPr>
            <a:r>
              <a:rPr lang="fr-FR" sz="1000" dirty="0">
                <a:latin typeface="Arial" panose="020B0604020202020204" pitchFamily="34" charset="0"/>
              </a:rPr>
              <a:t>1000 à 4999		12,5 €	270 Inutile =&gt;</a:t>
            </a:r>
            <a:r>
              <a:rPr lang="fr-FR" sz="1000" b="1" dirty="0">
                <a:latin typeface="Arial" panose="020B0604020202020204" pitchFamily="34" charset="0"/>
              </a:rPr>
              <a:t>1000    27348</a:t>
            </a:r>
          </a:p>
          <a:p>
            <a:pPr>
              <a:defRPr/>
            </a:pPr>
            <a:r>
              <a:rPr lang="fr-FR" sz="1000" dirty="0">
                <a:latin typeface="Arial" panose="020B0604020202020204" pitchFamily="34" charset="0"/>
              </a:rPr>
              <a:t>5000 +		10 €	302 Inutile =&gt;</a:t>
            </a:r>
            <a:r>
              <a:rPr lang="fr-FR" sz="1000" b="1" dirty="0">
                <a:latin typeface="Arial" panose="020B0604020202020204" pitchFamily="34" charset="0"/>
              </a:rPr>
              <a:t>5000</a:t>
            </a:r>
            <a:r>
              <a:rPr lang="fr-FR" sz="1000" dirty="0">
                <a:latin typeface="Arial" panose="020B0604020202020204" pitchFamily="34" charset="0"/>
              </a:rPr>
              <a:t>    28782</a:t>
            </a:r>
          </a:p>
          <a:p>
            <a:pPr>
              <a:defRPr/>
            </a:pPr>
            <a:endParaRPr lang="fr-FR" sz="1000" dirty="0">
              <a:latin typeface="Arial" panose="020B0604020202020204" pitchFamily="34" charset="0"/>
            </a:endParaRPr>
          </a:p>
          <a:p>
            <a:pPr>
              <a:defRPr/>
            </a:pPr>
            <a:r>
              <a:rPr lang="fr-FR" sz="1000" dirty="0">
                <a:latin typeface="Arial" panose="020B0604020202020204" pitchFamily="34" charset="0"/>
              </a:rPr>
              <a:t>Donc, Quantité économique = 1000</a:t>
            </a:r>
          </a:p>
          <a:p>
            <a:pPr>
              <a:defRPr/>
            </a:pPr>
            <a:endParaRPr lang="it-IT" sz="1000" dirty="0">
              <a:latin typeface="Arial" panose="020B0604020202020204" pitchFamily="34" charset="0"/>
            </a:endParaRPr>
          </a:p>
          <a:p>
            <a:pPr>
              <a:defRPr/>
            </a:pPr>
            <a:endParaRPr lang="fr-FR" sz="1000" dirty="0">
              <a:latin typeface="Arial" panose="020B0604020202020204" pitchFamily="34" charset="0"/>
            </a:endParaRPr>
          </a:p>
          <a:p>
            <a:pPr>
              <a:defRPr/>
            </a:pPr>
            <a:endParaRPr lang="fr-FR" sz="1000" dirty="0">
              <a:latin typeface="Arial" panose="020B0604020202020204" pitchFamily="34" charset="0"/>
            </a:endParaRPr>
          </a:p>
          <a:p>
            <a:pPr>
              <a:defRPr/>
            </a:pPr>
            <a:endParaRPr lang="fr-FR" sz="1000" dirty="0">
              <a:latin typeface="Arial" panose="020B0604020202020204" pitchFamily="34" charset="0"/>
            </a:endParaRPr>
          </a:p>
          <a:p>
            <a:pPr>
              <a:defRPr/>
            </a:pPr>
            <a:endParaRPr lang="fr-FR" sz="1000" dirty="0">
              <a:latin typeface="Arial" panose="020B0604020202020204" pitchFamily="34" charset="0"/>
            </a:endParaRPr>
          </a:p>
          <a:p>
            <a:pPr>
              <a:defRPr/>
            </a:pPr>
            <a:endParaRPr lang="fr-FR" sz="1000" dirty="0">
              <a:latin typeface="Arial" panose="020B0604020202020204" pitchFamily="34" charset="0"/>
            </a:endParaRPr>
          </a:p>
          <a:p>
            <a:pPr marL="171439" indent="-171439">
              <a:buFont typeface="Arial" panose="020B0604020202020204" pitchFamily="34" charset="0"/>
              <a:buChar char="•"/>
              <a:defRPr/>
            </a:pPr>
            <a:endParaRPr lang="fr-FR" altLang="fr-FR" sz="1000" dirty="0">
              <a:latin typeface="Arial" panose="020B0604020202020204" pitchFamily="34" charset="0"/>
            </a:endParaRPr>
          </a:p>
          <a:p>
            <a:pPr>
              <a:defRPr/>
            </a:pPr>
            <a:endParaRPr lang="fr-FR" altLang="fr-FR" sz="1000" dirty="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C9717CC9-B138-446D-ADA9-E96FB269099E}"/>
              </a:ext>
            </a:extLst>
          </p:cNvPr>
          <p:cNvSpPr>
            <a:spLocks noGrp="1" noRot="1" noChangeAspect="1" noChangeArrowheads="1" noTextEdit="1"/>
          </p:cNvSpPr>
          <p:nvPr>
            <p:ph type="sldImg"/>
          </p:nvPr>
        </p:nvSpPr>
        <p:spPr>
          <a:ln cap="flat"/>
        </p:spPr>
      </p:sp>
      <p:sp>
        <p:nvSpPr>
          <p:cNvPr id="56323" name="Rectangle 3">
            <a:extLst>
              <a:ext uri="{FF2B5EF4-FFF2-40B4-BE49-F238E27FC236}">
                <a16:creationId xmlns:a16="http://schemas.microsoft.com/office/drawing/2014/main" id="{36F3E9CD-AD9B-401D-B955-C9E3051B5C51}"/>
              </a:ext>
            </a:extLst>
          </p:cNvPr>
          <p:cNvSpPr>
            <a:spLocks noGrp="1" noChangeArrowheads="1"/>
          </p:cNvSpPr>
          <p:nvPr>
            <p:ph type="body" idx="1"/>
          </p:nvPr>
        </p:nvSpPr>
        <p:spPr>
          <a:xfrm>
            <a:off x="692598" y="4875963"/>
            <a:ext cx="5864474" cy="463052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FR" altLang="fr-FR" sz="1000" dirty="0">
                <a:latin typeface="Arial" panose="020B0604020202020204" pitchFamily="34" charset="0"/>
              </a:rPr>
              <a:t>Exemple : soit trois articles X, Y, Z dont nous voulons grouper les commandes. Les demandes annuelles sont respectivement de 300, 1 200, 600 et les coûts unitaires de 50 €, 20 € et 100 €. Le coût de passation de commande est le même pour chacun d’entre eux dans le cadre de la commande groupée et égale à 120 €. Le coût fixe de passation de commande groupée est donc de 360 €. Enfin, le taux de détention est de 25 % par an. On a : </a:t>
            </a:r>
          </a:p>
          <a:p>
            <a:endParaRPr lang="fr-FR" altLang="fr-FR" sz="1100" dirty="0">
              <a:latin typeface="Arial" panose="020B0604020202020204" pitchFamily="34" charset="0"/>
            </a:endParaRPr>
          </a:p>
          <a:p>
            <a:endParaRPr lang="fr-FR" altLang="fr-FR" sz="1100" dirty="0">
              <a:latin typeface="Arial" panose="020B0604020202020204" pitchFamily="34" charset="0"/>
            </a:endParaRPr>
          </a:p>
          <a:p>
            <a:endParaRPr lang="fr-FR" altLang="fr-FR" sz="1100" dirty="0">
              <a:latin typeface="Arial" panose="020B0604020202020204" pitchFamily="34" charset="0"/>
            </a:endParaRPr>
          </a:p>
          <a:p>
            <a:endParaRPr lang="fr-FR" altLang="fr-FR" sz="1100" dirty="0">
              <a:latin typeface="Arial" panose="020B0604020202020204" pitchFamily="34" charset="0"/>
            </a:endParaRPr>
          </a:p>
          <a:p>
            <a:r>
              <a:rPr lang="fr-FR" altLang="fr-FR" sz="1100" dirty="0" err="1">
                <a:latin typeface="Arial" panose="020B0604020202020204" pitchFamily="34" charset="0"/>
              </a:rPr>
              <a:t>Ng</a:t>
            </a:r>
            <a:r>
              <a:rPr lang="fr-FR" altLang="fr-FR" sz="1100" baseline="30000" dirty="0">
                <a:latin typeface="Arial" panose="020B0604020202020204" pitchFamily="34" charset="0"/>
              </a:rPr>
              <a:t>*</a:t>
            </a:r>
            <a:r>
              <a:rPr lang="fr-FR" altLang="fr-FR" sz="1100" dirty="0">
                <a:latin typeface="Arial" panose="020B0604020202020204" pitchFamily="34" charset="0"/>
              </a:rPr>
              <a:t> = </a:t>
            </a:r>
            <a:r>
              <a:rPr lang="fr-FR" altLang="fr-FR" sz="1100" dirty="0">
                <a:latin typeface="Cambria Math" panose="02040503050406030204" pitchFamily="18" charset="0"/>
              </a:rPr>
              <a:t>√((0,25 ∗(300 ∗50+1200 ∗20+600 ∗100))/(2 ∗(3 ∗120)))</a:t>
            </a:r>
            <a:endParaRPr lang="fr-FR" altLang="fr-FR" sz="1100" dirty="0">
              <a:latin typeface="Arial" panose="020B0604020202020204" pitchFamily="34" charset="0"/>
            </a:endParaRPr>
          </a:p>
          <a:p>
            <a:endParaRPr lang="fr-FR" altLang="fr-FR" sz="1100" dirty="0">
              <a:latin typeface="Arial" panose="020B0604020202020204" pitchFamily="34" charset="0"/>
            </a:endParaRPr>
          </a:p>
          <a:p>
            <a:endParaRPr lang="fr-FR" altLang="fr-FR" sz="1100" dirty="0">
              <a:latin typeface="Arial" panose="020B0604020202020204" pitchFamily="34" charset="0"/>
            </a:endParaRPr>
          </a:p>
          <a:p>
            <a:endParaRPr lang="fr-FR" altLang="fr-FR" sz="1100" dirty="0">
              <a:latin typeface="Arial" panose="020B0604020202020204" pitchFamily="34" charset="0"/>
            </a:endParaRPr>
          </a:p>
          <a:p>
            <a:r>
              <a:rPr lang="fr-FR" altLang="fr-FR" sz="1100" dirty="0">
                <a:latin typeface="Arial" panose="020B0604020202020204" pitchFamily="34" charset="0"/>
              </a:rPr>
              <a:t>Il faudra donc commander 6 fois dans l’année.  </a:t>
            </a:r>
          </a:p>
          <a:p>
            <a:r>
              <a:rPr lang="fr-FR" altLang="fr-FR" sz="1100" dirty="0">
                <a:latin typeface="Arial" panose="020B0604020202020204" pitchFamily="34" charset="0"/>
              </a:rPr>
              <a:t>Le coût variable total est : </a:t>
            </a:r>
            <a:r>
              <a:rPr lang="fr-FR" altLang="fr-FR" sz="1100" b="1" dirty="0">
                <a:latin typeface="Arial" panose="020B0604020202020204" pitchFamily="34" charset="0"/>
              </a:rPr>
              <a:t>CVT(</a:t>
            </a:r>
            <a:r>
              <a:rPr lang="fr-FR" altLang="fr-FR" sz="1100" b="1" dirty="0" err="1">
                <a:latin typeface="Arial" panose="020B0604020202020204" pitchFamily="34" charset="0"/>
              </a:rPr>
              <a:t>Ng</a:t>
            </a:r>
            <a:r>
              <a:rPr lang="fr-FR" altLang="fr-FR" sz="1100" b="1" dirty="0">
                <a:latin typeface="Arial" panose="020B0604020202020204" pitchFamily="34" charset="0"/>
              </a:rPr>
              <a:t>*) </a:t>
            </a:r>
            <a:r>
              <a:rPr lang="fr-FR" altLang="fr-FR" sz="1100" dirty="0">
                <a:latin typeface="Arial" panose="020B0604020202020204" pitchFamily="34" charset="0"/>
              </a:rPr>
              <a:t>= 2 080 + 2 080 = 4 160 </a:t>
            </a:r>
          </a:p>
          <a:p>
            <a:endParaRPr lang="fr-FR" altLang="fr-FR" sz="1100" dirty="0">
              <a:latin typeface="Arial" panose="020B0604020202020204" pitchFamily="34" charset="0"/>
            </a:endParaRPr>
          </a:p>
          <a:p>
            <a:pPr>
              <a:lnSpc>
                <a:spcPct val="89000"/>
              </a:lnSpc>
            </a:pPr>
            <a:endParaRPr lang="fr-FR" altLang="fr-FR" sz="1100" dirty="0">
              <a:latin typeface="Arial" panose="020B0604020202020204" pitchFamily="34" charset="0"/>
            </a:endParaRPr>
          </a:p>
          <a:p>
            <a:pPr>
              <a:lnSpc>
                <a:spcPct val="89000"/>
              </a:lnSpc>
            </a:pPr>
            <a:endParaRPr lang="fr-FR" altLang="fr-FR" sz="1100" dirty="0">
              <a:latin typeface="Arial" panose="020B0604020202020204" pitchFamily="34" charset="0"/>
            </a:endParaRPr>
          </a:p>
        </p:txBody>
      </p:sp>
      <p:graphicFrame>
        <p:nvGraphicFramePr>
          <p:cNvPr id="56324" name="Object 150">
            <a:extLst>
              <a:ext uri="{FF2B5EF4-FFF2-40B4-BE49-F238E27FC236}">
                <a16:creationId xmlns:a16="http://schemas.microsoft.com/office/drawing/2014/main" id="{25E7A023-48A3-4B8E-9D98-3C654D519BBE}"/>
              </a:ext>
            </a:extLst>
          </p:cNvPr>
          <p:cNvGraphicFramePr>
            <a:graphicFrameLocks noChangeAspect="1"/>
          </p:cNvGraphicFramePr>
          <p:nvPr>
            <p:extLst>
              <p:ext uri="{D42A27DB-BD31-4B8C-83A1-F6EECF244321}">
                <p14:modId xmlns:p14="http://schemas.microsoft.com/office/powerpoint/2010/main" val="3846804460"/>
              </p:ext>
            </p:extLst>
          </p:nvPr>
        </p:nvGraphicFramePr>
        <p:xfrm>
          <a:off x="1249226" y="5670713"/>
          <a:ext cx="4600848" cy="727610"/>
        </p:xfrm>
        <a:graphic>
          <a:graphicData uri="http://schemas.openxmlformats.org/presentationml/2006/ole">
            <mc:AlternateContent xmlns:mc="http://schemas.openxmlformats.org/markup-compatibility/2006">
              <mc:Choice xmlns:v="urn:schemas-microsoft-com:vml" Requires="v">
                <p:oleObj spid="_x0000_s5124" name="Equation" r:id="rId4" imgW="2971800" imgH="469900" progId="Equation.3">
                  <p:embed/>
                </p:oleObj>
              </mc:Choice>
              <mc:Fallback>
                <p:oleObj name="Equation" r:id="rId4" imgW="2971800" imgH="469900" progId="Equation.3">
                  <p:embed/>
                  <p:pic>
                    <p:nvPicPr>
                      <p:cNvPr id="0" name="Object 1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9226" y="5670713"/>
                        <a:ext cx="4600848" cy="727610"/>
                      </a:xfrm>
                      <a:prstGeom prst="rect">
                        <a:avLst/>
                      </a:prstGeom>
                      <a:noFill/>
                      <a:ln>
                        <a:noFill/>
                      </a:ln>
                    </p:spPr>
                  </p:pic>
                </p:oleObj>
              </mc:Fallback>
            </mc:AlternateContent>
          </a:graphicData>
        </a:graphic>
      </p:graphicFrame>
      <p:graphicFrame>
        <p:nvGraphicFramePr>
          <p:cNvPr id="56325" name="Object 151">
            <a:extLst>
              <a:ext uri="{FF2B5EF4-FFF2-40B4-BE49-F238E27FC236}">
                <a16:creationId xmlns:a16="http://schemas.microsoft.com/office/drawing/2014/main" id="{05119D23-0C43-4B17-BC01-EB0A132098AA}"/>
              </a:ext>
            </a:extLst>
          </p:cNvPr>
          <p:cNvGraphicFramePr>
            <a:graphicFrameLocks noChangeAspect="1"/>
          </p:cNvGraphicFramePr>
          <p:nvPr>
            <p:extLst>
              <p:ext uri="{D42A27DB-BD31-4B8C-83A1-F6EECF244321}">
                <p14:modId xmlns:p14="http://schemas.microsoft.com/office/powerpoint/2010/main" val="3158970648"/>
              </p:ext>
            </p:extLst>
          </p:nvPr>
        </p:nvGraphicFramePr>
        <p:xfrm>
          <a:off x="2181498" y="6832011"/>
          <a:ext cx="1958399" cy="359216"/>
        </p:xfrm>
        <a:graphic>
          <a:graphicData uri="http://schemas.openxmlformats.org/presentationml/2006/ole">
            <mc:AlternateContent xmlns:mc="http://schemas.openxmlformats.org/markup-compatibility/2006">
              <mc:Choice xmlns:v="urn:schemas-microsoft-com:vml" Requires="v">
                <p:oleObj spid="_x0000_s5125" name="Equation" r:id="rId6" imgW="1104900" imgH="203200" progId="Equation.3">
                  <p:embed/>
                </p:oleObj>
              </mc:Choice>
              <mc:Fallback>
                <p:oleObj name="Equation" r:id="rId6" imgW="1104900" imgH="203200" progId="Equation.3">
                  <p:embed/>
                  <p:pic>
                    <p:nvPicPr>
                      <p:cNvPr id="0" name="Object 1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81498" y="6832011"/>
                        <a:ext cx="1958399" cy="359216"/>
                      </a:xfrm>
                      <a:prstGeom prst="rect">
                        <a:avLst/>
                      </a:prstGeom>
                      <a:noFill/>
                      <a:ln>
                        <a:noFill/>
                      </a:ln>
                      <a:effectLst/>
                    </p:spPr>
                  </p:pic>
                </p:oleObj>
              </mc:Fallback>
            </mc:AlternateContent>
          </a:graphicData>
        </a:graphic>
      </p:graphicFrame>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a:extLst>
              <a:ext uri="{FF2B5EF4-FFF2-40B4-BE49-F238E27FC236}">
                <a16:creationId xmlns:a16="http://schemas.microsoft.com/office/drawing/2014/main" id="{40FA615C-B4D0-459B-B3CA-E38DC85225F1}"/>
              </a:ext>
            </a:extLst>
          </p:cNvPr>
          <p:cNvSpPr>
            <a:spLocks noGrp="1" noRot="1" noChangeAspect="1" noChangeArrowheads="1" noTextEdit="1"/>
          </p:cNvSpPr>
          <p:nvPr>
            <p:ph type="sldImg"/>
          </p:nvPr>
        </p:nvSpPr>
        <p:spPr>
          <a:ln/>
        </p:spPr>
      </p:sp>
      <p:sp>
        <p:nvSpPr>
          <p:cNvPr id="19459" name="Espace réservé des notes 2">
            <a:extLst>
              <a:ext uri="{FF2B5EF4-FFF2-40B4-BE49-F238E27FC236}">
                <a16:creationId xmlns:a16="http://schemas.microsoft.com/office/drawing/2014/main" id="{963F6DD8-928B-4D89-9199-4D868E922561}"/>
              </a:ext>
            </a:extLst>
          </p:cNvPr>
          <p:cNvSpPr>
            <a:spLocks noGrp="1" noChangeArrowheads="1"/>
          </p:cNvSpPr>
          <p:nvPr>
            <p:ph type="body" idx="1"/>
          </p:nvPr>
        </p:nvSpPr>
        <p:spPr>
          <a:xfrm>
            <a:off x="842969" y="4875963"/>
            <a:ext cx="5714104" cy="463052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fr-FR" altLang="fr-FR" sz="1000" b="1" dirty="0">
                <a:latin typeface="Arial" panose="020B0604020202020204" pitchFamily="34" charset="0"/>
              </a:rPr>
              <a:t>Les matières premières </a:t>
            </a:r>
            <a:r>
              <a:rPr lang="fr-FR" altLang="fr-FR" sz="1000" dirty="0">
                <a:latin typeface="Arial" panose="020B0604020202020204" pitchFamily="34" charset="0"/>
              </a:rPr>
              <a:t>qui sont l’ensemble des articles reçus qui ne sont pas encore rentrés dans le process de fabrication. Elles incluent les matières, composants et sous-ensembles achetés. La présence de ce stock permet la réduction des coûts d’acquisition par achats de lots de taille plus importante. Il permet de se protéger contre les défaillances des fournisseurs, les retards de livraison, les dégâts matériels, les livraisons de quantités plus faibles que demandé. Il permet enfin d’effectuer les contrôles qualité. Il permet de spéculer et d’anticiper les fluctuations des prix d’achat. </a:t>
            </a:r>
          </a:p>
          <a:p>
            <a:r>
              <a:rPr lang="fr-FR" altLang="fr-FR" sz="1000" b="1" dirty="0">
                <a:latin typeface="Arial" panose="020B0604020202020204" pitchFamily="34" charset="0"/>
              </a:rPr>
              <a:t>Les « en-cours », </a:t>
            </a:r>
            <a:r>
              <a:rPr lang="fr-FR" altLang="fr-FR" sz="1000" dirty="0">
                <a:latin typeface="Arial" panose="020B0604020202020204" pitchFamily="34" charset="0"/>
              </a:rPr>
              <a:t>ce sont l’ensemble des articles qui sont rentrés dans le process de fabrication et qui sont en cours de transformation. Ce stock intervient dans le processus de production comportant des étapes intermédiaires. Il permet, d’une part, un découplage des divers stades de la production et, d’autre part, une protection contre les arrêts de production et les défaillances.</a:t>
            </a:r>
          </a:p>
          <a:p>
            <a:r>
              <a:rPr lang="fr-FR" altLang="fr-FR" sz="1000" b="1" dirty="0">
                <a:latin typeface="Arial" panose="020B0604020202020204" pitchFamily="34" charset="0"/>
              </a:rPr>
              <a:t>Les produits finis</a:t>
            </a:r>
            <a:r>
              <a:rPr lang="fr-FR" altLang="fr-FR" sz="1000" dirty="0">
                <a:latin typeface="Arial" panose="020B0604020202020204" pitchFamily="34" charset="0"/>
              </a:rPr>
              <a:t>, ce</a:t>
            </a:r>
            <a:r>
              <a:rPr lang="fr-FR" altLang="fr-FR" sz="1000" b="1" dirty="0">
                <a:latin typeface="Arial" panose="020B0604020202020204" pitchFamily="34" charset="0"/>
              </a:rPr>
              <a:t> </a:t>
            </a:r>
            <a:r>
              <a:rPr lang="fr-FR" altLang="fr-FR" sz="1000" dirty="0">
                <a:latin typeface="Arial" panose="020B0604020202020204" pitchFamily="34" charset="0"/>
              </a:rPr>
              <a:t>sont l’ensemble des articles sortis du process de fabrication et qui sont prêts à être expédiés. Le rôle de ce stock est de compenser la longueur du délai de fabrication pour aboutir à un délai de livraison beaucoup plus court. Il amortit les fluctuations de nature saisonnière et de nature aléatoire de la demande, de façon à assurer une meilleure utilisation de l’outil de production. Il sert enfin de stock de sécurité face à la demande client.</a:t>
            </a:r>
          </a:p>
          <a:p>
            <a:r>
              <a:rPr lang="fr-FR" altLang="fr-FR" sz="1000" b="1" dirty="0">
                <a:latin typeface="Arial" panose="020B0604020202020204" pitchFamily="34" charset="0"/>
              </a:rPr>
              <a:t>Les stocks de distribution </a:t>
            </a:r>
            <a:r>
              <a:rPr lang="fr-FR" altLang="fr-FR" sz="1000" dirty="0">
                <a:latin typeface="Arial" panose="020B0604020202020204" pitchFamily="34" charset="0"/>
              </a:rPr>
              <a:t>(dépôts, plateformes de distribution) qui sont l’ensemble des produits finis situés dans le système de distribution lui-même.</a:t>
            </a:r>
          </a:p>
          <a:p>
            <a:r>
              <a:rPr lang="fr-FR" altLang="fr-FR" sz="1000" b="1" dirty="0">
                <a:latin typeface="Arial" panose="020B0604020202020204" pitchFamily="34" charset="0"/>
              </a:rPr>
              <a:t>Les pièces de rechange, de maintenance et les fournitures diverses </a:t>
            </a:r>
            <a:r>
              <a:rPr lang="fr-FR" altLang="fr-FR" sz="1000" dirty="0">
                <a:latin typeface="Arial" panose="020B0604020202020204" pitchFamily="34" charset="0"/>
              </a:rPr>
              <a:t>: il s’agit de l’ensemble des articles utilisés en production, mais qui ne font pas parti des produits fabriqués et vendus et qui ne figurent pas dans les nomenclatures. Ils peuvent inclure les outillages, les outils, les pièces de rechange.</a:t>
            </a:r>
          </a:p>
          <a:p>
            <a:endParaRPr lang="fr-FR" altLang="fr-FR" sz="1000" dirty="0">
              <a:latin typeface="Arial" panose="020B0604020202020204" pitchFamily="34" charset="0"/>
            </a:endParaRPr>
          </a:p>
          <a:p>
            <a:r>
              <a:rPr lang="fr-FR" altLang="fr-FR" sz="1000" b="1" dirty="0">
                <a:latin typeface="Arial" panose="020B0604020202020204" pitchFamily="34" charset="0"/>
              </a:rPr>
              <a:t>Le nombre de références à gérer étant souvent très grand, il est indispensable de définir des règles de gestion pour automatiser la gestion des stocks. </a:t>
            </a:r>
          </a:p>
          <a:p>
            <a:endParaRPr lang="fr-FR" altLang="fr-FR" sz="1000"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073A377-A30A-4F1B-B7DA-EBDBCC4CF9E8}"/>
              </a:ext>
            </a:extLst>
          </p:cNvPr>
          <p:cNvSpPr>
            <a:spLocks noGrp="1" noRot="1" noChangeAspect="1" noChangeArrowheads="1" noTextEdit="1"/>
          </p:cNvSpPr>
          <p:nvPr>
            <p:ph type="sldImg"/>
          </p:nvPr>
        </p:nvSpPr>
        <p:spPr>
          <a:ln cap="flat"/>
        </p:spPr>
      </p:sp>
      <p:sp>
        <p:nvSpPr>
          <p:cNvPr id="21507" name="Rectangle 3">
            <a:extLst>
              <a:ext uri="{FF2B5EF4-FFF2-40B4-BE49-F238E27FC236}">
                <a16:creationId xmlns:a16="http://schemas.microsoft.com/office/drawing/2014/main" id="{F83D2786-3694-4EC4-B7C2-8EE119BE4E7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pPr>
            <a:r>
              <a:rPr lang="fr-FR" altLang="fr-FR" sz="1000" dirty="0">
                <a:latin typeface="Arial" panose="020B0604020202020204" pitchFamily="34" charset="0"/>
              </a:rPr>
              <a:t>On ne cherche pas dans le cas présent à synchroniser les flux d’entrée et de sortie du stock, mais plutôt à garantir dans une certaine mesure que le stock, régulièrement réapprovisionné, sera suffisant pour faire face aux consommations successives au cours du temps. D’autre part, on ne prend pas en compte explicitement la structure des produits gérés (à savoir la nomenclature du produit et/ou sa gamme de production) : chaque article stocké est géré indépendamment de ses liens avec d’autres articles en temps que composant ou sous-ensemble. Les demandes des différents articles sont donc considérées comme indépendantes, au sens où l’on ne cherche pas à déduire la demande d’un article de la demande d’un autre. </a:t>
            </a:r>
          </a:p>
          <a:p>
            <a:pPr>
              <a:lnSpc>
                <a:spcPct val="89000"/>
              </a:lnSpc>
            </a:pPr>
            <a:endParaRPr lang="fr-FR" altLang="fr-FR" sz="1000"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body" idx="1"/>
          </p:nvPr>
        </p:nvSpPr>
        <p:spPr bwMode="auto">
          <a:xfrm>
            <a:off x="906043" y="4746436"/>
            <a:ext cx="5436242" cy="47481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0271" tIns="49286" rIns="100271" bIns="49286"/>
          <a:lstStyle/>
          <a:p>
            <a:pPr defTabSz="947410">
              <a:lnSpc>
                <a:spcPct val="100000"/>
              </a:lnSpc>
              <a:defRPr/>
            </a:pPr>
            <a:r>
              <a:rPr lang="fr-FR" altLang="fr-FR" sz="1000" b="1" dirty="0">
                <a:latin typeface="Arial" panose="020B0604020202020204" pitchFamily="34" charset="0"/>
                <a:cs typeface="Arial" panose="020B0604020202020204" pitchFamily="34" charset="0"/>
              </a:rPr>
              <a:t>Le stock actif </a:t>
            </a:r>
            <a:r>
              <a:rPr lang="fr-FR" altLang="fr-FR" sz="1000" dirty="0">
                <a:latin typeface="Arial" panose="020B0604020202020204" pitchFamily="34" charset="0"/>
                <a:cs typeface="Arial" panose="020B0604020202020204" pitchFamily="34" charset="0"/>
              </a:rPr>
              <a:t>: C’est celui qui évolue constamment par le jeu des sorties de magasin et des réapprovisionnements.</a:t>
            </a:r>
          </a:p>
          <a:p>
            <a:pPr defTabSz="947410">
              <a:lnSpc>
                <a:spcPct val="100000"/>
              </a:lnSpc>
              <a:defRPr/>
            </a:pPr>
            <a:r>
              <a:rPr lang="fr-FR" altLang="fr-FR" sz="1000" b="1" dirty="0">
                <a:latin typeface="Arial" panose="020B0604020202020204" pitchFamily="34" charset="0"/>
                <a:cs typeface="Arial" panose="020B0604020202020204" pitchFamily="34" charset="0"/>
              </a:rPr>
              <a:t>Le stock de sécurité </a:t>
            </a:r>
            <a:r>
              <a:rPr lang="fr-FR" altLang="fr-FR" sz="1000" dirty="0">
                <a:latin typeface="Arial" panose="020B0604020202020204" pitchFamily="34" charset="0"/>
                <a:cs typeface="Arial" panose="020B0604020202020204" pitchFamily="34" charset="0"/>
              </a:rPr>
              <a:t>: C’est celui dont la raison d’être est de parer à toute interruption de stock.</a:t>
            </a:r>
          </a:p>
          <a:p>
            <a:pPr defTabSz="947410">
              <a:lnSpc>
                <a:spcPct val="100000"/>
              </a:lnSpc>
              <a:defRPr/>
            </a:pPr>
            <a:r>
              <a:rPr lang="fr-FR" altLang="fr-FR" sz="1000" b="1" dirty="0">
                <a:latin typeface="Arial" panose="020B0604020202020204" pitchFamily="34" charset="0"/>
                <a:cs typeface="Arial" panose="020B0604020202020204" pitchFamily="34" charset="0"/>
              </a:rPr>
              <a:t>Le stock moyen </a:t>
            </a:r>
            <a:r>
              <a:rPr lang="fr-FR" altLang="fr-FR" sz="1000" dirty="0">
                <a:latin typeface="Arial" panose="020B0604020202020204" pitchFamily="34" charset="0"/>
                <a:cs typeface="Arial" panose="020B0604020202020204" pitchFamily="34" charset="0"/>
              </a:rPr>
              <a:t>: Le stock moyen représente le stock permanent donc l’investissement qui doit retenir l’attention de la direction.</a:t>
            </a:r>
          </a:p>
          <a:p>
            <a:pPr defTabSz="947410">
              <a:lnSpc>
                <a:spcPct val="100000"/>
              </a:lnSpc>
              <a:defRPr/>
            </a:pPr>
            <a:r>
              <a:rPr lang="fr-FR" altLang="fr-FR" sz="1000" b="1" dirty="0">
                <a:latin typeface="Arial" panose="020B0604020202020204" pitchFamily="34" charset="0"/>
                <a:cs typeface="Arial" panose="020B0604020202020204" pitchFamily="34" charset="0"/>
              </a:rPr>
              <a:t>Stock moyen = moitié du stock actif + stock de protection.</a:t>
            </a:r>
          </a:p>
          <a:p>
            <a:pPr defTabSz="1026649">
              <a:spcBef>
                <a:spcPct val="20000"/>
              </a:spcBef>
            </a:pPr>
            <a:endParaRPr lang="fr-FR" altLang="fr-FR" sz="900" dirty="0">
              <a:latin typeface="Century Gothic" pitchFamily="34" charset="0"/>
            </a:endParaRPr>
          </a:p>
        </p:txBody>
      </p:sp>
      <p:sp>
        <p:nvSpPr>
          <p:cNvPr id="389123" name="Rectangle 3"/>
          <p:cNvSpPr>
            <a:spLocks noGrp="1" noRot="1" noChangeAspect="1" noChangeArrowheads="1"/>
          </p:cNvSpPr>
          <p:nvPr>
            <p:ph type="sldImg"/>
          </p:nvPr>
        </p:nvSpPr>
        <p:spPr bwMode="auto">
          <a:xfrm>
            <a:off x="1246188" y="922338"/>
            <a:ext cx="4921250" cy="3690937"/>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2004946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9861317-BADB-4BD5-AFF2-7D2532BDDC1F}"/>
              </a:ext>
            </a:extLst>
          </p:cNvPr>
          <p:cNvSpPr>
            <a:spLocks noGrp="1" noRot="1" noChangeAspect="1" noChangeArrowheads="1" noTextEdit="1"/>
          </p:cNvSpPr>
          <p:nvPr>
            <p:ph type="sldImg"/>
          </p:nvPr>
        </p:nvSpPr>
        <p:spPr>
          <a:ln cap="flat"/>
        </p:spPr>
      </p:sp>
      <p:sp>
        <p:nvSpPr>
          <p:cNvPr id="23555" name="Rectangle 3">
            <a:extLst>
              <a:ext uri="{FF2B5EF4-FFF2-40B4-BE49-F238E27FC236}">
                <a16:creationId xmlns:a16="http://schemas.microsoft.com/office/drawing/2014/main" id="{9E12FD0F-F367-40C3-8565-5F0A81FBA378}"/>
              </a:ext>
            </a:extLst>
          </p:cNvPr>
          <p:cNvSpPr>
            <a:spLocks noGrp="1" noChangeArrowheads="1"/>
          </p:cNvSpPr>
          <p:nvPr>
            <p:ph type="body" idx="1"/>
          </p:nvPr>
        </p:nvSpPr>
        <p:spPr>
          <a:xfrm>
            <a:off x="617412" y="4791441"/>
            <a:ext cx="5864474" cy="5298493"/>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defRPr/>
            </a:pPr>
            <a:r>
              <a:rPr lang="fr-FR" altLang="fr-FR" sz="1000" dirty="0">
                <a:latin typeface="Arial" panose="020B0604020202020204" pitchFamily="34" charset="0"/>
              </a:rPr>
              <a:t>Les règles de gestion de stocks consistent à définir des politiques de réapprovisionnement : déterminer à quel moment on passe des commandes et quelle quantité on commande. Les deux questions fondamentales auxquelles il faut répondre pour gérer des stocks sont donc les suivantes : </a:t>
            </a:r>
          </a:p>
          <a:p>
            <a:pPr marL="371727" indent="-189154">
              <a:lnSpc>
                <a:spcPct val="89000"/>
              </a:lnSpc>
              <a:buFont typeface="Arial" panose="020B0604020202020204" pitchFamily="34" charset="0"/>
              <a:buChar char="•"/>
              <a:defRPr/>
            </a:pPr>
            <a:r>
              <a:rPr lang="fr-FR" altLang="fr-FR" sz="1000" b="1" dirty="0">
                <a:latin typeface="Arial" panose="020B0604020202020204" pitchFamily="34" charset="0"/>
              </a:rPr>
              <a:t>quand commander ? </a:t>
            </a:r>
          </a:p>
          <a:p>
            <a:pPr marL="371727" indent="-189154">
              <a:lnSpc>
                <a:spcPct val="89000"/>
              </a:lnSpc>
              <a:buFont typeface="Arial" panose="020B0604020202020204" pitchFamily="34" charset="0"/>
              <a:buChar char="•"/>
              <a:defRPr/>
            </a:pPr>
            <a:r>
              <a:rPr lang="fr-FR" altLang="fr-FR" sz="1000" b="1" dirty="0">
                <a:latin typeface="Arial" panose="020B0604020202020204" pitchFamily="34" charset="0"/>
              </a:rPr>
              <a:t>Combien commander ? </a:t>
            </a:r>
          </a:p>
          <a:p>
            <a:pPr>
              <a:lnSpc>
                <a:spcPct val="89000"/>
              </a:lnSpc>
              <a:defRPr/>
            </a:pPr>
            <a:endParaRPr lang="fr-FR" altLang="fr-FR" sz="1000" b="1" dirty="0">
              <a:latin typeface="Arial" panose="020B0604020202020204" pitchFamily="34" charset="0"/>
            </a:endParaRPr>
          </a:p>
          <a:p>
            <a:pPr>
              <a:lnSpc>
                <a:spcPct val="89000"/>
              </a:lnSpc>
              <a:defRPr/>
            </a:pPr>
            <a:r>
              <a:rPr lang="fr-FR" altLang="fr-FR" sz="1000" b="1" dirty="0">
                <a:latin typeface="Arial" panose="020B0604020202020204" pitchFamily="34" charset="0"/>
              </a:rPr>
              <a:t>Quand commander ? </a:t>
            </a:r>
          </a:p>
          <a:p>
            <a:pPr>
              <a:lnSpc>
                <a:spcPct val="89000"/>
              </a:lnSpc>
              <a:defRPr/>
            </a:pPr>
            <a:r>
              <a:rPr lang="fr-FR" altLang="fr-FR" sz="1000" dirty="0">
                <a:latin typeface="Arial" panose="020B0604020202020204" pitchFamily="34" charset="0"/>
              </a:rPr>
              <a:t>Répondre à cette question revient à déterminer l’événement qui déclenche la passation de commande. Deux systèmes principaux sont employés : </a:t>
            </a:r>
          </a:p>
          <a:p>
            <a:pPr marL="368437" indent="-180929">
              <a:lnSpc>
                <a:spcPct val="89000"/>
              </a:lnSpc>
              <a:buFont typeface="Arial" panose="020B0604020202020204" pitchFamily="34" charset="0"/>
              <a:buChar char="•"/>
              <a:defRPr/>
            </a:pPr>
            <a:r>
              <a:rPr lang="fr-FR" altLang="fr-FR" sz="1000" dirty="0">
                <a:latin typeface="Arial" panose="020B0604020202020204" pitchFamily="34" charset="0"/>
              </a:rPr>
              <a:t>le gestionnaire passe un ordre de réapprovisionnement du stock à périodicité fixe, par exemple, une fois par semaine ou une fois par mois,  </a:t>
            </a:r>
          </a:p>
          <a:p>
            <a:pPr marL="368437" indent="-180929">
              <a:lnSpc>
                <a:spcPct val="89000"/>
              </a:lnSpc>
              <a:buFont typeface="Arial" panose="020B0604020202020204" pitchFamily="34" charset="0"/>
              <a:buChar char="•"/>
              <a:defRPr/>
            </a:pPr>
            <a:r>
              <a:rPr lang="fr-FR" altLang="fr-FR" sz="1000" dirty="0">
                <a:latin typeface="Arial" panose="020B0604020202020204" pitchFamily="34" charset="0"/>
              </a:rPr>
              <a:t>il passe une commande quand le stock disponible descend en dessous d’un niveau minimum appelé point de commande (ou parfois stock d’alertes). </a:t>
            </a:r>
          </a:p>
          <a:p>
            <a:pPr>
              <a:lnSpc>
                <a:spcPct val="89000"/>
              </a:lnSpc>
              <a:defRPr/>
            </a:pPr>
            <a:endParaRPr lang="fr-FR" altLang="fr-FR" sz="1000" b="1" dirty="0">
              <a:latin typeface="Arial" panose="020B0604020202020204" pitchFamily="34" charset="0"/>
            </a:endParaRPr>
          </a:p>
          <a:p>
            <a:pPr>
              <a:lnSpc>
                <a:spcPct val="89000"/>
              </a:lnSpc>
              <a:defRPr/>
            </a:pPr>
            <a:r>
              <a:rPr lang="fr-FR" altLang="fr-FR" sz="1000" b="1" dirty="0">
                <a:latin typeface="Arial" panose="020B0604020202020204" pitchFamily="34" charset="0"/>
              </a:rPr>
              <a:t>Combien commander ?</a:t>
            </a:r>
          </a:p>
          <a:p>
            <a:pPr>
              <a:lnSpc>
                <a:spcPct val="89000"/>
              </a:lnSpc>
              <a:defRPr/>
            </a:pPr>
            <a:r>
              <a:rPr lang="fr-FR" altLang="fr-FR" sz="1000" dirty="0">
                <a:latin typeface="Arial" panose="020B0604020202020204" pitchFamily="34" charset="0"/>
              </a:rPr>
              <a:t>La réponse à cette question dépend de la réponse à la question précédente. En effet, si l’on passe des commandes à date fixe pour une quantité fixe, on ne s’adapte jamais aux variations de la demande. Donc, il faut que le facteur temps ou/et le facteur quantité soient variables pour absorber les fluctuations. On en déduit les principes des deux systèmes de gestion de stock les plus fréquents : </a:t>
            </a:r>
          </a:p>
          <a:p>
            <a:pPr marL="368437" indent="-180929">
              <a:lnSpc>
                <a:spcPct val="89000"/>
              </a:lnSpc>
              <a:buFont typeface="Arial" panose="020B0604020202020204" pitchFamily="34" charset="0"/>
              <a:buChar char="•"/>
              <a:defRPr/>
            </a:pPr>
            <a:r>
              <a:rPr lang="fr-FR" altLang="fr-FR" sz="1000" dirty="0">
                <a:latin typeface="Arial" panose="020B0604020202020204" pitchFamily="34" charset="0"/>
              </a:rPr>
              <a:t>si la commande survient lorsqu’un stock minimum est atteint, on approvisionne toujours la même quantité, il s’agit alors d’un système à quantité fixe et à périodicité variable, </a:t>
            </a:r>
          </a:p>
          <a:p>
            <a:pPr marL="368437" indent="-180929">
              <a:lnSpc>
                <a:spcPct val="89000"/>
              </a:lnSpc>
              <a:buFont typeface="Arial" panose="020B0604020202020204" pitchFamily="34" charset="0"/>
              <a:buChar char="•"/>
              <a:defRPr/>
            </a:pPr>
            <a:r>
              <a:rPr lang="fr-FR" altLang="fr-FR" sz="1000" dirty="0">
                <a:latin typeface="Arial" panose="020B0604020202020204" pitchFamily="34" charset="0"/>
              </a:rPr>
              <a:t>si la passation de commande a lieu à périodicité fixe, on approvisionne des quantités différentes d’une commande à la suivante (typiquement, on approvisionne à chaque fois ce qui a été consommé depuis la dernière commande passée, pour ramener le niveau du stock vers un niveau cible). On a là un système à périodicité fixe et quantité variable. </a:t>
            </a:r>
          </a:p>
          <a:p>
            <a:pPr>
              <a:lnSpc>
                <a:spcPct val="89000"/>
              </a:lnSpc>
              <a:defRPr/>
            </a:pPr>
            <a:r>
              <a:rPr lang="fr-FR" altLang="fr-FR" sz="1000" dirty="0">
                <a:latin typeface="Arial" panose="020B0604020202020204" pitchFamily="34" charset="0"/>
              </a:rPr>
              <a:t>Il existe des variantes de ces deux systèmes de base que nous étudierons plus loin : le système à point de commande périodique et le système à </a:t>
            </a:r>
            <a:r>
              <a:rPr lang="fr-FR" altLang="fr-FR" sz="1000" dirty="0" err="1">
                <a:latin typeface="Arial" panose="020B0604020202020204" pitchFamily="34" charset="0"/>
              </a:rPr>
              <a:t>recomplètement</a:t>
            </a:r>
            <a:r>
              <a:rPr lang="fr-FR" altLang="fr-FR" sz="1000" dirty="0">
                <a:latin typeface="Arial" panose="020B0604020202020204" pitchFamily="34" charset="0"/>
              </a:rPr>
              <a:t> périodique avec seuil.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59E2878-2925-4E71-80AB-9512A61D62E3}"/>
              </a:ext>
            </a:extLst>
          </p:cNvPr>
          <p:cNvSpPr>
            <a:spLocks noGrp="1" noRot="1" noChangeAspect="1" noChangeArrowheads="1" noTextEdit="1"/>
          </p:cNvSpPr>
          <p:nvPr>
            <p:ph type="sldImg"/>
          </p:nvPr>
        </p:nvSpPr>
        <p:spPr>
          <a:ln cap="flat"/>
        </p:spPr>
      </p:sp>
      <p:sp>
        <p:nvSpPr>
          <p:cNvPr id="25603" name="Rectangle 3">
            <a:extLst>
              <a:ext uri="{FF2B5EF4-FFF2-40B4-BE49-F238E27FC236}">
                <a16:creationId xmlns:a16="http://schemas.microsoft.com/office/drawing/2014/main" id="{814004C6-7280-4DC0-B0E8-2E586558426B}"/>
              </a:ext>
            </a:extLst>
          </p:cNvPr>
          <p:cNvSpPr>
            <a:spLocks noGrp="1" noChangeArrowheads="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defRPr/>
            </a:pPr>
            <a:r>
              <a:rPr lang="fr-FR" altLang="fr-FR" sz="1000" dirty="0">
                <a:latin typeface="Arial" panose="020B0604020202020204" pitchFamily="34" charset="0"/>
              </a:rPr>
              <a:t>Le premier système consiste à commander une </a:t>
            </a:r>
            <a:r>
              <a:rPr lang="fr-FR" altLang="fr-FR" sz="1000" b="1" dirty="0">
                <a:latin typeface="Arial" panose="020B0604020202020204" pitchFamily="34" charset="0"/>
              </a:rPr>
              <a:t>quantité fixe Q </a:t>
            </a:r>
            <a:r>
              <a:rPr lang="fr-FR" altLang="fr-FR" sz="1000" dirty="0">
                <a:latin typeface="Arial" panose="020B0604020202020204" pitchFamily="34" charset="0"/>
              </a:rPr>
              <a:t>à chaque fois que le stock disponible descend à un niveau déterminé, ou point de commande. Cette commande est réceptionnée à l’issue d’un </a:t>
            </a:r>
            <a:r>
              <a:rPr lang="fr-FR" altLang="fr-FR" sz="1000" b="1" dirty="0">
                <a:latin typeface="Arial" panose="020B0604020202020204" pitchFamily="34" charset="0"/>
              </a:rPr>
              <a:t>délai d’obtention d</a:t>
            </a:r>
            <a:r>
              <a:rPr lang="fr-FR" altLang="fr-FR" sz="1000" dirty="0">
                <a:latin typeface="Arial" panose="020B0604020202020204" pitchFamily="34" charset="0"/>
              </a:rPr>
              <a:t>. La date de passation de commande est donc variable : si la demande est plus forte, le point de commande sera atteint plus tôt ; si la demande se ralentit, le point de commande sera atteint plus tard. Tout cela suppose un suivi permanent du stock. Le support administratif de ce système est très simple : il suffit de tenir à jour, par article, une fiche de stock (informatisée ou non), sur laquelle sont portés les paramètres de gestion pour cet article, c’est-à-dire le point de commande et la quantité à commander. </a:t>
            </a:r>
          </a:p>
          <a:p>
            <a:pPr>
              <a:lnSpc>
                <a:spcPct val="89000"/>
              </a:lnSpc>
              <a:defRPr/>
            </a:pPr>
            <a:endParaRPr lang="fr-FR" altLang="fr-FR" sz="1000" dirty="0">
              <a:latin typeface="Arial" panose="020B0604020202020204" pitchFamily="34" charset="0"/>
            </a:endParaRPr>
          </a:p>
          <a:p>
            <a:pPr>
              <a:lnSpc>
                <a:spcPct val="89000"/>
              </a:lnSpc>
              <a:defRPr/>
            </a:pPr>
            <a:r>
              <a:rPr lang="fr-FR" altLang="fr-FR" sz="1000" b="1" dirty="0">
                <a:latin typeface="Arial" panose="020B0604020202020204" pitchFamily="34" charset="0"/>
              </a:rPr>
              <a:t>Exemple :</a:t>
            </a:r>
          </a:p>
          <a:p>
            <a:pPr marL="371727" indent="-185864">
              <a:lnSpc>
                <a:spcPct val="89000"/>
              </a:lnSpc>
              <a:buFont typeface="Arial" panose="020B0604020202020204" pitchFamily="34" charset="0"/>
              <a:buChar char="•"/>
              <a:defRPr/>
            </a:pPr>
            <a:r>
              <a:rPr lang="fr-FR" altLang="fr-FR" sz="1000" dirty="0">
                <a:latin typeface="Arial" panose="020B0604020202020204" pitchFamily="34" charset="0"/>
              </a:rPr>
              <a:t>Demande moyenne : 120 unités/semaine</a:t>
            </a:r>
          </a:p>
          <a:p>
            <a:pPr marL="371727" indent="-185864">
              <a:lnSpc>
                <a:spcPct val="89000"/>
              </a:lnSpc>
              <a:buFont typeface="Arial" panose="020B0604020202020204" pitchFamily="34" charset="0"/>
              <a:buChar char="•"/>
              <a:defRPr/>
            </a:pPr>
            <a:r>
              <a:rPr lang="fr-FR" altLang="fr-FR" sz="1000" dirty="0">
                <a:latin typeface="Arial" panose="020B0604020202020204" pitchFamily="34" charset="0"/>
              </a:rPr>
              <a:t>Délai d’obtention : 3 semaines</a:t>
            </a:r>
          </a:p>
          <a:p>
            <a:pPr marL="371727" indent="-185864">
              <a:lnSpc>
                <a:spcPct val="89000"/>
              </a:lnSpc>
              <a:buFont typeface="Arial" panose="020B0604020202020204" pitchFamily="34" charset="0"/>
              <a:buChar char="•"/>
              <a:defRPr/>
            </a:pPr>
            <a:r>
              <a:rPr lang="fr-FR" altLang="fr-FR" sz="1000" dirty="0">
                <a:latin typeface="Arial" panose="020B0604020202020204" pitchFamily="34" charset="0"/>
              </a:rPr>
              <a:t>Stock de sécurité : 100 unités</a:t>
            </a:r>
          </a:p>
          <a:p>
            <a:pPr marL="185863">
              <a:lnSpc>
                <a:spcPct val="89000"/>
              </a:lnSpc>
              <a:defRPr/>
            </a:pPr>
            <a:endParaRPr lang="fr-FR" altLang="fr-FR" sz="1000" dirty="0">
              <a:latin typeface="Arial" panose="020B0604020202020204" pitchFamily="34" charset="0"/>
            </a:endParaRPr>
          </a:p>
          <a:p>
            <a:pPr marL="185863">
              <a:lnSpc>
                <a:spcPct val="89000"/>
              </a:lnSpc>
              <a:defRPr/>
            </a:pPr>
            <a:r>
              <a:rPr lang="fr-FR" altLang="fr-FR" sz="1000" b="1" dirty="0">
                <a:latin typeface="Arial" panose="020B0604020202020204" pitchFamily="34" charset="0"/>
              </a:rPr>
              <a:t>Point de commande : 460 unités ((120 x 3) + 100)</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FF6756B-0472-4453-AA33-5D3ECFAE033C}"/>
              </a:ext>
            </a:extLst>
          </p:cNvPr>
          <p:cNvSpPr>
            <a:spLocks noGrp="1" noRot="1" noChangeAspect="1" noChangeArrowheads="1" noTextEdit="1"/>
          </p:cNvSpPr>
          <p:nvPr>
            <p:ph type="sldImg"/>
          </p:nvPr>
        </p:nvSpPr>
        <p:spPr>
          <a:ln cap="flat"/>
        </p:spPr>
      </p:sp>
      <p:sp>
        <p:nvSpPr>
          <p:cNvPr id="27651" name="Rectangle 3">
            <a:extLst>
              <a:ext uri="{FF2B5EF4-FFF2-40B4-BE49-F238E27FC236}">
                <a16:creationId xmlns:a16="http://schemas.microsoft.com/office/drawing/2014/main" id="{7E6EA954-A28C-449B-A9EE-DBEA05859F2A}"/>
              </a:ext>
            </a:extLst>
          </p:cNvPr>
          <p:cNvSpPr>
            <a:spLocks noGrp="1" noChangeArrowheads="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defRPr/>
            </a:pPr>
            <a:r>
              <a:rPr lang="fr-FR" altLang="fr-FR" sz="1000" dirty="0">
                <a:latin typeface="Arial" panose="020B0604020202020204" pitchFamily="34" charset="0"/>
              </a:rPr>
              <a:t>Le principe du </a:t>
            </a:r>
            <a:r>
              <a:rPr lang="fr-FR" altLang="fr-FR" sz="1000" dirty="0" err="1">
                <a:latin typeface="Arial" panose="020B0604020202020204" pitchFamily="34" charset="0"/>
              </a:rPr>
              <a:t>recomplétement</a:t>
            </a:r>
            <a:r>
              <a:rPr lang="fr-FR" altLang="fr-FR" sz="1000" dirty="0">
                <a:latin typeface="Arial" panose="020B0604020202020204" pitchFamily="34" charset="0"/>
              </a:rPr>
              <a:t> périodique est le suivant. À périodicité fixe, appelée période de révision, on constate le niveau du stock disponible. On le ramène alors, par une commande de réapprovisionnement, à un niveau fixe dit </a:t>
            </a:r>
            <a:r>
              <a:rPr lang="fr-FR" altLang="fr-FR" sz="1000" b="1" dirty="0">
                <a:latin typeface="Arial" panose="020B0604020202020204" pitchFamily="34" charset="0"/>
              </a:rPr>
              <a:t>niveau de </a:t>
            </a:r>
            <a:r>
              <a:rPr lang="fr-FR" altLang="fr-FR" sz="1000" b="1" dirty="0" err="1">
                <a:latin typeface="Arial" panose="020B0604020202020204" pitchFamily="34" charset="0"/>
              </a:rPr>
              <a:t>recomplètement</a:t>
            </a:r>
            <a:r>
              <a:rPr lang="fr-FR" altLang="fr-FR" sz="1000" dirty="0">
                <a:latin typeface="Arial" panose="020B0604020202020204" pitchFamily="34" charset="0"/>
              </a:rPr>
              <a:t>.</a:t>
            </a:r>
          </a:p>
          <a:p>
            <a:pPr>
              <a:lnSpc>
                <a:spcPct val="89000"/>
              </a:lnSpc>
              <a:defRPr/>
            </a:pPr>
            <a:r>
              <a:rPr lang="fr-FR" altLang="fr-FR" sz="1000" dirty="0">
                <a:latin typeface="Arial" panose="020B0604020202020204" pitchFamily="34" charset="0"/>
              </a:rPr>
              <a:t>Cette commande est réceptionnée après un </a:t>
            </a:r>
            <a:r>
              <a:rPr lang="fr-FR" altLang="fr-FR" sz="1000" b="1" dirty="0">
                <a:latin typeface="Arial" panose="020B0604020202020204" pitchFamily="34" charset="0"/>
              </a:rPr>
              <a:t>délai d’obtention d</a:t>
            </a:r>
            <a:r>
              <a:rPr lang="fr-FR" altLang="fr-FR" sz="1000" dirty="0">
                <a:latin typeface="Arial" panose="020B0604020202020204" pitchFamily="34" charset="0"/>
              </a:rPr>
              <a:t>. La quantité commandée à la fin de chaque période fixe est donc égale à la différence entre le stock disponible et le niveau de </a:t>
            </a:r>
            <a:r>
              <a:rPr lang="fr-FR" altLang="fr-FR" sz="1000" dirty="0" err="1">
                <a:latin typeface="Arial" panose="020B0604020202020204" pitchFamily="34" charset="0"/>
              </a:rPr>
              <a:t>recomplètement</a:t>
            </a:r>
            <a:r>
              <a:rPr lang="fr-FR" altLang="fr-FR" sz="1000" dirty="0">
                <a:latin typeface="Arial" panose="020B0604020202020204" pitchFamily="34" charset="0"/>
              </a:rPr>
              <a:t>. Sauf exception, cette commande est habituellement égale à la demande de la période précédente : on approvisionne ce que l’on a consommé.</a:t>
            </a:r>
          </a:p>
          <a:p>
            <a:pPr>
              <a:lnSpc>
                <a:spcPct val="89000"/>
              </a:lnSpc>
              <a:defRPr/>
            </a:pPr>
            <a:endParaRPr lang="fr-FR" altLang="fr-FR" sz="1000" dirty="0">
              <a:latin typeface="Arial" panose="020B0604020202020204" pitchFamily="34" charset="0"/>
            </a:endParaRPr>
          </a:p>
          <a:p>
            <a:pPr>
              <a:lnSpc>
                <a:spcPct val="89000"/>
              </a:lnSpc>
              <a:defRPr/>
            </a:pPr>
            <a:r>
              <a:rPr lang="fr-FR" altLang="fr-FR" sz="1000" b="1" dirty="0">
                <a:latin typeface="Arial" panose="020B0604020202020204" pitchFamily="34" charset="0"/>
              </a:rPr>
              <a:t>Exemple :</a:t>
            </a:r>
          </a:p>
          <a:p>
            <a:pPr marL="371727" indent="-185864">
              <a:lnSpc>
                <a:spcPct val="89000"/>
              </a:lnSpc>
              <a:buFont typeface="Arial" panose="020B0604020202020204" pitchFamily="34" charset="0"/>
              <a:buChar char="•"/>
              <a:defRPr/>
            </a:pPr>
            <a:r>
              <a:rPr lang="fr-FR" altLang="fr-FR" sz="1000" dirty="0">
                <a:latin typeface="Arial" panose="020B0604020202020204" pitchFamily="34" charset="0"/>
              </a:rPr>
              <a:t>Demande moyenne : 120 unités/semaine </a:t>
            </a:r>
          </a:p>
          <a:p>
            <a:pPr marL="371727" indent="-185864">
              <a:lnSpc>
                <a:spcPct val="89000"/>
              </a:lnSpc>
              <a:buFont typeface="Arial" panose="020B0604020202020204" pitchFamily="34" charset="0"/>
              <a:buChar char="•"/>
              <a:defRPr/>
            </a:pPr>
            <a:r>
              <a:rPr lang="fr-FR" altLang="fr-FR" sz="1000" dirty="0">
                <a:latin typeface="Arial" panose="020B0604020202020204" pitchFamily="34" charset="0"/>
              </a:rPr>
              <a:t>Cycle de révision : 4 semaines </a:t>
            </a:r>
          </a:p>
          <a:p>
            <a:pPr marL="371727" indent="-185864">
              <a:lnSpc>
                <a:spcPct val="89000"/>
              </a:lnSpc>
              <a:buFont typeface="Arial" panose="020B0604020202020204" pitchFamily="34" charset="0"/>
              <a:buChar char="•"/>
              <a:defRPr/>
            </a:pPr>
            <a:r>
              <a:rPr lang="fr-FR" altLang="fr-FR" sz="1000" dirty="0">
                <a:latin typeface="Arial" panose="020B0604020202020204" pitchFamily="34" charset="0"/>
              </a:rPr>
              <a:t>Délai d’obtention : 3 semaines</a:t>
            </a:r>
          </a:p>
          <a:p>
            <a:pPr marL="371727" indent="-185864">
              <a:lnSpc>
                <a:spcPct val="89000"/>
              </a:lnSpc>
              <a:buFont typeface="Arial" panose="020B0604020202020204" pitchFamily="34" charset="0"/>
              <a:buChar char="•"/>
              <a:defRPr/>
            </a:pPr>
            <a:r>
              <a:rPr lang="fr-FR" altLang="fr-FR" sz="1000" dirty="0">
                <a:latin typeface="Arial" panose="020B0604020202020204" pitchFamily="34" charset="0"/>
              </a:rPr>
              <a:t>Stock de sécurité : 150 unités</a:t>
            </a:r>
          </a:p>
          <a:p>
            <a:pPr marL="185863">
              <a:lnSpc>
                <a:spcPct val="89000"/>
              </a:lnSpc>
              <a:defRPr/>
            </a:pPr>
            <a:endParaRPr lang="fr-FR" altLang="fr-FR" sz="1000" dirty="0">
              <a:latin typeface="Arial" panose="020B0604020202020204" pitchFamily="34" charset="0"/>
            </a:endParaRPr>
          </a:p>
          <a:p>
            <a:pPr marL="185863">
              <a:lnSpc>
                <a:spcPct val="89000"/>
              </a:lnSpc>
              <a:defRPr/>
            </a:pPr>
            <a:r>
              <a:rPr lang="fr-FR" altLang="fr-FR" sz="1000" b="1" dirty="0">
                <a:latin typeface="Arial" panose="020B0604020202020204" pitchFamily="34" charset="0"/>
              </a:rPr>
              <a:t>Niveau de </a:t>
            </a:r>
            <a:r>
              <a:rPr lang="fr-FR" altLang="fr-FR" sz="1000" b="1" dirty="0" err="1">
                <a:latin typeface="Arial" panose="020B0604020202020204" pitchFamily="34" charset="0"/>
              </a:rPr>
              <a:t>recomplètement</a:t>
            </a:r>
            <a:r>
              <a:rPr lang="fr-FR" altLang="fr-FR" sz="1000" b="1" dirty="0">
                <a:latin typeface="Arial" panose="020B0604020202020204" pitchFamily="34" charset="0"/>
              </a:rPr>
              <a:t> : 990 unités (120 x (3 + 4) + 150)</a:t>
            </a:r>
          </a:p>
          <a:p>
            <a:pPr>
              <a:lnSpc>
                <a:spcPct val="89000"/>
              </a:lnSpc>
              <a:defRPr/>
            </a:pPr>
            <a:endParaRPr lang="fr-FR" altLang="fr-FR" sz="1000"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8A555687-3635-4459-961D-B42C4A84C9A9}"/>
              </a:ext>
            </a:extLst>
          </p:cNvPr>
          <p:cNvSpPr>
            <a:spLocks noGrp="1" noRot="1" noChangeAspect="1" noChangeArrowheads="1" noTextEdit="1"/>
          </p:cNvSpPr>
          <p:nvPr>
            <p:ph type="sldImg"/>
          </p:nvPr>
        </p:nvSpPr>
        <p:spPr>
          <a:ln cap="flat"/>
        </p:spPr>
      </p:sp>
      <p:sp>
        <p:nvSpPr>
          <p:cNvPr id="17411" name="Rectangle 3">
            <a:extLst>
              <a:ext uri="{FF2B5EF4-FFF2-40B4-BE49-F238E27FC236}">
                <a16:creationId xmlns:a16="http://schemas.microsoft.com/office/drawing/2014/main" id="{07F081AB-B666-4C82-966B-C48A7F1E80EC}"/>
              </a:ext>
            </a:extLst>
          </p:cNvPr>
          <p:cNvSpPr>
            <a:spLocks noGrp="1" noChangeArrowheads="1"/>
          </p:cNvSpPr>
          <p:nvPr>
            <p:ph type="body" idx="1"/>
          </p:nvPr>
        </p:nvSpPr>
        <p:spPr>
          <a:xfrm>
            <a:off x="617413" y="4875963"/>
            <a:ext cx="5939659" cy="5139752"/>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9000"/>
              </a:lnSpc>
              <a:defRPr/>
            </a:pPr>
            <a:r>
              <a:rPr lang="fr-FR" altLang="fr-FR" sz="1000" dirty="0">
                <a:latin typeface="Arial" panose="020B0604020202020204" pitchFamily="34" charset="0"/>
              </a:rPr>
              <a:t>Le système </a:t>
            </a:r>
            <a:r>
              <a:rPr lang="fr-FR" altLang="fr-FR" sz="1000" b="1" dirty="0">
                <a:latin typeface="Arial" panose="020B0604020202020204" pitchFamily="34" charset="0"/>
              </a:rPr>
              <a:t>à point de commande </a:t>
            </a:r>
            <a:r>
              <a:rPr lang="fr-FR" altLang="fr-FR" sz="1000" dirty="0">
                <a:latin typeface="Arial" panose="020B0604020202020204" pitchFamily="34" charset="0"/>
              </a:rPr>
              <a:t>nécessite un suivi précis du stock. Il est donc le mieux adapté lorsqu’un ou plusieurs des éléments suivants sont réunis : </a:t>
            </a:r>
          </a:p>
          <a:p>
            <a:pPr marL="370082" indent="-185864">
              <a:lnSpc>
                <a:spcPct val="89000"/>
              </a:lnSpc>
              <a:buFont typeface="Arial" panose="020B0604020202020204" pitchFamily="34" charset="0"/>
              <a:buChar char="•"/>
              <a:defRPr/>
            </a:pPr>
            <a:r>
              <a:rPr lang="fr-FR" altLang="fr-FR" sz="1000" dirty="0">
                <a:latin typeface="Arial" panose="020B0604020202020204" pitchFamily="34" charset="0"/>
              </a:rPr>
              <a:t>demande à forte variabilité, </a:t>
            </a:r>
          </a:p>
          <a:p>
            <a:pPr marL="370082" indent="-185864">
              <a:lnSpc>
                <a:spcPct val="89000"/>
              </a:lnSpc>
              <a:buFont typeface="Arial" panose="020B0604020202020204" pitchFamily="34" charset="0"/>
              <a:buChar char="•"/>
              <a:defRPr/>
            </a:pPr>
            <a:r>
              <a:rPr lang="fr-FR" altLang="fr-FR" sz="1000" dirty="0">
                <a:latin typeface="Arial" panose="020B0604020202020204" pitchFamily="34" charset="0"/>
              </a:rPr>
              <a:t>articles qui, par leur prix ou leur importance pour l’entreprise, imposent une forte protection contre les ruptures,</a:t>
            </a:r>
          </a:p>
          <a:p>
            <a:pPr marL="370082" indent="-185864">
              <a:lnSpc>
                <a:spcPct val="89000"/>
              </a:lnSpc>
              <a:buFont typeface="Arial" panose="020B0604020202020204" pitchFamily="34" charset="0"/>
              <a:buChar char="•"/>
              <a:defRPr/>
            </a:pPr>
            <a:r>
              <a:rPr lang="fr-FR" altLang="fr-FR" sz="1000" dirty="0">
                <a:latin typeface="Arial" panose="020B0604020202020204" pitchFamily="34" charset="0"/>
              </a:rPr>
              <a:t>processus de réapprovisionnement souple (via des stocks chez le fournisseur ou un système de production flexible en interne). </a:t>
            </a:r>
          </a:p>
          <a:p>
            <a:pPr marL="171439" indent="-171439">
              <a:lnSpc>
                <a:spcPct val="89000"/>
              </a:lnSpc>
              <a:buFont typeface="Arial" panose="020B0604020202020204" pitchFamily="34" charset="0"/>
              <a:buChar char="•"/>
              <a:defRPr/>
            </a:pPr>
            <a:endParaRPr lang="fr-FR" altLang="fr-FR" sz="1000" dirty="0">
              <a:latin typeface="Arial" panose="020B0604020202020204" pitchFamily="34" charset="0"/>
            </a:endParaRPr>
          </a:p>
          <a:p>
            <a:pPr>
              <a:lnSpc>
                <a:spcPct val="89000"/>
              </a:lnSpc>
              <a:defRPr/>
            </a:pPr>
            <a:r>
              <a:rPr lang="fr-FR" altLang="fr-FR" sz="1000" dirty="0">
                <a:latin typeface="Arial" panose="020B0604020202020204" pitchFamily="34" charset="0"/>
              </a:rPr>
              <a:t>Le système </a:t>
            </a:r>
            <a:r>
              <a:rPr lang="fr-FR" altLang="fr-FR" sz="1000" b="1" dirty="0">
                <a:latin typeface="Arial" panose="020B0604020202020204" pitchFamily="34" charset="0"/>
              </a:rPr>
              <a:t>à </a:t>
            </a:r>
            <a:r>
              <a:rPr lang="fr-FR" altLang="fr-FR" sz="1000" b="1" dirty="0" err="1">
                <a:latin typeface="Arial" panose="020B0604020202020204" pitchFamily="34" charset="0"/>
              </a:rPr>
              <a:t>recomplètement</a:t>
            </a:r>
            <a:r>
              <a:rPr lang="fr-FR" altLang="fr-FR" sz="1000" b="1" dirty="0">
                <a:latin typeface="Arial" panose="020B0604020202020204" pitchFamily="34" charset="0"/>
              </a:rPr>
              <a:t> périodique </a:t>
            </a:r>
            <a:r>
              <a:rPr lang="fr-FR" altLang="fr-FR" sz="1000" dirty="0">
                <a:latin typeface="Arial" panose="020B0604020202020204" pitchFamily="34" charset="0"/>
              </a:rPr>
              <a:t>est préférable lorsqu’un ou plusieurs des éléments suivants sont présents : </a:t>
            </a:r>
          </a:p>
          <a:p>
            <a:pPr marL="370082" indent="-185864">
              <a:lnSpc>
                <a:spcPct val="89000"/>
              </a:lnSpc>
              <a:buFont typeface="Arial" panose="020B0604020202020204" pitchFamily="34" charset="0"/>
              <a:buChar char="•"/>
              <a:defRPr/>
            </a:pPr>
            <a:r>
              <a:rPr lang="fr-FR" altLang="fr-FR" sz="1000" dirty="0">
                <a:latin typeface="Arial" panose="020B0604020202020204" pitchFamily="34" charset="0"/>
              </a:rPr>
              <a:t>demande et délai d’obtention à faible variabilité, </a:t>
            </a:r>
          </a:p>
          <a:p>
            <a:pPr marL="370082" indent="-185864">
              <a:lnSpc>
                <a:spcPct val="89000"/>
              </a:lnSpc>
              <a:buFont typeface="Arial" panose="020B0604020202020204" pitchFamily="34" charset="0"/>
              <a:buChar char="•"/>
              <a:defRPr/>
            </a:pPr>
            <a:r>
              <a:rPr lang="fr-FR" altLang="fr-FR" sz="1000" dirty="0">
                <a:latin typeface="Arial" panose="020B0604020202020204" pitchFamily="34" charset="0"/>
              </a:rPr>
              <a:t>articles dont la valeur de consommation est faible par le prix ou la quantité, ce qui fait qu’un stock moyen important n’entraîne pas des coûts de détention trop élevés, </a:t>
            </a:r>
          </a:p>
          <a:p>
            <a:pPr marL="370082" indent="-185864">
              <a:lnSpc>
                <a:spcPct val="89000"/>
              </a:lnSpc>
              <a:buFont typeface="Arial" panose="020B0604020202020204" pitchFamily="34" charset="0"/>
              <a:buChar char="•"/>
              <a:defRPr/>
            </a:pPr>
            <a:r>
              <a:rPr lang="fr-FR" altLang="fr-FR" sz="1000" dirty="0">
                <a:latin typeface="Arial" panose="020B0604020202020204" pitchFamily="34" charset="0"/>
              </a:rPr>
              <a:t>possibilité de commander simultanément plusieurs articles chez un fournisseur pour réduire les coûts de transport, </a:t>
            </a:r>
          </a:p>
          <a:p>
            <a:pPr marL="370082" indent="-185864">
              <a:lnSpc>
                <a:spcPct val="89000"/>
              </a:lnSpc>
              <a:buFont typeface="Arial" panose="020B0604020202020204" pitchFamily="34" charset="0"/>
              <a:buChar char="•"/>
              <a:defRPr/>
            </a:pPr>
            <a:r>
              <a:rPr lang="fr-FR" altLang="fr-FR" sz="1000" dirty="0">
                <a:latin typeface="Arial" panose="020B0604020202020204" pitchFamily="34" charset="0"/>
              </a:rPr>
              <a:t>impossibilité de prendre les commandes en charge de façon continue au cours du temps, du fait de contraintes de l’organisation et/ou de la structure du système logistique. </a:t>
            </a:r>
          </a:p>
          <a:p>
            <a:pPr>
              <a:lnSpc>
                <a:spcPct val="89000"/>
              </a:lnSpc>
              <a:defRPr/>
            </a:pPr>
            <a:endParaRPr lang="fr-FR" altLang="fr-FR" sz="1000" dirty="0">
              <a:latin typeface="Arial" panose="020B0604020202020204" pitchFamily="34" charset="0"/>
            </a:endParaRPr>
          </a:p>
          <a:p>
            <a:pPr>
              <a:lnSpc>
                <a:spcPct val="89000"/>
              </a:lnSpc>
              <a:defRPr/>
            </a:pPr>
            <a:r>
              <a:rPr lang="fr-FR" altLang="fr-FR" sz="1000" dirty="0">
                <a:latin typeface="Arial" panose="020B0604020202020204" pitchFamily="34" charset="0"/>
              </a:rPr>
              <a:t>Dans tous les cas il convient d’adapter le système de gestion aux caractéristiques de chaque produit géré :</a:t>
            </a:r>
          </a:p>
          <a:p>
            <a:pPr marL="370082" indent="-185864">
              <a:lnSpc>
                <a:spcPct val="89000"/>
              </a:lnSpc>
              <a:buFont typeface="Arial" panose="020B0604020202020204" pitchFamily="34" charset="0"/>
              <a:buChar char="•"/>
              <a:tabLst>
                <a:tab pos="281263" algn="l"/>
              </a:tabLst>
              <a:defRPr/>
            </a:pPr>
            <a:r>
              <a:rPr lang="fr-FR" altLang="fr-FR" sz="1000" dirty="0">
                <a:latin typeface="Arial" panose="020B0604020202020204" pitchFamily="34" charset="0"/>
              </a:rPr>
              <a:t>volume de la demande,</a:t>
            </a:r>
          </a:p>
          <a:p>
            <a:pPr marL="370082" indent="-185864">
              <a:lnSpc>
                <a:spcPct val="89000"/>
              </a:lnSpc>
              <a:buFont typeface="Arial" panose="020B0604020202020204" pitchFamily="34" charset="0"/>
              <a:buChar char="•"/>
              <a:tabLst>
                <a:tab pos="281263" algn="l"/>
              </a:tabLst>
              <a:defRPr/>
            </a:pPr>
            <a:r>
              <a:rPr lang="fr-FR" altLang="fr-FR" sz="1000" dirty="0">
                <a:latin typeface="Arial" panose="020B0604020202020204" pitchFamily="34" charset="0"/>
              </a:rPr>
              <a:t>variabilité de la demande,</a:t>
            </a:r>
          </a:p>
          <a:p>
            <a:pPr marL="370082" indent="-185864">
              <a:lnSpc>
                <a:spcPct val="89000"/>
              </a:lnSpc>
              <a:buFont typeface="Arial" panose="020B0604020202020204" pitchFamily="34" charset="0"/>
              <a:buChar char="•"/>
              <a:tabLst>
                <a:tab pos="281263" algn="l"/>
              </a:tabLst>
              <a:defRPr/>
            </a:pPr>
            <a:r>
              <a:rPr lang="fr-FR" altLang="fr-FR" sz="1000" dirty="0">
                <a:latin typeface="Arial" panose="020B0604020202020204" pitchFamily="34" charset="0"/>
              </a:rPr>
              <a:t>possibilité de groupage,</a:t>
            </a:r>
          </a:p>
          <a:p>
            <a:pPr marL="370082" indent="-185864">
              <a:lnSpc>
                <a:spcPct val="89000"/>
              </a:lnSpc>
              <a:buFont typeface="Arial" panose="020B0604020202020204" pitchFamily="34" charset="0"/>
              <a:buChar char="•"/>
              <a:tabLst>
                <a:tab pos="281263" algn="l"/>
              </a:tabLst>
              <a:defRPr/>
            </a:pPr>
            <a:r>
              <a:rPr lang="fr-FR" altLang="fr-FR" sz="1000" dirty="0">
                <a:latin typeface="Arial" panose="020B0604020202020204" pitchFamily="34" charset="0"/>
              </a:rPr>
              <a:t>rigidité face aux aléas,</a:t>
            </a:r>
          </a:p>
          <a:p>
            <a:pPr marL="370082" indent="-185864">
              <a:lnSpc>
                <a:spcPct val="89000"/>
              </a:lnSpc>
              <a:buFont typeface="Arial" panose="020B0604020202020204" pitchFamily="34" charset="0"/>
              <a:buChar char="•"/>
              <a:tabLst>
                <a:tab pos="281263" algn="l"/>
              </a:tabLst>
              <a:defRPr/>
            </a:pPr>
            <a:r>
              <a:rPr lang="fr-FR" altLang="fr-FR" sz="1000" dirty="0">
                <a:latin typeface="Arial" panose="020B0604020202020204" pitchFamily="34" charset="0"/>
              </a:rPr>
              <a:t>caractéristiques physiques des produits (obsolescence ou date limite de consommation)</a:t>
            </a:r>
          </a:p>
          <a:p>
            <a:pPr marL="370082" indent="-185864">
              <a:lnSpc>
                <a:spcPct val="89000"/>
              </a:lnSpc>
              <a:buFont typeface="Arial" panose="020B0604020202020204" pitchFamily="34" charset="0"/>
              <a:buChar char="•"/>
              <a:tabLst>
                <a:tab pos="281263" algn="l"/>
              </a:tabLst>
              <a:defRPr/>
            </a:pPr>
            <a:r>
              <a:rPr lang="fr-FR" altLang="fr-FR" sz="1000" dirty="0">
                <a:latin typeface="Arial" panose="020B0604020202020204" pitchFamily="34" charset="0"/>
              </a:rPr>
              <a:t>...</a:t>
            </a:r>
          </a:p>
          <a:p>
            <a:pPr>
              <a:lnSpc>
                <a:spcPct val="89000"/>
              </a:lnSpc>
              <a:defRPr/>
            </a:pPr>
            <a:endParaRPr lang="fr-FR" altLang="fr-FR" sz="1000"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11">
            <a:extLst>
              <a:ext uri="{FF2B5EF4-FFF2-40B4-BE49-F238E27FC236}">
                <a16:creationId xmlns:a16="http://schemas.microsoft.com/office/drawing/2014/main" id="{3384CC4C-A227-44E0-AE1E-A6623A0FDCCA}"/>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85238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1">
            <a:extLst>
              <a:ext uri="{FF2B5EF4-FFF2-40B4-BE49-F238E27FC236}">
                <a16:creationId xmlns:a16="http://schemas.microsoft.com/office/drawing/2014/main" id="{3FE29C27-80F3-4036-A658-8338963668F9}"/>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243677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96100" y="685800"/>
            <a:ext cx="1943100" cy="51054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685800"/>
            <a:ext cx="5676900" cy="5105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1">
            <a:extLst>
              <a:ext uri="{FF2B5EF4-FFF2-40B4-BE49-F238E27FC236}">
                <a16:creationId xmlns:a16="http://schemas.microsoft.com/office/drawing/2014/main" id="{D7A886CA-03BB-47D7-A90B-850890F050FF}"/>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1306932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10" name="Espace réservé du contenu 2"/>
          <p:cNvSpPr>
            <a:spLocks noGrp="1"/>
          </p:cNvSpPr>
          <p:nvPr>
            <p:ph idx="1"/>
          </p:nvPr>
        </p:nvSpPr>
        <p:spPr>
          <a:xfrm>
            <a:off x="609600" y="1412777"/>
            <a:ext cx="8077200" cy="4608512"/>
          </a:xfrm>
        </p:spPr>
        <p:txBody>
          <a:bodyPr anchor="ctr"/>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4" name="Slide Number Placeholder 3">
            <a:extLst>
              <a:ext uri="{FF2B5EF4-FFF2-40B4-BE49-F238E27FC236}">
                <a16:creationId xmlns:a16="http://schemas.microsoft.com/office/drawing/2014/main" id="{31DC6F62-803B-49E1-B59B-F81A1F08AC44}"/>
              </a:ext>
            </a:extLst>
          </p:cNvPr>
          <p:cNvSpPr>
            <a:spLocks noGrp="1"/>
          </p:cNvSpPr>
          <p:nvPr>
            <p:ph type="sldNum" sz="quarter" idx="10"/>
          </p:nvPr>
        </p:nvSpPr>
        <p:spPr>
          <a:xfrm>
            <a:off x="8393113" y="6492875"/>
            <a:ext cx="750887"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pPr>
              <a:defRPr/>
            </a:pPr>
            <a:fld id="{02F75411-A213-4158-9109-68DC939AD0A8}" type="slidenum">
              <a:rPr lang="fr-FR"/>
              <a:pPr>
                <a:defRPr/>
              </a:pPr>
              <a:t>‹N°›</a:t>
            </a:fld>
            <a:endParaRPr lang="fr-FR" dirty="0"/>
          </a:p>
        </p:txBody>
      </p:sp>
    </p:spTree>
    <p:extLst>
      <p:ext uri="{BB962C8B-B14F-4D97-AF65-F5344CB8AC3E}">
        <p14:creationId xmlns:p14="http://schemas.microsoft.com/office/powerpoint/2010/main" val="4277288711"/>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2288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225848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11">
            <a:extLst>
              <a:ext uri="{FF2B5EF4-FFF2-40B4-BE49-F238E27FC236}">
                <a16:creationId xmlns:a16="http://schemas.microsoft.com/office/drawing/2014/main" id="{8A0727EC-934F-4FE1-90BE-84C456C88831}"/>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8683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371600"/>
            <a:ext cx="3505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371600"/>
            <a:ext cx="3505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11">
            <a:extLst>
              <a:ext uri="{FF2B5EF4-FFF2-40B4-BE49-F238E27FC236}">
                <a16:creationId xmlns:a16="http://schemas.microsoft.com/office/drawing/2014/main" id="{D33B477B-0E86-4D17-8AAE-4BCBD1112D5E}"/>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260569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11">
            <a:extLst>
              <a:ext uri="{FF2B5EF4-FFF2-40B4-BE49-F238E27FC236}">
                <a16:creationId xmlns:a16="http://schemas.microsoft.com/office/drawing/2014/main" id="{BF4F0C84-C177-46D3-A631-F3A3EA184CA1}"/>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415439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11">
            <a:extLst>
              <a:ext uri="{FF2B5EF4-FFF2-40B4-BE49-F238E27FC236}">
                <a16:creationId xmlns:a16="http://schemas.microsoft.com/office/drawing/2014/main" id="{00D13281-FC45-4084-B68B-9FADA96DD5C7}"/>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3664902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99D62367-9680-4C50-BBA3-271E9D2AB85D}"/>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340148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11">
            <a:extLst>
              <a:ext uri="{FF2B5EF4-FFF2-40B4-BE49-F238E27FC236}">
                <a16:creationId xmlns:a16="http://schemas.microsoft.com/office/drawing/2014/main" id="{BBE8BCBE-DA35-48BB-9649-4E8412EBC86A}"/>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363822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11">
            <a:extLst>
              <a:ext uri="{FF2B5EF4-FFF2-40B4-BE49-F238E27FC236}">
                <a16:creationId xmlns:a16="http://schemas.microsoft.com/office/drawing/2014/main" id="{ED627DB8-92FA-4A3C-9AFB-678B3CB4CB88}"/>
              </a:ext>
            </a:extLst>
          </p:cNvPr>
          <p:cNvSpPr>
            <a:spLocks noGrp="1" noChangeArrowheads="1"/>
          </p:cNvSpPr>
          <p:nvPr>
            <p:ph type="ftr" sz="quarter" idx="10"/>
          </p:nvPr>
        </p:nvSpPr>
        <p:spPr>
          <a:xfrm>
            <a:off x="107950" y="6524625"/>
            <a:ext cx="8064500" cy="196850"/>
          </a:xfrm>
          <a:prstGeom prst="rect">
            <a:avLst/>
          </a:prstGeom>
        </p:spPr>
        <p:txBody>
          <a:bodyPr/>
          <a:lstStyle>
            <a:lvl1pPr>
              <a:defRPr/>
            </a:lvl1pPr>
          </a:lstStyle>
          <a:p>
            <a:pPr>
              <a:defRPr/>
            </a:pPr>
            <a:r>
              <a:rPr lang="fr-FR"/>
              <a:t>© HEC Paris - Département Management des Opérations et des Systèmes d'Information</a:t>
            </a:r>
          </a:p>
        </p:txBody>
      </p:sp>
    </p:spTree>
    <p:extLst>
      <p:ext uri="{BB962C8B-B14F-4D97-AF65-F5344CB8AC3E}">
        <p14:creationId xmlns:p14="http://schemas.microsoft.com/office/powerpoint/2010/main" val="3440267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2A2DFF9-9403-4F69-A955-F09915C60B32}"/>
              </a:ext>
            </a:extLst>
          </p:cNvPr>
          <p:cNvSpPr>
            <a:spLocks noChangeArrowheads="1"/>
          </p:cNvSpPr>
          <p:nvPr/>
        </p:nvSpPr>
        <p:spPr bwMode="auto">
          <a:xfrm>
            <a:off x="3276600" y="44450"/>
            <a:ext cx="57324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lnSpc>
                <a:spcPct val="90000"/>
              </a:lnSpc>
              <a:spcBef>
                <a:spcPct val="50000"/>
              </a:spcBef>
              <a:defRPr/>
            </a:pPr>
            <a:r>
              <a:rPr lang="fr-FR" altLang="fr-FR" sz="2000" b="1" i="1" dirty="0">
                <a:solidFill>
                  <a:srgbClr val="000099"/>
                </a:solidFill>
                <a:latin typeface="Tahoma" pitchFamily="34" charset="0"/>
              </a:rPr>
              <a:t>Systèmes et modèles de gestion des stocks</a:t>
            </a:r>
          </a:p>
        </p:txBody>
      </p:sp>
      <p:sp>
        <p:nvSpPr>
          <p:cNvPr id="1027" name="Rectangle 4">
            <a:extLst>
              <a:ext uri="{FF2B5EF4-FFF2-40B4-BE49-F238E27FC236}">
                <a16:creationId xmlns:a16="http://schemas.microsoft.com/office/drawing/2014/main" id="{83A770AE-8F04-42F7-B7BB-61966BB23541}"/>
              </a:ext>
            </a:extLst>
          </p:cNvPr>
          <p:cNvSpPr>
            <a:spLocks noGrp="1" noChangeArrowheads="1"/>
          </p:cNvSpPr>
          <p:nvPr>
            <p:ph type="title"/>
          </p:nvPr>
        </p:nvSpPr>
        <p:spPr bwMode="auto">
          <a:xfrm>
            <a:off x="1600200" y="6858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1028" name="Rectangle 5">
            <a:extLst>
              <a:ext uri="{FF2B5EF4-FFF2-40B4-BE49-F238E27FC236}">
                <a16:creationId xmlns:a16="http://schemas.microsoft.com/office/drawing/2014/main" id="{4DF1B91B-D339-4B0D-ACD4-D55F7AFFC026}"/>
              </a:ext>
            </a:extLst>
          </p:cNvPr>
          <p:cNvSpPr>
            <a:spLocks noGrp="1" noChangeArrowheads="1"/>
          </p:cNvSpPr>
          <p:nvPr>
            <p:ph type="body" idx="1"/>
          </p:nvPr>
        </p:nvSpPr>
        <p:spPr bwMode="auto">
          <a:xfrm>
            <a:off x="1066800" y="1371600"/>
            <a:ext cx="7162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cSld>
  <p:clrMap bg1="dk2" tx1="lt1" bg2="dk1" tx2="lt2" accent1="accent1" accent2="accent2" accent3="accent3" accent4="accent4" accent5="accent5" accent6="accent6" hlink="hlink" folHlink="folHlink"/>
  <p:sldLayoutIdLst>
    <p:sldLayoutId id="2147483903" r:id="rId1"/>
    <p:sldLayoutId id="2147483902"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 id="2147483913" r:id="rId12"/>
    <p:sldLayoutId id="2147483914" r:id="rId13"/>
  </p:sldLayoutIdLst>
  <p:hf sldNum="0" hdr="0" dt="0"/>
  <p:txStyles>
    <p:titleStyle>
      <a:lvl1pPr algn="r" rtl="0" eaLnBrk="0" fontAlgn="base" hangingPunct="0">
        <a:lnSpc>
          <a:spcPct val="89000"/>
        </a:lnSpc>
        <a:spcBef>
          <a:spcPct val="0"/>
        </a:spcBef>
        <a:spcAft>
          <a:spcPct val="0"/>
        </a:spcAft>
        <a:defRPr sz="2800" b="1">
          <a:solidFill>
            <a:srgbClr val="008000"/>
          </a:solidFill>
          <a:latin typeface="+mj-lt"/>
          <a:ea typeface="+mj-ea"/>
          <a:cs typeface="+mj-cs"/>
        </a:defRPr>
      </a:lvl1pPr>
      <a:lvl2pPr algn="r" rtl="0" eaLnBrk="0" fontAlgn="base" hangingPunct="0">
        <a:lnSpc>
          <a:spcPct val="89000"/>
        </a:lnSpc>
        <a:spcBef>
          <a:spcPct val="0"/>
        </a:spcBef>
        <a:spcAft>
          <a:spcPct val="0"/>
        </a:spcAft>
        <a:defRPr sz="2800" b="1">
          <a:solidFill>
            <a:srgbClr val="008000"/>
          </a:solidFill>
          <a:latin typeface="Arial" charset="0"/>
        </a:defRPr>
      </a:lvl2pPr>
      <a:lvl3pPr algn="r" rtl="0" eaLnBrk="0" fontAlgn="base" hangingPunct="0">
        <a:lnSpc>
          <a:spcPct val="89000"/>
        </a:lnSpc>
        <a:spcBef>
          <a:spcPct val="0"/>
        </a:spcBef>
        <a:spcAft>
          <a:spcPct val="0"/>
        </a:spcAft>
        <a:defRPr sz="2800" b="1">
          <a:solidFill>
            <a:srgbClr val="008000"/>
          </a:solidFill>
          <a:latin typeface="Arial" charset="0"/>
        </a:defRPr>
      </a:lvl3pPr>
      <a:lvl4pPr algn="r" rtl="0" eaLnBrk="0" fontAlgn="base" hangingPunct="0">
        <a:lnSpc>
          <a:spcPct val="89000"/>
        </a:lnSpc>
        <a:spcBef>
          <a:spcPct val="0"/>
        </a:spcBef>
        <a:spcAft>
          <a:spcPct val="0"/>
        </a:spcAft>
        <a:defRPr sz="2800" b="1">
          <a:solidFill>
            <a:srgbClr val="008000"/>
          </a:solidFill>
          <a:latin typeface="Arial" charset="0"/>
        </a:defRPr>
      </a:lvl4pPr>
      <a:lvl5pPr algn="r" rtl="0" eaLnBrk="0" fontAlgn="base" hangingPunct="0">
        <a:lnSpc>
          <a:spcPct val="89000"/>
        </a:lnSpc>
        <a:spcBef>
          <a:spcPct val="0"/>
        </a:spcBef>
        <a:spcAft>
          <a:spcPct val="0"/>
        </a:spcAft>
        <a:defRPr sz="2800" b="1">
          <a:solidFill>
            <a:srgbClr val="008000"/>
          </a:solidFill>
          <a:latin typeface="Arial" charset="0"/>
        </a:defRPr>
      </a:lvl5pPr>
      <a:lvl6pPr marL="457200" algn="r" rtl="0" eaLnBrk="0" fontAlgn="base" hangingPunct="0">
        <a:lnSpc>
          <a:spcPct val="89000"/>
        </a:lnSpc>
        <a:spcBef>
          <a:spcPct val="0"/>
        </a:spcBef>
        <a:spcAft>
          <a:spcPct val="0"/>
        </a:spcAft>
        <a:defRPr sz="2800" b="1">
          <a:solidFill>
            <a:srgbClr val="008000"/>
          </a:solidFill>
          <a:latin typeface="Arial" charset="0"/>
        </a:defRPr>
      </a:lvl6pPr>
      <a:lvl7pPr marL="914400" algn="r" rtl="0" eaLnBrk="0" fontAlgn="base" hangingPunct="0">
        <a:lnSpc>
          <a:spcPct val="89000"/>
        </a:lnSpc>
        <a:spcBef>
          <a:spcPct val="0"/>
        </a:spcBef>
        <a:spcAft>
          <a:spcPct val="0"/>
        </a:spcAft>
        <a:defRPr sz="2800" b="1">
          <a:solidFill>
            <a:srgbClr val="008000"/>
          </a:solidFill>
          <a:latin typeface="Arial" charset="0"/>
        </a:defRPr>
      </a:lvl7pPr>
      <a:lvl8pPr marL="1371600" algn="r" rtl="0" eaLnBrk="0" fontAlgn="base" hangingPunct="0">
        <a:lnSpc>
          <a:spcPct val="89000"/>
        </a:lnSpc>
        <a:spcBef>
          <a:spcPct val="0"/>
        </a:spcBef>
        <a:spcAft>
          <a:spcPct val="0"/>
        </a:spcAft>
        <a:defRPr sz="2800" b="1">
          <a:solidFill>
            <a:srgbClr val="008000"/>
          </a:solidFill>
          <a:latin typeface="Arial" charset="0"/>
        </a:defRPr>
      </a:lvl8pPr>
      <a:lvl9pPr marL="1828800" algn="r" rtl="0" eaLnBrk="0" fontAlgn="base" hangingPunct="0">
        <a:lnSpc>
          <a:spcPct val="89000"/>
        </a:lnSpc>
        <a:spcBef>
          <a:spcPct val="0"/>
        </a:spcBef>
        <a:spcAft>
          <a:spcPct val="0"/>
        </a:spcAft>
        <a:defRPr sz="2800" b="1">
          <a:solidFill>
            <a:srgbClr val="008000"/>
          </a:solidFill>
          <a:latin typeface="Arial" charset="0"/>
        </a:defRPr>
      </a:lvl9pPr>
    </p:titleStyle>
    <p:bodyStyle>
      <a:lvl1pPr marL="285750" indent="-285750" algn="l" rtl="0" eaLnBrk="0" fontAlgn="base" hangingPunct="0">
        <a:lnSpc>
          <a:spcPct val="89000"/>
        </a:lnSpc>
        <a:spcBef>
          <a:spcPct val="30000"/>
        </a:spcBef>
        <a:spcAft>
          <a:spcPct val="0"/>
        </a:spcAft>
        <a:buSzPct val="100000"/>
        <a:buChar char="•"/>
        <a:defRPr sz="2400" b="1">
          <a:solidFill>
            <a:srgbClr val="00279F"/>
          </a:solidFill>
          <a:latin typeface="+mn-lt"/>
          <a:ea typeface="+mn-ea"/>
          <a:cs typeface="+mn-cs"/>
        </a:defRPr>
      </a:lvl1pPr>
      <a:lvl2pPr marL="685800" indent="-228600" algn="l" rtl="0" eaLnBrk="0" fontAlgn="base" hangingPunct="0">
        <a:lnSpc>
          <a:spcPct val="89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89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89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89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89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89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89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89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0.xml"/><Relationship Id="rId1" Type="http://schemas.openxmlformats.org/officeDocument/2006/relationships/tags" Target="../tags/tag139.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3" Type="http://schemas.openxmlformats.org/officeDocument/2006/relationships/tags" Target="../tags/tag153.xml"/><Relationship Id="rId18" Type="http://schemas.openxmlformats.org/officeDocument/2006/relationships/tags" Target="../tags/tag158.xml"/><Relationship Id="rId26" Type="http://schemas.openxmlformats.org/officeDocument/2006/relationships/tags" Target="../tags/tag166.xml"/><Relationship Id="rId39" Type="http://schemas.openxmlformats.org/officeDocument/2006/relationships/tags" Target="../tags/tag179.xml"/><Relationship Id="rId21" Type="http://schemas.openxmlformats.org/officeDocument/2006/relationships/tags" Target="../tags/tag161.xml"/><Relationship Id="rId34" Type="http://schemas.openxmlformats.org/officeDocument/2006/relationships/tags" Target="../tags/tag174.xml"/><Relationship Id="rId42" Type="http://schemas.openxmlformats.org/officeDocument/2006/relationships/tags" Target="../tags/tag182.xml"/><Relationship Id="rId47" Type="http://schemas.openxmlformats.org/officeDocument/2006/relationships/tags" Target="../tags/tag187.xml"/><Relationship Id="rId50" Type="http://schemas.openxmlformats.org/officeDocument/2006/relationships/tags" Target="../tags/tag190.xml"/><Relationship Id="rId55" Type="http://schemas.openxmlformats.org/officeDocument/2006/relationships/tags" Target="../tags/tag195.xml"/><Relationship Id="rId63" Type="http://schemas.openxmlformats.org/officeDocument/2006/relationships/tags" Target="../tags/tag203.xml"/><Relationship Id="rId7" Type="http://schemas.openxmlformats.org/officeDocument/2006/relationships/tags" Target="../tags/tag147.xml"/><Relationship Id="rId2" Type="http://schemas.openxmlformats.org/officeDocument/2006/relationships/tags" Target="../tags/tag142.xml"/><Relationship Id="rId16" Type="http://schemas.openxmlformats.org/officeDocument/2006/relationships/tags" Target="../tags/tag156.xml"/><Relationship Id="rId20" Type="http://schemas.openxmlformats.org/officeDocument/2006/relationships/tags" Target="../tags/tag160.xml"/><Relationship Id="rId29" Type="http://schemas.openxmlformats.org/officeDocument/2006/relationships/tags" Target="../tags/tag169.xml"/><Relationship Id="rId41" Type="http://schemas.openxmlformats.org/officeDocument/2006/relationships/tags" Target="../tags/tag181.xml"/><Relationship Id="rId54" Type="http://schemas.openxmlformats.org/officeDocument/2006/relationships/tags" Target="../tags/tag194.xml"/><Relationship Id="rId62" Type="http://schemas.openxmlformats.org/officeDocument/2006/relationships/tags" Target="../tags/tag202.xml"/><Relationship Id="rId1" Type="http://schemas.openxmlformats.org/officeDocument/2006/relationships/tags" Target="../tags/tag141.xml"/><Relationship Id="rId6" Type="http://schemas.openxmlformats.org/officeDocument/2006/relationships/tags" Target="../tags/tag146.xml"/><Relationship Id="rId11" Type="http://schemas.openxmlformats.org/officeDocument/2006/relationships/tags" Target="../tags/tag151.xml"/><Relationship Id="rId24" Type="http://schemas.openxmlformats.org/officeDocument/2006/relationships/tags" Target="../tags/tag164.xml"/><Relationship Id="rId32" Type="http://schemas.openxmlformats.org/officeDocument/2006/relationships/tags" Target="../tags/tag172.xml"/><Relationship Id="rId37" Type="http://schemas.openxmlformats.org/officeDocument/2006/relationships/tags" Target="../tags/tag177.xml"/><Relationship Id="rId40" Type="http://schemas.openxmlformats.org/officeDocument/2006/relationships/tags" Target="../tags/tag180.xml"/><Relationship Id="rId45" Type="http://schemas.openxmlformats.org/officeDocument/2006/relationships/tags" Target="../tags/tag185.xml"/><Relationship Id="rId53" Type="http://schemas.openxmlformats.org/officeDocument/2006/relationships/tags" Target="../tags/tag193.xml"/><Relationship Id="rId58" Type="http://schemas.openxmlformats.org/officeDocument/2006/relationships/tags" Target="../tags/tag198.xml"/><Relationship Id="rId66" Type="http://schemas.openxmlformats.org/officeDocument/2006/relationships/notesSlide" Target="../notesSlides/notesSlide11.xml"/><Relationship Id="rId5" Type="http://schemas.openxmlformats.org/officeDocument/2006/relationships/tags" Target="../tags/tag145.xml"/><Relationship Id="rId15" Type="http://schemas.openxmlformats.org/officeDocument/2006/relationships/tags" Target="../tags/tag155.xml"/><Relationship Id="rId23" Type="http://schemas.openxmlformats.org/officeDocument/2006/relationships/tags" Target="../tags/tag163.xml"/><Relationship Id="rId28" Type="http://schemas.openxmlformats.org/officeDocument/2006/relationships/tags" Target="../tags/tag168.xml"/><Relationship Id="rId36" Type="http://schemas.openxmlformats.org/officeDocument/2006/relationships/tags" Target="../tags/tag176.xml"/><Relationship Id="rId49" Type="http://schemas.openxmlformats.org/officeDocument/2006/relationships/tags" Target="../tags/tag189.xml"/><Relationship Id="rId57" Type="http://schemas.openxmlformats.org/officeDocument/2006/relationships/tags" Target="../tags/tag197.xml"/><Relationship Id="rId61" Type="http://schemas.openxmlformats.org/officeDocument/2006/relationships/tags" Target="../tags/tag201.xml"/><Relationship Id="rId10" Type="http://schemas.openxmlformats.org/officeDocument/2006/relationships/tags" Target="../tags/tag150.xml"/><Relationship Id="rId19" Type="http://schemas.openxmlformats.org/officeDocument/2006/relationships/tags" Target="../tags/tag159.xml"/><Relationship Id="rId31" Type="http://schemas.openxmlformats.org/officeDocument/2006/relationships/tags" Target="../tags/tag171.xml"/><Relationship Id="rId44" Type="http://schemas.openxmlformats.org/officeDocument/2006/relationships/tags" Target="../tags/tag184.xml"/><Relationship Id="rId52" Type="http://schemas.openxmlformats.org/officeDocument/2006/relationships/tags" Target="../tags/tag192.xml"/><Relationship Id="rId60" Type="http://schemas.openxmlformats.org/officeDocument/2006/relationships/tags" Target="../tags/tag200.xml"/><Relationship Id="rId65" Type="http://schemas.openxmlformats.org/officeDocument/2006/relationships/slideLayout" Target="../slideLayouts/slideLayout2.xml"/><Relationship Id="rId4" Type="http://schemas.openxmlformats.org/officeDocument/2006/relationships/tags" Target="../tags/tag144.xml"/><Relationship Id="rId9" Type="http://schemas.openxmlformats.org/officeDocument/2006/relationships/tags" Target="../tags/tag149.xml"/><Relationship Id="rId14" Type="http://schemas.openxmlformats.org/officeDocument/2006/relationships/tags" Target="../tags/tag154.xml"/><Relationship Id="rId22" Type="http://schemas.openxmlformats.org/officeDocument/2006/relationships/tags" Target="../tags/tag162.xml"/><Relationship Id="rId27" Type="http://schemas.openxmlformats.org/officeDocument/2006/relationships/tags" Target="../tags/tag167.xml"/><Relationship Id="rId30" Type="http://schemas.openxmlformats.org/officeDocument/2006/relationships/tags" Target="../tags/tag170.xml"/><Relationship Id="rId35" Type="http://schemas.openxmlformats.org/officeDocument/2006/relationships/tags" Target="../tags/tag175.xml"/><Relationship Id="rId43" Type="http://schemas.openxmlformats.org/officeDocument/2006/relationships/tags" Target="../tags/tag183.xml"/><Relationship Id="rId48" Type="http://schemas.openxmlformats.org/officeDocument/2006/relationships/tags" Target="../tags/tag188.xml"/><Relationship Id="rId56" Type="http://schemas.openxmlformats.org/officeDocument/2006/relationships/tags" Target="../tags/tag196.xml"/><Relationship Id="rId64" Type="http://schemas.openxmlformats.org/officeDocument/2006/relationships/tags" Target="../tags/tag204.xml"/><Relationship Id="rId8" Type="http://schemas.openxmlformats.org/officeDocument/2006/relationships/tags" Target="../tags/tag148.xml"/><Relationship Id="rId51" Type="http://schemas.openxmlformats.org/officeDocument/2006/relationships/tags" Target="../tags/tag191.xml"/><Relationship Id="rId3" Type="http://schemas.openxmlformats.org/officeDocument/2006/relationships/tags" Target="../tags/tag143.xml"/><Relationship Id="rId12" Type="http://schemas.openxmlformats.org/officeDocument/2006/relationships/tags" Target="../tags/tag152.xml"/><Relationship Id="rId17" Type="http://schemas.openxmlformats.org/officeDocument/2006/relationships/tags" Target="../tags/tag157.xml"/><Relationship Id="rId25" Type="http://schemas.openxmlformats.org/officeDocument/2006/relationships/tags" Target="../tags/tag165.xml"/><Relationship Id="rId33" Type="http://schemas.openxmlformats.org/officeDocument/2006/relationships/tags" Target="../tags/tag173.xml"/><Relationship Id="rId38" Type="http://schemas.openxmlformats.org/officeDocument/2006/relationships/tags" Target="../tags/tag178.xml"/><Relationship Id="rId46" Type="http://schemas.openxmlformats.org/officeDocument/2006/relationships/tags" Target="../tags/tag186.xml"/><Relationship Id="rId59" Type="http://schemas.openxmlformats.org/officeDocument/2006/relationships/tags" Target="../tags/tag19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6.xml"/><Relationship Id="rId1" Type="http://schemas.openxmlformats.org/officeDocument/2006/relationships/tags" Target="../tags/tag205.xml"/><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8.xml"/><Relationship Id="rId1" Type="http://schemas.openxmlformats.org/officeDocument/2006/relationships/tags" Target="../tags/tag207.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0.xml"/><Relationship Id="rId1" Type="http://schemas.openxmlformats.org/officeDocument/2006/relationships/tags" Target="../tags/tag209.xml"/><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2.xml"/><Relationship Id="rId1" Type="http://schemas.openxmlformats.org/officeDocument/2006/relationships/tags" Target="../tags/tag211.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8" Type="http://schemas.openxmlformats.org/officeDocument/2006/relationships/tags" Target="../tags/tag220.xml"/><Relationship Id="rId13" Type="http://schemas.openxmlformats.org/officeDocument/2006/relationships/tags" Target="../tags/tag225.xml"/><Relationship Id="rId18" Type="http://schemas.openxmlformats.org/officeDocument/2006/relationships/tags" Target="../tags/tag230.xml"/><Relationship Id="rId26" Type="http://schemas.openxmlformats.org/officeDocument/2006/relationships/tags" Target="../tags/tag238.xml"/><Relationship Id="rId3" Type="http://schemas.openxmlformats.org/officeDocument/2006/relationships/tags" Target="../tags/tag215.xml"/><Relationship Id="rId21" Type="http://schemas.openxmlformats.org/officeDocument/2006/relationships/tags" Target="../tags/tag233.xml"/><Relationship Id="rId34" Type="http://schemas.openxmlformats.org/officeDocument/2006/relationships/notesSlide" Target="../notesSlides/notesSlide16.xml"/><Relationship Id="rId7" Type="http://schemas.openxmlformats.org/officeDocument/2006/relationships/tags" Target="../tags/tag219.xml"/><Relationship Id="rId12" Type="http://schemas.openxmlformats.org/officeDocument/2006/relationships/tags" Target="../tags/tag224.xml"/><Relationship Id="rId17" Type="http://schemas.openxmlformats.org/officeDocument/2006/relationships/tags" Target="../tags/tag229.xml"/><Relationship Id="rId25" Type="http://schemas.openxmlformats.org/officeDocument/2006/relationships/tags" Target="../tags/tag237.xml"/><Relationship Id="rId33" Type="http://schemas.openxmlformats.org/officeDocument/2006/relationships/slideLayout" Target="../slideLayouts/slideLayout2.xml"/><Relationship Id="rId2" Type="http://schemas.openxmlformats.org/officeDocument/2006/relationships/tags" Target="../tags/tag214.xml"/><Relationship Id="rId16" Type="http://schemas.openxmlformats.org/officeDocument/2006/relationships/tags" Target="../tags/tag228.xml"/><Relationship Id="rId20" Type="http://schemas.openxmlformats.org/officeDocument/2006/relationships/tags" Target="../tags/tag232.xml"/><Relationship Id="rId29" Type="http://schemas.openxmlformats.org/officeDocument/2006/relationships/tags" Target="../tags/tag241.xml"/><Relationship Id="rId1" Type="http://schemas.openxmlformats.org/officeDocument/2006/relationships/tags" Target="../tags/tag213.xml"/><Relationship Id="rId6" Type="http://schemas.openxmlformats.org/officeDocument/2006/relationships/tags" Target="../tags/tag218.xml"/><Relationship Id="rId11" Type="http://schemas.openxmlformats.org/officeDocument/2006/relationships/tags" Target="../tags/tag223.xml"/><Relationship Id="rId24" Type="http://schemas.openxmlformats.org/officeDocument/2006/relationships/tags" Target="../tags/tag236.xml"/><Relationship Id="rId32" Type="http://schemas.openxmlformats.org/officeDocument/2006/relationships/tags" Target="../tags/tag244.xml"/><Relationship Id="rId5" Type="http://schemas.openxmlformats.org/officeDocument/2006/relationships/tags" Target="../tags/tag217.xml"/><Relationship Id="rId15" Type="http://schemas.openxmlformats.org/officeDocument/2006/relationships/tags" Target="../tags/tag227.xml"/><Relationship Id="rId23" Type="http://schemas.openxmlformats.org/officeDocument/2006/relationships/tags" Target="../tags/tag235.xml"/><Relationship Id="rId28" Type="http://schemas.openxmlformats.org/officeDocument/2006/relationships/tags" Target="../tags/tag240.xml"/><Relationship Id="rId10" Type="http://schemas.openxmlformats.org/officeDocument/2006/relationships/tags" Target="../tags/tag222.xml"/><Relationship Id="rId19" Type="http://schemas.openxmlformats.org/officeDocument/2006/relationships/tags" Target="../tags/tag231.xml"/><Relationship Id="rId31" Type="http://schemas.openxmlformats.org/officeDocument/2006/relationships/tags" Target="../tags/tag243.xml"/><Relationship Id="rId4" Type="http://schemas.openxmlformats.org/officeDocument/2006/relationships/tags" Target="../tags/tag216.xml"/><Relationship Id="rId9" Type="http://schemas.openxmlformats.org/officeDocument/2006/relationships/tags" Target="../tags/tag221.xml"/><Relationship Id="rId14" Type="http://schemas.openxmlformats.org/officeDocument/2006/relationships/tags" Target="../tags/tag226.xml"/><Relationship Id="rId22" Type="http://schemas.openxmlformats.org/officeDocument/2006/relationships/tags" Target="../tags/tag234.xml"/><Relationship Id="rId27" Type="http://schemas.openxmlformats.org/officeDocument/2006/relationships/tags" Target="../tags/tag239.xml"/><Relationship Id="rId30" Type="http://schemas.openxmlformats.org/officeDocument/2006/relationships/tags" Target="../tags/tag242.xml"/></Relationships>
</file>

<file path=ppt/slides/_rels/slide17.xml.rels><?xml version="1.0" encoding="UTF-8" standalone="yes"?>
<Relationships xmlns="http://schemas.openxmlformats.org/package/2006/relationships"><Relationship Id="rId8" Type="http://schemas.openxmlformats.org/officeDocument/2006/relationships/tags" Target="../tags/tag252.xml"/><Relationship Id="rId13" Type="http://schemas.openxmlformats.org/officeDocument/2006/relationships/tags" Target="../tags/tag257.xml"/><Relationship Id="rId18" Type="http://schemas.openxmlformats.org/officeDocument/2006/relationships/tags" Target="../tags/tag262.xml"/><Relationship Id="rId26" Type="http://schemas.openxmlformats.org/officeDocument/2006/relationships/tags" Target="../tags/tag270.xml"/><Relationship Id="rId3" Type="http://schemas.openxmlformats.org/officeDocument/2006/relationships/tags" Target="../tags/tag247.xml"/><Relationship Id="rId21" Type="http://schemas.openxmlformats.org/officeDocument/2006/relationships/tags" Target="../tags/tag265.xml"/><Relationship Id="rId7" Type="http://schemas.openxmlformats.org/officeDocument/2006/relationships/tags" Target="../tags/tag251.xml"/><Relationship Id="rId12" Type="http://schemas.openxmlformats.org/officeDocument/2006/relationships/tags" Target="../tags/tag256.xml"/><Relationship Id="rId17" Type="http://schemas.openxmlformats.org/officeDocument/2006/relationships/tags" Target="../tags/tag261.xml"/><Relationship Id="rId25" Type="http://schemas.openxmlformats.org/officeDocument/2006/relationships/tags" Target="../tags/tag269.xml"/><Relationship Id="rId2" Type="http://schemas.openxmlformats.org/officeDocument/2006/relationships/tags" Target="../tags/tag246.xml"/><Relationship Id="rId16" Type="http://schemas.openxmlformats.org/officeDocument/2006/relationships/tags" Target="../tags/tag260.xml"/><Relationship Id="rId20" Type="http://schemas.openxmlformats.org/officeDocument/2006/relationships/tags" Target="../tags/tag264.xml"/><Relationship Id="rId29" Type="http://schemas.openxmlformats.org/officeDocument/2006/relationships/image" Target="../media/image3.emf"/><Relationship Id="rId1" Type="http://schemas.openxmlformats.org/officeDocument/2006/relationships/tags" Target="../tags/tag245.xml"/><Relationship Id="rId6" Type="http://schemas.openxmlformats.org/officeDocument/2006/relationships/tags" Target="../tags/tag250.xml"/><Relationship Id="rId11" Type="http://schemas.openxmlformats.org/officeDocument/2006/relationships/tags" Target="../tags/tag255.xml"/><Relationship Id="rId24" Type="http://schemas.openxmlformats.org/officeDocument/2006/relationships/tags" Target="../tags/tag268.xml"/><Relationship Id="rId5" Type="http://schemas.openxmlformats.org/officeDocument/2006/relationships/tags" Target="../tags/tag249.xml"/><Relationship Id="rId15" Type="http://schemas.openxmlformats.org/officeDocument/2006/relationships/tags" Target="../tags/tag259.xml"/><Relationship Id="rId23" Type="http://schemas.openxmlformats.org/officeDocument/2006/relationships/tags" Target="../tags/tag267.xml"/><Relationship Id="rId28" Type="http://schemas.openxmlformats.org/officeDocument/2006/relationships/notesSlide" Target="../notesSlides/notesSlide17.xml"/><Relationship Id="rId10" Type="http://schemas.openxmlformats.org/officeDocument/2006/relationships/tags" Target="../tags/tag254.xml"/><Relationship Id="rId19" Type="http://schemas.openxmlformats.org/officeDocument/2006/relationships/tags" Target="../tags/tag263.xml"/><Relationship Id="rId4" Type="http://schemas.openxmlformats.org/officeDocument/2006/relationships/tags" Target="../tags/tag248.xml"/><Relationship Id="rId9" Type="http://schemas.openxmlformats.org/officeDocument/2006/relationships/tags" Target="../tags/tag253.xml"/><Relationship Id="rId14" Type="http://schemas.openxmlformats.org/officeDocument/2006/relationships/tags" Target="../tags/tag258.xml"/><Relationship Id="rId22" Type="http://schemas.openxmlformats.org/officeDocument/2006/relationships/tags" Target="../tags/tag266.xml"/><Relationship Id="rId27"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273.xml"/><Relationship Id="rId7" Type="http://schemas.openxmlformats.org/officeDocument/2006/relationships/notesSlide" Target="../notesSlides/notesSlide18.xml"/><Relationship Id="rId2" Type="http://schemas.openxmlformats.org/officeDocument/2006/relationships/tags" Target="../tags/tag272.xml"/><Relationship Id="rId1" Type="http://schemas.openxmlformats.org/officeDocument/2006/relationships/vmlDrawing" Target="../drawings/vmlDrawing2.vml"/><Relationship Id="rId6" Type="http://schemas.openxmlformats.org/officeDocument/2006/relationships/slideLayout" Target="../slideLayouts/slideLayout2.xml"/><Relationship Id="rId11" Type="http://schemas.openxmlformats.org/officeDocument/2006/relationships/image" Target="../media/image5.wmf"/><Relationship Id="rId5" Type="http://schemas.openxmlformats.org/officeDocument/2006/relationships/tags" Target="../tags/tag275.xml"/><Relationship Id="rId10" Type="http://schemas.openxmlformats.org/officeDocument/2006/relationships/oleObject" Target="../embeddings/oleObject3.bin"/><Relationship Id="rId4" Type="http://schemas.openxmlformats.org/officeDocument/2006/relationships/tags" Target="../tags/tag274.xml"/><Relationship Id="rId9" Type="http://schemas.openxmlformats.org/officeDocument/2006/relationships/image" Target="../media/image4.wmf"/></Relationships>
</file>

<file path=ppt/slides/_rels/slide19.xml.rels><?xml version="1.0" encoding="UTF-8" standalone="yes"?>
<Relationships xmlns="http://schemas.openxmlformats.org/package/2006/relationships"><Relationship Id="rId8" Type="http://schemas.openxmlformats.org/officeDocument/2006/relationships/tags" Target="../tags/tag283.xml"/><Relationship Id="rId13" Type="http://schemas.openxmlformats.org/officeDocument/2006/relationships/tags" Target="../tags/tag288.xml"/><Relationship Id="rId18" Type="http://schemas.openxmlformats.org/officeDocument/2006/relationships/tags" Target="../tags/tag293.xml"/><Relationship Id="rId3" Type="http://schemas.openxmlformats.org/officeDocument/2006/relationships/tags" Target="../tags/tag278.xml"/><Relationship Id="rId7" Type="http://schemas.openxmlformats.org/officeDocument/2006/relationships/tags" Target="../tags/tag282.xml"/><Relationship Id="rId12" Type="http://schemas.openxmlformats.org/officeDocument/2006/relationships/tags" Target="../tags/tag287.xml"/><Relationship Id="rId17" Type="http://schemas.openxmlformats.org/officeDocument/2006/relationships/tags" Target="../tags/tag292.xml"/><Relationship Id="rId2" Type="http://schemas.openxmlformats.org/officeDocument/2006/relationships/tags" Target="../tags/tag277.xml"/><Relationship Id="rId16" Type="http://schemas.openxmlformats.org/officeDocument/2006/relationships/tags" Target="../tags/tag291.xml"/><Relationship Id="rId20" Type="http://schemas.openxmlformats.org/officeDocument/2006/relationships/notesSlide" Target="../notesSlides/notesSlide19.xml"/><Relationship Id="rId1" Type="http://schemas.openxmlformats.org/officeDocument/2006/relationships/tags" Target="../tags/tag276.xml"/><Relationship Id="rId6" Type="http://schemas.openxmlformats.org/officeDocument/2006/relationships/tags" Target="../tags/tag281.xml"/><Relationship Id="rId11" Type="http://schemas.openxmlformats.org/officeDocument/2006/relationships/tags" Target="../tags/tag286.xml"/><Relationship Id="rId5" Type="http://schemas.openxmlformats.org/officeDocument/2006/relationships/tags" Target="../tags/tag280.xml"/><Relationship Id="rId15" Type="http://schemas.openxmlformats.org/officeDocument/2006/relationships/tags" Target="../tags/tag290.xml"/><Relationship Id="rId10" Type="http://schemas.openxmlformats.org/officeDocument/2006/relationships/tags" Target="../tags/tag285.xml"/><Relationship Id="rId19" Type="http://schemas.openxmlformats.org/officeDocument/2006/relationships/slideLayout" Target="../slideLayouts/slideLayout6.xml"/><Relationship Id="rId4" Type="http://schemas.openxmlformats.org/officeDocument/2006/relationships/tags" Target="../tags/tag279.xml"/><Relationship Id="rId9" Type="http://schemas.openxmlformats.org/officeDocument/2006/relationships/tags" Target="../tags/tag284.xml"/><Relationship Id="rId14" Type="http://schemas.openxmlformats.org/officeDocument/2006/relationships/tags" Target="../tags/tag289.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2.jpe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notesSlide" Target="../notesSlides/notesSlide2.xml"/><Relationship Id="rId5" Type="http://schemas.openxmlformats.org/officeDocument/2006/relationships/slideLayout" Target="../slideLayouts/slideLayout12.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8" Type="http://schemas.openxmlformats.org/officeDocument/2006/relationships/tags" Target="../tags/tag301.xml"/><Relationship Id="rId13" Type="http://schemas.openxmlformats.org/officeDocument/2006/relationships/tags" Target="../tags/tag306.xml"/><Relationship Id="rId18" Type="http://schemas.openxmlformats.org/officeDocument/2006/relationships/tags" Target="../tags/tag311.xml"/><Relationship Id="rId26" Type="http://schemas.openxmlformats.org/officeDocument/2006/relationships/tags" Target="../tags/tag319.xml"/><Relationship Id="rId3" Type="http://schemas.openxmlformats.org/officeDocument/2006/relationships/tags" Target="../tags/tag296.xml"/><Relationship Id="rId21" Type="http://schemas.openxmlformats.org/officeDocument/2006/relationships/tags" Target="../tags/tag314.xml"/><Relationship Id="rId7" Type="http://schemas.openxmlformats.org/officeDocument/2006/relationships/tags" Target="../tags/tag300.xml"/><Relationship Id="rId12" Type="http://schemas.openxmlformats.org/officeDocument/2006/relationships/tags" Target="../tags/tag305.xml"/><Relationship Id="rId17" Type="http://schemas.openxmlformats.org/officeDocument/2006/relationships/tags" Target="../tags/tag310.xml"/><Relationship Id="rId25" Type="http://schemas.openxmlformats.org/officeDocument/2006/relationships/tags" Target="../tags/tag318.xml"/><Relationship Id="rId2" Type="http://schemas.openxmlformats.org/officeDocument/2006/relationships/tags" Target="../tags/tag295.xml"/><Relationship Id="rId16" Type="http://schemas.openxmlformats.org/officeDocument/2006/relationships/tags" Target="../tags/tag309.xml"/><Relationship Id="rId20" Type="http://schemas.openxmlformats.org/officeDocument/2006/relationships/tags" Target="../tags/tag313.xml"/><Relationship Id="rId29" Type="http://schemas.openxmlformats.org/officeDocument/2006/relationships/tags" Target="../tags/tag322.xml"/><Relationship Id="rId1" Type="http://schemas.openxmlformats.org/officeDocument/2006/relationships/tags" Target="../tags/tag294.xml"/><Relationship Id="rId6" Type="http://schemas.openxmlformats.org/officeDocument/2006/relationships/tags" Target="../tags/tag299.xml"/><Relationship Id="rId11" Type="http://schemas.openxmlformats.org/officeDocument/2006/relationships/tags" Target="../tags/tag304.xml"/><Relationship Id="rId24" Type="http://schemas.openxmlformats.org/officeDocument/2006/relationships/tags" Target="../tags/tag317.xml"/><Relationship Id="rId32" Type="http://schemas.openxmlformats.org/officeDocument/2006/relationships/notesSlide" Target="../notesSlides/notesSlide20.xml"/><Relationship Id="rId5" Type="http://schemas.openxmlformats.org/officeDocument/2006/relationships/tags" Target="../tags/tag298.xml"/><Relationship Id="rId15" Type="http://schemas.openxmlformats.org/officeDocument/2006/relationships/tags" Target="../tags/tag308.xml"/><Relationship Id="rId23" Type="http://schemas.openxmlformats.org/officeDocument/2006/relationships/tags" Target="../tags/tag316.xml"/><Relationship Id="rId28" Type="http://schemas.openxmlformats.org/officeDocument/2006/relationships/tags" Target="../tags/tag321.xml"/><Relationship Id="rId10" Type="http://schemas.openxmlformats.org/officeDocument/2006/relationships/tags" Target="../tags/tag303.xml"/><Relationship Id="rId19" Type="http://schemas.openxmlformats.org/officeDocument/2006/relationships/tags" Target="../tags/tag312.xml"/><Relationship Id="rId31" Type="http://schemas.openxmlformats.org/officeDocument/2006/relationships/slideLayout" Target="../slideLayouts/slideLayout2.xml"/><Relationship Id="rId4" Type="http://schemas.openxmlformats.org/officeDocument/2006/relationships/tags" Target="../tags/tag297.xml"/><Relationship Id="rId9" Type="http://schemas.openxmlformats.org/officeDocument/2006/relationships/tags" Target="../tags/tag302.xml"/><Relationship Id="rId14" Type="http://schemas.openxmlformats.org/officeDocument/2006/relationships/tags" Target="../tags/tag307.xml"/><Relationship Id="rId22" Type="http://schemas.openxmlformats.org/officeDocument/2006/relationships/tags" Target="../tags/tag315.xml"/><Relationship Id="rId27" Type="http://schemas.openxmlformats.org/officeDocument/2006/relationships/tags" Target="../tags/tag320.xml"/><Relationship Id="rId30" Type="http://schemas.openxmlformats.org/officeDocument/2006/relationships/tags" Target="../tags/tag32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5.xml"/><Relationship Id="rId1" Type="http://schemas.openxmlformats.org/officeDocument/2006/relationships/tags" Target="../tags/tag324.xml"/><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8" Type="http://schemas.openxmlformats.org/officeDocument/2006/relationships/notesSlide" Target="../notesSlides/notesSlide22.xml"/><Relationship Id="rId3" Type="http://schemas.openxmlformats.org/officeDocument/2006/relationships/tags" Target="../tags/tag327.xml"/><Relationship Id="rId7" Type="http://schemas.openxmlformats.org/officeDocument/2006/relationships/slideLayout" Target="../slideLayouts/slideLayout2.xml"/><Relationship Id="rId12" Type="http://schemas.openxmlformats.org/officeDocument/2006/relationships/image" Target="../media/image9.wmf"/><Relationship Id="rId2" Type="http://schemas.openxmlformats.org/officeDocument/2006/relationships/tags" Target="../tags/tag326.xml"/><Relationship Id="rId1" Type="http://schemas.openxmlformats.org/officeDocument/2006/relationships/vmlDrawing" Target="../drawings/vmlDrawing4.vml"/><Relationship Id="rId6" Type="http://schemas.openxmlformats.org/officeDocument/2006/relationships/tags" Target="../tags/tag330.xml"/><Relationship Id="rId11" Type="http://schemas.openxmlformats.org/officeDocument/2006/relationships/oleObject" Target="../embeddings/oleObject7.bin"/><Relationship Id="rId5" Type="http://schemas.openxmlformats.org/officeDocument/2006/relationships/tags" Target="../tags/tag329.xml"/><Relationship Id="rId10" Type="http://schemas.openxmlformats.org/officeDocument/2006/relationships/image" Target="../media/image8.wmf"/><Relationship Id="rId4" Type="http://schemas.openxmlformats.org/officeDocument/2006/relationships/tags" Target="../tags/tag328.xml"/><Relationship Id="rId9"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12.xml"/></Relationships>
</file>

<file path=ppt/slides/_rels/slide5.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tags" Target="../tags/tag25.xml"/><Relationship Id="rId18" Type="http://schemas.openxmlformats.org/officeDocument/2006/relationships/tags" Target="../tags/tag30.xml"/><Relationship Id="rId26" Type="http://schemas.openxmlformats.org/officeDocument/2006/relationships/tags" Target="../tags/tag38.xml"/><Relationship Id="rId3" Type="http://schemas.openxmlformats.org/officeDocument/2006/relationships/tags" Target="../tags/tag15.xml"/><Relationship Id="rId21" Type="http://schemas.openxmlformats.org/officeDocument/2006/relationships/tags" Target="../tags/tag33.xml"/><Relationship Id="rId7" Type="http://schemas.openxmlformats.org/officeDocument/2006/relationships/tags" Target="../tags/tag19.xml"/><Relationship Id="rId12" Type="http://schemas.openxmlformats.org/officeDocument/2006/relationships/tags" Target="../tags/tag24.xml"/><Relationship Id="rId17" Type="http://schemas.openxmlformats.org/officeDocument/2006/relationships/tags" Target="../tags/tag29.xml"/><Relationship Id="rId25" Type="http://schemas.openxmlformats.org/officeDocument/2006/relationships/tags" Target="../tags/tag37.xml"/><Relationship Id="rId33" Type="http://schemas.openxmlformats.org/officeDocument/2006/relationships/notesSlide" Target="../notesSlides/notesSlide5.xml"/><Relationship Id="rId2" Type="http://schemas.openxmlformats.org/officeDocument/2006/relationships/tags" Target="../tags/tag14.xml"/><Relationship Id="rId16" Type="http://schemas.openxmlformats.org/officeDocument/2006/relationships/tags" Target="../tags/tag28.xml"/><Relationship Id="rId20" Type="http://schemas.openxmlformats.org/officeDocument/2006/relationships/tags" Target="../tags/tag32.xml"/><Relationship Id="rId29" Type="http://schemas.openxmlformats.org/officeDocument/2006/relationships/tags" Target="../tags/tag41.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tags" Target="../tags/tag23.xml"/><Relationship Id="rId24" Type="http://schemas.openxmlformats.org/officeDocument/2006/relationships/tags" Target="../tags/tag36.xml"/><Relationship Id="rId32" Type="http://schemas.openxmlformats.org/officeDocument/2006/relationships/slideLayout" Target="../slideLayouts/slideLayout13.xml"/><Relationship Id="rId5" Type="http://schemas.openxmlformats.org/officeDocument/2006/relationships/tags" Target="../tags/tag17.xml"/><Relationship Id="rId15" Type="http://schemas.openxmlformats.org/officeDocument/2006/relationships/tags" Target="../tags/tag27.xml"/><Relationship Id="rId23" Type="http://schemas.openxmlformats.org/officeDocument/2006/relationships/tags" Target="../tags/tag35.xml"/><Relationship Id="rId28" Type="http://schemas.openxmlformats.org/officeDocument/2006/relationships/tags" Target="../tags/tag40.xml"/><Relationship Id="rId10" Type="http://schemas.openxmlformats.org/officeDocument/2006/relationships/tags" Target="../tags/tag22.xml"/><Relationship Id="rId19" Type="http://schemas.openxmlformats.org/officeDocument/2006/relationships/tags" Target="../tags/tag31.xml"/><Relationship Id="rId31" Type="http://schemas.openxmlformats.org/officeDocument/2006/relationships/tags" Target="../tags/tag43.xml"/><Relationship Id="rId4" Type="http://schemas.openxmlformats.org/officeDocument/2006/relationships/tags" Target="../tags/tag16.xml"/><Relationship Id="rId9" Type="http://schemas.openxmlformats.org/officeDocument/2006/relationships/tags" Target="../tags/tag21.xml"/><Relationship Id="rId14" Type="http://schemas.openxmlformats.org/officeDocument/2006/relationships/tags" Target="../tags/tag26.xml"/><Relationship Id="rId22" Type="http://schemas.openxmlformats.org/officeDocument/2006/relationships/tags" Target="../tags/tag34.xml"/><Relationship Id="rId27" Type="http://schemas.openxmlformats.org/officeDocument/2006/relationships/tags" Target="../tags/tag39.xml"/><Relationship Id="rId30" Type="http://schemas.openxmlformats.org/officeDocument/2006/relationships/tags" Target="../tags/tag42.xml"/></Relationships>
</file>

<file path=ppt/slides/_rels/slide6.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47.xml"/></Relationships>
</file>

<file path=ppt/slides/_rels/slide7.xml.rels><?xml version="1.0" encoding="UTF-8" standalone="yes"?>
<Relationships xmlns="http://schemas.openxmlformats.org/package/2006/relationships"><Relationship Id="rId8" Type="http://schemas.openxmlformats.org/officeDocument/2006/relationships/tags" Target="../tags/tag55.xml"/><Relationship Id="rId13" Type="http://schemas.openxmlformats.org/officeDocument/2006/relationships/tags" Target="../tags/tag60.xml"/><Relationship Id="rId18" Type="http://schemas.openxmlformats.org/officeDocument/2006/relationships/tags" Target="../tags/tag65.xml"/><Relationship Id="rId26" Type="http://schemas.openxmlformats.org/officeDocument/2006/relationships/tags" Target="../tags/tag73.xml"/><Relationship Id="rId3" Type="http://schemas.openxmlformats.org/officeDocument/2006/relationships/tags" Target="../tags/tag50.xml"/><Relationship Id="rId21" Type="http://schemas.openxmlformats.org/officeDocument/2006/relationships/tags" Target="../tags/tag68.xml"/><Relationship Id="rId34" Type="http://schemas.openxmlformats.org/officeDocument/2006/relationships/notesSlide" Target="../notesSlides/notesSlide7.xml"/><Relationship Id="rId7" Type="http://schemas.openxmlformats.org/officeDocument/2006/relationships/tags" Target="../tags/tag54.xml"/><Relationship Id="rId12" Type="http://schemas.openxmlformats.org/officeDocument/2006/relationships/tags" Target="../tags/tag59.xml"/><Relationship Id="rId17" Type="http://schemas.openxmlformats.org/officeDocument/2006/relationships/tags" Target="../tags/tag64.xml"/><Relationship Id="rId25" Type="http://schemas.openxmlformats.org/officeDocument/2006/relationships/tags" Target="../tags/tag72.xml"/><Relationship Id="rId33" Type="http://schemas.openxmlformats.org/officeDocument/2006/relationships/slideLayout" Target="../slideLayouts/slideLayout2.xml"/><Relationship Id="rId2" Type="http://schemas.openxmlformats.org/officeDocument/2006/relationships/tags" Target="../tags/tag49.xml"/><Relationship Id="rId16" Type="http://schemas.openxmlformats.org/officeDocument/2006/relationships/tags" Target="../tags/tag63.xml"/><Relationship Id="rId20" Type="http://schemas.openxmlformats.org/officeDocument/2006/relationships/tags" Target="../tags/tag67.xml"/><Relationship Id="rId29" Type="http://schemas.openxmlformats.org/officeDocument/2006/relationships/tags" Target="../tags/tag76.xml"/><Relationship Id="rId1" Type="http://schemas.openxmlformats.org/officeDocument/2006/relationships/tags" Target="../tags/tag48.xml"/><Relationship Id="rId6" Type="http://schemas.openxmlformats.org/officeDocument/2006/relationships/tags" Target="../tags/tag53.xml"/><Relationship Id="rId11" Type="http://schemas.openxmlformats.org/officeDocument/2006/relationships/tags" Target="../tags/tag58.xml"/><Relationship Id="rId24" Type="http://schemas.openxmlformats.org/officeDocument/2006/relationships/tags" Target="../tags/tag71.xml"/><Relationship Id="rId32" Type="http://schemas.openxmlformats.org/officeDocument/2006/relationships/tags" Target="../tags/tag79.xml"/><Relationship Id="rId5" Type="http://schemas.openxmlformats.org/officeDocument/2006/relationships/tags" Target="../tags/tag52.xml"/><Relationship Id="rId15" Type="http://schemas.openxmlformats.org/officeDocument/2006/relationships/tags" Target="../tags/tag62.xml"/><Relationship Id="rId23" Type="http://schemas.openxmlformats.org/officeDocument/2006/relationships/tags" Target="../tags/tag70.xml"/><Relationship Id="rId28" Type="http://schemas.openxmlformats.org/officeDocument/2006/relationships/tags" Target="../tags/tag75.xml"/><Relationship Id="rId10" Type="http://schemas.openxmlformats.org/officeDocument/2006/relationships/tags" Target="../tags/tag57.xml"/><Relationship Id="rId19" Type="http://schemas.openxmlformats.org/officeDocument/2006/relationships/tags" Target="../tags/tag66.xml"/><Relationship Id="rId31" Type="http://schemas.openxmlformats.org/officeDocument/2006/relationships/tags" Target="../tags/tag78.xml"/><Relationship Id="rId4" Type="http://schemas.openxmlformats.org/officeDocument/2006/relationships/tags" Target="../tags/tag51.xml"/><Relationship Id="rId9" Type="http://schemas.openxmlformats.org/officeDocument/2006/relationships/tags" Target="../tags/tag56.xml"/><Relationship Id="rId14" Type="http://schemas.openxmlformats.org/officeDocument/2006/relationships/tags" Target="../tags/tag61.xml"/><Relationship Id="rId22" Type="http://schemas.openxmlformats.org/officeDocument/2006/relationships/tags" Target="../tags/tag69.xml"/><Relationship Id="rId27" Type="http://schemas.openxmlformats.org/officeDocument/2006/relationships/tags" Target="../tags/tag74.xml"/><Relationship Id="rId30" Type="http://schemas.openxmlformats.org/officeDocument/2006/relationships/tags" Target="../tags/tag77.xml"/></Relationships>
</file>

<file path=ppt/slides/_rels/slide8.xml.rels><?xml version="1.0" encoding="UTF-8" standalone="yes"?>
<Relationships xmlns="http://schemas.openxmlformats.org/package/2006/relationships"><Relationship Id="rId13" Type="http://schemas.openxmlformats.org/officeDocument/2006/relationships/tags" Target="../tags/tag92.xml"/><Relationship Id="rId18" Type="http://schemas.openxmlformats.org/officeDocument/2006/relationships/tags" Target="../tags/tag97.xml"/><Relationship Id="rId26" Type="http://schemas.openxmlformats.org/officeDocument/2006/relationships/tags" Target="../tags/tag105.xml"/><Relationship Id="rId39" Type="http://schemas.openxmlformats.org/officeDocument/2006/relationships/tags" Target="../tags/tag118.xml"/><Relationship Id="rId3" Type="http://schemas.openxmlformats.org/officeDocument/2006/relationships/tags" Target="../tags/tag82.xml"/><Relationship Id="rId21" Type="http://schemas.openxmlformats.org/officeDocument/2006/relationships/tags" Target="../tags/tag100.xml"/><Relationship Id="rId34" Type="http://schemas.openxmlformats.org/officeDocument/2006/relationships/tags" Target="../tags/tag113.xml"/><Relationship Id="rId42" Type="http://schemas.openxmlformats.org/officeDocument/2006/relationships/tags" Target="../tags/tag121.xml"/><Relationship Id="rId47" Type="http://schemas.openxmlformats.org/officeDocument/2006/relationships/tags" Target="../tags/tag126.xml"/><Relationship Id="rId50" Type="http://schemas.openxmlformats.org/officeDocument/2006/relationships/tags" Target="../tags/tag129.xml"/><Relationship Id="rId7" Type="http://schemas.openxmlformats.org/officeDocument/2006/relationships/tags" Target="../tags/tag86.xml"/><Relationship Id="rId12" Type="http://schemas.openxmlformats.org/officeDocument/2006/relationships/tags" Target="../tags/tag91.xml"/><Relationship Id="rId17" Type="http://schemas.openxmlformats.org/officeDocument/2006/relationships/tags" Target="../tags/tag96.xml"/><Relationship Id="rId25" Type="http://schemas.openxmlformats.org/officeDocument/2006/relationships/tags" Target="../tags/tag104.xml"/><Relationship Id="rId33" Type="http://schemas.openxmlformats.org/officeDocument/2006/relationships/tags" Target="../tags/tag112.xml"/><Relationship Id="rId38" Type="http://schemas.openxmlformats.org/officeDocument/2006/relationships/tags" Target="../tags/tag117.xml"/><Relationship Id="rId46" Type="http://schemas.openxmlformats.org/officeDocument/2006/relationships/tags" Target="../tags/tag125.xml"/><Relationship Id="rId2" Type="http://schemas.openxmlformats.org/officeDocument/2006/relationships/tags" Target="../tags/tag81.xml"/><Relationship Id="rId16" Type="http://schemas.openxmlformats.org/officeDocument/2006/relationships/tags" Target="../tags/tag95.xml"/><Relationship Id="rId20" Type="http://schemas.openxmlformats.org/officeDocument/2006/relationships/tags" Target="../tags/tag99.xml"/><Relationship Id="rId29" Type="http://schemas.openxmlformats.org/officeDocument/2006/relationships/tags" Target="../tags/tag108.xml"/><Relationship Id="rId41" Type="http://schemas.openxmlformats.org/officeDocument/2006/relationships/tags" Target="../tags/tag120.xml"/><Relationship Id="rId1" Type="http://schemas.openxmlformats.org/officeDocument/2006/relationships/tags" Target="../tags/tag80.xml"/><Relationship Id="rId6" Type="http://schemas.openxmlformats.org/officeDocument/2006/relationships/tags" Target="../tags/tag85.xml"/><Relationship Id="rId11" Type="http://schemas.openxmlformats.org/officeDocument/2006/relationships/tags" Target="../tags/tag90.xml"/><Relationship Id="rId24" Type="http://schemas.openxmlformats.org/officeDocument/2006/relationships/tags" Target="../tags/tag103.xml"/><Relationship Id="rId32" Type="http://schemas.openxmlformats.org/officeDocument/2006/relationships/tags" Target="../tags/tag111.xml"/><Relationship Id="rId37" Type="http://schemas.openxmlformats.org/officeDocument/2006/relationships/tags" Target="../tags/tag116.xml"/><Relationship Id="rId40" Type="http://schemas.openxmlformats.org/officeDocument/2006/relationships/tags" Target="../tags/tag119.xml"/><Relationship Id="rId45" Type="http://schemas.openxmlformats.org/officeDocument/2006/relationships/tags" Target="../tags/tag124.xml"/><Relationship Id="rId53" Type="http://schemas.openxmlformats.org/officeDocument/2006/relationships/notesSlide" Target="../notesSlides/notesSlide8.xml"/><Relationship Id="rId5" Type="http://schemas.openxmlformats.org/officeDocument/2006/relationships/tags" Target="../tags/tag84.xml"/><Relationship Id="rId15" Type="http://schemas.openxmlformats.org/officeDocument/2006/relationships/tags" Target="../tags/tag94.xml"/><Relationship Id="rId23" Type="http://schemas.openxmlformats.org/officeDocument/2006/relationships/tags" Target="../tags/tag102.xml"/><Relationship Id="rId28" Type="http://schemas.openxmlformats.org/officeDocument/2006/relationships/tags" Target="../tags/tag107.xml"/><Relationship Id="rId36" Type="http://schemas.openxmlformats.org/officeDocument/2006/relationships/tags" Target="../tags/tag115.xml"/><Relationship Id="rId49" Type="http://schemas.openxmlformats.org/officeDocument/2006/relationships/tags" Target="../tags/tag128.xml"/><Relationship Id="rId10" Type="http://schemas.openxmlformats.org/officeDocument/2006/relationships/tags" Target="../tags/tag89.xml"/><Relationship Id="rId19" Type="http://schemas.openxmlformats.org/officeDocument/2006/relationships/tags" Target="../tags/tag98.xml"/><Relationship Id="rId31" Type="http://schemas.openxmlformats.org/officeDocument/2006/relationships/tags" Target="../tags/tag110.xml"/><Relationship Id="rId44" Type="http://schemas.openxmlformats.org/officeDocument/2006/relationships/tags" Target="../tags/tag123.xml"/><Relationship Id="rId52" Type="http://schemas.openxmlformats.org/officeDocument/2006/relationships/slideLayout" Target="../slideLayouts/slideLayout2.xml"/><Relationship Id="rId4" Type="http://schemas.openxmlformats.org/officeDocument/2006/relationships/tags" Target="../tags/tag83.xml"/><Relationship Id="rId9" Type="http://schemas.openxmlformats.org/officeDocument/2006/relationships/tags" Target="../tags/tag88.xml"/><Relationship Id="rId14" Type="http://schemas.openxmlformats.org/officeDocument/2006/relationships/tags" Target="../tags/tag93.xml"/><Relationship Id="rId22" Type="http://schemas.openxmlformats.org/officeDocument/2006/relationships/tags" Target="../tags/tag101.xml"/><Relationship Id="rId27" Type="http://schemas.openxmlformats.org/officeDocument/2006/relationships/tags" Target="../tags/tag106.xml"/><Relationship Id="rId30" Type="http://schemas.openxmlformats.org/officeDocument/2006/relationships/tags" Target="../tags/tag109.xml"/><Relationship Id="rId35" Type="http://schemas.openxmlformats.org/officeDocument/2006/relationships/tags" Target="../tags/tag114.xml"/><Relationship Id="rId43" Type="http://schemas.openxmlformats.org/officeDocument/2006/relationships/tags" Target="../tags/tag122.xml"/><Relationship Id="rId48" Type="http://schemas.openxmlformats.org/officeDocument/2006/relationships/tags" Target="../tags/tag127.xml"/><Relationship Id="rId8" Type="http://schemas.openxmlformats.org/officeDocument/2006/relationships/tags" Target="../tags/tag87.xml"/><Relationship Id="rId51" Type="http://schemas.openxmlformats.org/officeDocument/2006/relationships/tags" Target="../tags/tag130.xml"/></Relationships>
</file>

<file path=ppt/slides/_rels/slide9.xml.rels><?xml version="1.0" encoding="UTF-8" standalone="yes"?>
<Relationships xmlns="http://schemas.openxmlformats.org/package/2006/relationships"><Relationship Id="rId8" Type="http://schemas.openxmlformats.org/officeDocument/2006/relationships/tags" Target="../tags/tag138.xml"/><Relationship Id="rId3" Type="http://schemas.openxmlformats.org/officeDocument/2006/relationships/tags" Target="../tags/tag133.xml"/><Relationship Id="rId7" Type="http://schemas.openxmlformats.org/officeDocument/2006/relationships/tags" Target="../tags/tag137.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tags" Target="../tags/tag136.xml"/><Relationship Id="rId5" Type="http://schemas.openxmlformats.org/officeDocument/2006/relationships/tags" Target="../tags/tag135.xml"/><Relationship Id="rId10" Type="http://schemas.openxmlformats.org/officeDocument/2006/relationships/notesSlide" Target="../notesSlides/notesSlide9.xml"/><Relationship Id="rId4" Type="http://schemas.openxmlformats.org/officeDocument/2006/relationships/tags" Target="../tags/tag134.xml"/><Relationship Id="rId9"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90B67C8A-1DF9-4807-951A-E04018AB257D}"/>
              </a:ext>
            </a:extLst>
          </p:cNvPr>
          <p:cNvSpPr>
            <a:spLocks noChangeArrowheads="1"/>
          </p:cNvSpPr>
          <p:nvPr>
            <p:custDataLst>
              <p:tags r:id="rId1"/>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29" name="Rectangle 2">
            <a:extLst>
              <a:ext uri="{FF2B5EF4-FFF2-40B4-BE49-F238E27FC236}">
                <a16:creationId xmlns:a16="http://schemas.microsoft.com/office/drawing/2014/main" id="{98D1C3AB-4854-4BDC-9F06-C4DE7204F464}"/>
              </a:ext>
            </a:extLst>
          </p:cNvPr>
          <p:cNvSpPr txBox="1">
            <a:spLocks noChangeArrowheads="1"/>
          </p:cNvSpPr>
          <p:nvPr>
            <p:custDataLst>
              <p:tags r:id="rId2"/>
            </p:custDataLst>
          </p:nvPr>
        </p:nvSpPr>
        <p:spPr bwMode="auto">
          <a:xfrm>
            <a:off x="0" y="2420938"/>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r" rtl="0" eaLnBrk="0" fontAlgn="base" hangingPunct="0">
              <a:lnSpc>
                <a:spcPct val="89000"/>
              </a:lnSpc>
              <a:spcBef>
                <a:spcPct val="0"/>
              </a:spcBef>
              <a:spcAft>
                <a:spcPct val="0"/>
              </a:spcAft>
              <a:defRPr sz="2800" b="1">
                <a:solidFill>
                  <a:srgbClr val="008000"/>
                </a:solidFill>
                <a:latin typeface="+mj-lt"/>
                <a:ea typeface="+mj-ea"/>
                <a:cs typeface="+mj-cs"/>
              </a:defRPr>
            </a:lvl1pPr>
            <a:lvl2pPr algn="r" rtl="0" eaLnBrk="0" fontAlgn="base" hangingPunct="0">
              <a:lnSpc>
                <a:spcPct val="89000"/>
              </a:lnSpc>
              <a:spcBef>
                <a:spcPct val="0"/>
              </a:spcBef>
              <a:spcAft>
                <a:spcPct val="0"/>
              </a:spcAft>
              <a:defRPr sz="2800" b="1">
                <a:solidFill>
                  <a:srgbClr val="008000"/>
                </a:solidFill>
                <a:latin typeface="Arial" charset="0"/>
              </a:defRPr>
            </a:lvl2pPr>
            <a:lvl3pPr algn="r" rtl="0" eaLnBrk="0" fontAlgn="base" hangingPunct="0">
              <a:lnSpc>
                <a:spcPct val="89000"/>
              </a:lnSpc>
              <a:spcBef>
                <a:spcPct val="0"/>
              </a:spcBef>
              <a:spcAft>
                <a:spcPct val="0"/>
              </a:spcAft>
              <a:defRPr sz="2800" b="1">
                <a:solidFill>
                  <a:srgbClr val="008000"/>
                </a:solidFill>
                <a:latin typeface="Arial" charset="0"/>
              </a:defRPr>
            </a:lvl3pPr>
            <a:lvl4pPr algn="r" rtl="0" eaLnBrk="0" fontAlgn="base" hangingPunct="0">
              <a:lnSpc>
                <a:spcPct val="89000"/>
              </a:lnSpc>
              <a:spcBef>
                <a:spcPct val="0"/>
              </a:spcBef>
              <a:spcAft>
                <a:spcPct val="0"/>
              </a:spcAft>
              <a:defRPr sz="2800" b="1">
                <a:solidFill>
                  <a:srgbClr val="008000"/>
                </a:solidFill>
                <a:latin typeface="Arial" charset="0"/>
              </a:defRPr>
            </a:lvl4pPr>
            <a:lvl5pPr algn="r" rtl="0" eaLnBrk="0" fontAlgn="base" hangingPunct="0">
              <a:lnSpc>
                <a:spcPct val="89000"/>
              </a:lnSpc>
              <a:spcBef>
                <a:spcPct val="0"/>
              </a:spcBef>
              <a:spcAft>
                <a:spcPct val="0"/>
              </a:spcAft>
              <a:defRPr sz="2800" b="1">
                <a:solidFill>
                  <a:srgbClr val="008000"/>
                </a:solidFill>
                <a:latin typeface="Arial" charset="0"/>
              </a:defRPr>
            </a:lvl5pPr>
            <a:lvl6pPr marL="457200" algn="r" rtl="0" eaLnBrk="0" fontAlgn="base" hangingPunct="0">
              <a:lnSpc>
                <a:spcPct val="89000"/>
              </a:lnSpc>
              <a:spcBef>
                <a:spcPct val="0"/>
              </a:spcBef>
              <a:spcAft>
                <a:spcPct val="0"/>
              </a:spcAft>
              <a:defRPr sz="2800" b="1">
                <a:solidFill>
                  <a:srgbClr val="008000"/>
                </a:solidFill>
                <a:latin typeface="Arial" charset="0"/>
              </a:defRPr>
            </a:lvl6pPr>
            <a:lvl7pPr marL="914400" algn="r" rtl="0" eaLnBrk="0" fontAlgn="base" hangingPunct="0">
              <a:lnSpc>
                <a:spcPct val="89000"/>
              </a:lnSpc>
              <a:spcBef>
                <a:spcPct val="0"/>
              </a:spcBef>
              <a:spcAft>
                <a:spcPct val="0"/>
              </a:spcAft>
              <a:defRPr sz="2800" b="1">
                <a:solidFill>
                  <a:srgbClr val="008000"/>
                </a:solidFill>
                <a:latin typeface="Arial" charset="0"/>
              </a:defRPr>
            </a:lvl7pPr>
            <a:lvl8pPr marL="1371600" algn="r" rtl="0" eaLnBrk="0" fontAlgn="base" hangingPunct="0">
              <a:lnSpc>
                <a:spcPct val="89000"/>
              </a:lnSpc>
              <a:spcBef>
                <a:spcPct val="0"/>
              </a:spcBef>
              <a:spcAft>
                <a:spcPct val="0"/>
              </a:spcAft>
              <a:defRPr sz="2800" b="1">
                <a:solidFill>
                  <a:srgbClr val="008000"/>
                </a:solidFill>
                <a:latin typeface="Arial" charset="0"/>
              </a:defRPr>
            </a:lvl8pPr>
            <a:lvl9pPr marL="1828800" algn="r" rtl="0" eaLnBrk="0" fontAlgn="base" hangingPunct="0">
              <a:lnSpc>
                <a:spcPct val="89000"/>
              </a:lnSpc>
              <a:spcBef>
                <a:spcPct val="0"/>
              </a:spcBef>
              <a:spcAft>
                <a:spcPct val="0"/>
              </a:spcAft>
              <a:defRPr sz="2800" b="1">
                <a:solidFill>
                  <a:srgbClr val="008000"/>
                </a:solidFill>
                <a:latin typeface="Arial" charset="0"/>
              </a:defRPr>
            </a:lvl9pPr>
          </a:lstStyle>
          <a:p>
            <a:pPr algn="ctr">
              <a:defRPr/>
            </a:pPr>
            <a:r>
              <a:rPr lang="fr-FR" kern="0" dirty="0"/>
              <a:t>Systèmes et modèles de </a:t>
            </a:r>
          </a:p>
          <a:p>
            <a:pPr algn="ctr">
              <a:defRPr/>
            </a:pPr>
            <a:r>
              <a:rPr lang="fr-FR" kern="0" dirty="0"/>
              <a:t>gestion des stocks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66FC725-2940-40FE-A00B-9D1BD97ABCA3}"/>
              </a:ext>
            </a:extLst>
          </p:cNvPr>
          <p:cNvSpPr>
            <a:spLocks noGrp="1" noChangeArrowheads="1"/>
          </p:cNvSpPr>
          <p:nvPr>
            <p:ph type="title"/>
            <p:custDataLst>
              <p:tags r:id="rId1"/>
            </p:custDataLst>
          </p:nvPr>
        </p:nvSpPr>
        <p:spPr>
          <a:xfrm>
            <a:off x="-252413" y="685800"/>
            <a:ext cx="9091613" cy="457200"/>
          </a:xfrm>
        </p:spPr>
        <p:txBody>
          <a:bodyPr/>
          <a:lstStyle/>
          <a:p>
            <a:r>
              <a:rPr lang="fr-FR" altLang="fr-FR" dirty="0"/>
              <a:t>Rotation des stocks et durée d’écoulement des stocks ou couverture</a:t>
            </a:r>
          </a:p>
        </p:txBody>
      </p:sp>
      <p:sp>
        <p:nvSpPr>
          <p:cNvPr id="32771" name="Rectangle 3">
            <a:extLst>
              <a:ext uri="{FF2B5EF4-FFF2-40B4-BE49-F238E27FC236}">
                <a16:creationId xmlns:a16="http://schemas.microsoft.com/office/drawing/2014/main" id="{31B46DB3-C631-4DCC-BE0E-C8B8C27897FB}"/>
              </a:ext>
            </a:extLst>
          </p:cNvPr>
          <p:cNvSpPr>
            <a:spLocks noGrp="1" noChangeArrowheads="1"/>
          </p:cNvSpPr>
          <p:nvPr>
            <p:ph type="body" idx="1"/>
            <p:custDataLst>
              <p:tags r:id="rId2"/>
            </p:custDataLst>
          </p:nvPr>
        </p:nvSpPr>
        <p:spPr>
          <a:xfrm>
            <a:off x="539750" y="2160588"/>
            <a:ext cx="7696200" cy="1247775"/>
          </a:xfrm>
        </p:spPr>
        <p:txBody>
          <a:bodyPr/>
          <a:lstStyle/>
          <a:p>
            <a:pPr>
              <a:defRPr/>
            </a:pPr>
            <a:r>
              <a:rPr lang="fr-FR" altLang="fr-FR" sz="2800" dirty="0">
                <a:solidFill>
                  <a:srgbClr val="008000"/>
                </a:solidFill>
                <a:latin typeface="+mj-lt"/>
                <a:ea typeface="+mj-ea"/>
                <a:cs typeface="+mj-cs"/>
              </a:rPr>
              <a:t>La rotation des stocks </a:t>
            </a:r>
            <a:r>
              <a:rPr lang="fr-FR" altLang="fr-FR" sz="2800" dirty="0"/>
              <a:t>est égale au rapport entre la consommation totale et le stock moyen sur une durée de référence (par exemple 1 an)</a:t>
            </a:r>
          </a:p>
          <a:p>
            <a:pPr>
              <a:defRPr/>
            </a:pPr>
            <a:endParaRPr lang="fr-FR" altLang="fr-FR" sz="2800" dirty="0"/>
          </a:p>
          <a:p>
            <a:pPr>
              <a:defRPr/>
            </a:pPr>
            <a:endParaRPr lang="fr-FR" altLang="fr-FR" sz="2800" dirty="0"/>
          </a:p>
          <a:p>
            <a:pPr>
              <a:defRPr/>
            </a:pPr>
            <a:r>
              <a:rPr lang="fr-FR" altLang="fr-FR" sz="2800" dirty="0">
                <a:solidFill>
                  <a:srgbClr val="008000"/>
                </a:solidFill>
              </a:rPr>
              <a:t>La durée d’écoulement ou la couverture </a:t>
            </a:r>
            <a:r>
              <a:rPr lang="fr-FR" altLang="fr-FR" sz="2800" dirty="0"/>
              <a:t>est l’inverse de la rotation des stocks;  elle souvent exprimée en nombre de jours</a:t>
            </a:r>
          </a:p>
          <a:p>
            <a:pPr>
              <a:defRPr/>
            </a:pPr>
            <a:endParaRPr lang="fr-FR" altLang="fr-FR" sz="2800" dirty="0"/>
          </a:p>
          <a:p>
            <a:pPr>
              <a:defRPr/>
            </a:pPr>
            <a:endParaRPr lang="fr-FR" altLang="fr-FR" sz="2800" dirty="0"/>
          </a:p>
          <a:p>
            <a:pPr>
              <a:defRPr/>
            </a:pPr>
            <a:endParaRPr lang="fr-FR" altLang="fr-FR" sz="2800" dirty="0"/>
          </a:p>
          <a:p>
            <a:pPr>
              <a:defRPr/>
            </a:pPr>
            <a:endParaRPr lang="fr-FR" altLang="fr-FR" sz="2800" dirty="0"/>
          </a:p>
          <a:p>
            <a:pPr>
              <a:defRPr/>
            </a:pPr>
            <a:endParaRPr lang="fr-FR" altLang="fr-F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3D2EFCE1-86F9-49F9-A3D8-8E8E475C18CF}"/>
              </a:ext>
            </a:extLst>
          </p:cNvPr>
          <p:cNvSpPr>
            <a:spLocks noGrp="1" noChangeArrowheads="1"/>
          </p:cNvSpPr>
          <p:nvPr>
            <p:ph type="title"/>
            <p:custDataLst>
              <p:tags r:id="rId1"/>
            </p:custDataLst>
          </p:nvPr>
        </p:nvSpPr>
        <p:spPr>
          <a:noFill/>
        </p:spPr>
        <p:txBody>
          <a:bodyPr/>
          <a:lstStyle/>
          <a:p>
            <a:pPr>
              <a:lnSpc>
                <a:spcPct val="90000"/>
              </a:lnSpc>
            </a:pPr>
            <a:r>
              <a:rPr lang="fr-FR" altLang="fr-FR" dirty="0"/>
              <a:t>Les différentes classes de produits</a:t>
            </a:r>
          </a:p>
        </p:txBody>
      </p:sp>
      <p:sp>
        <p:nvSpPr>
          <p:cNvPr id="32771" name="Text Box 394">
            <a:extLst>
              <a:ext uri="{FF2B5EF4-FFF2-40B4-BE49-F238E27FC236}">
                <a16:creationId xmlns:a16="http://schemas.microsoft.com/office/drawing/2014/main" id="{0ABCBFE0-8662-4534-9A6A-C37C97D6424C}"/>
              </a:ext>
            </a:extLst>
          </p:cNvPr>
          <p:cNvSpPr txBox="1">
            <a:spLocks noChangeArrowheads="1"/>
          </p:cNvSpPr>
          <p:nvPr>
            <p:custDataLst>
              <p:tags r:id="rId2"/>
            </p:custDataLst>
          </p:nvPr>
        </p:nvSpPr>
        <p:spPr bwMode="auto">
          <a:xfrm>
            <a:off x="2800350" y="1600200"/>
            <a:ext cx="398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sz="2400">
                <a:solidFill>
                  <a:srgbClr val="00279F"/>
                </a:solidFill>
              </a:rPr>
              <a:t>Analyse ABC (loi de Pareto)</a:t>
            </a:r>
          </a:p>
        </p:txBody>
      </p:sp>
      <p:sp>
        <p:nvSpPr>
          <p:cNvPr id="32772" name="Freeform 17">
            <a:extLst>
              <a:ext uri="{FF2B5EF4-FFF2-40B4-BE49-F238E27FC236}">
                <a16:creationId xmlns:a16="http://schemas.microsoft.com/office/drawing/2014/main" id="{ED5F21ED-E10A-453C-A3A5-6BCB67DFC111}"/>
              </a:ext>
            </a:extLst>
          </p:cNvPr>
          <p:cNvSpPr>
            <a:spLocks/>
          </p:cNvSpPr>
          <p:nvPr>
            <p:custDataLst>
              <p:tags r:id="rId3"/>
            </p:custDataLst>
          </p:nvPr>
        </p:nvSpPr>
        <p:spPr bwMode="auto">
          <a:xfrm>
            <a:off x="2667000" y="5483225"/>
            <a:ext cx="76200" cy="1588"/>
          </a:xfrm>
          <a:custGeom>
            <a:avLst/>
            <a:gdLst>
              <a:gd name="T0" fmla="*/ 0 w 48"/>
              <a:gd name="T1" fmla="*/ 0 h 1588"/>
              <a:gd name="T2" fmla="*/ 2147483646 w 48"/>
              <a:gd name="T3" fmla="*/ 0 h 1588"/>
              <a:gd name="T4" fmla="*/ 2147483646 w 48"/>
              <a:gd name="T5" fmla="*/ 0 h 1588"/>
              <a:gd name="T6" fmla="*/ 0 60000 65536"/>
              <a:gd name="T7" fmla="*/ 0 60000 65536"/>
              <a:gd name="T8" fmla="*/ 0 60000 65536"/>
              <a:gd name="T9" fmla="*/ 0 w 48"/>
              <a:gd name="T10" fmla="*/ 0 h 1588"/>
              <a:gd name="T11" fmla="*/ 48 w 48"/>
              <a:gd name="T12" fmla="*/ 1588 h 1588"/>
            </a:gdLst>
            <a:ahLst/>
            <a:cxnLst>
              <a:cxn ang="T6">
                <a:pos x="T0" y="T1"/>
              </a:cxn>
              <a:cxn ang="T7">
                <a:pos x="T2" y="T3"/>
              </a:cxn>
              <a:cxn ang="T8">
                <a:pos x="T4" y="T5"/>
              </a:cxn>
            </a:cxnLst>
            <a:rect l="T9" t="T10" r="T11" b="T12"/>
            <a:pathLst>
              <a:path w="48" h="1588">
                <a:moveTo>
                  <a:pt x="0" y="0"/>
                </a:moveTo>
                <a:lnTo>
                  <a:pt x="46" y="0"/>
                </a:lnTo>
                <a:lnTo>
                  <a:pt x="48"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73" name="Freeform 29">
            <a:extLst>
              <a:ext uri="{FF2B5EF4-FFF2-40B4-BE49-F238E27FC236}">
                <a16:creationId xmlns:a16="http://schemas.microsoft.com/office/drawing/2014/main" id="{06B1438B-D3BB-476E-A5C0-FD646726C4EF}"/>
              </a:ext>
            </a:extLst>
          </p:cNvPr>
          <p:cNvSpPr>
            <a:spLocks/>
          </p:cNvSpPr>
          <p:nvPr>
            <p:custDataLst>
              <p:tags r:id="rId4"/>
            </p:custDataLst>
          </p:nvPr>
        </p:nvSpPr>
        <p:spPr bwMode="auto">
          <a:xfrm>
            <a:off x="2703513"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74" name="Freeform 30">
            <a:extLst>
              <a:ext uri="{FF2B5EF4-FFF2-40B4-BE49-F238E27FC236}">
                <a16:creationId xmlns:a16="http://schemas.microsoft.com/office/drawing/2014/main" id="{A469C700-A321-403F-B30E-7A2B71FC32E0}"/>
              </a:ext>
            </a:extLst>
          </p:cNvPr>
          <p:cNvSpPr>
            <a:spLocks/>
          </p:cNvSpPr>
          <p:nvPr>
            <p:custDataLst>
              <p:tags r:id="rId5"/>
            </p:custDataLst>
          </p:nvPr>
        </p:nvSpPr>
        <p:spPr bwMode="auto">
          <a:xfrm>
            <a:off x="3144838" y="5446713"/>
            <a:ext cx="1587" cy="73025"/>
          </a:xfrm>
          <a:custGeom>
            <a:avLst/>
            <a:gdLst>
              <a:gd name="T0" fmla="*/ 0 w 1"/>
              <a:gd name="T1" fmla="*/ 2147483646 h 46"/>
              <a:gd name="T2" fmla="*/ 0 w 1"/>
              <a:gd name="T3" fmla="*/ 0 h 46"/>
              <a:gd name="T4" fmla="*/ 2147483646 w 1"/>
              <a:gd name="T5" fmla="*/ 0 h 46"/>
              <a:gd name="T6" fmla="*/ 0 60000 65536"/>
              <a:gd name="T7" fmla="*/ 0 60000 65536"/>
              <a:gd name="T8" fmla="*/ 0 60000 65536"/>
              <a:gd name="T9" fmla="*/ 0 w 1"/>
              <a:gd name="T10" fmla="*/ 0 h 46"/>
              <a:gd name="T11" fmla="*/ 1 w 1"/>
              <a:gd name="T12" fmla="*/ 46 h 46"/>
            </a:gdLst>
            <a:ahLst/>
            <a:cxnLst>
              <a:cxn ang="T6">
                <a:pos x="T0" y="T1"/>
              </a:cxn>
              <a:cxn ang="T7">
                <a:pos x="T2" y="T3"/>
              </a:cxn>
              <a:cxn ang="T8">
                <a:pos x="T4" y="T5"/>
              </a:cxn>
            </a:cxnLst>
            <a:rect l="T9" t="T10" r="T11" b="T12"/>
            <a:pathLst>
              <a:path w="1" h="46">
                <a:moveTo>
                  <a:pt x="0" y="46"/>
                </a:moveTo>
                <a:lnTo>
                  <a:pt x="0" y="0"/>
                </a:lnTo>
                <a:lnTo>
                  <a:pt x="1"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75" name="Freeform 31">
            <a:extLst>
              <a:ext uri="{FF2B5EF4-FFF2-40B4-BE49-F238E27FC236}">
                <a16:creationId xmlns:a16="http://schemas.microsoft.com/office/drawing/2014/main" id="{6D98367B-267B-49DD-804A-2E938C9EE282}"/>
              </a:ext>
            </a:extLst>
          </p:cNvPr>
          <p:cNvSpPr>
            <a:spLocks/>
          </p:cNvSpPr>
          <p:nvPr>
            <p:custDataLst>
              <p:tags r:id="rId6"/>
            </p:custDataLst>
          </p:nvPr>
        </p:nvSpPr>
        <p:spPr bwMode="auto">
          <a:xfrm>
            <a:off x="3584575"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76" name="Freeform 32">
            <a:extLst>
              <a:ext uri="{FF2B5EF4-FFF2-40B4-BE49-F238E27FC236}">
                <a16:creationId xmlns:a16="http://schemas.microsoft.com/office/drawing/2014/main" id="{27B90791-ADCD-4A15-B498-49EECABD0BBF}"/>
              </a:ext>
            </a:extLst>
          </p:cNvPr>
          <p:cNvSpPr>
            <a:spLocks/>
          </p:cNvSpPr>
          <p:nvPr>
            <p:custDataLst>
              <p:tags r:id="rId7"/>
            </p:custDataLst>
          </p:nvPr>
        </p:nvSpPr>
        <p:spPr bwMode="auto">
          <a:xfrm>
            <a:off x="4029075"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77" name="Freeform 33">
            <a:extLst>
              <a:ext uri="{FF2B5EF4-FFF2-40B4-BE49-F238E27FC236}">
                <a16:creationId xmlns:a16="http://schemas.microsoft.com/office/drawing/2014/main" id="{867B0AA4-FCE9-44AE-A9BD-C3C4DCE60AED}"/>
              </a:ext>
            </a:extLst>
          </p:cNvPr>
          <p:cNvSpPr>
            <a:spLocks/>
          </p:cNvSpPr>
          <p:nvPr>
            <p:custDataLst>
              <p:tags r:id="rId8"/>
            </p:custDataLst>
          </p:nvPr>
        </p:nvSpPr>
        <p:spPr bwMode="auto">
          <a:xfrm>
            <a:off x="4470400"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78" name="Freeform 34">
            <a:extLst>
              <a:ext uri="{FF2B5EF4-FFF2-40B4-BE49-F238E27FC236}">
                <a16:creationId xmlns:a16="http://schemas.microsoft.com/office/drawing/2014/main" id="{8E1D9128-FC03-4FCB-9706-52748AE48F8F}"/>
              </a:ext>
            </a:extLst>
          </p:cNvPr>
          <p:cNvSpPr>
            <a:spLocks/>
          </p:cNvSpPr>
          <p:nvPr>
            <p:custDataLst>
              <p:tags r:id="rId9"/>
            </p:custDataLst>
          </p:nvPr>
        </p:nvSpPr>
        <p:spPr bwMode="auto">
          <a:xfrm>
            <a:off x="4911725"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79" name="Freeform 35">
            <a:extLst>
              <a:ext uri="{FF2B5EF4-FFF2-40B4-BE49-F238E27FC236}">
                <a16:creationId xmlns:a16="http://schemas.microsoft.com/office/drawing/2014/main" id="{F148CC12-FED9-437B-B7B1-28974F7DC3B5}"/>
              </a:ext>
            </a:extLst>
          </p:cNvPr>
          <p:cNvSpPr>
            <a:spLocks/>
          </p:cNvSpPr>
          <p:nvPr>
            <p:custDataLst>
              <p:tags r:id="rId10"/>
            </p:custDataLst>
          </p:nvPr>
        </p:nvSpPr>
        <p:spPr bwMode="auto">
          <a:xfrm>
            <a:off x="5353050"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80" name="Freeform 36">
            <a:extLst>
              <a:ext uri="{FF2B5EF4-FFF2-40B4-BE49-F238E27FC236}">
                <a16:creationId xmlns:a16="http://schemas.microsoft.com/office/drawing/2014/main" id="{FC6DA09C-5AFF-4189-B8C0-FC3413B6AAA0}"/>
              </a:ext>
            </a:extLst>
          </p:cNvPr>
          <p:cNvSpPr>
            <a:spLocks/>
          </p:cNvSpPr>
          <p:nvPr>
            <p:custDataLst>
              <p:tags r:id="rId11"/>
            </p:custDataLst>
          </p:nvPr>
        </p:nvSpPr>
        <p:spPr bwMode="auto">
          <a:xfrm>
            <a:off x="5794375"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81" name="Freeform 37">
            <a:extLst>
              <a:ext uri="{FF2B5EF4-FFF2-40B4-BE49-F238E27FC236}">
                <a16:creationId xmlns:a16="http://schemas.microsoft.com/office/drawing/2014/main" id="{4A7D7E89-FD47-47A1-B7D6-0AC234EA9367}"/>
              </a:ext>
            </a:extLst>
          </p:cNvPr>
          <p:cNvSpPr>
            <a:spLocks/>
          </p:cNvSpPr>
          <p:nvPr>
            <p:custDataLst>
              <p:tags r:id="rId12"/>
            </p:custDataLst>
          </p:nvPr>
        </p:nvSpPr>
        <p:spPr bwMode="auto">
          <a:xfrm>
            <a:off x="6238875"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82" name="Freeform 38">
            <a:extLst>
              <a:ext uri="{FF2B5EF4-FFF2-40B4-BE49-F238E27FC236}">
                <a16:creationId xmlns:a16="http://schemas.microsoft.com/office/drawing/2014/main" id="{A680FBE0-6FC1-4218-B379-1353748882B8}"/>
              </a:ext>
            </a:extLst>
          </p:cNvPr>
          <p:cNvSpPr>
            <a:spLocks/>
          </p:cNvSpPr>
          <p:nvPr>
            <p:custDataLst>
              <p:tags r:id="rId13"/>
            </p:custDataLst>
          </p:nvPr>
        </p:nvSpPr>
        <p:spPr bwMode="auto">
          <a:xfrm>
            <a:off x="6680200"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83" name="Freeform 39">
            <a:extLst>
              <a:ext uri="{FF2B5EF4-FFF2-40B4-BE49-F238E27FC236}">
                <a16:creationId xmlns:a16="http://schemas.microsoft.com/office/drawing/2014/main" id="{AB1F5418-42F4-467F-86BD-4FCE41472617}"/>
              </a:ext>
            </a:extLst>
          </p:cNvPr>
          <p:cNvSpPr>
            <a:spLocks/>
          </p:cNvSpPr>
          <p:nvPr>
            <p:custDataLst>
              <p:tags r:id="rId14"/>
            </p:custDataLst>
          </p:nvPr>
        </p:nvSpPr>
        <p:spPr bwMode="auto">
          <a:xfrm>
            <a:off x="7121525" y="5446713"/>
            <a:ext cx="3175" cy="73025"/>
          </a:xfrm>
          <a:custGeom>
            <a:avLst/>
            <a:gdLst>
              <a:gd name="T0" fmla="*/ 0 w 2"/>
              <a:gd name="T1" fmla="*/ 2147483646 h 46"/>
              <a:gd name="T2" fmla="*/ 0 w 2"/>
              <a:gd name="T3" fmla="*/ 0 h 46"/>
              <a:gd name="T4" fmla="*/ 2147483646 w 2"/>
              <a:gd name="T5" fmla="*/ 0 h 46"/>
              <a:gd name="T6" fmla="*/ 0 60000 65536"/>
              <a:gd name="T7" fmla="*/ 0 60000 65536"/>
              <a:gd name="T8" fmla="*/ 0 60000 65536"/>
              <a:gd name="T9" fmla="*/ 0 w 2"/>
              <a:gd name="T10" fmla="*/ 0 h 46"/>
              <a:gd name="T11" fmla="*/ 2 w 2"/>
              <a:gd name="T12" fmla="*/ 46 h 46"/>
            </a:gdLst>
            <a:ahLst/>
            <a:cxnLst>
              <a:cxn ang="T6">
                <a:pos x="T0" y="T1"/>
              </a:cxn>
              <a:cxn ang="T7">
                <a:pos x="T2" y="T3"/>
              </a:cxn>
              <a:cxn ang="T8">
                <a:pos x="T4" y="T5"/>
              </a:cxn>
            </a:cxnLst>
            <a:rect l="T9" t="T10" r="T11" b="T12"/>
            <a:pathLst>
              <a:path w="2" h="46">
                <a:moveTo>
                  <a:pt x="0" y="46"/>
                </a:moveTo>
                <a:lnTo>
                  <a:pt x="0" y="0"/>
                </a:lnTo>
                <a:lnTo>
                  <a:pt x="2"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32784" name="Line 50">
            <a:extLst>
              <a:ext uri="{FF2B5EF4-FFF2-40B4-BE49-F238E27FC236}">
                <a16:creationId xmlns:a16="http://schemas.microsoft.com/office/drawing/2014/main" id="{C740F9FA-65A3-4FE8-ACF3-7C6A41431631}"/>
              </a:ext>
            </a:extLst>
          </p:cNvPr>
          <p:cNvSpPr>
            <a:spLocks noChangeShapeType="1"/>
          </p:cNvSpPr>
          <p:nvPr>
            <p:custDataLst>
              <p:tags r:id="rId15"/>
            </p:custDataLst>
          </p:nvPr>
        </p:nvSpPr>
        <p:spPr bwMode="auto">
          <a:xfrm>
            <a:off x="2703513" y="5483225"/>
            <a:ext cx="31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2785" name="Line 51">
            <a:extLst>
              <a:ext uri="{FF2B5EF4-FFF2-40B4-BE49-F238E27FC236}">
                <a16:creationId xmlns:a16="http://schemas.microsoft.com/office/drawing/2014/main" id="{97FEF0F5-6491-4E50-B32B-11E96A889EDE}"/>
              </a:ext>
            </a:extLst>
          </p:cNvPr>
          <p:cNvSpPr>
            <a:spLocks noChangeShapeType="1"/>
          </p:cNvSpPr>
          <p:nvPr>
            <p:custDataLst>
              <p:tags r:id="rId16"/>
            </p:custDataLst>
          </p:nvPr>
        </p:nvSpPr>
        <p:spPr bwMode="auto">
          <a:xfrm>
            <a:off x="3144838" y="4168775"/>
            <a:ext cx="1587" cy="158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2786" name="Line 53">
            <a:extLst>
              <a:ext uri="{FF2B5EF4-FFF2-40B4-BE49-F238E27FC236}">
                <a16:creationId xmlns:a16="http://schemas.microsoft.com/office/drawing/2014/main" id="{116B767C-20CF-449B-B7BD-1165DA42D99F}"/>
              </a:ext>
            </a:extLst>
          </p:cNvPr>
          <p:cNvSpPr>
            <a:spLocks noChangeShapeType="1"/>
          </p:cNvSpPr>
          <p:nvPr>
            <p:custDataLst>
              <p:tags r:id="rId17"/>
            </p:custDataLst>
          </p:nvPr>
        </p:nvSpPr>
        <p:spPr bwMode="auto">
          <a:xfrm>
            <a:off x="4029075" y="3197225"/>
            <a:ext cx="3175" cy="158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2787" name="Line 55">
            <a:extLst>
              <a:ext uri="{FF2B5EF4-FFF2-40B4-BE49-F238E27FC236}">
                <a16:creationId xmlns:a16="http://schemas.microsoft.com/office/drawing/2014/main" id="{C273ADD6-369F-41A3-B798-6927A2D143CA}"/>
              </a:ext>
            </a:extLst>
          </p:cNvPr>
          <p:cNvSpPr>
            <a:spLocks noChangeShapeType="1"/>
          </p:cNvSpPr>
          <p:nvPr>
            <p:custDataLst>
              <p:tags r:id="rId18"/>
            </p:custDataLst>
          </p:nvPr>
        </p:nvSpPr>
        <p:spPr bwMode="auto">
          <a:xfrm>
            <a:off x="4911725" y="3038475"/>
            <a:ext cx="3175" cy="158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2788" name="Line 59">
            <a:extLst>
              <a:ext uri="{FF2B5EF4-FFF2-40B4-BE49-F238E27FC236}">
                <a16:creationId xmlns:a16="http://schemas.microsoft.com/office/drawing/2014/main" id="{635286A8-E495-4FA4-81FE-62AE3BC5BF49}"/>
              </a:ext>
            </a:extLst>
          </p:cNvPr>
          <p:cNvSpPr>
            <a:spLocks noChangeShapeType="1"/>
          </p:cNvSpPr>
          <p:nvPr>
            <p:custDataLst>
              <p:tags r:id="rId19"/>
            </p:custDataLst>
          </p:nvPr>
        </p:nvSpPr>
        <p:spPr bwMode="auto">
          <a:xfrm>
            <a:off x="6680200" y="2881313"/>
            <a:ext cx="3175" cy="1587"/>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2789" name="Text Box 395">
            <a:extLst>
              <a:ext uri="{FF2B5EF4-FFF2-40B4-BE49-F238E27FC236}">
                <a16:creationId xmlns:a16="http://schemas.microsoft.com/office/drawing/2014/main" id="{199CCC4E-1337-45AD-A318-21BAC7B27C50}"/>
              </a:ext>
            </a:extLst>
          </p:cNvPr>
          <p:cNvSpPr txBox="1">
            <a:spLocks noChangeArrowheads="1"/>
          </p:cNvSpPr>
          <p:nvPr>
            <p:custDataLst>
              <p:tags r:id="rId20"/>
            </p:custDataLst>
          </p:nvPr>
        </p:nvSpPr>
        <p:spPr bwMode="auto">
          <a:xfrm>
            <a:off x="1066800" y="2590800"/>
            <a:ext cx="12954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r>
              <a:rPr lang="fr-FR" altLang="fr-FR" sz="1400" b="1">
                <a:solidFill>
                  <a:srgbClr val="00279F"/>
                </a:solidFill>
              </a:rPr>
              <a:t>Pourcentage </a:t>
            </a:r>
            <a:br>
              <a:rPr lang="fr-FR" altLang="fr-FR" sz="1400" b="1">
                <a:solidFill>
                  <a:srgbClr val="00279F"/>
                </a:solidFill>
              </a:rPr>
            </a:br>
            <a:r>
              <a:rPr lang="fr-FR" altLang="fr-FR" sz="1400" b="1">
                <a:solidFill>
                  <a:srgbClr val="00279F"/>
                </a:solidFill>
              </a:rPr>
              <a:t>de la valeur </a:t>
            </a:r>
            <a:br>
              <a:rPr lang="fr-FR" altLang="fr-FR" sz="1400" b="1">
                <a:solidFill>
                  <a:srgbClr val="00279F"/>
                </a:solidFill>
              </a:rPr>
            </a:br>
            <a:r>
              <a:rPr lang="fr-FR" altLang="fr-FR" sz="1400" b="1">
                <a:solidFill>
                  <a:srgbClr val="00279F"/>
                </a:solidFill>
              </a:rPr>
              <a:t>cumulée</a:t>
            </a:r>
          </a:p>
        </p:txBody>
      </p:sp>
      <p:sp>
        <p:nvSpPr>
          <p:cNvPr id="32790" name="Text Box 396">
            <a:extLst>
              <a:ext uri="{FF2B5EF4-FFF2-40B4-BE49-F238E27FC236}">
                <a16:creationId xmlns:a16="http://schemas.microsoft.com/office/drawing/2014/main" id="{21BE1021-3CFF-4D1F-9A2B-35A824C577FE}"/>
              </a:ext>
            </a:extLst>
          </p:cNvPr>
          <p:cNvSpPr txBox="1">
            <a:spLocks noChangeArrowheads="1"/>
          </p:cNvSpPr>
          <p:nvPr>
            <p:custDataLst>
              <p:tags r:id="rId21"/>
            </p:custDataLst>
          </p:nvPr>
        </p:nvSpPr>
        <p:spPr bwMode="auto">
          <a:xfrm>
            <a:off x="2971800" y="5791200"/>
            <a:ext cx="39052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sz="1400" b="1">
                <a:solidFill>
                  <a:srgbClr val="00279F"/>
                </a:solidFill>
              </a:rPr>
              <a:t>Pourcentage cumulé du nombre de produits</a:t>
            </a:r>
          </a:p>
        </p:txBody>
      </p:sp>
      <p:sp>
        <p:nvSpPr>
          <p:cNvPr id="36887" name="Text Box 397">
            <a:extLst>
              <a:ext uri="{FF2B5EF4-FFF2-40B4-BE49-F238E27FC236}">
                <a16:creationId xmlns:a16="http://schemas.microsoft.com/office/drawing/2014/main" id="{A49F30C3-2EC8-41EF-88AC-CCDB5FCE3358}"/>
              </a:ext>
            </a:extLst>
          </p:cNvPr>
          <p:cNvSpPr txBox="1">
            <a:spLocks noChangeArrowheads="1"/>
          </p:cNvSpPr>
          <p:nvPr>
            <p:custDataLst>
              <p:tags r:id="rId22"/>
            </p:custDataLst>
          </p:nvPr>
        </p:nvSpPr>
        <p:spPr bwMode="auto">
          <a:xfrm>
            <a:off x="2667000" y="4876800"/>
            <a:ext cx="933450" cy="304800"/>
          </a:xfrm>
          <a:prstGeom prst="rect">
            <a:avLst/>
          </a:prstGeom>
          <a:solidFill>
            <a:schemeClr val="tx2">
              <a:lumMod val="60000"/>
              <a:lumOff val="40000"/>
            </a:schemeClr>
          </a:solidFill>
          <a:ln>
            <a:noFill/>
          </a:ln>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fr-FR" altLang="fr-FR" sz="1400" b="1" dirty="0">
                <a:solidFill>
                  <a:schemeClr val="bg1"/>
                </a:solidFill>
              </a:rPr>
              <a:t>Classe</a:t>
            </a:r>
            <a:r>
              <a:rPr lang="fr-FR" altLang="fr-FR" sz="1400" b="1" dirty="0">
                <a:solidFill>
                  <a:schemeClr val="hlink"/>
                </a:solidFill>
              </a:rPr>
              <a:t> </a:t>
            </a:r>
            <a:r>
              <a:rPr lang="fr-FR" altLang="fr-FR" sz="1400" b="1" dirty="0">
                <a:solidFill>
                  <a:srgbClr val="000000"/>
                </a:solidFill>
              </a:rPr>
              <a:t>A</a:t>
            </a:r>
          </a:p>
        </p:txBody>
      </p:sp>
      <p:sp>
        <p:nvSpPr>
          <p:cNvPr id="32792" name="Text Box 398">
            <a:extLst>
              <a:ext uri="{FF2B5EF4-FFF2-40B4-BE49-F238E27FC236}">
                <a16:creationId xmlns:a16="http://schemas.microsoft.com/office/drawing/2014/main" id="{D0F9D095-B15B-41DF-B327-4A28257C4FA4}"/>
              </a:ext>
            </a:extLst>
          </p:cNvPr>
          <p:cNvSpPr txBox="1">
            <a:spLocks noChangeArrowheads="1"/>
          </p:cNvSpPr>
          <p:nvPr>
            <p:custDataLst>
              <p:tags r:id="rId23"/>
            </p:custDataLst>
          </p:nvPr>
        </p:nvSpPr>
        <p:spPr bwMode="auto">
          <a:xfrm>
            <a:off x="2514600" y="5562600"/>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sz="1000">
                <a:solidFill>
                  <a:srgbClr val="000000"/>
                </a:solidFill>
              </a:rPr>
              <a:t>0</a:t>
            </a:r>
          </a:p>
        </p:txBody>
      </p:sp>
      <p:sp>
        <p:nvSpPr>
          <p:cNvPr id="32793" name="Text Box 399">
            <a:extLst>
              <a:ext uri="{FF2B5EF4-FFF2-40B4-BE49-F238E27FC236}">
                <a16:creationId xmlns:a16="http://schemas.microsoft.com/office/drawing/2014/main" id="{3905D3A6-E508-47D9-A1BE-B4EE595FC544}"/>
              </a:ext>
            </a:extLst>
          </p:cNvPr>
          <p:cNvSpPr txBox="1">
            <a:spLocks noChangeArrowheads="1"/>
          </p:cNvSpPr>
          <p:nvPr>
            <p:custDataLst>
              <p:tags r:id="rId24"/>
            </p:custDataLst>
          </p:nvPr>
        </p:nvSpPr>
        <p:spPr bwMode="auto">
          <a:xfrm>
            <a:off x="2413000" y="5394325"/>
            <a:ext cx="254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sz="1000">
                <a:solidFill>
                  <a:srgbClr val="000000"/>
                </a:solidFill>
              </a:rPr>
              <a:t>0</a:t>
            </a:r>
          </a:p>
        </p:txBody>
      </p:sp>
      <p:sp>
        <p:nvSpPr>
          <p:cNvPr id="32794" name="Line 400">
            <a:extLst>
              <a:ext uri="{FF2B5EF4-FFF2-40B4-BE49-F238E27FC236}">
                <a16:creationId xmlns:a16="http://schemas.microsoft.com/office/drawing/2014/main" id="{8F08F286-3474-4AA8-9E18-B8AAA821A2AC}"/>
              </a:ext>
            </a:extLst>
          </p:cNvPr>
          <p:cNvSpPr>
            <a:spLocks noChangeShapeType="1"/>
          </p:cNvSpPr>
          <p:nvPr>
            <p:custDataLst>
              <p:tags r:id="rId25"/>
            </p:custDataLst>
          </p:nvPr>
        </p:nvSpPr>
        <p:spPr bwMode="auto">
          <a:xfrm flipV="1">
            <a:off x="2667000" y="2438400"/>
            <a:ext cx="0" cy="3048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795" name="Line 402">
            <a:extLst>
              <a:ext uri="{FF2B5EF4-FFF2-40B4-BE49-F238E27FC236}">
                <a16:creationId xmlns:a16="http://schemas.microsoft.com/office/drawing/2014/main" id="{02362268-BEA7-4C54-955B-C5516F61564B}"/>
              </a:ext>
            </a:extLst>
          </p:cNvPr>
          <p:cNvSpPr>
            <a:spLocks noChangeShapeType="1"/>
          </p:cNvSpPr>
          <p:nvPr>
            <p:custDataLst>
              <p:tags r:id="rId26"/>
            </p:custDataLst>
          </p:nvPr>
        </p:nvSpPr>
        <p:spPr bwMode="auto">
          <a:xfrm>
            <a:off x="2667000" y="5486400"/>
            <a:ext cx="44958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796" name="Line 403">
            <a:extLst>
              <a:ext uri="{FF2B5EF4-FFF2-40B4-BE49-F238E27FC236}">
                <a16:creationId xmlns:a16="http://schemas.microsoft.com/office/drawing/2014/main" id="{DFF5A362-8B8D-47DC-9452-00D82CDA7ECC}"/>
              </a:ext>
            </a:extLst>
          </p:cNvPr>
          <p:cNvSpPr>
            <a:spLocks noChangeShapeType="1"/>
          </p:cNvSpPr>
          <p:nvPr>
            <p:custDataLst>
              <p:tags r:id="rId27"/>
            </p:custDataLst>
          </p:nvPr>
        </p:nvSpPr>
        <p:spPr bwMode="auto">
          <a:xfrm>
            <a:off x="2667000" y="51816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797" name="Line 404">
            <a:extLst>
              <a:ext uri="{FF2B5EF4-FFF2-40B4-BE49-F238E27FC236}">
                <a16:creationId xmlns:a16="http://schemas.microsoft.com/office/drawing/2014/main" id="{066B6AD2-08E0-4CFF-916F-48BD79A17600}"/>
              </a:ext>
            </a:extLst>
          </p:cNvPr>
          <p:cNvSpPr>
            <a:spLocks noChangeShapeType="1"/>
          </p:cNvSpPr>
          <p:nvPr>
            <p:custDataLst>
              <p:tags r:id="rId28"/>
            </p:custDataLst>
          </p:nvPr>
        </p:nvSpPr>
        <p:spPr bwMode="auto">
          <a:xfrm>
            <a:off x="2667000" y="48768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798" name="Line 405">
            <a:extLst>
              <a:ext uri="{FF2B5EF4-FFF2-40B4-BE49-F238E27FC236}">
                <a16:creationId xmlns:a16="http://schemas.microsoft.com/office/drawing/2014/main" id="{E8DB150F-A0FE-4D7C-8B46-B53C89D0E835}"/>
              </a:ext>
            </a:extLst>
          </p:cNvPr>
          <p:cNvSpPr>
            <a:spLocks noChangeShapeType="1"/>
          </p:cNvSpPr>
          <p:nvPr>
            <p:custDataLst>
              <p:tags r:id="rId29"/>
            </p:custDataLst>
          </p:nvPr>
        </p:nvSpPr>
        <p:spPr bwMode="auto">
          <a:xfrm>
            <a:off x="2667000" y="45720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799" name="Line 406">
            <a:extLst>
              <a:ext uri="{FF2B5EF4-FFF2-40B4-BE49-F238E27FC236}">
                <a16:creationId xmlns:a16="http://schemas.microsoft.com/office/drawing/2014/main" id="{6AF8B5BC-22AD-4737-90B1-20689B8EFA62}"/>
              </a:ext>
            </a:extLst>
          </p:cNvPr>
          <p:cNvSpPr>
            <a:spLocks noChangeShapeType="1"/>
          </p:cNvSpPr>
          <p:nvPr>
            <p:custDataLst>
              <p:tags r:id="rId30"/>
            </p:custDataLst>
          </p:nvPr>
        </p:nvSpPr>
        <p:spPr bwMode="auto">
          <a:xfrm>
            <a:off x="2667000" y="42672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00" name="Line 407">
            <a:extLst>
              <a:ext uri="{FF2B5EF4-FFF2-40B4-BE49-F238E27FC236}">
                <a16:creationId xmlns:a16="http://schemas.microsoft.com/office/drawing/2014/main" id="{65E5E77A-22AC-44AE-A4E9-27C2C2418873}"/>
              </a:ext>
            </a:extLst>
          </p:cNvPr>
          <p:cNvSpPr>
            <a:spLocks noChangeShapeType="1"/>
          </p:cNvSpPr>
          <p:nvPr>
            <p:custDataLst>
              <p:tags r:id="rId31"/>
            </p:custDataLst>
          </p:nvPr>
        </p:nvSpPr>
        <p:spPr bwMode="auto">
          <a:xfrm>
            <a:off x="2667000" y="39624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01" name="Line 408">
            <a:extLst>
              <a:ext uri="{FF2B5EF4-FFF2-40B4-BE49-F238E27FC236}">
                <a16:creationId xmlns:a16="http://schemas.microsoft.com/office/drawing/2014/main" id="{39FFD090-BA3F-45C1-BC33-5172265BF990}"/>
              </a:ext>
            </a:extLst>
          </p:cNvPr>
          <p:cNvSpPr>
            <a:spLocks noChangeShapeType="1"/>
          </p:cNvSpPr>
          <p:nvPr>
            <p:custDataLst>
              <p:tags r:id="rId32"/>
            </p:custDataLst>
          </p:nvPr>
        </p:nvSpPr>
        <p:spPr bwMode="auto">
          <a:xfrm>
            <a:off x="2667000" y="36576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02" name="Line 409">
            <a:extLst>
              <a:ext uri="{FF2B5EF4-FFF2-40B4-BE49-F238E27FC236}">
                <a16:creationId xmlns:a16="http://schemas.microsoft.com/office/drawing/2014/main" id="{02D3A592-C17F-4112-9AD3-8D4A63136219}"/>
              </a:ext>
            </a:extLst>
          </p:cNvPr>
          <p:cNvSpPr>
            <a:spLocks noChangeShapeType="1"/>
          </p:cNvSpPr>
          <p:nvPr>
            <p:custDataLst>
              <p:tags r:id="rId33"/>
            </p:custDataLst>
          </p:nvPr>
        </p:nvSpPr>
        <p:spPr bwMode="auto">
          <a:xfrm>
            <a:off x="2667000" y="33528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03" name="Line 410">
            <a:extLst>
              <a:ext uri="{FF2B5EF4-FFF2-40B4-BE49-F238E27FC236}">
                <a16:creationId xmlns:a16="http://schemas.microsoft.com/office/drawing/2014/main" id="{DD1D8E70-5500-41A6-A286-2E053D0AC156}"/>
              </a:ext>
            </a:extLst>
          </p:cNvPr>
          <p:cNvSpPr>
            <a:spLocks noChangeShapeType="1"/>
          </p:cNvSpPr>
          <p:nvPr>
            <p:custDataLst>
              <p:tags r:id="rId34"/>
            </p:custDataLst>
          </p:nvPr>
        </p:nvSpPr>
        <p:spPr bwMode="auto">
          <a:xfrm>
            <a:off x="2667000" y="30480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04" name="Line 411">
            <a:extLst>
              <a:ext uri="{FF2B5EF4-FFF2-40B4-BE49-F238E27FC236}">
                <a16:creationId xmlns:a16="http://schemas.microsoft.com/office/drawing/2014/main" id="{8C8C2E1C-BDE6-45E8-8F66-9F09D0389A50}"/>
              </a:ext>
            </a:extLst>
          </p:cNvPr>
          <p:cNvSpPr>
            <a:spLocks noChangeShapeType="1"/>
          </p:cNvSpPr>
          <p:nvPr>
            <p:custDataLst>
              <p:tags r:id="rId35"/>
            </p:custDataLst>
          </p:nvPr>
        </p:nvSpPr>
        <p:spPr bwMode="auto">
          <a:xfrm>
            <a:off x="2667000" y="27432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05" name="Line 412">
            <a:extLst>
              <a:ext uri="{FF2B5EF4-FFF2-40B4-BE49-F238E27FC236}">
                <a16:creationId xmlns:a16="http://schemas.microsoft.com/office/drawing/2014/main" id="{C79F2BEA-FE0B-4221-8DD4-DAF2219DA6CC}"/>
              </a:ext>
            </a:extLst>
          </p:cNvPr>
          <p:cNvSpPr>
            <a:spLocks noChangeShapeType="1"/>
          </p:cNvSpPr>
          <p:nvPr>
            <p:custDataLst>
              <p:tags r:id="rId36"/>
            </p:custDataLst>
          </p:nvPr>
        </p:nvSpPr>
        <p:spPr bwMode="auto">
          <a:xfrm>
            <a:off x="2667000" y="2438400"/>
            <a:ext cx="44196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06" name="Text Box 415">
            <a:extLst>
              <a:ext uri="{FF2B5EF4-FFF2-40B4-BE49-F238E27FC236}">
                <a16:creationId xmlns:a16="http://schemas.microsoft.com/office/drawing/2014/main" id="{8630695A-9B48-4CE0-9FCC-BCFFA7AE00B2}"/>
              </a:ext>
            </a:extLst>
          </p:cNvPr>
          <p:cNvSpPr txBox="1">
            <a:spLocks noChangeArrowheads="1"/>
          </p:cNvSpPr>
          <p:nvPr>
            <p:custDataLst>
              <p:tags r:id="rId37"/>
            </p:custDataLst>
          </p:nvPr>
        </p:nvSpPr>
        <p:spPr bwMode="auto">
          <a:xfrm>
            <a:off x="297180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10</a:t>
            </a:r>
          </a:p>
        </p:txBody>
      </p:sp>
      <p:sp>
        <p:nvSpPr>
          <p:cNvPr id="32807" name="Text Box 416">
            <a:extLst>
              <a:ext uri="{FF2B5EF4-FFF2-40B4-BE49-F238E27FC236}">
                <a16:creationId xmlns:a16="http://schemas.microsoft.com/office/drawing/2014/main" id="{4394DC3C-DEA8-4CE8-8AC1-815D98B954E3}"/>
              </a:ext>
            </a:extLst>
          </p:cNvPr>
          <p:cNvSpPr txBox="1">
            <a:spLocks noChangeArrowheads="1"/>
          </p:cNvSpPr>
          <p:nvPr>
            <p:custDataLst>
              <p:tags r:id="rId38"/>
            </p:custDataLst>
          </p:nvPr>
        </p:nvSpPr>
        <p:spPr bwMode="auto">
          <a:xfrm>
            <a:off x="2343150" y="50895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10</a:t>
            </a:r>
          </a:p>
        </p:txBody>
      </p:sp>
      <p:sp>
        <p:nvSpPr>
          <p:cNvPr id="32808" name="Text Box 417">
            <a:extLst>
              <a:ext uri="{FF2B5EF4-FFF2-40B4-BE49-F238E27FC236}">
                <a16:creationId xmlns:a16="http://schemas.microsoft.com/office/drawing/2014/main" id="{F7625909-3BCA-44E6-BE65-5689DB42C1B9}"/>
              </a:ext>
            </a:extLst>
          </p:cNvPr>
          <p:cNvSpPr txBox="1">
            <a:spLocks noChangeArrowheads="1"/>
          </p:cNvSpPr>
          <p:nvPr>
            <p:custDataLst>
              <p:tags r:id="rId39"/>
            </p:custDataLst>
          </p:nvPr>
        </p:nvSpPr>
        <p:spPr bwMode="auto">
          <a:xfrm>
            <a:off x="2343150" y="47847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20</a:t>
            </a:r>
          </a:p>
        </p:txBody>
      </p:sp>
      <p:sp>
        <p:nvSpPr>
          <p:cNvPr id="32809" name="Text Box 418">
            <a:extLst>
              <a:ext uri="{FF2B5EF4-FFF2-40B4-BE49-F238E27FC236}">
                <a16:creationId xmlns:a16="http://schemas.microsoft.com/office/drawing/2014/main" id="{101C1E3E-521B-4714-9467-DC526460898E}"/>
              </a:ext>
            </a:extLst>
          </p:cNvPr>
          <p:cNvSpPr txBox="1">
            <a:spLocks noChangeArrowheads="1"/>
          </p:cNvSpPr>
          <p:nvPr>
            <p:custDataLst>
              <p:tags r:id="rId40"/>
            </p:custDataLst>
          </p:nvPr>
        </p:nvSpPr>
        <p:spPr bwMode="auto">
          <a:xfrm>
            <a:off x="342900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20</a:t>
            </a:r>
          </a:p>
        </p:txBody>
      </p:sp>
      <p:sp>
        <p:nvSpPr>
          <p:cNvPr id="32810" name="Text Box 419">
            <a:extLst>
              <a:ext uri="{FF2B5EF4-FFF2-40B4-BE49-F238E27FC236}">
                <a16:creationId xmlns:a16="http://schemas.microsoft.com/office/drawing/2014/main" id="{3A446CED-5A16-4278-B9E1-106A93F6D245}"/>
              </a:ext>
            </a:extLst>
          </p:cNvPr>
          <p:cNvSpPr txBox="1">
            <a:spLocks noChangeArrowheads="1"/>
          </p:cNvSpPr>
          <p:nvPr>
            <p:custDataLst>
              <p:tags r:id="rId41"/>
            </p:custDataLst>
          </p:nvPr>
        </p:nvSpPr>
        <p:spPr bwMode="auto">
          <a:xfrm>
            <a:off x="2343150" y="44799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30</a:t>
            </a:r>
          </a:p>
        </p:txBody>
      </p:sp>
      <p:sp>
        <p:nvSpPr>
          <p:cNvPr id="32811" name="Text Box 420">
            <a:extLst>
              <a:ext uri="{FF2B5EF4-FFF2-40B4-BE49-F238E27FC236}">
                <a16:creationId xmlns:a16="http://schemas.microsoft.com/office/drawing/2014/main" id="{55E1938C-5553-4D5B-9F1B-4C9284D28389}"/>
              </a:ext>
            </a:extLst>
          </p:cNvPr>
          <p:cNvSpPr txBox="1">
            <a:spLocks noChangeArrowheads="1"/>
          </p:cNvSpPr>
          <p:nvPr>
            <p:custDataLst>
              <p:tags r:id="rId42"/>
            </p:custDataLst>
          </p:nvPr>
        </p:nvSpPr>
        <p:spPr bwMode="auto">
          <a:xfrm>
            <a:off x="388620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30</a:t>
            </a:r>
          </a:p>
        </p:txBody>
      </p:sp>
      <p:sp>
        <p:nvSpPr>
          <p:cNvPr id="32812" name="Text Box 421">
            <a:extLst>
              <a:ext uri="{FF2B5EF4-FFF2-40B4-BE49-F238E27FC236}">
                <a16:creationId xmlns:a16="http://schemas.microsoft.com/office/drawing/2014/main" id="{60C0953F-FAC4-4465-A125-958D45B2A64F}"/>
              </a:ext>
            </a:extLst>
          </p:cNvPr>
          <p:cNvSpPr txBox="1">
            <a:spLocks noChangeArrowheads="1"/>
          </p:cNvSpPr>
          <p:nvPr>
            <p:custDataLst>
              <p:tags r:id="rId43"/>
            </p:custDataLst>
          </p:nvPr>
        </p:nvSpPr>
        <p:spPr bwMode="auto">
          <a:xfrm>
            <a:off x="2343150" y="41910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40</a:t>
            </a:r>
          </a:p>
        </p:txBody>
      </p:sp>
      <p:sp>
        <p:nvSpPr>
          <p:cNvPr id="32813" name="Text Box 422">
            <a:extLst>
              <a:ext uri="{FF2B5EF4-FFF2-40B4-BE49-F238E27FC236}">
                <a16:creationId xmlns:a16="http://schemas.microsoft.com/office/drawing/2014/main" id="{35063B66-3FD8-4002-8756-D9034D1A7B4E}"/>
              </a:ext>
            </a:extLst>
          </p:cNvPr>
          <p:cNvSpPr txBox="1">
            <a:spLocks noChangeArrowheads="1"/>
          </p:cNvSpPr>
          <p:nvPr>
            <p:custDataLst>
              <p:tags r:id="rId44"/>
            </p:custDataLst>
          </p:nvPr>
        </p:nvSpPr>
        <p:spPr bwMode="auto">
          <a:xfrm>
            <a:off x="434340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40</a:t>
            </a:r>
          </a:p>
        </p:txBody>
      </p:sp>
      <p:sp>
        <p:nvSpPr>
          <p:cNvPr id="32814" name="Text Box 423">
            <a:extLst>
              <a:ext uri="{FF2B5EF4-FFF2-40B4-BE49-F238E27FC236}">
                <a16:creationId xmlns:a16="http://schemas.microsoft.com/office/drawing/2014/main" id="{6D1E66D1-CA4D-461A-AA6F-2B2319088820}"/>
              </a:ext>
            </a:extLst>
          </p:cNvPr>
          <p:cNvSpPr txBox="1">
            <a:spLocks noChangeArrowheads="1"/>
          </p:cNvSpPr>
          <p:nvPr>
            <p:custDataLst>
              <p:tags r:id="rId45"/>
            </p:custDataLst>
          </p:nvPr>
        </p:nvSpPr>
        <p:spPr bwMode="auto">
          <a:xfrm>
            <a:off x="2343150" y="38862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dirty="0">
                <a:solidFill>
                  <a:srgbClr val="000000"/>
                </a:solidFill>
              </a:rPr>
              <a:t>50</a:t>
            </a:r>
          </a:p>
        </p:txBody>
      </p:sp>
      <p:sp>
        <p:nvSpPr>
          <p:cNvPr id="32815" name="Text Box 424">
            <a:extLst>
              <a:ext uri="{FF2B5EF4-FFF2-40B4-BE49-F238E27FC236}">
                <a16:creationId xmlns:a16="http://schemas.microsoft.com/office/drawing/2014/main" id="{36CFAA32-129B-4AEE-A71D-01057375E95F}"/>
              </a:ext>
            </a:extLst>
          </p:cNvPr>
          <p:cNvSpPr txBox="1">
            <a:spLocks noChangeArrowheads="1"/>
          </p:cNvSpPr>
          <p:nvPr>
            <p:custDataLst>
              <p:tags r:id="rId46"/>
            </p:custDataLst>
          </p:nvPr>
        </p:nvSpPr>
        <p:spPr bwMode="auto">
          <a:xfrm>
            <a:off x="480060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dirty="0">
                <a:solidFill>
                  <a:srgbClr val="000000"/>
                </a:solidFill>
              </a:rPr>
              <a:t>50</a:t>
            </a:r>
          </a:p>
        </p:txBody>
      </p:sp>
      <p:sp>
        <p:nvSpPr>
          <p:cNvPr id="32816" name="Text Box 425">
            <a:extLst>
              <a:ext uri="{FF2B5EF4-FFF2-40B4-BE49-F238E27FC236}">
                <a16:creationId xmlns:a16="http://schemas.microsoft.com/office/drawing/2014/main" id="{5430BBCB-8E9D-4705-AB47-878DF02C1677}"/>
              </a:ext>
            </a:extLst>
          </p:cNvPr>
          <p:cNvSpPr txBox="1">
            <a:spLocks noChangeArrowheads="1"/>
          </p:cNvSpPr>
          <p:nvPr>
            <p:custDataLst>
              <p:tags r:id="rId47"/>
            </p:custDataLst>
          </p:nvPr>
        </p:nvSpPr>
        <p:spPr bwMode="auto">
          <a:xfrm>
            <a:off x="2343150" y="35814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60</a:t>
            </a:r>
          </a:p>
        </p:txBody>
      </p:sp>
      <p:sp>
        <p:nvSpPr>
          <p:cNvPr id="32817" name="Text Box 426">
            <a:extLst>
              <a:ext uri="{FF2B5EF4-FFF2-40B4-BE49-F238E27FC236}">
                <a16:creationId xmlns:a16="http://schemas.microsoft.com/office/drawing/2014/main" id="{033E4631-0A26-4EF3-946D-948372CC2F01}"/>
              </a:ext>
            </a:extLst>
          </p:cNvPr>
          <p:cNvSpPr txBox="1">
            <a:spLocks noChangeArrowheads="1"/>
          </p:cNvSpPr>
          <p:nvPr>
            <p:custDataLst>
              <p:tags r:id="rId48"/>
            </p:custDataLst>
          </p:nvPr>
        </p:nvSpPr>
        <p:spPr bwMode="auto">
          <a:xfrm>
            <a:off x="523875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60</a:t>
            </a:r>
          </a:p>
        </p:txBody>
      </p:sp>
      <p:sp>
        <p:nvSpPr>
          <p:cNvPr id="32818" name="Text Box 427">
            <a:extLst>
              <a:ext uri="{FF2B5EF4-FFF2-40B4-BE49-F238E27FC236}">
                <a16:creationId xmlns:a16="http://schemas.microsoft.com/office/drawing/2014/main" id="{E06D2663-15F5-4FEF-9E89-24B203C1364D}"/>
              </a:ext>
            </a:extLst>
          </p:cNvPr>
          <p:cNvSpPr txBox="1">
            <a:spLocks noChangeArrowheads="1"/>
          </p:cNvSpPr>
          <p:nvPr>
            <p:custDataLst>
              <p:tags r:id="rId49"/>
            </p:custDataLst>
          </p:nvPr>
        </p:nvSpPr>
        <p:spPr bwMode="auto">
          <a:xfrm>
            <a:off x="2343150" y="32607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70</a:t>
            </a:r>
          </a:p>
        </p:txBody>
      </p:sp>
      <p:sp>
        <p:nvSpPr>
          <p:cNvPr id="32819" name="Text Box 428">
            <a:extLst>
              <a:ext uri="{FF2B5EF4-FFF2-40B4-BE49-F238E27FC236}">
                <a16:creationId xmlns:a16="http://schemas.microsoft.com/office/drawing/2014/main" id="{2532D0F5-2FE9-43B0-B92A-BB0D66C3D1B7}"/>
              </a:ext>
            </a:extLst>
          </p:cNvPr>
          <p:cNvSpPr txBox="1">
            <a:spLocks noChangeArrowheads="1"/>
          </p:cNvSpPr>
          <p:nvPr>
            <p:custDataLst>
              <p:tags r:id="rId50"/>
            </p:custDataLst>
          </p:nvPr>
        </p:nvSpPr>
        <p:spPr bwMode="auto">
          <a:xfrm>
            <a:off x="570230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70</a:t>
            </a:r>
          </a:p>
        </p:txBody>
      </p:sp>
      <p:sp>
        <p:nvSpPr>
          <p:cNvPr id="32820" name="Text Box 429">
            <a:extLst>
              <a:ext uri="{FF2B5EF4-FFF2-40B4-BE49-F238E27FC236}">
                <a16:creationId xmlns:a16="http://schemas.microsoft.com/office/drawing/2014/main" id="{CBC1942C-928F-41DB-889D-961FC434D745}"/>
              </a:ext>
            </a:extLst>
          </p:cNvPr>
          <p:cNvSpPr txBox="1">
            <a:spLocks noChangeArrowheads="1"/>
          </p:cNvSpPr>
          <p:nvPr>
            <p:custDataLst>
              <p:tags r:id="rId51"/>
            </p:custDataLst>
          </p:nvPr>
        </p:nvSpPr>
        <p:spPr bwMode="auto">
          <a:xfrm>
            <a:off x="2343150" y="29559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80</a:t>
            </a:r>
          </a:p>
        </p:txBody>
      </p:sp>
      <p:sp>
        <p:nvSpPr>
          <p:cNvPr id="32821" name="Text Box 430">
            <a:extLst>
              <a:ext uri="{FF2B5EF4-FFF2-40B4-BE49-F238E27FC236}">
                <a16:creationId xmlns:a16="http://schemas.microsoft.com/office/drawing/2014/main" id="{512FF63A-53C9-4DE0-82C2-D2D11B1BEBB2}"/>
              </a:ext>
            </a:extLst>
          </p:cNvPr>
          <p:cNvSpPr txBox="1">
            <a:spLocks noChangeArrowheads="1"/>
          </p:cNvSpPr>
          <p:nvPr>
            <p:custDataLst>
              <p:tags r:id="rId52"/>
            </p:custDataLst>
          </p:nvPr>
        </p:nvSpPr>
        <p:spPr bwMode="auto">
          <a:xfrm>
            <a:off x="615950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80</a:t>
            </a:r>
          </a:p>
        </p:txBody>
      </p:sp>
      <p:sp>
        <p:nvSpPr>
          <p:cNvPr id="32822" name="Text Box 431">
            <a:extLst>
              <a:ext uri="{FF2B5EF4-FFF2-40B4-BE49-F238E27FC236}">
                <a16:creationId xmlns:a16="http://schemas.microsoft.com/office/drawing/2014/main" id="{873F094B-936D-4666-9DF9-B8FCB0F91A33}"/>
              </a:ext>
            </a:extLst>
          </p:cNvPr>
          <p:cNvSpPr txBox="1">
            <a:spLocks noChangeArrowheads="1"/>
          </p:cNvSpPr>
          <p:nvPr>
            <p:custDataLst>
              <p:tags r:id="rId53"/>
            </p:custDataLst>
          </p:nvPr>
        </p:nvSpPr>
        <p:spPr bwMode="auto">
          <a:xfrm>
            <a:off x="2343150" y="26670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90</a:t>
            </a:r>
          </a:p>
        </p:txBody>
      </p:sp>
      <p:sp>
        <p:nvSpPr>
          <p:cNvPr id="32823" name="Text Box 432">
            <a:extLst>
              <a:ext uri="{FF2B5EF4-FFF2-40B4-BE49-F238E27FC236}">
                <a16:creationId xmlns:a16="http://schemas.microsoft.com/office/drawing/2014/main" id="{6E1058BF-8395-4C93-83D1-50C05E96A778}"/>
              </a:ext>
            </a:extLst>
          </p:cNvPr>
          <p:cNvSpPr txBox="1">
            <a:spLocks noChangeArrowheads="1"/>
          </p:cNvSpPr>
          <p:nvPr>
            <p:custDataLst>
              <p:tags r:id="rId54"/>
            </p:custDataLst>
          </p:nvPr>
        </p:nvSpPr>
        <p:spPr bwMode="auto">
          <a:xfrm>
            <a:off x="6616700" y="55626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90</a:t>
            </a:r>
          </a:p>
        </p:txBody>
      </p:sp>
      <p:sp>
        <p:nvSpPr>
          <p:cNvPr id="32824" name="Text Box 433">
            <a:extLst>
              <a:ext uri="{FF2B5EF4-FFF2-40B4-BE49-F238E27FC236}">
                <a16:creationId xmlns:a16="http://schemas.microsoft.com/office/drawing/2014/main" id="{66F3B1E8-B7DD-488D-B030-DA907D19512E}"/>
              </a:ext>
            </a:extLst>
          </p:cNvPr>
          <p:cNvSpPr txBox="1">
            <a:spLocks noChangeArrowheads="1"/>
          </p:cNvSpPr>
          <p:nvPr>
            <p:custDataLst>
              <p:tags r:id="rId55"/>
            </p:custDataLst>
          </p:nvPr>
        </p:nvSpPr>
        <p:spPr bwMode="auto">
          <a:xfrm>
            <a:off x="2273300" y="2362200"/>
            <a:ext cx="393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100</a:t>
            </a:r>
          </a:p>
        </p:txBody>
      </p:sp>
      <p:sp>
        <p:nvSpPr>
          <p:cNvPr id="32825" name="Text Box 434">
            <a:extLst>
              <a:ext uri="{FF2B5EF4-FFF2-40B4-BE49-F238E27FC236}">
                <a16:creationId xmlns:a16="http://schemas.microsoft.com/office/drawing/2014/main" id="{BC15FF0E-447E-45AC-BE01-DDC7C210C8E5}"/>
              </a:ext>
            </a:extLst>
          </p:cNvPr>
          <p:cNvSpPr txBox="1">
            <a:spLocks noChangeArrowheads="1"/>
          </p:cNvSpPr>
          <p:nvPr>
            <p:custDataLst>
              <p:tags r:id="rId56"/>
            </p:custDataLst>
          </p:nvPr>
        </p:nvSpPr>
        <p:spPr bwMode="auto">
          <a:xfrm>
            <a:off x="6997700" y="5562600"/>
            <a:ext cx="393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a:r>
              <a:rPr lang="fr-FR" altLang="fr-FR" sz="1000">
                <a:solidFill>
                  <a:srgbClr val="000000"/>
                </a:solidFill>
              </a:rPr>
              <a:t>100</a:t>
            </a:r>
          </a:p>
        </p:txBody>
      </p:sp>
      <p:sp>
        <p:nvSpPr>
          <p:cNvPr id="32826" name="Arc 437">
            <a:extLst>
              <a:ext uri="{FF2B5EF4-FFF2-40B4-BE49-F238E27FC236}">
                <a16:creationId xmlns:a16="http://schemas.microsoft.com/office/drawing/2014/main" id="{25501FD1-9166-45B9-8A9C-BC7599842DAC}"/>
              </a:ext>
            </a:extLst>
          </p:cNvPr>
          <p:cNvSpPr>
            <a:spLocks/>
          </p:cNvSpPr>
          <p:nvPr>
            <p:custDataLst>
              <p:tags r:id="rId57"/>
            </p:custDataLst>
          </p:nvPr>
        </p:nvSpPr>
        <p:spPr bwMode="auto">
          <a:xfrm>
            <a:off x="2667000" y="2438400"/>
            <a:ext cx="4419600" cy="3048000"/>
          </a:xfrm>
          <a:custGeom>
            <a:avLst/>
            <a:gdLst>
              <a:gd name="T0" fmla="*/ 0 w 24345"/>
              <a:gd name="T1" fmla="*/ 2147483646 h 21600"/>
              <a:gd name="T2" fmla="*/ 2147483646 w 24345"/>
              <a:gd name="T3" fmla="*/ 2147483646 h 21600"/>
              <a:gd name="T4" fmla="*/ 2147483646 w 24345"/>
              <a:gd name="T5" fmla="*/ 2147483646 h 21600"/>
              <a:gd name="T6" fmla="*/ 0 60000 65536"/>
              <a:gd name="T7" fmla="*/ 0 60000 65536"/>
              <a:gd name="T8" fmla="*/ 0 60000 65536"/>
              <a:gd name="T9" fmla="*/ 0 w 24345"/>
              <a:gd name="T10" fmla="*/ 0 h 21600"/>
              <a:gd name="T11" fmla="*/ 24345 w 24345"/>
              <a:gd name="T12" fmla="*/ 21600 h 21600"/>
            </a:gdLst>
            <a:ahLst/>
            <a:cxnLst>
              <a:cxn ang="T6">
                <a:pos x="T0" y="T1"/>
              </a:cxn>
              <a:cxn ang="T7">
                <a:pos x="T2" y="T3"/>
              </a:cxn>
              <a:cxn ang="T8">
                <a:pos x="T4" y="T5"/>
              </a:cxn>
            </a:cxnLst>
            <a:rect l="T9" t="T10" r="T11" b="T12"/>
            <a:pathLst>
              <a:path w="24345" h="21600" fill="none" extrusionOk="0">
                <a:moveTo>
                  <a:pt x="0" y="21600"/>
                </a:moveTo>
                <a:cubicBezTo>
                  <a:pt x="0" y="9670"/>
                  <a:pt x="9670" y="0"/>
                  <a:pt x="21600" y="0"/>
                </a:cubicBezTo>
                <a:cubicBezTo>
                  <a:pt x="22517" y="0"/>
                  <a:pt x="23434" y="58"/>
                  <a:pt x="24344" y="175"/>
                </a:cubicBezTo>
              </a:path>
              <a:path w="24345" h="21600" stroke="0" extrusionOk="0">
                <a:moveTo>
                  <a:pt x="0" y="21600"/>
                </a:moveTo>
                <a:cubicBezTo>
                  <a:pt x="0" y="9670"/>
                  <a:pt x="9670" y="0"/>
                  <a:pt x="21600" y="0"/>
                </a:cubicBezTo>
                <a:cubicBezTo>
                  <a:pt x="22517" y="0"/>
                  <a:pt x="23434" y="58"/>
                  <a:pt x="24344" y="175"/>
                </a:cubicBezTo>
                <a:lnTo>
                  <a:pt x="21600" y="21600"/>
                </a:lnTo>
                <a:lnTo>
                  <a:pt x="0" y="21600"/>
                </a:lnTo>
                <a:close/>
              </a:path>
            </a:pathLst>
          </a:cu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32827" name="Line 438">
            <a:extLst>
              <a:ext uri="{FF2B5EF4-FFF2-40B4-BE49-F238E27FC236}">
                <a16:creationId xmlns:a16="http://schemas.microsoft.com/office/drawing/2014/main" id="{F59E3740-CDCC-4D58-93EB-0D72E651AD82}"/>
              </a:ext>
            </a:extLst>
          </p:cNvPr>
          <p:cNvSpPr>
            <a:spLocks noChangeShapeType="1"/>
          </p:cNvSpPr>
          <p:nvPr>
            <p:custDataLst>
              <p:tags r:id="rId58"/>
            </p:custDataLst>
          </p:nvPr>
        </p:nvSpPr>
        <p:spPr bwMode="auto">
          <a:xfrm flipV="1">
            <a:off x="3581400" y="3505200"/>
            <a:ext cx="0" cy="1981200"/>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28" name="Line 439">
            <a:extLst>
              <a:ext uri="{FF2B5EF4-FFF2-40B4-BE49-F238E27FC236}">
                <a16:creationId xmlns:a16="http://schemas.microsoft.com/office/drawing/2014/main" id="{05B004F2-B3B0-4552-BA39-0B60E9163C84}"/>
              </a:ext>
            </a:extLst>
          </p:cNvPr>
          <p:cNvSpPr>
            <a:spLocks noChangeShapeType="1"/>
          </p:cNvSpPr>
          <p:nvPr>
            <p:custDataLst>
              <p:tags r:id="rId59"/>
            </p:custDataLst>
          </p:nvPr>
        </p:nvSpPr>
        <p:spPr bwMode="auto">
          <a:xfrm>
            <a:off x="2667000" y="3505200"/>
            <a:ext cx="914400" cy="0"/>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29" name="Line 440">
            <a:extLst>
              <a:ext uri="{FF2B5EF4-FFF2-40B4-BE49-F238E27FC236}">
                <a16:creationId xmlns:a16="http://schemas.microsoft.com/office/drawing/2014/main" id="{E6EEBB38-818C-47B6-9AE7-B1245B889A0E}"/>
              </a:ext>
            </a:extLst>
          </p:cNvPr>
          <p:cNvSpPr>
            <a:spLocks noChangeShapeType="1"/>
          </p:cNvSpPr>
          <p:nvPr>
            <p:custDataLst>
              <p:tags r:id="rId60"/>
            </p:custDataLst>
          </p:nvPr>
        </p:nvSpPr>
        <p:spPr bwMode="auto">
          <a:xfrm>
            <a:off x="4876800" y="2743200"/>
            <a:ext cx="0" cy="2743200"/>
          </a:xfrm>
          <a:prstGeom prst="line">
            <a:avLst/>
          </a:prstGeom>
          <a:noFill/>
          <a:ln w="28575">
            <a:solidFill>
              <a:srgbClr val="66FF33"/>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2830" name="Line 441">
            <a:extLst>
              <a:ext uri="{FF2B5EF4-FFF2-40B4-BE49-F238E27FC236}">
                <a16:creationId xmlns:a16="http://schemas.microsoft.com/office/drawing/2014/main" id="{1E289FF0-C432-40B1-BF48-705C3440B47D}"/>
              </a:ext>
            </a:extLst>
          </p:cNvPr>
          <p:cNvSpPr>
            <a:spLocks noChangeShapeType="1"/>
          </p:cNvSpPr>
          <p:nvPr>
            <p:custDataLst>
              <p:tags r:id="rId61"/>
            </p:custDataLst>
          </p:nvPr>
        </p:nvSpPr>
        <p:spPr bwMode="auto">
          <a:xfrm>
            <a:off x="2667000" y="2743200"/>
            <a:ext cx="2209800" cy="0"/>
          </a:xfrm>
          <a:prstGeom prst="line">
            <a:avLst/>
          </a:prstGeom>
          <a:noFill/>
          <a:ln w="28575">
            <a:solidFill>
              <a:srgbClr val="66FF33"/>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36927" name="Text Box 442">
            <a:extLst>
              <a:ext uri="{FF2B5EF4-FFF2-40B4-BE49-F238E27FC236}">
                <a16:creationId xmlns:a16="http://schemas.microsoft.com/office/drawing/2014/main" id="{5F46946D-7602-4E63-9F5E-7575B00EB022}"/>
              </a:ext>
            </a:extLst>
          </p:cNvPr>
          <p:cNvSpPr txBox="1">
            <a:spLocks noChangeArrowheads="1"/>
          </p:cNvSpPr>
          <p:nvPr>
            <p:custDataLst>
              <p:tags r:id="rId62"/>
            </p:custDataLst>
          </p:nvPr>
        </p:nvSpPr>
        <p:spPr bwMode="auto">
          <a:xfrm>
            <a:off x="3810000" y="3657600"/>
            <a:ext cx="933450" cy="304800"/>
          </a:xfrm>
          <a:prstGeom prst="rect">
            <a:avLst/>
          </a:prstGeom>
          <a:solidFill>
            <a:schemeClr val="tx2">
              <a:lumMod val="60000"/>
              <a:lumOff val="40000"/>
            </a:schemeClr>
          </a:solidFill>
          <a:ln>
            <a:solidFill>
              <a:schemeClr val="bg1"/>
            </a:solidFill>
          </a:ln>
        </p:spPr>
        <p:txBody>
          <a:bodyPr wrap="none">
            <a:spAutoFit/>
          </a:bodyPr>
          <a:lstStyle>
            <a:defPPr>
              <a:defRPr lang="fr-FR"/>
            </a:defPPr>
            <a:lvl1pPr>
              <a:defRPr sz="1400" b="1">
                <a:solidFill>
                  <a:schemeClr val="bg1"/>
                </a:solidFill>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fr-FR" altLang="fr-FR" dirty="0"/>
              <a:t>Classe B</a:t>
            </a:r>
          </a:p>
        </p:txBody>
      </p:sp>
      <p:sp>
        <p:nvSpPr>
          <p:cNvPr id="36928" name="Text Box 443">
            <a:extLst>
              <a:ext uri="{FF2B5EF4-FFF2-40B4-BE49-F238E27FC236}">
                <a16:creationId xmlns:a16="http://schemas.microsoft.com/office/drawing/2014/main" id="{690D5EFF-E901-4734-B90A-662635E1F00C}"/>
              </a:ext>
            </a:extLst>
          </p:cNvPr>
          <p:cNvSpPr txBox="1">
            <a:spLocks noChangeArrowheads="1"/>
          </p:cNvSpPr>
          <p:nvPr>
            <p:custDataLst>
              <p:tags r:id="rId63"/>
            </p:custDataLst>
          </p:nvPr>
        </p:nvSpPr>
        <p:spPr bwMode="auto">
          <a:xfrm>
            <a:off x="5638800" y="3048000"/>
            <a:ext cx="933450" cy="304800"/>
          </a:xfrm>
          <a:prstGeom prst="rect">
            <a:avLst/>
          </a:prstGeom>
          <a:solidFill>
            <a:schemeClr val="tx2">
              <a:lumMod val="60000"/>
              <a:lumOff val="40000"/>
            </a:schemeClr>
          </a:solidFill>
          <a:ln>
            <a:solidFill>
              <a:schemeClr val="bg1"/>
            </a:solidFill>
          </a:ln>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defRPr/>
            </a:pPr>
            <a:r>
              <a:rPr lang="fr-FR" altLang="fr-FR" sz="1400" b="1" dirty="0">
                <a:solidFill>
                  <a:schemeClr val="bg1"/>
                </a:solidFill>
              </a:rPr>
              <a:t>Classe C</a:t>
            </a:r>
          </a:p>
        </p:txBody>
      </p:sp>
      <p:sp>
        <p:nvSpPr>
          <p:cNvPr id="32833" name="Line 444">
            <a:extLst>
              <a:ext uri="{FF2B5EF4-FFF2-40B4-BE49-F238E27FC236}">
                <a16:creationId xmlns:a16="http://schemas.microsoft.com/office/drawing/2014/main" id="{8ECD53DE-E4BC-411A-AA91-160D2F9BAE2D}"/>
              </a:ext>
            </a:extLst>
          </p:cNvPr>
          <p:cNvSpPr>
            <a:spLocks noChangeShapeType="1"/>
          </p:cNvSpPr>
          <p:nvPr>
            <p:custDataLst>
              <p:tags r:id="rId64"/>
            </p:custDataLst>
          </p:nvPr>
        </p:nvSpPr>
        <p:spPr bwMode="auto">
          <a:xfrm flipV="1">
            <a:off x="7086600" y="2438400"/>
            <a:ext cx="0" cy="30480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a:extLst>
              <a:ext uri="{FF2B5EF4-FFF2-40B4-BE49-F238E27FC236}">
                <a16:creationId xmlns:a16="http://schemas.microsoft.com/office/drawing/2014/main" id="{4397A0E5-5818-4FF3-B009-73A1C1954240}"/>
              </a:ext>
            </a:extLst>
          </p:cNvPr>
          <p:cNvSpPr>
            <a:spLocks noGrp="1" noChangeArrowheads="1"/>
          </p:cNvSpPr>
          <p:nvPr>
            <p:ph type="title"/>
            <p:custDataLst>
              <p:tags r:id="rId1"/>
            </p:custDataLst>
          </p:nvPr>
        </p:nvSpPr>
        <p:spPr>
          <a:noFill/>
        </p:spPr>
        <p:txBody>
          <a:bodyPr/>
          <a:lstStyle/>
          <a:p>
            <a:pPr>
              <a:lnSpc>
                <a:spcPct val="90000"/>
              </a:lnSpc>
            </a:pPr>
            <a:r>
              <a:rPr lang="fr-FR" altLang="fr-FR" dirty="0"/>
              <a:t>Coût d'acquisition</a:t>
            </a:r>
          </a:p>
        </p:txBody>
      </p:sp>
      <p:sp>
        <p:nvSpPr>
          <p:cNvPr id="34819" name="Rectangle 5">
            <a:extLst>
              <a:ext uri="{FF2B5EF4-FFF2-40B4-BE49-F238E27FC236}">
                <a16:creationId xmlns:a16="http://schemas.microsoft.com/office/drawing/2014/main" id="{34097B1B-51C8-4E8B-928C-F200AB99705A}"/>
              </a:ext>
            </a:extLst>
          </p:cNvPr>
          <p:cNvSpPr>
            <a:spLocks noGrp="1" noChangeArrowheads="1"/>
          </p:cNvSpPr>
          <p:nvPr>
            <p:ph type="body" idx="1"/>
            <p:custDataLst>
              <p:tags r:id="rId2"/>
            </p:custDataLst>
          </p:nvPr>
        </p:nvSpPr>
        <p:spPr>
          <a:xfrm>
            <a:off x="250825" y="1981200"/>
            <a:ext cx="8713788" cy="3810000"/>
          </a:xfrm>
          <a:noFill/>
        </p:spPr>
        <p:txBody>
          <a:bodyPr/>
          <a:lstStyle/>
          <a:p>
            <a:pPr>
              <a:lnSpc>
                <a:spcPct val="90000"/>
              </a:lnSpc>
              <a:buFontTx/>
              <a:buNone/>
            </a:pPr>
            <a:r>
              <a:rPr lang="fr-FR" altLang="fr-FR"/>
              <a:t>Coût unitaire x nombre d'unités achetées</a:t>
            </a:r>
          </a:p>
          <a:p>
            <a:pPr lvl="1">
              <a:lnSpc>
                <a:spcPct val="90000"/>
              </a:lnSpc>
            </a:pPr>
            <a:r>
              <a:rPr lang="fr-FR" altLang="fr-FR" sz="1600"/>
              <a:t>Coût unitaire </a:t>
            </a:r>
            <a:r>
              <a:rPr lang="fr-FR" altLang="fr-FR" sz="1600" i="1"/>
              <a:t>a priori </a:t>
            </a:r>
            <a:r>
              <a:rPr lang="fr-FR" altLang="fr-FR" sz="1600"/>
              <a:t>indépendant du nombre d'unités achetées</a:t>
            </a:r>
          </a:p>
          <a:p>
            <a:pPr lvl="1">
              <a:lnSpc>
                <a:spcPct val="90000"/>
              </a:lnSpc>
            </a:pPr>
            <a:r>
              <a:rPr lang="fr-FR" altLang="fr-FR" sz="1600"/>
              <a:t>Mais possibilités de variations du coût unitaire :</a:t>
            </a:r>
          </a:p>
          <a:p>
            <a:pPr lvl="2">
              <a:lnSpc>
                <a:spcPct val="90000"/>
              </a:lnSpc>
              <a:buFont typeface="Wingdings" panose="05000000000000000000" pitchFamily="2" charset="2"/>
              <a:buChar char="ð"/>
            </a:pPr>
            <a:r>
              <a:rPr lang="fr-FR" altLang="fr-FR" sz="1600"/>
              <a:t>Politique du fournisseur</a:t>
            </a:r>
          </a:p>
          <a:p>
            <a:pPr lvl="3">
              <a:lnSpc>
                <a:spcPct val="90000"/>
              </a:lnSpc>
            </a:pPr>
            <a:r>
              <a:rPr lang="fr-FR" altLang="fr-FR" sz="1200"/>
              <a:t>Réduction du prix pour groupage</a:t>
            </a:r>
          </a:p>
          <a:p>
            <a:pPr lvl="3">
              <a:lnSpc>
                <a:spcPct val="90000"/>
              </a:lnSpc>
            </a:pPr>
            <a:r>
              <a:rPr lang="fr-FR" altLang="fr-FR" sz="1200"/>
              <a:t>Remises sur quantité</a:t>
            </a:r>
          </a:p>
          <a:p>
            <a:pPr lvl="2">
              <a:lnSpc>
                <a:spcPct val="90000"/>
              </a:lnSpc>
              <a:buFont typeface="Wingdings" panose="05000000000000000000" pitchFamily="2" charset="2"/>
              <a:buChar char="ð"/>
            </a:pPr>
            <a:r>
              <a:rPr lang="fr-FR" altLang="fr-FR" sz="1600"/>
              <a:t>Marché : fluctuation selon offre et demande</a:t>
            </a:r>
          </a:p>
          <a:p>
            <a:pPr lvl="2">
              <a:lnSpc>
                <a:spcPct val="90000"/>
              </a:lnSpc>
              <a:buFont typeface="Wingdings" panose="05000000000000000000" pitchFamily="2" charset="2"/>
              <a:buChar char="ð"/>
            </a:pPr>
            <a:r>
              <a:rPr lang="fr-FR" altLang="fr-FR" sz="1600"/>
              <a:t>Barème de remises selon les quantités commandées</a:t>
            </a:r>
          </a:p>
          <a:p>
            <a:pPr lvl="2">
              <a:lnSpc>
                <a:spcPct val="90000"/>
              </a:lnSpc>
              <a:buFont typeface="Wingdings" panose="05000000000000000000" pitchFamily="2" charset="2"/>
              <a:buChar char="ð"/>
            </a:pPr>
            <a:endParaRPr lang="fr-FR" altLang="fr-FR" sz="1600"/>
          </a:p>
          <a:p>
            <a:pPr>
              <a:lnSpc>
                <a:spcPct val="90000"/>
              </a:lnSpc>
              <a:buFont typeface="Wingdings" panose="05000000000000000000" pitchFamily="2" charset="2"/>
              <a:buNone/>
            </a:pPr>
            <a:endParaRPr lang="fr-FR" altLang="fr-FR" sz="2000"/>
          </a:p>
          <a:p>
            <a:pPr algn="ctr">
              <a:lnSpc>
                <a:spcPct val="90000"/>
              </a:lnSpc>
              <a:buFont typeface="Wingdings" panose="05000000000000000000" pitchFamily="2" charset="2"/>
              <a:buNone/>
            </a:pPr>
            <a:r>
              <a:rPr lang="fr-FR" altLang="fr-FR">
                <a:solidFill>
                  <a:srgbClr val="008000"/>
                </a:solidFill>
              </a:rPr>
              <a:t>Coût unitaire = coût de revient rendu des marchandises</a:t>
            </a:r>
          </a:p>
          <a:p>
            <a:pPr algn="ctr">
              <a:lnSpc>
                <a:spcPct val="90000"/>
              </a:lnSpc>
              <a:buFont typeface="Wingdings" panose="05000000000000000000" pitchFamily="2" charset="2"/>
              <a:buNone/>
            </a:pPr>
            <a:r>
              <a:rPr lang="fr-FR" altLang="fr-FR">
                <a:solidFill>
                  <a:srgbClr val="008000"/>
                </a:solidFill>
              </a:rPr>
              <a:t> = </a:t>
            </a:r>
          </a:p>
          <a:p>
            <a:pPr algn="ctr">
              <a:lnSpc>
                <a:spcPct val="90000"/>
              </a:lnSpc>
              <a:buFont typeface="Wingdings" panose="05000000000000000000" pitchFamily="2" charset="2"/>
              <a:buNone/>
            </a:pPr>
            <a:r>
              <a:rPr lang="fr-FR" altLang="fr-FR">
                <a:solidFill>
                  <a:srgbClr val="008000"/>
                </a:solidFill>
              </a:rPr>
              <a:t>prix d’achat +coût du transport + coût du contrôle</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a:extLst>
              <a:ext uri="{FF2B5EF4-FFF2-40B4-BE49-F238E27FC236}">
                <a16:creationId xmlns:a16="http://schemas.microsoft.com/office/drawing/2014/main" id="{B566EAD7-85A6-41EA-B018-BB38A136F3A8}"/>
              </a:ext>
            </a:extLst>
          </p:cNvPr>
          <p:cNvSpPr>
            <a:spLocks noGrp="1" noChangeArrowheads="1"/>
          </p:cNvSpPr>
          <p:nvPr>
            <p:ph type="title"/>
            <p:custDataLst>
              <p:tags r:id="rId1"/>
            </p:custDataLst>
          </p:nvPr>
        </p:nvSpPr>
        <p:spPr>
          <a:noFill/>
        </p:spPr>
        <p:txBody>
          <a:bodyPr/>
          <a:lstStyle/>
          <a:p>
            <a:pPr>
              <a:lnSpc>
                <a:spcPct val="90000"/>
              </a:lnSpc>
            </a:pPr>
            <a:r>
              <a:rPr lang="fr-FR" altLang="fr-FR" dirty="0"/>
              <a:t>Coût de possession</a:t>
            </a:r>
          </a:p>
        </p:txBody>
      </p:sp>
      <p:sp>
        <p:nvSpPr>
          <p:cNvPr id="36867" name="Rectangle 5">
            <a:extLst>
              <a:ext uri="{FF2B5EF4-FFF2-40B4-BE49-F238E27FC236}">
                <a16:creationId xmlns:a16="http://schemas.microsoft.com/office/drawing/2014/main" id="{4E8B9409-1D49-43FA-B0E2-DD408C75EF32}"/>
              </a:ext>
            </a:extLst>
          </p:cNvPr>
          <p:cNvSpPr>
            <a:spLocks noGrp="1" noChangeArrowheads="1"/>
          </p:cNvSpPr>
          <p:nvPr>
            <p:ph type="body" idx="1"/>
            <p:custDataLst>
              <p:tags r:id="rId2"/>
            </p:custDataLst>
          </p:nvPr>
        </p:nvSpPr>
        <p:spPr>
          <a:xfrm>
            <a:off x="1066800" y="1371600"/>
            <a:ext cx="7696200" cy="5029200"/>
          </a:xfrm>
          <a:noFill/>
        </p:spPr>
        <p:txBody>
          <a:bodyPr/>
          <a:lstStyle/>
          <a:p>
            <a:pPr>
              <a:lnSpc>
                <a:spcPct val="90000"/>
              </a:lnSpc>
            </a:pPr>
            <a:r>
              <a:rPr lang="fr-FR" altLang="fr-FR"/>
              <a:t>Frais de stockage</a:t>
            </a:r>
          </a:p>
          <a:p>
            <a:pPr>
              <a:lnSpc>
                <a:spcPct val="90000"/>
              </a:lnSpc>
            </a:pPr>
            <a:r>
              <a:rPr lang="fr-FR" altLang="fr-FR"/>
              <a:t>Détérioration </a:t>
            </a:r>
          </a:p>
          <a:p>
            <a:pPr>
              <a:lnSpc>
                <a:spcPct val="90000"/>
              </a:lnSpc>
            </a:pPr>
            <a:r>
              <a:rPr lang="fr-FR" altLang="fr-FR"/>
              <a:t>Obsolescence</a:t>
            </a:r>
          </a:p>
          <a:p>
            <a:pPr>
              <a:lnSpc>
                <a:spcPct val="90000"/>
              </a:lnSpc>
            </a:pPr>
            <a:r>
              <a:rPr lang="fr-FR" altLang="fr-FR"/>
              <a:t>Frais financiers</a:t>
            </a:r>
          </a:p>
          <a:p>
            <a:pPr lvl="1">
              <a:lnSpc>
                <a:spcPct val="90000"/>
              </a:lnSpc>
            </a:pPr>
            <a:r>
              <a:rPr lang="fr-FR" altLang="fr-FR"/>
              <a:t>Coût des dettes à court terme</a:t>
            </a:r>
          </a:p>
          <a:p>
            <a:pPr lvl="1">
              <a:lnSpc>
                <a:spcPct val="90000"/>
              </a:lnSpc>
            </a:pPr>
            <a:r>
              <a:rPr lang="fr-FR" altLang="fr-FR"/>
              <a:t>Coût du capital</a:t>
            </a:r>
          </a:p>
          <a:p>
            <a:pPr lvl="1">
              <a:lnSpc>
                <a:spcPct val="90000"/>
              </a:lnSpc>
            </a:pPr>
            <a:r>
              <a:rPr lang="fr-FR" altLang="fr-FR"/>
              <a:t>Coût d’opportunité</a:t>
            </a:r>
          </a:p>
          <a:p>
            <a:pPr>
              <a:lnSpc>
                <a:spcPct val="90000"/>
              </a:lnSpc>
              <a:buFontTx/>
              <a:buNone/>
            </a:pPr>
            <a:endParaRPr lang="fr-FR" altLang="fr-FR"/>
          </a:p>
          <a:p>
            <a:pPr>
              <a:lnSpc>
                <a:spcPct val="90000"/>
              </a:lnSpc>
              <a:buFont typeface="Wingdings" panose="05000000000000000000" pitchFamily="2" charset="2"/>
              <a:buChar char="ð"/>
            </a:pPr>
            <a:r>
              <a:rPr lang="fr-FR" altLang="fr-FR"/>
              <a:t>Le coût de possession représente de </a:t>
            </a:r>
            <a:r>
              <a:rPr lang="fr-FR" altLang="fr-FR">
                <a:solidFill>
                  <a:srgbClr val="008000"/>
                </a:solidFill>
              </a:rPr>
              <a:t>20 % à 40 % </a:t>
            </a:r>
            <a:r>
              <a:rPr lang="fr-FR" altLang="fr-FR"/>
              <a:t>de la valeur du stock moyen</a:t>
            </a:r>
          </a:p>
          <a:p>
            <a:pPr>
              <a:lnSpc>
                <a:spcPct val="90000"/>
              </a:lnSpc>
              <a:buFont typeface="Wingdings" panose="05000000000000000000" pitchFamily="2" charset="2"/>
              <a:buChar char="ð"/>
            </a:pPr>
            <a:r>
              <a:rPr lang="fr-FR" altLang="fr-FR"/>
              <a:t>Ce pourcentage s’appelle de </a:t>
            </a:r>
            <a:r>
              <a:rPr lang="fr-FR" altLang="fr-FR">
                <a:solidFill>
                  <a:srgbClr val="008000"/>
                </a:solidFill>
              </a:rPr>
              <a:t>taux de détention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a:extLst>
              <a:ext uri="{FF2B5EF4-FFF2-40B4-BE49-F238E27FC236}">
                <a16:creationId xmlns:a16="http://schemas.microsoft.com/office/drawing/2014/main" id="{A82B3980-B5BC-43DF-9C9B-9DFB7E64EA7B}"/>
              </a:ext>
            </a:extLst>
          </p:cNvPr>
          <p:cNvSpPr>
            <a:spLocks noGrp="1" noChangeArrowheads="1"/>
          </p:cNvSpPr>
          <p:nvPr>
            <p:ph type="title"/>
            <p:custDataLst>
              <p:tags r:id="rId1"/>
            </p:custDataLst>
          </p:nvPr>
        </p:nvSpPr>
        <p:spPr>
          <a:noFill/>
        </p:spPr>
        <p:txBody>
          <a:bodyPr/>
          <a:lstStyle/>
          <a:p>
            <a:pPr>
              <a:lnSpc>
                <a:spcPct val="90000"/>
              </a:lnSpc>
            </a:pPr>
            <a:r>
              <a:rPr lang="fr-FR" altLang="fr-FR" dirty="0"/>
              <a:t>Coût de passation de commande</a:t>
            </a:r>
          </a:p>
        </p:txBody>
      </p:sp>
      <p:sp>
        <p:nvSpPr>
          <p:cNvPr id="38915" name="Rectangle 5">
            <a:extLst>
              <a:ext uri="{FF2B5EF4-FFF2-40B4-BE49-F238E27FC236}">
                <a16:creationId xmlns:a16="http://schemas.microsoft.com/office/drawing/2014/main" id="{22D95173-A4AF-43F2-888D-FA2BD3E4DCA6}"/>
              </a:ext>
            </a:extLst>
          </p:cNvPr>
          <p:cNvSpPr>
            <a:spLocks noGrp="1" noChangeArrowheads="1"/>
          </p:cNvSpPr>
          <p:nvPr>
            <p:ph type="body" idx="1"/>
            <p:custDataLst>
              <p:tags r:id="rId2"/>
            </p:custDataLst>
          </p:nvPr>
        </p:nvSpPr>
        <p:spPr>
          <a:xfrm>
            <a:off x="914400" y="1371600"/>
            <a:ext cx="7772400" cy="4419600"/>
          </a:xfrm>
          <a:noFill/>
        </p:spPr>
        <p:txBody>
          <a:bodyPr/>
          <a:lstStyle/>
          <a:p>
            <a:pPr>
              <a:lnSpc>
                <a:spcPct val="90000"/>
              </a:lnSpc>
            </a:pPr>
            <a:r>
              <a:rPr lang="fr-FR" altLang="fr-FR"/>
              <a:t>Suivi du stock</a:t>
            </a:r>
          </a:p>
          <a:p>
            <a:pPr>
              <a:lnSpc>
                <a:spcPct val="90000"/>
              </a:lnSpc>
            </a:pPr>
            <a:r>
              <a:rPr lang="fr-FR" altLang="fr-FR"/>
              <a:t>Appel d'offres éventuel</a:t>
            </a:r>
          </a:p>
          <a:p>
            <a:pPr>
              <a:lnSpc>
                <a:spcPct val="90000"/>
              </a:lnSpc>
            </a:pPr>
            <a:r>
              <a:rPr lang="fr-FR" altLang="fr-FR"/>
              <a:t>Négociation avec le fournisseur</a:t>
            </a:r>
          </a:p>
          <a:p>
            <a:pPr>
              <a:lnSpc>
                <a:spcPct val="90000"/>
              </a:lnSpc>
            </a:pPr>
            <a:r>
              <a:rPr lang="fr-FR" altLang="fr-FR"/>
              <a:t>Émission de la commande</a:t>
            </a:r>
          </a:p>
          <a:p>
            <a:pPr>
              <a:lnSpc>
                <a:spcPct val="90000"/>
              </a:lnSpc>
            </a:pPr>
            <a:r>
              <a:rPr lang="fr-FR" altLang="fr-FR"/>
              <a:t>Suivi de la commande</a:t>
            </a:r>
          </a:p>
          <a:p>
            <a:pPr>
              <a:lnSpc>
                <a:spcPct val="90000"/>
              </a:lnSpc>
            </a:pPr>
            <a:r>
              <a:rPr lang="fr-FR" altLang="fr-FR"/>
              <a:t>Réception, contrôle et entrée en magasin</a:t>
            </a:r>
          </a:p>
          <a:p>
            <a:pPr>
              <a:lnSpc>
                <a:spcPct val="90000"/>
              </a:lnSpc>
            </a:pPr>
            <a:r>
              <a:rPr lang="fr-FR" altLang="fr-FR"/>
              <a:t>Vérification de la facture</a:t>
            </a:r>
          </a:p>
          <a:p>
            <a:pPr>
              <a:lnSpc>
                <a:spcPct val="90000"/>
              </a:lnSpc>
            </a:pPr>
            <a:r>
              <a:rPr lang="fr-FR" altLang="fr-FR"/>
              <a:t>Paiement de la facture</a:t>
            </a:r>
          </a:p>
          <a:p>
            <a:pPr>
              <a:lnSpc>
                <a:spcPct val="90000"/>
              </a:lnSpc>
              <a:buFont typeface="Wingdings" panose="05000000000000000000" pitchFamily="2" charset="2"/>
              <a:buChar char="ð"/>
            </a:pPr>
            <a:r>
              <a:rPr lang="fr-FR" altLang="fr-FR"/>
              <a:t>Le coût de passation de commande est de l'ordre de </a:t>
            </a:r>
            <a:r>
              <a:rPr lang="fr-FR" altLang="fr-FR">
                <a:solidFill>
                  <a:srgbClr val="008000"/>
                </a:solidFill>
              </a:rPr>
              <a:t>10 € à 10 000 €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a:extLst>
              <a:ext uri="{FF2B5EF4-FFF2-40B4-BE49-F238E27FC236}">
                <a16:creationId xmlns:a16="http://schemas.microsoft.com/office/drawing/2014/main" id="{BF019752-5784-4478-9856-7E63C11A1739}"/>
              </a:ext>
            </a:extLst>
          </p:cNvPr>
          <p:cNvSpPr>
            <a:spLocks noGrp="1" noChangeArrowheads="1"/>
          </p:cNvSpPr>
          <p:nvPr>
            <p:ph type="title"/>
            <p:custDataLst>
              <p:tags r:id="rId1"/>
            </p:custDataLst>
          </p:nvPr>
        </p:nvSpPr>
        <p:spPr>
          <a:noFill/>
        </p:spPr>
        <p:txBody>
          <a:bodyPr/>
          <a:lstStyle/>
          <a:p>
            <a:pPr>
              <a:lnSpc>
                <a:spcPct val="90000"/>
              </a:lnSpc>
            </a:pPr>
            <a:r>
              <a:rPr lang="fr-FR" altLang="fr-FR" dirty="0"/>
              <a:t>Coût de rupture</a:t>
            </a:r>
          </a:p>
        </p:txBody>
      </p:sp>
      <p:sp>
        <p:nvSpPr>
          <p:cNvPr id="40963" name="Rectangle 5">
            <a:extLst>
              <a:ext uri="{FF2B5EF4-FFF2-40B4-BE49-F238E27FC236}">
                <a16:creationId xmlns:a16="http://schemas.microsoft.com/office/drawing/2014/main" id="{783CED70-A150-40EC-9007-E33F9EEB585D}"/>
              </a:ext>
            </a:extLst>
          </p:cNvPr>
          <p:cNvSpPr>
            <a:spLocks noGrp="1" noChangeArrowheads="1"/>
          </p:cNvSpPr>
          <p:nvPr>
            <p:ph type="body" idx="1"/>
            <p:custDataLst>
              <p:tags r:id="rId2"/>
            </p:custDataLst>
          </p:nvPr>
        </p:nvSpPr>
        <p:spPr>
          <a:noFill/>
        </p:spPr>
        <p:txBody>
          <a:bodyPr/>
          <a:lstStyle/>
          <a:p>
            <a:pPr>
              <a:lnSpc>
                <a:spcPct val="90000"/>
              </a:lnSpc>
            </a:pPr>
            <a:r>
              <a:rPr lang="fr-FR" altLang="fr-FR"/>
              <a:t>Perte de marge</a:t>
            </a:r>
          </a:p>
          <a:p>
            <a:pPr>
              <a:lnSpc>
                <a:spcPct val="90000"/>
              </a:lnSpc>
            </a:pPr>
            <a:r>
              <a:rPr lang="fr-FR" altLang="fr-FR"/>
              <a:t>Coût d'approvisionnement d'urgence </a:t>
            </a:r>
          </a:p>
          <a:p>
            <a:pPr>
              <a:lnSpc>
                <a:spcPct val="90000"/>
              </a:lnSpc>
            </a:pPr>
            <a:r>
              <a:rPr lang="fr-FR" altLang="fr-FR"/>
              <a:t>Coût de livraison spéciale</a:t>
            </a:r>
          </a:p>
          <a:p>
            <a:pPr>
              <a:lnSpc>
                <a:spcPct val="90000"/>
              </a:lnSpc>
            </a:pPr>
            <a:r>
              <a:rPr lang="fr-FR" altLang="fr-FR"/>
              <a:t>Pénalités de retard</a:t>
            </a:r>
          </a:p>
          <a:p>
            <a:pPr>
              <a:lnSpc>
                <a:spcPct val="90000"/>
              </a:lnSpc>
            </a:pPr>
            <a:r>
              <a:rPr lang="fr-FR" altLang="fr-FR"/>
              <a:t>Perte d'image</a:t>
            </a:r>
          </a:p>
          <a:p>
            <a:pPr>
              <a:lnSpc>
                <a:spcPct val="90000"/>
              </a:lnSpc>
            </a:pPr>
            <a:endParaRPr lang="fr-FR" altLang="fr-FR"/>
          </a:p>
          <a:p>
            <a:pPr>
              <a:lnSpc>
                <a:spcPct val="90000"/>
              </a:lnSpc>
            </a:pPr>
            <a:endParaRPr lang="fr-FR" altLang="fr-FR"/>
          </a:p>
          <a:p>
            <a:pPr>
              <a:lnSpc>
                <a:spcPct val="90000"/>
              </a:lnSpc>
              <a:buFontTx/>
              <a:buNone/>
            </a:pPr>
            <a:r>
              <a:rPr lang="fr-FR" altLang="fr-FR">
                <a:solidFill>
                  <a:srgbClr val="008000"/>
                </a:solidFill>
              </a:rPr>
              <a:t>Dépend souvent de la durée de la rupture</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Line 32">
            <a:extLst>
              <a:ext uri="{FF2B5EF4-FFF2-40B4-BE49-F238E27FC236}">
                <a16:creationId xmlns:a16="http://schemas.microsoft.com/office/drawing/2014/main" id="{7B54BC27-7F1F-4432-B08C-CC5BC6BEE494}"/>
              </a:ext>
            </a:extLst>
          </p:cNvPr>
          <p:cNvSpPr>
            <a:spLocks noChangeShapeType="1"/>
          </p:cNvSpPr>
          <p:nvPr>
            <p:custDataLst>
              <p:tags r:id="rId1"/>
            </p:custDataLst>
          </p:nvPr>
        </p:nvSpPr>
        <p:spPr bwMode="auto">
          <a:xfrm>
            <a:off x="6376988" y="4748213"/>
            <a:ext cx="201612"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fr-FR"/>
          </a:p>
        </p:txBody>
      </p:sp>
      <p:sp>
        <p:nvSpPr>
          <p:cNvPr id="43011" name="Rectangle 4">
            <a:extLst>
              <a:ext uri="{FF2B5EF4-FFF2-40B4-BE49-F238E27FC236}">
                <a16:creationId xmlns:a16="http://schemas.microsoft.com/office/drawing/2014/main" id="{35A8626A-84DF-45AD-BB44-6B3FDC5FE83A}"/>
              </a:ext>
            </a:extLst>
          </p:cNvPr>
          <p:cNvSpPr>
            <a:spLocks noGrp="1" noChangeArrowheads="1"/>
          </p:cNvSpPr>
          <p:nvPr>
            <p:ph type="title"/>
            <p:custDataLst>
              <p:tags r:id="rId2"/>
            </p:custDataLst>
          </p:nvPr>
        </p:nvSpPr>
        <p:spPr>
          <a:noFill/>
        </p:spPr>
        <p:txBody>
          <a:bodyPr/>
          <a:lstStyle/>
          <a:p>
            <a:pPr>
              <a:lnSpc>
                <a:spcPct val="90000"/>
              </a:lnSpc>
            </a:pPr>
            <a:r>
              <a:rPr lang="fr-FR" altLang="fr-FR" dirty="0"/>
              <a:t>Le modèle de base</a:t>
            </a:r>
          </a:p>
        </p:txBody>
      </p:sp>
      <p:sp>
        <p:nvSpPr>
          <p:cNvPr id="43012" name="Rectangle 5">
            <a:extLst>
              <a:ext uri="{FF2B5EF4-FFF2-40B4-BE49-F238E27FC236}">
                <a16:creationId xmlns:a16="http://schemas.microsoft.com/office/drawing/2014/main" id="{987DD99F-F5F5-4945-9AF8-68FA8AB984BC}"/>
              </a:ext>
            </a:extLst>
          </p:cNvPr>
          <p:cNvSpPr>
            <a:spLocks noChangeArrowheads="1"/>
          </p:cNvSpPr>
          <p:nvPr>
            <p:custDataLst>
              <p:tags r:id="rId3"/>
            </p:custDataLst>
          </p:nvPr>
        </p:nvSpPr>
        <p:spPr bwMode="auto">
          <a:xfrm>
            <a:off x="1449388" y="5259388"/>
            <a:ext cx="6626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spcBef>
                <a:spcPct val="50000"/>
              </a:spcBef>
            </a:pPr>
            <a:r>
              <a:rPr lang="fr-FR" altLang="fr-FR" sz="1800" b="1">
                <a:solidFill>
                  <a:srgbClr val="008000"/>
                </a:solidFill>
              </a:rPr>
              <a:t>Arbitrage </a:t>
            </a:r>
            <a:br>
              <a:rPr lang="fr-FR" altLang="fr-FR" sz="1800" b="1">
                <a:solidFill>
                  <a:srgbClr val="008000"/>
                </a:solidFill>
              </a:rPr>
            </a:br>
            <a:r>
              <a:rPr lang="fr-FR" altLang="fr-FR" sz="1800" b="1">
                <a:solidFill>
                  <a:srgbClr val="008000"/>
                </a:solidFill>
              </a:rPr>
              <a:t>coût de possession - coût de passation de commande</a:t>
            </a:r>
            <a:endParaRPr lang="fr-FR" altLang="fr-FR" sz="1800" b="1">
              <a:solidFill>
                <a:schemeClr val="accent1"/>
              </a:solidFill>
            </a:endParaRPr>
          </a:p>
        </p:txBody>
      </p:sp>
      <p:sp>
        <p:nvSpPr>
          <p:cNvPr id="43013" name="Freeform 6">
            <a:extLst>
              <a:ext uri="{FF2B5EF4-FFF2-40B4-BE49-F238E27FC236}">
                <a16:creationId xmlns:a16="http://schemas.microsoft.com/office/drawing/2014/main" id="{0B861769-A3CD-4C5E-AFFE-9CC8F6084A68}"/>
              </a:ext>
            </a:extLst>
          </p:cNvPr>
          <p:cNvSpPr>
            <a:spLocks/>
          </p:cNvSpPr>
          <p:nvPr>
            <p:custDataLst>
              <p:tags r:id="rId4"/>
            </p:custDataLst>
          </p:nvPr>
        </p:nvSpPr>
        <p:spPr bwMode="auto">
          <a:xfrm>
            <a:off x="2493963" y="2589213"/>
            <a:ext cx="1441450" cy="1471612"/>
          </a:xfrm>
          <a:custGeom>
            <a:avLst/>
            <a:gdLst>
              <a:gd name="T0" fmla="*/ 0 w 908"/>
              <a:gd name="T1" fmla="*/ 0 h 927"/>
              <a:gd name="T2" fmla="*/ 2147483646 w 908"/>
              <a:gd name="T3" fmla="*/ 2147483646 h 927"/>
              <a:gd name="T4" fmla="*/ 2147483646 w 908"/>
              <a:gd name="T5" fmla="*/ 2147483646 h 927"/>
              <a:gd name="T6" fmla="*/ 0 60000 65536"/>
              <a:gd name="T7" fmla="*/ 0 60000 65536"/>
              <a:gd name="T8" fmla="*/ 0 60000 65536"/>
              <a:gd name="T9" fmla="*/ 0 w 908"/>
              <a:gd name="T10" fmla="*/ 0 h 927"/>
              <a:gd name="T11" fmla="*/ 908 w 908"/>
              <a:gd name="T12" fmla="*/ 927 h 927"/>
            </a:gdLst>
            <a:ahLst/>
            <a:cxnLst>
              <a:cxn ang="T6">
                <a:pos x="T0" y="T1"/>
              </a:cxn>
              <a:cxn ang="T7">
                <a:pos x="T2" y="T3"/>
              </a:cxn>
              <a:cxn ang="T8">
                <a:pos x="T4" y="T5"/>
              </a:cxn>
            </a:cxnLst>
            <a:rect l="T9" t="T10" r="T11" b="T12"/>
            <a:pathLst>
              <a:path w="908" h="927">
                <a:moveTo>
                  <a:pt x="0" y="0"/>
                </a:moveTo>
                <a:lnTo>
                  <a:pt x="905" y="926"/>
                </a:lnTo>
                <a:lnTo>
                  <a:pt x="907" y="926"/>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14" name="Freeform 7">
            <a:extLst>
              <a:ext uri="{FF2B5EF4-FFF2-40B4-BE49-F238E27FC236}">
                <a16:creationId xmlns:a16="http://schemas.microsoft.com/office/drawing/2014/main" id="{5298D7DE-81A4-49EC-8FCC-6F9AE2CD9614}"/>
              </a:ext>
            </a:extLst>
          </p:cNvPr>
          <p:cNvSpPr>
            <a:spLocks/>
          </p:cNvSpPr>
          <p:nvPr>
            <p:custDataLst>
              <p:tags r:id="rId5"/>
            </p:custDataLst>
          </p:nvPr>
        </p:nvSpPr>
        <p:spPr bwMode="auto">
          <a:xfrm>
            <a:off x="3930650" y="2589213"/>
            <a:ext cx="4763" cy="1471612"/>
          </a:xfrm>
          <a:custGeom>
            <a:avLst/>
            <a:gdLst>
              <a:gd name="T0" fmla="*/ 0 w 3"/>
              <a:gd name="T1" fmla="*/ 2147483646 h 927"/>
              <a:gd name="T2" fmla="*/ 0 w 3"/>
              <a:gd name="T3" fmla="*/ 0 h 927"/>
              <a:gd name="T4" fmla="*/ 2147483646 w 3"/>
              <a:gd name="T5" fmla="*/ 0 h 927"/>
              <a:gd name="T6" fmla="*/ 0 60000 65536"/>
              <a:gd name="T7" fmla="*/ 0 60000 65536"/>
              <a:gd name="T8" fmla="*/ 0 60000 65536"/>
              <a:gd name="T9" fmla="*/ 0 w 3"/>
              <a:gd name="T10" fmla="*/ 0 h 927"/>
              <a:gd name="T11" fmla="*/ 3 w 3"/>
              <a:gd name="T12" fmla="*/ 927 h 927"/>
            </a:gdLst>
            <a:ahLst/>
            <a:cxnLst>
              <a:cxn ang="T6">
                <a:pos x="T0" y="T1"/>
              </a:cxn>
              <a:cxn ang="T7">
                <a:pos x="T2" y="T3"/>
              </a:cxn>
              <a:cxn ang="T8">
                <a:pos x="T4" y="T5"/>
              </a:cxn>
            </a:cxnLst>
            <a:rect l="T9" t="T10" r="T11" b="T12"/>
            <a:pathLst>
              <a:path w="3" h="927">
                <a:moveTo>
                  <a:pt x="0" y="926"/>
                </a:moveTo>
                <a:lnTo>
                  <a:pt x="0" y="0"/>
                </a:lnTo>
                <a:lnTo>
                  <a:pt x="2" y="0"/>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15" name="Freeform 8">
            <a:extLst>
              <a:ext uri="{FF2B5EF4-FFF2-40B4-BE49-F238E27FC236}">
                <a16:creationId xmlns:a16="http://schemas.microsoft.com/office/drawing/2014/main" id="{78A7AA76-0238-430E-950C-8DCA77906A89}"/>
              </a:ext>
            </a:extLst>
          </p:cNvPr>
          <p:cNvSpPr>
            <a:spLocks/>
          </p:cNvSpPr>
          <p:nvPr>
            <p:custDataLst>
              <p:tags r:id="rId6"/>
            </p:custDataLst>
          </p:nvPr>
        </p:nvSpPr>
        <p:spPr bwMode="auto">
          <a:xfrm>
            <a:off x="5367338" y="2589213"/>
            <a:ext cx="1439862" cy="1471612"/>
          </a:xfrm>
          <a:custGeom>
            <a:avLst/>
            <a:gdLst>
              <a:gd name="T0" fmla="*/ 0 w 907"/>
              <a:gd name="T1" fmla="*/ 0 h 927"/>
              <a:gd name="T2" fmla="*/ 2147483646 w 907"/>
              <a:gd name="T3" fmla="*/ 2147483646 h 927"/>
              <a:gd name="T4" fmla="*/ 2147483646 w 907"/>
              <a:gd name="T5" fmla="*/ 2147483646 h 927"/>
              <a:gd name="T6" fmla="*/ 0 60000 65536"/>
              <a:gd name="T7" fmla="*/ 0 60000 65536"/>
              <a:gd name="T8" fmla="*/ 0 60000 65536"/>
              <a:gd name="T9" fmla="*/ 0 w 907"/>
              <a:gd name="T10" fmla="*/ 0 h 927"/>
              <a:gd name="T11" fmla="*/ 907 w 907"/>
              <a:gd name="T12" fmla="*/ 927 h 927"/>
            </a:gdLst>
            <a:ahLst/>
            <a:cxnLst>
              <a:cxn ang="T6">
                <a:pos x="T0" y="T1"/>
              </a:cxn>
              <a:cxn ang="T7">
                <a:pos x="T2" y="T3"/>
              </a:cxn>
              <a:cxn ang="T8">
                <a:pos x="T4" y="T5"/>
              </a:cxn>
            </a:cxnLst>
            <a:rect l="T9" t="T10" r="T11" b="T12"/>
            <a:pathLst>
              <a:path w="907" h="927">
                <a:moveTo>
                  <a:pt x="0" y="0"/>
                </a:moveTo>
                <a:lnTo>
                  <a:pt x="904" y="926"/>
                </a:lnTo>
                <a:lnTo>
                  <a:pt x="906" y="926"/>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16" name="Freeform 9">
            <a:extLst>
              <a:ext uri="{FF2B5EF4-FFF2-40B4-BE49-F238E27FC236}">
                <a16:creationId xmlns:a16="http://schemas.microsoft.com/office/drawing/2014/main" id="{67C16B33-5F75-4D51-B6E1-0D106CDB95C3}"/>
              </a:ext>
            </a:extLst>
          </p:cNvPr>
          <p:cNvSpPr>
            <a:spLocks/>
          </p:cNvSpPr>
          <p:nvPr>
            <p:custDataLst>
              <p:tags r:id="rId7"/>
            </p:custDataLst>
          </p:nvPr>
        </p:nvSpPr>
        <p:spPr bwMode="auto">
          <a:xfrm>
            <a:off x="5367338" y="2589213"/>
            <a:ext cx="4762" cy="1471612"/>
          </a:xfrm>
          <a:custGeom>
            <a:avLst/>
            <a:gdLst>
              <a:gd name="T0" fmla="*/ 0 w 3"/>
              <a:gd name="T1" fmla="*/ 2147483646 h 927"/>
              <a:gd name="T2" fmla="*/ 0 w 3"/>
              <a:gd name="T3" fmla="*/ 0 h 927"/>
              <a:gd name="T4" fmla="*/ 2147483646 w 3"/>
              <a:gd name="T5" fmla="*/ 0 h 927"/>
              <a:gd name="T6" fmla="*/ 0 60000 65536"/>
              <a:gd name="T7" fmla="*/ 0 60000 65536"/>
              <a:gd name="T8" fmla="*/ 0 60000 65536"/>
              <a:gd name="T9" fmla="*/ 0 w 3"/>
              <a:gd name="T10" fmla="*/ 0 h 927"/>
              <a:gd name="T11" fmla="*/ 3 w 3"/>
              <a:gd name="T12" fmla="*/ 927 h 927"/>
            </a:gdLst>
            <a:ahLst/>
            <a:cxnLst>
              <a:cxn ang="T6">
                <a:pos x="T0" y="T1"/>
              </a:cxn>
              <a:cxn ang="T7">
                <a:pos x="T2" y="T3"/>
              </a:cxn>
              <a:cxn ang="T8">
                <a:pos x="T4" y="T5"/>
              </a:cxn>
            </a:cxnLst>
            <a:rect l="T9" t="T10" r="T11" b="T12"/>
            <a:pathLst>
              <a:path w="3" h="927">
                <a:moveTo>
                  <a:pt x="0" y="926"/>
                </a:moveTo>
                <a:lnTo>
                  <a:pt x="0" y="0"/>
                </a:lnTo>
                <a:lnTo>
                  <a:pt x="2" y="0"/>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17" name="Freeform 10">
            <a:extLst>
              <a:ext uri="{FF2B5EF4-FFF2-40B4-BE49-F238E27FC236}">
                <a16:creationId xmlns:a16="http://schemas.microsoft.com/office/drawing/2014/main" id="{1BD5366C-F017-440C-8333-301B804EA3E3}"/>
              </a:ext>
            </a:extLst>
          </p:cNvPr>
          <p:cNvSpPr>
            <a:spLocks/>
          </p:cNvSpPr>
          <p:nvPr>
            <p:custDataLst>
              <p:tags r:id="rId8"/>
            </p:custDataLst>
          </p:nvPr>
        </p:nvSpPr>
        <p:spPr bwMode="auto">
          <a:xfrm>
            <a:off x="3930650" y="2589213"/>
            <a:ext cx="1441450" cy="1471612"/>
          </a:xfrm>
          <a:custGeom>
            <a:avLst/>
            <a:gdLst>
              <a:gd name="T0" fmla="*/ 0 w 908"/>
              <a:gd name="T1" fmla="*/ 0 h 927"/>
              <a:gd name="T2" fmla="*/ 2147483646 w 908"/>
              <a:gd name="T3" fmla="*/ 2147483646 h 927"/>
              <a:gd name="T4" fmla="*/ 2147483646 w 908"/>
              <a:gd name="T5" fmla="*/ 2147483646 h 927"/>
              <a:gd name="T6" fmla="*/ 0 60000 65536"/>
              <a:gd name="T7" fmla="*/ 0 60000 65536"/>
              <a:gd name="T8" fmla="*/ 0 60000 65536"/>
              <a:gd name="T9" fmla="*/ 0 w 908"/>
              <a:gd name="T10" fmla="*/ 0 h 927"/>
              <a:gd name="T11" fmla="*/ 908 w 908"/>
              <a:gd name="T12" fmla="*/ 927 h 927"/>
            </a:gdLst>
            <a:ahLst/>
            <a:cxnLst>
              <a:cxn ang="T6">
                <a:pos x="T0" y="T1"/>
              </a:cxn>
              <a:cxn ang="T7">
                <a:pos x="T2" y="T3"/>
              </a:cxn>
              <a:cxn ang="T8">
                <a:pos x="T4" y="T5"/>
              </a:cxn>
            </a:cxnLst>
            <a:rect l="T9" t="T10" r="T11" b="T12"/>
            <a:pathLst>
              <a:path w="908" h="927">
                <a:moveTo>
                  <a:pt x="0" y="0"/>
                </a:moveTo>
                <a:lnTo>
                  <a:pt x="905" y="926"/>
                </a:lnTo>
                <a:lnTo>
                  <a:pt x="907" y="926"/>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18" name="Freeform 11">
            <a:extLst>
              <a:ext uri="{FF2B5EF4-FFF2-40B4-BE49-F238E27FC236}">
                <a16:creationId xmlns:a16="http://schemas.microsoft.com/office/drawing/2014/main" id="{D29BEE5A-7DA6-4827-BCA9-AD4997104B6E}"/>
              </a:ext>
            </a:extLst>
          </p:cNvPr>
          <p:cNvSpPr>
            <a:spLocks/>
          </p:cNvSpPr>
          <p:nvPr>
            <p:custDataLst>
              <p:tags r:id="rId9"/>
            </p:custDataLst>
          </p:nvPr>
        </p:nvSpPr>
        <p:spPr bwMode="auto">
          <a:xfrm>
            <a:off x="5367338" y="2589213"/>
            <a:ext cx="1439862" cy="1471612"/>
          </a:xfrm>
          <a:custGeom>
            <a:avLst/>
            <a:gdLst>
              <a:gd name="T0" fmla="*/ 0 w 907"/>
              <a:gd name="T1" fmla="*/ 0 h 927"/>
              <a:gd name="T2" fmla="*/ 2147483646 w 907"/>
              <a:gd name="T3" fmla="*/ 2147483646 h 927"/>
              <a:gd name="T4" fmla="*/ 2147483646 w 907"/>
              <a:gd name="T5" fmla="*/ 2147483646 h 927"/>
              <a:gd name="T6" fmla="*/ 0 60000 65536"/>
              <a:gd name="T7" fmla="*/ 0 60000 65536"/>
              <a:gd name="T8" fmla="*/ 0 60000 65536"/>
              <a:gd name="T9" fmla="*/ 0 w 907"/>
              <a:gd name="T10" fmla="*/ 0 h 927"/>
              <a:gd name="T11" fmla="*/ 907 w 907"/>
              <a:gd name="T12" fmla="*/ 927 h 927"/>
            </a:gdLst>
            <a:ahLst/>
            <a:cxnLst>
              <a:cxn ang="T6">
                <a:pos x="T0" y="T1"/>
              </a:cxn>
              <a:cxn ang="T7">
                <a:pos x="T2" y="T3"/>
              </a:cxn>
              <a:cxn ang="T8">
                <a:pos x="T4" y="T5"/>
              </a:cxn>
            </a:cxnLst>
            <a:rect l="T9" t="T10" r="T11" b="T12"/>
            <a:pathLst>
              <a:path w="907" h="927">
                <a:moveTo>
                  <a:pt x="0" y="0"/>
                </a:moveTo>
                <a:lnTo>
                  <a:pt x="904" y="926"/>
                </a:lnTo>
                <a:lnTo>
                  <a:pt x="906" y="926"/>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19" name="Freeform 12">
            <a:extLst>
              <a:ext uri="{FF2B5EF4-FFF2-40B4-BE49-F238E27FC236}">
                <a16:creationId xmlns:a16="http://schemas.microsoft.com/office/drawing/2014/main" id="{D9EB8F08-3763-46DC-9F9F-E92B31E51C7F}"/>
              </a:ext>
            </a:extLst>
          </p:cNvPr>
          <p:cNvSpPr>
            <a:spLocks/>
          </p:cNvSpPr>
          <p:nvPr>
            <p:custDataLst>
              <p:tags r:id="rId10"/>
            </p:custDataLst>
          </p:nvPr>
        </p:nvSpPr>
        <p:spPr bwMode="auto">
          <a:xfrm>
            <a:off x="6802438" y="2552700"/>
            <a:ext cx="4762" cy="1471613"/>
          </a:xfrm>
          <a:custGeom>
            <a:avLst/>
            <a:gdLst>
              <a:gd name="T0" fmla="*/ 0 w 3"/>
              <a:gd name="T1" fmla="*/ 2147483646 h 927"/>
              <a:gd name="T2" fmla="*/ 0 w 3"/>
              <a:gd name="T3" fmla="*/ 0 h 927"/>
              <a:gd name="T4" fmla="*/ 2147483646 w 3"/>
              <a:gd name="T5" fmla="*/ 0 h 927"/>
              <a:gd name="T6" fmla="*/ 0 60000 65536"/>
              <a:gd name="T7" fmla="*/ 0 60000 65536"/>
              <a:gd name="T8" fmla="*/ 0 60000 65536"/>
              <a:gd name="T9" fmla="*/ 0 w 3"/>
              <a:gd name="T10" fmla="*/ 0 h 927"/>
              <a:gd name="T11" fmla="*/ 3 w 3"/>
              <a:gd name="T12" fmla="*/ 927 h 927"/>
            </a:gdLst>
            <a:ahLst/>
            <a:cxnLst>
              <a:cxn ang="T6">
                <a:pos x="T0" y="T1"/>
              </a:cxn>
              <a:cxn ang="T7">
                <a:pos x="T2" y="T3"/>
              </a:cxn>
              <a:cxn ang="T8">
                <a:pos x="T4" y="T5"/>
              </a:cxn>
            </a:cxnLst>
            <a:rect l="T9" t="T10" r="T11" b="T12"/>
            <a:pathLst>
              <a:path w="3" h="927">
                <a:moveTo>
                  <a:pt x="0" y="926"/>
                </a:moveTo>
                <a:lnTo>
                  <a:pt x="0" y="0"/>
                </a:lnTo>
                <a:lnTo>
                  <a:pt x="2" y="0"/>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20" name="Freeform 13">
            <a:extLst>
              <a:ext uri="{FF2B5EF4-FFF2-40B4-BE49-F238E27FC236}">
                <a16:creationId xmlns:a16="http://schemas.microsoft.com/office/drawing/2014/main" id="{A92521E8-D60C-436E-8332-20EF9F81D691}"/>
              </a:ext>
            </a:extLst>
          </p:cNvPr>
          <p:cNvSpPr>
            <a:spLocks/>
          </p:cNvSpPr>
          <p:nvPr>
            <p:custDataLst>
              <p:tags r:id="rId11"/>
            </p:custDataLst>
          </p:nvPr>
        </p:nvSpPr>
        <p:spPr bwMode="auto">
          <a:xfrm>
            <a:off x="6802438" y="2552700"/>
            <a:ext cx="509587" cy="506413"/>
          </a:xfrm>
          <a:custGeom>
            <a:avLst/>
            <a:gdLst>
              <a:gd name="T0" fmla="*/ 0 w 321"/>
              <a:gd name="T1" fmla="*/ 0 h 319"/>
              <a:gd name="T2" fmla="*/ 2147483646 w 321"/>
              <a:gd name="T3" fmla="*/ 2147483646 h 319"/>
              <a:gd name="T4" fmla="*/ 2147483646 w 321"/>
              <a:gd name="T5" fmla="*/ 2147483646 h 319"/>
              <a:gd name="T6" fmla="*/ 0 60000 65536"/>
              <a:gd name="T7" fmla="*/ 0 60000 65536"/>
              <a:gd name="T8" fmla="*/ 0 60000 65536"/>
              <a:gd name="T9" fmla="*/ 0 w 321"/>
              <a:gd name="T10" fmla="*/ 0 h 319"/>
              <a:gd name="T11" fmla="*/ 321 w 321"/>
              <a:gd name="T12" fmla="*/ 319 h 319"/>
            </a:gdLst>
            <a:ahLst/>
            <a:cxnLst>
              <a:cxn ang="T6">
                <a:pos x="T0" y="T1"/>
              </a:cxn>
              <a:cxn ang="T7">
                <a:pos x="T2" y="T3"/>
              </a:cxn>
              <a:cxn ang="T8">
                <a:pos x="T4" y="T5"/>
              </a:cxn>
            </a:cxnLst>
            <a:rect l="T9" t="T10" r="T11" b="T12"/>
            <a:pathLst>
              <a:path w="321" h="319">
                <a:moveTo>
                  <a:pt x="0" y="0"/>
                </a:moveTo>
                <a:lnTo>
                  <a:pt x="318" y="318"/>
                </a:lnTo>
                <a:lnTo>
                  <a:pt x="320" y="318"/>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21" name="Freeform 15">
            <a:extLst>
              <a:ext uri="{FF2B5EF4-FFF2-40B4-BE49-F238E27FC236}">
                <a16:creationId xmlns:a16="http://schemas.microsoft.com/office/drawing/2014/main" id="{E8048286-E3C5-4FA4-A408-74CEF8553231}"/>
              </a:ext>
            </a:extLst>
          </p:cNvPr>
          <p:cNvSpPr>
            <a:spLocks/>
          </p:cNvSpPr>
          <p:nvPr>
            <p:custDataLst>
              <p:tags r:id="rId12"/>
            </p:custDataLst>
          </p:nvPr>
        </p:nvSpPr>
        <p:spPr bwMode="auto">
          <a:xfrm>
            <a:off x="3930650" y="4022725"/>
            <a:ext cx="4763" cy="290513"/>
          </a:xfrm>
          <a:custGeom>
            <a:avLst/>
            <a:gdLst>
              <a:gd name="T0" fmla="*/ 0 w 3"/>
              <a:gd name="T1" fmla="*/ 0 h 183"/>
              <a:gd name="T2" fmla="*/ 0 w 3"/>
              <a:gd name="T3" fmla="*/ 2147483646 h 183"/>
              <a:gd name="T4" fmla="*/ 2147483646 w 3"/>
              <a:gd name="T5" fmla="*/ 2147483646 h 183"/>
              <a:gd name="T6" fmla="*/ 0 60000 65536"/>
              <a:gd name="T7" fmla="*/ 0 60000 65536"/>
              <a:gd name="T8" fmla="*/ 0 60000 65536"/>
              <a:gd name="T9" fmla="*/ 0 w 3"/>
              <a:gd name="T10" fmla="*/ 0 h 183"/>
              <a:gd name="T11" fmla="*/ 3 w 3"/>
              <a:gd name="T12" fmla="*/ 183 h 183"/>
            </a:gdLst>
            <a:ahLst/>
            <a:cxnLst>
              <a:cxn ang="T6">
                <a:pos x="T0" y="T1"/>
              </a:cxn>
              <a:cxn ang="T7">
                <a:pos x="T2" y="T3"/>
              </a:cxn>
              <a:cxn ang="T8">
                <a:pos x="T4" y="T5"/>
              </a:cxn>
            </a:cxnLst>
            <a:rect l="T9" t="T10" r="T11" b="T12"/>
            <a:pathLst>
              <a:path w="3" h="183">
                <a:moveTo>
                  <a:pt x="0" y="0"/>
                </a:moveTo>
                <a:lnTo>
                  <a:pt x="0" y="182"/>
                </a:lnTo>
                <a:lnTo>
                  <a:pt x="2" y="182"/>
                </a:lnTo>
              </a:path>
            </a:pathLst>
          </a:custGeom>
          <a:noFill/>
          <a:ln w="12700" cap="rnd" cmpd="sng">
            <a:solidFill>
              <a:schemeClr val="tx1"/>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22" name="Freeform 16">
            <a:extLst>
              <a:ext uri="{FF2B5EF4-FFF2-40B4-BE49-F238E27FC236}">
                <a16:creationId xmlns:a16="http://schemas.microsoft.com/office/drawing/2014/main" id="{6E7A319B-4823-4D9D-861D-6714CB89B24C}"/>
              </a:ext>
            </a:extLst>
          </p:cNvPr>
          <p:cNvSpPr>
            <a:spLocks/>
          </p:cNvSpPr>
          <p:nvPr>
            <p:custDataLst>
              <p:tags r:id="rId13"/>
            </p:custDataLst>
          </p:nvPr>
        </p:nvSpPr>
        <p:spPr bwMode="auto">
          <a:xfrm>
            <a:off x="5367338" y="4022725"/>
            <a:ext cx="4762" cy="290513"/>
          </a:xfrm>
          <a:custGeom>
            <a:avLst/>
            <a:gdLst>
              <a:gd name="T0" fmla="*/ 0 w 3"/>
              <a:gd name="T1" fmla="*/ 0 h 183"/>
              <a:gd name="T2" fmla="*/ 0 w 3"/>
              <a:gd name="T3" fmla="*/ 2147483646 h 183"/>
              <a:gd name="T4" fmla="*/ 2147483646 w 3"/>
              <a:gd name="T5" fmla="*/ 2147483646 h 183"/>
              <a:gd name="T6" fmla="*/ 0 60000 65536"/>
              <a:gd name="T7" fmla="*/ 0 60000 65536"/>
              <a:gd name="T8" fmla="*/ 0 60000 65536"/>
              <a:gd name="T9" fmla="*/ 0 w 3"/>
              <a:gd name="T10" fmla="*/ 0 h 183"/>
              <a:gd name="T11" fmla="*/ 3 w 3"/>
              <a:gd name="T12" fmla="*/ 183 h 183"/>
            </a:gdLst>
            <a:ahLst/>
            <a:cxnLst>
              <a:cxn ang="T6">
                <a:pos x="T0" y="T1"/>
              </a:cxn>
              <a:cxn ang="T7">
                <a:pos x="T2" y="T3"/>
              </a:cxn>
              <a:cxn ang="T8">
                <a:pos x="T4" y="T5"/>
              </a:cxn>
            </a:cxnLst>
            <a:rect l="T9" t="T10" r="T11" b="T12"/>
            <a:pathLst>
              <a:path w="3" h="183">
                <a:moveTo>
                  <a:pt x="0" y="0"/>
                </a:moveTo>
                <a:lnTo>
                  <a:pt x="0" y="182"/>
                </a:lnTo>
                <a:lnTo>
                  <a:pt x="2" y="182"/>
                </a:lnTo>
              </a:path>
            </a:pathLst>
          </a:custGeom>
          <a:noFill/>
          <a:ln w="12700" cap="rnd" cmpd="sng">
            <a:solidFill>
              <a:schemeClr val="tx1"/>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3023" name="Rectangle 17">
            <a:extLst>
              <a:ext uri="{FF2B5EF4-FFF2-40B4-BE49-F238E27FC236}">
                <a16:creationId xmlns:a16="http://schemas.microsoft.com/office/drawing/2014/main" id="{2377D8AE-3F36-4428-8D22-23B3FAC79898}"/>
              </a:ext>
            </a:extLst>
          </p:cNvPr>
          <p:cNvSpPr>
            <a:spLocks noChangeArrowheads="1"/>
          </p:cNvSpPr>
          <p:nvPr>
            <p:custDataLst>
              <p:tags r:id="rId14"/>
            </p:custDataLst>
          </p:nvPr>
        </p:nvSpPr>
        <p:spPr bwMode="auto">
          <a:xfrm>
            <a:off x="1522413" y="1924050"/>
            <a:ext cx="9382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a:solidFill>
                  <a:srgbClr val="000000"/>
                </a:solidFill>
              </a:rPr>
              <a:t>Niveau</a:t>
            </a:r>
          </a:p>
          <a:p>
            <a:pPr algn="ctr">
              <a:lnSpc>
                <a:spcPct val="90000"/>
              </a:lnSpc>
            </a:pPr>
            <a:r>
              <a:rPr lang="fr-FR" altLang="fr-FR">
                <a:solidFill>
                  <a:srgbClr val="000000"/>
                </a:solidFill>
              </a:rPr>
              <a:t>du stock</a:t>
            </a:r>
          </a:p>
        </p:txBody>
      </p:sp>
      <p:sp>
        <p:nvSpPr>
          <p:cNvPr id="43024" name="Rectangle 18">
            <a:extLst>
              <a:ext uri="{FF2B5EF4-FFF2-40B4-BE49-F238E27FC236}">
                <a16:creationId xmlns:a16="http://schemas.microsoft.com/office/drawing/2014/main" id="{34C2A0BD-B11C-4122-B285-473831103DCB}"/>
              </a:ext>
            </a:extLst>
          </p:cNvPr>
          <p:cNvSpPr>
            <a:spLocks noChangeArrowheads="1"/>
          </p:cNvSpPr>
          <p:nvPr>
            <p:custDataLst>
              <p:tags r:id="rId15"/>
            </p:custDataLst>
          </p:nvPr>
        </p:nvSpPr>
        <p:spPr bwMode="auto">
          <a:xfrm>
            <a:off x="1436688" y="3067050"/>
            <a:ext cx="7905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a:solidFill>
                  <a:srgbClr val="000000"/>
                </a:solidFill>
              </a:rPr>
              <a:t>Stock</a:t>
            </a:r>
          </a:p>
          <a:p>
            <a:pPr algn="ctr">
              <a:lnSpc>
                <a:spcPct val="90000"/>
              </a:lnSpc>
            </a:pPr>
            <a:r>
              <a:rPr lang="fr-FR" altLang="fr-FR">
                <a:solidFill>
                  <a:srgbClr val="000000"/>
                </a:solidFill>
              </a:rPr>
              <a:t>moyen</a:t>
            </a:r>
          </a:p>
        </p:txBody>
      </p:sp>
      <p:sp>
        <p:nvSpPr>
          <p:cNvPr id="43025" name="Rectangle 19">
            <a:extLst>
              <a:ext uri="{FF2B5EF4-FFF2-40B4-BE49-F238E27FC236}">
                <a16:creationId xmlns:a16="http://schemas.microsoft.com/office/drawing/2014/main" id="{EF2AC599-BE4E-4C97-9AEF-6306EA71BC8E}"/>
              </a:ext>
            </a:extLst>
          </p:cNvPr>
          <p:cNvSpPr>
            <a:spLocks noChangeArrowheads="1"/>
          </p:cNvSpPr>
          <p:nvPr>
            <p:custDataLst>
              <p:tags r:id="rId16"/>
            </p:custDataLst>
          </p:nvPr>
        </p:nvSpPr>
        <p:spPr bwMode="auto">
          <a:xfrm>
            <a:off x="6546850" y="2478088"/>
            <a:ext cx="3190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a:t>
            </a:r>
          </a:p>
        </p:txBody>
      </p:sp>
      <p:sp>
        <p:nvSpPr>
          <p:cNvPr id="43026" name="Line 20">
            <a:extLst>
              <a:ext uri="{FF2B5EF4-FFF2-40B4-BE49-F238E27FC236}">
                <a16:creationId xmlns:a16="http://schemas.microsoft.com/office/drawing/2014/main" id="{7DA4C30D-D64D-468E-8E14-6336459408F8}"/>
              </a:ext>
            </a:extLst>
          </p:cNvPr>
          <p:cNvSpPr>
            <a:spLocks noChangeShapeType="1"/>
          </p:cNvSpPr>
          <p:nvPr>
            <p:custDataLst>
              <p:tags r:id="rId17"/>
            </p:custDataLst>
          </p:nvPr>
        </p:nvSpPr>
        <p:spPr bwMode="auto">
          <a:xfrm flipV="1">
            <a:off x="2514600" y="1970088"/>
            <a:ext cx="0" cy="2081212"/>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43027" name="Rectangle 21">
            <a:extLst>
              <a:ext uri="{FF2B5EF4-FFF2-40B4-BE49-F238E27FC236}">
                <a16:creationId xmlns:a16="http://schemas.microsoft.com/office/drawing/2014/main" id="{E544DC31-FE7F-423B-836A-AEA4DD8A4F41}"/>
              </a:ext>
            </a:extLst>
          </p:cNvPr>
          <p:cNvSpPr>
            <a:spLocks noChangeArrowheads="1"/>
          </p:cNvSpPr>
          <p:nvPr>
            <p:custDataLst>
              <p:tags r:id="rId18"/>
            </p:custDataLst>
          </p:nvPr>
        </p:nvSpPr>
        <p:spPr bwMode="auto">
          <a:xfrm>
            <a:off x="5099050" y="2478088"/>
            <a:ext cx="3190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a:t>
            </a:r>
          </a:p>
        </p:txBody>
      </p:sp>
      <p:sp>
        <p:nvSpPr>
          <p:cNvPr id="43028" name="Rectangle 22">
            <a:extLst>
              <a:ext uri="{FF2B5EF4-FFF2-40B4-BE49-F238E27FC236}">
                <a16:creationId xmlns:a16="http://schemas.microsoft.com/office/drawing/2014/main" id="{CE9C7B30-4C9B-457C-9FC4-27DBF23B7BC4}"/>
              </a:ext>
            </a:extLst>
          </p:cNvPr>
          <p:cNvSpPr>
            <a:spLocks noChangeArrowheads="1"/>
          </p:cNvSpPr>
          <p:nvPr>
            <p:custDataLst>
              <p:tags r:id="rId19"/>
            </p:custDataLst>
          </p:nvPr>
        </p:nvSpPr>
        <p:spPr bwMode="auto">
          <a:xfrm>
            <a:off x="3651250" y="2478088"/>
            <a:ext cx="3190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a:t>
            </a:r>
          </a:p>
        </p:txBody>
      </p:sp>
      <p:sp>
        <p:nvSpPr>
          <p:cNvPr id="43029" name="Rectangle 23">
            <a:extLst>
              <a:ext uri="{FF2B5EF4-FFF2-40B4-BE49-F238E27FC236}">
                <a16:creationId xmlns:a16="http://schemas.microsoft.com/office/drawing/2014/main" id="{90495E30-C997-4E8E-9CF8-DE8C8FD76BCE}"/>
              </a:ext>
            </a:extLst>
          </p:cNvPr>
          <p:cNvSpPr>
            <a:spLocks noChangeArrowheads="1"/>
          </p:cNvSpPr>
          <p:nvPr>
            <p:custDataLst>
              <p:tags r:id="rId20"/>
            </p:custDataLst>
          </p:nvPr>
        </p:nvSpPr>
        <p:spPr bwMode="auto">
          <a:xfrm>
            <a:off x="2203450" y="2478088"/>
            <a:ext cx="3190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a:t>
            </a:r>
          </a:p>
        </p:txBody>
      </p:sp>
      <p:sp>
        <p:nvSpPr>
          <p:cNvPr id="43030" name="Rectangle 24">
            <a:extLst>
              <a:ext uri="{FF2B5EF4-FFF2-40B4-BE49-F238E27FC236}">
                <a16:creationId xmlns:a16="http://schemas.microsoft.com/office/drawing/2014/main" id="{9FE73716-7BCB-4D98-819C-6CD42EB8AE5C}"/>
              </a:ext>
            </a:extLst>
          </p:cNvPr>
          <p:cNvSpPr>
            <a:spLocks noChangeArrowheads="1"/>
          </p:cNvSpPr>
          <p:nvPr>
            <p:custDataLst>
              <p:tags r:id="rId21"/>
            </p:custDataLst>
          </p:nvPr>
        </p:nvSpPr>
        <p:spPr bwMode="auto">
          <a:xfrm>
            <a:off x="2127250" y="3087688"/>
            <a:ext cx="3190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a:t>
            </a:r>
          </a:p>
        </p:txBody>
      </p:sp>
      <p:sp>
        <p:nvSpPr>
          <p:cNvPr id="43031" name="Line 25">
            <a:extLst>
              <a:ext uri="{FF2B5EF4-FFF2-40B4-BE49-F238E27FC236}">
                <a16:creationId xmlns:a16="http://schemas.microsoft.com/office/drawing/2014/main" id="{51B31B36-E3E6-4571-935C-9BFABEFDCB30}"/>
              </a:ext>
            </a:extLst>
          </p:cNvPr>
          <p:cNvSpPr>
            <a:spLocks noChangeShapeType="1"/>
          </p:cNvSpPr>
          <p:nvPr>
            <p:custDataLst>
              <p:tags r:id="rId22"/>
            </p:custDataLst>
          </p:nvPr>
        </p:nvSpPr>
        <p:spPr bwMode="auto">
          <a:xfrm>
            <a:off x="2198688" y="3352800"/>
            <a:ext cx="16986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43032" name="Rectangle 26">
            <a:extLst>
              <a:ext uri="{FF2B5EF4-FFF2-40B4-BE49-F238E27FC236}">
                <a16:creationId xmlns:a16="http://schemas.microsoft.com/office/drawing/2014/main" id="{BD8ED78E-4967-42F3-9DBB-28F705F8BDF4}"/>
              </a:ext>
            </a:extLst>
          </p:cNvPr>
          <p:cNvSpPr>
            <a:spLocks noChangeArrowheads="1"/>
          </p:cNvSpPr>
          <p:nvPr>
            <p:custDataLst>
              <p:tags r:id="rId23"/>
            </p:custDataLst>
          </p:nvPr>
        </p:nvSpPr>
        <p:spPr bwMode="auto">
          <a:xfrm>
            <a:off x="2146300" y="3352800"/>
            <a:ext cx="279400"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2</a:t>
            </a:r>
          </a:p>
        </p:txBody>
      </p:sp>
      <p:sp>
        <p:nvSpPr>
          <p:cNvPr id="43033" name="Line 27">
            <a:extLst>
              <a:ext uri="{FF2B5EF4-FFF2-40B4-BE49-F238E27FC236}">
                <a16:creationId xmlns:a16="http://schemas.microsoft.com/office/drawing/2014/main" id="{E77D68D1-6610-45B9-ADCA-37AC4DEC8E00}"/>
              </a:ext>
            </a:extLst>
          </p:cNvPr>
          <p:cNvSpPr>
            <a:spLocks noChangeShapeType="1"/>
          </p:cNvSpPr>
          <p:nvPr>
            <p:custDataLst>
              <p:tags r:id="rId24"/>
            </p:custDataLst>
          </p:nvPr>
        </p:nvSpPr>
        <p:spPr bwMode="auto">
          <a:xfrm>
            <a:off x="2528888" y="4038600"/>
            <a:ext cx="49260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43034" name="Rectangle 28">
            <a:extLst>
              <a:ext uri="{FF2B5EF4-FFF2-40B4-BE49-F238E27FC236}">
                <a16:creationId xmlns:a16="http://schemas.microsoft.com/office/drawing/2014/main" id="{56F0A9EF-9C3F-413C-94A6-5B7E2335073D}"/>
              </a:ext>
            </a:extLst>
          </p:cNvPr>
          <p:cNvSpPr>
            <a:spLocks noChangeArrowheads="1"/>
          </p:cNvSpPr>
          <p:nvPr>
            <p:custDataLst>
              <p:tags r:id="rId25"/>
            </p:custDataLst>
          </p:nvPr>
        </p:nvSpPr>
        <p:spPr bwMode="auto">
          <a:xfrm>
            <a:off x="3962400" y="4438650"/>
            <a:ext cx="152558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a:solidFill>
                  <a:srgbClr val="000000"/>
                </a:solidFill>
              </a:rPr>
              <a:t>Intervalle entre</a:t>
            </a:r>
          </a:p>
          <a:p>
            <a:pPr algn="ctr">
              <a:lnSpc>
                <a:spcPct val="90000"/>
              </a:lnSpc>
            </a:pPr>
            <a:r>
              <a:rPr lang="fr-FR" altLang="fr-FR">
                <a:solidFill>
                  <a:srgbClr val="000000"/>
                </a:solidFill>
              </a:rPr>
              <a:t>deux livraisons</a:t>
            </a:r>
          </a:p>
        </p:txBody>
      </p:sp>
      <p:sp>
        <p:nvSpPr>
          <p:cNvPr id="43035" name="Rectangle 29">
            <a:extLst>
              <a:ext uri="{FF2B5EF4-FFF2-40B4-BE49-F238E27FC236}">
                <a16:creationId xmlns:a16="http://schemas.microsoft.com/office/drawing/2014/main" id="{B8F7AF82-6945-4AF9-B7BA-7E0D4BFFA4B4}"/>
              </a:ext>
            </a:extLst>
          </p:cNvPr>
          <p:cNvSpPr>
            <a:spLocks noChangeArrowheads="1"/>
          </p:cNvSpPr>
          <p:nvPr>
            <p:custDataLst>
              <p:tags r:id="rId26"/>
            </p:custDataLst>
          </p:nvPr>
        </p:nvSpPr>
        <p:spPr bwMode="auto">
          <a:xfrm>
            <a:off x="6719888" y="4057650"/>
            <a:ext cx="735012"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a:solidFill>
                  <a:srgbClr val="000000"/>
                </a:solidFill>
              </a:rPr>
              <a:t>temps</a:t>
            </a:r>
          </a:p>
        </p:txBody>
      </p:sp>
      <p:sp>
        <p:nvSpPr>
          <p:cNvPr id="43036" name="Line 30">
            <a:extLst>
              <a:ext uri="{FF2B5EF4-FFF2-40B4-BE49-F238E27FC236}">
                <a16:creationId xmlns:a16="http://schemas.microsoft.com/office/drawing/2014/main" id="{A561FE2F-1890-4905-B0EB-56D727750697}"/>
              </a:ext>
            </a:extLst>
          </p:cNvPr>
          <p:cNvSpPr>
            <a:spLocks noChangeShapeType="1"/>
          </p:cNvSpPr>
          <p:nvPr>
            <p:custDataLst>
              <p:tags r:id="rId27"/>
            </p:custDataLst>
          </p:nvPr>
        </p:nvSpPr>
        <p:spPr bwMode="auto">
          <a:xfrm>
            <a:off x="3976688" y="4267200"/>
            <a:ext cx="430212" cy="0"/>
          </a:xfrm>
          <a:prstGeom prst="line">
            <a:avLst/>
          </a:prstGeom>
          <a:noFill/>
          <a:ln w="12700">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fr-FR"/>
          </a:p>
        </p:txBody>
      </p:sp>
      <p:sp>
        <p:nvSpPr>
          <p:cNvPr id="43037" name="Line 31">
            <a:extLst>
              <a:ext uri="{FF2B5EF4-FFF2-40B4-BE49-F238E27FC236}">
                <a16:creationId xmlns:a16="http://schemas.microsoft.com/office/drawing/2014/main" id="{F83D2F7F-9185-4039-9079-786283A8842F}"/>
              </a:ext>
            </a:extLst>
          </p:cNvPr>
          <p:cNvSpPr>
            <a:spLocks noChangeShapeType="1"/>
          </p:cNvSpPr>
          <p:nvPr>
            <p:custDataLst>
              <p:tags r:id="rId28"/>
            </p:custDataLst>
          </p:nvPr>
        </p:nvSpPr>
        <p:spPr bwMode="auto">
          <a:xfrm>
            <a:off x="4891088" y="4267200"/>
            <a:ext cx="4302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pSp>
        <p:nvGrpSpPr>
          <p:cNvPr id="43038" name="Group 38">
            <a:extLst>
              <a:ext uri="{FF2B5EF4-FFF2-40B4-BE49-F238E27FC236}">
                <a16:creationId xmlns:a16="http://schemas.microsoft.com/office/drawing/2014/main" id="{A33B767D-7468-4547-9160-59807C74EDF0}"/>
              </a:ext>
            </a:extLst>
          </p:cNvPr>
          <p:cNvGrpSpPr>
            <a:grpSpLocks/>
          </p:cNvGrpSpPr>
          <p:nvPr>
            <p:custDataLst>
              <p:tags r:id="rId29"/>
            </p:custDataLst>
          </p:nvPr>
        </p:nvGrpSpPr>
        <p:grpSpPr bwMode="auto">
          <a:xfrm>
            <a:off x="4495800" y="4038600"/>
            <a:ext cx="319088" cy="495300"/>
            <a:chOff x="3984" y="2832"/>
            <a:chExt cx="201" cy="312"/>
          </a:xfrm>
        </p:grpSpPr>
        <p:sp>
          <p:nvSpPr>
            <p:cNvPr id="43042" name="Rectangle 33">
              <a:extLst>
                <a:ext uri="{FF2B5EF4-FFF2-40B4-BE49-F238E27FC236}">
                  <a16:creationId xmlns:a16="http://schemas.microsoft.com/office/drawing/2014/main" id="{2133E0EC-07D1-457B-891C-23FC2B5A4917}"/>
                </a:ext>
              </a:extLst>
            </p:cNvPr>
            <p:cNvSpPr>
              <a:spLocks noChangeArrowheads="1"/>
            </p:cNvSpPr>
            <p:nvPr/>
          </p:nvSpPr>
          <p:spPr bwMode="auto">
            <a:xfrm>
              <a:off x="3984" y="2832"/>
              <a:ext cx="201"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a:t>
              </a:r>
            </a:p>
          </p:txBody>
        </p:sp>
        <p:sp>
          <p:nvSpPr>
            <p:cNvPr id="43043" name="Rectangle 34">
              <a:extLst>
                <a:ext uri="{FF2B5EF4-FFF2-40B4-BE49-F238E27FC236}">
                  <a16:creationId xmlns:a16="http://schemas.microsoft.com/office/drawing/2014/main" id="{AD21F631-2978-4546-B9C0-7948FE05D13B}"/>
                </a:ext>
              </a:extLst>
            </p:cNvPr>
            <p:cNvSpPr>
              <a:spLocks noChangeArrowheads="1"/>
            </p:cNvSpPr>
            <p:nvPr/>
          </p:nvSpPr>
          <p:spPr bwMode="auto">
            <a:xfrm>
              <a:off x="3984" y="2967"/>
              <a:ext cx="195"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D</a:t>
              </a:r>
            </a:p>
          </p:txBody>
        </p:sp>
        <p:sp>
          <p:nvSpPr>
            <p:cNvPr id="43044" name="Line 37">
              <a:extLst>
                <a:ext uri="{FF2B5EF4-FFF2-40B4-BE49-F238E27FC236}">
                  <a16:creationId xmlns:a16="http://schemas.microsoft.com/office/drawing/2014/main" id="{810F8937-2E18-4766-A9AC-3CE729A09A36}"/>
                </a:ext>
              </a:extLst>
            </p:cNvPr>
            <p:cNvSpPr>
              <a:spLocks noChangeShapeType="1"/>
            </p:cNvSpPr>
            <p:nvPr/>
          </p:nvSpPr>
          <p:spPr bwMode="auto">
            <a:xfrm>
              <a:off x="3984" y="2976"/>
              <a:ext cx="19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grpSp>
      <p:sp>
        <p:nvSpPr>
          <p:cNvPr id="43039" name="Line 39">
            <a:extLst>
              <a:ext uri="{FF2B5EF4-FFF2-40B4-BE49-F238E27FC236}">
                <a16:creationId xmlns:a16="http://schemas.microsoft.com/office/drawing/2014/main" id="{5CB01DB8-B42C-4457-AF63-509196F6BDA6}"/>
              </a:ext>
            </a:extLst>
          </p:cNvPr>
          <p:cNvSpPr>
            <a:spLocks noChangeShapeType="1"/>
          </p:cNvSpPr>
          <p:nvPr>
            <p:custDataLst>
              <p:tags r:id="rId30"/>
            </p:custDataLst>
          </p:nvPr>
        </p:nvSpPr>
        <p:spPr bwMode="auto">
          <a:xfrm>
            <a:off x="2514600" y="3352800"/>
            <a:ext cx="4876800" cy="0"/>
          </a:xfrm>
          <a:prstGeom prst="line">
            <a:avLst/>
          </a:prstGeom>
          <a:noFill/>
          <a:ln w="38100">
            <a:solidFill>
              <a:schemeClr val="hlink"/>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43040" name="Text Box 40">
            <a:extLst>
              <a:ext uri="{FF2B5EF4-FFF2-40B4-BE49-F238E27FC236}">
                <a16:creationId xmlns:a16="http://schemas.microsoft.com/office/drawing/2014/main" id="{20BEF314-3C9C-43D1-8CD0-9F12440F27E5}"/>
              </a:ext>
            </a:extLst>
          </p:cNvPr>
          <p:cNvSpPr txBox="1">
            <a:spLocks noChangeArrowheads="1"/>
          </p:cNvSpPr>
          <p:nvPr>
            <p:custDataLst>
              <p:tags r:id="rId31"/>
            </p:custDataLst>
          </p:nvPr>
        </p:nvSpPr>
        <p:spPr bwMode="auto">
          <a:xfrm>
            <a:off x="5715000" y="4403725"/>
            <a:ext cx="3081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b="1">
                <a:solidFill>
                  <a:srgbClr val="00279F"/>
                </a:solidFill>
              </a:rPr>
              <a:t>Nombre de commandes = D/Q</a:t>
            </a:r>
          </a:p>
        </p:txBody>
      </p:sp>
      <p:sp>
        <p:nvSpPr>
          <p:cNvPr id="43041" name="Text Box 42">
            <a:extLst>
              <a:ext uri="{FF2B5EF4-FFF2-40B4-BE49-F238E27FC236}">
                <a16:creationId xmlns:a16="http://schemas.microsoft.com/office/drawing/2014/main" id="{CAA94544-9223-4908-8692-29F5A362FD8C}"/>
              </a:ext>
            </a:extLst>
          </p:cNvPr>
          <p:cNvSpPr txBox="1">
            <a:spLocks noChangeArrowheads="1"/>
          </p:cNvSpPr>
          <p:nvPr>
            <p:custDataLst>
              <p:tags r:id="rId32"/>
            </p:custDataLst>
          </p:nvPr>
        </p:nvSpPr>
        <p:spPr bwMode="auto">
          <a:xfrm>
            <a:off x="304800" y="3886200"/>
            <a:ext cx="364013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b="1">
                <a:solidFill>
                  <a:srgbClr val="00279F"/>
                </a:solidFill>
              </a:rPr>
              <a:t>Notations :</a:t>
            </a:r>
          </a:p>
          <a:p>
            <a:r>
              <a:rPr lang="fr-FR" altLang="fr-FR" b="1">
                <a:solidFill>
                  <a:srgbClr val="00279F"/>
                </a:solidFill>
              </a:rPr>
              <a:t>D : demande de la période</a:t>
            </a:r>
          </a:p>
          <a:p>
            <a:r>
              <a:rPr lang="fr-FR" altLang="fr-FR" b="1">
                <a:solidFill>
                  <a:srgbClr val="00279F"/>
                </a:solidFill>
              </a:rPr>
              <a:t>L : coût de passation de commande</a:t>
            </a:r>
          </a:p>
          <a:p>
            <a:r>
              <a:rPr lang="fr-FR" altLang="fr-FR" b="1">
                <a:solidFill>
                  <a:srgbClr val="00279F"/>
                </a:solidFill>
              </a:rPr>
              <a:t>C : coût unitaire de l'article</a:t>
            </a:r>
          </a:p>
          <a:p>
            <a:r>
              <a:rPr lang="fr-FR" altLang="fr-FR" b="1">
                <a:solidFill>
                  <a:srgbClr val="00279F"/>
                </a:solidFill>
              </a:rPr>
              <a:t>h : taux de détention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D4BB12D1-3B4E-4A3E-84F5-EDD12B42CE95}"/>
              </a:ext>
            </a:extLst>
          </p:cNvPr>
          <p:cNvSpPr>
            <a:spLocks noChangeArrowheads="1"/>
          </p:cNvSpPr>
          <p:nvPr>
            <p:custDataLst>
              <p:tags r:id="rId1"/>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45059" name="Rectangle 3">
            <a:extLst>
              <a:ext uri="{FF2B5EF4-FFF2-40B4-BE49-F238E27FC236}">
                <a16:creationId xmlns:a16="http://schemas.microsoft.com/office/drawing/2014/main" id="{B06C054E-F8E5-4A66-BB07-CBA9293A7CF5}"/>
              </a:ext>
            </a:extLst>
          </p:cNvPr>
          <p:cNvSpPr>
            <a:spLocks noChangeArrowheads="1"/>
          </p:cNvSpPr>
          <p:nvPr>
            <p:custDataLst>
              <p:tags r:id="rId2"/>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45060" name="Rectangle 4">
            <a:extLst>
              <a:ext uri="{FF2B5EF4-FFF2-40B4-BE49-F238E27FC236}">
                <a16:creationId xmlns:a16="http://schemas.microsoft.com/office/drawing/2014/main" id="{3293C0AB-25CF-4545-A3DB-EFBE6CBD10C5}"/>
              </a:ext>
            </a:extLst>
          </p:cNvPr>
          <p:cNvSpPr>
            <a:spLocks noGrp="1" noChangeArrowheads="1"/>
          </p:cNvSpPr>
          <p:nvPr>
            <p:ph type="title"/>
            <p:custDataLst>
              <p:tags r:id="rId3"/>
            </p:custDataLst>
          </p:nvPr>
        </p:nvSpPr>
        <p:spPr>
          <a:noFill/>
        </p:spPr>
        <p:txBody>
          <a:bodyPr/>
          <a:lstStyle/>
          <a:p>
            <a:pPr>
              <a:lnSpc>
                <a:spcPct val="90000"/>
              </a:lnSpc>
            </a:pPr>
            <a:r>
              <a:rPr lang="fr-FR" altLang="fr-FR" dirty="0"/>
              <a:t>Évolution du coût</a:t>
            </a:r>
          </a:p>
        </p:txBody>
      </p:sp>
      <p:sp>
        <p:nvSpPr>
          <p:cNvPr id="45061" name="Freeform 5">
            <a:extLst>
              <a:ext uri="{FF2B5EF4-FFF2-40B4-BE49-F238E27FC236}">
                <a16:creationId xmlns:a16="http://schemas.microsoft.com/office/drawing/2014/main" id="{CB05E0EA-2192-4DF3-8B9E-D73AD67FACF0}"/>
              </a:ext>
            </a:extLst>
          </p:cNvPr>
          <p:cNvSpPr>
            <a:spLocks/>
          </p:cNvSpPr>
          <p:nvPr>
            <p:custDataLst>
              <p:tags r:id="rId4"/>
            </p:custDataLst>
          </p:nvPr>
        </p:nvSpPr>
        <p:spPr bwMode="auto">
          <a:xfrm>
            <a:off x="1608138" y="3403600"/>
            <a:ext cx="4756150" cy="1931988"/>
          </a:xfrm>
          <a:custGeom>
            <a:avLst/>
            <a:gdLst>
              <a:gd name="T0" fmla="*/ 0 w 2996"/>
              <a:gd name="T1" fmla="*/ 2147483646 h 1217"/>
              <a:gd name="T2" fmla="*/ 2147483646 w 2996"/>
              <a:gd name="T3" fmla="*/ 0 h 1217"/>
              <a:gd name="T4" fmla="*/ 2147483646 w 2996"/>
              <a:gd name="T5" fmla="*/ 0 h 1217"/>
              <a:gd name="T6" fmla="*/ 0 60000 65536"/>
              <a:gd name="T7" fmla="*/ 0 60000 65536"/>
              <a:gd name="T8" fmla="*/ 0 60000 65536"/>
              <a:gd name="T9" fmla="*/ 0 w 2996"/>
              <a:gd name="T10" fmla="*/ 0 h 1217"/>
              <a:gd name="T11" fmla="*/ 2996 w 2996"/>
              <a:gd name="T12" fmla="*/ 1217 h 1217"/>
            </a:gdLst>
            <a:ahLst/>
            <a:cxnLst>
              <a:cxn ang="T6">
                <a:pos x="T0" y="T1"/>
              </a:cxn>
              <a:cxn ang="T7">
                <a:pos x="T2" y="T3"/>
              </a:cxn>
              <a:cxn ang="T8">
                <a:pos x="T4" y="T5"/>
              </a:cxn>
            </a:cxnLst>
            <a:rect l="T9" t="T10" r="T11" b="T12"/>
            <a:pathLst>
              <a:path w="2996" h="1217">
                <a:moveTo>
                  <a:pt x="0" y="1216"/>
                </a:moveTo>
                <a:lnTo>
                  <a:pt x="2993" y="0"/>
                </a:lnTo>
                <a:lnTo>
                  <a:pt x="2995" y="0"/>
                </a:lnTo>
              </a:path>
            </a:pathLst>
          </a:custGeom>
          <a:noFill/>
          <a:ln w="38100" cap="rnd" cmpd="sng">
            <a:solidFill>
              <a:srgbClr val="66FF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5062" name="Freeform 6">
            <a:extLst>
              <a:ext uri="{FF2B5EF4-FFF2-40B4-BE49-F238E27FC236}">
                <a16:creationId xmlns:a16="http://schemas.microsoft.com/office/drawing/2014/main" id="{A8DE3096-61B8-4C91-9119-8F5D34154B75}"/>
              </a:ext>
            </a:extLst>
          </p:cNvPr>
          <p:cNvSpPr>
            <a:spLocks/>
          </p:cNvSpPr>
          <p:nvPr>
            <p:custDataLst>
              <p:tags r:id="rId5"/>
            </p:custDataLst>
          </p:nvPr>
        </p:nvSpPr>
        <p:spPr bwMode="auto">
          <a:xfrm>
            <a:off x="1824038" y="1312863"/>
            <a:ext cx="4505325" cy="3752850"/>
          </a:xfrm>
          <a:custGeom>
            <a:avLst/>
            <a:gdLst>
              <a:gd name="T0" fmla="*/ 2147483646 w 2838"/>
              <a:gd name="T1" fmla="*/ 2147483646 h 2364"/>
              <a:gd name="T2" fmla="*/ 2147483646 w 2838"/>
              <a:gd name="T3" fmla="*/ 2147483646 h 2364"/>
              <a:gd name="T4" fmla="*/ 2147483646 w 2838"/>
              <a:gd name="T5" fmla="*/ 2147483646 h 2364"/>
              <a:gd name="T6" fmla="*/ 2147483646 w 2838"/>
              <a:gd name="T7" fmla="*/ 2147483646 h 2364"/>
              <a:gd name="T8" fmla="*/ 2147483646 w 2838"/>
              <a:gd name="T9" fmla="*/ 2147483646 h 2364"/>
              <a:gd name="T10" fmla="*/ 2147483646 w 2838"/>
              <a:gd name="T11" fmla="*/ 2147483646 h 2364"/>
              <a:gd name="T12" fmla="*/ 2147483646 w 2838"/>
              <a:gd name="T13" fmla="*/ 2147483646 h 2364"/>
              <a:gd name="T14" fmla="*/ 2147483646 w 2838"/>
              <a:gd name="T15" fmla="*/ 2147483646 h 2364"/>
              <a:gd name="T16" fmla="*/ 2147483646 w 2838"/>
              <a:gd name="T17" fmla="*/ 2147483646 h 2364"/>
              <a:gd name="T18" fmla="*/ 2147483646 w 2838"/>
              <a:gd name="T19" fmla="*/ 2147483646 h 2364"/>
              <a:gd name="T20" fmla="*/ 2147483646 w 2838"/>
              <a:gd name="T21" fmla="*/ 2147483646 h 2364"/>
              <a:gd name="T22" fmla="*/ 2147483646 w 2838"/>
              <a:gd name="T23" fmla="*/ 2147483646 h 2364"/>
              <a:gd name="T24" fmla="*/ 2147483646 w 2838"/>
              <a:gd name="T25" fmla="*/ 2147483646 h 2364"/>
              <a:gd name="T26" fmla="*/ 2147483646 w 2838"/>
              <a:gd name="T27" fmla="*/ 2147483646 h 2364"/>
              <a:gd name="T28" fmla="*/ 2147483646 w 2838"/>
              <a:gd name="T29" fmla="*/ 2147483646 h 2364"/>
              <a:gd name="T30" fmla="*/ 2147483646 w 2838"/>
              <a:gd name="T31" fmla="*/ 2147483646 h 2364"/>
              <a:gd name="T32" fmla="*/ 2147483646 w 2838"/>
              <a:gd name="T33" fmla="*/ 2147483646 h 2364"/>
              <a:gd name="T34" fmla="*/ 2147483646 w 2838"/>
              <a:gd name="T35" fmla="*/ 2147483646 h 2364"/>
              <a:gd name="T36" fmla="*/ 2147483646 w 2838"/>
              <a:gd name="T37" fmla="*/ 2147483646 h 2364"/>
              <a:gd name="T38" fmla="*/ 2147483646 w 2838"/>
              <a:gd name="T39" fmla="*/ 2147483646 h 2364"/>
              <a:gd name="T40" fmla="*/ 2147483646 w 2838"/>
              <a:gd name="T41" fmla="*/ 2147483646 h 2364"/>
              <a:gd name="T42" fmla="*/ 2147483646 w 2838"/>
              <a:gd name="T43" fmla="*/ 2147483646 h 2364"/>
              <a:gd name="T44" fmla="*/ 2147483646 w 2838"/>
              <a:gd name="T45" fmla="*/ 2147483646 h 2364"/>
              <a:gd name="T46" fmla="*/ 2147483646 w 2838"/>
              <a:gd name="T47" fmla="*/ 2147483646 h 2364"/>
              <a:gd name="T48" fmla="*/ 2147483646 w 2838"/>
              <a:gd name="T49" fmla="*/ 2147483646 h 2364"/>
              <a:gd name="T50" fmla="*/ 2147483646 w 2838"/>
              <a:gd name="T51" fmla="*/ 2147483646 h 2364"/>
              <a:gd name="T52" fmla="*/ 2147483646 w 2838"/>
              <a:gd name="T53" fmla="*/ 2147483646 h 2364"/>
              <a:gd name="T54" fmla="*/ 2147483646 w 2838"/>
              <a:gd name="T55" fmla="*/ 2147483646 h 2364"/>
              <a:gd name="T56" fmla="*/ 2147483646 w 2838"/>
              <a:gd name="T57" fmla="*/ 2147483646 h 2364"/>
              <a:gd name="T58" fmla="*/ 2147483646 w 2838"/>
              <a:gd name="T59" fmla="*/ 2147483646 h 2364"/>
              <a:gd name="T60" fmla="*/ 2147483646 w 2838"/>
              <a:gd name="T61" fmla="*/ 2147483646 h 2364"/>
              <a:gd name="T62" fmla="*/ 2147483646 w 2838"/>
              <a:gd name="T63" fmla="*/ 2147483646 h 2364"/>
              <a:gd name="T64" fmla="*/ 2147483646 w 2838"/>
              <a:gd name="T65" fmla="*/ 2147483646 h 236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38"/>
              <a:gd name="T100" fmla="*/ 0 h 2364"/>
              <a:gd name="T101" fmla="*/ 2838 w 2838"/>
              <a:gd name="T102" fmla="*/ 2364 h 236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38" h="2364">
                <a:moveTo>
                  <a:pt x="0" y="0"/>
                </a:moveTo>
                <a:lnTo>
                  <a:pt x="3" y="82"/>
                </a:lnTo>
                <a:lnTo>
                  <a:pt x="5" y="160"/>
                </a:lnTo>
                <a:lnTo>
                  <a:pt x="9" y="240"/>
                </a:lnTo>
                <a:lnTo>
                  <a:pt x="13" y="318"/>
                </a:lnTo>
                <a:lnTo>
                  <a:pt x="17" y="393"/>
                </a:lnTo>
                <a:lnTo>
                  <a:pt x="21" y="468"/>
                </a:lnTo>
                <a:lnTo>
                  <a:pt x="25" y="541"/>
                </a:lnTo>
                <a:lnTo>
                  <a:pt x="31" y="613"/>
                </a:lnTo>
                <a:lnTo>
                  <a:pt x="37" y="683"/>
                </a:lnTo>
                <a:lnTo>
                  <a:pt x="45" y="751"/>
                </a:lnTo>
                <a:lnTo>
                  <a:pt x="52" y="818"/>
                </a:lnTo>
                <a:lnTo>
                  <a:pt x="60" y="884"/>
                </a:lnTo>
                <a:lnTo>
                  <a:pt x="69" y="949"/>
                </a:lnTo>
                <a:lnTo>
                  <a:pt x="80" y="1011"/>
                </a:lnTo>
                <a:lnTo>
                  <a:pt x="91" y="1074"/>
                </a:lnTo>
                <a:lnTo>
                  <a:pt x="103" y="1133"/>
                </a:lnTo>
                <a:lnTo>
                  <a:pt x="117" y="1192"/>
                </a:lnTo>
                <a:lnTo>
                  <a:pt x="133" y="1249"/>
                </a:lnTo>
                <a:lnTo>
                  <a:pt x="150" y="1306"/>
                </a:lnTo>
                <a:lnTo>
                  <a:pt x="168" y="1360"/>
                </a:lnTo>
                <a:lnTo>
                  <a:pt x="189" y="1413"/>
                </a:lnTo>
                <a:lnTo>
                  <a:pt x="209" y="1466"/>
                </a:lnTo>
                <a:lnTo>
                  <a:pt x="234" y="1515"/>
                </a:lnTo>
                <a:lnTo>
                  <a:pt x="258" y="1565"/>
                </a:lnTo>
                <a:lnTo>
                  <a:pt x="287" y="1612"/>
                </a:lnTo>
                <a:lnTo>
                  <a:pt x="317" y="1659"/>
                </a:lnTo>
                <a:lnTo>
                  <a:pt x="347" y="1703"/>
                </a:lnTo>
                <a:lnTo>
                  <a:pt x="381" y="1748"/>
                </a:lnTo>
                <a:lnTo>
                  <a:pt x="418" y="1789"/>
                </a:lnTo>
                <a:lnTo>
                  <a:pt x="455" y="1830"/>
                </a:lnTo>
                <a:lnTo>
                  <a:pt x="497" y="1870"/>
                </a:lnTo>
                <a:lnTo>
                  <a:pt x="540" y="1907"/>
                </a:lnTo>
                <a:lnTo>
                  <a:pt x="585" y="1942"/>
                </a:lnTo>
                <a:lnTo>
                  <a:pt x="633" y="1977"/>
                </a:lnTo>
                <a:lnTo>
                  <a:pt x="684" y="2009"/>
                </a:lnTo>
                <a:lnTo>
                  <a:pt x="735" y="2039"/>
                </a:lnTo>
                <a:lnTo>
                  <a:pt x="790" y="2067"/>
                </a:lnTo>
                <a:lnTo>
                  <a:pt x="846" y="2092"/>
                </a:lnTo>
                <a:lnTo>
                  <a:pt x="905" y="2118"/>
                </a:lnTo>
                <a:lnTo>
                  <a:pt x="964" y="2141"/>
                </a:lnTo>
                <a:lnTo>
                  <a:pt x="1026" y="2162"/>
                </a:lnTo>
                <a:lnTo>
                  <a:pt x="1090" y="2182"/>
                </a:lnTo>
                <a:lnTo>
                  <a:pt x="1154" y="2202"/>
                </a:lnTo>
                <a:lnTo>
                  <a:pt x="1222" y="2217"/>
                </a:lnTo>
                <a:lnTo>
                  <a:pt x="1290" y="2234"/>
                </a:lnTo>
                <a:lnTo>
                  <a:pt x="1360" y="2248"/>
                </a:lnTo>
                <a:lnTo>
                  <a:pt x="1431" y="2262"/>
                </a:lnTo>
                <a:lnTo>
                  <a:pt x="1505" y="2275"/>
                </a:lnTo>
                <a:lnTo>
                  <a:pt x="1580" y="2286"/>
                </a:lnTo>
                <a:lnTo>
                  <a:pt x="1654" y="2295"/>
                </a:lnTo>
                <a:lnTo>
                  <a:pt x="1732" y="2303"/>
                </a:lnTo>
                <a:lnTo>
                  <a:pt x="1810" y="2313"/>
                </a:lnTo>
                <a:lnTo>
                  <a:pt x="1891" y="2320"/>
                </a:lnTo>
                <a:lnTo>
                  <a:pt x="1972" y="2327"/>
                </a:lnTo>
                <a:lnTo>
                  <a:pt x="2053" y="2332"/>
                </a:lnTo>
                <a:lnTo>
                  <a:pt x="2137" y="2338"/>
                </a:lnTo>
                <a:lnTo>
                  <a:pt x="2221" y="2342"/>
                </a:lnTo>
                <a:lnTo>
                  <a:pt x="2306" y="2346"/>
                </a:lnTo>
                <a:lnTo>
                  <a:pt x="2393" y="2350"/>
                </a:lnTo>
                <a:lnTo>
                  <a:pt x="2479" y="2352"/>
                </a:lnTo>
                <a:lnTo>
                  <a:pt x="2567" y="2356"/>
                </a:lnTo>
                <a:lnTo>
                  <a:pt x="2655" y="2357"/>
                </a:lnTo>
                <a:lnTo>
                  <a:pt x="2745" y="2361"/>
                </a:lnTo>
                <a:lnTo>
                  <a:pt x="2835" y="2363"/>
                </a:lnTo>
                <a:lnTo>
                  <a:pt x="2837" y="2363"/>
                </a:lnTo>
              </a:path>
            </a:pathLst>
          </a:custGeom>
          <a:noFill/>
          <a:ln w="38100" cap="rnd" cmpd="sng">
            <a:solidFill>
              <a:schemeClr val="hlink"/>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5063" name="Freeform 7">
            <a:extLst>
              <a:ext uri="{FF2B5EF4-FFF2-40B4-BE49-F238E27FC236}">
                <a16:creationId xmlns:a16="http://schemas.microsoft.com/office/drawing/2014/main" id="{EC7C627D-6A3E-4EBB-84D1-3BDC4588DDFC}"/>
              </a:ext>
            </a:extLst>
          </p:cNvPr>
          <p:cNvSpPr>
            <a:spLocks/>
          </p:cNvSpPr>
          <p:nvPr>
            <p:custDataLst>
              <p:tags r:id="rId6"/>
            </p:custDataLst>
          </p:nvPr>
        </p:nvSpPr>
        <p:spPr bwMode="auto">
          <a:xfrm>
            <a:off x="1905000" y="1295400"/>
            <a:ext cx="4314825" cy="2711450"/>
          </a:xfrm>
          <a:custGeom>
            <a:avLst/>
            <a:gdLst>
              <a:gd name="T0" fmla="*/ 2147483646 w 2718"/>
              <a:gd name="T1" fmla="*/ 2147483646 h 1708"/>
              <a:gd name="T2" fmla="*/ 2147483646 w 2718"/>
              <a:gd name="T3" fmla="*/ 0 h 1708"/>
              <a:gd name="T4" fmla="*/ 2147483646 w 2718"/>
              <a:gd name="T5" fmla="*/ 2147483646 h 1708"/>
              <a:gd name="T6" fmla="*/ 0 w 2718"/>
              <a:gd name="T7" fmla="*/ 2147483646 h 1708"/>
              <a:gd name="T8" fmla="*/ 2147483646 w 2718"/>
              <a:gd name="T9" fmla="*/ 2147483646 h 1708"/>
              <a:gd name="T10" fmla="*/ 2147483646 w 2718"/>
              <a:gd name="T11" fmla="*/ 2147483646 h 1708"/>
              <a:gd name="T12" fmla="*/ 2147483646 w 2718"/>
              <a:gd name="T13" fmla="*/ 2147483646 h 1708"/>
              <a:gd name="T14" fmla="*/ 2147483646 w 2718"/>
              <a:gd name="T15" fmla="*/ 2147483646 h 1708"/>
              <a:gd name="T16" fmla="*/ 2147483646 w 2718"/>
              <a:gd name="T17" fmla="*/ 2147483646 h 1708"/>
              <a:gd name="T18" fmla="*/ 2147483646 w 2718"/>
              <a:gd name="T19" fmla="*/ 2147483646 h 1708"/>
              <a:gd name="T20" fmla="*/ 2147483646 w 2718"/>
              <a:gd name="T21" fmla="*/ 2147483646 h 1708"/>
              <a:gd name="T22" fmla="*/ 2147483646 w 2718"/>
              <a:gd name="T23" fmla="*/ 2147483646 h 1708"/>
              <a:gd name="T24" fmla="*/ 2147483646 w 2718"/>
              <a:gd name="T25" fmla="*/ 2147483646 h 1708"/>
              <a:gd name="T26" fmla="*/ 2147483646 w 2718"/>
              <a:gd name="T27" fmla="*/ 2147483646 h 1708"/>
              <a:gd name="T28" fmla="*/ 2147483646 w 2718"/>
              <a:gd name="T29" fmla="*/ 2147483646 h 1708"/>
              <a:gd name="T30" fmla="*/ 2147483646 w 2718"/>
              <a:gd name="T31" fmla="*/ 2147483646 h 1708"/>
              <a:gd name="T32" fmla="*/ 2147483646 w 2718"/>
              <a:gd name="T33" fmla="*/ 2147483646 h 1708"/>
              <a:gd name="T34" fmla="*/ 2147483646 w 2718"/>
              <a:gd name="T35" fmla="*/ 2147483646 h 1708"/>
              <a:gd name="T36" fmla="*/ 2147483646 w 2718"/>
              <a:gd name="T37" fmla="*/ 2147483646 h 1708"/>
              <a:gd name="T38" fmla="*/ 2147483646 w 2718"/>
              <a:gd name="T39" fmla="*/ 2147483646 h 1708"/>
              <a:gd name="T40" fmla="*/ 2147483646 w 2718"/>
              <a:gd name="T41" fmla="*/ 2147483646 h 1708"/>
              <a:gd name="T42" fmla="*/ 2147483646 w 2718"/>
              <a:gd name="T43" fmla="*/ 2147483646 h 1708"/>
              <a:gd name="T44" fmla="*/ 2147483646 w 2718"/>
              <a:gd name="T45" fmla="*/ 2147483646 h 1708"/>
              <a:gd name="T46" fmla="*/ 2147483646 w 2718"/>
              <a:gd name="T47" fmla="*/ 2147483646 h 1708"/>
              <a:gd name="T48" fmla="*/ 2147483646 w 2718"/>
              <a:gd name="T49" fmla="*/ 2147483646 h 1708"/>
              <a:gd name="T50" fmla="*/ 2147483646 w 2718"/>
              <a:gd name="T51" fmla="*/ 2147483646 h 1708"/>
              <a:gd name="T52" fmla="*/ 2147483646 w 2718"/>
              <a:gd name="T53" fmla="*/ 2147483646 h 1708"/>
              <a:gd name="T54" fmla="*/ 2147483646 w 2718"/>
              <a:gd name="T55" fmla="*/ 2147483646 h 1708"/>
              <a:gd name="T56" fmla="*/ 2147483646 w 2718"/>
              <a:gd name="T57" fmla="*/ 2147483646 h 1708"/>
              <a:gd name="T58" fmla="*/ 2147483646 w 2718"/>
              <a:gd name="T59" fmla="*/ 2147483646 h 1708"/>
              <a:gd name="T60" fmla="*/ 2147483646 w 2718"/>
              <a:gd name="T61" fmla="*/ 2147483646 h 1708"/>
              <a:gd name="T62" fmla="*/ 2147483646 w 2718"/>
              <a:gd name="T63" fmla="*/ 2147483646 h 1708"/>
              <a:gd name="T64" fmla="*/ 2147483646 w 2718"/>
              <a:gd name="T65" fmla="*/ 2147483646 h 1708"/>
              <a:gd name="T66" fmla="*/ 2147483646 w 2718"/>
              <a:gd name="T67" fmla="*/ 2147483646 h 1708"/>
              <a:gd name="T68" fmla="*/ 2147483646 w 2718"/>
              <a:gd name="T69" fmla="*/ 2147483646 h 1708"/>
              <a:gd name="T70" fmla="*/ 2147483646 w 2718"/>
              <a:gd name="T71" fmla="*/ 2147483646 h 1708"/>
              <a:gd name="T72" fmla="*/ 2147483646 w 2718"/>
              <a:gd name="T73" fmla="*/ 2147483646 h 1708"/>
              <a:gd name="T74" fmla="*/ 2147483646 w 2718"/>
              <a:gd name="T75" fmla="*/ 2147483646 h 1708"/>
              <a:gd name="T76" fmla="*/ 2147483646 w 2718"/>
              <a:gd name="T77" fmla="*/ 2147483646 h 1708"/>
              <a:gd name="T78" fmla="*/ 2147483646 w 2718"/>
              <a:gd name="T79" fmla="*/ 2147483646 h 1708"/>
              <a:gd name="T80" fmla="*/ 2147483646 w 2718"/>
              <a:gd name="T81" fmla="*/ 2147483646 h 1708"/>
              <a:gd name="T82" fmla="*/ 2147483646 w 2718"/>
              <a:gd name="T83" fmla="*/ 2147483646 h 1708"/>
              <a:gd name="T84" fmla="*/ 2147483646 w 2718"/>
              <a:gd name="T85" fmla="*/ 2147483646 h 1708"/>
              <a:gd name="T86" fmla="*/ 2147483646 w 2718"/>
              <a:gd name="T87" fmla="*/ 2147483646 h 1708"/>
              <a:gd name="T88" fmla="*/ 2147483646 w 2718"/>
              <a:gd name="T89" fmla="*/ 2147483646 h 1708"/>
              <a:gd name="T90" fmla="*/ 2147483646 w 2718"/>
              <a:gd name="T91" fmla="*/ 2147483646 h 1708"/>
              <a:gd name="T92" fmla="*/ 2147483646 w 2718"/>
              <a:gd name="T93" fmla="*/ 2147483646 h 1708"/>
              <a:gd name="T94" fmla="*/ 2147483646 w 2718"/>
              <a:gd name="T95" fmla="*/ 2147483646 h 1708"/>
              <a:gd name="T96" fmla="*/ 2147483646 w 2718"/>
              <a:gd name="T97" fmla="*/ 2147483646 h 1708"/>
              <a:gd name="T98" fmla="*/ 2147483646 w 2718"/>
              <a:gd name="T99" fmla="*/ 2147483646 h 1708"/>
              <a:gd name="T100" fmla="*/ 2147483646 w 2718"/>
              <a:gd name="T101" fmla="*/ 2147483646 h 1708"/>
              <a:gd name="T102" fmla="*/ 2147483646 w 2718"/>
              <a:gd name="T103" fmla="*/ 2147483646 h 1708"/>
              <a:gd name="T104" fmla="*/ 2147483646 w 2718"/>
              <a:gd name="T105" fmla="*/ 2147483646 h 1708"/>
              <a:gd name="T106" fmla="*/ 2147483646 w 2718"/>
              <a:gd name="T107" fmla="*/ 2147483646 h 1708"/>
              <a:gd name="T108" fmla="*/ 2147483646 w 2718"/>
              <a:gd name="T109" fmla="*/ 2147483646 h 17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718"/>
              <a:gd name="T166" fmla="*/ 0 h 1708"/>
              <a:gd name="T167" fmla="*/ 2718 w 2718"/>
              <a:gd name="T168" fmla="*/ 1708 h 170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718" h="1708">
                <a:moveTo>
                  <a:pt x="21" y="9"/>
                </a:moveTo>
                <a:lnTo>
                  <a:pt x="21" y="7"/>
                </a:lnTo>
                <a:lnTo>
                  <a:pt x="17" y="4"/>
                </a:lnTo>
                <a:lnTo>
                  <a:pt x="17" y="2"/>
                </a:lnTo>
                <a:lnTo>
                  <a:pt x="15" y="2"/>
                </a:lnTo>
                <a:lnTo>
                  <a:pt x="14" y="0"/>
                </a:lnTo>
                <a:lnTo>
                  <a:pt x="8" y="0"/>
                </a:lnTo>
                <a:lnTo>
                  <a:pt x="10" y="2"/>
                </a:lnTo>
                <a:lnTo>
                  <a:pt x="6" y="2"/>
                </a:lnTo>
                <a:lnTo>
                  <a:pt x="6" y="4"/>
                </a:lnTo>
                <a:lnTo>
                  <a:pt x="4" y="4"/>
                </a:lnTo>
                <a:lnTo>
                  <a:pt x="0" y="7"/>
                </a:lnTo>
                <a:lnTo>
                  <a:pt x="0" y="11"/>
                </a:lnTo>
                <a:lnTo>
                  <a:pt x="8" y="95"/>
                </a:lnTo>
                <a:lnTo>
                  <a:pt x="15" y="179"/>
                </a:lnTo>
                <a:lnTo>
                  <a:pt x="15" y="180"/>
                </a:lnTo>
                <a:lnTo>
                  <a:pt x="24" y="262"/>
                </a:lnTo>
                <a:lnTo>
                  <a:pt x="36" y="344"/>
                </a:lnTo>
                <a:lnTo>
                  <a:pt x="47" y="424"/>
                </a:lnTo>
                <a:lnTo>
                  <a:pt x="60" y="503"/>
                </a:lnTo>
                <a:lnTo>
                  <a:pt x="75" y="579"/>
                </a:lnTo>
                <a:lnTo>
                  <a:pt x="90" y="655"/>
                </a:lnTo>
                <a:lnTo>
                  <a:pt x="105" y="731"/>
                </a:lnTo>
                <a:lnTo>
                  <a:pt x="124" y="803"/>
                </a:lnTo>
                <a:lnTo>
                  <a:pt x="143" y="873"/>
                </a:lnTo>
                <a:lnTo>
                  <a:pt x="161" y="943"/>
                </a:lnTo>
                <a:lnTo>
                  <a:pt x="182" y="1009"/>
                </a:lnTo>
                <a:lnTo>
                  <a:pt x="182" y="1011"/>
                </a:lnTo>
                <a:lnTo>
                  <a:pt x="204" y="1075"/>
                </a:lnTo>
                <a:lnTo>
                  <a:pt x="227" y="1137"/>
                </a:lnTo>
                <a:lnTo>
                  <a:pt x="251" y="1198"/>
                </a:lnTo>
                <a:lnTo>
                  <a:pt x="277" y="1254"/>
                </a:lnTo>
                <a:lnTo>
                  <a:pt x="304" y="1308"/>
                </a:lnTo>
                <a:lnTo>
                  <a:pt x="306" y="1308"/>
                </a:lnTo>
                <a:lnTo>
                  <a:pt x="333" y="1359"/>
                </a:lnTo>
                <a:lnTo>
                  <a:pt x="361" y="1408"/>
                </a:lnTo>
                <a:lnTo>
                  <a:pt x="361" y="1409"/>
                </a:lnTo>
                <a:lnTo>
                  <a:pt x="392" y="1454"/>
                </a:lnTo>
                <a:lnTo>
                  <a:pt x="421" y="1495"/>
                </a:lnTo>
                <a:lnTo>
                  <a:pt x="453" y="1534"/>
                </a:lnTo>
                <a:lnTo>
                  <a:pt x="487" y="1568"/>
                </a:lnTo>
                <a:lnTo>
                  <a:pt x="487" y="1569"/>
                </a:lnTo>
                <a:lnTo>
                  <a:pt x="521" y="1602"/>
                </a:lnTo>
                <a:lnTo>
                  <a:pt x="523" y="1602"/>
                </a:lnTo>
                <a:lnTo>
                  <a:pt x="558" y="1628"/>
                </a:lnTo>
                <a:lnTo>
                  <a:pt x="594" y="1651"/>
                </a:lnTo>
                <a:lnTo>
                  <a:pt x="596" y="1651"/>
                </a:lnTo>
                <a:lnTo>
                  <a:pt x="633" y="1671"/>
                </a:lnTo>
                <a:lnTo>
                  <a:pt x="633" y="1673"/>
                </a:lnTo>
                <a:lnTo>
                  <a:pt x="670" y="1687"/>
                </a:lnTo>
                <a:lnTo>
                  <a:pt x="672" y="1687"/>
                </a:lnTo>
                <a:lnTo>
                  <a:pt x="712" y="1698"/>
                </a:lnTo>
                <a:lnTo>
                  <a:pt x="753" y="1705"/>
                </a:lnTo>
                <a:lnTo>
                  <a:pt x="755" y="1705"/>
                </a:lnTo>
                <a:lnTo>
                  <a:pt x="796" y="1707"/>
                </a:lnTo>
                <a:lnTo>
                  <a:pt x="839" y="1705"/>
                </a:lnTo>
                <a:lnTo>
                  <a:pt x="880" y="1703"/>
                </a:lnTo>
                <a:lnTo>
                  <a:pt x="923" y="1700"/>
                </a:lnTo>
                <a:lnTo>
                  <a:pt x="968" y="1696"/>
                </a:lnTo>
                <a:lnTo>
                  <a:pt x="970" y="1696"/>
                </a:lnTo>
                <a:lnTo>
                  <a:pt x="1015" y="1690"/>
                </a:lnTo>
                <a:lnTo>
                  <a:pt x="1060" y="1686"/>
                </a:lnTo>
                <a:lnTo>
                  <a:pt x="1107" y="1678"/>
                </a:lnTo>
                <a:lnTo>
                  <a:pt x="1153" y="1671"/>
                </a:lnTo>
                <a:lnTo>
                  <a:pt x="1202" y="1662"/>
                </a:lnTo>
                <a:lnTo>
                  <a:pt x="1251" y="1653"/>
                </a:lnTo>
                <a:lnTo>
                  <a:pt x="1301" y="1643"/>
                </a:lnTo>
                <a:lnTo>
                  <a:pt x="1352" y="1632"/>
                </a:lnTo>
                <a:lnTo>
                  <a:pt x="1404" y="1620"/>
                </a:lnTo>
                <a:lnTo>
                  <a:pt x="1459" y="1607"/>
                </a:lnTo>
                <a:lnTo>
                  <a:pt x="1513" y="1593"/>
                </a:lnTo>
                <a:lnTo>
                  <a:pt x="1569" y="1579"/>
                </a:lnTo>
                <a:lnTo>
                  <a:pt x="1627" y="1564"/>
                </a:lnTo>
                <a:lnTo>
                  <a:pt x="1687" y="1546"/>
                </a:lnTo>
                <a:lnTo>
                  <a:pt x="1747" y="1530"/>
                </a:lnTo>
                <a:lnTo>
                  <a:pt x="1749" y="1530"/>
                </a:lnTo>
                <a:lnTo>
                  <a:pt x="1811" y="1511"/>
                </a:lnTo>
                <a:lnTo>
                  <a:pt x="1874" y="1493"/>
                </a:lnTo>
                <a:lnTo>
                  <a:pt x="1876" y="1493"/>
                </a:lnTo>
                <a:lnTo>
                  <a:pt x="1942" y="1472"/>
                </a:lnTo>
                <a:lnTo>
                  <a:pt x="2007" y="1452"/>
                </a:lnTo>
                <a:lnTo>
                  <a:pt x="2009" y="1452"/>
                </a:lnTo>
                <a:lnTo>
                  <a:pt x="2078" y="1429"/>
                </a:lnTo>
                <a:lnTo>
                  <a:pt x="2150" y="1406"/>
                </a:lnTo>
                <a:lnTo>
                  <a:pt x="2225" y="1383"/>
                </a:lnTo>
                <a:lnTo>
                  <a:pt x="2299" y="1357"/>
                </a:lnTo>
                <a:lnTo>
                  <a:pt x="2376" y="1330"/>
                </a:lnTo>
                <a:lnTo>
                  <a:pt x="2456" y="1304"/>
                </a:lnTo>
                <a:lnTo>
                  <a:pt x="2539" y="1277"/>
                </a:lnTo>
                <a:lnTo>
                  <a:pt x="2623" y="1249"/>
                </a:lnTo>
                <a:lnTo>
                  <a:pt x="2709" y="1219"/>
                </a:lnTo>
                <a:lnTo>
                  <a:pt x="2709" y="1217"/>
                </a:lnTo>
                <a:lnTo>
                  <a:pt x="2711" y="1217"/>
                </a:lnTo>
                <a:lnTo>
                  <a:pt x="2715" y="1213"/>
                </a:lnTo>
                <a:lnTo>
                  <a:pt x="2715" y="1206"/>
                </a:lnTo>
                <a:lnTo>
                  <a:pt x="2717" y="1206"/>
                </a:lnTo>
                <a:lnTo>
                  <a:pt x="2713" y="1203"/>
                </a:lnTo>
                <a:lnTo>
                  <a:pt x="2713" y="1201"/>
                </a:lnTo>
                <a:lnTo>
                  <a:pt x="2711" y="1201"/>
                </a:lnTo>
                <a:lnTo>
                  <a:pt x="2709" y="1199"/>
                </a:lnTo>
                <a:lnTo>
                  <a:pt x="2701" y="1199"/>
                </a:lnTo>
                <a:lnTo>
                  <a:pt x="2615" y="1229"/>
                </a:lnTo>
                <a:lnTo>
                  <a:pt x="2531" y="1258"/>
                </a:lnTo>
                <a:lnTo>
                  <a:pt x="2449" y="1285"/>
                </a:lnTo>
                <a:lnTo>
                  <a:pt x="2368" y="1311"/>
                </a:lnTo>
                <a:lnTo>
                  <a:pt x="2292" y="1338"/>
                </a:lnTo>
                <a:lnTo>
                  <a:pt x="2217" y="1363"/>
                </a:lnTo>
                <a:lnTo>
                  <a:pt x="2142" y="1386"/>
                </a:lnTo>
                <a:lnTo>
                  <a:pt x="2070" y="1409"/>
                </a:lnTo>
                <a:lnTo>
                  <a:pt x="2001" y="1433"/>
                </a:lnTo>
                <a:lnTo>
                  <a:pt x="1934" y="1452"/>
                </a:lnTo>
                <a:lnTo>
                  <a:pt x="1868" y="1474"/>
                </a:lnTo>
                <a:lnTo>
                  <a:pt x="1805" y="1491"/>
                </a:lnTo>
                <a:lnTo>
                  <a:pt x="1741" y="1511"/>
                </a:lnTo>
                <a:lnTo>
                  <a:pt x="1682" y="1527"/>
                </a:lnTo>
                <a:lnTo>
                  <a:pt x="1621" y="1544"/>
                </a:lnTo>
                <a:lnTo>
                  <a:pt x="1564" y="1559"/>
                </a:lnTo>
                <a:lnTo>
                  <a:pt x="1507" y="1573"/>
                </a:lnTo>
                <a:lnTo>
                  <a:pt x="1453" y="1587"/>
                </a:lnTo>
                <a:lnTo>
                  <a:pt x="1400" y="1600"/>
                </a:lnTo>
                <a:lnTo>
                  <a:pt x="1348" y="1612"/>
                </a:lnTo>
                <a:lnTo>
                  <a:pt x="1298" y="1623"/>
                </a:lnTo>
                <a:lnTo>
                  <a:pt x="1247" y="1634"/>
                </a:lnTo>
                <a:lnTo>
                  <a:pt x="1198" y="1643"/>
                </a:lnTo>
                <a:lnTo>
                  <a:pt x="1150" y="1651"/>
                </a:lnTo>
                <a:lnTo>
                  <a:pt x="1103" y="1659"/>
                </a:lnTo>
                <a:lnTo>
                  <a:pt x="1056" y="1666"/>
                </a:lnTo>
                <a:lnTo>
                  <a:pt x="1011" y="1671"/>
                </a:lnTo>
                <a:lnTo>
                  <a:pt x="966" y="1676"/>
                </a:lnTo>
                <a:lnTo>
                  <a:pt x="921" y="1680"/>
                </a:lnTo>
                <a:lnTo>
                  <a:pt x="880" y="1684"/>
                </a:lnTo>
                <a:lnTo>
                  <a:pt x="839" y="1686"/>
                </a:lnTo>
                <a:lnTo>
                  <a:pt x="796" y="1687"/>
                </a:lnTo>
                <a:lnTo>
                  <a:pt x="757" y="1686"/>
                </a:lnTo>
                <a:lnTo>
                  <a:pt x="715" y="1678"/>
                </a:lnTo>
                <a:lnTo>
                  <a:pt x="678" y="1668"/>
                </a:lnTo>
                <a:lnTo>
                  <a:pt x="643" y="1655"/>
                </a:lnTo>
                <a:lnTo>
                  <a:pt x="605" y="1635"/>
                </a:lnTo>
                <a:lnTo>
                  <a:pt x="571" y="1612"/>
                </a:lnTo>
                <a:lnTo>
                  <a:pt x="535" y="1587"/>
                </a:lnTo>
                <a:lnTo>
                  <a:pt x="502" y="1555"/>
                </a:lnTo>
                <a:lnTo>
                  <a:pt x="470" y="1521"/>
                </a:lnTo>
                <a:lnTo>
                  <a:pt x="439" y="1482"/>
                </a:lnTo>
                <a:lnTo>
                  <a:pt x="408" y="1443"/>
                </a:lnTo>
                <a:lnTo>
                  <a:pt x="378" y="1398"/>
                </a:lnTo>
                <a:lnTo>
                  <a:pt x="351" y="1351"/>
                </a:lnTo>
                <a:lnTo>
                  <a:pt x="322" y="1299"/>
                </a:lnTo>
                <a:lnTo>
                  <a:pt x="296" y="1247"/>
                </a:lnTo>
                <a:lnTo>
                  <a:pt x="272" y="1190"/>
                </a:lnTo>
                <a:lnTo>
                  <a:pt x="247" y="1130"/>
                </a:lnTo>
                <a:lnTo>
                  <a:pt x="225" y="1067"/>
                </a:lnTo>
                <a:lnTo>
                  <a:pt x="202" y="1003"/>
                </a:lnTo>
                <a:lnTo>
                  <a:pt x="182" y="937"/>
                </a:lnTo>
                <a:lnTo>
                  <a:pt x="163" y="869"/>
                </a:lnTo>
                <a:lnTo>
                  <a:pt x="145" y="801"/>
                </a:lnTo>
                <a:lnTo>
                  <a:pt x="126" y="727"/>
                </a:lnTo>
                <a:lnTo>
                  <a:pt x="110" y="653"/>
                </a:lnTo>
                <a:lnTo>
                  <a:pt x="96" y="576"/>
                </a:lnTo>
                <a:lnTo>
                  <a:pt x="81" y="499"/>
                </a:lnTo>
                <a:lnTo>
                  <a:pt x="67" y="421"/>
                </a:lnTo>
                <a:lnTo>
                  <a:pt x="57" y="340"/>
                </a:lnTo>
                <a:lnTo>
                  <a:pt x="45" y="258"/>
                </a:lnTo>
                <a:lnTo>
                  <a:pt x="36" y="177"/>
                </a:lnTo>
                <a:lnTo>
                  <a:pt x="28" y="93"/>
                </a:lnTo>
                <a:lnTo>
                  <a:pt x="21" y="9"/>
                </a:lnTo>
              </a:path>
            </a:pathLst>
          </a:custGeom>
          <a:solidFill>
            <a:srgbClr val="000000"/>
          </a:solidFill>
          <a:ln w="28575" cap="rnd" cmpd="sng">
            <a:solidFill>
              <a:srgbClr val="0000FF"/>
            </a:solidFill>
            <a:prstDash val="solid"/>
            <a:round/>
            <a:headEnd type="none" w="med" len="med"/>
            <a:tailEnd type="none" w="med" len="med"/>
          </a:ln>
        </p:spPr>
        <p:txBody>
          <a:bodyPr/>
          <a:lstStyle/>
          <a:p>
            <a:endParaRPr lang="fr-FR"/>
          </a:p>
        </p:txBody>
      </p:sp>
      <p:sp>
        <p:nvSpPr>
          <p:cNvPr id="45064" name="Freeform 8">
            <a:extLst>
              <a:ext uri="{FF2B5EF4-FFF2-40B4-BE49-F238E27FC236}">
                <a16:creationId xmlns:a16="http://schemas.microsoft.com/office/drawing/2014/main" id="{85219ADF-8797-4BA2-AE60-4AB15FFB6502}"/>
              </a:ext>
            </a:extLst>
          </p:cNvPr>
          <p:cNvSpPr>
            <a:spLocks/>
          </p:cNvSpPr>
          <p:nvPr>
            <p:custDataLst>
              <p:tags r:id="rId7"/>
            </p:custDataLst>
          </p:nvPr>
        </p:nvSpPr>
        <p:spPr bwMode="auto">
          <a:xfrm>
            <a:off x="1608138" y="3994150"/>
            <a:ext cx="1585912" cy="1588"/>
          </a:xfrm>
          <a:custGeom>
            <a:avLst/>
            <a:gdLst>
              <a:gd name="T0" fmla="*/ 0 w 999"/>
              <a:gd name="T1" fmla="*/ 0 h 1"/>
              <a:gd name="T2" fmla="*/ 2147483646 w 999"/>
              <a:gd name="T3" fmla="*/ 0 h 1"/>
              <a:gd name="T4" fmla="*/ 2147483646 w 999"/>
              <a:gd name="T5" fmla="*/ 0 h 1"/>
              <a:gd name="T6" fmla="*/ 0 60000 65536"/>
              <a:gd name="T7" fmla="*/ 0 60000 65536"/>
              <a:gd name="T8" fmla="*/ 0 60000 65536"/>
              <a:gd name="T9" fmla="*/ 0 w 999"/>
              <a:gd name="T10" fmla="*/ 0 h 1"/>
              <a:gd name="T11" fmla="*/ 999 w 999"/>
              <a:gd name="T12" fmla="*/ 1 h 1"/>
            </a:gdLst>
            <a:ahLst/>
            <a:cxnLst>
              <a:cxn ang="T6">
                <a:pos x="T0" y="T1"/>
              </a:cxn>
              <a:cxn ang="T7">
                <a:pos x="T2" y="T3"/>
              </a:cxn>
              <a:cxn ang="T8">
                <a:pos x="T4" y="T5"/>
              </a:cxn>
            </a:cxnLst>
            <a:rect l="T9" t="T10" r="T11" b="T12"/>
            <a:pathLst>
              <a:path w="999" h="1">
                <a:moveTo>
                  <a:pt x="0" y="0"/>
                </a:moveTo>
                <a:lnTo>
                  <a:pt x="996" y="0"/>
                </a:lnTo>
                <a:lnTo>
                  <a:pt x="998" y="0"/>
                </a:lnTo>
              </a:path>
            </a:pathLst>
          </a:custGeom>
          <a:noFill/>
          <a:ln w="28575" cap="flat"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5065" name="Freeform 9">
            <a:extLst>
              <a:ext uri="{FF2B5EF4-FFF2-40B4-BE49-F238E27FC236}">
                <a16:creationId xmlns:a16="http://schemas.microsoft.com/office/drawing/2014/main" id="{20B6FEB7-70F3-4EDA-BB72-E60ABBB30DD7}"/>
              </a:ext>
            </a:extLst>
          </p:cNvPr>
          <p:cNvSpPr>
            <a:spLocks/>
          </p:cNvSpPr>
          <p:nvPr>
            <p:custDataLst>
              <p:tags r:id="rId8"/>
            </p:custDataLst>
          </p:nvPr>
        </p:nvSpPr>
        <p:spPr bwMode="auto">
          <a:xfrm>
            <a:off x="3262313" y="3994150"/>
            <a:ext cx="4762" cy="1341438"/>
          </a:xfrm>
          <a:custGeom>
            <a:avLst/>
            <a:gdLst>
              <a:gd name="T0" fmla="*/ 0 w 3"/>
              <a:gd name="T1" fmla="*/ 2147483646 h 845"/>
              <a:gd name="T2" fmla="*/ 0 w 3"/>
              <a:gd name="T3" fmla="*/ 0 h 845"/>
              <a:gd name="T4" fmla="*/ 2147483646 w 3"/>
              <a:gd name="T5" fmla="*/ 0 h 845"/>
              <a:gd name="T6" fmla="*/ 0 60000 65536"/>
              <a:gd name="T7" fmla="*/ 0 60000 65536"/>
              <a:gd name="T8" fmla="*/ 0 60000 65536"/>
              <a:gd name="T9" fmla="*/ 0 w 3"/>
              <a:gd name="T10" fmla="*/ 0 h 845"/>
              <a:gd name="T11" fmla="*/ 3 w 3"/>
              <a:gd name="T12" fmla="*/ 845 h 845"/>
            </a:gdLst>
            <a:ahLst/>
            <a:cxnLst>
              <a:cxn ang="T6">
                <a:pos x="T0" y="T1"/>
              </a:cxn>
              <a:cxn ang="T7">
                <a:pos x="T2" y="T3"/>
              </a:cxn>
              <a:cxn ang="T8">
                <a:pos x="T4" y="T5"/>
              </a:cxn>
            </a:cxnLst>
            <a:rect l="T9" t="T10" r="T11" b="T12"/>
            <a:pathLst>
              <a:path w="3" h="845">
                <a:moveTo>
                  <a:pt x="0" y="844"/>
                </a:moveTo>
                <a:lnTo>
                  <a:pt x="0" y="0"/>
                </a:lnTo>
                <a:lnTo>
                  <a:pt x="2" y="0"/>
                </a:lnTo>
              </a:path>
            </a:pathLst>
          </a:custGeom>
          <a:noFill/>
          <a:ln w="28575" cap="flat"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5066" name="Line 10">
            <a:extLst>
              <a:ext uri="{FF2B5EF4-FFF2-40B4-BE49-F238E27FC236}">
                <a16:creationId xmlns:a16="http://schemas.microsoft.com/office/drawing/2014/main" id="{CF978A99-90A9-4A11-B6E6-14072A127A08}"/>
              </a:ext>
            </a:extLst>
          </p:cNvPr>
          <p:cNvSpPr>
            <a:spLocks noChangeShapeType="1"/>
          </p:cNvSpPr>
          <p:nvPr>
            <p:custDataLst>
              <p:tags r:id="rId9"/>
            </p:custDataLst>
          </p:nvPr>
        </p:nvSpPr>
        <p:spPr bwMode="auto">
          <a:xfrm flipV="1">
            <a:off x="1576388" y="901700"/>
            <a:ext cx="0" cy="443230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45067" name="Line 11">
            <a:extLst>
              <a:ext uri="{FF2B5EF4-FFF2-40B4-BE49-F238E27FC236}">
                <a16:creationId xmlns:a16="http://schemas.microsoft.com/office/drawing/2014/main" id="{C636366E-3053-45DA-A4E3-1242BC3FCE18}"/>
              </a:ext>
            </a:extLst>
          </p:cNvPr>
          <p:cNvSpPr>
            <a:spLocks noChangeShapeType="1"/>
          </p:cNvSpPr>
          <p:nvPr>
            <p:custDataLst>
              <p:tags r:id="rId10"/>
            </p:custDataLst>
          </p:nvPr>
        </p:nvSpPr>
        <p:spPr bwMode="auto">
          <a:xfrm>
            <a:off x="1590675" y="5322888"/>
            <a:ext cx="6313488"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45068" name="Rectangle 12">
            <a:extLst>
              <a:ext uri="{FF2B5EF4-FFF2-40B4-BE49-F238E27FC236}">
                <a16:creationId xmlns:a16="http://schemas.microsoft.com/office/drawing/2014/main" id="{AD55AE8A-D6C4-4293-B64B-86415BB07F8D}"/>
              </a:ext>
            </a:extLst>
          </p:cNvPr>
          <p:cNvSpPr>
            <a:spLocks noChangeArrowheads="1"/>
          </p:cNvSpPr>
          <p:nvPr>
            <p:custDataLst>
              <p:tags r:id="rId11"/>
            </p:custDataLst>
          </p:nvPr>
        </p:nvSpPr>
        <p:spPr bwMode="auto">
          <a:xfrm>
            <a:off x="792163" y="1182688"/>
            <a:ext cx="777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Coûts</a:t>
            </a:r>
          </a:p>
        </p:txBody>
      </p:sp>
      <p:sp>
        <p:nvSpPr>
          <p:cNvPr id="45069" name="Rectangle 13">
            <a:extLst>
              <a:ext uri="{FF2B5EF4-FFF2-40B4-BE49-F238E27FC236}">
                <a16:creationId xmlns:a16="http://schemas.microsoft.com/office/drawing/2014/main" id="{672A3044-2DF2-4291-BFC4-124E0AA265A5}"/>
              </a:ext>
            </a:extLst>
          </p:cNvPr>
          <p:cNvSpPr>
            <a:spLocks noChangeArrowheads="1"/>
          </p:cNvSpPr>
          <p:nvPr>
            <p:custDataLst>
              <p:tags r:id="rId12"/>
            </p:custDataLst>
          </p:nvPr>
        </p:nvSpPr>
        <p:spPr bwMode="auto">
          <a:xfrm>
            <a:off x="3525838" y="2759075"/>
            <a:ext cx="2670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CVT : Coût variable total</a:t>
            </a:r>
          </a:p>
        </p:txBody>
      </p:sp>
      <p:sp>
        <p:nvSpPr>
          <p:cNvPr id="45070" name="Rectangle 14">
            <a:extLst>
              <a:ext uri="{FF2B5EF4-FFF2-40B4-BE49-F238E27FC236}">
                <a16:creationId xmlns:a16="http://schemas.microsoft.com/office/drawing/2014/main" id="{82573B23-3550-480D-A92D-D3E00C998FF3}"/>
              </a:ext>
            </a:extLst>
          </p:cNvPr>
          <p:cNvSpPr>
            <a:spLocks noChangeArrowheads="1"/>
          </p:cNvSpPr>
          <p:nvPr>
            <p:custDataLst>
              <p:tags r:id="rId13"/>
            </p:custDataLst>
          </p:nvPr>
        </p:nvSpPr>
        <p:spPr bwMode="auto">
          <a:xfrm>
            <a:off x="501650" y="3824288"/>
            <a:ext cx="1057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CVT(Q*)</a:t>
            </a:r>
          </a:p>
        </p:txBody>
      </p:sp>
      <p:sp>
        <p:nvSpPr>
          <p:cNvPr id="45071" name="Rectangle 15">
            <a:extLst>
              <a:ext uri="{FF2B5EF4-FFF2-40B4-BE49-F238E27FC236}">
                <a16:creationId xmlns:a16="http://schemas.microsoft.com/office/drawing/2014/main" id="{A70E067F-36F6-46CB-B0D5-7BB6C4630665}"/>
              </a:ext>
            </a:extLst>
          </p:cNvPr>
          <p:cNvSpPr>
            <a:spLocks noChangeArrowheads="1"/>
          </p:cNvSpPr>
          <p:nvPr>
            <p:custDataLst>
              <p:tags r:id="rId14"/>
            </p:custDataLst>
          </p:nvPr>
        </p:nvSpPr>
        <p:spPr bwMode="auto">
          <a:xfrm>
            <a:off x="6076950" y="3754438"/>
            <a:ext cx="26955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800">
                <a:solidFill>
                  <a:srgbClr val="000000"/>
                </a:solidFill>
              </a:rPr>
              <a:t>Ch : Coût de possession</a:t>
            </a:r>
          </a:p>
        </p:txBody>
      </p:sp>
      <p:sp>
        <p:nvSpPr>
          <p:cNvPr id="45072" name="Rectangle 16">
            <a:extLst>
              <a:ext uri="{FF2B5EF4-FFF2-40B4-BE49-F238E27FC236}">
                <a16:creationId xmlns:a16="http://schemas.microsoft.com/office/drawing/2014/main" id="{49E35A3D-D420-4C28-A419-E5D38036107F}"/>
              </a:ext>
            </a:extLst>
          </p:cNvPr>
          <p:cNvSpPr>
            <a:spLocks noChangeArrowheads="1"/>
          </p:cNvSpPr>
          <p:nvPr>
            <p:custDataLst>
              <p:tags r:id="rId15"/>
            </p:custDataLst>
          </p:nvPr>
        </p:nvSpPr>
        <p:spPr bwMode="auto">
          <a:xfrm>
            <a:off x="6388100" y="4251325"/>
            <a:ext cx="20224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800">
                <a:solidFill>
                  <a:srgbClr val="000000"/>
                </a:solidFill>
              </a:rPr>
              <a:t>Coût de passation</a:t>
            </a:r>
          </a:p>
          <a:p>
            <a:pPr>
              <a:lnSpc>
                <a:spcPct val="90000"/>
              </a:lnSpc>
            </a:pPr>
            <a:r>
              <a:rPr lang="fr-FR" altLang="fr-FR" sz="1800">
                <a:solidFill>
                  <a:srgbClr val="000000"/>
                </a:solidFill>
              </a:rPr>
              <a:t>de commande</a:t>
            </a:r>
          </a:p>
        </p:txBody>
      </p:sp>
      <p:sp>
        <p:nvSpPr>
          <p:cNvPr id="45073" name="Rectangle 17">
            <a:extLst>
              <a:ext uri="{FF2B5EF4-FFF2-40B4-BE49-F238E27FC236}">
                <a16:creationId xmlns:a16="http://schemas.microsoft.com/office/drawing/2014/main" id="{A056C6B5-1343-4A15-9B7A-F7E1F702E2A6}"/>
              </a:ext>
            </a:extLst>
          </p:cNvPr>
          <p:cNvSpPr>
            <a:spLocks noChangeArrowheads="1"/>
          </p:cNvSpPr>
          <p:nvPr>
            <p:custDataLst>
              <p:tags r:id="rId16"/>
            </p:custDataLst>
          </p:nvPr>
        </p:nvSpPr>
        <p:spPr bwMode="auto">
          <a:xfrm>
            <a:off x="6083300" y="4333875"/>
            <a:ext cx="434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L :</a:t>
            </a:r>
          </a:p>
        </p:txBody>
      </p:sp>
      <p:sp>
        <p:nvSpPr>
          <p:cNvPr id="45074" name="Rectangle 18">
            <a:extLst>
              <a:ext uri="{FF2B5EF4-FFF2-40B4-BE49-F238E27FC236}">
                <a16:creationId xmlns:a16="http://schemas.microsoft.com/office/drawing/2014/main" id="{3F2834AA-967A-4604-8DF4-CDDAD510D18A}"/>
              </a:ext>
            </a:extLst>
          </p:cNvPr>
          <p:cNvSpPr>
            <a:spLocks noChangeArrowheads="1"/>
          </p:cNvSpPr>
          <p:nvPr>
            <p:custDataLst>
              <p:tags r:id="rId17"/>
            </p:custDataLst>
          </p:nvPr>
        </p:nvSpPr>
        <p:spPr bwMode="auto">
          <a:xfrm>
            <a:off x="5656263" y="5318125"/>
            <a:ext cx="2733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Q : Quantité commandée</a:t>
            </a:r>
          </a:p>
        </p:txBody>
      </p:sp>
      <p:sp>
        <p:nvSpPr>
          <p:cNvPr id="45075" name="Rectangle 19">
            <a:extLst>
              <a:ext uri="{FF2B5EF4-FFF2-40B4-BE49-F238E27FC236}">
                <a16:creationId xmlns:a16="http://schemas.microsoft.com/office/drawing/2014/main" id="{E5359F9C-12CA-4A6C-ADA2-3528D70F0FF2}"/>
              </a:ext>
            </a:extLst>
          </p:cNvPr>
          <p:cNvSpPr>
            <a:spLocks noChangeArrowheads="1"/>
          </p:cNvSpPr>
          <p:nvPr>
            <p:custDataLst>
              <p:tags r:id="rId18"/>
            </p:custDataLst>
          </p:nvPr>
        </p:nvSpPr>
        <p:spPr bwMode="auto">
          <a:xfrm>
            <a:off x="2035175" y="5435600"/>
            <a:ext cx="2517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b="1">
                <a:solidFill>
                  <a:srgbClr val="000000"/>
                </a:solidFill>
              </a:rPr>
              <a:t>Q*</a:t>
            </a:r>
          </a:p>
          <a:p>
            <a:pPr algn="ctr">
              <a:lnSpc>
                <a:spcPct val="90000"/>
              </a:lnSpc>
            </a:pPr>
            <a:r>
              <a:rPr lang="fr-FR" altLang="fr-FR" sz="1800" b="1">
                <a:solidFill>
                  <a:srgbClr val="000000"/>
                </a:solidFill>
              </a:rPr>
              <a:t>Quantité économique</a:t>
            </a:r>
          </a:p>
        </p:txBody>
      </p:sp>
      <p:grpSp>
        <p:nvGrpSpPr>
          <p:cNvPr id="45076" name="Group 34">
            <a:extLst>
              <a:ext uri="{FF2B5EF4-FFF2-40B4-BE49-F238E27FC236}">
                <a16:creationId xmlns:a16="http://schemas.microsoft.com/office/drawing/2014/main" id="{61353C4F-C712-4965-B4F2-7C069919DC97}"/>
              </a:ext>
            </a:extLst>
          </p:cNvPr>
          <p:cNvGrpSpPr>
            <a:grpSpLocks/>
          </p:cNvGrpSpPr>
          <p:nvPr>
            <p:custDataLst>
              <p:tags r:id="rId19"/>
            </p:custDataLst>
          </p:nvPr>
        </p:nvGrpSpPr>
        <p:grpSpPr bwMode="auto">
          <a:xfrm>
            <a:off x="5824538" y="3652838"/>
            <a:ext cx="358775" cy="555625"/>
            <a:chOff x="3669" y="2301"/>
            <a:chExt cx="226" cy="350"/>
          </a:xfrm>
        </p:grpSpPr>
        <p:sp>
          <p:nvSpPr>
            <p:cNvPr id="45087" name="Rectangle 20">
              <a:extLst>
                <a:ext uri="{FF2B5EF4-FFF2-40B4-BE49-F238E27FC236}">
                  <a16:creationId xmlns:a16="http://schemas.microsoft.com/office/drawing/2014/main" id="{C0EE6758-ADC3-412A-B975-2F2405B667BF}"/>
                </a:ext>
              </a:extLst>
            </p:cNvPr>
            <p:cNvSpPr>
              <a:spLocks noChangeArrowheads="1"/>
            </p:cNvSpPr>
            <p:nvPr/>
          </p:nvSpPr>
          <p:spPr bwMode="auto">
            <a:xfrm>
              <a:off x="3669" y="2301"/>
              <a:ext cx="22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Q</a:t>
              </a:r>
            </a:p>
          </p:txBody>
        </p:sp>
        <p:sp>
          <p:nvSpPr>
            <p:cNvPr id="45088" name="Rectangle 21">
              <a:extLst>
                <a:ext uri="{FF2B5EF4-FFF2-40B4-BE49-F238E27FC236}">
                  <a16:creationId xmlns:a16="http://schemas.microsoft.com/office/drawing/2014/main" id="{F4706FAA-CC60-400A-8DC3-932D2E619573}"/>
                </a:ext>
              </a:extLst>
            </p:cNvPr>
            <p:cNvSpPr>
              <a:spLocks noChangeArrowheads="1"/>
            </p:cNvSpPr>
            <p:nvPr/>
          </p:nvSpPr>
          <p:spPr bwMode="auto">
            <a:xfrm>
              <a:off x="3688" y="2439"/>
              <a:ext cx="19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2</a:t>
              </a:r>
            </a:p>
          </p:txBody>
        </p:sp>
        <p:sp>
          <p:nvSpPr>
            <p:cNvPr id="45089" name="Line 22">
              <a:extLst>
                <a:ext uri="{FF2B5EF4-FFF2-40B4-BE49-F238E27FC236}">
                  <a16:creationId xmlns:a16="http://schemas.microsoft.com/office/drawing/2014/main" id="{06D5AC46-16E3-4144-9F55-596603230F0C}"/>
                </a:ext>
              </a:extLst>
            </p:cNvPr>
            <p:cNvSpPr>
              <a:spLocks noChangeShapeType="1"/>
            </p:cNvSpPr>
            <p:nvPr/>
          </p:nvSpPr>
          <p:spPr bwMode="auto">
            <a:xfrm>
              <a:off x="3716" y="2476"/>
              <a:ext cx="124" cy="0"/>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grpSp>
      <p:grpSp>
        <p:nvGrpSpPr>
          <p:cNvPr id="45077" name="Group 35">
            <a:extLst>
              <a:ext uri="{FF2B5EF4-FFF2-40B4-BE49-F238E27FC236}">
                <a16:creationId xmlns:a16="http://schemas.microsoft.com/office/drawing/2014/main" id="{DA3539D0-5100-4C4D-AFA8-8AA76DBBB39C}"/>
              </a:ext>
            </a:extLst>
          </p:cNvPr>
          <p:cNvGrpSpPr>
            <a:grpSpLocks/>
          </p:cNvGrpSpPr>
          <p:nvPr>
            <p:custDataLst>
              <p:tags r:id="rId20"/>
            </p:custDataLst>
          </p:nvPr>
        </p:nvGrpSpPr>
        <p:grpSpPr bwMode="auto">
          <a:xfrm>
            <a:off x="5862638" y="4251325"/>
            <a:ext cx="358775" cy="531813"/>
            <a:chOff x="3693" y="2678"/>
            <a:chExt cx="226" cy="335"/>
          </a:xfrm>
        </p:grpSpPr>
        <p:sp>
          <p:nvSpPr>
            <p:cNvPr id="45084" name="Rectangle 24">
              <a:extLst>
                <a:ext uri="{FF2B5EF4-FFF2-40B4-BE49-F238E27FC236}">
                  <a16:creationId xmlns:a16="http://schemas.microsoft.com/office/drawing/2014/main" id="{8F965413-7BD8-44A6-808E-8051DBACDCA9}"/>
                </a:ext>
              </a:extLst>
            </p:cNvPr>
            <p:cNvSpPr>
              <a:spLocks noChangeArrowheads="1"/>
            </p:cNvSpPr>
            <p:nvPr/>
          </p:nvSpPr>
          <p:spPr bwMode="auto">
            <a:xfrm>
              <a:off x="3693" y="2678"/>
              <a:ext cx="21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D</a:t>
              </a:r>
            </a:p>
          </p:txBody>
        </p:sp>
        <p:sp>
          <p:nvSpPr>
            <p:cNvPr id="45085" name="Rectangle 25">
              <a:extLst>
                <a:ext uri="{FF2B5EF4-FFF2-40B4-BE49-F238E27FC236}">
                  <a16:creationId xmlns:a16="http://schemas.microsoft.com/office/drawing/2014/main" id="{C7A3D0E5-83D3-4CF2-9005-8A1B775DA4B8}"/>
                </a:ext>
              </a:extLst>
            </p:cNvPr>
            <p:cNvSpPr>
              <a:spLocks noChangeArrowheads="1"/>
            </p:cNvSpPr>
            <p:nvPr/>
          </p:nvSpPr>
          <p:spPr bwMode="auto">
            <a:xfrm>
              <a:off x="3693" y="2801"/>
              <a:ext cx="22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800">
                  <a:solidFill>
                    <a:srgbClr val="000000"/>
                  </a:solidFill>
                </a:rPr>
                <a:t>Q</a:t>
              </a:r>
            </a:p>
          </p:txBody>
        </p:sp>
        <p:sp>
          <p:nvSpPr>
            <p:cNvPr id="45086" name="Line 26">
              <a:extLst>
                <a:ext uri="{FF2B5EF4-FFF2-40B4-BE49-F238E27FC236}">
                  <a16:creationId xmlns:a16="http://schemas.microsoft.com/office/drawing/2014/main" id="{BD92C2D2-711B-4488-B3B6-07051AAE0564}"/>
                </a:ext>
              </a:extLst>
            </p:cNvPr>
            <p:cNvSpPr>
              <a:spLocks noChangeShapeType="1"/>
            </p:cNvSpPr>
            <p:nvPr/>
          </p:nvSpPr>
          <p:spPr bwMode="auto">
            <a:xfrm>
              <a:off x="3739" y="2841"/>
              <a:ext cx="124" cy="0"/>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grpSp>
      <p:sp>
        <p:nvSpPr>
          <p:cNvPr id="45078" name="Line 28">
            <a:extLst>
              <a:ext uri="{FF2B5EF4-FFF2-40B4-BE49-F238E27FC236}">
                <a16:creationId xmlns:a16="http://schemas.microsoft.com/office/drawing/2014/main" id="{60E38272-1522-4AFE-86C4-BF0A887FBD58}"/>
              </a:ext>
            </a:extLst>
          </p:cNvPr>
          <p:cNvSpPr>
            <a:spLocks noChangeShapeType="1"/>
          </p:cNvSpPr>
          <p:nvPr>
            <p:custDataLst>
              <p:tags r:id="rId21"/>
            </p:custDataLst>
          </p:nvPr>
        </p:nvSpPr>
        <p:spPr bwMode="auto">
          <a:xfrm flipH="1" flipV="1">
            <a:off x="5300663" y="3854450"/>
            <a:ext cx="527050" cy="10001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45079" name="Line 29">
            <a:extLst>
              <a:ext uri="{FF2B5EF4-FFF2-40B4-BE49-F238E27FC236}">
                <a16:creationId xmlns:a16="http://schemas.microsoft.com/office/drawing/2014/main" id="{32FCC396-B0DE-429D-ADD3-F1BB980B7E44}"/>
              </a:ext>
            </a:extLst>
          </p:cNvPr>
          <p:cNvSpPr>
            <a:spLocks noChangeShapeType="1"/>
          </p:cNvSpPr>
          <p:nvPr>
            <p:custDataLst>
              <p:tags r:id="rId22"/>
            </p:custDataLst>
          </p:nvPr>
        </p:nvSpPr>
        <p:spPr bwMode="auto">
          <a:xfrm flipH="1">
            <a:off x="5016500" y="4519613"/>
            <a:ext cx="838200" cy="458787"/>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45080" name="Line 30">
            <a:extLst>
              <a:ext uri="{FF2B5EF4-FFF2-40B4-BE49-F238E27FC236}">
                <a16:creationId xmlns:a16="http://schemas.microsoft.com/office/drawing/2014/main" id="{7D46C53C-B844-484C-8082-14557FEA80A4}"/>
              </a:ext>
            </a:extLst>
          </p:cNvPr>
          <p:cNvSpPr>
            <a:spLocks noChangeShapeType="1"/>
          </p:cNvSpPr>
          <p:nvPr>
            <p:custDataLst>
              <p:tags r:id="rId23"/>
            </p:custDataLst>
          </p:nvPr>
        </p:nvSpPr>
        <p:spPr bwMode="auto">
          <a:xfrm flipH="1">
            <a:off x="4121150" y="3014663"/>
            <a:ext cx="365125" cy="81915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45081" name="Text Box 32">
            <a:extLst>
              <a:ext uri="{FF2B5EF4-FFF2-40B4-BE49-F238E27FC236}">
                <a16:creationId xmlns:a16="http://schemas.microsoft.com/office/drawing/2014/main" id="{3A3B619F-C76D-4192-88D2-37C1C2F6AA13}"/>
              </a:ext>
            </a:extLst>
          </p:cNvPr>
          <p:cNvSpPr txBox="1">
            <a:spLocks noChangeArrowheads="1"/>
          </p:cNvSpPr>
          <p:nvPr>
            <p:custDataLst>
              <p:tags r:id="rId24"/>
            </p:custDataLst>
          </p:nvPr>
        </p:nvSpPr>
        <p:spPr bwMode="auto">
          <a:xfrm>
            <a:off x="1981200" y="5334000"/>
            <a:ext cx="4556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b="1">
                <a:solidFill>
                  <a:srgbClr val="000066"/>
                </a:solidFill>
              </a:rPr>
              <a:t>Q1</a:t>
            </a:r>
          </a:p>
        </p:txBody>
      </p:sp>
      <p:sp>
        <p:nvSpPr>
          <p:cNvPr id="45082" name="Text Box 33">
            <a:extLst>
              <a:ext uri="{FF2B5EF4-FFF2-40B4-BE49-F238E27FC236}">
                <a16:creationId xmlns:a16="http://schemas.microsoft.com/office/drawing/2014/main" id="{F4AFA719-C077-449E-9AC5-0BBDB42EA96B}"/>
              </a:ext>
            </a:extLst>
          </p:cNvPr>
          <p:cNvSpPr txBox="1">
            <a:spLocks noChangeArrowheads="1"/>
          </p:cNvSpPr>
          <p:nvPr>
            <p:custDataLst>
              <p:tags r:id="rId25"/>
            </p:custDataLst>
          </p:nvPr>
        </p:nvSpPr>
        <p:spPr bwMode="auto">
          <a:xfrm>
            <a:off x="4876800" y="5334000"/>
            <a:ext cx="4556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r>
              <a:rPr lang="fr-FR" altLang="fr-FR" b="1">
                <a:solidFill>
                  <a:srgbClr val="000066"/>
                </a:solidFill>
              </a:rPr>
              <a:t>Q2</a:t>
            </a:r>
          </a:p>
        </p:txBody>
      </p:sp>
      <p:pic>
        <p:nvPicPr>
          <p:cNvPr id="45083" name="Image 32">
            <a:extLst>
              <a:ext uri="{FF2B5EF4-FFF2-40B4-BE49-F238E27FC236}">
                <a16:creationId xmlns:a16="http://schemas.microsoft.com/office/drawing/2014/main" id="{3CC5DEA7-471C-4AEC-BD7F-4256C3AF29E3}"/>
              </a:ext>
            </a:extLst>
          </p:cNvPr>
          <p:cNvPicPr>
            <a:picLocks noChangeAspect="1" noChangeArrowheads="1"/>
          </p:cNvPicPr>
          <p:nvPr>
            <p:custDataLst>
              <p:tags r:id="rId26"/>
            </p:custDataLst>
          </p:nvPr>
        </p:nvPicPr>
        <p:blipFill>
          <a:blip r:embed="rId29">
            <a:extLst>
              <a:ext uri="{28A0092B-C50C-407E-A947-70E740481C1C}">
                <a14:useLocalDpi xmlns:a14="http://schemas.microsoft.com/office/drawing/2010/main" val="0"/>
              </a:ext>
            </a:extLst>
          </a:blip>
          <a:srcRect/>
          <a:stretch>
            <a:fillRect/>
          </a:stretch>
        </p:blipFill>
        <p:spPr bwMode="auto">
          <a:xfrm>
            <a:off x="1762125" y="22836188"/>
            <a:ext cx="56197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a:extLst>
              <a:ext uri="{FF2B5EF4-FFF2-40B4-BE49-F238E27FC236}">
                <a16:creationId xmlns:a16="http://schemas.microsoft.com/office/drawing/2014/main" id="{D0128D53-FD8D-49FC-AE76-060172B20C81}"/>
              </a:ext>
            </a:extLst>
          </p:cNvPr>
          <p:cNvSpPr>
            <a:spLocks noGrp="1" noChangeArrowheads="1"/>
          </p:cNvSpPr>
          <p:nvPr>
            <p:ph type="title"/>
            <p:custDataLst>
              <p:tags r:id="rId2"/>
            </p:custDataLst>
          </p:nvPr>
        </p:nvSpPr>
        <p:spPr>
          <a:xfrm>
            <a:off x="1600200" y="685800"/>
            <a:ext cx="7010400" cy="457200"/>
          </a:xfrm>
          <a:noFill/>
        </p:spPr>
        <p:txBody>
          <a:bodyPr/>
          <a:lstStyle/>
          <a:p>
            <a:pPr>
              <a:lnSpc>
                <a:spcPct val="90000"/>
              </a:lnSpc>
            </a:pPr>
            <a:r>
              <a:rPr lang="fr-FR" altLang="fr-FR" dirty="0"/>
              <a:t>La formule de Wilson</a:t>
            </a:r>
          </a:p>
        </p:txBody>
      </p:sp>
      <p:sp>
        <p:nvSpPr>
          <p:cNvPr id="47107" name="Rectangle 5">
            <a:extLst>
              <a:ext uri="{FF2B5EF4-FFF2-40B4-BE49-F238E27FC236}">
                <a16:creationId xmlns:a16="http://schemas.microsoft.com/office/drawing/2014/main" id="{0FD16ACD-EF2E-442A-B3FB-64098674E3DF}"/>
              </a:ext>
            </a:extLst>
          </p:cNvPr>
          <p:cNvSpPr>
            <a:spLocks noGrp="1" noChangeArrowheads="1"/>
          </p:cNvSpPr>
          <p:nvPr>
            <p:ph type="body" idx="1"/>
            <p:custDataLst>
              <p:tags r:id="rId3"/>
            </p:custDataLst>
          </p:nvPr>
        </p:nvSpPr>
        <p:spPr>
          <a:xfrm>
            <a:off x="1143000" y="1698625"/>
            <a:ext cx="6553200" cy="2292350"/>
          </a:xfrm>
          <a:noFill/>
        </p:spPr>
        <p:txBody>
          <a:bodyPr/>
          <a:lstStyle/>
          <a:p>
            <a:pPr lvl="2">
              <a:lnSpc>
                <a:spcPct val="90000"/>
              </a:lnSpc>
              <a:buFontTx/>
              <a:buNone/>
            </a:pPr>
            <a:r>
              <a:rPr lang="fr-FR" altLang="fr-FR" sz="1600"/>
              <a:t>Notations :</a:t>
            </a:r>
          </a:p>
          <a:p>
            <a:pPr lvl="2">
              <a:lnSpc>
                <a:spcPct val="90000"/>
              </a:lnSpc>
              <a:buFontTx/>
              <a:buNone/>
            </a:pPr>
            <a:r>
              <a:rPr lang="fr-FR" altLang="fr-FR" sz="1600"/>
              <a:t>D : demande de la période</a:t>
            </a:r>
          </a:p>
          <a:p>
            <a:pPr lvl="2">
              <a:lnSpc>
                <a:spcPct val="90000"/>
              </a:lnSpc>
              <a:buFontTx/>
              <a:buNone/>
            </a:pPr>
            <a:r>
              <a:rPr lang="fr-FR" altLang="fr-FR" sz="1600"/>
              <a:t>L : coût de passation de commande</a:t>
            </a:r>
          </a:p>
          <a:p>
            <a:pPr lvl="2">
              <a:lnSpc>
                <a:spcPct val="90000"/>
              </a:lnSpc>
              <a:buFontTx/>
              <a:buNone/>
            </a:pPr>
            <a:r>
              <a:rPr lang="fr-FR" altLang="fr-FR" sz="1600"/>
              <a:t>C : coût unitaire de l'article</a:t>
            </a:r>
          </a:p>
          <a:p>
            <a:pPr lvl="2">
              <a:lnSpc>
                <a:spcPct val="90000"/>
              </a:lnSpc>
              <a:buFontTx/>
              <a:buNone/>
            </a:pPr>
            <a:r>
              <a:rPr lang="fr-FR" altLang="fr-FR" sz="1600"/>
              <a:t>h : taux de détention</a:t>
            </a:r>
          </a:p>
          <a:p>
            <a:pPr lvl="2">
              <a:lnSpc>
                <a:spcPct val="90000"/>
              </a:lnSpc>
              <a:buFontTx/>
              <a:buNone/>
            </a:pPr>
            <a:r>
              <a:rPr lang="fr-FR" altLang="fr-FR"/>
              <a:t>Coût variable total (CVT) = coût de passation de commande + coût de possession</a:t>
            </a:r>
          </a:p>
        </p:txBody>
      </p:sp>
      <p:graphicFrame>
        <p:nvGraphicFramePr>
          <p:cNvPr id="47108" name="Object 6">
            <a:hlinkClick r:id="" action="ppaction://ole?verb=0"/>
            <a:extLst>
              <a:ext uri="{FF2B5EF4-FFF2-40B4-BE49-F238E27FC236}">
                <a16:creationId xmlns:a16="http://schemas.microsoft.com/office/drawing/2014/main" id="{C9CDA01D-FF90-4CCD-9FF5-14ADB48C6ED9}"/>
              </a:ext>
            </a:extLst>
          </p:cNvPr>
          <p:cNvGraphicFramePr>
            <a:graphicFrameLocks/>
          </p:cNvGraphicFramePr>
          <p:nvPr>
            <p:custDataLst>
              <p:tags r:id="rId4"/>
            </p:custDataLst>
          </p:nvPr>
        </p:nvGraphicFramePr>
        <p:xfrm>
          <a:off x="2590800" y="5181600"/>
          <a:ext cx="3429000" cy="1066800"/>
        </p:xfrm>
        <a:graphic>
          <a:graphicData uri="http://schemas.openxmlformats.org/presentationml/2006/ole">
            <mc:AlternateContent xmlns:mc="http://schemas.openxmlformats.org/markup-compatibility/2006">
              <mc:Choice xmlns:v="urn:schemas-microsoft-com:vml" Requires="v">
                <p:oleObj spid="_x0000_s2052" name="Équation" r:id="rId8" imgW="1079032" imgH="444307" progId="Equation.3">
                  <p:embed/>
                </p:oleObj>
              </mc:Choice>
              <mc:Fallback>
                <p:oleObj name="Équation" r:id="rId8" imgW="1079032" imgH="444307" progId="Equation.3">
                  <p:embed/>
                  <p:pic>
                    <p:nvPicPr>
                      <p:cNvPr id="0" name="Object 6"/>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90800" y="5181600"/>
                        <a:ext cx="3429000" cy="1066800"/>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109" name="Object 7">
            <a:hlinkClick r:id="" action="ppaction://ole?verb=0"/>
            <a:extLst>
              <a:ext uri="{FF2B5EF4-FFF2-40B4-BE49-F238E27FC236}">
                <a16:creationId xmlns:a16="http://schemas.microsoft.com/office/drawing/2014/main" id="{B8523B0C-8AA2-4BE2-82AF-52796C45DF90}"/>
              </a:ext>
            </a:extLst>
          </p:cNvPr>
          <p:cNvGraphicFramePr>
            <a:graphicFrameLocks/>
          </p:cNvGraphicFramePr>
          <p:nvPr>
            <p:custDataLst>
              <p:tags r:id="rId5"/>
            </p:custDataLst>
          </p:nvPr>
        </p:nvGraphicFramePr>
        <p:xfrm>
          <a:off x="2590800" y="4114800"/>
          <a:ext cx="3657600" cy="1143000"/>
        </p:xfrm>
        <a:graphic>
          <a:graphicData uri="http://schemas.openxmlformats.org/presentationml/2006/ole">
            <mc:AlternateContent xmlns:mc="http://schemas.openxmlformats.org/markup-compatibility/2006">
              <mc:Choice xmlns:v="urn:schemas-microsoft-com:vml" Requires="v">
                <p:oleObj spid="_x0000_s2053" name="Equation" r:id="rId10" imgW="1549400" imgH="419100" progId="Equation.3">
                  <p:embed/>
                </p:oleObj>
              </mc:Choice>
              <mc:Fallback>
                <p:oleObj name="Equation" r:id="rId10" imgW="1549400" imgH="419100" progId="Equation.3">
                  <p:embed/>
                  <p:pic>
                    <p:nvPicPr>
                      <p:cNvPr id="0" name="Object 7"/>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90800" y="4114800"/>
                        <a:ext cx="3657600" cy="1143000"/>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a:extLst>
              <a:ext uri="{FF2B5EF4-FFF2-40B4-BE49-F238E27FC236}">
                <a16:creationId xmlns:a16="http://schemas.microsoft.com/office/drawing/2014/main" id="{9C0FD780-0885-4589-87FB-10E2CA76D4C1}"/>
              </a:ext>
            </a:extLst>
          </p:cNvPr>
          <p:cNvSpPr>
            <a:spLocks noChangeArrowheads="1"/>
          </p:cNvSpPr>
          <p:nvPr>
            <p:custDataLst>
              <p:tags r:id="rId1"/>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49155" name="Rectangle 4">
            <a:extLst>
              <a:ext uri="{FF2B5EF4-FFF2-40B4-BE49-F238E27FC236}">
                <a16:creationId xmlns:a16="http://schemas.microsoft.com/office/drawing/2014/main" id="{5A2D51CC-D660-40B7-AA34-034AE52B742E}"/>
              </a:ext>
            </a:extLst>
          </p:cNvPr>
          <p:cNvSpPr>
            <a:spLocks noGrp="1" noChangeArrowheads="1"/>
          </p:cNvSpPr>
          <p:nvPr>
            <p:ph type="title"/>
            <p:custDataLst>
              <p:tags r:id="rId2"/>
            </p:custDataLst>
          </p:nvPr>
        </p:nvSpPr>
        <p:spPr>
          <a:noFill/>
        </p:spPr>
        <p:txBody>
          <a:bodyPr/>
          <a:lstStyle/>
          <a:p>
            <a:pPr>
              <a:lnSpc>
                <a:spcPct val="90000"/>
              </a:lnSpc>
            </a:pPr>
            <a:r>
              <a:rPr lang="fr-FR" altLang="fr-FR" dirty="0"/>
              <a:t>Rabais sur quantité (1)</a:t>
            </a:r>
          </a:p>
        </p:txBody>
      </p:sp>
      <p:sp>
        <p:nvSpPr>
          <p:cNvPr id="49156" name="Rectangle 2">
            <a:extLst>
              <a:ext uri="{FF2B5EF4-FFF2-40B4-BE49-F238E27FC236}">
                <a16:creationId xmlns:a16="http://schemas.microsoft.com/office/drawing/2014/main" id="{2D6B951E-CEFA-447C-BBB6-094168E014DD}"/>
              </a:ext>
            </a:extLst>
          </p:cNvPr>
          <p:cNvSpPr>
            <a:spLocks noChangeArrowheads="1"/>
          </p:cNvSpPr>
          <p:nvPr>
            <p:custDataLst>
              <p:tags r:id="rId3"/>
            </p:custDataLst>
          </p:nvPr>
        </p:nvSpPr>
        <p:spPr bwMode="auto">
          <a:xfrm>
            <a:off x="5803900" y="7229475"/>
            <a:ext cx="30353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49157" name="Line 5">
            <a:extLst>
              <a:ext uri="{FF2B5EF4-FFF2-40B4-BE49-F238E27FC236}">
                <a16:creationId xmlns:a16="http://schemas.microsoft.com/office/drawing/2014/main" id="{E752E85C-135D-4267-B5B7-57B40159AA03}"/>
              </a:ext>
            </a:extLst>
          </p:cNvPr>
          <p:cNvSpPr>
            <a:spLocks noChangeShapeType="1"/>
          </p:cNvSpPr>
          <p:nvPr>
            <p:custDataLst>
              <p:tags r:id="rId4"/>
            </p:custDataLst>
          </p:nvPr>
        </p:nvSpPr>
        <p:spPr bwMode="auto">
          <a:xfrm>
            <a:off x="2014538" y="2162175"/>
            <a:ext cx="0" cy="2322513"/>
          </a:xfrm>
          <a:prstGeom prst="line">
            <a:avLst/>
          </a:prstGeom>
          <a:noFill/>
          <a:ln w="12700">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fr-FR"/>
          </a:p>
        </p:txBody>
      </p:sp>
      <p:sp>
        <p:nvSpPr>
          <p:cNvPr id="49158" name="Line 6">
            <a:extLst>
              <a:ext uri="{FF2B5EF4-FFF2-40B4-BE49-F238E27FC236}">
                <a16:creationId xmlns:a16="http://schemas.microsoft.com/office/drawing/2014/main" id="{2629660C-8F22-410F-BF92-54CE931EA0FE}"/>
              </a:ext>
            </a:extLst>
          </p:cNvPr>
          <p:cNvSpPr>
            <a:spLocks noChangeShapeType="1"/>
          </p:cNvSpPr>
          <p:nvPr>
            <p:custDataLst>
              <p:tags r:id="rId5"/>
            </p:custDataLst>
          </p:nvPr>
        </p:nvSpPr>
        <p:spPr bwMode="auto">
          <a:xfrm>
            <a:off x="2036763" y="4500563"/>
            <a:ext cx="42402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49159" name="Line 7">
            <a:extLst>
              <a:ext uri="{FF2B5EF4-FFF2-40B4-BE49-F238E27FC236}">
                <a16:creationId xmlns:a16="http://schemas.microsoft.com/office/drawing/2014/main" id="{FE10EE10-17A1-444C-A865-E03E889401C2}"/>
              </a:ext>
            </a:extLst>
          </p:cNvPr>
          <p:cNvSpPr>
            <a:spLocks noChangeShapeType="1"/>
          </p:cNvSpPr>
          <p:nvPr>
            <p:custDataLst>
              <p:tags r:id="rId6"/>
            </p:custDataLst>
          </p:nvPr>
        </p:nvSpPr>
        <p:spPr bwMode="auto">
          <a:xfrm flipV="1">
            <a:off x="2035175" y="3308350"/>
            <a:ext cx="1416050" cy="1206500"/>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49160" name="Line 8">
            <a:extLst>
              <a:ext uri="{FF2B5EF4-FFF2-40B4-BE49-F238E27FC236}">
                <a16:creationId xmlns:a16="http://schemas.microsoft.com/office/drawing/2014/main" id="{3345EB17-020D-4FF0-A43C-D041B8DAE89F}"/>
              </a:ext>
            </a:extLst>
          </p:cNvPr>
          <p:cNvSpPr>
            <a:spLocks noChangeShapeType="1"/>
          </p:cNvSpPr>
          <p:nvPr>
            <p:custDataLst>
              <p:tags r:id="rId7"/>
            </p:custDataLst>
          </p:nvPr>
        </p:nvSpPr>
        <p:spPr bwMode="auto">
          <a:xfrm flipV="1">
            <a:off x="3494088" y="2717800"/>
            <a:ext cx="1412875" cy="917575"/>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49161" name="Line 9">
            <a:extLst>
              <a:ext uri="{FF2B5EF4-FFF2-40B4-BE49-F238E27FC236}">
                <a16:creationId xmlns:a16="http://schemas.microsoft.com/office/drawing/2014/main" id="{5A24B939-8BB0-470C-9A62-565C182FCC97}"/>
              </a:ext>
            </a:extLst>
          </p:cNvPr>
          <p:cNvSpPr>
            <a:spLocks noChangeShapeType="1"/>
          </p:cNvSpPr>
          <p:nvPr>
            <p:custDataLst>
              <p:tags r:id="rId8"/>
            </p:custDataLst>
          </p:nvPr>
        </p:nvSpPr>
        <p:spPr bwMode="auto">
          <a:xfrm flipV="1">
            <a:off x="4949825" y="2716213"/>
            <a:ext cx="1416050" cy="623887"/>
          </a:xfrm>
          <a:prstGeom prst="line">
            <a:avLst/>
          </a:prstGeom>
          <a:noFill/>
          <a:ln w="28575">
            <a:solidFill>
              <a:srgbClr val="66FF33"/>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49162" name="Line 10">
            <a:extLst>
              <a:ext uri="{FF2B5EF4-FFF2-40B4-BE49-F238E27FC236}">
                <a16:creationId xmlns:a16="http://schemas.microsoft.com/office/drawing/2014/main" id="{A2DBC7A0-00CA-4EFF-9FB1-9A0552F00DC8}"/>
              </a:ext>
            </a:extLst>
          </p:cNvPr>
          <p:cNvSpPr>
            <a:spLocks noChangeShapeType="1"/>
          </p:cNvSpPr>
          <p:nvPr>
            <p:custDataLst>
              <p:tags r:id="rId9"/>
            </p:custDataLst>
          </p:nvPr>
        </p:nvSpPr>
        <p:spPr bwMode="auto">
          <a:xfrm>
            <a:off x="4929188" y="2740025"/>
            <a:ext cx="0" cy="1744663"/>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49163" name="Line 11">
            <a:extLst>
              <a:ext uri="{FF2B5EF4-FFF2-40B4-BE49-F238E27FC236}">
                <a16:creationId xmlns:a16="http://schemas.microsoft.com/office/drawing/2014/main" id="{6E7DBCAE-593A-48EB-BBDD-1C68F1EF1ABD}"/>
              </a:ext>
            </a:extLst>
          </p:cNvPr>
          <p:cNvSpPr>
            <a:spLocks noChangeShapeType="1"/>
          </p:cNvSpPr>
          <p:nvPr>
            <p:custDataLst>
              <p:tags r:id="rId10"/>
            </p:custDataLst>
          </p:nvPr>
        </p:nvSpPr>
        <p:spPr bwMode="auto">
          <a:xfrm flipV="1">
            <a:off x="2035175" y="3605213"/>
            <a:ext cx="1416050" cy="912812"/>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49164" name="Line 12">
            <a:extLst>
              <a:ext uri="{FF2B5EF4-FFF2-40B4-BE49-F238E27FC236}">
                <a16:creationId xmlns:a16="http://schemas.microsoft.com/office/drawing/2014/main" id="{7BA43B1B-52A4-44FE-B4DA-C139D9401288}"/>
              </a:ext>
            </a:extLst>
          </p:cNvPr>
          <p:cNvSpPr>
            <a:spLocks noChangeShapeType="1"/>
          </p:cNvSpPr>
          <p:nvPr>
            <p:custDataLst>
              <p:tags r:id="rId11"/>
            </p:custDataLst>
          </p:nvPr>
        </p:nvSpPr>
        <p:spPr bwMode="auto">
          <a:xfrm flipV="1">
            <a:off x="2036763" y="3308350"/>
            <a:ext cx="2871787" cy="1206500"/>
          </a:xfrm>
          <a:prstGeom prst="line">
            <a:avLst/>
          </a:prstGeom>
          <a:noFill/>
          <a:ln w="12700">
            <a:solidFill>
              <a:srgbClr val="000000"/>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fr-FR"/>
          </a:p>
        </p:txBody>
      </p:sp>
      <p:grpSp>
        <p:nvGrpSpPr>
          <p:cNvPr id="49165" name="Group 40">
            <a:extLst>
              <a:ext uri="{FF2B5EF4-FFF2-40B4-BE49-F238E27FC236}">
                <a16:creationId xmlns:a16="http://schemas.microsoft.com/office/drawing/2014/main" id="{2009FCA2-F625-4B65-9820-CEFF8A502BA6}"/>
              </a:ext>
            </a:extLst>
          </p:cNvPr>
          <p:cNvGrpSpPr>
            <a:grpSpLocks/>
          </p:cNvGrpSpPr>
          <p:nvPr>
            <p:custDataLst>
              <p:tags r:id="rId12"/>
            </p:custDataLst>
          </p:nvPr>
        </p:nvGrpSpPr>
        <p:grpSpPr bwMode="auto">
          <a:xfrm>
            <a:off x="1135063" y="1093788"/>
            <a:ext cx="1685925" cy="815975"/>
            <a:chOff x="359" y="1445"/>
            <a:chExt cx="666" cy="398"/>
          </a:xfrm>
        </p:grpSpPr>
        <p:sp>
          <p:nvSpPr>
            <p:cNvPr id="49174" name="Rectangle 13">
              <a:extLst>
                <a:ext uri="{FF2B5EF4-FFF2-40B4-BE49-F238E27FC236}">
                  <a16:creationId xmlns:a16="http://schemas.microsoft.com/office/drawing/2014/main" id="{C19051E5-9C5B-415E-8051-A3719B5913E1}"/>
                </a:ext>
              </a:extLst>
            </p:cNvPr>
            <p:cNvSpPr>
              <a:spLocks noChangeArrowheads="1"/>
            </p:cNvSpPr>
            <p:nvPr/>
          </p:nvSpPr>
          <p:spPr bwMode="auto">
            <a:xfrm>
              <a:off x="428" y="1445"/>
              <a:ext cx="517"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400">
                  <a:solidFill>
                    <a:srgbClr val="000000"/>
                  </a:solidFill>
                </a:rPr>
                <a:t>Montant</a:t>
              </a:r>
            </a:p>
          </p:txBody>
        </p:sp>
        <p:sp>
          <p:nvSpPr>
            <p:cNvPr id="49175" name="Rectangle 14">
              <a:extLst>
                <a:ext uri="{FF2B5EF4-FFF2-40B4-BE49-F238E27FC236}">
                  <a16:creationId xmlns:a16="http://schemas.microsoft.com/office/drawing/2014/main" id="{32CF1C91-C44D-4328-A411-7AADAFAC5679}"/>
                </a:ext>
              </a:extLst>
            </p:cNvPr>
            <p:cNvSpPr>
              <a:spLocks noChangeArrowheads="1"/>
            </p:cNvSpPr>
            <p:nvPr/>
          </p:nvSpPr>
          <p:spPr bwMode="auto">
            <a:xfrm>
              <a:off x="489" y="1555"/>
              <a:ext cx="38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400">
                  <a:solidFill>
                    <a:srgbClr val="000000"/>
                  </a:solidFill>
                </a:rPr>
                <a:t>d'une</a:t>
              </a:r>
            </a:p>
          </p:txBody>
        </p:sp>
        <p:sp>
          <p:nvSpPr>
            <p:cNvPr id="49176" name="Rectangle 15">
              <a:extLst>
                <a:ext uri="{FF2B5EF4-FFF2-40B4-BE49-F238E27FC236}">
                  <a16:creationId xmlns:a16="http://schemas.microsoft.com/office/drawing/2014/main" id="{496EB3EA-AC32-49FD-9BDE-3CDAAC4FF474}"/>
                </a:ext>
              </a:extLst>
            </p:cNvPr>
            <p:cNvSpPr>
              <a:spLocks noChangeArrowheads="1"/>
            </p:cNvSpPr>
            <p:nvPr/>
          </p:nvSpPr>
          <p:spPr bwMode="auto">
            <a:xfrm>
              <a:off x="359" y="1666"/>
              <a:ext cx="666"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400">
                  <a:solidFill>
                    <a:srgbClr val="000000"/>
                  </a:solidFill>
                </a:rPr>
                <a:t>commande</a:t>
              </a:r>
            </a:p>
          </p:txBody>
        </p:sp>
      </p:grpSp>
      <p:grpSp>
        <p:nvGrpSpPr>
          <p:cNvPr id="49166" name="Group 43">
            <a:extLst>
              <a:ext uri="{FF2B5EF4-FFF2-40B4-BE49-F238E27FC236}">
                <a16:creationId xmlns:a16="http://schemas.microsoft.com/office/drawing/2014/main" id="{AB8B24B8-EE7C-4443-A0A4-55115A360886}"/>
              </a:ext>
            </a:extLst>
          </p:cNvPr>
          <p:cNvGrpSpPr>
            <a:grpSpLocks/>
          </p:cNvGrpSpPr>
          <p:nvPr>
            <p:custDataLst>
              <p:tags r:id="rId13"/>
            </p:custDataLst>
          </p:nvPr>
        </p:nvGrpSpPr>
        <p:grpSpPr bwMode="auto">
          <a:xfrm>
            <a:off x="6408738" y="4343400"/>
            <a:ext cx="1619250" cy="525463"/>
            <a:chOff x="2133" y="2655"/>
            <a:chExt cx="640" cy="256"/>
          </a:xfrm>
        </p:grpSpPr>
        <p:sp>
          <p:nvSpPr>
            <p:cNvPr id="49172" name="Rectangle 16">
              <a:extLst>
                <a:ext uri="{FF2B5EF4-FFF2-40B4-BE49-F238E27FC236}">
                  <a16:creationId xmlns:a16="http://schemas.microsoft.com/office/drawing/2014/main" id="{ACEE5299-2C2F-4ABC-8AA7-F3AAF8F6151B}"/>
                </a:ext>
              </a:extLst>
            </p:cNvPr>
            <p:cNvSpPr>
              <a:spLocks noChangeArrowheads="1"/>
            </p:cNvSpPr>
            <p:nvPr/>
          </p:nvSpPr>
          <p:spPr bwMode="auto">
            <a:xfrm>
              <a:off x="2217" y="2655"/>
              <a:ext cx="47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200">
                  <a:solidFill>
                    <a:srgbClr val="000000"/>
                  </a:solidFill>
                </a:rPr>
                <a:t>Quantité</a:t>
              </a:r>
            </a:p>
          </p:txBody>
        </p:sp>
        <p:sp>
          <p:nvSpPr>
            <p:cNvPr id="49173" name="Rectangle 17">
              <a:extLst>
                <a:ext uri="{FF2B5EF4-FFF2-40B4-BE49-F238E27FC236}">
                  <a16:creationId xmlns:a16="http://schemas.microsoft.com/office/drawing/2014/main" id="{B2EBB711-A3CF-4CFC-8E58-DC7A7C4D8276}"/>
                </a:ext>
              </a:extLst>
            </p:cNvPr>
            <p:cNvSpPr>
              <a:spLocks noChangeArrowheads="1"/>
            </p:cNvSpPr>
            <p:nvPr/>
          </p:nvSpPr>
          <p:spPr bwMode="auto">
            <a:xfrm>
              <a:off x="2133" y="2751"/>
              <a:ext cx="640"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200">
                  <a:solidFill>
                    <a:srgbClr val="000000"/>
                  </a:solidFill>
                </a:rPr>
                <a:t>commandée</a:t>
              </a:r>
            </a:p>
          </p:txBody>
        </p:sp>
      </p:grpSp>
      <p:sp>
        <p:nvSpPr>
          <p:cNvPr id="49167" name="Rectangle 18">
            <a:extLst>
              <a:ext uri="{FF2B5EF4-FFF2-40B4-BE49-F238E27FC236}">
                <a16:creationId xmlns:a16="http://schemas.microsoft.com/office/drawing/2014/main" id="{5B57C43E-09DB-4C57-A837-DA36D5EB6D01}"/>
              </a:ext>
            </a:extLst>
          </p:cNvPr>
          <p:cNvSpPr>
            <a:spLocks noChangeArrowheads="1"/>
          </p:cNvSpPr>
          <p:nvPr>
            <p:custDataLst>
              <p:tags r:id="rId14"/>
            </p:custDataLst>
          </p:nvPr>
        </p:nvSpPr>
        <p:spPr bwMode="auto">
          <a:xfrm>
            <a:off x="3170238" y="4513263"/>
            <a:ext cx="6508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400" b="1">
                <a:solidFill>
                  <a:srgbClr val="000000"/>
                </a:solidFill>
              </a:rPr>
              <a:t>R1</a:t>
            </a:r>
          </a:p>
        </p:txBody>
      </p:sp>
      <p:sp>
        <p:nvSpPr>
          <p:cNvPr id="49168" name="Rectangle 19">
            <a:extLst>
              <a:ext uri="{FF2B5EF4-FFF2-40B4-BE49-F238E27FC236}">
                <a16:creationId xmlns:a16="http://schemas.microsoft.com/office/drawing/2014/main" id="{B8951612-F459-4A26-BDFC-993FA1D4D261}"/>
              </a:ext>
            </a:extLst>
          </p:cNvPr>
          <p:cNvSpPr>
            <a:spLocks noChangeArrowheads="1"/>
          </p:cNvSpPr>
          <p:nvPr>
            <p:custDataLst>
              <p:tags r:id="rId15"/>
            </p:custDataLst>
          </p:nvPr>
        </p:nvSpPr>
        <p:spPr bwMode="auto">
          <a:xfrm>
            <a:off x="4630738" y="4513263"/>
            <a:ext cx="65087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sz="1400" b="1">
                <a:solidFill>
                  <a:srgbClr val="000000"/>
                </a:solidFill>
              </a:rPr>
              <a:t>R2</a:t>
            </a:r>
          </a:p>
        </p:txBody>
      </p:sp>
      <p:sp>
        <p:nvSpPr>
          <p:cNvPr id="49169" name="Rectangle 34">
            <a:extLst>
              <a:ext uri="{FF2B5EF4-FFF2-40B4-BE49-F238E27FC236}">
                <a16:creationId xmlns:a16="http://schemas.microsoft.com/office/drawing/2014/main" id="{51EFFF79-046B-4136-AAD4-DAC058A38F34}"/>
              </a:ext>
            </a:extLst>
          </p:cNvPr>
          <p:cNvSpPr>
            <a:spLocks noChangeArrowheads="1"/>
          </p:cNvSpPr>
          <p:nvPr>
            <p:custDataLst>
              <p:tags r:id="rId16"/>
            </p:custDataLst>
          </p:nvPr>
        </p:nvSpPr>
        <p:spPr bwMode="auto">
          <a:xfrm>
            <a:off x="2060575" y="5205413"/>
            <a:ext cx="3725863"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a:solidFill>
                  <a:srgbClr val="000000"/>
                </a:solidFill>
              </a:rPr>
              <a:t>Le rabais porte sur la</a:t>
            </a:r>
          </a:p>
          <a:p>
            <a:pPr algn="ctr">
              <a:lnSpc>
                <a:spcPct val="90000"/>
              </a:lnSpc>
            </a:pPr>
            <a:r>
              <a:rPr lang="fr-FR" altLang="fr-FR">
                <a:solidFill>
                  <a:srgbClr val="000000"/>
                </a:solidFill>
              </a:rPr>
              <a:t>totalité de la commande</a:t>
            </a:r>
          </a:p>
        </p:txBody>
      </p:sp>
      <p:sp>
        <p:nvSpPr>
          <p:cNvPr id="49170" name="Rectangle 36">
            <a:extLst>
              <a:ext uri="{FF2B5EF4-FFF2-40B4-BE49-F238E27FC236}">
                <a16:creationId xmlns:a16="http://schemas.microsoft.com/office/drawing/2014/main" id="{14355779-BA2E-470B-8CE6-077DDF11EB05}"/>
              </a:ext>
            </a:extLst>
          </p:cNvPr>
          <p:cNvSpPr>
            <a:spLocks noChangeArrowheads="1"/>
          </p:cNvSpPr>
          <p:nvPr>
            <p:custDataLst>
              <p:tags r:id="rId17"/>
            </p:custDataLst>
          </p:nvPr>
        </p:nvSpPr>
        <p:spPr bwMode="auto">
          <a:xfrm>
            <a:off x="2509838" y="1557338"/>
            <a:ext cx="302577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pPr>
            <a:r>
              <a:rPr lang="fr-FR" altLang="fr-FR" b="1">
                <a:solidFill>
                  <a:srgbClr val="000000"/>
                </a:solidFill>
              </a:rPr>
              <a:t>Rabais uniformes</a:t>
            </a:r>
          </a:p>
        </p:txBody>
      </p:sp>
      <p:sp>
        <p:nvSpPr>
          <p:cNvPr id="49171" name="Line 38">
            <a:extLst>
              <a:ext uri="{FF2B5EF4-FFF2-40B4-BE49-F238E27FC236}">
                <a16:creationId xmlns:a16="http://schemas.microsoft.com/office/drawing/2014/main" id="{43551B01-4FC8-4645-BB10-1F49FD9D3D67}"/>
              </a:ext>
            </a:extLst>
          </p:cNvPr>
          <p:cNvSpPr>
            <a:spLocks noChangeShapeType="1"/>
          </p:cNvSpPr>
          <p:nvPr>
            <p:custDataLst>
              <p:tags r:id="rId18"/>
            </p:custDataLst>
          </p:nvPr>
        </p:nvSpPr>
        <p:spPr bwMode="auto">
          <a:xfrm>
            <a:off x="3481388" y="3348038"/>
            <a:ext cx="0" cy="1122362"/>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fr-F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FFBD3C8C-7FCD-43D5-A212-F263B3200EDF}"/>
              </a:ext>
            </a:extLst>
          </p:cNvPr>
          <p:cNvSpPr>
            <a:spLocks noGrp="1" noChangeArrowheads="1"/>
          </p:cNvSpPr>
          <p:nvPr>
            <p:ph type="title" idx="4294967295"/>
            <p:custDataLst>
              <p:tags r:id="rId1"/>
            </p:custDataLst>
          </p:nvPr>
        </p:nvSpPr>
        <p:spPr>
          <a:xfrm>
            <a:off x="611188" y="692150"/>
            <a:ext cx="8229600" cy="865188"/>
          </a:xfrm>
        </p:spPr>
        <p:txBody>
          <a:bodyPr/>
          <a:lstStyle/>
          <a:p>
            <a:pPr>
              <a:tabLst>
                <a:tab pos="3225800" algn="l"/>
              </a:tabLst>
              <a:defRPr/>
            </a:pPr>
            <a:r>
              <a:rPr lang="fr-FR" dirty="0">
                <a:solidFill>
                  <a:srgbClr val="008000"/>
                </a:solidFill>
                <a:effectLst/>
                <a:latin typeface="+mn-lt"/>
              </a:rPr>
              <a:t>Contenu</a:t>
            </a:r>
          </a:p>
        </p:txBody>
      </p:sp>
      <p:sp>
        <p:nvSpPr>
          <p:cNvPr id="16387" name="Rectangle 2">
            <a:extLst>
              <a:ext uri="{FF2B5EF4-FFF2-40B4-BE49-F238E27FC236}">
                <a16:creationId xmlns:a16="http://schemas.microsoft.com/office/drawing/2014/main" id="{E8F85B58-637F-4EB1-800A-0AE053CE2D47}"/>
              </a:ext>
            </a:extLst>
          </p:cNvPr>
          <p:cNvSpPr>
            <a:spLocks noGrp="1" noChangeArrowheads="1"/>
          </p:cNvSpPr>
          <p:nvPr>
            <p:ph idx="1"/>
            <p:custDataLst>
              <p:tags r:id="rId2"/>
            </p:custDataLst>
          </p:nvPr>
        </p:nvSpPr>
        <p:spPr>
          <a:xfrm>
            <a:off x="2690813" y="1412875"/>
            <a:ext cx="5995987" cy="4608513"/>
          </a:xfrm>
        </p:spPr>
        <p:txBody>
          <a:bodyPr/>
          <a:lstStyle/>
          <a:p>
            <a:pPr marL="342900" indent="-342900">
              <a:buFontTx/>
              <a:buChar char="•"/>
            </a:pPr>
            <a:r>
              <a:rPr lang="fr-FR" altLang="fr-FR" sz="2000">
                <a:ea typeface="Arial Narrow" panose="020B0606020202030204" pitchFamily="34" charset="0"/>
                <a:sym typeface="Gill Sans Light"/>
              </a:rPr>
              <a:t>Introduction</a:t>
            </a:r>
          </a:p>
          <a:p>
            <a:pPr marL="342900" indent="-342900">
              <a:buFontTx/>
              <a:buChar char="•"/>
            </a:pPr>
            <a:r>
              <a:rPr lang="fr-FR" altLang="fr-FR" sz="2000">
                <a:ea typeface="Arial Narrow" panose="020B0606020202030204" pitchFamily="34" charset="0"/>
                <a:sym typeface="Gill Sans Light"/>
              </a:rPr>
              <a:t>Systèmes de gestion</a:t>
            </a:r>
          </a:p>
          <a:p>
            <a:pPr marL="342900" indent="-342900">
              <a:buFontTx/>
              <a:buChar char="•"/>
            </a:pPr>
            <a:r>
              <a:rPr lang="fr-FR" altLang="fr-FR" sz="2000">
                <a:ea typeface="Arial Narrow" panose="020B0606020202030204" pitchFamily="34" charset="0"/>
                <a:sym typeface="Gill Sans Light"/>
              </a:rPr>
              <a:t>Gestion différenciée des articles, analyse ABC</a:t>
            </a:r>
          </a:p>
          <a:p>
            <a:pPr marL="342900" indent="-342900">
              <a:buFontTx/>
              <a:buChar char="•"/>
            </a:pPr>
            <a:r>
              <a:rPr lang="fr-FR" altLang="fr-FR" sz="2000">
                <a:ea typeface="Arial Narrow" panose="020B0606020202030204" pitchFamily="34" charset="0"/>
                <a:sym typeface="Gill Sans Light"/>
              </a:rPr>
              <a:t>Coûts des stocks</a:t>
            </a:r>
          </a:p>
          <a:p>
            <a:pPr marL="342900" indent="-342900">
              <a:buFontTx/>
              <a:buChar char="•"/>
            </a:pPr>
            <a:r>
              <a:rPr lang="fr-FR" altLang="fr-FR" sz="2000">
                <a:ea typeface="Arial Narrow" panose="020B0606020202030204" pitchFamily="34" charset="0"/>
                <a:sym typeface="Gill Sans Light"/>
              </a:rPr>
              <a:t>Optimisation économique</a:t>
            </a:r>
          </a:p>
        </p:txBody>
      </p:sp>
      <p:grpSp>
        <p:nvGrpSpPr>
          <p:cNvPr id="16388" name="Group 6">
            <a:extLst>
              <a:ext uri="{FF2B5EF4-FFF2-40B4-BE49-F238E27FC236}">
                <a16:creationId xmlns:a16="http://schemas.microsoft.com/office/drawing/2014/main" id="{B9D182E4-0840-4545-92F3-BD8FEE182139}"/>
              </a:ext>
            </a:extLst>
          </p:cNvPr>
          <p:cNvGrpSpPr>
            <a:grpSpLocks/>
          </p:cNvGrpSpPr>
          <p:nvPr>
            <p:custDataLst>
              <p:tags r:id="rId3"/>
            </p:custDataLst>
          </p:nvPr>
        </p:nvGrpSpPr>
        <p:grpSpPr bwMode="auto">
          <a:xfrm>
            <a:off x="468313" y="1989138"/>
            <a:ext cx="2222500" cy="3460750"/>
            <a:chOff x="1587500" y="2420889"/>
            <a:chExt cx="2222500" cy="3460800"/>
          </a:xfrm>
        </p:grpSpPr>
        <p:pic>
          <p:nvPicPr>
            <p:cNvPr id="16390" name="Picture 7" descr="boy with board.jpg">
              <a:extLst>
                <a:ext uri="{FF2B5EF4-FFF2-40B4-BE49-F238E27FC236}">
                  <a16:creationId xmlns:a16="http://schemas.microsoft.com/office/drawing/2014/main" id="{060EB02F-B23A-4B8C-8DF9-E45C0CD236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b="-851"/>
            <a:stretch>
              <a:fillRect/>
            </a:stretch>
          </p:blipFill>
          <p:spPr bwMode="auto">
            <a:xfrm>
              <a:off x="1587500" y="2420889"/>
              <a:ext cx="2222500" cy="34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30EB57D3-1457-4B04-A9A2-612E81979329}"/>
                </a:ext>
              </a:extLst>
            </p:cNvPr>
            <p:cNvSpPr txBox="1"/>
            <p:nvPr/>
          </p:nvSpPr>
          <p:spPr>
            <a:xfrm rot="20581012">
              <a:off x="2151062" y="3654394"/>
              <a:ext cx="1025525" cy="763599"/>
            </a:xfrm>
            <a:prstGeom prst="rect">
              <a:avLst/>
            </a:prstGeom>
            <a:noFill/>
          </p:spPr>
          <p:txBody>
            <a:bodyPr wrap="none">
              <a:spAutoFit/>
            </a:bodyPr>
            <a:lstStyle/>
            <a:p>
              <a:pPr algn="ctr">
                <a:lnSpc>
                  <a:spcPct val="90000"/>
                </a:lnSpc>
                <a:defRPr/>
              </a:pPr>
              <a:r>
                <a:rPr lang="en-US" dirty="0">
                  <a:solidFill>
                    <a:schemeClr val="bg1">
                      <a:lumMod val="50000"/>
                    </a:schemeClr>
                  </a:solidFill>
                  <a:latin typeface="Arial Narrow"/>
                  <a:cs typeface="Arial Narrow"/>
                </a:rPr>
                <a:t>Menu </a:t>
              </a:r>
            </a:p>
            <a:p>
              <a:pPr algn="ctr">
                <a:lnSpc>
                  <a:spcPct val="90000"/>
                </a:lnSpc>
                <a:defRPr/>
              </a:pPr>
              <a:r>
                <a:rPr lang="en-US" dirty="0">
                  <a:solidFill>
                    <a:schemeClr val="bg1">
                      <a:lumMod val="50000"/>
                    </a:schemeClr>
                  </a:solidFill>
                  <a:latin typeface="Arial Narrow"/>
                  <a:cs typeface="Arial Narrow"/>
                </a:rPr>
                <a:t>du jour!</a:t>
              </a:r>
            </a:p>
          </p:txBody>
        </p:sp>
      </p:grpSp>
      <p:sp>
        <p:nvSpPr>
          <p:cNvPr id="3" name="Slide Number Placeholder 2">
            <a:extLst>
              <a:ext uri="{FF2B5EF4-FFF2-40B4-BE49-F238E27FC236}">
                <a16:creationId xmlns:a16="http://schemas.microsoft.com/office/drawing/2014/main" id="{9B7A0898-B65F-40A1-A70B-51E03076BE35}"/>
              </a:ext>
            </a:extLst>
          </p:cNvPr>
          <p:cNvSpPr>
            <a:spLocks noGrp="1"/>
          </p:cNvSpPr>
          <p:nvPr>
            <p:ph type="sldNum" sz="quarter" idx="10"/>
            <p:custDataLst>
              <p:tags r:id="rId4"/>
            </p:custDataLst>
          </p:nvPr>
        </p:nvSpPr>
        <p:spPr/>
        <p:txBody>
          <a:bodyPr/>
          <a:lstStyle/>
          <a:p>
            <a:pPr>
              <a:defRPr/>
            </a:pPr>
            <a:fld id="{C049025B-252B-43A3-A955-64F4DA8C3A6F}" type="slidenum">
              <a:rPr lang="fr-FR"/>
              <a:pPr>
                <a:defRPr/>
              </a:pPr>
              <a:t>2</a:t>
            </a:fld>
            <a:endParaRPr lang="fr-FR"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B82ECD8E-41CF-4E00-94A5-13114FC67C09}"/>
              </a:ext>
            </a:extLst>
          </p:cNvPr>
          <p:cNvSpPr>
            <a:spLocks noChangeArrowheads="1"/>
          </p:cNvSpPr>
          <p:nvPr>
            <p:custDataLst>
              <p:tags r:id="rId1"/>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51203" name="Rectangle 3">
            <a:extLst>
              <a:ext uri="{FF2B5EF4-FFF2-40B4-BE49-F238E27FC236}">
                <a16:creationId xmlns:a16="http://schemas.microsoft.com/office/drawing/2014/main" id="{E8644FA3-5E72-438D-ABAA-8E5B0A49BBE3}"/>
              </a:ext>
            </a:extLst>
          </p:cNvPr>
          <p:cNvSpPr>
            <a:spLocks noChangeArrowheads="1"/>
          </p:cNvSpPr>
          <p:nvPr>
            <p:custDataLst>
              <p:tags r:id="rId2"/>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51204" name="Rectangle 4">
            <a:extLst>
              <a:ext uri="{FF2B5EF4-FFF2-40B4-BE49-F238E27FC236}">
                <a16:creationId xmlns:a16="http://schemas.microsoft.com/office/drawing/2014/main" id="{5372072C-FBD7-402F-8D67-266771F88165}"/>
              </a:ext>
            </a:extLst>
          </p:cNvPr>
          <p:cNvSpPr>
            <a:spLocks noGrp="1" noChangeArrowheads="1"/>
          </p:cNvSpPr>
          <p:nvPr>
            <p:ph type="title"/>
            <p:custDataLst>
              <p:tags r:id="rId3"/>
            </p:custDataLst>
          </p:nvPr>
        </p:nvSpPr>
        <p:spPr>
          <a:noFill/>
        </p:spPr>
        <p:txBody>
          <a:bodyPr/>
          <a:lstStyle/>
          <a:p>
            <a:pPr>
              <a:lnSpc>
                <a:spcPct val="90000"/>
              </a:lnSpc>
            </a:pPr>
            <a:r>
              <a:rPr lang="fr-FR" altLang="fr-FR" dirty="0"/>
              <a:t>Rabais sur quantité (2)</a:t>
            </a:r>
          </a:p>
        </p:txBody>
      </p:sp>
      <p:sp>
        <p:nvSpPr>
          <p:cNvPr id="51205" name="Rectangle 5">
            <a:extLst>
              <a:ext uri="{FF2B5EF4-FFF2-40B4-BE49-F238E27FC236}">
                <a16:creationId xmlns:a16="http://schemas.microsoft.com/office/drawing/2014/main" id="{C750A07B-2F2A-42FA-B210-03B6D595017E}"/>
              </a:ext>
            </a:extLst>
          </p:cNvPr>
          <p:cNvSpPr>
            <a:spLocks noGrp="1" noChangeArrowheads="1"/>
          </p:cNvSpPr>
          <p:nvPr>
            <p:ph type="body" idx="1"/>
            <p:custDataLst>
              <p:tags r:id="rId4"/>
            </p:custDataLst>
          </p:nvPr>
        </p:nvSpPr>
        <p:spPr>
          <a:xfrm>
            <a:off x="1066800" y="1371600"/>
            <a:ext cx="7162800" cy="4092575"/>
          </a:xfrm>
          <a:noFill/>
        </p:spPr>
        <p:txBody>
          <a:bodyPr/>
          <a:lstStyle/>
          <a:p>
            <a:pPr>
              <a:lnSpc>
                <a:spcPct val="90000"/>
              </a:lnSpc>
            </a:pPr>
            <a:r>
              <a:rPr lang="fr-FR" altLang="fr-FR"/>
              <a:t>Bénéficier ou non des remises sur quantité proposées par un fournisseur</a:t>
            </a:r>
          </a:p>
          <a:p>
            <a:pPr>
              <a:lnSpc>
                <a:spcPct val="90000"/>
              </a:lnSpc>
            </a:pPr>
            <a:r>
              <a:rPr lang="fr-FR" altLang="fr-FR"/>
              <a:t>Recherche du coût total minimum</a:t>
            </a:r>
          </a:p>
        </p:txBody>
      </p:sp>
      <p:sp>
        <p:nvSpPr>
          <p:cNvPr id="51206" name="Freeform 6">
            <a:extLst>
              <a:ext uri="{FF2B5EF4-FFF2-40B4-BE49-F238E27FC236}">
                <a16:creationId xmlns:a16="http://schemas.microsoft.com/office/drawing/2014/main" id="{BBB1295B-9DF1-4091-A142-8C43446AD461}"/>
              </a:ext>
            </a:extLst>
          </p:cNvPr>
          <p:cNvSpPr>
            <a:spLocks/>
          </p:cNvSpPr>
          <p:nvPr>
            <p:custDataLst>
              <p:tags r:id="rId5"/>
            </p:custDataLst>
          </p:nvPr>
        </p:nvSpPr>
        <p:spPr bwMode="auto">
          <a:xfrm>
            <a:off x="2505075" y="3497263"/>
            <a:ext cx="4029075" cy="1411287"/>
          </a:xfrm>
          <a:custGeom>
            <a:avLst/>
            <a:gdLst>
              <a:gd name="T0" fmla="*/ 2147483646 w 2538"/>
              <a:gd name="T1" fmla="*/ 2147483646 h 889"/>
              <a:gd name="T2" fmla="*/ 2147483646 w 2538"/>
              <a:gd name="T3" fmla="*/ 2147483646 h 889"/>
              <a:gd name="T4" fmla="*/ 2147483646 w 2538"/>
              <a:gd name="T5" fmla="*/ 2147483646 h 889"/>
              <a:gd name="T6" fmla="*/ 2147483646 w 2538"/>
              <a:gd name="T7" fmla="*/ 2147483646 h 889"/>
              <a:gd name="T8" fmla="*/ 2147483646 w 2538"/>
              <a:gd name="T9" fmla="*/ 2147483646 h 889"/>
              <a:gd name="T10" fmla="*/ 2147483646 w 2538"/>
              <a:gd name="T11" fmla="*/ 2147483646 h 889"/>
              <a:gd name="T12" fmla="*/ 2147483646 w 2538"/>
              <a:gd name="T13" fmla="*/ 2147483646 h 889"/>
              <a:gd name="T14" fmla="*/ 2147483646 w 2538"/>
              <a:gd name="T15" fmla="*/ 2147483646 h 889"/>
              <a:gd name="T16" fmla="*/ 2147483646 w 2538"/>
              <a:gd name="T17" fmla="*/ 2147483646 h 889"/>
              <a:gd name="T18" fmla="*/ 2147483646 w 2538"/>
              <a:gd name="T19" fmla="*/ 2147483646 h 889"/>
              <a:gd name="T20" fmla="*/ 2147483646 w 2538"/>
              <a:gd name="T21" fmla="*/ 2147483646 h 889"/>
              <a:gd name="T22" fmla="*/ 2147483646 w 2538"/>
              <a:gd name="T23" fmla="*/ 2147483646 h 889"/>
              <a:gd name="T24" fmla="*/ 2147483646 w 2538"/>
              <a:gd name="T25" fmla="*/ 2147483646 h 889"/>
              <a:gd name="T26" fmla="*/ 2147483646 w 2538"/>
              <a:gd name="T27" fmla="*/ 2147483646 h 889"/>
              <a:gd name="T28" fmla="*/ 2147483646 w 2538"/>
              <a:gd name="T29" fmla="*/ 2147483646 h 889"/>
              <a:gd name="T30" fmla="*/ 2147483646 w 2538"/>
              <a:gd name="T31" fmla="*/ 2147483646 h 889"/>
              <a:gd name="T32" fmla="*/ 2147483646 w 2538"/>
              <a:gd name="T33" fmla="*/ 2147483646 h 889"/>
              <a:gd name="T34" fmla="*/ 2147483646 w 2538"/>
              <a:gd name="T35" fmla="*/ 2147483646 h 889"/>
              <a:gd name="T36" fmla="*/ 2147483646 w 2538"/>
              <a:gd name="T37" fmla="*/ 2147483646 h 889"/>
              <a:gd name="T38" fmla="*/ 2147483646 w 2538"/>
              <a:gd name="T39" fmla="*/ 2147483646 h 889"/>
              <a:gd name="T40" fmla="*/ 2147483646 w 2538"/>
              <a:gd name="T41" fmla="*/ 2147483646 h 889"/>
              <a:gd name="T42" fmla="*/ 2147483646 w 2538"/>
              <a:gd name="T43" fmla="*/ 2147483646 h 889"/>
              <a:gd name="T44" fmla="*/ 2147483646 w 2538"/>
              <a:gd name="T45" fmla="*/ 2147483646 h 889"/>
              <a:gd name="T46" fmla="*/ 2147483646 w 2538"/>
              <a:gd name="T47" fmla="*/ 2147483646 h 889"/>
              <a:gd name="T48" fmla="*/ 2147483646 w 2538"/>
              <a:gd name="T49" fmla="*/ 2147483646 h 889"/>
              <a:gd name="T50" fmla="*/ 2147483646 w 2538"/>
              <a:gd name="T51" fmla="*/ 2147483646 h 889"/>
              <a:gd name="T52" fmla="*/ 2147483646 w 2538"/>
              <a:gd name="T53" fmla="*/ 2147483646 h 889"/>
              <a:gd name="T54" fmla="*/ 2147483646 w 2538"/>
              <a:gd name="T55" fmla="*/ 2147483646 h 889"/>
              <a:gd name="T56" fmla="*/ 2147483646 w 2538"/>
              <a:gd name="T57" fmla="*/ 2147483646 h 889"/>
              <a:gd name="T58" fmla="*/ 2147483646 w 2538"/>
              <a:gd name="T59" fmla="*/ 2147483646 h 889"/>
              <a:gd name="T60" fmla="*/ 2147483646 w 2538"/>
              <a:gd name="T61" fmla="*/ 2147483646 h 889"/>
              <a:gd name="T62" fmla="*/ 2147483646 w 2538"/>
              <a:gd name="T63" fmla="*/ 2147483646 h 889"/>
              <a:gd name="T64" fmla="*/ 2147483646 w 2538"/>
              <a:gd name="T65" fmla="*/ 2147483646 h 889"/>
              <a:gd name="T66" fmla="*/ 2147483646 w 2538"/>
              <a:gd name="T67" fmla="*/ 2147483646 h 889"/>
              <a:gd name="T68" fmla="*/ 2147483646 w 2538"/>
              <a:gd name="T69" fmla="*/ 2147483646 h 889"/>
              <a:gd name="T70" fmla="*/ 2147483646 w 2538"/>
              <a:gd name="T71" fmla="*/ 2147483646 h 889"/>
              <a:gd name="T72" fmla="*/ 2147483646 w 2538"/>
              <a:gd name="T73" fmla="*/ 2147483646 h 88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538"/>
              <a:gd name="T112" fmla="*/ 0 h 889"/>
              <a:gd name="T113" fmla="*/ 2538 w 2538"/>
              <a:gd name="T114" fmla="*/ 889 h 88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538" h="889">
                <a:moveTo>
                  <a:pt x="0" y="0"/>
                </a:moveTo>
                <a:lnTo>
                  <a:pt x="2" y="50"/>
                </a:lnTo>
                <a:lnTo>
                  <a:pt x="5" y="98"/>
                </a:lnTo>
                <a:lnTo>
                  <a:pt x="9" y="144"/>
                </a:lnTo>
                <a:lnTo>
                  <a:pt x="15" y="190"/>
                </a:lnTo>
                <a:lnTo>
                  <a:pt x="21" y="232"/>
                </a:lnTo>
                <a:lnTo>
                  <a:pt x="28" y="274"/>
                </a:lnTo>
                <a:lnTo>
                  <a:pt x="38" y="316"/>
                </a:lnTo>
                <a:lnTo>
                  <a:pt x="48" y="354"/>
                </a:lnTo>
                <a:lnTo>
                  <a:pt x="60" y="393"/>
                </a:lnTo>
                <a:lnTo>
                  <a:pt x="72" y="429"/>
                </a:lnTo>
                <a:lnTo>
                  <a:pt x="85" y="463"/>
                </a:lnTo>
                <a:lnTo>
                  <a:pt x="100" y="498"/>
                </a:lnTo>
                <a:lnTo>
                  <a:pt x="116" y="530"/>
                </a:lnTo>
                <a:lnTo>
                  <a:pt x="131" y="561"/>
                </a:lnTo>
                <a:lnTo>
                  <a:pt x="150" y="590"/>
                </a:lnTo>
                <a:lnTo>
                  <a:pt x="170" y="618"/>
                </a:lnTo>
                <a:lnTo>
                  <a:pt x="189" y="645"/>
                </a:lnTo>
                <a:lnTo>
                  <a:pt x="211" y="670"/>
                </a:lnTo>
                <a:lnTo>
                  <a:pt x="234" y="695"/>
                </a:lnTo>
                <a:lnTo>
                  <a:pt x="259" y="716"/>
                </a:lnTo>
                <a:lnTo>
                  <a:pt x="284" y="737"/>
                </a:lnTo>
                <a:lnTo>
                  <a:pt x="309" y="758"/>
                </a:lnTo>
                <a:lnTo>
                  <a:pt x="336" y="775"/>
                </a:lnTo>
                <a:lnTo>
                  <a:pt x="366" y="792"/>
                </a:lnTo>
                <a:lnTo>
                  <a:pt x="397" y="808"/>
                </a:lnTo>
                <a:lnTo>
                  <a:pt x="427" y="823"/>
                </a:lnTo>
                <a:lnTo>
                  <a:pt x="459" y="836"/>
                </a:lnTo>
                <a:lnTo>
                  <a:pt x="493" y="848"/>
                </a:lnTo>
                <a:lnTo>
                  <a:pt x="528" y="857"/>
                </a:lnTo>
                <a:lnTo>
                  <a:pt x="563" y="867"/>
                </a:lnTo>
                <a:lnTo>
                  <a:pt x="600" y="875"/>
                </a:lnTo>
                <a:lnTo>
                  <a:pt x="638" y="880"/>
                </a:lnTo>
                <a:lnTo>
                  <a:pt x="644" y="880"/>
                </a:lnTo>
                <a:lnTo>
                  <a:pt x="650" y="882"/>
                </a:lnTo>
                <a:lnTo>
                  <a:pt x="664" y="882"/>
                </a:lnTo>
                <a:lnTo>
                  <a:pt x="670" y="884"/>
                </a:lnTo>
                <a:lnTo>
                  <a:pt x="689" y="884"/>
                </a:lnTo>
                <a:lnTo>
                  <a:pt x="695" y="886"/>
                </a:lnTo>
                <a:lnTo>
                  <a:pt x="720" y="886"/>
                </a:lnTo>
                <a:lnTo>
                  <a:pt x="727" y="888"/>
                </a:lnTo>
                <a:lnTo>
                  <a:pt x="847" y="888"/>
                </a:lnTo>
                <a:lnTo>
                  <a:pt x="886" y="886"/>
                </a:lnTo>
                <a:lnTo>
                  <a:pt x="925" y="884"/>
                </a:lnTo>
                <a:lnTo>
                  <a:pt x="966" y="882"/>
                </a:lnTo>
                <a:lnTo>
                  <a:pt x="1006" y="879"/>
                </a:lnTo>
                <a:lnTo>
                  <a:pt x="1048" y="877"/>
                </a:lnTo>
                <a:lnTo>
                  <a:pt x="1094" y="873"/>
                </a:lnTo>
                <a:lnTo>
                  <a:pt x="1138" y="867"/>
                </a:lnTo>
                <a:lnTo>
                  <a:pt x="1185" y="863"/>
                </a:lnTo>
                <a:lnTo>
                  <a:pt x="1231" y="857"/>
                </a:lnTo>
                <a:lnTo>
                  <a:pt x="1280" y="850"/>
                </a:lnTo>
                <a:lnTo>
                  <a:pt x="1327" y="844"/>
                </a:lnTo>
                <a:lnTo>
                  <a:pt x="1378" y="836"/>
                </a:lnTo>
                <a:lnTo>
                  <a:pt x="1428" y="827"/>
                </a:lnTo>
                <a:lnTo>
                  <a:pt x="1479" y="817"/>
                </a:lnTo>
                <a:lnTo>
                  <a:pt x="1531" y="808"/>
                </a:lnTo>
                <a:lnTo>
                  <a:pt x="1585" y="796"/>
                </a:lnTo>
                <a:lnTo>
                  <a:pt x="1639" y="783"/>
                </a:lnTo>
                <a:lnTo>
                  <a:pt x="1694" y="769"/>
                </a:lnTo>
                <a:lnTo>
                  <a:pt x="1749" y="756"/>
                </a:lnTo>
                <a:lnTo>
                  <a:pt x="1806" y="739"/>
                </a:lnTo>
                <a:lnTo>
                  <a:pt x="1863" y="724"/>
                </a:lnTo>
                <a:lnTo>
                  <a:pt x="1922" y="704"/>
                </a:lnTo>
                <a:lnTo>
                  <a:pt x="1980" y="685"/>
                </a:lnTo>
                <a:lnTo>
                  <a:pt x="2040" y="666"/>
                </a:lnTo>
                <a:lnTo>
                  <a:pt x="2098" y="643"/>
                </a:lnTo>
                <a:lnTo>
                  <a:pt x="2160" y="620"/>
                </a:lnTo>
                <a:lnTo>
                  <a:pt x="2220" y="597"/>
                </a:lnTo>
                <a:lnTo>
                  <a:pt x="2281" y="571"/>
                </a:lnTo>
                <a:lnTo>
                  <a:pt x="2346" y="544"/>
                </a:lnTo>
                <a:lnTo>
                  <a:pt x="2408" y="515"/>
                </a:lnTo>
                <a:lnTo>
                  <a:pt x="2471" y="484"/>
                </a:lnTo>
                <a:lnTo>
                  <a:pt x="2535" y="452"/>
                </a:lnTo>
                <a:lnTo>
                  <a:pt x="2537" y="452"/>
                </a:lnTo>
              </a:path>
            </a:pathLst>
          </a:custGeom>
          <a:noFill/>
          <a:ln w="28575" cap="rnd" cmpd="sng">
            <a:solidFill>
              <a:srgbClr val="66FF33"/>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07" name="Freeform 7">
            <a:extLst>
              <a:ext uri="{FF2B5EF4-FFF2-40B4-BE49-F238E27FC236}">
                <a16:creationId xmlns:a16="http://schemas.microsoft.com/office/drawing/2014/main" id="{391F4159-5623-4606-B279-D2EB089177B5}"/>
              </a:ext>
            </a:extLst>
          </p:cNvPr>
          <p:cNvSpPr>
            <a:spLocks/>
          </p:cNvSpPr>
          <p:nvPr>
            <p:custDataLst>
              <p:tags r:id="rId6"/>
            </p:custDataLst>
          </p:nvPr>
        </p:nvSpPr>
        <p:spPr bwMode="auto">
          <a:xfrm>
            <a:off x="2543175" y="3319463"/>
            <a:ext cx="3811588" cy="1398587"/>
          </a:xfrm>
          <a:custGeom>
            <a:avLst/>
            <a:gdLst>
              <a:gd name="T0" fmla="*/ 2147483646 w 2401"/>
              <a:gd name="T1" fmla="*/ 2147483646 h 881"/>
              <a:gd name="T2" fmla="*/ 2147483646 w 2401"/>
              <a:gd name="T3" fmla="*/ 2147483646 h 881"/>
              <a:gd name="T4" fmla="*/ 2147483646 w 2401"/>
              <a:gd name="T5" fmla="*/ 2147483646 h 881"/>
              <a:gd name="T6" fmla="*/ 2147483646 w 2401"/>
              <a:gd name="T7" fmla="*/ 2147483646 h 881"/>
              <a:gd name="T8" fmla="*/ 2147483646 w 2401"/>
              <a:gd name="T9" fmla="*/ 2147483646 h 881"/>
              <a:gd name="T10" fmla="*/ 2147483646 w 2401"/>
              <a:gd name="T11" fmla="*/ 2147483646 h 881"/>
              <a:gd name="T12" fmla="*/ 2147483646 w 2401"/>
              <a:gd name="T13" fmla="*/ 2147483646 h 881"/>
              <a:gd name="T14" fmla="*/ 2147483646 w 2401"/>
              <a:gd name="T15" fmla="*/ 2147483646 h 881"/>
              <a:gd name="T16" fmla="*/ 2147483646 w 2401"/>
              <a:gd name="T17" fmla="*/ 2147483646 h 881"/>
              <a:gd name="T18" fmla="*/ 2147483646 w 2401"/>
              <a:gd name="T19" fmla="*/ 2147483646 h 881"/>
              <a:gd name="T20" fmla="*/ 2147483646 w 2401"/>
              <a:gd name="T21" fmla="*/ 2147483646 h 881"/>
              <a:gd name="T22" fmla="*/ 2147483646 w 2401"/>
              <a:gd name="T23" fmla="*/ 2147483646 h 881"/>
              <a:gd name="T24" fmla="*/ 2147483646 w 2401"/>
              <a:gd name="T25" fmla="*/ 2147483646 h 881"/>
              <a:gd name="T26" fmla="*/ 2147483646 w 2401"/>
              <a:gd name="T27" fmla="*/ 2147483646 h 881"/>
              <a:gd name="T28" fmla="*/ 2147483646 w 2401"/>
              <a:gd name="T29" fmla="*/ 2147483646 h 881"/>
              <a:gd name="T30" fmla="*/ 2147483646 w 2401"/>
              <a:gd name="T31" fmla="*/ 2147483646 h 881"/>
              <a:gd name="T32" fmla="*/ 2147483646 w 2401"/>
              <a:gd name="T33" fmla="*/ 2147483646 h 881"/>
              <a:gd name="T34" fmla="*/ 2147483646 w 2401"/>
              <a:gd name="T35" fmla="*/ 2147483646 h 881"/>
              <a:gd name="T36" fmla="*/ 2147483646 w 2401"/>
              <a:gd name="T37" fmla="*/ 2147483646 h 881"/>
              <a:gd name="T38" fmla="*/ 2147483646 w 2401"/>
              <a:gd name="T39" fmla="*/ 2147483646 h 881"/>
              <a:gd name="T40" fmla="*/ 2147483646 w 2401"/>
              <a:gd name="T41" fmla="*/ 2147483646 h 881"/>
              <a:gd name="T42" fmla="*/ 2147483646 w 2401"/>
              <a:gd name="T43" fmla="*/ 2147483646 h 881"/>
              <a:gd name="T44" fmla="*/ 2147483646 w 2401"/>
              <a:gd name="T45" fmla="*/ 2147483646 h 881"/>
              <a:gd name="T46" fmla="*/ 2147483646 w 2401"/>
              <a:gd name="T47" fmla="*/ 2147483646 h 881"/>
              <a:gd name="T48" fmla="*/ 2147483646 w 2401"/>
              <a:gd name="T49" fmla="*/ 2147483646 h 881"/>
              <a:gd name="T50" fmla="*/ 2147483646 w 2401"/>
              <a:gd name="T51" fmla="*/ 2147483646 h 881"/>
              <a:gd name="T52" fmla="*/ 2147483646 w 2401"/>
              <a:gd name="T53" fmla="*/ 2147483646 h 881"/>
              <a:gd name="T54" fmla="*/ 2147483646 w 2401"/>
              <a:gd name="T55" fmla="*/ 2147483646 h 881"/>
              <a:gd name="T56" fmla="*/ 2147483646 w 2401"/>
              <a:gd name="T57" fmla="*/ 2147483646 h 881"/>
              <a:gd name="T58" fmla="*/ 2147483646 w 2401"/>
              <a:gd name="T59" fmla="*/ 2147483646 h 881"/>
              <a:gd name="T60" fmla="*/ 2147483646 w 2401"/>
              <a:gd name="T61" fmla="*/ 2147483646 h 881"/>
              <a:gd name="T62" fmla="*/ 2147483646 w 2401"/>
              <a:gd name="T63" fmla="*/ 2147483646 h 88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01"/>
              <a:gd name="T97" fmla="*/ 0 h 881"/>
              <a:gd name="T98" fmla="*/ 2401 w 2401"/>
              <a:gd name="T99" fmla="*/ 881 h 88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01" h="881">
                <a:moveTo>
                  <a:pt x="0" y="0"/>
                </a:moveTo>
                <a:lnTo>
                  <a:pt x="2" y="49"/>
                </a:lnTo>
                <a:lnTo>
                  <a:pt x="3" y="97"/>
                </a:lnTo>
                <a:lnTo>
                  <a:pt x="7" y="145"/>
                </a:lnTo>
                <a:lnTo>
                  <a:pt x="11" y="191"/>
                </a:lnTo>
                <a:lnTo>
                  <a:pt x="15" y="235"/>
                </a:lnTo>
                <a:lnTo>
                  <a:pt x="21" y="279"/>
                </a:lnTo>
                <a:lnTo>
                  <a:pt x="26" y="319"/>
                </a:lnTo>
                <a:lnTo>
                  <a:pt x="34" y="361"/>
                </a:lnTo>
                <a:lnTo>
                  <a:pt x="42" y="399"/>
                </a:lnTo>
                <a:lnTo>
                  <a:pt x="52" y="438"/>
                </a:lnTo>
                <a:lnTo>
                  <a:pt x="64" y="474"/>
                </a:lnTo>
                <a:lnTo>
                  <a:pt x="75" y="510"/>
                </a:lnTo>
                <a:lnTo>
                  <a:pt x="89" y="543"/>
                </a:lnTo>
                <a:lnTo>
                  <a:pt x="102" y="575"/>
                </a:lnTo>
                <a:lnTo>
                  <a:pt x="118" y="606"/>
                </a:lnTo>
                <a:lnTo>
                  <a:pt x="135" y="635"/>
                </a:lnTo>
                <a:lnTo>
                  <a:pt x="153" y="663"/>
                </a:lnTo>
                <a:lnTo>
                  <a:pt x="174" y="690"/>
                </a:lnTo>
                <a:lnTo>
                  <a:pt x="195" y="713"/>
                </a:lnTo>
                <a:lnTo>
                  <a:pt x="241" y="759"/>
                </a:lnTo>
                <a:lnTo>
                  <a:pt x="269" y="778"/>
                </a:lnTo>
                <a:lnTo>
                  <a:pt x="298" y="795"/>
                </a:lnTo>
                <a:lnTo>
                  <a:pt x="327" y="813"/>
                </a:lnTo>
                <a:lnTo>
                  <a:pt x="358" y="826"/>
                </a:lnTo>
                <a:lnTo>
                  <a:pt x="393" y="839"/>
                </a:lnTo>
                <a:lnTo>
                  <a:pt x="427" y="851"/>
                </a:lnTo>
                <a:lnTo>
                  <a:pt x="467" y="860"/>
                </a:lnTo>
                <a:lnTo>
                  <a:pt x="507" y="868"/>
                </a:lnTo>
                <a:lnTo>
                  <a:pt x="547" y="874"/>
                </a:lnTo>
                <a:lnTo>
                  <a:pt x="592" y="878"/>
                </a:lnTo>
                <a:lnTo>
                  <a:pt x="638" y="880"/>
                </a:lnTo>
                <a:lnTo>
                  <a:pt x="674" y="880"/>
                </a:lnTo>
                <a:lnTo>
                  <a:pt x="710" y="876"/>
                </a:lnTo>
                <a:lnTo>
                  <a:pt x="748" y="872"/>
                </a:lnTo>
                <a:lnTo>
                  <a:pt x="790" y="866"/>
                </a:lnTo>
                <a:lnTo>
                  <a:pt x="832" y="860"/>
                </a:lnTo>
                <a:lnTo>
                  <a:pt x="877" y="851"/>
                </a:lnTo>
                <a:lnTo>
                  <a:pt x="923" y="841"/>
                </a:lnTo>
                <a:lnTo>
                  <a:pt x="970" y="830"/>
                </a:lnTo>
                <a:lnTo>
                  <a:pt x="1018" y="818"/>
                </a:lnTo>
                <a:lnTo>
                  <a:pt x="1069" y="803"/>
                </a:lnTo>
                <a:lnTo>
                  <a:pt x="1120" y="788"/>
                </a:lnTo>
                <a:lnTo>
                  <a:pt x="1173" y="772"/>
                </a:lnTo>
                <a:lnTo>
                  <a:pt x="1227" y="755"/>
                </a:lnTo>
                <a:lnTo>
                  <a:pt x="1283" y="736"/>
                </a:lnTo>
                <a:lnTo>
                  <a:pt x="1339" y="715"/>
                </a:lnTo>
                <a:lnTo>
                  <a:pt x="1397" y="696"/>
                </a:lnTo>
                <a:lnTo>
                  <a:pt x="1456" y="673"/>
                </a:lnTo>
                <a:lnTo>
                  <a:pt x="1515" y="650"/>
                </a:lnTo>
                <a:lnTo>
                  <a:pt x="1576" y="627"/>
                </a:lnTo>
                <a:lnTo>
                  <a:pt x="1635" y="602"/>
                </a:lnTo>
                <a:lnTo>
                  <a:pt x="1697" y="575"/>
                </a:lnTo>
                <a:lnTo>
                  <a:pt x="1760" y="549"/>
                </a:lnTo>
                <a:lnTo>
                  <a:pt x="1821" y="522"/>
                </a:lnTo>
                <a:lnTo>
                  <a:pt x="1885" y="493"/>
                </a:lnTo>
                <a:lnTo>
                  <a:pt x="1949" y="464"/>
                </a:lnTo>
                <a:lnTo>
                  <a:pt x="2013" y="436"/>
                </a:lnTo>
                <a:lnTo>
                  <a:pt x="2077" y="405"/>
                </a:lnTo>
                <a:lnTo>
                  <a:pt x="2140" y="375"/>
                </a:lnTo>
                <a:lnTo>
                  <a:pt x="2205" y="344"/>
                </a:lnTo>
                <a:lnTo>
                  <a:pt x="2271" y="311"/>
                </a:lnTo>
                <a:lnTo>
                  <a:pt x="2334" y="279"/>
                </a:lnTo>
                <a:lnTo>
                  <a:pt x="2398" y="246"/>
                </a:lnTo>
                <a:lnTo>
                  <a:pt x="2400" y="246"/>
                </a:lnTo>
              </a:path>
            </a:pathLst>
          </a:custGeom>
          <a:noFill/>
          <a:ln w="28575" cap="rnd" cmpd="sng">
            <a:solidFill>
              <a:srgbClr val="66FF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08" name="Freeform 8">
            <a:extLst>
              <a:ext uri="{FF2B5EF4-FFF2-40B4-BE49-F238E27FC236}">
                <a16:creationId xmlns:a16="http://schemas.microsoft.com/office/drawing/2014/main" id="{4F480679-E5FD-40BE-9EBD-CDA2C9C825F5}"/>
              </a:ext>
            </a:extLst>
          </p:cNvPr>
          <p:cNvSpPr>
            <a:spLocks/>
          </p:cNvSpPr>
          <p:nvPr>
            <p:custDataLst>
              <p:tags r:id="rId7"/>
            </p:custDataLst>
          </p:nvPr>
        </p:nvSpPr>
        <p:spPr bwMode="auto">
          <a:xfrm>
            <a:off x="4572000" y="3649663"/>
            <a:ext cx="2033588" cy="1228725"/>
          </a:xfrm>
          <a:custGeom>
            <a:avLst/>
            <a:gdLst>
              <a:gd name="T0" fmla="*/ 0 w 1281"/>
              <a:gd name="T1" fmla="*/ 0 h 774"/>
              <a:gd name="T2" fmla="*/ 0 w 1281"/>
              <a:gd name="T3" fmla="*/ 2147483646 h 774"/>
              <a:gd name="T4" fmla="*/ 2147483646 w 1281"/>
              <a:gd name="T5" fmla="*/ 2147483646 h 774"/>
              <a:gd name="T6" fmla="*/ 2147483646 w 1281"/>
              <a:gd name="T7" fmla="*/ 0 h 774"/>
              <a:gd name="T8" fmla="*/ 0 w 1281"/>
              <a:gd name="T9" fmla="*/ 0 h 774"/>
              <a:gd name="T10" fmla="*/ 0 60000 65536"/>
              <a:gd name="T11" fmla="*/ 0 60000 65536"/>
              <a:gd name="T12" fmla="*/ 0 60000 65536"/>
              <a:gd name="T13" fmla="*/ 0 60000 65536"/>
              <a:gd name="T14" fmla="*/ 0 60000 65536"/>
              <a:gd name="T15" fmla="*/ 0 w 1281"/>
              <a:gd name="T16" fmla="*/ 0 h 774"/>
              <a:gd name="T17" fmla="*/ 1281 w 1281"/>
              <a:gd name="T18" fmla="*/ 774 h 774"/>
            </a:gdLst>
            <a:ahLst/>
            <a:cxnLst>
              <a:cxn ang="T10">
                <a:pos x="T0" y="T1"/>
              </a:cxn>
              <a:cxn ang="T11">
                <a:pos x="T2" y="T3"/>
              </a:cxn>
              <a:cxn ang="T12">
                <a:pos x="T4" y="T5"/>
              </a:cxn>
              <a:cxn ang="T13">
                <a:pos x="T6" y="T7"/>
              </a:cxn>
              <a:cxn ang="T14">
                <a:pos x="T8" y="T9"/>
              </a:cxn>
            </a:cxnLst>
            <a:rect l="T15" t="T16" r="T17" b="T18"/>
            <a:pathLst>
              <a:path w="1281" h="774">
                <a:moveTo>
                  <a:pt x="0" y="0"/>
                </a:moveTo>
                <a:lnTo>
                  <a:pt x="0" y="773"/>
                </a:lnTo>
                <a:lnTo>
                  <a:pt x="1280" y="773"/>
                </a:lnTo>
                <a:lnTo>
                  <a:pt x="1280" y="0"/>
                </a:lnTo>
                <a:lnTo>
                  <a:pt x="0" y="0"/>
                </a:lnTo>
              </a:path>
            </a:pathLst>
          </a:custGeom>
          <a:solidFill>
            <a:schemeClr val="tx1"/>
          </a:soli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endParaRPr lang="fr-FR"/>
          </a:p>
        </p:txBody>
      </p:sp>
      <p:sp>
        <p:nvSpPr>
          <p:cNvPr id="51209" name="Freeform 9">
            <a:extLst>
              <a:ext uri="{FF2B5EF4-FFF2-40B4-BE49-F238E27FC236}">
                <a16:creationId xmlns:a16="http://schemas.microsoft.com/office/drawing/2014/main" id="{3A14F95F-0B9E-4378-85BB-BE7E2A3C811E}"/>
              </a:ext>
            </a:extLst>
          </p:cNvPr>
          <p:cNvSpPr>
            <a:spLocks/>
          </p:cNvSpPr>
          <p:nvPr>
            <p:custDataLst>
              <p:tags r:id="rId8"/>
            </p:custDataLst>
          </p:nvPr>
        </p:nvSpPr>
        <p:spPr bwMode="auto">
          <a:xfrm>
            <a:off x="3594100" y="4716463"/>
            <a:ext cx="4763" cy="887412"/>
          </a:xfrm>
          <a:custGeom>
            <a:avLst/>
            <a:gdLst>
              <a:gd name="T0" fmla="*/ 0 w 3"/>
              <a:gd name="T1" fmla="*/ 0 h 559"/>
              <a:gd name="T2" fmla="*/ 0 w 3"/>
              <a:gd name="T3" fmla="*/ 2147483646 h 559"/>
              <a:gd name="T4" fmla="*/ 2147483646 w 3"/>
              <a:gd name="T5" fmla="*/ 2147483646 h 559"/>
              <a:gd name="T6" fmla="*/ 0 60000 65536"/>
              <a:gd name="T7" fmla="*/ 0 60000 65536"/>
              <a:gd name="T8" fmla="*/ 0 60000 65536"/>
              <a:gd name="T9" fmla="*/ 0 w 3"/>
              <a:gd name="T10" fmla="*/ 0 h 559"/>
              <a:gd name="T11" fmla="*/ 3 w 3"/>
              <a:gd name="T12" fmla="*/ 559 h 559"/>
            </a:gdLst>
            <a:ahLst/>
            <a:cxnLst>
              <a:cxn ang="T6">
                <a:pos x="T0" y="T1"/>
              </a:cxn>
              <a:cxn ang="T7">
                <a:pos x="T2" y="T3"/>
              </a:cxn>
              <a:cxn ang="T8">
                <a:pos x="T4" y="T5"/>
              </a:cxn>
            </a:cxnLst>
            <a:rect l="T9" t="T10" r="T11" b="T12"/>
            <a:pathLst>
              <a:path w="3" h="559">
                <a:moveTo>
                  <a:pt x="0" y="0"/>
                </a:moveTo>
                <a:lnTo>
                  <a:pt x="0" y="558"/>
                </a:lnTo>
                <a:lnTo>
                  <a:pt x="2" y="558"/>
                </a:lnTo>
              </a:path>
            </a:pathLst>
          </a:custGeom>
          <a:noFill/>
          <a:ln w="12700" cap="flat"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10" name="Freeform 10">
            <a:extLst>
              <a:ext uri="{FF2B5EF4-FFF2-40B4-BE49-F238E27FC236}">
                <a16:creationId xmlns:a16="http://schemas.microsoft.com/office/drawing/2014/main" id="{70133568-8199-4C67-A272-EA429E54670D}"/>
              </a:ext>
            </a:extLst>
          </p:cNvPr>
          <p:cNvSpPr>
            <a:spLocks/>
          </p:cNvSpPr>
          <p:nvPr>
            <p:custDataLst>
              <p:tags r:id="rId9"/>
            </p:custDataLst>
          </p:nvPr>
        </p:nvSpPr>
        <p:spPr bwMode="auto">
          <a:xfrm>
            <a:off x="2432050" y="4716463"/>
            <a:ext cx="1154113" cy="1587"/>
          </a:xfrm>
          <a:custGeom>
            <a:avLst/>
            <a:gdLst>
              <a:gd name="T0" fmla="*/ 2147483646 w 727"/>
              <a:gd name="T1" fmla="*/ 0 h 1"/>
              <a:gd name="T2" fmla="*/ 0 w 727"/>
              <a:gd name="T3" fmla="*/ 0 h 1"/>
              <a:gd name="T4" fmla="*/ 2147483646 w 727"/>
              <a:gd name="T5" fmla="*/ 0 h 1"/>
              <a:gd name="T6" fmla="*/ 0 60000 65536"/>
              <a:gd name="T7" fmla="*/ 0 60000 65536"/>
              <a:gd name="T8" fmla="*/ 0 60000 65536"/>
              <a:gd name="T9" fmla="*/ 0 w 727"/>
              <a:gd name="T10" fmla="*/ 0 h 1"/>
              <a:gd name="T11" fmla="*/ 727 w 727"/>
              <a:gd name="T12" fmla="*/ 1 h 1"/>
            </a:gdLst>
            <a:ahLst/>
            <a:cxnLst>
              <a:cxn ang="T6">
                <a:pos x="T0" y="T1"/>
              </a:cxn>
              <a:cxn ang="T7">
                <a:pos x="T2" y="T3"/>
              </a:cxn>
              <a:cxn ang="T8">
                <a:pos x="T4" y="T5"/>
              </a:cxn>
            </a:cxnLst>
            <a:rect l="T9" t="T10" r="T11" b="T12"/>
            <a:pathLst>
              <a:path w="727" h="1">
                <a:moveTo>
                  <a:pt x="726" y="0"/>
                </a:moveTo>
                <a:lnTo>
                  <a:pt x="0" y="0"/>
                </a:lnTo>
                <a:lnTo>
                  <a:pt x="2" y="0"/>
                </a:lnTo>
              </a:path>
            </a:pathLst>
          </a:custGeom>
          <a:noFill/>
          <a:ln w="12700" cap="flat"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11" name="Freeform 11">
            <a:extLst>
              <a:ext uri="{FF2B5EF4-FFF2-40B4-BE49-F238E27FC236}">
                <a16:creationId xmlns:a16="http://schemas.microsoft.com/office/drawing/2014/main" id="{18DDB21A-3A16-4E80-A9D2-1734D5900109}"/>
              </a:ext>
            </a:extLst>
          </p:cNvPr>
          <p:cNvSpPr>
            <a:spLocks/>
          </p:cNvSpPr>
          <p:nvPr>
            <p:custDataLst>
              <p:tags r:id="rId10"/>
            </p:custDataLst>
          </p:nvPr>
        </p:nvSpPr>
        <p:spPr bwMode="auto">
          <a:xfrm>
            <a:off x="3935413" y="4906963"/>
            <a:ext cx="3175" cy="682625"/>
          </a:xfrm>
          <a:custGeom>
            <a:avLst/>
            <a:gdLst>
              <a:gd name="T0" fmla="*/ 0 w 2"/>
              <a:gd name="T1" fmla="*/ 0 h 430"/>
              <a:gd name="T2" fmla="*/ 0 w 2"/>
              <a:gd name="T3" fmla="*/ 2147483646 h 430"/>
              <a:gd name="T4" fmla="*/ 2147483646 w 2"/>
              <a:gd name="T5" fmla="*/ 2147483646 h 430"/>
              <a:gd name="T6" fmla="*/ 0 60000 65536"/>
              <a:gd name="T7" fmla="*/ 0 60000 65536"/>
              <a:gd name="T8" fmla="*/ 0 60000 65536"/>
              <a:gd name="T9" fmla="*/ 0 w 2"/>
              <a:gd name="T10" fmla="*/ 0 h 430"/>
              <a:gd name="T11" fmla="*/ 2 w 2"/>
              <a:gd name="T12" fmla="*/ 430 h 430"/>
            </a:gdLst>
            <a:ahLst/>
            <a:cxnLst>
              <a:cxn ang="T6">
                <a:pos x="T0" y="T1"/>
              </a:cxn>
              <a:cxn ang="T7">
                <a:pos x="T2" y="T3"/>
              </a:cxn>
              <a:cxn ang="T8">
                <a:pos x="T4" y="T5"/>
              </a:cxn>
            </a:cxnLst>
            <a:rect l="T9" t="T10" r="T11" b="T12"/>
            <a:pathLst>
              <a:path w="2" h="430">
                <a:moveTo>
                  <a:pt x="0" y="0"/>
                </a:moveTo>
                <a:lnTo>
                  <a:pt x="0" y="429"/>
                </a:lnTo>
                <a:lnTo>
                  <a:pt x="1" y="429"/>
                </a:lnTo>
              </a:path>
            </a:pathLst>
          </a:custGeom>
          <a:noFill/>
          <a:ln w="12700" cap="flat"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12" name="Freeform 12">
            <a:extLst>
              <a:ext uri="{FF2B5EF4-FFF2-40B4-BE49-F238E27FC236}">
                <a16:creationId xmlns:a16="http://schemas.microsoft.com/office/drawing/2014/main" id="{7528BFDA-2732-4B2D-A9CD-5BF59A4FA59E}"/>
              </a:ext>
            </a:extLst>
          </p:cNvPr>
          <p:cNvSpPr>
            <a:spLocks/>
          </p:cNvSpPr>
          <p:nvPr>
            <p:custDataLst>
              <p:tags r:id="rId11"/>
            </p:custDataLst>
          </p:nvPr>
        </p:nvSpPr>
        <p:spPr bwMode="auto">
          <a:xfrm>
            <a:off x="2449513" y="4906963"/>
            <a:ext cx="1487487" cy="1587"/>
          </a:xfrm>
          <a:custGeom>
            <a:avLst/>
            <a:gdLst>
              <a:gd name="T0" fmla="*/ 2147483646 w 937"/>
              <a:gd name="T1" fmla="*/ 0 h 1"/>
              <a:gd name="T2" fmla="*/ 0 w 937"/>
              <a:gd name="T3" fmla="*/ 0 h 1"/>
              <a:gd name="T4" fmla="*/ 2147483646 w 937"/>
              <a:gd name="T5" fmla="*/ 0 h 1"/>
              <a:gd name="T6" fmla="*/ 0 60000 65536"/>
              <a:gd name="T7" fmla="*/ 0 60000 65536"/>
              <a:gd name="T8" fmla="*/ 0 60000 65536"/>
              <a:gd name="T9" fmla="*/ 0 w 937"/>
              <a:gd name="T10" fmla="*/ 0 h 1"/>
              <a:gd name="T11" fmla="*/ 937 w 937"/>
              <a:gd name="T12" fmla="*/ 1 h 1"/>
            </a:gdLst>
            <a:ahLst/>
            <a:cxnLst>
              <a:cxn ang="T6">
                <a:pos x="T0" y="T1"/>
              </a:cxn>
              <a:cxn ang="T7">
                <a:pos x="T2" y="T3"/>
              </a:cxn>
              <a:cxn ang="T8">
                <a:pos x="T4" y="T5"/>
              </a:cxn>
            </a:cxnLst>
            <a:rect l="T9" t="T10" r="T11" b="T12"/>
            <a:pathLst>
              <a:path w="937" h="1">
                <a:moveTo>
                  <a:pt x="936" y="0"/>
                </a:moveTo>
                <a:lnTo>
                  <a:pt x="0" y="0"/>
                </a:lnTo>
                <a:lnTo>
                  <a:pt x="2" y="0"/>
                </a:lnTo>
              </a:path>
            </a:pathLst>
          </a:custGeom>
          <a:noFill/>
          <a:ln w="12700" cap="flat" cmpd="sng">
            <a:solidFill>
              <a:srgbClr val="000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13" name="Freeform 13">
            <a:extLst>
              <a:ext uri="{FF2B5EF4-FFF2-40B4-BE49-F238E27FC236}">
                <a16:creationId xmlns:a16="http://schemas.microsoft.com/office/drawing/2014/main" id="{90FEFB28-55D0-4AD4-A922-5F912A44BE2D}"/>
              </a:ext>
            </a:extLst>
          </p:cNvPr>
          <p:cNvSpPr>
            <a:spLocks/>
          </p:cNvSpPr>
          <p:nvPr>
            <p:custDataLst>
              <p:tags r:id="rId12"/>
            </p:custDataLst>
          </p:nvPr>
        </p:nvSpPr>
        <p:spPr bwMode="auto">
          <a:xfrm>
            <a:off x="4576763" y="4211638"/>
            <a:ext cx="1963737" cy="620712"/>
          </a:xfrm>
          <a:custGeom>
            <a:avLst/>
            <a:gdLst>
              <a:gd name="T0" fmla="*/ 2147483646 w 1237"/>
              <a:gd name="T1" fmla="*/ 2147483646 h 391"/>
              <a:gd name="T2" fmla="*/ 2147483646 w 1237"/>
              <a:gd name="T3" fmla="*/ 2147483646 h 391"/>
              <a:gd name="T4" fmla="*/ 2147483646 w 1237"/>
              <a:gd name="T5" fmla="*/ 2147483646 h 391"/>
              <a:gd name="T6" fmla="*/ 2147483646 w 1237"/>
              <a:gd name="T7" fmla="*/ 2147483646 h 391"/>
              <a:gd name="T8" fmla="*/ 2147483646 w 1237"/>
              <a:gd name="T9" fmla="*/ 2147483646 h 391"/>
              <a:gd name="T10" fmla="*/ 2147483646 w 1237"/>
              <a:gd name="T11" fmla="*/ 2147483646 h 391"/>
              <a:gd name="T12" fmla="*/ 2147483646 w 1237"/>
              <a:gd name="T13" fmla="*/ 2147483646 h 391"/>
              <a:gd name="T14" fmla="*/ 2147483646 w 1237"/>
              <a:gd name="T15" fmla="*/ 2147483646 h 391"/>
              <a:gd name="T16" fmla="*/ 2147483646 w 1237"/>
              <a:gd name="T17" fmla="*/ 2147483646 h 391"/>
              <a:gd name="T18" fmla="*/ 2147483646 w 1237"/>
              <a:gd name="T19" fmla="*/ 2147483646 h 391"/>
              <a:gd name="T20" fmla="*/ 2147483646 w 1237"/>
              <a:gd name="T21" fmla="*/ 2147483646 h 391"/>
              <a:gd name="T22" fmla="*/ 2147483646 w 1237"/>
              <a:gd name="T23" fmla="*/ 2147483646 h 391"/>
              <a:gd name="T24" fmla="*/ 2147483646 w 1237"/>
              <a:gd name="T25" fmla="*/ 2147483646 h 391"/>
              <a:gd name="T26" fmla="*/ 2147483646 w 1237"/>
              <a:gd name="T27" fmla="*/ 2147483646 h 391"/>
              <a:gd name="T28" fmla="*/ 2147483646 w 1237"/>
              <a:gd name="T29" fmla="*/ 2147483646 h 391"/>
              <a:gd name="T30" fmla="*/ 2147483646 w 1237"/>
              <a:gd name="T31" fmla="*/ 2147483646 h 391"/>
              <a:gd name="T32" fmla="*/ 2147483646 w 1237"/>
              <a:gd name="T33" fmla="*/ 2147483646 h 391"/>
              <a:gd name="T34" fmla="*/ 2147483646 w 1237"/>
              <a:gd name="T35" fmla="*/ 2147483646 h 391"/>
              <a:gd name="T36" fmla="*/ 2147483646 w 1237"/>
              <a:gd name="T37" fmla="*/ 2147483646 h 391"/>
              <a:gd name="T38" fmla="*/ 2147483646 w 1237"/>
              <a:gd name="T39" fmla="*/ 2147483646 h 391"/>
              <a:gd name="T40" fmla="*/ 2147483646 w 1237"/>
              <a:gd name="T41" fmla="*/ 2147483646 h 391"/>
              <a:gd name="T42" fmla="*/ 2147483646 w 1237"/>
              <a:gd name="T43" fmla="*/ 2147483646 h 391"/>
              <a:gd name="T44" fmla="*/ 2147483646 w 1237"/>
              <a:gd name="T45" fmla="*/ 2147483646 h 391"/>
              <a:gd name="T46" fmla="*/ 2147483646 w 1237"/>
              <a:gd name="T47" fmla="*/ 2147483646 h 391"/>
              <a:gd name="T48" fmla="*/ 2147483646 w 1237"/>
              <a:gd name="T49" fmla="*/ 2147483646 h 391"/>
              <a:gd name="T50" fmla="*/ 2147483646 w 1237"/>
              <a:gd name="T51" fmla="*/ 2147483646 h 391"/>
              <a:gd name="T52" fmla="*/ 2147483646 w 1237"/>
              <a:gd name="T53" fmla="*/ 2147483646 h 391"/>
              <a:gd name="T54" fmla="*/ 2147483646 w 1237"/>
              <a:gd name="T55" fmla="*/ 2147483646 h 391"/>
              <a:gd name="T56" fmla="*/ 2147483646 w 1237"/>
              <a:gd name="T57" fmla="*/ 2147483646 h 391"/>
              <a:gd name="T58" fmla="*/ 2147483646 w 1237"/>
              <a:gd name="T59" fmla="*/ 2147483646 h 391"/>
              <a:gd name="T60" fmla="*/ 2147483646 w 1237"/>
              <a:gd name="T61" fmla="*/ 2147483646 h 391"/>
              <a:gd name="T62" fmla="*/ 2147483646 w 1237"/>
              <a:gd name="T63" fmla="*/ 2147483646 h 391"/>
              <a:gd name="T64" fmla="*/ 2147483646 w 1237"/>
              <a:gd name="T65" fmla="*/ 0 h 39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37"/>
              <a:gd name="T100" fmla="*/ 0 h 391"/>
              <a:gd name="T101" fmla="*/ 1237 w 1237"/>
              <a:gd name="T102" fmla="*/ 391 h 39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37" h="391">
                <a:moveTo>
                  <a:pt x="0" y="390"/>
                </a:moveTo>
                <a:lnTo>
                  <a:pt x="23" y="386"/>
                </a:lnTo>
                <a:lnTo>
                  <a:pt x="46" y="383"/>
                </a:lnTo>
                <a:lnTo>
                  <a:pt x="67" y="379"/>
                </a:lnTo>
                <a:lnTo>
                  <a:pt x="90" y="375"/>
                </a:lnTo>
                <a:lnTo>
                  <a:pt x="111" y="371"/>
                </a:lnTo>
                <a:lnTo>
                  <a:pt x="134" y="365"/>
                </a:lnTo>
                <a:lnTo>
                  <a:pt x="155" y="362"/>
                </a:lnTo>
                <a:lnTo>
                  <a:pt x="178" y="358"/>
                </a:lnTo>
                <a:lnTo>
                  <a:pt x="199" y="352"/>
                </a:lnTo>
                <a:lnTo>
                  <a:pt x="220" y="348"/>
                </a:lnTo>
                <a:lnTo>
                  <a:pt x="243" y="344"/>
                </a:lnTo>
                <a:lnTo>
                  <a:pt x="264" y="339"/>
                </a:lnTo>
                <a:lnTo>
                  <a:pt x="285" y="335"/>
                </a:lnTo>
                <a:lnTo>
                  <a:pt x="307" y="329"/>
                </a:lnTo>
                <a:lnTo>
                  <a:pt x="328" y="325"/>
                </a:lnTo>
                <a:lnTo>
                  <a:pt x="349" y="319"/>
                </a:lnTo>
                <a:lnTo>
                  <a:pt x="370" y="316"/>
                </a:lnTo>
                <a:lnTo>
                  <a:pt x="391" y="310"/>
                </a:lnTo>
                <a:lnTo>
                  <a:pt x="412" y="304"/>
                </a:lnTo>
                <a:lnTo>
                  <a:pt x="431" y="300"/>
                </a:lnTo>
                <a:lnTo>
                  <a:pt x="452" y="295"/>
                </a:lnTo>
                <a:lnTo>
                  <a:pt x="473" y="289"/>
                </a:lnTo>
                <a:lnTo>
                  <a:pt x="492" y="283"/>
                </a:lnTo>
                <a:lnTo>
                  <a:pt x="514" y="277"/>
                </a:lnTo>
                <a:lnTo>
                  <a:pt x="533" y="272"/>
                </a:lnTo>
                <a:lnTo>
                  <a:pt x="554" y="266"/>
                </a:lnTo>
                <a:lnTo>
                  <a:pt x="573" y="260"/>
                </a:lnTo>
                <a:lnTo>
                  <a:pt x="592" y="254"/>
                </a:lnTo>
                <a:lnTo>
                  <a:pt x="613" y="249"/>
                </a:lnTo>
                <a:lnTo>
                  <a:pt x="632" y="243"/>
                </a:lnTo>
                <a:lnTo>
                  <a:pt x="652" y="237"/>
                </a:lnTo>
                <a:lnTo>
                  <a:pt x="671" y="231"/>
                </a:lnTo>
                <a:lnTo>
                  <a:pt x="690" y="226"/>
                </a:lnTo>
                <a:lnTo>
                  <a:pt x="709" y="220"/>
                </a:lnTo>
                <a:lnTo>
                  <a:pt x="728" y="212"/>
                </a:lnTo>
                <a:lnTo>
                  <a:pt x="747" y="207"/>
                </a:lnTo>
                <a:lnTo>
                  <a:pt x="767" y="201"/>
                </a:lnTo>
                <a:lnTo>
                  <a:pt x="784" y="193"/>
                </a:lnTo>
                <a:lnTo>
                  <a:pt x="803" y="187"/>
                </a:lnTo>
                <a:lnTo>
                  <a:pt x="822" y="180"/>
                </a:lnTo>
                <a:lnTo>
                  <a:pt x="839" y="174"/>
                </a:lnTo>
                <a:lnTo>
                  <a:pt x="859" y="166"/>
                </a:lnTo>
                <a:lnTo>
                  <a:pt x="876" y="161"/>
                </a:lnTo>
                <a:lnTo>
                  <a:pt x="895" y="153"/>
                </a:lnTo>
                <a:lnTo>
                  <a:pt x="912" y="145"/>
                </a:lnTo>
                <a:lnTo>
                  <a:pt x="931" y="140"/>
                </a:lnTo>
                <a:lnTo>
                  <a:pt x="949" y="132"/>
                </a:lnTo>
                <a:lnTo>
                  <a:pt x="966" y="124"/>
                </a:lnTo>
                <a:lnTo>
                  <a:pt x="983" y="117"/>
                </a:lnTo>
                <a:lnTo>
                  <a:pt x="1000" y="111"/>
                </a:lnTo>
                <a:lnTo>
                  <a:pt x="1018" y="103"/>
                </a:lnTo>
                <a:lnTo>
                  <a:pt x="1035" y="96"/>
                </a:lnTo>
                <a:lnTo>
                  <a:pt x="1052" y="88"/>
                </a:lnTo>
                <a:lnTo>
                  <a:pt x="1069" y="80"/>
                </a:lnTo>
                <a:lnTo>
                  <a:pt x="1087" y="73"/>
                </a:lnTo>
                <a:lnTo>
                  <a:pt x="1104" y="65"/>
                </a:lnTo>
                <a:lnTo>
                  <a:pt x="1119" y="57"/>
                </a:lnTo>
                <a:lnTo>
                  <a:pt x="1136" y="50"/>
                </a:lnTo>
                <a:lnTo>
                  <a:pt x="1154" y="40"/>
                </a:lnTo>
                <a:lnTo>
                  <a:pt x="1169" y="33"/>
                </a:lnTo>
                <a:lnTo>
                  <a:pt x="1186" y="25"/>
                </a:lnTo>
                <a:lnTo>
                  <a:pt x="1202" y="17"/>
                </a:lnTo>
                <a:lnTo>
                  <a:pt x="1219" y="8"/>
                </a:lnTo>
                <a:lnTo>
                  <a:pt x="1234" y="0"/>
                </a:lnTo>
                <a:lnTo>
                  <a:pt x="1236" y="0"/>
                </a:lnTo>
              </a:path>
            </a:pathLst>
          </a:custGeom>
          <a:noFill/>
          <a:ln w="28575" cap="rnd" cmpd="sng">
            <a:solidFill>
              <a:srgbClr val="66FF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14" name="Freeform 14">
            <a:extLst>
              <a:ext uri="{FF2B5EF4-FFF2-40B4-BE49-F238E27FC236}">
                <a16:creationId xmlns:a16="http://schemas.microsoft.com/office/drawing/2014/main" id="{37863C11-5C12-482F-9FA1-2BAAE71F2DED}"/>
              </a:ext>
            </a:extLst>
          </p:cNvPr>
          <p:cNvSpPr>
            <a:spLocks/>
          </p:cNvSpPr>
          <p:nvPr>
            <p:custDataLst>
              <p:tags r:id="rId13"/>
            </p:custDataLst>
          </p:nvPr>
        </p:nvSpPr>
        <p:spPr bwMode="auto">
          <a:xfrm>
            <a:off x="4576763" y="3716338"/>
            <a:ext cx="1793875" cy="773112"/>
          </a:xfrm>
          <a:custGeom>
            <a:avLst/>
            <a:gdLst>
              <a:gd name="T0" fmla="*/ 2147483646 w 1130"/>
              <a:gd name="T1" fmla="*/ 2147483646 h 487"/>
              <a:gd name="T2" fmla="*/ 2147483646 w 1130"/>
              <a:gd name="T3" fmla="*/ 2147483646 h 487"/>
              <a:gd name="T4" fmla="*/ 2147483646 w 1130"/>
              <a:gd name="T5" fmla="*/ 2147483646 h 487"/>
              <a:gd name="T6" fmla="*/ 2147483646 w 1130"/>
              <a:gd name="T7" fmla="*/ 2147483646 h 487"/>
              <a:gd name="T8" fmla="*/ 2147483646 w 1130"/>
              <a:gd name="T9" fmla="*/ 2147483646 h 487"/>
              <a:gd name="T10" fmla="*/ 2147483646 w 1130"/>
              <a:gd name="T11" fmla="*/ 2147483646 h 487"/>
              <a:gd name="T12" fmla="*/ 2147483646 w 1130"/>
              <a:gd name="T13" fmla="*/ 2147483646 h 487"/>
              <a:gd name="T14" fmla="*/ 2147483646 w 1130"/>
              <a:gd name="T15" fmla="*/ 2147483646 h 487"/>
              <a:gd name="T16" fmla="*/ 2147483646 w 1130"/>
              <a:gd name="T17" fmla="*/ 2147483646 h 487"/>
              <a:gd name="T18" fmla="*/ 2147483646 w 1130"/>
              <a:gd name="T19" fmla="*/ 2147483646 h 487"/>
              <a:gd name="T20" fmla="*/ 2147483646 w 1130"/>
              <a:gd name="T21" fmla="*/ 2147483646 h 487"/>
              <a:gd name="T22" fmla="*/ 2147483646 w 1130"/>
              <a:gd name="T23" fmla="*/ 2147483646 h 487"/>
              <a:gd name="T24" fmla="*/ 2147483646 w 1130"/>
              <a:gd name="T25" fmla="*/ 2147483646 h 487"/>
              <a:gd name="T26" fmla="*/ 2147483646 w 1130"/>
              <a:gd name="T27" fmla="*/ 2147483646 h 487"/>
              <a:gd name="T28" fmla="*/ 2147483646 w 1130"/>
              <a:gd name="T29" fmla="*/ 2147483646 h 487"/>
              <a:gd name="T30" fmla="*/ 2147483646 w 1130"/>
              <a:gd name="T31" fmla="*/ 2147483646 h 487"/>
              <a:gd name="T32" fmla="*/ 2147483646 w 1130"/>
              <a:gd name="T33" fmla="*/ 2147483646 h 487"/>
              <a:gd name="T34" fmla="*/ 2147483646 w 1130"/>
              <a:gd name="T35" fmla="*/ 2147483646 h 487"/>
              <a:gd name="T36" fmla="*/ 2147483646 w 1130"/>
              <a:gd name="T37" fmla="*/ 2147483646 h 487"/>
              <a:gd name="T38" fmla="*/ 2147483646 w 1130"/>
              <a:gd name="T39" fmla="*/ 2147483646 h 487"/>
              <a:gd name="T40" fmla="*/ 2147483646 w 1130"/>
              <a:gd name="T41" fmla="*/ 2147483646 h 487"/>
              <a:gd name="T42" fmla="*/ 2147483646 w 1130"/>
              <a:gd name="T43" fmla="*/ 2147483646 h 487"/>
              <a:gd name="T44" fmla="*/ 2147483646 w 1130"/>
              <a:gd name="T45" fmla="*/ 2147483646 h 487"/>
              <a:gd name="T46" fmla="*/ 2147483646 w 1130"/>
              <a:gd name="T47" fmla="*/ 2147483646 h 487"/>
              <a:gd name="T48" fmla="*/ 2147483646 w 1130"/>
              <a:gd name="T49" fmla="*/ 2147483646 h 487"/>
              <a:gd name="T50" fmla="*/ 2147483646 w 1130"/>
              <a:gd name="T51" fmla="*/ 2147483646 h 487"/>
              <a:gd name="T52" fmla="*/ 2147483646 w 1130"/>
              <a:gd name="T53" fmla="*/ 2147483646 h 487"/>
              <a:gd name="T54" fmla="*/ 2147483646 w 1130"/>
              <a:gd name="T55" fmla="*/ 2147483646 h 487"/>
              <a:gd name="T56" fmla="*/ 2147483646 w 1130"/>
              <a:gd name="T57" fmla="*/ 2147483646 h 487"/>
              <a:gd name="T58" fmla="*/ 2147483646 w 1130"/>
              <a:gd name="T59" fmla="*/ 2147483646 h 487"/>
              <a:gd name="T60" fmla="*/ 2147483646 w 1130"/>
              <a:gd name="T61" fmla="*/ 2147483646 h 487"/>
              <a:gd name="T62" fmla="*/ 2147483646 w 1130"/>
              <a:gd name="T63" fmla="*/ 2147483646 h 487"/>
              <a:gd name="T64" fmla="*/ 2147483646 w 1130"/>
              <a:gd name="T65" fmla="*/ 0 h 4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30"/>
              <a:gd name="T100" fmla="*/ 0 h 487"/>
              <a:gd name="T101" fmla="*/ 1130 w 1130"/>
              <a:gd name="T102" fmla="*/ 487 h 48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30" h="487">
                <a:moveTo>
                  <a:pt x="0" y="486"/>
                </a:moveTo>
                <a:lnTo>
                  <a:pt x="19" y="480"/>
                </a:lnTo>
                <a:lnTo>
                  <a:pt x="36" y="473"/>
                </a:lnTo>
                <a:lnTo>
                  <a:pt x="56" y="467"/>
                </a:lnTo>
                <a:lnTo>
                  <a:pt x="73" y="461"/>
                </a:lnTo>
                <a:lnTo>
                  <a:pt x="92" y="454"/>
                </a:lnTo>
                <a:lnTo>
                  <a:pt x="111" y="448"/>
                </a:lnTo>
                <a:lnTo>
                  <a:pt x="128" y="442"/>
                </a:lnTo>
                <a:lnTo>
                  <a:pt x="147" y="434"/>
                </a:lnTo>
                <a:lnTo>
                  <a:pt x="165" y="429"/>
                </a:lnTo>
                <a:lnTo>
                  <a:pt x="184" y="421"/>
                </a:lnTo>
                <a:lnTo>
                  <a:pt x="201" y="415"/>
                </a:lnTo>
                <a:lnTo>
                  <a:pt x="220" y="408"/>
                </a:lnTo>
                <a:lnTo>
                  <a:pt x="238" y="402"/>
                </a:lnTo>
                <a:lnTo>
                  <a:pt x="255" y="394"/>
                </a:lnTo>
                <a:lnTo>
                  <a:pt x="274" y="387"/>
                </a:lnTo>
                <a:lnTo>
                  <a:pt x="291" y="381"/>
                </a:lnTo>
                <a:lnTo>
                  <a:pt x="310" y="373"/>
                </a:lnTo>
                <a:lnTo>
                  <a:pt x="328" y="366"/>
                </a:lnTo>
                <a:lnTo>
                  <a:pt x="345" y="360"/>
                </a:lnTo>
                <a:lnTo>
                  <a:pt x="364" y="352"/>
                </a:lnTo>
                <a:lnTo>
                  <a:pt x="381" y="345"/>
                </a:lnTo>
                <a:lnTo>
                  <a:pt x="399" y="339"/>
                </a:lnTo>
                <a:lnTo>
                  <a:pt x="418" y="331"/>
                </a:lnTo>
                <a:lnTo>
                  <a:pt x="435" y="323"/>
                </a:lnTo>
                <a:lnTo>
                  <a:pt x="452" y="316"/>
                </a:lnTo>
                <a:lnTo>
                  <a:pt x="471" y="308"/>
                </a:lnTo>
                <a:lnTo>
                  <a:pt x="489" y="302"/>
                </a:lnTo>
                <a:lnTo>
                  <a:pt x="506" y="295"/>
                </a:lnTo>
                <a:lnTo>
                  <a:pt x="523" y="287"/>
                </a:lnTo>
                <a:lnTo>
                  <a:pt x="542" y="279"/>
                </a:lnTo>
                <a:lnTo>
                  <a:pt x="560" y="272"/>
                </a:lnTo>
                <a:lnTo>
                  <a:pt x="577" y="264"/>
                </a:lnTo>
                <a:lnTo>
                  <a:pt x="594" y="257"/>
                </a:lnTo>
                <a:lnTo>
                  <a:pt x="611" y="249"/>
                </a:lnTo>
                <a:lnTo>
                  <a:pt x="630" y="241"/>
                </a:lnTo>
                <a:lnTo>
                  <a:pt x="648" y="234"/>
                </a:lnTo>
                <a:lnTo>
                  <a:pt x="665" y="226"/>
                </a:lnTo>
                <a:lnTo>
                  <a:pt x="682" y="218"/>
                </a:lnTo>
                <a:lnTo>
                  <a:pt x="699" y="211"/>
                </a:lnTo>
                <a:lnTo>
                  <a:pt x="717" y="203"/>
                </a:lnTo>
                <a:lnTo>
                  <a:pt x="734" y="193"/>
                </a:lnTo>
                <a:lnTo>
                  <a:pt x="751" y="186"/>
                </a:lnTo>
                <a:lnTo>
                  <a:pt x="768" y="178"/>
                </a:lnTo>
                <a:lnTo>
                  <a:pt x="786" y="170"/>
                </a:lnTo>
                <a:lnTo>
                  <a:pt x="803" y="163"/>
                </a:lnTo>
                <a:lnTo>
                  <a:pt x="820" y="153"/>
                </a:lnTo>
                <a:lnTo>
                  <a:pt x="837" y="146"/>
                </a:lnTo>
                <a:lnTo>
                  <a:pt x="855" y="138"/>
                </a:lnTo>
                <a:lnTo>
                  <a:pt x="872" y="128"/>
                </a:lnTo>
                <a:lnTo>
                  <a:pt x="889" y="121"/>
                </a:lnTo>
                <a:lnTo>
                  <a:pt x="906" y="113"/>
                </a:lnTo>
                <a:lnTo>
                  <a:pt x="924" y="103"/>
                </a:lnTo>
                <a:lnTo>
                  <a:pt x="941" y="96"/>
                </a:lnTo>
                <a:lnTo>
                  <a:pt x="958" y="86"/>
                </a:lnTo>
                <a:lnTo>
                  <a:pt x="975" y="79"/>
                </a:lnTo>
                <a:lnTo>
                  <a:pt x="993" y="71"/>
                </a:lnTo>
                <a:lnTo>
                  <a:pt x="1008" y="61"/>
                </a:lnTo>
                <a:lnTo>
                  <a:pt x="1025" y="54"/>
                </a:lnTo>
                <a:lnTo>
                  <a:pt x="1043" y="44"/>
                </a:lnTo>
                <a:lnTo>
                  <a:pt x="1060" y="35"/>
                </a:lnTo>
                <a:lnTo>
                  <a:pt x="1077" y="27"/>
                </a:lnTo>
                <a:lnTo>
                  <a:pt x="1092" y="17"/>
                </a:lnTo>
                <a:lnTo>
                  <a:pt x="1110" y="10"/>
                </a:lnTo>
                <a:lnTo>
                  <a:pt x="1127" y="0"/>
                </a:lnTo>
                <a:lnTo>
                  <a:pt x="1129" y="0"/>
                </a:lnTo>
              </a:path>
            </a:pathLst>
          </a:custGeom>
          <a:noFill/>
          <a:ln w="28575" cap="rnd" cmpd="sng">
            <a:solidFill>
              <a:srgbClr val="66FF33"/>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15" name="Freeform 15">
            <a:extLst>
              <a:ext uri="{FF2B5EF4-FFF2-40B4-BE49-F238E27FC236}">
                <a16:creationId xmlns:a16="http://schemas.microsoft.com/office/drawing/2014/main" id="{8E7E9191-A180-4F6A-AC75-BA13982FFBA3}"/>
              </a:ext>
            </a:extLst>
          </p:cNvPr>
          <p:cNvSpPr>
            <a:spLocks/>
          </p:cNvSpPr>
          <p:nvPr>
            <p:custDataLst>
              <p:tags r:id="rId14"/>
            </p:custDataLst>
          </p:nvPr>
        </p:nvSpPr>
        <p:spPr bwMode="auto">
          <a:xfrm>
            <a:off x="4583113" y="4856163"/>
            <a:ext cx="790575" cy="280987"/>
          </a:xfrm>
          <a:custGeom>
            <a:avLst/>
            <a:gdLst>
              <a:gd name="T0" fmla="*/ 0 w 498"/>
              <a:gd name="T1" fmla="*/ 0 h 177"/>
              <a:gd name="T2" fmla="*/ 2147483646 w 498"/>
              <a:gd name="T3" fmla="*/ 2147483646 h 177"/>
              <a:gd name="T4" fmla="*/ 2147483646 w 498"/>
              <a:gd name="T5" fmla="*/ 2147483646 h 177"/>
              <a:gd name="T6" fmla="*/ 0 60000 65536"/>
              <a:gd name="T7" fmla="*/ 0 60000 65536"/>
              <a:gd name="T8" fmla="*/ 0 60000 65536"/>
              <a:gd name="T9" fmla="*/ 0 w 498"/>
              <a:gd name="T10" fmla="*/ 0 h 177"/>
              <a:gd name="T11" fmla="*/ 498 w 498"/>
              <a:gd name="T12" fmla="*/ 177 h 177"/>
            </a:gdLst>
            <a:ahLst/>
            <a:cxnLst>
              <a:cxn ang="T6">
                <a:pos x="T0" y="T1"/>
              </a:cxn>
              <a:cxn ang="T7">
                <a:pos x="T2" y="T3"/>
              </a:cxn>
              <a:cxn ang="T8">
                <a:pos x="T4" y="T5"/>
              </a:cxn>
            </a:cxnLst>
            <a:rect l="T9" t="T10" r="T11" b="T12"/>
            <a:pathLst>
              <a:path w="498" h="177">
                <a:moveTo>
                  <a:pt x="0" y="0"/>
                </a:moveTo>
                <a:lnTo>
                  <a:pt x="497" y="176"/>
                </a:lnTo>
                <a:lnTo>
                  <a:pt x="495" y="176"/>
                </a:lnTo>
              </a:path>
            </a:pathLst>
          </a:custGeom>
          <a:noFill/>
          <a:ln w="12700" cap="rnd" cmpd="sng">
            <a:solidFill>
              <a:srgbClr val="000000"/>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51216" name="Rectangle 16">
            <a:extLst>
              <a:ext uri="{FF2B5EF4-FFF2-40B4-BE49-F238E27FC236}">
                <a16:creationId xmlns:a16="http://schemas.microsoft.com/office/drawing/2014/main" id="{E362F4BE-2607-45BC-85CC-E38686E687DC}"/>
              </a:ext>
            </a:extLst>
          </p:cNvPr>
          <p:cNvSpPr>
            <a:spLocks noChangeArrowheads="1"/>
          </p:cNvSpPr>
          <p:nvPr>
            <p:custDataLst>
              <p:tags r:id="rId15"/>
            </p:custDataLst>
          </p:nvPr>
        </p:nvSpPr>
        <p:spPr bwMode="auto">
          <a:xfrm>
            <a:off x="1931988" y="3278188"/>
            <a:ext cx="5365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CVT</a:t>
            </a:r>
          </a:p>
        </p:txBody>
      </p:sp>
      <p:sp>
        <p:nvSpPr>
          <p:cNvPr id="51217" name="Rectangle 17">
            <a:extLst>
              <a:ext uri="{FF2B5EF4-FFF2-40B4-BE49-F238E27FC236}">
                <a16:creationId xmlns:a16="http://schemas.microsoft.com/office/drawing/2014/main" id="{398F1D5F-9A50-4308-94A7-CEA6170C485D}"/>
              </a:ext>
            </a:extLst>
          </p:cNvPr>
          <p:cNvSpPr>
            <a:spLocks noChangeArrowheads="1"/>
          </p:cNvSpPr>
          <p:nvPr>
            <p:custDataLst>
              <p:tags r:id="rId16"/>
            </p:custDataLst>
          </p:nvPr>
        </p:nvSpPr>
        <p:spPr bwMode="auto">
          <a:xfrm>
            <a:off x="1808163" y="4535488"/>
            <a:ext cx="66992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CVT</a:t>
            </a:r>
            <a:r>
              <a:rPr lang="fr-FR" altLang="fr-FR" sz="1400" baseline="-25000">
                <a:solidFill>
                  <a:srgbClr val="000000"/>
                </a:solidFill>
              </a:rPr>
              <a:t>1</a:t>
            </a:r>
            <a:r>
              <a:rPr lang="fr-FR" altLang="fr-FR" sz="1400">
                <a:solidFill>
                  <a:srgbClr val="000000"/>
                </a:solidFill>
              </a:rPr>
              <a:t>*</a:t>
            </a:r>
          </a:p>
        </p:txBody>
      </p:sp>
      <p:sp>
        <p:nvSpPr>
          <p:cNvPr id="51218" name="Rectangle 18">
            <a:extLst>
              <a:ext uri="{FF2B5EF4-FFF2-40B4-BE49-F238E27FC236}">
                <a16:creationId xmlns:a16="http://schemas.microsoft.com/office/drawing/2014/main" id="{DF32BE0F-204D-4984-A2DD-9E6B16D369DD}"/>
              </a:ext>
            </a:extLst>
          </p:cNvPr>
          <p:cNvSpPr>
            <a:spLocks noChangeArrowheads="1"/>
          </p:cNvSpPr>
          <p:nvPr>
            <p:custDataLst>
              <p:tags r:id="rId17"/>
            </p:custDataLst>
          </p:nvPr>
        </p:nvSpPr>
        <p:spPr bwMode="auto">
          <a:xfrm>
            <a:off x="1808163" y="4764088"/>
            <a:ext cx="66992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CVT</a:t>
            </a:r>
            <a:r>
              <a:rPr lang="fr-FR" altLang="fr-FR" sz="1400" baseline="-25000">
                <a:solidFill>
                  <a:srgbClr val="000000"/>
                </a:solidFill>
              </a:rPr>
              <a:t>2</a:t>
            </a:r>
            <a:r>
              <a:rPr lang="fr-FR" altLang="fr-FR" sz="1400">
                <a:solidFill>
                  <a:srgbClr val="000000"/>
                </a:solidFill>
              </a:rPr>
              <a:t>*</a:t>
            </a:r>
          </a:p>
        </p:txBody>
      </p:sp>
      <p:sp>
        <p:nvSpPr>
          <p:cNvPr id="51219" name="Rectangle 19">
            <a:extLst>
              <a:ext uri="{FF2B5EF4-FFF2-40B4-BE49-F238E27FC236}">
                <a16:creationId xmlns:a16="http://schemas.microsoft.com/office/drawing/2014/main" id="{CBEBB762-F977-4FAA-A12A-0E9ED52741A8}"/>
              </a:ext>
            </a:extLst>
          </p:cNvPr>
          <p:cNvSpPr>
            <a:spLocks noChangeArrowheads="1"/>
          </p:cNvSpPr>
          <p:nvPr>
            <p:custDataLst>
              <p:tags r:id="rId18"/>
            </p:custDataLst>
          </p:nvPr>
        </p:nvSpPr>
        <p:spPr bwMode="auto">
          <a:xfrm>
            <a:off x="6224588" y="3478213"/>
            <a:ext cx="6000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CVT</a:t>
            </a:r>
            <a:r>
              <a:rPr lang="fr-FR" altLang="fr-FR" sz="1400" baseline="-25000">
                <a:solidFill>
                  <a:srgbClr val="000000"/>
                </a:solidFill>
              </a:rPr>
              <a:t>1</a:t>
            </a:r>
          </a:p>
        </p:txBody>
      </p:sp>
      <p:sp>
        <p:nvSpPr>
          <p:cNvPr id="51220" name="Rectangle 20">
            <a:extLst>
              <a:ext uri="{FF2B5EF4-FFF2-40B4-BE49-F238E27FC236}">
                <a16:creationId xmlns:a16="http://schemas.microsoft.com/office/drawing/2014/main" id="{5C0C215F-A1D4-4602-8054-2CB8DD259294}"/>
              </a:ext>
            </a:extLst>
          </p:cNvPr>
          <p:cNvSpPr>
            <a:spLocks noChangeArrowheads="1"/>
          </p:cNvSpPr>
          <p:nvPr>
            <p:custDataLst>
              <p:tags r:id="rId19"/>
            </p:custDataLst>
          </p:nvPr>
        </p:nvSpPr>
        <p:spPr bwMode="auto">
          <a:xfrm>
            <a:off x="6453188" y="3963988"/>
            <a:ext cx="600075"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CVT</a:t>
            </a:r>
            <a:r>
              <a:rPr lang="fr-FR" altLang="fr-FR" sz="1400" baseline="-25000">
                <a:solidFill>
                  <a:srgbClr val="000000"/>
                </a:solidFill>
              </a:rPr>
              <a:t>2</a:t>
            </a:r>
          </a:p>
        </p:txBody>
      </p:sp>
      <p:sp>
        <p:nvSpPr>
          <p:cNvPr id="51221" name="Rectangle 21">
            <a:extLst>
              <a:ext uri="{FF2B5EF4-FFF2-40B4-BE49-F238E27FC236}">
                <a16:creationId xmlns:a16="http://schemas.microsoft.com/office/drawing/2014/main" id="{19326307-504B-41FD-ABB3-40C0A0B0B202}"/>
              </a:ext>
            </a:extLst>
          </p:cNvPr>
          <p:cNvSpPr>
            <a:spLocks noChangeArrowheads="1"/>
          </p:cNvSpPr>
          <p:nvPr>
            <p:custDataLst>
              <p:tags r:id="rId20"/>
            </p:custDataLst>
          </p:nvPr>
        </p:nvSpPr>
        <p:spPr bwMode="auto">
          <a:xfrm>
            <a:off x="5289550" y="4887913"/>
            <a:ext cx="1614488"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Minimum de CVT</a:t>
            </a:r>
            <a:r>
              <a:rPr lang="fr-FR" altLang="fr-FR" sz="1400" baseline="-25000">
                <a:solidFill>
                  <a:srgbClr val="000000"/>
                </a:solidFill>
              </a:rPr>
              <a:t>2</a:t>
            </a:r>
            <a:endParaRPr lang="fr-FR" altLang="fr-FR" sz="1400">
              <a:solidFill>
                <a:srgbClr val="000000"/>
              </a:solidFill>
            </a:endParaRPr>
          </a:p>
          <a:p>
            <a:pPr algn="ctr">
              <a:lnSpc>
                <a:spcPct val="90000"/>
              </a:lnSpc>
            </a:pPr>
            <a:r>
              <a:rPr lang="fr-FR" altLang="fr-FR" sz="1400">
                <a:solidFill>
                  <a:srgbClr val="000000"/>
                </a:solidFill>
              </a:rPr>
              <a:t>compatible avec</a:t>
            </a:r>
          </a:p>
          <a:p>
            <a:pPr algn="ctr">
              <a:lnSpc>
                <a:spcPct val="90000"/>
              </a:lnSpc>
            </a:pPr>
            <a:r>
              <a:rPr lang="fr-FR" altLang="fr-FR" sz="1400">
                <a:solidFill>
                  <a:srgbClr val="000000"/>
                </a:solidFill>
              </a:rPr>
              <a:t>la remise</a:t>
            </a:r>
          </a:p>
        </p:txBody>
      </p:sp>
      <p:sp>
        <p:nvSpPr>
          <p:cNvPr id="51222" name="Rectangle 22">
            <a:extLst>
              <a:ext uri="{FF2B5EF4-FFF2-40B4-BE49-F238E27FC236}">
                <a16:creationId xmlns:a16="http://schemas.microsoft.com/office/drawing/2014/main" id="{E9FA74A9-3D3B-4AF0-9B12-731B56A846ED}"/>
              </a:ext>
            </a:extLst>
          </p:cNvPr>
          <p:cNvSpPr>
            <a:spLocks noChangeArrowheads="1"/>
          </p:cNvSpPr>
          <p:nvPr>
            <p:custDataLst>
              <p:tags r:id="rId21"/>
            </p:custDataLst>
          </p:nvPr>
        </p:nvSpPr>
        <p:spPr bwMode="auto">
          <a:xfrm>
            <a:off x="6099175" y="5564188"/>
            <a:ext cx="11557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Quantité</a:t>
            </a:r>
          </a:p>
          <a:p>
            <a:pPr algn="ctr">
              <a:lnSpc>
                <a:spcPct val="90000"/>
              </a:lnSpc>
            </a:pPr>
            <a:r>
              <a:rPr lang="fr-FR" altLang="fr-FR" sz="1400">
                <a:solidFill>
                  <a:srgbClr val="000000"/>
                </a:solidFill>
              </a:rPr>
              <a:t>commandée</a:t>
            </a:r>
          </a:p>
        </p:txBody>
      </p:sp>
      <p:sp>
        <p:nvSpPr>
          <p:cNvPr id="51223" name="Line 23">
            <a:extLst>
              <a:ext uri="{FF2B5EF4-FFF2-40B4-BE49-F238E27FC236}">
                <a16:creationId xmlns:a16="http://schemas.microsoft.com/office/drawing/2014/main" id="{564C1E57-100E-46F7-911F-7F787F9963DB}"/>
              </a:ext>
            </a:extLst>
          </p:cNvPr>
          <p:cNvSpPr>
            <a:spLocks noChangeShapeType="1"/>
          </p:cNvSpPr>
          <p:nvPr>
            <p:custDataLst>
              <p:tags r:id="rId22"/>
            </p:custDataLst>
          </p:nvPr>
        </p:nvSpPr>
        <p:spPr bwMode="auto">
          <a:xfrm>
            <a:off x="2452688" y="5562600"/>
            <a:ext cx="48498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51224" name="Rectangle 24">
            <a:extLst>
              <a:ext uri="{FF2B5EF4-FFF2-40B4-BE49-F238E27FC236}">
                <a16:creationId xmlns:a16="http://schemas.microsoft.com/office/drawing/2014/main" id="{8DA10C4B-51E5-410A-AC9B-550AFEAC37B6}"/>
              </a:ext>
            </a:extLst>
          </p:cNvPr>
          <p:cNvSpPr>
            <a:spLocks noChangeArrowheads="1"/>
          </p:cNvSpPr>
          <p:nvPr>
            <p:custDataLst>
              <p:tags r:id="rId23"/>
            </p:custDataLst>
          </p:nvPr>
        </p:nvSpPr>
        <p:spPr bwMode="auto">
          <a:xfrm>
            <a:off x="3355975" y="5602288"/>
            <a:ext cx="45243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a:t>
            </a:r>
            <a:r>
              <a:rPr lang="fr-FR" altLang="fr-FR" sz="1400" baseline="-25000">
                <a:solidFill>
                  <a:srgbClr val="000000"/>
                </a:solidFill>
              </a:rPr>
              <a:t>1</a:t>
            </a:r>
            <a:r>
              <a:rPr lang="fr-FR" altLang="fr-FR" sz="1400">
                <a:solidFill>
                  <a:srgbClr val="000000"/>
                </a:solidFill>
              </a:rPr>
              <a:t>*</a:t>
            </a:r>
          </a:p>
        </p:txBody>
      </p:sp>
      <p:sp>
        <p:nvSpPr>
          <p:cNvPr id="51225" name="Rectangle 25">
            <a:extLst>
              <a:ext uri="{FF2B5EF4-FFF2-40B4-BE49-F238E27FC236}">
                <a16:creationId xmlns:a16="http://schemas.microsoft.com/office/drawing/2014/main" id="{7FD74ADA-F415-4AB6-A3F3-C62C494F8FD3}"/>
              </a:ext>
            </a:extLst>
          </p:cNvPr>
          <p:cNvSpPr>
            <a:spLocks noChangeArrowheads="1"/>
          </p:cNvSpPr>
          <p:nvPr>
            <p:custDataLst>
              <p:tags r:id="rId24"/>
            </p:custDataLst>
          </p:nvPr>
        </p:nvSpPr>
        <p:spPr bwMode="auto">
          <a:xfrm>
            <a:off x="3736975" y="5602288"/>
            <a:ext cx="45243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Q</a:t>
            </a:r>
            <a:r>
              <a:rPr lang="fr-FR" altLang="fr-FR" sz="1400" baseline="-25000">
                <a:solidFill>
                  <a:srgbClr val="000000"/>
                </a:solidFill>
              </a:rPr>
              <a:t>2</a:t>
            </a:r>
            <a:r>
              <a:rPr lang="fr-FR" altLang="fr-FR" sz="1400">
                <a:solidFill>
                  <a:srgbClr val="000000"/>
                </a:solidFill>
              </a:rPr>
              <a:t>*</a:t>
            </a:r>
          </a:p>
        </p:txBody>
      </p:sp>
      <p:sp>
        <p:nvSpPr>
          <p:cNvPr id="51226" name="Rectangle 26">
            <a:extLst>
              <a:ext uri="{FF2B5EF4-FFF2-40B4-BE49-F238E27FC236}">
                <a16:creationId xmlns:a16="http://schemas.microsoft.com/office/drawing/2014/main" id="{0AFDC67D-CCB0-485D-AE49-DFC225094A7E}"/>
              </a:ext>
            </a:extLst>
          </p:cNvPr>
          <p:cNvSpPr>
            <a:spLocks noChangeArrowheads="1"/>
          </p:cNvSpPr>
          <p:nvPr>
            <p:custDataLst>
              <p:tags r:id="rId25"/>
            </p:custDataLst>
          </p:nvPr>
        </p:nvSpPr>
        <p:spPr bwMode="auto">
          <a:xfrm>
            <a:off x="4330700" y="5602288"/>
            <a:ext cx="1550988" cy="28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R: seuil de rabais</a:t>
            </a:r>
          </a:p>
        </p:txBody>
      </p:sp>
      <p:sp>
        <p:nvSpPr>
          <p:cNvPr id="51227" name="Line 27">
            <a:extLst>
              <a:ext uri="{FF2B5EF4-FFF2-40B4-BE49-F238E27FC236}">
                <a16:creationId xmlns:a16="http://schemas.microsoft.com/office/drawing/2014/main" id="{A25AE5C6-5E4D-457A-8807-ACF2B7C8D8E7}"/>
              </a:ext>
            </a:extLst>
          </p:cNvPr>
          <p:cNvSpPr>
            <a:spLocks noChangeShapeType="1"/>
          </p:cNvSpPr>
          <p:nvPr>
            <p:custDataLst>
              <p:tags r:id="rId26"/>
            </p:custDataLst>
          </p:nvPr>
        </p:nvSpPr>
        <p:spPr bwMode="auto">
          <a:xfrm flipV="1">
            <a:off x="2438400" y="3065463"/>
            <a:ext cx="0" cy="2509837"/>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51228" name="Line 28">
            <a:extLst>
              <a:ext uri="{FF2B5EF4-FFF2-40B4-BE49-F238E27FC236}">
                <a16:creationId xmlns:a16="http://schemas.microsoft.com/office/drawing/2014/main" id="{1004F4B8-120B-476C-8D4E-48D7E0280400}"/>
              </a:ext>
            </a:extLst>
          </p:cNvPr>
          <p:cNvSpPr>
            <a:spLocks noChangeShapeType="1"/>
          </p:cNvSpPr>
          <p:nvPr>
            <p:custDataLst>
              <p:tags r:id="rId27"/>
            </p:custDataLst>
          </p:nvPr>
        </p:nvSpPr>
        <p:spPr bwMode="auto">
          <a:xfrm>
            <a:off x="4572000" y="4510088"/>
            <a:ext cx="0" cy="3540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51229" name="Line 29">
            <a:extLst>
              <a:ext uri="{FF2B5EF4-FFF2-40B4-BE49-F238E27FC236}">
                <a16:creationId xmlns:a16="http://schemas.microsoft.com/office/drawing/2014/main" id="{73ED71BC-07FA-42C5-B18F-E38445438C7B}"/>
              </a:ext>
            </a:extLst>
          </p:cNvPr>
          <p:cNvSpPr>
            <a:spLocks noChangeShapeType="1"/>
          </p:cNvSpPr>
          <p:nvPr>
            <p:custDataLst>
              <p:tags r:id="rId28"/>
            </p:custDataLst>
          </p:nvPr>
        </p:nvSpPr>
        <p:spPr bwMode="auto">
          <a:xfrm>
            <a:off x="4572000" y="4891088"/>
            <a:ext cx="0" cy="658812"/>
          </a:xfrm>
          <a:prstGeom prst="line">
            <a:avLst/>
          </a:prstGeom>
          <a:noFill/>
          <a:ln w="12700">
            <a:solidFill>
              <a:srgbClr val="000000"/>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51230" name="Oval 30">
            <a:extLst>
              <a:ext uri="{FF2B5EF4-FFF2-40B4-BE49-F238E27FC236}">
                <a16:creationId xmlns:a16="http://schemas.microsoft.com/office/drawing/2014/main" id="{41CE5AC3-9271-4E59-80CD-734DDBA65F64}"/>
              </a:ext>
            </a:extLst>
          </p:cNvPr>
          <p:cNvSpPr>
            <a:spLocks noChangeArrowheads="1"/>
          </p:cNvSpPr>
          <p:nvPr>
            <p:custDataLst>
              <p:tags r:id="rId29"/>
            </p:custDataLst>
          </p:nvPr>
        </p:nvSpPr>
        <p:spPr bwMode="auto">
          <a:xfrm>
            <a:off x="3902075" y="4873625"/>
            <a:ext cx="63500" cy="63500"/>
          </a:xfrm>
          <a:prstGeom prst="ellipse">
            <a:avLst/>
          </a:prstGeom>
          <a:solidFill>
            <a:schemeClr val="bg2"/>
          </a:solidFill>
          <a:ln w="12700">
            <a:solidFill>
              <a:schemeClr val="tx1"/>
            </a:solidFill>
            <a:round/>
            <a:headEnd/>
            <a:tailEnd/>
          </a:ln>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51231" name="Oval 31">
            <a:extLst>
              <a:ext uri="{FF2B5EF4-FFF2-40B4-BE49-F238E27FC236}">
                <a16:creationId xmlns:a16="http://schemas.microsoft.com/office/drawing/2014/main" id="{6738B8BC-98A9-4460-BD67-B0D51690BC92}"/>
              </a:ext>
            </a:extLst>
          </p:cNvPr>
          <p:cNvSpPr>
            <a:spLocks noChangeArrowheads="1"/>
          </p:cNvSpPr>
          <p:nvPr>
            <p:custDataLst>
              <p:tags r:id="rId30"/>
            </p:custDataLst>
          </p:nvPr>
        </p:nvSpPr>
        <p:spPr bwMode="auto">
          <a:xfrm>
            <a:off x="3549650" y="4683125"/>
            <a:ext cx="63500" cy="63500"/>
          </a:xfrm>
          <a:prstGeom prst="ellipse">
            <a:avLst/>
          </a:prstGeom>
          <a:solidFill>
            <a:schemeClr val="bg2"/>
          </a:solidFill>
          <a:ln w="12700">
            <a:solidFill>
              <a:schemeClr val="tx1"/>
            </a:solidFill>
            <a:round/>
            <a:headEnd/>
            <a:tailEnd/>
          </a:ln>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CBF73467-C6CE-4C98-8605-9B5151F75BC2}"/>
              </a:ext>
            </a:extLst>
          </p:cNvPr>
          <p:cNvSpPr>
            <a:spLocks noGrp="1" noChangeArrowheads="1"/>
          </p:cNvSpPr>
          <p:nvPr>
            <p:ph type="title"/>
            <p:custDataLst>
              <p:tags r:id="rId1"/>
            </p:custDataLst>
          </p:nvPr>
        </p:nvSpPr>
        <p:spPr/>
        <p:txBody>
          <a:bodyPr/>
          <a:lstStyle/>
          <a:p>
            <a:r>
              <a:rPr lang="fr-FR" altLang="fr-FR" dirty="0"/>
              <a:t>Rabais uniformes</a:t>
            </a:r>
          </a:p>
        </p:txBody>
      </p:sp>
      <p:sp>
        <p:nvSpPr>
          <p:cNvPr id="53251" name="Rectangle 3">
            <a:extLst>
              <a:ext uri="{FF2B5EF4-FFF2-40B4-BE49-F238E27FC236}">
                <a16:creationId xmlns:a16="http://schemas.microsoft.com/office/drawing/2014/main" id="{C231B0CA-555E-42FB-A64F-EC9190EF9873}"/>
              </a:ext>
            </a:extLst>
          </p:cNvPr>
          <p:cNvSpPr>
            <a:spLocks noGrp="1" noChangeArrowheads="1"/>
          </p:cNvSpPr>
          <p:nvPr>
            <p:ph type="body" idx="1"/>
            <p:custDataLst>
              <p:tags r:id="rId2"/>
            </p:custDataLst>
          </p:nvPr>
        </p:nvSpPr>
        <p:spPr/>
        <p:txBody>
          <a:bodyPr/>
          <a:lstStyle/>
          <a:p>
            <a:r>
              <a:rPr lang="fr-FR" altLang="fr-FR"/>
              <a:t>Évaluer QE pour le prix dans la gamme </a:t>
            </a:r>
            <a:r>
              <a:rPr lang="fr-FR" altLang="fr-FR" i="1"/>
              <a:t>q</a:t>
            </a:r>
            <a:r>
              <a:rPr lang="fr-FR" altLang="fr-FR" i="1" baseline="-25000"/>
              <a:t>i</a:t>
            </a:r>
            <a:r>
              <a:rPr lang="fr-FR" altLang="fr-FR"/>
              <a:t> et </a:t>
            </a:r>
            <a:r>
              <a:rPr lang="fr-FR" altLang="fr-FR" i="1"/>
              <a:t>q</a:t>
            </a:r>
            <a:r>
              <a:rPr lang="fr-FR" altLang="fr-FR" i="1" baseline="-25000"/>
              <a:t>i+1</a:t>
            </a:r>
            <a:r>
              <a:rPr lang="fr-FR" altLang="fr-FR"/>
              <a:t> </a:t>
            </a:r>
          </a:p>
          <a:p>
            <a:pPr lvl="1"/>
            <a:r>
              <a:rPr lang="fr-FR" altLang="fr-FR"/>
              <a:t>Si </a:t>
            </a:r>
            <a:r>
              <a:rPr lang="fr-FR" altLang="fr-FR" i="1"/>
              <a:t>q</a:t>
            </a:r>
            <a:r>
              <a:rPr lang="fr-FR" altLang="fr-FR" i="1" baseline="-25000"/>
              <a:t>i</a:t>
            </a:r>
            <a:r>
              <a:rPr lang="fr-FR" altLang="fr-FR"/>
              <a:t> </a:t>
            </a:r>
            <a:r>
              <a:rPr lang="fr-FR" altLang="fr-FR">
                <a:sym typeface="Symbol" panose="05050102010706020507" pitchFamily="18" charset="2"/>
              </a:rPr>
              <a:t></a:t>
            </a:r>
            <a:r>
              <a:rPr lang="fr-FR" altLang="fr-FR"/>
              <a:t> QE &lt; </a:t>
            </a:r>
            <a:r>
              <a:rPr lang="fr-FR" altLang="fr-FR" i="1"/>
              <a:t>q</a:t>
            </a:r>
            <a:r>
              <a:rPr lang="fr-FR" altLang="fr-FR" i="1" baseline="-25000"/>
              <a:t>i+1</a:t>
            </a:r>
            <a:r>
              <a:rPr lang="fr-FR" altLang="fr-FR"/>
              <a:t> , évaluer le co</a:t>
            </a:r>
            <a:r>
              <a:rPr lang="fr-FR" altLang="fr-FR">
                <a:cs typeface="Arial" panose="020B0604020202020204" pitchFamily="34" charset="0"/>
              </a:rPr>
              <a:t>û</a:t>
            </a:r>
            <a:r>
              <a:rPr lang="fr-FR" altLang="fr-FR"/>
              <a:t>t de QE </a:t>
            </a:r>
          </a:p>
          <a:p>
            <a:pPr lvl="1"/>
            <a:r>
              <a:rPr lang="fr-FR" altLang="fr-FR"/>
              <a:t>Si Q* &lt; </a:t>
            </a:r>
            <a:r>
              <a:rPr lang="fr-FR" altLang="fr-FR" i="1"/>
              <a:t>q</a:t>
            </a:r>
            <a:r>
              <a:rPr lang="fr-FR" altLang="fr-FR" i="1" baseline="-25000"/>
              <a:t>i</a:t>
            </a:r>
            <a:r>
              <a:rPr lang="fr-FR" altLang="fr-FR"/>
              <a:t>, évaluer le co</a:t>
            </a:r>
            <a:r>
              <a:rPr lang="fr-FR" altLang="fr-FR">
                <a:cs typeface="Arial" panose="020B0604020202020204" pitchFamily="34" charset="0"/>
              </a:rPr>
              <a:t>û</a:t>
            </a:r>
            <a:r>
              <a:rPr lang="fr-FR" altLang="fr-FR"/>
              <a:t>t de </a:t>
            </a:r>
            <a:r>
              <a:rPr lang="fr-FR" altLang="fr-FR" i="1"/>
              <a:t>q</a:t>
            </a:r>
            <a:r>
              <a:rPr lang="fr-FR" altLang="fr-FR" i="1" baseline="-25000"/>
              <a:t>i</a:t>
            </a:r>
            <a:endParaRPr lang="fr-FR" altLang="fr-FR"/>
          </a:p>
          <a:p>
            <a:pPr lvl="1"/>
            <a:r>
              <a:rPr lang="fr-FR" altLang="fr-FR"/>
              <a:t>Si Q* </a:t>
            </a:r>
            <a:r>
              <a:rPr lang="fr-FR" altLang="fr-FR">
                <a:sym typeface="Symbol" panose="05050102010706020507" pitchFamily="18" charset="2"/>
              </a:rPr>
              <a:t></a:t>
            </a:r>
            <a:r>
              <a:rPr lang="fr-FR" altLang="fr-FR"/>
              <a:t> </a:t>
            </a:r>
            <a:r>
              <a:rPr lang="fr-FR" altLang="fr-FR" i="1"/>
              <a:t>q</a:t>
            </a:r>
            <a:r>
              <a:rPr lang="fr-FR" altLang="fr-FR" i="1" baseline="-25000"/>
              <a:t>i+1</a:t>
            </a:r>
            <a:r>
              <a:rPr lang="fr-FR" altLang="fr-FR"/>
              <a:t> , évaluer le co</a:t>
            </a:r>
            <a:r>
              <a:rPr lang="fr-FR" altLang="fr-FR">
                <a:cs typeface="Arial" panose="020B0604020202020204" pitchFamily="34" charset="0"/>
              </a:rPr>
              <a:t>û</a:t>
            </a:r>
            <a:r>
              <a:rPr lang="fr-FR" altLang="fr-FR"/>
              <a:t>t de </a:t>
            </a:r>
            <a:r>
              <a:rPr lang="fr-FR" altLang="fr-FR" i="1"/>
              <a:t>q</a:t>
            </a:r>
            <a:r>
              <a:rPr lang="fr-FR" altLang="fr-FR" i="1" baseline="-25000"/>
              <a:t>i+1</a:t>
            </a:r>
            <a:r>
              <a:rPr lang="fr-FR" altLang="fr-FR"/>
              <a:t> </a:t>
            </a:r>
          </a:p>
          <a:p>
            <a:endParaRPr lang="fr-FR" altLang="fr-FR"/>
          </a:p>
          <a:p>
            <a:r>
              <a:rPr lang="fr-FR" altLang="fr-FR"/>
              <a:t>Évaluer le co</a:t>
            </a:r>
            <a:r>
              <a:rPr lang="fr-FR" altLang="fr-FR">
                <a:cs typeface="Arial" panose="020B0604020202020204" pitchFamily="34" charset="0"/>
              </a:rPr>
              <a:t>û</a:t>
            </a:r>
            <a:r>
              <a:rPr lang="fr-FR" altLang="fr-FR"/>
              <a:t>t minimum sur toutes les plages de prix</a:t>
            </a:r>
          </a:p>
          <a:p>
            <a:endParaRPr lang="fr-FR" altLang="fr-F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F69D7B17-2E0B-4BE8-805E-C92C7FA9B4CC}"/>
              </a:ext>
            </a:extLst>
          </p:cNvPr>
          <p:cNvSpPr>
            <a:spLocks noChangeArrowheads="1"/>
          </p:cNvSpPr>
          <p:nvPr>
            <p:custDataLst>
              <p:tags r:id="rId2"/>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55299" name="Rectangle 4">
            <a:extLst>
              <a:ext uri="{FF2B5EF4-FFF2-40B4-BE49-F238E27FC236}">
                <a16:creationId xmlns:a16="http://schemas.microsoft.com/office/drawing/2014/main" id="{F5AFFD65-2562-40BE-A490-105C3959F0EC}"/>
              </a:ext>
            </a:extLst>
          </p:cNvPr>
          <p:cNvSpPr>
            <a:spLocks noGrp="1" noChangeArrowheads="1"/>
          </p:cNvSpPr>
          <p:nvPr>
            <p:ph type="title"/>
            <p:custDataLst>
              <p:tags r:id="rId3"/>
            </p:custDataLst>
          </p:nvPr>
        </p:nvSpPr>
        <p:spPr>
          <a:noFill/>
        </p:spPr>
        <p:txBody>
          <a:bodyPr/>
          <a:lstStyle/>
          <a:p>
            <a:pPr>
              <a:lnSpc>
                <a:spcPct val="90000"/>
              </a:lnSpc>
            </a:pPr>
            <a:r>
              <a:rPr lang="fr-FR" altLang="fr-FR" dirty="0"/>
              <a:t>Groupage des commandes</a:t>
            </a:r>
          </a:p>
        </p:txBody>
      </p:sp>
      <p:sp>
        <p:nvSpPr>
          <p:cNvPr id="55300" name="Rectangle 5">
            <a:extLst>
              <a:ext uri="{FF2B5EF4-FFF2-40B4-BE49-F238E27FC236}">
                <a16:creationId xmlns:a16="http://schemas.microsoft.com/office/drawing/2014/main" id="{DB350C09-B7F5-4E7F-A1E4-80721DE9DCFD}"/>
              </a:ext>
            </a:extLst>
          </p:cNvPr>
          <p:cNvSpPr>
            <a:spLocks noGrp="1" noChangeArrowheads="1"/>
          </p:cNvSpPr>
          <p:nvPr>
            <p:ph type="body" idx="1"/>
            <p:custDataLst>
              <p:tags r:id="rId4"/>
            </p:custDataLst>
          </p:nvPr>
        </p:nvSpPr>
        <p:spPr>
          <a:xfrm>
            <a:off x="1066800" y="1371600"/>
            <a:ext cx="7577138" cy="4419600"/>
          </a:xfrm>
          <a:noFill/>
        </p:spPr>
        <p:txBody>
          <a:bodyPr/>
          <a:lstStyle/>
          <a:p>
            <a:pPr>
              <a:lnSpc>
                <a:spcPct val="90000"/>
              </a:lnSpc>
            </a:pPr>
            <a:r>
              <a:rPr lang="fr-FR" altLang="fr-FR"/>
              <a:t>Consiste à passer commande de plusieurs articles simultanément à un même fournisseur</a:t>
            </a:r>
          </a:p>
          <a:p>
            <a:pPr>
              <a:lnSpc>
                <a:spcPct val="90000"/>
              </a:lnSpc>
            </a:pPr>
            <a:r>
              <a:rPr lang="fr-FR" altLang="fr-FR"/>
              <a:t>Seul système possible : </a:t>
            </a:r>
            <a:br>
              <a:rPr lang="fr-FR" altLang="fr-FR"/>
            </a:br>
            <a:r>
              <a:rPr lang="fr-FR" altLang="fr-FR"/>
              <a:t>	recomplètement périodique</a:t>
            </a:r>
          </a:p>
          <a:p>
            <a:pPr>
              <a:lnSpc>
                <a:spcPct val="90000"/>
              </a:lnSpc>
            </a:pPr>
            <a:r>
              <a:rPr lang="fr-FR" altLang="fr-FR"/>
              <a:t>Recherche de la périodicité optimale</a:t>
            </a:r>
          </a:p>
        </p:txBody>
      </p:sp>
      <p:graphicFrame>
        <p:nvGraphicFramePr>
          <p:cNvPr id="55301" name="Object 6">
            <a:hlinkClick r:id="" action="ppaction://ole?verb=0"/>
            <a:extLst>
              <a:ext uri="{FF2B5EF4-FFF2-40B4-BE49-F238E27FC236}">
                <a16:creationId xmlns:a16="http://schemas.microsoft.com/office/drawing/2014/main" id="{BADED4EF-8CB1-4933-9614-F670F90B990B}"/>
              </a:ext>
            </a:extLst>
          </p:cNvPr>
          <p:cNvGraphicFramePr>
            <a:graphicFrameLocks/>
          </p:cNvGraphicFramePr>
          <p:nvPr>
            <p:custDataLst>
              <p:tags r:id="rId5"/>
            </p:custDataLst>
          </p:nvPr>
        </p:nvGraphicFramePr>
        <p:xfrm>
          <a:off x="1905000" y="4419600"/>
          <a:ext cx="3733800" cy="1219200"/>
        </p:xfrm>
        <a:graphic>
          <a:graphicData uri="http://schemas.openxmlformats.org/presentationml/2006/ole">
            <mc:AlternateContent xmlns:mc="http://schemas.openxmlformats.org/markup-compatibility/2006">
              <mc:Choice xmlns:v="urn:schemas-microsoft-com:vml" Requires="v">
                <p:oleObj spid="_x0000_s4100" name="Equation" r:id="rId9" imgW="1511300" imgH="431800" progId="Equation.3">
                  <p:embed/>
                </p:oleObj>
              </mc:Choice>
              <mc:Fallback>
                <p:oleObj name="Equation" r:id="rId9" imgW="1511300" imgH="431800" progId="Equation.3">
                  <p:embed/>
                  <p:pic>
                    <p:nvPicPr>
                      <p:cNvPr id="0" name="Object 6"/>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05000" y="4419600"/>
                        <a:ext cx="3733800" cy="1219200"/>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5302" name="Object 7">
            <a:hlinkClick r:id="" action="ppaction://ole?verb=0"/>
            <a:extLst>
              <a:ext uri="{FF2B5EF4-FFF2-40B4-BE49-F238E27FC236}">
                <a16:creationId xmlns:a16="http://schemas.microsoft.com/office/drawing/2014/main" id="{2E93F718-FD82-4321-B033-EA1D58087BFA}"/>
              </a:ext>
            </a:extLst>
          </p:cNvPr>
          <p:cNvGraphicFramePr>
            <a:graphicFrameLocks/>
          </p:cNvGraphicFramePr>
          <p:nvPr>
            <p:custDataLst>
              <p:tags r:id="rId6"/>
            </p:custDataLst>
          </p:nvPr>
        </p:nvGraphicFramePr>
        <p:xfrm>
          <a:off x="5735638" y="4038600"/>
          <a:ext cx="2173287" cy="1458913"/>
        </p:xfrm>
        <a:graphic>
          <a:graphicData uri="http://schemas.openxmlformats.org/presentationml/2006/ole">
            <mc:AlternateContent xmlns:mc="http://schemas.openxmlformats.org/markup-compatibility/2006">
              <mc:Choice xmlns:v="urn:schemas-microsoft-com:vml" Requires="v">
                <p:oleObj spid="_x0000_s4101" name="Équation" r:id="rId11" imgW="2169521" imgH="1456384" progId="Equation.3">
                  <p:embed/>
                </p:oleObj>
              </mc:Choice>
              <mc:Fallback>
                <p:oleObj name="Équation" r:id="rId11" imgW="2169521" imgH="1456384" progId="Equation.3">
                  <p:embed/>
                  <p:pic>
                    <p:nvPicPr>
                      <p:cNvPr id="0" name="Object 7"/>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35638" y="4038600"/>
                        <a:ext cx="2173287" cy="1458913"/>
                      </a:xfrm>
                      <a:prstGeom prst="rect">
                        <a:avLst/>
                      </a:prstGeom>
                      <a:solidFill>
                        <a:schemeClr val="tx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22A24A4-7B4A-46D9-8D4A-900F4B47BDA3}"/>
              </a:ext>
            </a:extLst>
          </p:cNvPr>
          <p:cNvSpPr>
            <a:spLocks noGrp="1" noChangeArrowheads="1"/>
          </p:cNvSpPr>
          <p:nvPr>
            <p:ph type="title"/>
            <p:custDataLst>
              <p:tags r:id="rId1"/>
            </p:custDataLst>
          </p:nvPr>
        </p:nvSpPr>
        <p:spPr/>
        <p:txBody>
          <a:bodyPr/>
          <a:lstStyle/>
          <a:p>
            <a:r>
              <a:rPr lang="fr-FR" altLang="fr-FR" dirty="0"/>
              <a:t>Les stocks dans les entreprises</a:t>
            </a:r>
          </a:p>
        </p:txBody>
      </p:sp>
      <p:sp>
        <p:nvSpPr>
          <p:cNvPr id="18435" name="Rectangle 3">
            <a:extLst>
              <a:ext uri="{FF2B5EF4-FFF2-40B4-BE49-F238E27FC236}">
                <a16:creationId xmlns:a16="http://schemas.microsoft.com/office/drawing/2014/main" id="{E7A95B5E-71F4-442C-8EB9-F2CB2670A97E}"/>
              </a:ext>
            </a:extLst>
          </p:cNvPr>
          <p:cNvSpPr>
            <a:spLocks noGrp="1" noChangeArrowheads="1"/>
          </p:cNvSpPr>
          <p:nvPr>
            <p:ph type="body" idx="1"/>
            <p:custDataLst>
              <p:tags r:id="rId2"/>
            </p:custDataLst>
          </p:nvPr>
        </p:nvSpPr>
        <p:spPr>
          <a:xfrm>
            <a:off x="1066800" y="1773238"/>
            <a:ext cx="7162800" cy="4419600"/>
          </a:xfrm>
        </p:spPr>
        <p:txBody>
          <a:bodyPr/>
          <a:lstStyle/>
          <a:p>
            <a:r>
              <a:rPr lang="fr-FR" altLang="fr-FR"/>
              <a:t>Entreprises industrielles</a:t>
            </a:r>
          </a:p>
          <a:p>
            <a:pPr lvl="1"/>
            <a:r>
              <a:rPr lang="fr-FR" altLang="fr-FR"/>
              <a:t>Stocks de matières premières</a:t>
            </a:r>
          </a:p>
          <a:p>
            <a:pPr lvl="1"/>
            <a:r>
              <a:rPr lang="fr-FR" altLang="fr-FR"/>
              <a:t>Stocks de composants achetés</a:t>
            </a:r>
          </a:p>
          <a:p>
            <a:pPr lvl="1"/>
            <a:r>
              <a:rPr lang="fr-FR" altLang="fr-FR"/>
              <a:t>Stocks de semi-produits ou sous-ensembles</a:t>
            </a:r>
          </a:p>
          <a:p>
            <a:pPr lvl="1"/>
            <a:r>
              <a:rPr lang="fr-FR" altLang="fr-FR"/>
              <a:t>Stocks de produits finis</a:t>
            </a:r>
          </a:p>
          <a:p>
            <a:pPr lvl="1"/>
            <a:r>
              <a:rPr lang="fr-FR" altLang="fr-FR"/>
              <a:t>Stocks de pièces de rechange</a:t>
            </a:r>
          </a:p>
          <a:p>
            <a:r>
              <a:rPr lang="fr-FR" altLang="fr-FR"/>
              <a:t>Entreprises de distribution</a:t>
            </a:r>
          </a:p>
          <a:p>
            <a:pPr lvl="1"/>
            <a:r>
              <a:rPr lang="fr-FR" altLang="fr-FR"/>
              <a:t>Stocks de produits finis</a:t>
            </a:r>
          </a:p>
          <a:p>
            <a:r>
              <a:rPr lang="fr-FR" altLang="fr-FR"/>
              <a:t>Souvent très grand nombre de références gérées</a:t>
            </a:r>
          </a:p>
          <a:p>
            <a:pPr lvl="1"/>
            <a:r>
              <a:rPr lang="fr-FR" altLang="fr-FR"/>
              <a:t>plusieurs milliers ou dizaines de milliers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CA6A334-04B4-43E4-BBDE-4C8281DC5DEE}"/>
              </a:ext>
            </a:extLst>
          </p:cNvPr>
          <p:cNvSpPr>
            <a:spLocks noChangeArrowheads="1"/>
          </p:cNvSpPr>
          <p:nvPr>
            <p:custDataLst>
              <p:tags r:id="rId1"/>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20483" name="Rectangle 3">
            <a:extLst>
              <a:ext uri="{FF2B5EF4-FFF2-40B4-BE49-F238E27FC236}">
                <a16:creationId xmlns:a16="http://schemas.microsoft.com/office/drawing/2014/main" id="{32F5C39F-36BA-4CD4-BA59-19B0E158332A}"/>
              </a:ext>
            </a:extLst>
          </p:cNvPr>
          <p:cNvSpPr>
            <a:spLocks noChangeArrowheads="1"/>
          </p:cNvSpPr>
          <p:nvPr>
            <p:custDataLst>
              <p:tags r:id="rId2"/>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20484" name="Rectangle 4">
            <a:extLst>
              <a:ext uri="{FF2B5EF4-FFF2-40B4-BE49-F238E27FC236}">
                <a16:creationId xmlns:a16="http://schemas.microsoft.com/office/drawing/2014/main" id="{7817E058-0F00-49F3-A44A-AC6F57ED48BE}"/>
              </a:ext>
            </a:extLst>
          </p:cNvPr>
          <p:cNvSpPr>
            <a:spLocks noGrp="1" noChangeArrowheads="1"/>
          </p:cNvSpPr>
          <p:nvPr>
            <p:ph type="title"/>
            <p:custDataLst>
              <p:tags r:id="rId3"/>
            </p:custDataLst>
          </p:nvPr>
        </p:nvSpPr>
        <p:spPr>
          <a:noFill/>
        </p:spPr>
        <p:txBody>
          <a:bodyPr/>
          <a:lstStyle/>
          <a:p>
            <a:pPr>
              <a:lnSpc>
                <a:spcPct val="90000"/>
              </a:lnSpc>
            </a:pPr>
            <a:r>
              <a:rPr lang="fr-FR" altLang="fr-FR" dirty="0"/>
              <a:t>Stocks de fabrication ou de distribution</a:t>
            </a:r>
          </a:p>
        </p:txBody>
      </p:sp>
      <p:sp>
        <p:nvSpPr>
          <p:cNvPr id="20485" name="Rectangle 5">
            <a:extLst>
              <a:ext uri="{FF2B5EF4-FFF2-40B4-BE49-F238E27FC236}">
                <a16:creationId xmlns:a16="http://schemas.microsoft.com/office/drawing/2014/main" id="{C2CDA7DF-7E2C-49DE-B6F3-21FB15BE85EF}"/>
              </a:ext>
            </a:extLst>
          </p:cNvPr>
          <p:cNvSpPr>
            <a:spLocks noGrp="1" noChangeArrowheads="1"/>
          </p:cNvSpPr>
          <p:nvPr>
            <p:ph type="body" idx="1"/>
            <p:custDataLst>
              <p:tags r:id="rId4"/>
            </p:custDataLst>
          </p:nvPr>
        </p:nvSpPr>
        <p:spPr>
          <a:xfrm>
            <a:off x="1066800" y="1939925"/>
            <a:ext cx="7162800" cy="4010025"/>
          </a:xfrm>
          <a:noFill/>
        </p:spPr>
        <p:txBody>
          <a:bodyPr/>
          <a:lstStyle/>
          <a:p>
            <a:pPr>
              <a:lnSpc>
                <a:spcPct val="90000"/>
              </a:lnSpc>
            </a:pPr>
            <a:r>
              <a:rPr lang="fr-FR" altLang="fr-FR">
                <a:solidFill>
                  <a:srgbClr val="008000"/>
                </a:solidFill>
              </a:rPr>
              <a:t>Stocks de fabrication</a:t>
            </a:r>
          </a:p>
          <a:p>
            <a:pPr lvl="1">
              <a:lnSpc>
                <a:spcPct val="90000"/>
              </a:lnSpc>
            </a:pPr>
            <a:r>
              <a:rPr lang="fr-FR" altLang="fr-FR"/>
              <a:t>demande dépendante des besoins du niveau supérieur de la nomenclature</a:t>
            </a:r>
          </a:p>
          <a:p>
            <a:pPr lvl="1">
              <a:lnSpc>
                <a:spcPct val="90000"/>
              </a:lnSpc>
            </a:pPr>
            <a:r>
              <a:rPr lang="fr-FR" altLang="fr-FR"/>
              <a:t>demande déterministe</a:t>
            </a:r>
          </a:p>
          <a:p>
            <a:pPr lvl="1">
              <a:lnSpc>
                <a:spcPct val="90000"/>
              </a:lnSpc>
            </a:pPr>
            <a:r>
              <a:rPr lang="fr-FR" altLang="fr-FR"/>
              <a:t>détermination des réapprovisionnements par calcul des besoins nets (MRP, DRP)</a:t>
            </a:r>
          </a:p>
          <a:p>
            <a:pPr>
              <a:lnSpc>
                <a:spcPct val="90000"/>
              </a:lnSpc>
            </a:pPr>
            <a:r>
              <a:rPr lang="fr-FR" altLang="fr-FR">
                <a:solidFill>
                  <a:srgbClr val="008000"/>
                </a:solidFill>
              </a:rPr>
              <a:t>Stocks de distribution</a:t>
            </a:r>
          </a:p>
          <a:p>
            <a:pPr lvl="1">
              <a:lnSpc>
                <a:spcPct val="90000"/>
              </a:lnSpc>
            </a:pPr>
            <a:r>
              <a:rPr lang="fr-FR" altLang="fr-FR"/>
              <a:t>indépendance des demandes de chacun des articles</a:t>
            </a:r>
          </a:p>
          <a:p>
            <a:pPr lvl="1">
              <a:lnSpc>
                <a:spcPct val="90000"/>
              </a:lnSpc>
            </a:pPr>
            <a:r>
              <a:rPr lang="fr-FR" altLang="fr-FR"/>
              <a:t>demande aléatoire</a:t>
            </a:r>
          </a:p>
          <a:p>
            <a:pPr lvl="1">
              <a:lnSpc>
                <a:spcPct val="90000"/>
              </a:lnSpc>
            </a:pPr>
            <a:r>
              <a:rPr lang="fr-FR" altLang="fr-FR"/>
              <a:t>détermination des réapprovisionnements par règles de gestion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Freeform 2"/>
          <p:cNvSpPr>
            <a:spLocks/>
          </p:cNvSpPr>
          <p:nvPr>
            <p:custDataLst>
              <p:tags r:id="rId1"/>
            </p:custDataLst>
          </p:nvPr>
        </p:nvSpPr>
        <p:spPr bwMode="auto">
          <a:xfrm>
            <a:off x="1006475" y="3976688"/>
            <a:ext cx="579438" cy="917575"/>
          </a:xfrm>
          <a:custGeom>
            <a:avLst/>
            <a:gdLst>
              <a:gd name="T0" fmla="*/ 0 w 181"/>
              <a:gd name="T1" fmla="*/ 0 h 361"/>
              <a:gd name="T2" fmla="*/ 180 w 181"/>
              <a:gd name="T3" fmla="*/ 360 h 361"/>
              <a:gd name="T4" fmla="*/ 0 w 181"/>
              <a:gd name="T5" fmla="*/ 0 h 361"/>
            </a:gdLst>
            <a:ahLst/>
            <a:cxnLst>
              <a:cxn ang="0">
                <a:pos x="T0" y="T1"/>
              </a:cxn>
              <a:cxn ang="0">
                <a:pos x="T2" y="T3"/>
              </a:cxn>
              <a:cxn ang="0">
                <a:pos x="T4" y="T5"/>
              </a:cxn>
            </a:cxnLst>
            <a:rect l="0" t="0" r="r" b="b"/>
            <a:pathLst>
              <a:path w="181" h="361">
                <a:moveTo>
                  <a:pt x="0" y="0"/>
                </a:moveTo>
                <a:lnTo>
                  <a:pt x="180"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099" name="Freeform 3"/>
          <p:cNvSpPr>
            <a:spLocks/>
          </p:cNvSpPr>
          <p:nvPr>
            <p:custDataLst>
              <p:tags r:id="rId2"/>
            </p:custDataLst>
          </p:nvPr>
        </p:nvSpPr>
        <p:spPr bwMode="auto">
          <a:xfrm>
            <a:off x="1581150" y="3975100"/>
            <a:ext cx="4763"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0" name="Freeform 4"/>
          <p:cNvSpPr>
            <a:spLocks/>
          </p:cNvSpPr>
          <p:nvPr>
            <p:custDataLst>
              <p:tags r:id="rId3"/>
            </p:custDataLst>
          </p:nvPr>
        </p:nvSpPr>
        <p:spPr bwMode="auto">
          <a:xfrm>
            <a:off x="1581150" y="3976688"/>
            <a:ext cx="576263" cy="917575"/>
          </a:xfrm>
          <a:custGeom>
            <a:avLst/>
            <a:gdLst>
              <a:gd name="T0" fmla="*/ 0 w 180"/>
              <a:gd name="T1" fmla="*/ 0 h 361"/>
              <a:gd name="T2" fmla="*/ 179 w 180"/>
              <a:gd name="T3" fmla="*/ 360 h 361"/>
              <a:gd name="T4" fmla="*/ 0 w 180"/>
              <a:gd name="T5" fmla="*/ 0 h 361"/>
            </a:gdLst>
            <a:ahLst/>
            <a:cxnLst>
              <a:cxn ang="0">
                <a:pos x="T0" y="T1"/>
              </a:cxn>
              <a:cxn ang="0">
                <a:pos x="T2" y="T3"/>
              </a:cxn>
              <a:cxn ang="0">
                <a:pos x="T4" y="T5"/>
              </a:cxn>
            </a:cxnLst>
            <a:rect l="0" t="0" r="r" b="b"/>
            <a:pathLst>
              <a:path w="180" h="361">
                <a:moveTo>
                  <a:pt x="0" y="0"/>
                </a:moveTo>
                <a:lnTo>
                  <a:pt x="179"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1" name="Freeform 5"/>
          <p:cNvSpPr>
            <a:spLocks/>
          </p:cNvSpPr>
          <p:nvPr>
            <p:custDataLst>
              <p:tags r:id="rId4"/>
            </p:custDataLst>
          </p:nvPr>
        </p:nvSpPr>
        <p:spPr bwMode="auto">
          <a:xfrm>
            <a:off x="2154238" y="3975100"/>
            <a:ext cx="3175"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2" name="Freeform 6"/>
          <p:cNvSpPr>
            <a:spLocks/>
          </p:cNvSpPr>
          <p:nvPr>
            <p:custDataLst>
              <p:tags r:id="rId5"/>
            </p:custDataLst>
          </p:nvPr>
        </p:nvSpPr>
        <p:spPr bwMode="auto">
          <a:xfrm>
            <a:off x="2154238" y="3976688"/>
            <a:ext cx="581025" cy="917575"/>
          </a:xfrm>
          <a:custGeom>
            <a:avLst/>
            <a:gdLst>
              <a:gd name="T0" fmla="*/ 0 w 182"/>
              <a:gd name="T1" fmla="*/ 0 h 361"/>
              <a:gd name="T2" fmla="*/ 181 w 182"/>
              <a:gd name="T3" fmla="*/ 360 h 361"/>
              <a:gd name="T4" fmla="*/ 0 w 182"/>
              <a:gd name="T5" fmla="*/ 0 h 361"/>
            </a:gdLst>
            <a:ahLst/>
            <a:cxnLst>
              <a:cxn ang="0">
                <a:pos x="T0" y="T1"/>
              </a:cxn>
              <a:cxn ang="0">
                <a:pos x="T2" y="T3"/>
              </a:cxn>
              <a:cxn ang="0">
                <a:pos x="T4" y="T5"/>
              </a:cxn>
            </a:cxnLst>
            <a:rect l="0" t="0" r="r" b="b"/>
            <a:pathLst>
              <a:path w="182" h="361">
                <a:moveTo>
                  <a:pt x="0" y="0"/>
                </a:moveTo>
                <a:lnTo>
                  <a:pt x="181"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3" name="Freeform 7"/>
          <p:cNvSpPr>
            <a:spLocks/>
          </p:cNvSpPr>
          <p:nvPr>
            <p:custDataLst>
              <p:tags r:id="rId6"/>
            </p:custDataLst>
          </p:nvPr>
        </p:nvSpPr>
        <p:spPr bwMode="auto">
          <a:xfrm>
            <a:off x="2733675" y="3975100"/>
            <a:ext cx="1588"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4" name="Freeform 8"/>
          <p:cNvSpPr>
            <a:spLocks/>
          </p:cNvSpPr>
          <p:nvPr>
            <p:custDataLst>
              <p:tags r:id="rId7"/>
            </p:custDataLst>
          </p:nvPr>
        </p:nvSpPr>
        <p:spPr bwMode="auto">
          <a:xfrm>
            <a:off x="2733675" y="3976688"/>
            <a:ext cx="574675" cy="917575"/>
          </a:xfrm>
          <a:custGeom>
            <a:avLst/>
            <a:gdLst>
              <a:gd name="T0" fmla="*/ 0 w 180"/>
              <a:gd name="T1" fmla="*/ 0 h 361"/>
              <a:gd name="T2" fmla="*/ 179 w 180"/>
              <a:gd name="T3" fmla="*/ 360 h 361"/>
              <a:gd name="T4" fmla="*/ 0 w 180"/>
              <a:gd name="T5" fmla="*/ 0 h 361"/>
            </a:gdLst>
            <a:ahLst/>
            <a:cxnLst>
              <a:cxn ang="0">
                <a:pos x="T0" y="T1"/>
              </a:cxn>
              <a:cxn ang="0">
                <a:pos x="T2" y="T3"/>
              </a:cxn>
              <a:cxn ang="0">
                <a:pos x="T4" y="T5"/>
              </a:cxn>
            </a:cxnLst>
            <a:rect l="0" t="0" r="r" b="b"/>
            <a:pathLst>
              <a:path w="180" h="361">
                <a:moveTo>
                  <a:pt x="0" y="0"/>
                </a:moveTo>
                <a:lnTo>
                  <a:pt x="179"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5" name="Freeform 9"/>
          <p:cNvSpPr>
            <a:spLocks/>
          </p:cNvSpPr>
          <p:nvPr>
            <p:custDataLst>
              <p:tags r:id="rId8"/>
            </p:custDataLst>
          </p:nvPr>
        </p:nvSpPr>
        <p:spPr bwMode="auto">
          <a:xfrm>
            <a:off x="3305175" y="3975100"/>
            <a:ext cx="3175"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6" name="Freeform 10"/>
          <p:cNvSpPr>
            <a:spLocks/>
          </p:cNvSpPr>
          <p:nvPr>
            <p:custDataLst>
              <p:tags r:id="rId9"/>
            </p:custDataLst>
          </p:nvPr>
        </p:nvSpPr>
        <p:spPr bwMode="auto">
          <a:xfrm>
            <a:off x="3305175" y="3976688"/>
            <a:ext cx="577850" cy="917575"/>
          </a:xfrm>
          <a:custGeom>
            <a:avLst/>
            <a:gdLst>
              <a:gd name="T0" fmla="*/ 0 w 181"/>
              <a:gd name="T1" fmla="*/ 0 h 361"/>
              <a:gd name="T2" fmla="*/ 180 w 181"/>
              <a:gd name="T3" fmla="*/ 360 h 361"/>
              <a:gd name="T4" fmla="*/ 0 w 181"/>
              <a:gd name="T5" fmla="*/ 0 h 361"/>
            </a:gdLst>
            <a:ahLst/>
            <a:cxnLst>
              <a:cxn ang="0">
                <a:pos x="T0" y="T1"/>
              </a:cxn>
              <a:cxn ang="0">
                <a:pos x="T2" y="T3"/>
              </a:cxn>
              <a:cxn ang="0">
                <a:pos x="T4" y="T5"/>
              </a:cxn>
            </a:cxnLst>
            <a:rect l="0" t="0" r="r" b="b"/>
            <a:pathLst>
              <a:path w="181" h="361">
                <a:moveTo>
                  <a:pt x="0" y="0"/>
                </a:moveTo>
                <a:lnTo>
                  <a:pt x="180"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7" name="Freeform 11"/>
          <p:cNvSpPr>
            <a:spLocks/>
          </p:cNvSpPr>
          <p:nvPr>
            <p:custDataLst>
              <p:tags r:id="rId10"/>
            </p:custDataLst>
          </p:nvPr>
        </p:nvSpPr>
        <p:spPr bwMode="auto">
          <a:xfrm>
            <a:off x="3881438" y="3975100"/>
            <a:ext cx="1587"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8" name="Freeform 12"/>
          <p:cNvSpPr>
            <a:spLocks/>
          </p:cNvSpPr>
          <p:nvPr>
            <p:custDataLst>
              <p:tags r:id="rId11"/>
            </p:custDataLst>
          </p:nvPr>
        </p:nvSpPr>
        <p:spPr bwMode="auto">
          <a:xfrm>
            <a:off x="3881438" y="3976688"/>
            <a:ext cx="579437" cy="917575"/>
          </a:xfrm>
          <a:custGeom>
            <a:avLst/>
            <a:gdLst>
              <a:gd name="T0" fmla="*/ 0 w 181"/>
              <a:gd name="T1" fmla="*/ 0 h 361"/>
              <a:gd name="T2" fmla="*/ 180 w 181"/>
              <a:gd name="T3" fmla="*/ 360 h 361"/>
              <a:gd name="T4" fmla="*/ 0 w 181"/>
              <a:gd name="T5" fmla="*/ 0 h 361"/>
            </a:gdLst>
            <a:ahLst/>
            <a:cxnLst>
              <a:cxn ang="0">
                <a:pos x="T0" y="T1"/>
              </a:cxn>
              <a:cxn ang="0">
                <a:pos x="T2" y="T3"/>
              </a:cxn>
              <a:cxn ang="0">
                <a:pos x="T4" y="T5"/>
              </a:cxn>
            </a:cxnLst>
            <a:rect l="0" t="0" r="r" b="b"/>
            <a:pathLst>
              <a:path w="181" h="361">
                <a:moveTo>
                  <a:pt x="0" y="0"/>
                </a:moveTo>
                <a:lnTo>
                  <a:pt x="180"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09" name="Freeform 13"/>
          <p:cNvSpPr>
            <a:spLocks/>
          </p:cNvSpPr>
          <p:nvPr>
            <p:custDataLst>
              <p:tags r:id="rId12"/>
            </p:custDataLst>
          </p:nvPr>
        </p:nvSpPr>
        <p:spPr bwMode="auto">
          <a:xfrm>
            <a:off x="4457700" y="3975100"/>
            <a:ext cx="3175"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0" name="Freeform 14"/>
          <p:cNvSpPr>
            <a:spLocks/>
          </p:cNvSpPr>
          <p:nvPr>
            <p:custDataLst>
              <p:tags r:id="rId13"/>
            </p:custDataLst>
          </p:nvPr>
        </p:nvSpPr>
        <p:spPr bwMode="auto">
          <a:xfrm>
            <a:off x="4457700" y="3976688"/>
            <a:ext cx="577850" cy="917575"/>
          </a:xfrm>
          <a:custGeom>
            <a:avLst/>
            <a:gdLst>
              <a:gd name="T0" fmla="*/ 0 w 181"/>
              <a:gd name="T1" fmla="*/ 0 h 361"/>
              <a:gd name="T2" fmla="*/ 180 w 181"/>
              <a:gd name="T3" fmla="*/ 360 h 361"/>
              <a:gd name="T4" fmla="*/ 0 w 181"/>
              <a:gd name="T5" fmla="*/ 0 h 361"/>
            </a:gdLst>
            <a:ahLst/>
            <a:cxnLst>
              <a:cxn ang="0">
                <a:pos x="T0" y="T1"/>
              </a:cxn>
              <a:cxn ang="0">
                <a:pos x="T2" y="T3"/>
              </a:cxn>
              <a:cxn ang="0">
                <a:pos x="T4" y="T5"/>
              </a:cxn>
            </a:cxnLst>
            <a:rect l="0" t="0" r="r" b="b"/>
            <a:pathLst>
              <a:path w="181" h="361">
                <a:moveTo>
                  <a:pt x="0" y="0"/>
                </a:moveTo>
                <a:lnTo>
                  <a:pt x="180"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1" name="Freeform 15"/>
          <p:cNvSpPr>
            <a:spLocks/>
          </p:cNvSpPr>
          <p:nvPr>
            <p:custDataLst>
              <p:tags r:id="rId14"/>
            </p:custDataLst>
          </p:nvPr>
        </p:nvSpPr>
        <p:spPr bwMode="auto">
          <a:xfrm>
            <a:off x="5032375" y="3975100"/>
            <a:ext cx="3175"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2" name="Freeform 16"/>
          <p:cNvSpPr>
            <a:spLocks/>
          </p:cNvSpPr>
          <p:nvPr>
            <p:custDataLst>
              <p:tags r:id="rId15"/>
            </p:custDataLst>
          </p:nvPr>
        </p:nvSpPr>
        <p:spPr bwMode="auto">
          <a:xfrm>
            <a:off x="5032375" y="3976688"/>
            <a:ext cx="582613" cy="917575"/>
          </a:xfrm>
          <a:custGeom>
            <a:avLst/>
            <a:gdLst>
              <a:gd name="T0" fmla="*/ 0 w 182"/>
              <a:gd name="T1" fmla="*/ 0 h 361"/>
              <a:gd name="T2" fmla="*/ 181 w 182"/>
              <a:gd name="T3" fmla="*/ 360 h 361"/>
              <a:gd name="T4" fmla="*/ 0 w 182"/>
              <a:gd name="T5" fmla="*/ 0 h 361"/>
            </a:gdLst>
            <a:ahLst/>
            <a:cxnLst>
              <a:cxn ang="0">
                <a:pos x="T0" y="T1"/>
              </a:cxn>
              <a:cxn ang="0">
                <a:pos x="T2" y="T3"/>
              </a:cxn>
              <a:cxn ang="0">
                <a:pos x="T4" y="T5"/>
              </a:cxn>
            </a:cxnLst>
            <a:rect l="0" t="0" r="r" b="b"/>
            <a:pathLst>
              <a:path w="182" h="361">
                <a:moveTo>
                  <a:pt x="0" y="0"/>
                </a:moveTo>
                <a:lnTo>
                  <a:pt x="181"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3" name="Freeform 17"/>
          <p:cNvSpPr>
            <a:spLocks/>
          </p:cNvSpPr>
          <p:nvPr>
            <p:custDataLst>
              <p:tags r:id="rId16"/>
            </p:custDataLst>
          </p:nvPr>
        </p:nvSpPr>
        <p:spPr bwMode="auto">
          <a:xfrm>
            <a:off x="5610225" y="3975100"/>
            <a:ext cx="4763"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4" name="Freeform 18"/>
          <p:cNvSpPr>
            <a:spLocks/>
          </p:cNvSpPr>
          <p:nvPr>
            <p:custDataLst>
              <p:tags r:id="rId17"/>
            </p:custDataLst>
          </p:nvPr>
        </p:nvSpPr>
        <p:spPr bwMode="auto">
          <a:xfrm>
            <a:off x="5610225" y="3976688"/>
            <a:ext cx="576263" cy="917575"/>
          </a:xfrm>
          <a:custGeom>
            <a:avLst/>
            <a:gdLst>
              <a:gd name="T0" fmla="*/ 0 w 180"/>
              <a:gd name="T1" fmla="*/ 0 h 361"/>
              <a:gd name="T2" fmla="*/ 179 w 180"/>
              <a:gd name="T3" fmla="*/ 360 h 361"/>
              <a:gd name="T4" fmla="*/ 0 w 180"/>
              <a:gd name="T5" fmla="*/ 0 h 361"/>
            </a:gdLst>
            <a:ahLst/>
            <a:cxnLst>
              <a:cxn ang="0">
                <a:pos x="T0" y="T1"/>
              </a:cxn>
              <a:cxn ang="0">
                <a:pos x="T2" y="T3"/>
              </a:cxn>
              <a:cxn ang="0">
                <a:pos x="T4" y="T5"/>
              </a:cxn>
            </a:cxnLst>
            <a:rect l="0" t="0" r="r" b="b"/>
            <a:pathLst>
              <a:path w="180" h="361">
                <a:moveTo>
                  <a:pt x="0" y="0"/>
                </a:moveTo>
                <a:lnTo>
                  <a:pt x="179"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5" name="Freeform 19"/>
          <p:cNvSpPr>
            <a:spLocks/>
          </p:cNvSpPr>
          <p:nvPr>
            <p:custDataLst>
              <p:tags r:id="rId18"/>
            </p:custDataLst>
          </p:nvPr>
        </p:nvSpPr>
        <p:spPr bwMode="auto">
          <a:xfrm>
            <a:off x="6184900" y="3975100"/>
            <a:ext cx="1588"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6" name="Freeform 20"/>
          <p:cNvSpPr>
            <a:spLocks/>
          </p:cNvSpPr>
          <p:nvPr>
            <p:custDataLst>
              <p:tags r:id="rId19"/>
            </p:custDataLst>
          </p:nvPr>
        </p:nvSpPr>
        <p:spPr bwMode="auto">
          <a:xfrm>
            <a:off x="6184900" y="3976688"/>
            <a:ext cx="579438" cy="917575"/>
          </a:xfrm>
          <a:custGeom>
            <a:avLst/>
            <a:gdLst>
              <a:gd name="T0" fmla="*/ 0 w 182"/>
              <a:gd name="T1" fmla="*/ 0 h 361"/>
              <a:gd name="T2" fmla="*/ 181 w 182"/>
              <a:gd name="T3" fmla="*/ 360 h 361"/>
              <a:gd name="T4" fmla="*/ 0 w 182"/>
              <a:gd name="T5" fmla="*/ 0 h 361"/>
            </a:gdLst>
            <a:ahLst/>
            <a:cxnLst>
              <a:cxn ang="0">
                <a:pos x="T0" y="T1"/>
              </a:cxn>
              <a:cxn ang="0">
                <a:pos x="T2" y="T3"/>
              </a:cxn>
              <a:cxn ang="0">
                <a:pos x="T4" y="T5"/>
              </a:cxn>
            </a:cxnLst>
            <a:rect l="0" t="0" r="r" b="b"/>
            <a:pathLst>
              <a:path w="182" h="361">
                <a:moveTo>
                  <a:pt x="0" y="0"/>
                </a:moveTo>
                <a:lnTo>
                  <a:pt x="181"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7" name="Freeform 21"/>
          <p:cNvSpPr>
            <a:spLocks/>
          </p:cNvSpPr>
          <p:nvPr>
            <p:custDataLst>
              <p:tags r:id="rId20"/>
            </p:custDataLst>
          </p:nvPr>
        </p:nvSpPr>
        <p:spPr bwMode="auto">
          <a:xfrm>
            <a:off x="6762750" y="3975100"/>
            <a:ext cx="1588" cy="919163"/>
          </a:xfrm>
          <a:custGeom>
            <a:avLst/>
            <a:gdLst>
              <a:gd name="T0" fmla="*/ 0 w 1"/>
              <a:gd name="T1" fmla="*/ 361 h 362"/>
              <a:gd name="T2" fmla="*/ 0 w 1"/>
              <a:gd name="T3" fmla="*/ 0 h 362"/>
              <a:gd name="T4" fmla="*/ 0 w 1"/>
              <a:gd name="T5" fmla="*/ 361 h 362"/>
            </a:gdLst>
            <a:ahLst/>
            <a:cxnLst>
              <a:cxn ang="0">
                <a:pos x="T0" y="T1"/>
              </a:cxn>
              <a:cxn ang="0">
                <a:pos x="T2" y="T3"/>
              </a:cxn>
              <a:cxn ang="0">
                <a:pos x="T4" y="T5"/>
              </a:cxn>
            </a:cxnLst>
            <a:rect l="0" t="0" r="r" b="b"/>
            <a:pathLst>
              <a:path w="1" h="362">
                <a:moveTo>
                  <a:pt x="0" y="361"/>
                </a:moveTo>
                <a:lnTo>
                  <a:pt x="0" y="0"/>
                </a:lnTo>
                <a:lnTo>
                  <a:pt x="0" y="361"/>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8" name="Freeform 22"/>
          <p:cNvSpPr>
            <a:spLocks/>
          </p:cNvSpPr>
          <p:nvPr>
            <p:custDataLst>
              <p:tags r:id="rId21"/>
            </p:custDataLst>
          </p:nvPr>
        </p:nvSpPr>
        <p:spPr bwMode="auto">
          <a:xfrm>
            <a:off x="6762750" y="3976688"/>
            <a:ext cx="581025" cy="917575"/>
          </a:xfrm>
          <a:custGeom>
            <a:avLst/>
            <a:gdLst>
              <a:gd name="T0" fmla="*/ 0 w 182"/>
              <a:gd name="T1" fmla="*/ 0 h 361"/>
              <a:gd name="T2" fmla="*/ 181 w 182"/>
              <a:gd name="T3" fmla="*/ 360 h 361"/>
              <a:gd name="T4" fmla="*/ 0 w 182"/>
              <a:gd name="T5" fmla="*/ 0 h 361"/>
            </a:gdLst>
            <a:ahLst/>
            <a:cxnLst>
              <a:cxn ang="0">
                <a:pos x="T0" y="T1"/>
              </a:cxn>
              <a:cxn ang="0">
                <a:pos x="T2" y="T3"/>
              </a:cxn>
              <a:cxn ang="0">
                <a:pos x="T4" y="T5"/>
              </a:cxn>
            </a:cxnLst>
            <a:rect l="0" t="0" r="r" b="b"/>
            <a:pathLst>
              <a:path w="182" h="361">
                <a:moveTo>
                  <a:pt x="0" y="0"/>
                </a:moveTo>
                <a:lnTo>
                  <a:pt x="181" y="360"/>
                </a:lnTo>
                <a:lnTo>
                  <a:pt x="0" y="0"/>
                </a:lnTo>
              </a:path>
            </a:pathLst>
          </a:custGeom>
          <a:noFill/>
          <a:ln w="28575" cap="rnd" cmpd="sng">
            <a:solidFill>
              <a:srgbClr val="00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fr-FR" sz="1600" b="0">
              <a:solidFill>
                <a:srgbClr val="000000"/>
              </a:solidFill>
              <a:latin typeface="Times New Roman" pitchFamily="18" charset="0"/>
            </a:endParaRPr>
          </a:p>
        </p:txBody>
      </p:sp>
      <p:sp>
        <p:nvSpPr>
          <p:cNvPr id="388119" name="Rectangle 23"/>
          <p:cNvSpPr>
            <a:spLocks noChangeArrowheads="1"/>
          </p:cNvSpPr>
          <p:nvPr>
            <p:custDataLst>
              <p:tags r:id="rId22"/>
            </p:custDataLst>
          </p:nvPr>
        </p:nvSpPr>
        <p:spPr bwMode="auto">
          <a:xfrm rot="1904" flipH="1">
            <a:off x="111" y="1903062"/>
            <a:ext cx="2152833" cy="40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fr-FR" altLang="fr-FR" sz="2000" b="1" dirty="0">
                <a:solidFill>
                  <a:srgbClr val="0000FF"/>
                </a:solidFill>
                <a:cs typeface="Arial Narrow" pitchFamily="34" charset="0"/>
              </a:rPr>
              <a:t>Niveau du stock</a:t>
            </a:r>
          </a:p>
        </p:txBody>
      </p:sp>
      <p:sp>
        <p:nvSpPr>
          <p:cNvPr id="388120" name="Rectangle 24"/>
          <p:cNvSpPr>
            <a:spLocks noChangeArrowheads="1"/>
          </p:cNvSpPr>
          <p:nvPr>
            <p:custDataLst>
              <p:tags r:id="rId23"/>
            </p:custDataLst>
          </p:nvPr>
        </p:nvSpPr>
        <p:spPr bwMode="auto">
          <a:xfrm>
            <a:off x="7748588" y="5562600"/>
            <a:ext cx="994055" cy="40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fr-FR" altLang="fr-FR" sz="2000" b="1" dirty="0">
                <a:solidFill>
                  <a:srgbClr val="0000FF"/>
                </a:solidFill>
                <a:cs typeface="Arial Narrow" pitchFamily="34" charset="0"/>
              </a:rPr>
              <a:t>Temps</a:t>
            </a:r>
          </a:p>
        </p:txBody>
      </p:sp>
      <p:sp>
        <p:nvSpPr>
          <p:cNvPr id="388121" name="Line 25"/>
          <p:cNvSpPr>
            <a:spLocks noChangeShapeType="1"/>
          </p:cNvSpPr>
          <p:nvPr>
            <p:custDataLst>
              <p:tags r:id="rId24"/>
            </p:custDataLst>
          </p:nvPr>
        </p:nvSpPr>
        <p:spPr bwMode="auto">
          <a:xfrm>
            <a:off x="1006475" y="4467225"/>
            <a:ext cx="648970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fr-FR" sz="1600" b="0">
              <a:solidFill>
                <a:srgbClr val="000000"/>
              </a:solidFill>
              <a:latin typeface="Times New Roman" pitchFamily="18" charset="0"/>
            </a:endParaRPr>
          </a:p>
        </p:txBody>
      </p:sp>
      <p:sp>
        <p:nvSpPr>
          <p:cNvPr id="388122" name="Line 26"/>
          <p:cNvSpPr>
            <a:spLocks noChangeShapeType="1"/>
          </p:cNvSpPr>
          <p:nvPr>
            <p:custDataLst>
              <p:tags r:id="rId25"/>
            </p:custDataLst>
          </p:nvPr>
        </p:nvSpPr>
        <p:spPr bwMode="auto">
          <a:xfrm>
            <a:off x="995363" y="4921250"/>
            <a:ext cx="648970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fr-FR" sz="1600" b="0">
              <a:solidFill>
                <a:srgbClr val="000000"/>
              </a:solidFill>
              <a:latin typeface="Times New Roman" pitchFamily="18" charset="0"/>
            </a:endParaRPr>
          </a:p>
        </p:txBody>
      </p:sp>
      <p:sp>
        <p:nvSpPr>
          <p:cNvPr id="388123" name="Rectangle 27"/>
          <p:cNvSpPr>
            <a:spLocks noChangeArrowheads="1"/>
          </p:cNvSpPr>
          <p:nvPr>
            <p:custDataLst>
              <p:tags r:id="rId26"/>
            </p:custDataLst>
          </p:nvPr>
        </p:nvSpPr>
        <p:spPr bwMode="auto">
          <a:xfrm>
            <a:off x="995363" y="4921250"/>
            <a:ext cx="6686550" cy="831639"/>
          </a:xfrm>
          <a:prstGeom prst="rect">
            <a:avLst/>
          </a:prstGeom>
          <a:solidFill>
            <a:schemeClr val="accent1">
              <a:lumMod val="20000"/>
              <a:lumOff val="80000"/>
            </a:schemeClr>
          </a:solidFill>
          <a:ln w="9525">
            <a:solidFill>
              <a:srgbClr val="063DE8"/>
            </a:solidFill>
            <a:miter lim="800000"/>
            <a:headEnd/>
            <a:tailEnd/>
          </a:ln>
          <a:effectLst/>
        </p:spPr>
        <p:txBody>
          <a:bodyPr lIns="92075" tIns="46038" rIns="92075" bIns="46038">
            <a:spAutoFit/>
          </a:bodyPr>
          <a:lstStyle/>
          <a:p>
            <a:pPr algn="ctr">
              <a:lnSpc>
                <a:spcPct val="100000"/>
              </a:lnSpc>
            </a:pPr>
            <a:r>
              <a:rPr lang="fr-FR" altLang="fr-FR" sz="2400" b="1" dirty="0">
                <a:solidFill>
                  <a:srgbClr val="0000FF"/>
                </a:solidFill>
                <a:cs typeface="Arial Narrow" pitchFamily="34" charset="0"/>
              </a:rPr>
              <a:t>Stock de sécurité</a:t>
            </a:r>
          </a:p>
          <a:p>
            <a:pPr>
              <a:lnSpc>
                <a:spcPct val="100000"/>
              </a:lnSpc>
            </a:pPr>
            <a:endParaRPr lang="fr-FR" altLang="fr-FR" sz="2400" dirty="0">
              <a:solidFill>
                <a:srgbClr val="FF0000"/>
              </a:solidFill>
              <a:latin typeface="Eras Bold ITC" pitchFamily="34" charset="0"/>
            </a:endParaRPr>
          </a:p>
        </p:txBody>
      </p:sp>
      <p:sp>
        <p:nvSpPr>
          <p:cNvPr id="388124" name="Rectangle 28"/>
          <p:cNvSpPr>
            <a:spLocks noChangeArrowheads="1"/>
          </p:cNvSpPr>
          <p:nvPr>
            <p:custDataLst>
              <p:tags r:id="rId27"/>
            </p:custDataLst>
          </p:nvPr>
        </p:nvSpPr>
        <p:spPr bwMode="auto">
          <a:xfrm>
            <a:off x="1808163" y="3540125"/>
            <a:ext cx="2962349" cy="40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fr-FR" altLang="fr-FR" sz="2000" b="1" dirty="0">
                <a:solidFill>
                  <a:srgbClr val="0000FF"/>
                </a:solidFill>
                <a:cs typeface="Arial Narrow" pitchFamily="34" charset="0"/>
              </a:rPr>
              <a:t>Stock actif ou cyclique</a:t>
            </a:r>
            <a:endParaRPr lang="fr-FR" altLang="fr-FR" sz="2000" b="1" dirty="0">
              <a:solidFill>
                <a:srgbClr val="0000FF"/>
              </a:solidFill>
              <a:latin typeface="Eras Bold ITC" pitchFamily="34" charset="0"/>
            </a:endParaRPr>
          </a:p>
        </p:txBody>
      </p:sp>
      <p:sp>
        <p:nvSpPr>
          <p:cNvPr id="388125" name="Rectangle 29"/>
          <p:cNvSpPr>
            <a:spLocks noChangeArrowheads="1"/>
          </p:cNvSpPr>
          <p:nvPr>
            <p:custDataLst>
              <p:tags r:id="rId28"/>
            </p:custDataLst>
          </p:nvPr>
        </p:nvSpPr>
        <p:spPr bwMode="auto">
          <a:xfrm>
            <a:off x="7496175" y="4252384"/>
            <a:ext cx="1782539" cy="40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lnSpc>
                <a:spcPct val="100000"/>
              </a:lnSpc>
            </a:pPr>
            <a:r>
              <a:rPr lang="fr-FR" altLang="fr-FR" sz="2000" b="1" dirty="0">
                <a:solidFill>
                  <a:srgbClr val="0000FF"/>
                </a:solidFill>
                <a:cs typeface="Arial Narrow" pitchFamily="34" charset="0"/>
              </a:rPr>
              <a:t>Stock</a:t>
            </a:r>
            <a:r>
              <a:rPr lang="fr-FR" altLang="fr-FR" sz="2000" dirty="0">
                <a:solidFill>
                  <a:srgbClr val="008000"/>
                </a:solidFill>
                <a:cs typeface="Arial Narrow" pitchFamily="34" charset="0"/>
              </a:rPr>
              <a:t> </a:t>
            </a:r>
            <a:r>
              <a:rPr lang="fr-FR" altLang="fr-FR" sz="2000" b="1" dirty="0">
                <a:solidFill>
                  <a:srgbClr val="0000FF"/>
                </a:solidFill>
                <a:cs typeface="Arial Narrow" pitchFamily="34" charset="0"/>
              </a:rPr>
              <a:t>moyen</a:t>
            </a:r>
            <a:endParaRPr lang="fr-FR" altLang="fr-FR" sz="2000" b="1" dirty="0">
              <a:solidFill>
                <a:srgbClr val="0000FF"/>
              </a:solidFill>
              <a:latin typeface="Eras Bold ITC" pitchFamily="34" charset="0"/>
            </a:endParaRPr>
          </a:p>
        </p:txBody>
      </p:sp>
      <p:sp>
        <p:nvSpPr>
          <p:cNvPr id="388126" name="Line 30"/>
          <p:cNvSpPr>
            <a:spLocks noChangeShapeType="1"/>
          </p:cNvSpPr>
          <p:nvPr>
            <p:custDataLst>
              <p:tags r:id="rId29"/>
            </p:custDataLst>
          </p:nvPr>
        </p:nvSpPr>
        <p:spPr bwMode="auto">
          <a:xfrm>
            <a:off x="995363" y="2582863"/>
            <a:ext cx="0" cy="3209925"/>
          </a:xfrm>
          <a:prstGeom prst="line">
            <a:avLst/>
          </a:prstGeom>
          <a:noFill/>
          <a:ln w="5715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fr-FR" sz="1600" b="0">
              <a:solidFill>
                <a:srgbClr val="000000"/>
              </a:solidFill>
              <a:latin typeface="Times New Roman" pitchFamily="18" charset="0"/>
            </a:endParaRPr>
          </a:p>
        </p:txBody>
      </p:sp>
      <p:sp>
        <p:nvSpPr>
          <p:cNvPr id="388127" name="Line 31"/>
          <p:cNvSpPr>
            <a:spLocks noChangeShapeType="1"/>
          </p:cNvSpPr>
          <p:nvPr>
            <p:custDataLst>
              <p:tags r:id="rId30"/>
            </p:custDataLst>
          </p:nvPr>
        </p:nvSpPr>
        <p:spPr bwMode="auto">
          <a:xfrm>
            <a:off x="995363" y="5754688"/>
            <a:ext cx="6686550" cy="0"/>
          </a:xfrm>
          <a:prstGeom prst="line">
            <a:avLst/>
          </a:prstGeom>
          <a:noFill/>
          <a:ln w="571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fr-FR" sz="1600" b="0">
              <a:solidFill>
                <a:srgbClr val="000000"/>
              </a:solidFill>
              <a:latin typeface="Times New Roman" pitchFamily="18" charset="0"/>
            </a:endParaRPr>
          </a:p>
        </p:txBody>
      </p:sp>
      <p:sp>
        <p:nvSpPr>
          <p:cNvPr id="388128" name="Rectangle 32"/>
          <p:cNvSpPr>
            <a:spLocks noGrp="1" noChangeArrowheads="1"/>
          </p:cNvSpPr>
          <p:nvPr>
            <p:ph type="title" idx="4294967295"/>
            <p:custDataLst>
              <p:tags r:id="rId31"/>
            </p:custDataLst>
          </p:nvPr>
        </p:nvSpPr>
        <p:spPr>
          <a:xfrm>
            <a:off x="1296195" y="692697"/>
            <a:ext cx="7685880" cy="216023"/>
          </a:xfrm>
          <a:noFill/>
          <a:ln w="12700">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algn="r"/>
            <a:r>
              <a:rPr lang="fr-FR" altLang="fr-FR" sz="2800" dirty="0">
                <a:solidFill>
                  <a:srgbClr val="008000"/>
                </a:solidFill>
                <a:latin typeface="+mn-lt"/>
                <a:cs typeface="Arial Narrow" pitchFamily="34" charset="0"/>
              </a:rPr>
              <a:t>Stock actif, stock de sécurité, stock moyen</a:t>
            </a:r>
          </a:p>
        </p:txBody>
      </p:sp>
    </p:spTree>
    <p:extLst>
      <p:ext uri="{BB962C8B-B14F-4D97-AF65-F5344CB8AC3E}">
        <p14:creationId xmlns:p14="http://schemas.microsoft.com/office/powerpoint/2010/main" val="26493459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8809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388099"/>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388100"/>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388101"/>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388102"/>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388103"/>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388104"/>
                                        </p:tgtEl>
                                        <p:attrNameLst>
                                          <p:attrName>style.visibility</p:attrName>
                                        </p:attrNameLst>
                                      </p:cBhvr>
                                      <p:to>
                                        <p:strVal val="visible"/>
                                      </p:to>
                                    </p:set>
                                  </p:childTnLst>
                                </p:cTn>
                              </p:par>
                            </p:childTnLst>
                          </p:cTn>
                        </p:par>
                        <p:par>
                          <p:cTn id="25" fill="hold" nodeType="afterGroup">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388105"/>
                                        </p:tgtEl>
                                        <p:attrNameLst>
                                          <p:attrName>style.visibility</p:attrName>
                                        </p:attrNameLst>
                                      </p:cBhvr>
                                      <p:to>
                                        <p:strVal val="visible"/>
                                      </p:to>
                                    </p:set>
                                  </p:childTnLst>
                                </p:cTn>
                              </p:par>
                            </p:childTnLst>
                          </p:cTn>
                        </p:par>
                        <p:par>
                          <p:cTn id="28" fill="hold" nodeType="afterGroup">
                            <p:stCondLst>
                              <p:cond delay="4000"/>
                            </p:stCondLst>
                            <p:childTnLst>
                              <p:par>
                                <p:cTn id="29" presetID="1" presetClass="entr" presetSubtype="0" fill="hold" grpId="0" nodeType="afterEffect">
                                  <p:stCondLst>
                                    <p:cond delay="0"/>
                                  </p:stCondLst>
                                  <p:childTnLst>
                                    <p:set>
                                      <p:cBhvr>
                                        <p:cTn id="30" dur="1" fill="hold">
                                          <p:stCondLst>
                                            <p:cond delay="499"/>
                                          </p:stCondLst>
                                        </p:cTn>
                                        <p:tgtEl>
                                          <p:spTgt spid="388106"/>
                                        </p:tgtEl>
                                        <p:attrNameLst>
                                          <p:attrName>style.visibility</p:attrName>
                                        </p:attrNameLst>
                                      </p:cBhvr>
                                      <p:to>
                                        <p:strVal val="visible"/>
                                      </p:to>
                                    </p:set>
                                  </p:childTnLst>
                                </p:cTn>
                              </p:par>
                            </p:childTnLst>
                          </p:cTn>
                        </p:par>
                        <p:par>
                          <p:cTn id="31" fill="hold" nodeType="afterGroup">
                            <p:stCondLst>
                              <p:cond delay="4500"/>
                            </p:stCondLst>
                            <p:childTnLst>
                              <p:par>
                                <p:cTn id="32" presetID="1" presetClass="entr" presetSubtype="0" fill="hold" grpId="0" nodeType="afterEffect">
                                  <p:stCondLst>
                                    <p:cond delay="0"/>
                                  </p:stCondLst>
                                  <p:childTnLst>
                                    <p:set>
                                      <p:cBhvr>
                                        <p:cTn id="33" dur="1" fill="hold">
                                          <p:stCondLst>
                                            <p:cond delay="499"/>
                                          </p:stCondLst>
                                        </p:cTn>
                                        <p:tgtEl>
                                          <p:spTgt spid="388107"/>
                                        </p:tgtEl>
                                        <p:attrNameLst>
                                          <p:attrName>style.visibility</p:attrName>
                                        </p:attrNameLst>
                                      </p:cBhvr>
                                      <p:to>
                                        <p:strVal val="visible"/>
                                      </p:to>
                                    </p:set>
                                  </p:childTnLst>
                                </p:cTn>
                              </p:par>
                            </p:childTnLst>
                          </p:cTn>
                        </p:par>
                        <p:par>
                          <p:cTn id="34" fill="hold" nodeType="afterGroup">
                            <p:stCondLst>
                              <p:cond delay="5000"/>
                            </p:stCondLst>
                            <p:childTnLst>
                              <p:par>
                                <p:cTn id="35" presetID="1" presetClass="entr" presetSubtype="0" fill="hold" grpId="0" nodeType="afterEffect">
                                  <p:stCondLst>
                                    <p:cond delay="0"/>
                                  </p:stCondLst>
                                  <p:childTnLst>
                                    <p:set>
                                      <p:cBhvr>
                                        <p:cTn id="36" dur="1" fill="hold">
                                          <p:stCondLst>
                                            <p:cond delay="499"/>
                                          </p:stCondLst>
                                        </p:cTn>
                                        <p:tgtEl>
                                          <p:spTgt spid="388108"/>
                                        </p:tgtEl>
                                        <p:attrNameLst>
                                          <p:attrName>style.visibility</p:attrName>
                                        </p:attrNameLst>
                                      </p:cBhvr>
                                      <p:to>
                                        <p:strVal val="visible"/>
                                      </p:to>
                                    </p:set>
                                  </p:childTnLst>
                                </p:cTn>
                              </p:par>
                            </p:childTnLst>
                          </p:cTn>
                        </p:par>
                        <p:par>
                          <p:cTn id="37" fill="hold" nodeType="afterGroup">
                            <p:stCondLst>
                              <p:cond delay="5500"/>
                            </p:stCondLst>
                            <p:childTnLst>
                              <p:par>
                                <p:cTn id="38" presetID="1" presetClass="entr" presetSubtype="0" fill="hold" grpId="0" nodeType="afterEffect">
                                  <p:stCondLst>
                                    <p:cond delay="0"/>
                                  </p:stCondLst>
                                  <p:childTnLst>
                                    <p:set>
                                      <p:cBhvr>
                                        <p:cTn id="39" dur="1" fill="hold">
                                          <p:stCondLst>
                                            <p:cond delay="499"/>
                                          </p:stCondLst>
                                        </p:cTn>
                                        <p:tgtEl>
                                          <p:spTgt spid="388109"/>
                                        </p:tgtEl>
                                        <p:attrNameLst>
                                          <p:attrName>style.visibility</p:attrName>
                                        </p:attrNameLst>
                                      </p:cBhvr>
                                      <p:to>
                                        <p:strVal val="visible"/>
                                      </p:to>
                                    </p:set>
                                  </p:childTnLst>
                                </p:cTn>
                              </p:par>
                            </p:childTnLst>
                          </p:cTn>
                        </p:par>
                        <p:par>
                          <p:cTn id="40" fill="hold" nodeType="afterGroup">
                            <p:stCondLst>
                              <p:cond delay="6000"/>
                            </p:stCondLst>
                            <p:childTnLst>
                              <p:par>
                                <p:cTn id="41" presetID="1" presetClass="entr" presetSubtype="0" fill="hold" grpId="0" nodeType="afterEffect">
                                  <p:stCondLst>
                                    <p:cond delay="0"/>
                                  </p:stCondLst>
                                  <p:childTnLst>
                                    <p:set>
                                      <p:cBhvr>
                                        <p:cTn id="42" dur="1" fill="hold">
                                          <p:stCondLst>
                                            <p:cond delay="499"/>
                                          </p:stCondLst>
                                        </p:cTn>
                                        <p:tgtEl>
                                          <p:spTgt spid="388110"/>
                                        </p:tgtEl>
                                        <p:attrNameLst>
                                          <p:attrName>style.visibility</p:attrName>
                                        </p:attrNameLst>
                                      </p:cBhvr>
                                      <p:to>
                                        <p:strVal val="visible"/>
                                      </p:to>
                                    </p:set>
                                  </p:childTnLst>
                                </p:cTn>
                              </p:par>
                            </p:childTnLst>
                          </p:cTn>
                        </p:par>
                        <p:par>
                          <p:cTn id="43" fill="hold" nodeType="afterGroup">
                            <p:stCondLst>
                              <p:cond delay="6500"/>
                            </p:stCondLst>
                            <p:childTnLst>
                              <p:par>
                                <p:cTn id="44" presetID="1" presetClass="entr" presetSubtype="0" fill="hold" grpId="0" nodeType="afterEffect">
                                  <p:stCondLst>
                                    <p:cond delay="0"/>
                                  </p:stCondLst>
                                  <p:childTnLst>
                                    <p:set>
                                      <p:cBhvr>
                                        <p:cTn id="45" dur="1" fill="hold">
                                          <p:stCondLst>
                                            <p:cond delay="499"/>
                                          </p:stCondLst>
                                        </p:cTn>
                                        <p:tgtEl>
                                          <p:spTgt spid="388111"/>
                                        </p:tgtEl>
                                        <p:attrNameLst>
                                          <p:attrName>style.visibility</p:attrName>
                                        </p:attrNameLst>
                                      </p:cBhvr>
                                      <p:to>
                                        <p:strVal val="visible"/>
                                      </p:to>
                                    </p:set>
                                  </p:childTnLst>
                                </p:cTn>
                              </p:par>
                            </p:childTnLst>
                          </p:cTn>
                        </p:par>
                        <p:par>
                          <p:cTn id="46" fill="hold" nodeType="afterGroup">
                            <p:stCondLst>
                              <p:cond delay="7000"/>
                            </p:stCondLst>
                            <p:childTnLst>
                              <p:par>
                                <p:cTn id="47" presetID="1" presetClass="entr" presetSubtype="0" fill="hold" grpId="0" nodeType="afterEffect">
                                  <p:stCondLst>
                                    <p:cond delay="0"/>
                                  </p:stCondLst>
                                  <p:childTnLst>
                                    <p:set>
                                      <p:cBhvr>
                                        <p:cTn id="48" dur="1" fill="hold">
                                          <p:stCondLst>
                                            <p:cond delay="499"/>
                                          </p:stCondLst>
                                        </p:cTn>
                                        <p:tgtEl>
                                          <p:spTgt spid="388112"/>
                                        </p:tgtEl>
                                        <p:attrNameLst>
                                          <p:attrName>style.visibility</p:attrName>
                                        </p:attrNameLst>
                                      </p:cBhvr>
                                      <p:to>
                                        <p:strVal val="visible"/>
                                      </p:to>
                                    </p:set>
                                  </p:childTnLst>
                                </p:cTn>
                              </p:par>
                            </p:childTnLst>
                          </p:cTn>
                        </p:par>
                        <p:par>
                          <p:cTn id="49" fill="hold" nodeType="afterGroup">
                            <p:stCondLst>
                              <p:cond delay="7500"/>
                            </p:stCondLst>
                            <p:childTnLst>
                              <p:par>
                                <p:cTn id="50" presetID="1" presetClass="entr" presetSubtype="0" fill="hold" grpId="0" nodeType="afterEffect">
                                  <p:stCondLst>
                                    <p:cond delay="0"/>
                                  </p:stCondLst>
                                  <p:childTnLst>
                                    <p:set>
                                      <p:cBhvr>
                                        <p:cTn id="51" dur="1" fill="hold">
                                          <p:stCondLst>
                                            <p:cond delay="499"/>
                                          </p:stCondLst>
                                        </p:cTn>
                                        <p:tgtEl>
                                          <p:spTgt spid="388113"/>
                                        </p:tgtEl>
                                        <p:attrNameLst>
                                          <p:attrName>style.visibility</p:attrName>
                                        </p:attrNameLst>
                                      </p:cBhvr>
                                      <p:to>
                                        <p:strVal val="visible"/>
                                      </p:to>
                                    </p:set>
                                  </p:childTnLst>
                                </p:cTn>
                              </p:par>
                            </p:childTnLst>
                          </p:cTn>
                        </p:par>
                        <p:par>
                          <p:cTn id="52" fill="hold" nodeType="afterGroup">
                            <p:stCondLst>
                              <p:cond delay="8000"/>
                            </p:stCondLst>
                            <p:childTnLst>
                              <p:par>
                                <p:cTn id="53" presetID="1" presetClass="entr" presetSubtype="0" fill="hold" grpId="0" nodeType="afterEffect">
                                  <p:stCondLst>
                                    <p:cond delay="0"/>
                                  </p:stCondLst>
                                  <p:childTnLst>
                                    <p:set>
                                      <p:cBhvr>
                                        <p:cTn id="54" dur="1" fill="hold">
                                          <p:stCondLst>
                                            <p:cond delay="499"/>
                                          </p:stCondLst>
                                        </p:cTn>
                                        <p:tgtEl>
                                          <p:spTgt spid="388114"/>
                                        </p:tgtEl>
                                        <p:attrNameLst>
                                          <p:attrName>style.visibility</p:attrName>
                                        </p:attrNameLst>
                                      </p:cBhvr>
                                      <p:to>
                                        <p:strVal val="visible"/>
                                      </p:to>
                                    </p:set>
                                  </p:childTnLst>
                                </p:cTn>
                              </p:par>
                            </p:childTnLst>
                          </p:cTn>
                        </p:par>
                        <p:par>
                          <p:cTn id="55" fill="hold" nodeType="afterGroup">
                            <p:stCondLst>
                              <p:cond delay="8500"/>
                            </p:stCondLst>
                            <p:childTnLst>
                              <p:par>
                                <p:cTn id="56" presetID="1" presetClass="entr" presetSubtype="0" fill="hold" grpId="0" nodeType="afterEffect">
                                  <p:stCondLst>
                                    <p:cond delay="0"/>
                                  </p:stCondLst>
                                  <p:childTnLst>
                                    <p:set>
                                      <p:cBhvr>
                                        <p:cTn id="57" dur="1" fill="hold">
                                          <p:stCondLst>
                                            <p:cond delay="499"/>
                                          </p:stCondLst>
                                        </p:cTn>
                                        <p:tgtEl>
                                          <p:spTgt spid="388115"/>
                                        </p:tgtEl>
                                        <p:attrNameLst>
                                          <p:attrName>style.visibility</p:attrName>
                                        </p:attrNameLst>
                                      </p:cBhvr>
                                      <p:to>
                                        <p:strVal val="visible"/>
                                      </p:to>
                                    </p:set>
                                  </p:childTnLst>
                                </p:cTn>
                              </p:par>
                            </p:childTnLst>
                          </p:cTn>
                        </p:par>
                        <p:par>
                          <p:cTn id="58" fill="hold" nodeType="afterGroup">
                            <p:stCondLst>
                              <p:cond delay="9000"/>
                            </p:stCondLst>
                            <p:childTnLst>
                              <p:par>
                                <p:cTn id="59" presetID="1" presetClass="entr" presetSubtype="0" fill="hold" grpId="0" nodeType="afterEffect">
                                  <p:stCondLst>
                                    <p:cond delay="0"/>
                                  </p:stCondLst>
                                  <p:childTnLst>
                                    <p:set>
                                      <p:cBhvr>
                                        <p:cTn id="60" dur="1" fill="hold">
                                          <p:stCondLst>
                                            <p:cond delay="499"/>
                                          </p:stCondLst>
                                        </p:cTn>
                                        <p:tgtEl>
                                          <p:spTgt spid="388116"/>
                                        </p:tgtEl>
                                        <p:attrNameLst>
                                          <p:attrName>style.visibility</p:attrName>
                                        </p:attrNameLst>
                                      </p:cBhvr>
                                      <p:to>
                                        <p:strVal val="visible"/>
                                      </p:to>
                                    </p:set>
                                  </p:childTnLst>
                                </p:cTn>
                              </p:par>
                            </p:childTnLst>
                          </p:cTn>
                        </p:par>
                        <p:par>
                          <p:cTn id="61" fill="hold" nodeType="afterGroup">
                            <p:stCondLst>
                              <p:cond delay="9500"/>
                            </p:stCondLst>
                            <p:childTnLst>
                              <p:par>
                                <p:cTn id="62" presetID="1" presetClass="entr" presetSubtype="0" fill="hold" grpId="0" nodeType="afterEffect">
                                  <p:stCondLst>
                                    <p:cond delay="0"/>
                                  </p:stCondLst>
                                  <p:childTnLst>
                                    <p:set>
                                      <p:cBhvr>
                                        <p:cTn id="63" dur="1" fill="hold">
                                          <p:stCondLst>
                                            <p:cond delay="499"/>
                                          </p:stCondLst>
                                        </p:cTn>
                                        <p:tgtEl>
                                          <p:spTgt spid="388117"/>
                                        </p:tgtEl>
                                        <p:attrNameLst>
                                          <p:attrName>style.visibility</p:attrName>
                                        </p:attrNameLst>
                                      </p:cBhvr>
                                      <p:to>
                                        <p:strVal val="visible"/>
                                      </p:to>
                                    </p:set>
                                  </p:childTnLst>
                                </p:cTn>
                              </p:par>
                            </p:childTnLst>
                          </p:cTn>
                        </p:par>
                        <p:par>
                          <p:cTn id="64" fill="hold" nodeType="afterGroup">
                            <p:stCondLst>
                              <p:cond delay="10000"/>
                            </p:stCondLst>
                            <p:childTnLst>
                              <p:par>
                                <p:cTn id="65" presetID="1" presetClass="entr" presetSubtype="0" fill="hold" grpId="0" nodeType="afterEffect">
                                  <p:stCondLst>
                                    <p:cond delay="0"/>
                                  </p:stCondLst>
                                  <p:childTnLst>
                                    <p:set>
                                      <p:cBhvr>
                                        <p:cTn id="66" dur="1" fill="hold">
                                          <p:stCondLst>
                                            <p:cond delay="499"/>
                                          </p:stCondLst>
                                        </p:cTn>
                                        <p:tgtEl>
                                          <p:spTgt spid="388118"/>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88124"/>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88123"/>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388121"/>
                                        </p:tgtEl>
                                        <p:attrNameLst>
                                          <p:attrName>style.visibility</p:attrName>
                                        </p:attrNameLst>
                                      </p:cBhvr>
                                      <p:to>
                                        <p:strVal val="visible"/>
                                      </p:to>
                                    </p:set>
                                  </p:childTnLst>
                                </p:cTn>
                              </p:par>
                            </p:childTnLst>
                          </p:cTn>
                        </p:par>
                        <p:par>
                          <p:cTn id="79" fill="hold" nodeType="afterGroup">
                            <p:stCondLst>
                              <p:cond delay="500"/>
                            </p:stCondLst>
                            <p:childTnLst>
                              <p:par>
                                <p:cTn id="80" presetID="1" presetClass="entr" presetSubtype="0" fill="hold" grpId="0" nodeType="afterEffect">
                                  <p:stCondLst>
                                    <p:cond delay="0"/>
                                  </p:stCondLst>
                                  <p:childTnLst>
                                    <p:set>
                                      <p:cBhvr>
                                        <p:cTn id="81" dur="1" fill="hold">
                                          <p:stCondLst>
                                            <p:cond delay="499"/>
                                          </p:stCondLst>
                                        </p:cTn>
                                        <p:tgtEl>
                                          <p:spTgt spid="388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8098" grpId="0" animBg="1"/>
      <p:bldP spid="388099" grpId="0" animBg="1"/>
      <p:bldP spid="388100" grpId="0" animBg="1"/>
      <p:bldP spid="388101" grpId="0" animBg="1"/>
      <p:bldP spid="388102" grpId="0" animBg="1"/>
      <p:bldP spid="388103" grpId="0" animBg="1"/>
      <p:bldP spid="388104" grpId="0" animBg="1"/>
      <p:bldP spid="388105" grpId="0" animBg="1"/>
      <p:bldP spid="388106" grpId="0" animBg="1"/>
      <p:bldP spid="388107" grpId="0" animBg="1"/>
      <p:bldP spid="388108" grpId="0" animBg="1"/>
      <p:bldP spid="388109" grpId="0" animBg="1"/>
      <p:bldP spid="388110" grpId="0" animBg="1"/>
      <p:bldP spid="388111" grpId="0" animBg="1"/>
      <p:bldP spid="388112" grpId="0" animBg="1"/>
      <p:bldP spid="388113" grpId="0" animBg="1"/>
      <p:bldP spid="388114" grpId="0" animBg="1"/>
      <p:bldP spid="388115" grpId="0" animBg="1"/>
      <p:bldP spid="388116" grpId="0" animBg="1"/>
      <p:bldP spid="388117" grpId="0" animBg="1"/>
      <p:bldP spid="388118" grpId="0" animBg="1"/>
      <p:bldP spid="388121" grpId="0" animBg="1"/>
      <p:bldP spid="388123" grpId="0" animBg="1" autoUpdateAnimBg="0"/>
      <p:bldP spid="388124" grpId="0" autoUpdateAnimBg="0"/>
      <p:bldP spid="38812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0ADBA87-9224-431C-871D-35317C7677DF}"/>
              </a:ext>
            </a:extLst>
          </p:cNvPr>
          <p:cNvSpPr>
            <a:spLocks noChangeArrowheads="1"/>
          </p:cNvSpPr>
          <p:nvPr>
            <p:custDataLst>
              <p:tags r:id="rId1"/>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22531" name="Rectangle 3">
            <a:extLst>
              <a:ext uri="{FF2B5EF4-FFF2-40B4-BE49-F238E27FC236}">
                <a16:creationId xmlns:a16="http://schemas.microsoft.com/office/drawing/2014/main" id="{EA8057E8-1E61-4949-AB1F-F1719F6D9314}"/>
              </a:ext>
            </a:extLst>
          </p:cNvPr>
          <p:cNvSpPr>
            <a:spLocks noChangeArrowheads="1"/>
          </p:cNvSpPr>
          <p:nvPr>
            <p:custDataLst>
              <p:tags r:id="rId2"/>
            </p:custDataLst>
          </p:nvPr>
        </p:nvSpPr>
        <p:spPr bwMode="auto">
          <a:xfrm>
            <a:off x="914400" y="6553200"/>
            <a:ext cx="3962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22532" name="Rectangle 4">
            <a:extLst>
              <a:ext uri="{FF2B5EF4-FFF2-40B4-BE49-F238E27FC236}">
                <a16:creationId xmlns:a16="http://schemas.microsoft.com/office/drawing/2014/main" id="{42CEA721-DDEA-4742-AFAC-6D1EEE47C969}"/>
              </a:ext>
            </a:extLst>
          </p:cNvPr>
          <p:cNvSpPr>
            <a:spLocks noGrp="1" noChangeArrowheads="1"/>
          </p:cNvSpPr>
          <p:nvPr>
            <p:ph type="title"/>
            <p:custDataLst>
              <p:tags r:id="rId3"/>
            </p:custDataLst>
          </p:nvPr>
        </p:nvSpPr>
        <p:spPr>
          <a:noFill/>
        </p:spPr>
        <p:txBody>
          <a:bodyPr/>
          <a:lstStyle/>
          <a:p>
            <a:pPr>
              <a:lnSpc>
                <a:spcPct val="90000"/>
              </a:lnSpc>
            </a:pPr>
            <a:r>
              <a:rPr lang="fr-FR" altLang="fr-FR" dirty="0"/>
              <a:t>Systèmes de gestion des stocks</a:t>
            </a:r>
          </a:p>
        </p:txBody>
      </p:sp>
      <p:sp>
        <p:nvSpPr>
          <p:cNvPr id="22533" name="Rectangle 5">
            <a:extLst>
              <a:ext uri="{FF2B5EF4-FFF2-40B4-BE49-F238E27FC236}">
                <a16:creationId xmlns:a16="http://schemas.microsoft.com/office/drawing/2014/main" id="{19ED6C81-DC32-4CE6-9869-6A1D0106CDF3}"/>
              </a:ext>
            </a:extLst>
          </p:cNvPr>
          <p:cNvSpPr>
            <a:spLocks noGrp="1" noChangeArrowheads="1"/>
          </p:cNvSpPr>
          <p:nvPr>
            <p:ph type="body" idx="1"/>
            <p:custDataLst>
              <p:tags r:id="rId4"/>
            </p:custDataLst>
          </p:nvPr>
        </p:nvSpPr>
        <p:spPr>
          <a:xfrm>
            <a:off x="1066800" y="2000250"/>
            <a:ext cx="7162800" cy="4092575"/>
          </a:xfrm>
          <a:noFill/>
        </p:spPr>
        <p:txBody>
          <a:bodyPr/>
          <a:lstStyle/>
          <a:p>
            <a:pPr>
              <a:lnSpc>
                <a:spcPct val="90000"/>
              </a:lnSpc>
            </a:pPr>
            <a:r>
              <a:rPr lang="fr-FR" altLang="fr-FR" sz="2000">
                <a:solidFill>
                  <a:srgbClr val="008000"/>
                </a:solidFill>
              </a:rPr>
              <a:t>Position du problème</a:t>
            </a:r>
          </a:p>
          <a:p>
            <a:pPr lvl="1">
              <a:lnSpc>
                <a:spcPct val="90000"/>
              </a:lnSpc>
            </a:pPr>
            <a:r>
              <a:rPr lang="fr-FR" altLang="fr-FR" sz="1600"/>
              <a:t>Nombre de références élevé</a:t>
            </a:r>
          </a:p>
          <a:p>
            <a:pPr lvl="1">
              <a:lnSpc>
                <a:spcPct val="90000"/>
              </a:lnSpc>
            </a:pPr>
            <a:r>
              <a:rPr lang="fr-FR" altLang="fr-FR" sz="1600"/>
              <a:t>Articles à durée de vie longue</a:t>
            </a:r>
          </a:p>
          <a:p>
            <a:pPr lvl="1">
              <a:lnSpc>
                <a:spcPct val="90000"/>
              </a:lnSpc>
            </a:pPr>
            <a:r>
              <a:rPr lang="fr-FR" altLang="fr-FR" sz="1600"/>
              <a:t>Demandes et délais de réapprovisionnement variables autour d'une moyenne</a:t>
            </a:r>
          </a:p>
          <a:p>
            <a:pPr>
              <a:lnSpc>
                <a:spcPct val="90000"/>
              </a:lnSpc>
            </a:pPr>
            <a:r>
              <a:rPr lang="fr-FR" altLang="fr-FR" sz="2000">
                <a:solidFill>
                  <a:srgbClr val="008000"/>
                </a:solidFill>
              </a:rPr>
              <a:t>Gestion</a:t>
            </a:r>
          </a:p>
          <a:p>
            <a:pPr lvl="1">
              <a:lnSpc>
                <a:spcPct val="90000"/>
              </a:lnSpc>
            </a:pPr>
            <a:r>
              <a:rPr lang="fr-FR" altLang="fr-FR" sz="1600"/>
              <a:t>Quand réapprovisionner ?</a:t>
            </a:r>
          </a:p>
          <a:p>
            <a:pPr lvl="1">
              <a:lnSpc>
                <a:spcPct val="90000"/>
              </a:lnSpc>
            </a:pPr>
            <a:r>
              <a:rPr lang="fr-FR" altLang="fr-FR" sz="1600"/>
              <a:t>Combien réapprovisionner ?</a:t>
            </a:r>
          </a:p>
          <a:p>
            <a:pPr>
              <a:lnSpc>
                <a:spcPct val="90000"/>
              </a:lnSpc>
            </a:pPr>
            <a:r>
              <a:rPr lang="fr-FR" altLang="fr-FR" sz="2000">
                <a:solidFill>
                  <a:srgbClr val="008000"/>
                </a:solidFill>
              </a:rPr>
              <a:t>Deux systèmes de gestion</a:t>
            </a:r>
          </a:p>
          <a:p>
            <a:pPr lvl="1">
              <a:lnSpc>
                <a:spcPct val="90000"/>
              </a:lnSpc>
            </a:pPr>
            <a:r>
              <a:rPr lang="fr-FR" altLang="fr-FR" sz="1600"/>
              <a:t>Quantité fixe et périodicité variable</a:t>
            </a:r>
            <a:br>
              <a:rPr lang="fr-FR" altLang="fr-FR" sz="1600"/>
            </a:br>
            <a:r>
              <a:rPr lang="fr-FR" altLang="fr-FR" sz="1600">
                <a:latin typeface="Wingdings" panose="05000000000000000000" pitchFamily="2" charset="2"/>
              </a:rPr>
              <a:t></a:t>
            </a:r>
            <a:r>
              <a:rPr lang="fr-FR" altLang="fr-FR" sz="1600"/>
              <a:t> </a:t>
            </a:r>
            <a:r>
              <a:rPr lang="fr-FR" altLang="fr-FR" sz="1600" i="1"/>
              <a:t>système à point de commande</a:t>
            </a:r>
            <a:endParaRPr lang="fr-FR" altLang="fr-FR" sz="1600"/>
          </a:p>
          <a:p>
            <a:pPr lvl="1">
              <a:lnSpc>
                <a:spcPct val="90000"/>
              </a:lnSpc>
            </a:pPr>
            <a:r>
              <a:rPr lang="fr-FR" altLang="fr-FR" sz="1600"/>
              <a:t>Quantité variable et périodicité fixe</a:t>
            </a:r>
            <a:br>
              <a:rPr lang="fr-FR" altLang="fr-FR" sz="1600"/>
            </a:br>
            <a:r>
              <a:rPr lang="fr-FR" altLang="fr-FR" sz="1600">
                <a:latin typeface="Wingdings" panose="05000000000000000000" pitchFamily="2" charset="2"/>
              </a:rPr>
              <a:t></a:t>
            </a:r>
            <a:r>
              <a:rPr lang="fr-FR" altLang="fr-FR" sz="1600"/>
              <a:t> </a:t>
            </a:r>
            <a:r>
              <a:rPr lang="fr-FR" altLang="fr-FR" sz="1600" i="1"/>
              <a:t>système à recomplètement périodique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a:extLst>
              <a:ext uri="{FF2B5EF4-FFF2-40B4-BE49-F238E27FC236}">
                <a16:creationId xmlns:a16="http://schemas.microsoft.com/office/drawing/2014/main" id="{5657AA38-62A5-42FB-94F2-9F0D02046F23}"/>
              </a:ext>
            </a:extLst>
          </p:cNvPr>
          <p:cNvSpPr>
            <a:spLocks noGrp="1" noChangeArrowheads="1"/>
          </p:cNvSpPr>
          <p:nvPr>
            <p:ph type="title"/>
            <p:custDataLst>
              <p:tags r:id="rId1"/>
            </p:custDataLst>
          </p:nvPr>
        </p:nvSpPr>
        <p:spPr>
          <a:noFill/>
        </p:spPr>
        <p:txBody>
          <a:bodyPr/>
          <a:lstStyle/>
          <a:p>
            <a:pPr>
              <a:lnSpc>
                <a:spcPct val="90000"/>
              </a:lnSpc>
            </a:pPr>
            <a:r>
              <a:rPr lang="fr-FR" altLang="fr-FR" dirty="0"/>
              <a:t>Système à point de commande</a:t>
            </a:r>
          </a:p>
        </p:txBody>
      </p:sp>
      <p:sp>
        <p:nvSpPr>
          <p:cNvPr id="10246" name="Rectangle 5">
            <a:extLst>
              <a:ext uri="{FF2B5EF4-FFF2-40B4-BE49-F238E27FC236}">
                <a16:creationId xmlns:a16="http://schemas.microsoft.com/office/drawing/2014/main" id="{9C3490AA-7BBB-493B-9F9E-B676B463217F}"/>
              </a:ext>
            </a:extLst>
          </p:cNvPr>
          <p:cNvSpPr>
            <a:spLocks noGrp="1" noChangeArrowheads="1"/>
          </p:cNvSpPr>
          <p:nvPr>
            <p:ph type="body" idx="1"/>
            <p:custDataLst>
              <p:tags r:id="rId2"/>
            </p:custDataLst>
          </p:nvPr>
        </p:nvSpPr>
        <p:spPr>
          <a:xfrm>
            <a:off x="60325" y="3863975"/>
            <a:ext cx="7924800" cy="1524000"/>
          </a:xfrm>
        </p:spPr>
        <p:txBody>
          <a:bodyPr/>
          <a:lstStyle/>
          <a:p>
            <a:pPr marL="571500" lvl="2" indent="-190500">
              <a:lnSpc>
                <a:spcPct val="90000"/>
              </a:lnSpc>
              <a:buFont typeface="Wingdings" panose="05000000000000000000" pitchFamily="2" charset="2"/>
              <a:buChar char="ð"/>
              <a:defRPr/>
            </a:pPr>
            <a:r>
              <a:rPr lang="fr-FR" altLang="fr-FR" dirty="0"/>
              <a:t> Gestion définie par point de commande et quantité commandée</a:t>
            </a:r>
          </a:p>
          <a:p>
            <a:pPr marL="571500" lvl="2" indent="-190500">
              <a:lnSpc>
                <a:spcPct val="90000"/>
              </a:lnSpc>
              <a:buFont typeface="Wingdings" panose="05000000000000000000" pitchFamily="2" charset="2"/>
              <a:buChar char="ð"/>
              <a:defRPr/>
            </a:pPr>
            <a:r>
              <a:rPr lang="fr-FR" altLang="fr-FR" dirty="0"/>
              <a:t> Choix des paramètres selon arbitrage de coût</a:t>
            </a:r>
          </a:p>
          <a:p>
            <a:pPr marL="571500" lvl="2" indent="-190500">
              <a:lnSpc>
                <a:spcPct val="90000"/>
              </a:lnSpc>
              <a:buFont typeface="Wingdings" panose="05000000000000000000" pitchFamily="2" charset="2"/>
              <a:buChar char="ð"/>
              <a:defRPr/>
            </a:pPr>
            <a:r>
              <a:rPr lang="fr-FR" altLang="fr-FR" dirty="0"/>
              <a:t> Échéancier de commande variable par produit</a:t>
            </a:r>
          </a:p>
          <a:p>
            <a:pPr marL="933450" lvl="3">
              <a:lnSpc>
                <a:spcPct val="90000"/>
              </a:lnSpc>
              <a:defRPr/>
            </a:pPr>
            <a:r>
              <a:rPr lang="fr-FR" altLang="fr-FR" dirty="0"/>
              <a:t>Souplesse de gestion </a:t>
            </a:r>
            <a:r>
              <a:rPr lang="fr-FR" altLang="fr-FR" dirty="0">
                <a:latin typeface="Wingdings" panose="05000000000000000000" pitchFamily="2" charset="2"/>
              </a:rPr>
              <a:t></a:t>
            </a:r>
            <a:r>
              <a:rPr lang="fr-FR" altLang="fr-FR" dirty="0"/>
              <a:t> souplesse du fournisseur</a:t>
            </a:r>
          </a:p>
          <a:p>
            <a:pPr marL="933450" lvl="3">
              <a:lnSpc>
                <a:spcPct val="90000"/>
              </a:lnSpc>
              <a:defRPr/>
            </a:pPr>
            <a:r>
              <a:rPr lang="fr-FR" altLang="fr-FR" dirty="0"/>
              <a:t>Pas de groupage</a:t>
            </a:r>
          </a:p>
          <a:p>
            <a:pPr marL="762000" lvl="3" indent="0">
              <a:lnSpc>
                <a:spcPct val="90000"/>
              </a:lnSpc>
              <a:buFontTx/>
              <a:buNone/>
              <a:defRPr/>
            </a:pPr>
            <a:endParaRPr lang="fr-FR" altLang="fr-FR" dirty="0"/>
          </a:p>
        </p:txBody>
      </p:sp>
      <p:sp>
        <p:nvSpPr>
          <p:cNvPr id="24580" name="Freeform 6">
            <a:extLst>
              <a:ext uri="{FF2B5EF4-FFF2-40B4-BE49-F238E27FC236}">
                <a16:creationId xmlns:a16="http://schemas.microsoft.com/office/drawing/2014/main" id="{37EF2EAD-01C1-4333-9B0B-B0384FA64BDE}"/>
              </a:ext>
            </a:extLst>
          </p:cNvPr>
          <p:cNvSpPr>
            <a:spLocks/>
          </p:cNvSpPr>
          <p:nvPr>
            <p:custDataLst>
              <p:tags r:id="rId3"/>
            </p:custDataLst>
          </p:nvPr>
        </p:nvSpPr>
        <p:spPr bwMode="auto">
          <a:xfrm>
            <a:off x="2514600" y="1681163"/>
            <a:ext cx="1527175" cy="1181100"/>
          </a:xfrm>
          <a:custGeom>
            <a:avLst/>
            <a:gdLst>
              <a:gd name="T0" fmla="*/ 2147483646 w 962"/>
              <a:gd name="T1" fmla="*/ 2147483646 h 744"/>
              <a:gd name="T2" fmla="*/ 2147483646 w 962"/>
              <a:gd name="T3" fmla="*/ 2147483646 h 744"/>
              <a:gd name="T4" fmla="*/ 2147483646 w 962"/>
              <a:gd name="T5" fmla="*/ 2147483646 h 744"/>
              <a:gd name="T6" fmla="*/ 2147483646 w 962"/>
              <a:gd name="T7" fmla="*/ 2147483646 h 744"/>
              <a:gd name="T8" fmla="*/ 2147483646 w 962"/>
              <a:gd name="T9" fmla="*/ 2147483646 h 744"/>
              <a:gd name="T10" fmla="*/ 2147483646 w 962"/>
              <a:gd name="T11" fmla="*/ 2147483646 h 744"/>
              <a:gd name="T12" fmla="*/ 2147483646 w 962"/>
              <a:gd name="T13" fmla="*/ 2147483646 h 744"/>
              <a:gd name="T14" fmla="*/ 2147483646 w 962"/>
              <a:gd name="T15" fmla="*/ 2147483646 h 744"/>
              <a:gd name="T16" fmla="*/ 2147483646 w 962"/>
              <a:gd name="T17" fmla="*/ 2147483646 h 744"/>
              <a:gd name="T18" fmla="*/ 2147483646 w 962"/>
              <a:gd name="T19" fmla="*/ 2147483646 h 744"/>
              <a:gd name="T20" fmla="*/ 2147483646 w 962"/>
              <a:gd name="T21" fmla="*/ 2147483646 h 744"/>
              <a:gd name="T22" fmla="*/ 2147483646 w 962"/>
              <a:gd name="T23" fmla="*/ 2147483646 h 744"/>
              <a:gd name="T24" fmla="*/ 2147483646 w 962"/>
              <a:gd name="T25" fmla="*/ 2147483646 h 744"/>
              <a:gd name="T26" fmla="*/ 2147483646 w 962"/>
              <a:gd name="T27" fmla="*/ 2147483646 h 744"/>
              <a:gd name="T28" fmla="*/ 2147483646 w 962"/>
              <a:gd name="T29" fmla="*/ 2147483646 h 744"/>
              <a:gd name="T30" fmla="*/ 2147483646 w 962"/>
              <a:gd name="T31" fmla="*/ 2147483646 h 744"/>
              <a:gd name="T32" fmla="*/ 2147483646 w 962"/>
              <a:gd name="T33" fmla="*/ 2147483646 h 744"/>
              <a:gd name="T34" fmla="*/ 2147483646 w 962"/>
              <a:gd name="T35" fmla="*/ 2147483646 h 744"/>
              <a:gd name="T36" fmla="*/ 2147483646 w 962"/>
              <a:gd name="T37" fmla="*/ 2147483646 h 744"/>
              <a:gd name="T38" fmla="*/ 2147483646 w 962"/>
              <a:gd name="T39" fmla="*/ 2147483646 h 744"/>
              <a:gd name="T40" fmla="*/ 2147483646 w 962"/>
              <a:gd name="T41" fmla="*/ 2147483646 h 744"/>
              <a:gd name="T42" fmla="*/ 2147483646 w 962"/>
              <a:gd name="T43" fmla="*/ 2147483646 h 744"/>
              <a:gd name="T44" fmla="*/ 2147483646 w 962"/>
              <a:gd name="T45" fmla="*/ 2147483646 h 744"/>
              <a:gd name="T46" fmla="*/ 2147483646 w 962"/>
              <a:gd name="T47" fmla="*/ 2147483646 h 744"/>
              <a:gd name="T48" fmla="*/ 2147483646 w 962"/>
              <a:gd name="T49" fmla="*/ 2147483646 h 744"/>
              <a:gd name="T50" fmla="*/ 2147483646 w 962"/>
              <a:gd name="T51" fmla="*/ 2147483646 h 744"/>
              <a:gd name="T52" fmla="*/ 2147483646 w 962"/>
              <a:gd name="T53" fmla="*/ 2147483646 h 744"/>
              <a:gd name="T54" fmla="*/ 2147483646 w 962"/>
              <a:gd name="T55" fmla="*/ 2147483646 h 744"/>
              <a:gd name="T56" fmla="*/ 2147483646 w 962"/>
              <a:gd name="T57" fmla="*/ 2147483646 h 744"/>
              <a:gd name="T58" fmla="*/ 2147483646 w 962"/>
              <a:gd name="T59" fmla="*/ 2147483646 h 744"/>
              <a:gd name="T60" fmla="*/ 2147483646 w 962"/>
              <a:gd name="T61" fmla="*/ 2147483646 h 744"/>
              <a:gd name="T62" fmla="*/ 2147483646 w 962"/>
              <a:gd name="T63" fmla="*/ 2147483646 h 744"/>
              <a:gd name="T64" fmla="*/ 2147483646 w 962"/>
              <a:gd name="T65" fmla="*/ 2147483646 h 744"/>
              <a:gd name="T66" fmla="*/ 2147483646 w 962"/>
              <a:gd name="T67" fmla="*/ 2147483646 h 744"/>
              <a:gd name="T68" fmla="*/ 2147483646 w 962"/>
              <a:gd name="T69" fmla="*/ 2147483646 h 744"/>
              <a:gd name="T70" fmla="*/ 2147483646 w 962"/>
              <a:gd name="T71" fmla="*/ 2147483646 h 744"/>
              <a:gd name="T72" fmla="*/ 2147483646 w 962"/>
              <a:gd name="T73" fmla="*/ 2147483646 h 744"/>
              <a:gd name="T74" fmla="*/ 2147483646 w 962"/>
              <a:gd name="T75" fmla="*/ 2147483646 h 744"/>
              <a:gd name="T76" fmla="*/ 2147483646 w 962"/>
              <a:gd name="T77" fmla="*/ 2147483646 h 744"/>
              <a:gd name="T78" fmla="*/ 2147483646 w 962"/>
              <a:gd name="T79" fmla="*/ 2147483646 h 744"/>
              <a:gd name="T80" fmla="*/ 2147483646 w 962"/>
              <a:gd name="T81" fmla="*/ 2147483646 h 744"/>
              <a:gd name="T82" fmla="*/ 2147483646 w 962"/>
              <a:gd name="T83" fmla="*/ 2147483646 h 744"/>
              <a:gd name="T84" fmla="*/ 2147483646 w 962"/>
              <a:gd name="T85" fmla="*/ 2147483646 h 744"/>
              <a:gd name="T86" fmla="*/ 2147483646 w 962"/>
              <a:gd name="T87" fmla="*/ 2147483646 h 744"/>
              <a:gd name="T88" fmla="*/ 2147483646 w 962"/>
              <a:gd name="T89" fmla="*/ 2147483646 h 744"/>
              <a:gd name="T90" fmla="*/ 2147483646 w 962"/>
              <a:gd name="T91" fmla="*/ 2147483646 h 744"/>
              <a:gd name="T92" fmla="*/ 2147483646 w 962"/>
              <a:gd name="T93" fmla="*/ 2147483646 h 74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62"/>
              <a:gd name="T142" fmla="*/ 0 h 744"/>
              <a:gd name="T143" fmla="*/ 962 w 962"/>
              <a:gd name="T144" fmla="*/ 744 h 74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62" h="744">
                <a:moveTo>
                  <a:pt x="0" y="0"/>
                </a:moveTo>
                <a:lnTo>
                  <a:pt x="9" y="0"/>
                </a:lnTo>
                <a:lnTo>
                  <a:pt x="11" y="2"/>
                </a:lnTo>
                <a:lnTo>
                  <a:pt x="16" y="2"/>
                </a:lnTo>
                <a:lnTo>
                  <a:pt x="18" y="4"/>
                </a:lnTo>
                <a:lnTo>
                  <a:pt x="23" y="4"/>
                </a:lnTo>
                <a:lnTo>
                  <a:pt x="25" y="6"/>
                </a:lnTo>
                <a:lnTo>
                  <a:pt x="31" y="6"/>
                </a:lnTo>
                <a:lnTo>
                  <a:pt x="33" y="8"/>
                </a:lnTo>
                <a:lnTo>
                  <a:pt x="41" y="8"/>
                </a:lnTo>
                <a:lnTo>
                  <a:pt x="50" y="20"/>
                </a:lnTo>
                <a:lnTo>
                  <a:pt x="58" y="30"/>
                </a:lnTo>
                <a:lnTo>
                  <a:pt x="68" y="42"/>
                </a:lnTo>
                <a:lnTo>
                  <a:pt x="76" y="54"/>
                </a:lnTo>
                <a:lnTo>
                  <a:pt x="86" y="65"/>
                </a:lnTo>
                <a:lnTo>
                  <a:pt x="95" y="78"/>
                </a:lnTo>
                <a:lnTo>
                  <a:pt x="105" y="91"/>
                </a:lnTo>
                <a:lnTo>
                  <a:pt x="115" y="104"/>
                </a:lnTo>
                <a:lnTo>
                  <a:pt x="126" y="115"/>
                </a:lnTo>
                <a:lnTo>
                  <a:pt x="136" y="130"/>
                </a:lnTo>
                <a:lnTo>
                  <a:pt x="146" y="141"/>
                </a:lnTo>
                <a:lnTo>
                  <a:pt x="157" y="155"/>
                </a:lnTo>
                <a:lnTo>
                  <a:pt x="167" y="167"/>
                </a:lnTo>
                <a:lnTo>
                  <a:pt x="178" y="181"/>
                </a:lnTo>
                <a:lnTo>
                  <a:pt x="189" y="193"/>
                </a:lnTo>
                <a:lnTo>
                  <a:pt x="200" y="207"/>
                </a:lnTo>
                <a:lnTo>
                  <a:pt x="210" y="219"/>
                </a:lnTo>
                <a:lnTo>
                  <a:pt x="223" y="233"/>
                </a:lnTo>
                <a:lnTo>
                  <a:pt x="234" y="244"/>
                </a:lnTo>
                <a:lnTo>
                  <a:pt x="245" y="257"/>
                </a:lnTo>
                <a:lnTo>
                  <a:pt x="256" y="268"/>
                </a:lnTo>
                <a:lnTo>
                  <a:pt x="266" y="281"/>
                </a:lnTo>
                <a:lnTo>
                  <a:pt x="279" y="292"/>
                </a:lnTo>
                <a:lnTo>
                  <a:pt x="288" y="304"/>
                </a:lnTo>
                <a:lnTo>
                  <a:pt x="301" y="314"/>
                </a:lnTo>
                <a:lnTo>
                  <a:pt x="334" y="346"/>
                </a:lnTo>
                <a:lnTo>
                  <a:pt x="344" y="354"/>
                </a:lnTo>
                <a:lnTo>
                  <a:pt x="357" y="364"/>
                </a:lnTo>
                <a:lnTo>
                  <a:pt x="367" y="372"/>
                </a:lnTo>
                <a:lnTo>
                  <a:pt x="378" y="379"/>
                </a:lnTo>
                <a:lnTo>
                  <a:pt x="387" y="383"/>
                </a:lnTo>
                <a:lnTo>
                  <a:pt x="398" y="386"/>
                </a:lnTo>
                <a:lnTo>
                  <a:pt x="407" y="388"/>
                </a:lnTo>
                <a:lnTo>
                  <a:pt x="412" y="390"/>
                </a:lnTo>
                <a:lnTo>
                  <a:pt x="421" y="392"/>
                </a:lnTo>
                <a:lnTo>
                  <a:pt x="427" y="394"/>
                </a:lnTo>
                <a:lnTo>
                  <a:pt x="432" y="396"/>
                </a:lnTo>
                <a:lnTo>
                  <a:pt x="437" y="396"/>
                </a:lnTo>
                <a:lnTo>
                  <a:pt x="441" y="398"/>
                </a:lnTo>
                <a:lnTo>
                  <a:pt x="446" y="400"/>
                </a:lnTo>
                <a:lnTo>
                  <a:pt x="450" y="400"/>
                </a:lnTo>
                <a:lnTo>
                  <a:pt x="454" y="401"/>
                </a:lnTo>
                <a:lnTo>
                  <a:pt x="460" y="401"/>
                </a:lnTo>
                <a:lnTo>
                  <a:pt x="462" y="403"/>
                </a:lnTo>
                <a:lnTo>
                  <a:pt x="464" y="403"/>
                </a:lnTo>
                <a:lnTo>
                  <a:pt x="468" y="405"/>
                </a:lnTo>
                <a:lnTo>
                  <a:pt x="470" y="405"/>
                </a:lnTo>
                <a:lnTo>
                  <a:pt x="475" y="407"/>
                </a:lnTo>
                <a:lnTo>
                  <a:pt x="479" y="409"/>
                </a:lnTo>
                <a:lnTo>
                  <a:pt x="480" y="412"/>
                </a:lnTo>
                <a:lnTo>
                  <a:pt x="484" y="412"/>
                </a:lnTo>
                <a:lnTo>
                  <a:pt x="489" y="414"/>
                </a:lnTo>
                <a:lnTo>
                  <a:pt x="495" y="416"/>
                </a:lnTo>
                <a:lnTo>
                  <a:pt x="499" y="420"/>
                </a:lnTo>
                <a:lnTo>
                  <a:pt x="505" y="422"/>
                </a:lnTo>
                <a:lnTo>
                  <a:pt x="513" y="425"/>
                </a:lnTo>
                <a:lnTo>
                  <a:pt x="520" y="427"/>
                </a:lnTo>
                <a:lnTo>
                  <a:pt x="528" y="431"/>
                </a:lnTo>
                <a:lnTo>
                  <a:pt x="538" y="435"/>
                </a:lnTo>
                <a:lnTo>
                  <a:pt x="549" y="440"/>
                </a:lnTo>
                <a:lnTo>
                  <a:pt x="559" y="446"/>
                </a:lnTo>
                <a:lnTo>
                  <a:pt x="561" y="449"/>
                </a:lnTo>
                <a:lnTo>
                  <a:pt x="563" y="453"/>
                </a:lnTo>
                <a:lnTo>
                  <a:pt x="565" y="457"/>
                </a:lnTo>
                <a:lnTo>
                  <a:pt x="571" y="463"/>
                </a:lnTo>
                <a:lnTo>
                  <a:pt x="574" y="468"/>
                </a:lnTo>
                <a:lnTo>
                  <a:pt x="578" y="469"/>
                </a:lnTo>
                <a:lnTo>
                  <a:pt x="579" y="471"/>
                </a:lnTo>
                <a:lnTo>
                  <a:pt x="583" y="473"/>
                </a:lnTo>
                <a:lnTo>
                  <a:pt x="585" y="473"/>
                </a:lnTo>
                <a:lnTo>
                  <a:pt x="590" y="475"/>
                </a:lnTo>
                <a:lnTo>
                  <a:pt x="594" y="477"/>
                </a:lnTo>
                <a:lnTo>
                  <a:pt x="596" y="477"/>
                </a:lnTo>
                <a:lnTo>
                  <a:pt x="600" y="479"/>
                </a:lnTo>
                <a:lnTo>
                  <a:pt x="604" y="479"/>
                </a:lnTo>
                <a:lnTo>
                  <a:pt x="608" y="481"/>
                </a:lnTo>
                <a:lnTo>
                  <a:pt x="610" y="481"/>
                </a:lnTo>
                <a:lnTo>
                  <a:pt x="614" y="483"/>
                </a:lnTo>
                <a:lnTo>
                  <a:pt x="619" y="483"/>
                </a:lnTo>
                <a:lnTo>
                  <a:pt x="623" y="485"/>
                </a:lnTo>
                <a:lnTo>
                  <a:pt x="627" y="487"/>
                </a:lnTo>
                <a:lnTo>
                  <a:pt x="631" y="489"/>
                </a:lnTo>
                <a:lnTo>
                  <a:pt x="635" y="489"/>
                </a:lnTo>
                <a:lnTo>
                  <a:pt x="639" y="492"/>
                </a:lnTo>
                <a:lnTo>
                  <a:pt x="644" y="495"/>
                </a:lnTo>
                <a:lnTo>
                  <a:pt x="648" y="497"/>
                </a:lnTo>
                <a:lnTo>
                  <a:pt x="666" y="514"/>
                </a:lnTo>
                <a:lnTo>
                  <a:pt x="670" y="521"/>
                </a:lnTo>
                <a:lnTo>
                  <a:pt x="677" y="533"/>
                </a:lnTo>
                <a:lnTo>
                  <a:pt x="682" y="542"/>
                </a:lnTo>
                <a:lnTo>
                  <a:pt x="689" y="553"/>
                </a:lnTo>
                <a:lnTo>
                  <a:pt x="693" y="560"/>
                </a:lnTo>
                <a:lnTo>
                  <a:pt x="699" y="568"/>
                </a:lnTo>
                <a:lnTo>
                  <a:pt x="703" y="575"/>
                </a:lnTo>
                <a:lnTo>
                  <a:pt x="705" y="582"/>
                </a:lnTo>
                <a:lnTo>
                  <a:pt x="709" y="588"/>
                </a:lnTo>
                <a:lnTo>
                  <a:pt x="711" y="592"/>
                </a:lnTo>
                <a:lnTo>
                  <a:pt x="713" y="596"/>
                </a:lnTo>
                <a:lnTo>
                  <a:pt x="716" y="603"/>
                </a:lnTo>
                <a:lnTo>
                  <a:pt x="718" y="605"/>
                </a:lnTo>
                <a:lnTo>
                  <a:pt x="720" y="608"/>
                </a:lnTo>
                <a:lnTo>
                  <a:pt x="722" y="612"/>
                </a:lnTo>
                <a:lnTo>
                  <a:pt x="726" y="616"/>
                </a:lnTo>
                <a:lnTo>
                  <a:pt x="727" y="620"/>
                </a:lnTo>
                <a:lnTo>
                  <a:pt x="727" y="622"/>
                </a:lnTo>
                <a:lnTo>
                  <a:pt x="738" y="632"/>
                </a:lnTo>
                <a:lnTo>
                  <a:pt x="740" y="636"/>
                </a:lnTo>
                <a:lnTo>
                  <a:pt x="745" y="638"/>
                </a:lnTo>
                <a:lnTo>
                  <a:pt x="747" y="642"/>
                </a:lnTo>
                <a:lnTo>
                  <a:pt x="754" y="651"/>
                </a:lnTo>
                <a:lnTo>
                  <a:pt x="761" y="654"/>
                </a:lnTo>
                <a:lnTo>
                  <a:pt x="777" y="670"/>
                </a:lnTo>
                <a:lnTo>
                  <a:pt x="790" y="670"/>
                </a:lnTo>
                <a:lnTo>
                  <a:pt x="801" y="672"/>
                </a:lnTo>
                <a:lnTo>
                  <a:pt x="862" y="672"/>
                </a:lnTo>
                <a:lnTo>
                  <a:pt x="866" y="673"/>
                </a:lnTo>
                <a:lnTo>
                  <a:pt x="873" y="673"/>
                </a:lnTo>
                <a:lnTo>
                  <a:pt x="875" y="675"/>
                </a:lnTo>
                <a:lnTo>
                  <a:pt x="878" y="675"/>
                </a:lnTo>
                <a:lnTo>
                  <a:pt x="880" y="678"/>
                </a:lnTo>
                <a:lnTo>
                  <a:pt x="885" y="680"/>
                </a:lnTo>
                <a:lnTo>
                  <a:pt x="887" y="680"/>
                </a:lnTo>
                <a:lnTo>
                  <a:pt x="889" y="684"/>
                </a:lnTo>
                <a:lnTo>
                  <a:pt x="893" y="686"/>
                </a:lnTo>
                <a:lnTo>
                  <a:pt x="898" y="688"/>
                </a:lnTo>
                <a:lnTo>
                  <a:pt x="900" y="692"/>
                </a:lnTo>
                <a:lnTo>
                  <a:pt x="903" y="695"/>
                </a:lnTo>
                <a:lnTo>
                  <a:pt x="909" y="699"/>
                </a:lnTo>
                <a:lnTo>
                  <a:pt x="932" y="721"/>
                </a:lnTo>
                <a:lnTo>
                  <a:pt x="941" y="727"/>
                </a:lnTo>
                <a:lnTo>
                  <a:pt x="949" y="736"/>
                </a:lnTo>
                <a:lnTo>
                  <a:pt x="959" y="743"/>
                </a:lnTo>
                <a:lnTo>
                  <a:pt x="961" y="743"/>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1" name="Freeform 7">
            <a:extLst>
              <a:ext uri="{FF2B5EF4-FFF2-40B4-BE49-F238E27FC236}">
                <a16:creationId xmlns:a16="http://schemas.microsoft.com/office/drawing/2014/main" id="{7270C9D0-9908-4D37-B612-01552103A8DE}"/>
              </a:ext>
            </a:extLst>
          </p:cNvPr>
          <p:cNvSpPr>
            <a:spLocks/>
          </p:cNvSpPr>
          <p:nvPr>
            <p:custDataLst>
              <p:tags r:id="rId4"/>
            </p:custDataLst>
          </p:nvPr>
        </p:nvSpPr>
        <p:spPr bwMode="auto">
          <a:xfrm>
            <a:off x="4027488" y="2873375"/>
            <a:ext cx="728662" cy="457200"/>
          </a:xfrm>
          <a:custGeom>
            <a:avLst/>
            <a:gdLst>
              <a:gd name="T0" fmla="*/ 0 w 459"/>
              <a:gd name="T1" fmla="*/ 0 h 288"/>
              <a:gd name="T2" fmla="*/ 2147483646 w 459"/>
              <a:gd name="T3" fmla="*/ 2147483646 h 288"/>
              <a:gd name="T4" fmla="*/ 2147483646 w 459"/>
              <a:gd name="T5" fmla="*/ 2147483646 h 288"/>
              <a:gd name="T6" fmla="*/ 2147483646 w 459"/>
              <a:gd name="T7" fmla="*/ 2147483646 h 288"/>
              <a:gd name="T8" fmla="*/ 2147483646 w 459"/>
              <a:gd name="T9" fmla="*/ 2147483646 h 288"/>
              <a:gd name="T10" fmla="*/ 2147483646 w 459"/>
              <a:gd name="T11" fmla="*/ 2147483646 h 288"/>
              <a:gd name="T12" fmla="*/ 2147483646 w 459"/>
              <a:gd name="T13" fmla="*/ 2147483646 h 288"/>
              <a:gd name="T14" fmla="*/ 2147483646 w 459"/>
              <a:gd name="T15" fmla="*/ 2147483646 h 288"/>
              <a:gd name="T16" fmla="*/ 2147483646 w 459"/>
              <a:gd name="T17" fmla="*/ 2147483646 h 288"/>
              <a:gd name="T18" fmla="*/ 2147483646 w 459"/>
              <a:gd name="T19" fmla="*/ 2147483646 h 288"/>
              <a:gd name="T20" fmla="*/ 2147483646 w 459"/>
              <a:gd name="T21" fmla="*/ 2147483646 h 288"/>
              <a:gd name="T22" fmla="*/ 2147483646 w 459"/>
              <a:gd name="T23" fmla="*/ 2147483646 h 288"/>
              <a:gd name="T24" fmla="*/ 2147483646 w 459"/>
              <a:gd name="T25" fmla="*/ 2147483646 h 288"/>
              <a:gd name="T26" fmla="*/ 2147483646 w 459"/>
              <a:gd name="T27" fmla="*/ 2147483646 h 288"/>
              <a:gd name="T28" fmla="*/ 2147483646 w 459"/>
              <a:gd name="T29" fmla="*/ 2147483646 h 288"/>
              <a:gd name="T30" fmla="*/ 2147483646 w 459"/>
              <a:gd name="T31" fmla="*/ 2147483646 h 288"/>
              <a:gd name="T32" fmla="*/ 2147483646 w 459"/>
              <a:gd name="T33" fmla="*/ 2147483646 h 288"/>
              <a:gd name="T34" fmla="*/ 2147483646 w 459"/>
              <a:gd name="T35" fmla="*/ 2147483646 h 288"/>
              <a:gd name="T36" fmla="*/ 2147483646 w 459"/>
              <a:gd name="T37" fmla="*/ 2147483646 h 288"/>
              <a:gd name="T38" fmla="*/ 2147483646 w 459"/>
              <a:gd name="T39" fmla="*/ 2147483646 h 288"/>
              <a:gd name="T40" fmla="*/ 2147483646 w 459"/>
              <a:gd name="T41" fmla="*/ 2147483646 h 288"/>
              <a:gd name="T42" fmla="*/ 2147483646 w 459"/>
              <a:gd name="T43" fmla="*/ 2147483646 h 288"/>
              <a:gd name="T44" fmla="*/ 2147483646 w 459"/>
              <a:gd name="T45" fmla="*/ 2147483646 h 288"/>
              <a:gd name="T46" fmla="*/ 2147483646 w 459"/>
              <a:gd name="T47" fmla="*/ 2147483646 h 288"/>
              <a:gd name="T48" fmla="*/ 2147483646 w 459"/>
              <a:gd name="T49" fmla="*/ 2147483646 h 288"/>
              <a:gd name="T50" fmla="*/ 2147483646 w 459"/>
              <a:gd name="T51" fmla="*/ 2147483646 h 288"/>
              <a:gd name="T52" fmla="*/ 2147483646 w 459"/>
              <a:gd name="T53" fmla="*/ 2147483646 h 288"/>
              <a:gd name="T54" fmla="*/ 2147483646 w 459"/>
              <a:gd name="T55" fmla="*/ 2147483646 h 288"/>
              <a:gd name="T56" fmla="*/ 2147483646 w 459"/>
              <a:gd name="T57" fmla="*/ 2147483646 h 288"/>
              <a:gd name="T58" fmla="*/ 2147483646 w 459"/>
              <a:gd name="T59" fmla="*/ 2147483646 h 288"/>
              <a:gd name="T60" fmla="*/ 2147483646 w 459"/>
              <a:gd name="T61" fmla="*/ 2147483646 h 288"/>
              <a:gd name="T62" fmla="*/ 2147483646 w 459"/>
              <a:gd name="T63" fmla="*/ 2147483646 h 288"/>
              <a:gd name="T64" fmla="*/ 2147483646 w 459"/>
              <a:gd name="T65" fmla="*/ 2147483646 h 288"/>
              <a:gd name="T66" fmla="*/ 2147483646 w 459"/>
              <a:gd name="T67" fmla="*/ 2147483646 h 288"/>
              <a:gd name="T68" fmla="*/ 2147483646 w 459"/>
              <a:gd name="T69" fmla="*/ 2147483646 h 288"/>
              <a:gd name="T70" fmla="*/ 2147483646 w 459"/>
              <a:gd name="T71" fmla="*/ 2147483646 h 288"/>
              <a:gd name="T72" fmla="*/ 2147483646 w 459"/>
              <a:gd name="T73" fmla="*/ 2147483646 h 288"/>
              <a:gd name="T74" fmla="*/ 2147483646 w 459"/>
              <a:gd name="T75" fmla="*/ 2147483646 h 288"/>
              <a:gd name="T76" fmla="*/ 2147483646 w 459"/>
              <a:gd name="T77" fmla="*/ 2147483646 h 288"/>
              <a:gd name="T78" fmla="*/ 2147483646 w 459"/>
              <a:gd name="T79" fmla="*/ 2147483646 h 288"/>
              <a:gd name="T80" fmla="*/ 2147483646 w 459"/>
              <a:gd name="T81" fmla="*/ 2147483646 h 288"/>
              <a:gd name="T82" fmla="*/ 2147483646 w 459"/>
              <a:gd name="T83" fmla="*/ 2147483646 h 288"/>
              <a:gd name="T84" fmla="*/ 2147483646 w 459"/>
              <a:gd name="T85" fmla="*/ 2147483646 h 288"/>
              <a:gd name="T86" fmla="*/ 2147483646 w 459"/>
              <a:gd name="T87" fmla="*/ 2147483646 h 288"/>
              <a:gd name="T88" fmla="*/ 2147483646 w 459"/>
              <a:gd name="T89" fmla="*/ 2147483646 h 288"/>
              <a:gd name="T90" fmla="*/ 2147483646 w 459"/>
              <a:gd name="T91" fmla="*/ 2147483646 h 288"/>
              <a:gd name="T92" fmla="*/ 2147483646 w 459"/>
              <a:gd name="T93" fmla="*/ 2147483646 h 288"/>
              <a:gd name="T94" fmla="*/ 2147483646 w 459"/>
              <a:gd name="T95" fmla="*/ 2147483646 h 288"/>
              <a:gd name="T96" fmla="*/ 2147483646 w 459"/>
              <a:gd name="T97" fmla="*/ 2147483646 h 288"/>
              <a:gd name="T98" fmla="*/ 2147483646 w 459"/>
              <a:gd name="T99" fmla="*/ 2147483646 h 288"/>
              <a:gd name="T100" fmla="*/ 2147483646 w 459"/>
              <a:gd name="T101" fmla="*/ 2147483646 h 288"/>
              <a:gd name="T102" fmla="*/ 2147483646 w 459"/>
              <a:gd name="T103" fmla="*/ 2147483646 h 288"/>
              <a:gd name="T104" fmla="*/ 2147483646 w 459"/>
              <a:gd name="T105" fmla="*/ 2147483646 h 288"/>
              <a:gd name="T106" fmla="*/ 2147483646 w 459"/>
              <a:gd name="T107" fmla="*/ 2147483646 h 288"/>
              <a:gd name="T108" fmla="*/ 2147483646 w 459"/>
              <a:gd name="T109" fmla="*/ 2147483646 h 288"/>
              <a:gd name="T110" fmla="*/ 2147483646 w 459"/>
              <a:gd name="T111" fmla="*/ 2147483646 h 288"/>
              <a:gd name="T112" fmla="*/ 2147483646 w 459"/>
              <a:gd name="T113" fmla="*/ 2147483646 h 288"/>
              <a:gd name="T114" fmla="*/ 2147483646 w 459"/>
              <a:gd name="T115" fmla="*/ 2147483646 h 288"/>
              <a:gd name="T116" fmla="*/ 2147483646 w 459"/>
              <a:gd name="T117" fmla="*/ 2147483646 h 288"/>
              <a:gd name="T118" fmla="*/ 2147483646 w 459"/>
              <a:gd name="T119" fmla="*/ 2147483646 h 2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59"/>
              <a:gd name="T181" fmla="*/ 0 h 288"/>
              <a:gd name="T182" fmla="*/ 459 w 459"/>
              <a:gd name="T183" fmla="*/ 288 h 28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59" h="288">
                <a:moveTo>
                  <a:pt x="0" y="0"/>
                </a:moveTo>
                <a:lnTo>
                  <a:pt x="6" y="8"/>
                </a:lnTo>
                <a:lnTo>
                  <a:pt x="12" y="15"/>
                </a:lnTo>
                <a:lnTo>
                  <a:pt x="18" y="23"/>
                </a:lnTo>
                <a:lnTo>
                  <a:pt x="23" y="31"/>
                </a:lnTo>
                <a:lnTo>
                  <a:pt x="29" y="38"/>
                </a:lnTo>
                <a:lnTo>
                  <a:pt x="35" y="44"/>
                </a:lnTo>
                <a:lnTo>
                  <a:pt x="41" y="52"/>
                </a:lnTo>
                <a:lnTo>
                  <a:pt x="46" y="59"/>
                </a:lnTo>
                <a:lnTo>
                  <a:pt x="52" y="67"/>
                </a:lnTo>
                <a:lnTo>
                  <a:pt x="66" y="80"/>
                </a:lnTo>
                <a:lnTo>
                  <a:pt x="71" y="88"/>
                </a:lnTo>
                <a:lnTo>
                  <a:pt x="111" y="128"/>
                </a:lnTo>
                <a:lnTo>
                  <a:pt x="119" y="134"/>
                </a:lnTo>
                <a:lnTo>
                  <a:pt x="125" y="142"/>
                </a:lnTo>
                <a:lnTo>
                  <a:pt x="133" y="147"/>
                </a:lnTo>
                <a:lnTo>
                  <a:pt x="138" y="153"/>
                </a:lnTo>
                <a:lnTo>
                  <a:pt x="146" y="159"/>
                </a:lnTo>
                <a:lnTo>
                  <a:pt x="154" y="164"/>
                </a:lnTo>
                <a:lnTo>
                  <a:pt x="159" y="168"/>
                </a:lnTo>
                <a:lnTo>
                  <a:pt x="167" y="174"/>
                </a:lnTo>
                <a:lnTo>
                  <a:pt x="175" y="180"/>
                </a:lnTo>
                <a:lnTo>
                  <a:pt x="180" y="184"/>
                </a:lnTo>
                <a:lnTo>
                  <a:pt x="188" y="189"/>
                </a:lnTo>
                <a:lnTo>
                  <a:pt x="196" y="193"/>
                </a:lnTo>
                <a:lnTo>
                  <a:pt x="202" y="197"/>
                </a:lnTo>
                <a:lnTo>
                  <a:pt x="209" y="201"/>
                </a:lnTo>
                <a:lnTo>
                  <a:pt x="219" y="205"/>
                </a:lnTo>
                <a:lnTo>
                  <a:pt x="226" y="210"/>
                </a:lnTo>
                <a:lnTo>
                  <a:pt x="236" y="214"/>
                </a:lnTo>
                <a:lnTo>
                  <a:pt x="244" y="218"/>
                </a:lnTo>
                <a:lnTo>
                  <a:pt x="251" y="222"/>
                </a:lnTo>
                <a:lnTo>
                  <a:pt x="259" y="226"/>
                </a:lnTo>
                <a:lnTo>
                  <a:pt x="267" y="230"/>
                </a:lnTo>
                <a:lnTo>
                  <a:pt x="274" y="233"/>
                </a:lnTo>
                <a:lnTo>
                  <a:pt x="280" y="237"/>
                </a:lnTo>
                <a:lnTo>
                  <a:pt x="288" y="241"/>
                </a:lnTo>
                <a:lnTo>
                  <a:pt x="294" y="243"/>
                </a:lnTo>
                <a:lnTo>
                  <a:pt x="299" y="247"/>
                </a:lnTo>
                <a:lnTo>
                  <a:pt x="307" y="251"/>
                </a:lnTo>
                <a:lnTo>
                  <a:pt x="313" y="252"/>
                </a:lnTo>
                <a:lnTo>
                  <a:pt x="318" y="256"/>
                </a:lnTo>
                <a:lnTo>
                  <a:pt x="326" y="258"/>
                </a:lnTo>
                <a:lnTo>
                  <a:pt x="332" y="262"/>
                </a:lnTo>
                <a:lnTo>
                  <a:pt x="338" y="264"/>
                </a:lnTo>
                <a:lnTo>
                  <a:pt x="345" y="266"/>
                </a:lnTo>
                <a:lnTo>
                  <a:pt x="351" y="270"/>
                </a:lnTo>
                <a:lnTo>
                  <a:pt x="359" y="272"/>
                </a:lnTo>
                <a:lnTo>
                  <a:pt x="366" y="273"/>
                </a:lnTo>
                <a:lnTo>
                  <a:pt x="374" y="275"/>
                </a:lnTo>
                <a:lnTo>
                  <a:pt x="382" y="277"/>
                </a:lnTo>
                <a:lnTo>
                  <a:pt x="389" y="279"/>
                </a:lnTo>
                <a:lnTo>
                  <a:pt x="397" y="281"/>
                </a:lnTo>
                <a:lnTo>
                  <a:pt x="407" y="281"/>
                </a:lnTo>
                <a:lnTo>
                  <a:pt x="416" y="283"/>
                </a:lnTo>
                <a:lnTo>
                  <a:pt x="426" y="285"/>
                </a:lnTo>
                <a:lnTo>
                  <a:pt x="435" y="285"/>
                </a:lnTo>
                <a:lnTo>
                  <a:pt x="445" y="287"/>
                </a:lnTo>
                <a:lnTo>
                  <a:pt x="456" y="287"/>
                </a:lnTo>
                <a:lnTo>
                  <a:pt x="458" y="287"/>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2" name="Freeform 8">
            <a:extLst>
              <a:ext uri="{FF2B5EF4-FFF2-40B4-BE49-F238E27FC236}">
                <a16:creationId xmlns:a16="http://schemas.microsoft.com/office/drawing/2014/main" id="{6712E54F-892A-441A-9981-3535E9ADFCE1}"/>
              </a:ext>
            </a:extLst>
          </p:cNvPr>
          <p:cNvSpPr>
            <a:spLocks/>
          </p:cNvSpPr>
          <p:nvPr>
            <p:custDataLst>
              <p:tags r:id="rId5"/>
            </p:custDataLst>
          </p:nvPr>
        </p:nvSpPr>
        <p:spPr bwMode="auto">
          <a:xfrm>
            <a:off x="4037013" y="1422400"/>
            <a:ext cx="728662" cy="457200"/>
          </a:xfrm>
          <a:custGeom>
            <a:avLst/>
            <a:gdLst>
              <a:gd name="T0" fmla="*/ 0 w 459"/>
              <a:gd name="T1" fmla="*/ 0 h 288"/>
              <a:gd name="T2" fmla="*/ 2147483646 w 459"/>
              <a:gd name="T3" fmla="*/ 2147483646 h 288"/>
              <a:gd name="T4" fmla="*/ 2147483646 w 459"/>
              <a:gd name="T5" fmla="*/ 2147483646 h 288"/>
              <a:gd name="T6" fmla="*/ 2147483646 w 459"/>
              <a:gd name="T7" fmla="*/ 2147483646 h 288"/>
              <a:gd name="T8" fmla="*/ 2147483646 w 459"/>
              <a:gd name="T9" fmla="*/ 2147483646 h 288"/>
              <a:gd name="T10" fmla="*/ 2147483646 w 459"/>
              <a:gd name="T11" fmla="*/ 2147483646 h 288"/>
              <a:gd name="T12" fmla="*/ 2147483646 w 459"/>
              <a:gd name="T13" fmla="*/ 2147483646 h 288"/>
              <a:gd name="T14" fmla="*/ 2147483646 w 459"/>
              <a:gd name="T15" fmla="*/ 2147483646 h 288"/>
              <a:gd name="T16" fmla="*/ 2147483646 w 459"/>
              <a:gd name="T17" fmla="*/ 2147483646 h 288"/>
              <a:gd name="T18" fmla="*/ 2147483646 w 459"/>
              <a:gd name="T19" fmla="*/ 2147483646 h 288"/>
              <a:gd name="T20" fmla="*/ 2147483646 w 459"/>
              <a:gd name="T21" fmla="*/ 2147483646 h 288"/>
              <a:gd name="T22" fmla="*/ 2147483646 w 459"/>
              <a:gd name="T23" fmla="*/ 2147483646 h 288"/>
              <a:gd name="T24" fmla="*/ 2147483646 w 459"/>
              <a:gd name="T25" fmla="*/ 2147483646 h 288"/>
              <a:gd name="T26" fmla="*/ 2147483646 w 459"/>
              <a:gd name="T27" fmla="*/ 2147483646 h 288"/>
              <a:gd name="T28" fmla="*/ 2147483646 w 459"/>
              <a:gd name="T29" fmla="*/ 2147483646 h 288"/>
              <a:gd name="T30" fmla="*/ 2147483646 w 459"/>
              <a:gd name="T31" fmla="*/ 2147483646 h 288"/>
              <a:gd name="T32" fmla="*/ 2147483646 w 459"/>
              <a:gd name="T33" fmla="*/ 2147483646 h 288"/>
              <a:gd name="T34" fmla="*/ 2147483646 w 459"/>
              <a:gd name="T35" fmla="*/ 2147483646 h 288"/>
              <a:gd name="T36" fmla="*/ 2147483646 w 459"/>
              <a:gd name="T37" fmla="*/ 2147483646 h 288"/>
              <a:gd name="T38" fmla="*/ 2147483646 w 459"/>
              <a:gd name="T39" fmla="*/ 2147483646 h 288"/>
              <a:gd name="T40" fmla="*/ 2147483646 w 459"/>
              <a:gd name="T41" fmla="*/ 2147483646 h 288"/>
              <a:gd name="T42" fmla="*/ 2147483646 w 459"/>
              <a:gd name="T43" fmla="*/ 2147483646 h 288"/>
              <a:gd name="T44" fmla="*/ 2147483646 w 459"/>
              <a:gd name="T45" fmla="*/ 2147483646 h 288"/>
              <a:gd name="T46" fmla="*/ 2147483646 w 459"/>
              <a:gd name="T47" fmla="*/ 2147483646 h 288"/>
              <a:gd name="T48" fmla="*/ 2147483646 w 459"/>
              <a:gd name="T49" fmla="*/ 2147483646 h 288"/>
              <a:gd name="T50" fmla="*/ 2147483646 w 459"/>
              <a:gd name="T51" fmla="*/ 2147483646 h 288"/>
              <a:gd name="T52" fmla="*/ 2147483646 w 459"/>
              <a:gd name="T53" fmla="*/ 2147483646 h 288"/>
              <a:gd name="T54" fmla="*/ 2147483646 w 459"/>
              <a:gd name="T55" fmla="*/ 2147483646 h 288"/>
              <a:gd name="T56" fmla="*/ 2147483646 w 459"/>
              <a:gd name="T57" fmla="*/ 2147483646 h 288"/>
              <a:gd name="T58" fmla="*/ 2147483646 w 459"/>
              <a:gd name="T59" fmla="*/ 2147483646 h 288"/>
              <a:gd name="T60" fmla="*/ 2147483646 w 459"/>
              <a:gd name="T61" fmla="*/ 2147483646 h 288"/>
              <a:gd name="T62" fmla="*/ 2147483646 w 459"/>
              <a:gd name="T63" fmla="*/ 2147483646 h 288"/>
              <a:gd name="T64" fmla="*/ 2147483646 w 459"/>
              <a:gd name="T65" fmla="*/ 2147483646 h 288"/>
              <a:gd name="T66" fmla="*/ 2147483646 w 459"/>
              <a:gd name="T67" fmla="*/ 2147483646 h 288"/>
              <a:gd name="T68" fmla="*/ 2147483646 w 459"/>
              <a:gd name="T69" fmla="*/ 2147483646 h 288"/>
              <a:gd name="T70" fmla="*/ 2147483646 w 459"/>
              <a:gd name="T71" fmla="*/ 2147483646 h 288"/>
              <a:gd name="T72" fmla="*/ 2147483646 w 459"/>
              <a:gd name="T73" fmla="*/ 2147483646 h 288"/>
              <a:gd name="T74" fmla="*/ 2147483646 w 459"/>
              <a:gd name="T75" fmla="*/ 2147483646 h 288"/>
              <a:gd name="T76" fmla="*/ 2147483646 w 459"/>
              <a:gd name="T77" fmla="*/ 2147483646 h 288"/>
              <a:gd name="T78" fmla="*/ 2147483646 w 459"/>
              <a:gd name="T79" fmla="*/ 2147483646 h 288"/>
              <a:gd name="T80" fmla="*/ 2147483646 w 459"/>
              <a:gd name="T81" fmla="*/ 2147483646 h 288"/>
              <a:gd name="T82" fmla="*/ 2147483646 w 459"/>
              <a:gd name="T83" fmla="*/ 2147483646 h 288"/>
              <a:gd name="T84" fmla="*/ 2147483646 w 459"/>
              <a:gd name="T85" fmla="*/ 2147483646 h 288"/>
              <a:gd name="T86" fmla="*/ 2147483646 w 459"/>
              <a:gd name="T87" fmla="*/ 2147483646 h 288"/>
              <a:gd name="T88" fmla="*/ 2147483646 w 459"/>
              <a:gd name="T89" fmla="*/ 2147483646 h 288"/>
              <a:gd name="T90" fmla="*/ 2147483646 w 459"/>
              <a:gd name="T91" fmla="*/ 2147483646 h 288"/>
              <a:gd name="T92" fmla="*/ 2147483646 w 459"/>
              <a:gd name="T93" fmla="*/ 2147483646 h 288"/>
              <a:gd name="T94" fmla="*/ 2147483646 w 459"/>
              <a:gd name="T95" fmla="*/ 2147483646 h 288"/>
              <a:gd name="T96" fmla="*/ 2147483646 w 459"/>
              <a:gd name="T97" fmla="*/ 2147483646 h 288"/>
              <a:gd name="T98" fmla="*/ 2147483646 w 459"/>
              <a:gd name="T99" fmla="*/ 2147483646 h 288"/>
              <a:gd name="T100" fmla="*/ 2147483646 w 459"/>
              <a:gd name="T101" fmla="*/ 2147483646 h 288"/>
              <a:gd name="T102" fmla="*/ 2147483646 w 459"/>
              <a:gd name="T103" fmla="*/ 2147483646 h 288"/>
              <a:gd name="T104" fmla="*/ 2147483646 w 459"/>
              <a:gd name="T105" fmla="*/ 2147483646 h 288"/>
              <a:gd name="T106" fmla="*/ 2147483646 w 459"/>
              <a:gd name="T107" fmla="*/ 2147483646 h 288"/>
              <a:gd name="T108" fmla="*/ 2147483646 w 459"/>
              <a:gd name="T109" fmla="*/ 2147483646 h 288"/>
              <a:gd name="T110" fmla="*/ 2147483646 w 459"/>
              <a:gd name="T111" fmla="*/ 2147483646 h 288"/>
              <a:gd name="T112" fmla="*/ 2147483646 w 459"/>
              <a:gd name="T113" fmla="*/ 2147483646 h 288"/>
              <a:gd name="T114" fmla="*/ 2147483646 w 459"/>
              <a:gd name="T115" fmla="*/ 2147483646 h 288"/>
              <a:gd name="T116" fmla="*/ 2147483646 w 459"/>
              <a:gd name="T117" fmla="*/ 2147483646 h 2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59"/>
              <a:gd name="T178" fmla="*/ 0 h 288"/>
              <a:gd name="T179" fmla="*/ 459 w 459"/>
              <a:gd name="T180" fmla="*/ 288 h 28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59" h="288">
                <a:moveTo>
                  <a:pt x="0" y="0"/>
                </a:moveTo>
                <a:lnTo>
                  <a:pt x="6" y="8"/>
                </a:lnTo>
                <a:lnTo>
                  <a:pt x="12" y="15"/>
                </a:lnTo>
                <a:lnTo>
                  <a:pt x="17" y="23"/>
                </a:lnTo>
                <a:lnTo>
                  <a:pt x="23" y="31"/>
                </a:lnTo>
                <a:lnTo>
                  <a:pt x="29" y="38"/>
                </a:lnTo>
                <a:lnTo>
                  <a:pt x="35" y="44"/>
                </a:lnTo>
                <a:lnTo>
                  <a:pt x="40" y="52"/>
                </a:lnTo>
                <a:lnTo>
                  <a:pt x="46" y="59"/>
                </a:lnTo>
                <a:lnTo>
                  <a:pt x="52" y="67"/>
                </a:lnTo>
                <a:lnTo>
                  <a:pt x="65" y="80"/>
                </a:lnTo>
                <a:lnTo>
                  <a:pt x="71" y="88"/>
                </a:lnTo>
                <a:lnTo>
                  <a:pt x="117" y="134"/>
                </a:lnTo>
                <a:lnTo>
                  <a:pt x="125" y="140"/>
                </a:lnTo>
                <a:lnTo>
                  <a:pt x="130" y="145"/>
                </a:lnTo>
                <a:lnTo>
                  <a:pt x="138" y="151"/>
                </a:lnTo>
                <a:lnTo>
                  <a:pt x="146" y="157"/>
                </a:lnTo>
                <a:lnTo>
                  <a:pt x="151" y="163"/>
                </a:lnTo>
                <a:lnTo>
                  <a:pt x="159" y="168"/>
                </a:lnTo>
                <a:lnTo>
                  <a:pt x="167" y="172"/>
                </a:lnTo>
                <a:lnTo>
                  <a:pt x="173" y="178"/>
                </a:lnTo>
                <a:lnTo>
                  <a:pt x="180" y="182"/>
                </a:lnTo>
                <a:lnTo>
                  <a:pt x="188" y="187"/>
                </a:lnTo>
                <a:lnTo>
                  <a:pt x="196" y="191"/>
                </a:lnTo>
                <a:lnTo>
                  <a:pt x="201" y="195"/>
                </a:lnTo>
                <a:lnTo>
                  <a:pt x="209" y="199"/>
                </a:lnTo>
                <a:lnTo>
                  <a:pt x="219" y="203"/>
                </a:lnTo>
                <a:lnTo>
                  <a:pt x="226" y="208"/>
                </a:lnTo>
                <a:lnTo>
                  <a:pt x="236" y="212"/>
                </a:lnTo>
                <a:lnTo>
                  <a:pt x="243" y="216"/>
                </a:lnTo>
                <a:lnTo>
                  <a:pt x="251" y="220"/>
                </a:lnTo>
                <a:lnTo>
                  <a:pt x="259" y="224"/>
                </a:lnTo>
                <a:lnTo>
                  <a:pt x="266" y="228"/>
                </a:lnTo>
                <a:lnTo>
                  <a:pt x="274" y="231"/>
                </a:lnTo>
                <a:lnTo>
                  <a:pt x="280" y="235"/>
                </a:lnTo>
                <a:lnTo>
                  <a:pt x="288" y="239"/>
                </a:lnTo>
                <a:lnTo>
                  <a:pt x="293" y="243"/>
                </a:lnTo>
                <a:lnTo>
                  <a:pt x="299" y="245"/>
                </a:lnTo>
                <a:lnTo>
                  <a:pt x="307" y="249"/>
                </a:lnTo>
                <a:lnTo>
                  <a:pt x="312" y="252"/>
                </a:lnTo>
                <a:lnTo>
                  <a:pt x="318" y="254"/>
                </a:lnTo>
                <a:lnTo>
                  <a:pt x="326" y="258"/>
                </a:lnTo>
                <a:lnTo>
                  <a:pt x="332" y="260"/>
                </a:lnTo>
                <a:lnTo>
                  <a:pt x="337" y="264"/>
                </a:lnTo>
                <a:lnTo>
                  <a:pt x="345" y="266"/>
                </a:lnTo>
                <a:lnTo>
                  <a:pt x="351" y="268"/>
                </a:lnTo>
                <a:lnTo>
                  <a:pt x="358" y="270"/>
                </a:lnTo>
                <a:lnTo>
                  <a:pt x="366" y="273"/>
                </a:lnTo>
                <a:lnTo>
                  <a:pt x="374" y="275"/>
                </a:lnTo>
                <a:lnTo>
                  <a:pt x="381" y="277"/>
                </a:lnTo>
                <a:lnTo>
                  <a:pt x="389" y="279"/>
                </a:lnTo>
                <a:lnTo>
                  <a:pt x="397" y="279"/>
                </a:lnTo>
                <a:lnTo>
                  <a:pt x="406" y="281"/>
                </a:lnTo>
                <a:lnTo>
                  <a:pt x="416" y="283"/>
                </a:lnTo>
                <a:lnTo>
                  <a:pt x="426" y="285"/>
                </a:lnTo>
                <a:lnTo>
                  <a:pt x="435" y="285"/>
                </a:lnTo>
                <a:lnTo>
                  <a:pt x="445" y="287"/>
                </a:lnTo>
                <a:lnTo>
                  <a:pt x="456" y="287"/>
                </a:lnTo>
                <a:lnTo>
                  <a:pt x="458" y="287"/>
                </a:lnTo>
              </a:path>
            </a:pathLst>
          </a:custGeom>
          <a:noFill/>
          <a:ln w="28575" cap="rnd" cmpd="sng">
            <a:solidFill>
              <a:srgbClr val="008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3" name="Freeform 9">
            <a:extLst>
              <a:ext uri="{FF2B5EF4-FFF2-40B4-BE49-F238E27FC236}">
                <a16:creationId xmlns:a16="http://schemas.microsoft.com/office/drawing/2014/main" id="{0595C700-D9AB-4FE5-B4B9-D471663ADE7A}"/>
              </a:ext>
            </a:extLst>
          </p:cNvPr>
          <p:cNvSpPr>
            <a:spLocks/>
          </p:cNvSpPr>
          <p:nvPr>
            <p:custDataLst>
              <p:tags r:id="rId6"/>
            </p:custDataLst>
          </p:nvPr>
        </p:nvSpPr>
        <p:spPr bwMode="auto">
          <a:xfrm>
            <a:off x="4743450" y="1901825"/>
            <a:ext cx="4763" cy="1428750"/>
          </a:xfrm>
          <a:custGeom>
            <a:avLst/>
            <a:gdLst>
              <a:gd name="T0" fmla="*/ 0 w 3"/>
              <a:gd name="T1" fmla="*/ 2147483646 h 900"/>
              <a:gd name="T2" fmla="*/ 0 w 3"/>
              <a:gd name="T3" fmla="*/ 0 h 900"/>
              <a:gd name="T4" fmla="*/ 2147483646 w 3"/>
              <a:gd name="T5" fmla="*/ 0 h 900"/>
              <a:gd name="T6" fmla="*/ 0 60000 65536"/>
              <a:gd name="T7" fmla="*/ 0 60000 65536"/>
              <a:gd name="T8" fmla="*/ 0 60000 65536"/>
              <a:gd name="T9" fmla="*/ 0 w 3"/>
              <a:gd name="T10" fmla="*/ 0 h 900"/>
              <a:gd name="T11" fmla="*/ 3 w 3"/>
              <a:gd name="T12" fmla="*/ 900 h 900"/>
            </a:gdLst>
            <a:ahLst/>
            <a:cxnLst>
              <a:cxn ang="T6">
                <a:pos x="T0" y="T1"/>
              </a:cxn>
              <a:cxn ang="T7">
                <a:pos x="T2" y="T3"/>
              </a:cxn>
              <a:cxn ang="T8">
                <a:pos x="T4" y="T5"/>
              </a:cxn>
            </a:cxnLst>
            <a:rect l="T9" t="T10" r="T11" b="T12"/>
            <a:pathLst>
              <a:path w="3" h="900">
                <a:moveTo>
                  <a:pt x="0" y="899"/>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4" name="Freeform 10">
            <a:extLst>
              <a:ext uri="{FF2B5EF4-FFF2-40B4-BE49-F238E27FC236}">
                <a16:creationId xmlns:a16="http://schemas.microsoft.com/office/drawing/2014/main" id="{C327FE6F-5E83-4E96-B221-E78CC77E5768}"/>
              </a:ext>
            </a:extLst>
          </p:cNvPr>
          <p:cNvSpPr>
            <a:spLocks/>
          </p:cNvSpPr>
          <p:nvPr>
            <p:custDataLst>
              <p:tags r:id="rId7"/>
            </p:custDataLst>
          </p:nvPr>
        </p:nvSpPr>
        <p:spPr bwMode="auto">
          <a:xfrm>
            <a:off x="4740275" y="1889125"/>
            <a:ext cx="1074738" cy="973138"/>
          </a:xfrm>
          <a:custGeom>
            <a:avLst/>
            <a:gdLst>
              <a:gd name="T0" fmla="*/ 2147483646 w 677"/>
              <a:gd name="T1" fmla="*/ 2147483646 h 613"/>
              <a:gd name="T2" fmla="*/ 2147483646 w 677"/>
              <a:gd name="T3" fmla="*/ 2147483646 h 613"/>
              <a:gd name="T4" fmla="*/ 2147483646 w 677"/>
              <a:gd name="T5" fmla="*/ 2147483646 h 613"/>
              <a:gd name="T6" fmla="*/ 2147483646 w 677"/>
              <a:gd name="T7" fmla="*/ 2147483646 h 613"/>
              <a:gd name="T8" fmla="*/ 2147483646 w 677"/>
              <a:gd name="T9" fmla="*/ 2147483646 h 613"/>
              <a:gd name="T10" fmla="*/ 2147483646 w 677"/>
              <a:gd name="T11" fmla="*/ 2147483646 h 613"/>
              <a:gd name="T12" fmla="*/ 2147483646 w 677"/>
              <a:gd name="T13" fmla="*/ 2147483646 h 613"/>
              <a:gd name="T14" fmla="*/ 2147483646 w 677"/>
              <a:gd name="T15" fmla="*/ 2147483646 h 613"/>
              <a:gd name="T16" fmla="*/ 2147483646 w 677"/>
              <a:gd name="T17" fmla="*/ 2147483646 h 613"/>
              <a:gd name="T18" fmla="*/ 2147483646 w 677"/>
              <a:gd name="T19" fmla="*/ 2147483646 h 613"/>
              <a:gd name="T20" fmla="*/ 2147483646 w 677"/>
              <a:gd name="T21" fmla="*/ 2147483646 h 613"/>
              <a:gd name="T22" fmla="*/ 2147483646 w 677"/>
              <a:gd name="T23" fmla="*/ 2147483646 h 613"/>
              <a:gd name="T24" fmla="*/ 2147483646 w 677"/>
              <a:gd name="T25" fmla="*/ 2147483646 h 613"/>
              <a:gd name="T26" fmla="*/ 2147483646 w 677"/>
              <a:gd name="T27" fmla="*/ 2147483646 h 613"/>
              <a:gd name="T28" fmla="*/ 2147483646 w 677"/>
              <a:gd name="T29" fmla="*/ 2147483646 h 613"/>
              <a:gd name="T30" fmla="*/ 2147483646 w 677"/>
              <a:gd name="T31" fmla="*/ 2147483646 h 613"/>
              <a:gd name="T32" fmla="*/ 2147483646 w 677"/>
              <a:gd name="T33" fmla="*/ 2147483646 h 613"/>
              <a:gd name="T34" fmla="*/ 2147483646 w 677"/>
              <a:gd name="T35" fmla="*/ 2147483646 h 613"/>
              <a:gd name="T36" fmla="*/ 2147483646 w 677"/>
              <a:gd name="T37" fmla="*/ 2147483646 h 613"/>
              <a:gd name="T38" fmla="*/ 2147483646 w 677"/>
              <a:gd name="T39" fmla="*/ 2147483646 h 613"/>
              <a:gd name="T40" fmla="*/ 2147483646 w 677"/>
              <a:gd name="T41" fmla="*/ 2147483646 h 613"/>
              <a:gd name="T42" fmla="*/ 2147483646 w 677"/>
              <a:gd name="T43" fmla="*/ 2147483646 h 613"/>
              <a:gd name="T44" fmla="*/ 2147483646 w 677"/>
              <a:gd name="T45" fmla="*/ 2147483646 h 613"/>
              <a:gd name="T46" fmla="*/ 2147483646 w 677"/>
              <a:gd name="T47" fmla="*/ 2147483646 h 613"/>
              <a:gd name="T48" fmla="*/ 2147483646 w 677"/>
              <a:gd name="T49" fmla="*/ 2147483646 h 613"/>
              <a:gd name="T50" fmla="*/ 2147483646 w 677"/>
              <a:gd name="T51" fmla="*/ 2147483646 h 613"/>
              <a:gd name="T52" fmla="*/ 2147483646 w 677"/>
              <a:gd name="T53" fmla="*/ 2147483646 h 613"/>
              <a:gd name="T54" fmla="*/ 2147483646 w 677"/>
              <a:gd name="T55" fmla="*/ 2147483646 h 613"/>
              <a:gd name="T56" fmla="*/ 2147483646 w 677"/>
              <a:gd name="T57" fmla="*/ 2147483646 h 613"/>
              <a:gd name="T58" fmla="*/ 2147483646 w 677"/>
              <a:gd name="T59" fmla="*/ 2147483646 h 613"/>
              <a:gd name="T60" fmla="*/ 2147483646 w 677"/>
              <a:gd name="T61" fmla="*/ 2147483646 h 613"/>
              <a:gd name="T62" fmla="*/ 2147483646 w 677"/>
              <a:gd name="T63" fmla="*/ 2147483646 h 613"/>
              <a:gd name="T64" fmla="*/ 2147483646 w 677"/>
              <a:gd name="T65" fmla="*/ 2147483646 h 613"/>
              <a:gd name="T66" fmla="*/ 2147483646 w 677"/>
              <a:gd name="T67" fmla="*/ 2147483646 h 613"/>
              <a:gd name="T68" fmla="*/ 2147483646 w 677"/>
              <a:gd name="T69" fmla="*/ 2147483646 h 613"/>
              <a:gd name="T70" fmla="*/ 2147483646 w 677"/>
              <a:gd name="T71" fmla="*/ 2147483646 h 613"/>
              <a:gd name="T72" fmla="*/ 2147483646 w 677"/>
              <a:gd name="T73" fmla="*/ 2147483646 h 613"/>
              <a:gd name="T74" fmla="*/ 2147483646 w 677"/>
              <a:gd name="T75" fmla="*/ 2147483646 h 613"/>
              <a:gd name="T76" fmla="*/ 2147483646 w 677"/>
              <a:gd name="T77" fmla="*/ 2147483646 h 613"/>
              <a:gd name="T78" fmla="*/ 2147483646 w 677"/>
              <a:gd name="T79" fmla="*/ 2147483646 h 613"/>
              <a:gd name="T80" fmla="*/ 2147483646 w 677"/>
              <a:gd name="T81" fmla="*/ 2147483646 h 613"/>
              <a:gd name="T82" fmla="*/ 2147483646 w 677"/>
              <a:gd name="T83" fmla="*/ 2147483646 h 613"/>
              <a:gd name="T84" fmla="*/ 2147483646 w 677"/>
              <a:gd name="T85" fmla="*/ 2147483646 h 613"/>
              <a:gd name="T86" fmla="*/ 2147483646 w 677"/>
              <a:gd name="T87" fmla="*/ 2147483646 h 613"/>
              <a:gd name="T88" fmla="*/ 2147483646 w 677"/>
              <a:gd name="T89" fmla="*/ 2147483646 h 613"/>
              <a:gd name="T90" fmla="*/ 2147483646 w 677"/>
              <a:gd name="T91" fmla="*/ 2147483646 h 613"/>
              <a:gd name="T92" fmla="*/ 2147483646 w 677"/>
              <a:gd name="T93" fmla="*/ 2147483646 h 613"/>
              <a:gd name="T94" fmla="*/ 2147483646 w 677"/>
              <a:gd name="T95" fmla="*/ 2147483646 h 613"/>
              <a:gd name="T96" fmla="*/ 2147483646 w 677"/>
              <a:gd name="T97" fmla="*/ 2147483646 h 61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77"/>
              <a:gd name="T148" fmla="*/ 0 h 613"/>
              <a:gd name="T149" fmla="*/ 677 w 677"/>
              <a:gd name="T150" fmla="*/ 613 h 61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77" h="613">
                <a:moveTo>
                  <a:pt x="0" y="0"/>
                </a:moveTo>
                <a:lnTo>
                  <a:pt x="13" y="16"/>
                </a:lnTo>
                <a:lnTo>
                  <a:pt x="38" y="41"/>
                </a:lnTo>
                <a:lnTo>
                  <a:pt x="52" y="52"/>
                </a:lnTo>
                <a:lnTo>
                  <a:pt x="73" y="73"/>
                </a:lnTo>
                <a:lnTo>
                  <a:pt x="82" y="85"/>
                </a:lnTo>
                <a:lnTo>
                  <a:pt x="92" y="92"/>
                </a:lnTo>
                <a:lnTo>
                  <a:pt x="101" y="102"/>
                </a:lnTo>
                <a:lnTo>
                  <a:pt x="111" y="109"/>
                </a:lnTo>
                <a:lnTo>
                  <a:pt x="119" y="119"/>
                </a:lnTo>
                <a:lnTo>
                  <a:pt x="134" y="134"/>
                </a:lnTo>
                <a:lnTo>
                  <a:pt x="140" y="142"/>
                </a:lnTo>
                <a:lnTo>
                  <a:pt x="145" y="150"/>
                </a:lnTo>
                <a:lnTo>
                  <a:pt x="153" y="157"/>
                </a:lnTo>
                <a:lnTo>
                  <a:pt x="157" y="165"/>
                </a:lnTo>
                <a:lnTo>
                  <a:pt x="163" y="174"/>
                </a:lnTo>
                <a:lnTo>
                  <a:pt x="166" y="182"/>
                </a:lnTo>
                <a:lnTo>
                  <a:pt x="172" y="192"/>
                </a:lnTo>
                <a:lnTo>
                  <a:pt x="176" y="199"/>
                </a:lnTo>
                <a:lnTo>
                  <a:pt x="180" y="209"/>
                </a:lnTo>
                <a:lnTo>
                  <a:pt x="182" y="220"/>
                </a:lnTo>
                <a:lnTo>
                  <a:pt x="186" y="232"/>
                </a:lnTo>
                <a:lnTo>
                  <a:pt x="188" y="243"/>
                </a:lnTo>
                <a:lnTo>
                  <a:pt x="191" y="255"/>
                </a:lnTo>
                <a:lnTo>
                  <a:pt x="193" y="268"/>
                </a:lnTo>
                <a:lnTo>
                  <a:pt x="195" y="283"/>
                </a:lnTo>
                <a:lnTo>
                  <a:pt x="197" y="299"/>
                </a:lnTo>
                <a:lnTo>
                  <a:pt x="199" y="314"/>
                </a:lnTo>
                <a:lnTo>
                  <a:pt x="199" y="331"/>
                </a:lnTo>
                <a:lnTo>
                  <a:pt x="201" y="350"/>
                </a:lnTo>
                <a:lnTo>
                  <a:pt x="212" y="354"/>
                </a:lnTo>
                <a:lnTo>
                  <a:pt x="224" y="358"/>
                </a:lnTo>
                <a:lnTo>
                  <a:pt x="234" y="362"/>
                </a:lnTo>
                <a:lnTo>
                  <a:pt x="241" y="366"/>
                </a:lnTo>
                <a:lnTo>
                  <a:pt x="249" y="368"/>
                </a:lnTo>
                <a:lnTo>
                  <a:pt x="257" y="370"/>
                </a:lnTo>
                <a:lnTo>
                  <a:pt x="262" y="373"/>
                </a:lnTo>
                <a:lnTo>
                  <a:pt x="268" y="375"/>
                </a:lnTo>
                <a:lnTo>
                  <a:pt x="272" y="377"/>
                </a:lnTo>
                <a:lnTo>
                  <a:pt x="278" y="379"/>
                </a:lnTo>
                <a:lnTo>
                  <a:pt x="281" y="381"/>
                </a:lnTo>
                <a:lnTo>
                  <a:pt x="285" y="381"/>
                </a:lnTo>
                <a:lnTo>
                  <a:pt x="289" y="383"/>
                </a:lnTo>
                <a:lnTo>
                  <a:pt x="293" y="385"/>
                </a:lnTo>
                <a:lnTo>
                  <a:pt x="295" y="387"/>
                </a:lnTo>
                <a:lnTo>
                  <a:pt x="299" y="389"/>
                </a:lnTo>
                <a:lnTo>
                  <a:pt x="303" y="391"/>
                </a:lnTo>
                <a:lnTo>
                  <a:pt x="306" y="392"/>
                </a:lnTo>
                <a:lnTo>
                  <a:pt x="310" y="394"/>
                </a:lnTo>
                <a:lnTo>
                  <a:pt x="314" y="398"/>
                </a:lnTo>
                <a:lnTo>
                  <a:pt x="318" y="400"/>
                </a:lnTo>
                <a:lnTo>
                  <a:pt x="324" y="404"/>
                </a:lnTo>
                <a:lnTo>
                  <a:pt x="329" y="408"/>
                </a:lnTo>
                <a:lnTo>
                  <a:pt x="335" y="412"/>
                </a:lnTo>
                <a:lnTo>
                  <a:pt x="341" y="415"/>
                </a:lnTo>
                <a:lnTo>
                  <a:pt x="349" y="421"/>
                </a:lnTo>
                <a:lnTo>
                  <a:pt x="358" y="425"/>
                </a:lnTo>
                <a:lnTo>
                  <a:pt x="368" y="431"/>
                </a:lnTo>
                <a:lnTo>
                  <a:pt x="377" y="438"/>
                </a:lnTo>
                <a:lnTo>
                  <a:pt x="389" y="446"/>
                </a:lnTo>
                <a:lnTo>
                  <a:pt x="402" y="454"/>
                </a:lnTo>
                <a:lnTo>
                  <a:pt x="416" y="461"/>
                </a:lnTo>
                <a:lnTo>
                  <a:pt x="429" y="473"/>
                </a:lnTo>
                <a:lnTo>
                  <a:pt x="442" y="482"/>
                </a:lnTo>
                <a:lnTo>
                  <a:pt x="454" y="490"/>
                </a:lnTo>
                <a:lnTo>
                  <a:pt x="465" y="500"/>
                </a:lnTo>
                <a:lnTo>
                  <a:pt x="475" y="505"/>
                </a:lnTo>
                <a:lnTo>
                  <a:pt x="483" y="513"/>
                </a:lnTo>
                <a:lnTo>
                  <a:pt x="490" y="519"/>
                </a:lnTo>
                <a:lnTo>
                  <a:pt x="498" y="524"/>
                </a:lnTo>
                <a:lnTo>
                  <a:pt x="504" y="528"/>
                </a:lnTo>
                <a:lnTo>
                  <a:pt x="510" y="532"/>
                </a:lnTo>
                <a:lnTo>
                  <a:pt x="515" y="536"/>
                </a:lnTo>
                <a:lnTo>
                  <a:pt x="519" y="540"/>
                </a:lnTo>
                <a:lnTo>
                  <a:pt x="525" y="544"/>
                </a:lnTo>
                <a:lnTo>
                  <a:pt x="529" y="545"/>
                </a:lnTo>
                <a:lnTo>
                  <a:pt x="533" y="549"/>
                </a:lnTo>
                <a:lnTo>
                  <a:pt x="536" y="551"/>
                </a:lnTo>
                <a:lnTo>
                  <a:pt x="540" y="553"/>
                </a:lnTo>
                <a:lnTo>
                  <a:pt x="546" y="555"/>
                </a:lnTo>
                <a:lnTo>
                  <a:pt x="550" y="557"/>
                </a:lnTo>
                <a:lnTo>
                  <a:pt x="556" y="559"/>
                </a:lnTo>
                <a:lnTo>
                  <a:pt x="561" y="561"/>
                </a:lnTo>
                <a:lnTo>
                  <a:pt x="567" y="565"/>
                </a:lnTo>
                <a:lnTo>
                  <a:pt x="573" y="566"/>
                </a:lnTo>
                <a:lnTo>
                  <a:pt x="580" y="568"/>
                </a:lnTo>
                <a:lnTo>
                  <a:pt x="588" y="572"/>
                </a:lnTo>
                <a:lnTo>
                  <a:pt x="598" y="576"/>
                </a:lnTo>
                <a:lnTo>
                  <a:pt x="607" y="580"/>
                </a:lnTo>
                <a:lnTo>
                  <a:pt x="619" y="584"/>
                </a:lnTo>
                <a:lnTo>
                  <a:pt x="630" y="588"/>
                </a:lnTo>
                <a:lnTo>
                  <a:pt x="646" y="593"/>
                </a:lnTo>
                <a:lnTo>
                  <a:pt x="659" y="599"/>
                </a:lnTo>
                <a:lnTo>
                  <a:pt x="676" y="605"/>
                </a:lnTo>
                <a:lnTo>
                  <a:pt x="674" y="605"/>
                </a:lnTo>
                <a:lnTo>
                  <a:pt x="667" y="612"/>
                </a:lnTo>
                <a:lnTo>
                  <a:pt x="665" y="612"/>
                </a:lnTo>
                <a:lnTo>
                  <a:pt x="667" y="612"/>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5" name="Freeform 11">
            <a:extLst>
              <a:ext uri="{FF2B5EF4-FFF2-40B4-BE49-F238E27FC236}">
                <a16:creationId xmlns:a16="http://schemas.microsoft.com/office/drawing/2014/main" id="{CDF4476C-42C9-4F2C-8E7A-CBD9DCB44C1C}"/>
              </a:ext>
            </a:extLst>
          </p:cNvPr>
          <p:cNvSpPr>
            <a:spLocks/>
          </p:cNvSpPr>
          <p:nvPr>
            <p:custDataLst>
              <p:tags r:id="rId8"/>
            </p:custDataLst>
          </p:nvPr>
        </p:nvSpPr>
        <p:spPr bwMode="auto">
          <a:xfrm>
            <a:off x="5816600" y="1409700"/>
            <a:ext cx="4763" cy="1428750"/>
          </a:xfrm>
          <a:custGeom>
            <a:avLst/>
            <a:gdLst>
              <a:gd name="T0" fmla="*/ 0 w 3"/>
              <a:gd name="T1" fmla="*/ 2147483646 h 900"/>
              <a:gd name="T2" fmla="*/ 0 w 3"/>
              <a:gd name="T3" fmla="*/ 0 h 900"/>
              <a:gd name="T4" fmla="*/ 2147483646 w 3"/>
              <a:gd name="T5" fmla="*/ 0 h 900"/>
              <a:gd name="T6" fmla="*/ 0 60000 65536"/>
              <a:gd name="T7" fmla="*/ 0 60000 65536"/>
              <a:gd name="T8" fmla="*/ 0 60000 65536"/>
              <a:gd name="T9" fmla="*/ 0 w 3"/>
              <a:gd name="T10" fmla="*/ 0 h 900"/>
              <a:gd name="T11" fmla="*/ 3 w 3"/>
              <a:gd name="T12" fmla="*/ 900 h 900"/>
            </a:gdLst>
            <a:ahLst/>
            <a:cxnLst>
              <a:cxn ang="T6">
                <a:pos x="T0" y="T1"/>
              </a:cxn>
              <a:cxn ang="T7">
                <a:pos x="T2" y="T3"/>
              </a:cxn>
              <a:cxn ang="T8">
                <a:pos x="T4" y="T5"/>
              </a:cxn>
            </a:cxnLst>
            <a:rect l="T9" t="T10" r="T11" b="T12"/>
            <a:pathLst>
              <a:path w="3" h="900">
                <a:moveTo>
                  <a:pt x="0" y="899"/>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6" name="Freeform 12">
            <a:extLst>
              <a:ext uri="{FF2B5EF4-FFF2-40B4-BE49-F238E27FC236}">
                <a16:creationId xmlns:a16="http://schemas.microsoft.com/office/drawing/2014/main" id="{E77DAFC8-8495-45FF-95B3-8C28E879A8B6}"/>
              </a:ext>
            </a:extLst>
          </p:cNvPr>
          <p:cNvSpPr>
            <a:spLocks/>
          </p:cNvSpPr>
          <p:nvPr>
            <p:custDataLst>
              <p:tags r:id="rId9"/>
            </p:custDataLst>
          </p:nvPr>
        </p:nvSpPr>
        <p:spPr bwMode="auto">
          <a:xfrm>
            <a:off x="5813425" y="2860675"/>
            <a:ext cx="546100" cy="560388"/>
          </a:xfrm>
          <a:custGeom>
            <a:avLst/>
            <a:gdLst>
              <a:gd name="T0" fmla="*/ 0 w 344"/>
              <a:gd name="T1" fmla="*/ 0 h 353"/>
              <a:gd name="T2" fmla="*/ 2147483646 w 344"/>
              <a:gd name="T3" fmla="*/ 2147483646 h 353"/>
              <a:gd name="T4" fmla="*/ 2147483646 w 344"/>
              <a:gd name="T5" fmla="*/ 2147483646 h 353"/>
              <a:gd name="T6" fmla="*/ 2147483646 w 344"/>
              <a:gd name="T7" fmla="*/ 2147483646 h 353"/>
              <a:gd name="T8" fmla="*/ 2147483646 w 344"/>
              <a:gd name="T9" fmla="*/ 2147483646 h 353"/>
              <a:gd name="T10" fmla="*/ 2147483646 w 344"/>
              <a:gd name="T11" fmla="*/ 2147483646 h 353"/>
              <a:gd name="T12" fmla="*/ 2147483646 w 344"/>
              <a:gd name="T13" fmla="*/ 2147483646 h 353"/>
              <a:gd name="T14" fmla="*/ 2147483646 w 344"/>
              <a:gd name="T15" fmla="*/ 2147483646 h 353"/>
              <a:gd name="T16" fmla="*/ 2147483646 w 344"/>
              <a:gd name="T17" fmla="*/ 2147483646 h 353"/>
              <a:gd name="T18" fmla="*/ 2147483646 w 344"/>
              <a:gd name="T19" fmla="*/ 2147483646 h 353"/>
              <a:gd name="T20" fmla="*/ 2147483646 w 344"/>
              <a:gd name="T21" fmla="*/ 2147483646 h 353"/>
              <a:gd name="T22" fmla="*/ 2147483646 w 344"/>
              <a:gd name="T23" fmla="*/ 2147483646 h 353"/>
              <a:gd name="T24" fmla="*/ 2147483646 w 344"/>
              <a:gd name="T25" fmla="*/ 2147483646 h 353"/>
              <a:gd name="T26" fmla="*/ 2147483646 w 344"/>
              <a:gd name="T27" fmla="*/ 2147483646 h 353"/>
              <a:gd name="T28" fmla="*/ 2147483646 w 344"/>
              <a:gd name="T29" fmla="*/ 2147483646 h 353"/>
              <a:gd name="T30" fmla="*/ 2147483646 w 344"/>
              <a:gd name="T31" fmla="*/ 2147483646 h 353"/>
              <a:gd name="T32" fmla="*/ 2147483646 w 344"/>
              <a:gd name="T33" fmla="*/ 2147483646 h 353"/>
              <a:gd name="T34" fmla="*/ 2147483646 w 344"/>
              <a:gd name="T35" fmla="*/ 2147483646 h 353"/>
              <a:gd name="T36" fmla="*/ 2147483646 w 344"/>
              <a:gd name="T37" fmla="*/ 2147483646 h 353"/>
              <a:gd name="T38" fmla="*/ 2147483646 w 344"/>
              <a:gd name="T39" fmla="*/ 2147483646 h 353"/>
              <a:gd name="T40" fmla="*/ 2147483646 w 344"/>
              <a:gd name="T41" fmla="*/ 2147483646 h 353"/>
              <a:gd name="T42" fmla="*/ 2147483646 w 344"/>
              <a:gd name="T43" fmla="*/ 2147483646 h 353"/>
              <a:gd name="T44" fmla="*/ 2147483646 w 344"/>
              <a:gd name="T45" fmla="*/ 2147483646 h 353"/>
              <a:gd name="T46" fmla="*/ 2147483646 w 344"/>
              <a:gd name="T47" fmla="*/ 2147483646 h 353"/>
              <a:gd name="T48" fmla="*/ 2147483646 w 344"/>
              <a:gd name="T49" fmla="*/ 2147483646 h 353"/>
              <a:gd name="T50" fmla="*/ 2147483646 w 344"/>
              <a:gd name="T51" fmla="*/ 2147483646 h 353"/>
              <a:gd name="T52" fmla="*/ 2147483646 w 344"/>
              <a:gd name="T53" fmla="*/ 2147483646 h 353"/>
              <a:gd name="T54" fmla="*/ 2147483646 w 344"/>
              <a:gd name="T55" fmla="*/ 2147483646 h 353"/>
              <a:gd name="T56" fmla="*/ 2147483646 w 344"/>
              <a:gd name="T57" fmla="*/ 2147483646 h 353"/>
              <a:gd name="T58" fmla="*/ 2147483646 w 344"/>
              <a:gd name="T59" fmla="*/ 2147483646 h 353"/>
              <a:gd name="T60" fmla="*/ 2147483646 w 344"/>
              <a:gd name="T61" fmla="*/ 2147483646 h 353"/>
              <a:gd name="T62" fmla="*/ 2147483646 w 344"/>
              <a:gd name="T63" fmla="*/ 2147483646 h 353"/>
              <a:gd name="T64" fmla="*/ 2147483646 w 344"/>
              <a:gd name="T65" fmla="*/ 2147483646 h 353"/>
              <a:gd name="T66" fmla="*/ 2147483646 w 344"/>
              <a:gd name="T67" fmla="*/ 2147483646 h 353"/>
              <a:gd name="T68" fmla="*/ 2147483646 w 344"/>
              <a:gd name="T69" fmla="*/ 2147483646 h 353"/>
              <a:gd name="T70" fmla="*/ 2147483646 w 344"/>
              <a:gd name="T71" fmla="*/ 2147483646 h 353"/>
              <a:gd name="T72" fmla="*/ 2147483646 w 344"/>
              <a:gd name="T73" fmla="*/ 2147483646 h 353"/>
              <a:gd name="T74" fmla="*/ 2147483646 w 344"/>
              <a:gd name="T75" fmla="*/ 2147483646 h 353"/>
              <a:gd name="T76" fmla="*/ 2147483646 w 344"/>
              <a:gd name="T77" fmla="*/ 2147483646 h 353"/>
              <a:gd name="T78" fmla="*/ 2147483646 w 344"/>
              <a:gd name="T79" fmla="*/ 2147483646 h 353"/>
              <a:gd name="T80" fmla="*/ 2147483646 w 344"/>
              <a:gd name="T81" fmla="*/ 2147483646 h 353"/>
              <a:gd name="T82" fmla="*/ 2147483646 w 344"/>
              <a:gd name="T83" fmla="*/ 2147483646 h 353"/>
              <a:gd name="T84" fmla="*/ 2147483646 w 344"/>
              <a:gd name="T85" fmla="*/ 2147483646 h 353"/>
              <a:gd name="T86" fmla="*/ 2147483646 w 344"/>
              <a:gd name="T87" fmla="*/ 2147483646 h 353"/>
              <a:gd name="T88" fmla="*/ 2147483646 w 344"/>
              <a:gd name="T89" fmla="*/ 2147483646 h 353"/>
              <a:gd name="T90" fmla="*/ 2147483646 w 344"/>
              <a:gd name="T91" fmla="*/ 2147483646 h 353"/>
              <a:gd name="T92" fmla="*/ 2147483646 w 344"/>
              <a:gd name="T93" fmla="*/ 2147483646 h 353"/>
              <a:gd name="T94" fmla="*/ 2147483646 w 344"/>
              <a:gd name="T95" fmla="*/ 2147483646 h 353"/>
              <a:gd name="T96" fmla="*/ 2147483646 w 344"/>
              <a:gd name="T97" fmla="*/ 2147483646 h 353"/>
              <a:gd name="T98" fmla="*/ 2147483646 w 344"/>
              <a:gd name="T99" fmla="*/ 2147483646 h 353"/>
              <a:gd name="T100" fmla="*/ 2147483646 w 344"/>
              <a:gd name="T101" fmla="*/ 2147483646 h 353"/>
              <a:gd name="T102" fmla="*/ 2147483646 w 344"/>
              <a:gd name="T103" fmla="*/ 2147483646 h 353"/>
              <a:gd name="T104" fmla="*/ 2147483646 w 344"/>
              <a:gd name="T105" fmla="*/ 2147483646 h 353"/>
              <a:gd name="T106" fmla="*/ 2147483646 w 344"/>
              <a:gd name="T107" fmla="*/ 2147483646 h 353"/>
              <a:gd name="T108" fmla="*/ 2147483646 w 344"/>
              <a:gd name="T109" fmla="*/ 2147483646 h 353"/>
              <a:gd name="T110" fmla="*/ 2147483646 w 344"/>
              <a:gd name="T111" fmla="*/ 2147483646 h 353"/>
              <a:gd name="T112" fmla="*/ 2147483646 w 344"/>
              <a:gd name="T113" fmla="*/ 2147483646 h 353"/>
              <a:gd name="T114" fmla="*/ 2147483646 w 344"/>
              <a:gd name="T115" fmla="*/ 2147483646 h 353"/>
              <a:gd name="T116" fmla="*/ 2147483646 w 344"/>
              <a:gd name="T117" fmla="*/ 2147483646 h 353"/>
              <a:gd name="T118" fmla="*/ 2147483646 w 344"/>
              <a:gd name="T119" fmla="*/ 2147483646 h 353"/>
              <a:gd name="T120" fmla="*/ 2147483646 w 344"/>
              <a:gd name="T121" fmla="*/ 2147483646 h 3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44"/>
              <a:gd name="T184" fmla="*/ 0 h 353"/>
              <a:gd name="T185" fmla="*/ 344 w 344"/>
              <a:gd name="T186" fmla="*/ 353 h 3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44" h="353">
                <a:moveTo>
                  <a:pt x="0" y="0"/>
                </a:moveTo>
                <a:lnTo>
                  <a:pt x="14" y="10"/>
                </a:lnTo>
                <a:lnTo>
                  <a:pt x="27" y="20"/>
                </a:lnTo>
                <a:lnTo>
                  <a:pt x="37" y="27"/>
                </a:lnTo>
                <a:lnTo>
                  <a:pt x="48" y="35"/>
                </a:lnTo>
                <a:lnTo>
                  <a:pt x="58" y="42"/>
                </a:lnTo>
                <a:lnTo>
                  <a:pt x="65" y="48"/>
                </a:lnTo>
                <a:lnTo>
                  <a:pt x="73" y="54"/>
                </a:lnTo>
                <a:lnTo>
                  <a:pt x="79" y="58"/>
                </a:lnTo>
                <a:lnTo>
                  <a:pt x="85" y="62"/>
                </a:lnTo>
                <a:lnTo>
                  <a:pt x="90" y="65"/>
                </a:lnTo>
                <a:lnTo>
                  <a:pt x="96" y="69"/>
                </a:lnTo>
                <a:lnTo>
                  <a:pt x="100" y="73"/>
                </a:lnTo>
                <a:lnTo>
                  <a:pt x="104" y="75"/>
                </a:lnTo>
                <a:lnTo>
                  <a:pt x="123" y="94"/>
                </a:lnTo>
                <a:lnTo>
                  <a:pt x="125" y="98"/>
                </a:lnTo>
                <a:lnTo>
                  <a:pt x="129" y="102"/>
                </a:lnTo>
                <a:lnTo>
                  <a:pt x="131" y="106"/>
                </a:lnTo>
                <a:lnTo>
                  <a:pt x="134" y="109"/>
                </a:lnTo>
                <a:lnTo>
                  <a:pt x="138" y="115"/>
                </a:lnTo>
                <a:lnTo>
                  <a:pt x="142" y="121"/>
                </a:lnTo>
                <a:lnTo>
                  <a:pt x="148" y="129"/>
                </a:lnTo>
                <a:lnTo>
                  <a:pt x="154" y="136"/>
                </a:lnTo>
                <a:lnTo>
                  <a:pt x="159" y="144"/>
                </a:lnTo>
                <a:lnTo>
                  <a:pt x="165" y="153"/>
                </a:lnTo>
                <a:lnTo>
                  <a:pt x="173" y="163"/>
                </a:lnTo>
                <a:lnTo>
                  <a:pt x="180" y="174"/>
                </a:lnTo>
                <a:lnTo>
                  <a:pt x="190" y="186"/>
                </a:lnTo>
                <a:lnTo>
                  <a:pt x="200" y="192"/>
                </a:lnTo>
                <a:lnTo>
                  <a:pt x="209" y="197"/>
                </a:lnTo>
                <a:lnTo>
                  <a:pt x="217" y="203"/>
                </a:lnTo>
                <a:lnTo>
                  <a:pt x="224" y="207"/>
                </a:lnTo>
                <a:lnTo>
                  <a:pt x="232" y="211"/>
                </a:lnTo>
                <a:lnTo>
                  <a:pt x="238" y="215"/>
                </a:lnTo>
                <a:lnTo>
                  <a:pt x="244" y="218"/>
                </a:lnTo>
                <a:lnTo>
                  <a:pt x="247" y="220"/>
                </a:lnTo>
                <a:lnTo>
                  <a:pt x="253" y="222"/>
                </a:lnTo>
                <a:lnTo>
                  <a:pt x="259" y="228"/>
                </a:lnTo>
                <a:lnTo>
                  <a:pt x="263" y="230"/>
                </a:lnTo>
                <a:lnTo>
                  <a:pt x="265" y="232"/>
                </a:lnTo>
                <a:lnTo>
                  <a:pt x="269" y="234"/>
                </a:lnTo>
                <a:lnTo>
                  <a:pt x="270" y="236"/>
                </a:lnTo>
                <a:lnTo>
                  <a:pt x="272" y="239"/>
                </a:lnTo>
                <a:lnTo>
                  <a:pt x="274" y="241"/>
                </a:lnTo>
                <a:lnTo>
                  <a:pt x="276" y="245"/>
                </a:lnTo>
                <a:lnTo>
                  <a:pt x="278" y="249"/>
                </a:lnTo>
                <a:lnTo>
                  <a:pt x="280" y="253"/>
                </a:lnTo>
                <a:lnTo>
                  <a:pt x="284" y="257"/>
                </a:lnTo>
                <a:lnTo>
                  <a:pt x="286" y="260"/>
                </a:lnTo>
                <a:lnTo>
                  <a:pt x="288" y="266"/>
                </a:lnTo>
                <a:lnTo>
                  <a:pt x="292" y="272"/>
                </a:lnTo>
                <a:lnTo>
                  <a:pt x="295" y="280"/>
                </a:lnTo>
                <a:lnTo>
                  <a:pt x="299" y="287"/>
                </a:lnTo>
                <a:lnTo>
                  <a:pt x="303" y="295"/>
                </a:lnTo>
                <a:lnTo>
                  <a:pt x="309" y="304"/>
                </a:lnTo>
                <a:lnTo>
                  <a:pt x="315" y="314"/>
                </a:lnTo>
                <a:lnTo>
                  <a:pt x="320" y="325"/>
                </a:lnTo>
                <a:lnTo>
                  <a:pt x="328" y="339"/>
                </a:lnTo>
                <a:lnTo>
                  <a:pt x="336" y="352"/>
                </a:lnTo>
                <a:lnTo>
                  <a:pt x="341" y="352"/>
                </a:lnTo>
                <a:lnTo>
                  <a:pt x="343" y="352"/>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7" name="Freeform 13">
            <a:extLst>
              <a:ext uri="{FF2B5EF4-FFF2-40B4-BE49-F238E27FC236}">
                <a16:creationId xmlns:a16="http://schemas.microsoft.com/office/drawing/2014/main" id="{08B21C81-60A6-4BAA-9F06-75C53A996BC4}"/>
              </a:ext>
            </a:extLst>
          </p:cNvPr>
          <p:cNvSpPr>
            <a:spLocks/>
          </p:cNvSpPr>
          <p:nvPr>
            <p:custDataLst>
              <p:tags r:id="rId10"/>
            </p:custDataLst>
          </p:nvPr>
        </p:nvSpPr>
        <p:spPr bwMode="auto">
          <a:xfrm>
            <a:off x="5822950" y="1435100"/>
            <a:ext cx="546100" cy="558800"/>
          </a:xfrm>
          <a:custGeom>
            <a:avLst/>
            <a:gdLst>
              <a:gd name="T0" fmla="*/ 0 w 344"/>
              <a:gd name="T1" fmla="*/ 0 h 352"/>
              <a:gd name="T2" fmla="*/ 2147483646 w 344"/>
              <a:gd name="T3" fmla="*/ 2147483646 h 352"/>
              <a:gd name="T4" fmla="*/ 2147483646 w 344"/>
              <a:gd name="T5" fmla="*/ 2147483646 h 352"/>
              <a:gd name="T6" fmla="*/ 2147483646 w 344"/>
              <a:gd name="T7" fmla="*/ 2147483646 h 352"/>
              <a:gd name="T8" fmla="*/ 2147483646 w 344"/>
              <a:gd name="T9" fmla="*/ 2147483646 h 352"/>
              <a:gd name="T10" fmla="*/ 2147483646 w 344"/>
              <a:gd name="T11" fmla="*/ 2147483646 h 352"/>
              <a:gd name="T12" fmla="*/ 2147483646 w 344"/>
              <a:gd name="T13" fmla="*/ 2147483646 h 352"/>
              <a:gd name="T14" fmla="*/ 2147483646 w 344"/>
              <a:gd name="T15" fmla="*/ 2147483646 h 352"/>
              <a:gd name="T16" fmla="*/ 2147483646 w 344"/>
              <a:gd name="T17" fmla="*/ 2147483646 h 352"/>
              <a:gd name="T18" fmla="*/ 2147483646 w 344"/>
              <a:gd name="T19" fmla="*/ 2147483646 h 352"/>
              <a:gd name="T20" fmla="*/ 2147483646 w 344"/>
              <a:gd name="T21" fmla="*/ 2147483646 h 352"/>
              <a:gd name="T22" fmla="*/ 2147483646 w 344"/>
              <a:gd name="T23" fmla="*/ 2147483646 h 352"/>
              <a:gd name="T24" fmla="*/ 2147483646 w 344"/>
              <a:gd name="T25" fmla="*/ 2147483646 h 352"/>
              <a:gd name="T26" fmla="*/ 2147483646 w 344"/>
              <a:gd name="T27" fmla="*/ 2147483646 h 352"/>
              <a:gd name="T28" fmla="*/ 2147483646 w 344"/>
              <a:gd name="T29" fmla="*/ 2147483646 h 352"/>
              <a:gd name="T30" fmla="*/ 2147483646 w 344"/>
              <a:gd name="T31" fmla="*/ 2147483646 h 352"/>
              <a:gd name="T32" fmla="*/ 2147483646 w 344"/>
              <a:gd name="T33" fmla="*/ 2147483646 h 352"/>
              <a:gd name="T34" fmla="*/ 2147483646 w 344"/>
              <a:gd name="T35" fmla="*/ 2147483646 h 352"/>
              <a:gd name="T36" fmla="*/ 2147483646 w 344"/>
              <a:gd name="T37" fmla="*/ 2147483646 h 352"/>
              <a:gd name="T38" fmla="*/ 2147483646 w 344"/>
              <a:gd name="T39" fmla="*/ 2147483646 h 352"/>
              <a:gd name="T40" fmla="*/ 2147483646 w 344"/>
              <a:gd name="T41" fmla="*/ 2147483646 h 352"/>
              <a:gd name="T42" fmla="*/ 2147483646 w 344"/>
              <a:gd name="T43" fmla="*/ 2147483646 h 352"/>
              <a:gd name="T44" fmla="*/ 2147483646 w 344"/>
              <a:gd name="T45" fmla="*/ 2147483646 h 352"/>
              <a:gd name="T46" fmla="*/ 2147483646 w 344"/>
              <a:gd name="T47" fmla="*/ 2147483646 h 352"/>
              <a:gd name="T48" fmla="*/ 2147483646 w 344"/>
              <a:gd name="T49" fmla="*/ 2147483646 h 352"/>
              <a:gd name="T50" fmla="*/ 2147483646 w 344"/>
              <a:gd name="T51" fmla="*/ 2147483646 h 352"/>
              <a:gd name="T52" fmla="*/ 2147483646 w 344"/>
              <a:gd name="T53" fmla="*/ 2147483646 h 352"/>
              <a:gd name="T54" fmla="*/ 2147483646 w 344"/>
              <a:gd name="T55" fmla="*/ 2147483646 h 352"/>
              <a:gd name="T56" fmla="*/ 2147483646 w 344"/>
              <a:gd name="T57" fmla="*/ 2147483646 h 352"/>
              <a:gd name="T58" fmla="*/ 2147483646 w 344"/>
              <a:gd name="T59" fmla="*/ 2147483646 h 352"/>
              <a:gd name="T60" fmla="*/ 2147483646 w 344"/>
              <a:gd name="T61" fmla="*/ 2147483646 h 352"/>
              <a:gd name="T62" fmla="*/ 2147483646 w 344"/>
              <a:gd name="T63" fmla="*/ 2147483646 h 352"/>
              <a:gd name="T64" fmla="*/ 2147483646 w 344"/>
              <a:gd name="T65" fmla="*/ 2147483646 h 352"/>
              <a:gd name="T66" fmla="*/ 2147483646 w 344"/>
              <a:gd name="T67" fmla="*/ 2147483646 h 352"/>
              <a:gd name="T68" fmla="*/ 2147483646 w 344"/>
              <a:gd name="T69" fmla="*/ 2147483646 h 352"/>
              <a:gd name="T70" fmla="*/ 2147483646 w 344"/>
              <a:gd name="T71" fmla="*/ 2147483646 h 352"/>
              <a:gd name="T72" fmla="*/ 2147483646 w 344"/>
              <a:gd name="T73" fmla="*/ 2147483646 h 352"/>
              <a:gd name="T74" fmla="*/ 2147483646 w 344"/>
              <a:gd name="T75" fmla="*/ 2147483646 h 352"/>
              <a:gd name="T76" fmla="*/ 2147483646 w 344"/>
              <a:gd name="T77" fmla="*/ 2147483646 h 352"/>
              <a:gd name="T78" fmla="*/ 2147483646 w 344"/>
              <a:gd name="T79" fmla="*/ 2147483646 h 352"/>
              <a:gd name="T80" fmla="*/ 2147483646 w 344"/>
              <a:gd name="T81" fmla="*/ 2147483646 h 352"/>
              <a:gd name="T82" fmla="*/ 2147483646 w 344"/>
              <a:gd name="T83" fmla="*/ 2147483646 h 352"/>
              <a:gd name="T84" fmla="*/ 2147483646 w 344"/>
              <a:gd name="T85" fmla="*/ 2147483646 h 352"/>
              <a:gd name="T86" fmla="*/ 2147483646 w 344"/>
              <a:gd name="T87" fmla="*/ 2147483646 h 352"/>
              <a:gd name="T88" fmla="*/ 2147483646 w 344"/>
              <a:gd name="T89" fmla="*/ 2147483646 h 352"/>
              <a:gd name="T90" fmla="*/ 2147483646 w 344"/>
              <a:gd name="T91" fmla="*/ 2147483646 h 352"/>
              <a:gd name="T92" fmla="*/ 2147483646 w 344"/>
              <a:gd name="T93" fmla="*/ 2147483646 h 352"/>
              <a:gd name="T94" fmla="*/ 2147483646 w 344"/>
              <a:gd name="T95" fmla="*/ 2147483646 h 352"/>
              <a:gd name="T96" fmla="*/ 2147483646 w 344"/>
              <a:gd name="T97" fmla="*/ 2147483646 h 352"/>
              <a:gd name="T98" fmla="*/ 2147483646 w 344"/>
              <a:gd name="T99" fmla="*/ 2147483646 h 352"/>
              <a:gd name="T100" fmla="*/ 2147483646 w 344"/>
              <a:gd name="T101" fmla="*/ 2147483646 h 352"/>
              <a:gd name="T102" fmla="*/ 2147483646 w 344"/>
              <a:gd name="T103" fmla="*/ 2147483646 h 352"/>
              <a:gd name="T104" fmla="*/ 2147483646 w 344"/>
              <a:gd name="T105" fmla="*/ 2147483646 h 352"/>
              <a:gd name="T106" fmla="*/ 2147483646 w 344"/>
              <a:gd name="T107" fmla="*/ 2147483646 h 352"/>
              <a:gd name="T108" fmla="*/ 2147483646 w 344"/>
              <a:gd name="T109" fmla="*/ 2147483646 h 352"/>
              <a:gd name="T110" fmla="*/ 2147483646 w 344"/>
              <a:gd name="T111" fmla="*/ 2147483646 h 352"/>
              <a:gd name="T112" fmla="*/ 2147483646 w 344"/>
              <a:gd name="T113" fmla="*/ 2147483646 h 352"/>
              <a:gd name="T114" fmla="*/ 2147483646 w 344"/>
              <a:gd name="T115" fmla="*/ 2147483646 h 352"/>
              <a:gd name="T116" fmla="*/ 2147483646 w 344"/>
              <a:gd name="T117" fmla="*/ 2147483646 h 352"/>
              <a:gd name="T118" fmla="*/ 2147483646 w 344"/>
              <a:gd name="T119" fmla="*/ 2147483646 h 35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44"/>
              <a:gd name="T181" fmla="*/ 0 h 352"/>
              <a:gd name="T182" fmla="*/ 344 w 344"/>
              <a:gd name="T183" fmla="*/ 352 h 35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44" h="352">
                <a:moveTo>
                  <a:pt x="0" y="0"/>
                </a:moveTo>
                <a:lnTo>
                  <a:pt x="13" y="9"/>
                </a:lnTo>
                <a:lnTo>
                  <a:pt x="27" y="19"/>
                </a:lnTo>
                <a:lnTo>
                  <a:pt x="36" y="26"/>
                </a:lnTo>
                <a:lnTo>
                  <a:pt x="48" y="34"/>
                </a:lnTo>
                <a:lnTo>
                  <a:pt x="57" y="40"/>
                </a:lnTo>
                <a:lnTo>
                  <a:pt x="65" y="46"/>
                </a:lnTo>
                <a:lnTo>
                  <a:pt x="73" y="51"/>
                </a:lnTo>
                <a:lnTo>
                  <a:pt x="79" y="55"/>
                </a:lnTo>
                <a:lnTo>
                  <a:pt x="84" y="61"/>
                </a:lnTo>
                <a:lnTo>
                  <a:pt x="90" y="65"/>
                </a:lnTo>
                <a:lnTo>
                  <a:pt x="96" y="67"/>
                </a:lnTo>
                <a:lnTo>
                  <a:pt x="103" y="74"/>
                </a:lnTo>
                <a:lnTo>
                  <a:pt x="107" y="76"/>
                </a:lnTo>
                <a:lnTo>
                  <a:pt x="123" y="91"/>
                </a:lnTo>
                <a:lnTo>
                  <a:pt x="125" y="95"/>
                </a:lnTo>
                <a:lnTo>
                  <a:pt x="128" y="99"/>
                </a:lnTo>
                <a:lnTo>
                  <a:pt x="130" y="103"/>
                </a:lnTo>
                <a:lnTo>
                  <a:pt x="134" y="107"/>
                </a:lnTo>
                <a:lnTo>
                  <a:pt x="138" y="112"/>
                </a:lnTo>
                <a:lnTo>
                  <a:pt x="142" y="118"/>
                </a:lnTo>
                <a:lnTo>
                  <a:pt x="148" y="126"/>
                </a:lnTo>
                <a:lnTo>
                  <a:pt x="153" y="133"/>
                </a:lnTo>
                <a:lnTo>
                  <a:pt x="159" y="141"/>
                </a:lnTo>
                <a:lnTo>
                  <a:pt x="165" y="151"/>
                </a:lnTo>
                <a:lnTo>
                  <a:pt x="172" y="160"/>
                </a:lnTo>
                <a:lnTo>
                  <a:pt x="180" y="172"/>
                </a:lnTo>
                <a:lnTo>
                  <a:pt x="190" y="183"/>
                </a:lnTo>
                <a:lnTo>
                  <a:pt x="199" y="189"/>
                </a:lnTo>
                <a:lnTo>
                  <a:pt x="209" y="195"/>
                </a:lnTo>
                <a:lnTo>
                  <a:pt x="217" y="200"/>
                </a:lnTo>
                <a:lnTo>
                  <a:pt x="224" y="204"/>
                </a:lnTo>
                <a:lnTo>
                  <a:pt x="232" y="208"/>
                </a:lnTo>
                <a:lnTo>
                  <a:pt x="238" y="212"/>
                </a:lnTo>
                <a:lnTo>
                  <a:pt x="243" y="216"/>
                </a:lnTo>
                <a:lnTo>
                  <a:pt x="247" y="218"/>
                </a:lnTo>
                <a:lnTo>
                  <a:pt x="253" y="220"/>
                </a:lnTo>
                <a:lnTo>
                  <a:pt x="259" y="225"/>
                </a:lnTo>
                <a:lnTo>
                  <a:pt x="263" y="227"/>
                </a:lnTo>
                <a:lnTo>
                  <a:pt x="264" y="229"/>
                </a:lnTo>
                <a:lnTo>
                  <a:pt x="268" y="231"/>
                </a:lnTo>
                <a:lnTo>
                  <a:pt x="270" y="235"/>
                </a:lnTo>
                <a:lnTo>
                  <a:pt x="274" y="239"/>
                </a:lnTo>
                <a:lnTo>
                  <a:pt x="276" y="242"/>
                </a:lnTo>
                <a:lnTo>
                  <a:pt x="278" y="246"/>
                </a:lnTo>
                <a:lnTo>
                  <a:pt x="280" y="250"/>
                </a:lnTo>
                <a:lnTo>
                  <a:pt x="284" y="254"/>
                </a:lnTo>
                <a:lnTo>
                  <a:pt x="286" y="260"/>
                </a:lnTo>
                <a:lnTo>
                  <a:pt x="287" y="264"/>
                </a:lnTo>
                <a:lnTo>
                  <a:pt x="291" y="271"/>
                </a:lnTo>
                <a:lnTo>
                  <a:pt x="295" y="277"/>
                </a:lnTo>
                <a:lnTo>
                  <a:pt x="299" y="285"/>
                </a:lnTo>
                <a:lnTo>
                  <a:pt x="303" y="294"/>
                </a:lnTo>
                <a:lnTo>
                  <a:pt x="309" y="304"/>
                </a:lnTo>
                <a:lnTo>
                  <a:pt x="314" y="313"/>
                </a:lnTo>
                <a:lnTo>
                  <a:pt x="320" y="325"/>
                </a:lnTo>
                <a:lnTo>
                  <a:pt x="328" y="338"/>
                </a:lnTo>
                <a:lnTo>
                  <a:pt x="335" y="351"/>
                </a:lnTo>
                <a:lnTo>
                  <a:pt x="341" y="351"/>
                </a:lnTo>
                <a:lnTo>
                  <a:pt x="343" y="351"/>
                </a:lnTo>
              </a:path>
            </a:pathLst>
          </a:custGeom>
          <a:noFill/>
          <a:ln w="28575" cap="rnd" cmpd="sng">
            <a:solidFill>
              <a:srgbClr val="008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8" name="Freeform 14">
            <a:extLst>
              <a:ext uri="{FF2B5EF4-FFF2-40B4-BE49-F238E27FC236}">
                <a16:creationId xmlns:a16="http://schemas.microsoft.com/office/drawing/2014/main" id="{4C8BE546-C775-492F-8F2C-618258FF3AD5}"/>
              </a:ext>
            </a:extLst>
          </p:cNvPr>
          <p:cNvSpPr>
            <a:spLocks/>
          </p:cNvSpPr>
          <p:nvPr>
            <p:custDataLst>
              <p:tags r:id="rId11"/>
            </p:custDataLst>
          </p:nvPr>
        </p:nvSpPr>
        <p:spPr bwMode="auto">
          <a:xfrm>
            <a:off x="6370638" y="1978025"/>
            <a:ext cx="4762" cy="1428750"/>
          </a:xfrm>
          <a:custGeom>
            <a:avLst/>
            <a:gdLst>
              <a:gd name="T0" fmla="*/ 0 w 3"/>
              <a:gd name="T1" fmla="*/ 2147483646 h 900"/>
              <a:gd name="T2" fmla="*/ 0 w 3"/>
              <a:gd name="T3" fmla="*/ 0 h 900"/>
              <a:gd name="T4" fmla="*/ 2147483646 w 3"/>
              <a:gd name="T5" fmla="*/ 0 h 900"/>
              <a:gd name="T6" fmla="*/ 0 60000 65536"/>
              <a:gd name="T7" fmla="*/ 0 60000 65536"/>
              <a:gd name="T8" fmla="*/ 0 60000 65536"/>
              <a:gd name="T9" fmla="*/ 0 w 3"/>
              <a:gd name="T10" fmla="*/ 0 h 900"/>
              <a:gd name="T11" fmla="*/ 3 w 3"/>
              <a:gd name="T12" fmla="*/ 900 h 900"/>
            </a:gdLst>
            <a:ahLst/>
            <a:cxnLst>
              <a:cxn ang="T6">
                <a:pos x="T0" y="T1"/>
              </a:cxn>
              <a:cxn ang="T7">
                <a:pos x="T2" y="T3"/>
              </a:cxn>
              <a:cxn ang="T8">
                <a:pos x="T4" y="T5"/>
              </a:cxn>
            </a:cxnLst>
            <a:rect l="T9" t="T10" r="T11" b="T12"/>
            <a:pathLst>
              <a:path w="3" h="900">
                <a:moveTo>
                  <a:pt x="0" y="899"/>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89" name="Freeform 15">
            <a:extLst>
              <a:ext uri="{FF2B5EF4-FFF2-40B4-BE49-F238E27FC236}">
                <a16:creationId xmlns:a16="http://schemas.microsoft.com/office/drawing/2014/main" id="{2C85D7E0-E877-4214-8AD7-57477240A852}"/>
              </a:ext>
            </a:extLst>
          </p:cNvPr>
          <p:cNvSpPr>
            <a:spLocks/>
          </p:cNvSpPr>
          <p:nvPr>
            <p:custDataLst>
              <p:tags r:id="rId12"/>
            </p:custDataLst>
          </p:nvPr>
        </p:nvSpPr>
        <p:spPr bwMode="auto">
          <a:xfrm>
            <a:off x="6367463" y="1990725"/>
            <a:ext cx="747712" cy="631825"/>
          </a:xfrm>
          <a:custGeom>
            <a:avLst/>
            <a:gdLst>
              <a:gd name="T0" fmla="*/ 2147483646 w 471"/>
              <a:gd name="T1" fmla="*/ 2147483646 h 398"/>
              <a:gd name="T2" fmla="*/ 2147483646 w 471"/>
              <a:gd name="T3" fmla="*/ 2147483646 h 398"/>
              <a:gd name="T4" fmla="*/ 2147483646 w 471"/>
              <a:gd name="T5" fmla="*/ 2147483646 h 398"/>
              <a:gd name="T6" fmla="*/ 2147483646 w 471"/>
              <a:gd name="T7" fmla="*/ 2147483646 h 398"/>
              <a:gd name="T8" fmla="*/ 2147483646 w 471"/>
              <a:gd name="T9" fmla="*/ 2147483646 h 398"/>
              <a:gd name="T10" fmla="*/ 2147483646 w 471"/>
              <a:gd name="T11" fmla="*/ 2147483646 h 398"/>
              <a:gd name="T12" fmla="*/ 2147483646 w 471"/>
              <a:gd name="T13" fmla="*/ 2147483646 h 398"/>
              <a:gd name="T14" fmla="*/ 2147483646 w 471"/>
              <a:gd name="T15" fmla="*/ 2147483646 h 398"/>
              <a:gd name="T16" fmla="*/ 2147483646 w 471"/>
              <a:gd name="T17" fmla="*/ 2147483646 h 398"/>
              <a:gd name="T18" fmla="*/ 2147483646 w 471"/>
              <a:gd name="T19" fmla="*/ 2147483646 h 398"/>
              <a:gd name="T20" fmla="*/ 2147483646 w 471"/>
              <a:gd name="T21" fmla="*/ 2147483646 h 398"/>
              <a:gd name="T22" fmla="*/ 2147483646 w 471"/>
              <a:gd name="T23" fmla="*/ 2147483646 h 398"/>
              <a:gd name="T24" fmla="*/ 2147483646 w 471"/>
              <a:gd name="T25" fmla="*/ 2147483646 h 398"/>
              <a:gd name="T26" fmla="*/ 2147483646 w 471"/>
              <a:gd name="T27" fmla="*/ 2147483646 h 398"/>
              <a:gd name="T28" fmla="*/ 2147483646 w 471"/>
              <a:gd name="T29" fmla="*/ 2147483646 h 398"/>
              <a:gd name="T30" fmla="*/ 2147483646 w 471"/>
              <a:gd name="T31" fmla="*/ 2147483646 h 398"/>
              <a:gd name="T32" fmla="*/ 2147483646 w 471"/>
              <a:gd name="T33" fmla="*/ 2147483646 h 398"/>
              <a:gd name="T34" fmla="*/ 2147483646 w 471"/>
              <a:gd name="T35" fmla="*/ 2147483646 h 398"/>
              <a:gd name="T36" fmla="*/ 2147483646 w 471"/>
              <a:gd name="T37" fmla="*/ 2147483646 h 398"/>
              <a:gd name="T38" fmla="*/ 2147483646 w 471"/>
              <a:gd name="T39" fmla="*/ 2147483646 h 398"/>
              <a:gd name="T40" fmla="*/ 2147483646 w 471"/>
              <a:gd name="T41" fmla="*/ 2147483646 h 398"/>
              <a:gd name="T42" fmla="*/ 2147483646 w 471"/>
              <a:gd name="T43" fmla="*/ 2147483646 h 398"/>
              <a:gd name="T44" fmla="*/ 2147483646 w 471"/>
              <a:gd name="T45" fmla="*/ 2147483646 h 398"/>
              <a:gd name="T46" fmla="*/ 2147483646 w 471"/>
              <a:gd name="T47" fmla="*/ 2147483646 h 398"/>
              <a:gd name="T48" fmla="*/ 2147483646 w 471"/>
              <a:gd name="T49" fmla="*/ 2147483646 h 398"/>
              <a:gd name="T50" fmla="*/ 2147483646 w 471"/>
              <a:gd name="T51" fmla="*/ 2147483646 h 398"/>
              <a:gd name="T52" fmla="*/ 2147483646 w 471"/>
              <a:gd name="T53" fmla="*/ 2147483646 h 398"/>
              <a:gd name="T54" fmla="*/ 2147483646 w 471"/>
              <a:gd name="T55" fmla="*/ 2147483646 h 398"/>
              <a:gd name="T56" fmla="*/ 2147483646 w 471"/>
              <a:gd name="T57" fmla="*/ 2147483646 h 398"/>
              <a:gd name="T58" fmla="*/ 2147483646 w 471"/>
              <a:gd name="T59" fmla="*/ 2147483646 h 398"/>
              <a:gd name="T60" fmla="*/ 2147483646 w 471"/>
              <a:gd name="T61" fmla="*/ 2147483646 h 398"/>
              <a:gd name="T62" fmla="*/ 2147483646 w 471"/>
              <a:gd name="T63" fmla="*/ 2147483646 h 398"/>
              <a:gd name="T64" fmla="*/ 2147483646 w 471"/>
              <a:gd name="T65" fmla="*/ 2147483646 h 398"/>
              <a:gd name="T66" fmla="*/ 2147483646 w 471"/>
              <a:gd name="T67" fmla="*/ 2147483646 h 398"/>
              <a:gd name="T68" fmla="*/ 2147483646 w 471"/>
              <a:gd name="T69" fmla="*/ 2147483646 h 3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71"/>
              <a:gd name="T106" fmla="*/ 0 h 398"/>
              <a:gd name="T107" fmla="*/ 471 w 471"/>
              <a:gd name="T108" fmla="*/ 398 h 39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71" h="398">
                <a:moveTo>
                  <a:pt x="0" y="0"/>
                </a:moveTo>
                <a:lnTo>
                  <a:pt x="6" y="5"/>
                </a:lnTo>
                <a:lnTo>
                  <a:pt x="10" y="11"/>
                </a:lnTo>
                <a:lnTo>
                  <a:pt x="15" y="19"/>
                </a:lnTo>
                <a:lnTo>
                  <a:pt x="21" y="24"/>
                </a:lnTo>
                <a:lnTo>
                  <a:pt x="25" y="30"/>
                </a:lnTo>
                <a:lnTo>
                  <a:pt x="36" y="42"/>
                </a:lnTo>
                <a:lnTo>
                  <a:pt x="40" y="47"/>
                </a:lnTo>
                <a:lnTo>
                  <a:pt x="46" y="53"/>
                </a:lnTo>
                <a:lnTo>
                  <a:pt x="52" y="61"/>
                </a:lnTo>
                <a:lnTo>
                  <a:pt x="56" y="66"/>
                </a:lnTo>
                <a:lnTo>
                  <a:pt x="67" y="78"/>
                </a:lnTo>
                <a:lnTo>
                  <a:pt x="71" y="84"/>
                </a:lnTo>
                <a:lnTo>
                  <a:pt x="82" y="95"/>
                </a:lnTo>
                <a:lnTo>
                  <a:pt x="86" y="101"/>
                </a:lnTo>
                <a:lnTo>
                  <a:pt x="92" y="109"/>
                </a:lnTo>
                <a:lnTo>
                  <a:pt x="98" y="114"/>
                </a:lnTo>
                <a:lnTo>
                  <a:pt x="102" y="120"/>
                </a:lnTo>
                <a:lnTo>
                  <a:pt x="113" y="132"/>
                </a:lnTo>
                <a:lnTo>
                  <a:pt x="117" y="137"/>
                </a:lnTo>
                <a:lnTo>
                  <a:pt x="128" y="149"/>
                </a:lnTo>
                <a:lnTo>
                  <a:pt x="132" y="154"/>
                </a:lnTo>
                <a:lnTo>
                  <a:pt x="138" y="162"/>
                </a:lnTo>
                <a:lnTo>
                  <a:pt x="150" y="174"/>
                </a:lnTo>
                <a:lnTo>
                  <a:pt x="153" y="179"/>
                </a:lnTo>
                <a:lnTo>
                  <a:pt x="165" y="191"/>
                </a:lnTo>
                <a:lnTo>
                  <a:pt x="165" y="195"/>
                </a:lnTo>
                <a:lnTo>
                  <a:pt x="167" y="195"/>
                </a:lnTo>
                <a:lnTo>
                  <a:pt x="167" y="198"/>
                </a:lnTo>
                <a:lnTo>
                  <a:pt x="169" y="200"/>
                </a:lnTo>
                <a:lnTo>
                  <a:pt x="169" y="202"/>
                </a:lnTo>
                <a:lnTo>
                  <a:pt x="174" y="208"/>
                </a:lnTo>
                <a:lnTo>
                  <a:pt x="174" y="210"/>
                </a:lnTo>
                <a:lnTo>
                  <a:pt x="176" y="210"/>
                </a:lnTo>
                <a:lnTo>
                  <a:pt x="176" y="212"/>
                </a:lnTo>
                <a:lnTo>
                  <a:pt x="178" y="214"/>
                </a:lnTo>
                <a:lnTo>
                  <a:pt x="178" y="216"/>
                </a:lnTo>
                <a:lnTo>
                  <a:pt x="180" y="216"/>
                </a:lnTo>
                <a:lnTo>
                  <a:pt x="180" y="218"/>
                </a:lnTo>
                <a:lnTo>
                  <a:pt x="182" y="218"/>
                </a:lnTo>
                <a:lnTo>
                  <a:pt x="182" y="219"/>
                </a:lnTo>
                <a:lnTo>
                  <a:pt x="184" y="221"/>
                </a:lnTo>
                <a:lnTo>
                  <a:pt x="184" y="223"/>
                </a:lnTo>
                <a:lnTo>
                  <a:pt x="186" y="225"/>
                </a:lnTo>
                <a:lnTo>
                  <a:pt x="186" y="227"/>
                </a:lnTo>
                <a:lnTo>
                  <a:pt x="188" y="229"/>
                </a:lnTo>
                <a:lnTo>
                  <a:pt x="188" y="231"/>
                </a:lnTo>
                <a:lnTo>
                  <a:pt x="209" y="233"/>
                </a:lnTo>
                <a:lnTo>
                  <a:pt x="228" y="235"/>
                </a:lnTo>
                <a:lnTo>
                  <a:pt x="245" y="235"/>
                </a:lnTo>
                <a:lnTo>
                  <a:pt x="263" y="237"/>
                </a:lnTo>
                <a:lnTo>
                  <a:pt x="345" y="237"/>
                </a:lnTo>
                <a:lnTo>
                  <a:pt x="351" y="239"/>
                </a:lnTo>
                <a:lnTo>
                  <a:pt x="356" y="239"/>
                </a:lnTo>
                <a:lnTo>
                  <a:pt x="362" y="241"/>
                </a:lnTo>
                <a:lnTo>
                  <a:pt x="366" y="242"/>
                </a:lnTo>
                <a:lnTo>
                  <a:pt x="372" y="244"/>
                </a:lnTo>
                <a:lnTo>
                  <a:pt x="383" y="256"/>
                </a:lnTo>
                <a:lnTo>
                  <a:pt x="387" y="262"/>
                </a:lnTo>
                <a:lnTo>
                  <a:pt x="391" y="269"/>
                </a:lnTo>
                <a:lnTo>
                  <a:pt x="397" y="275"/>
                </a:lnTo>
                <a:lnTo>
                  <a:pt x="401" y="284"/>
                </a:lnTo>
                <a:lnTo>
                  <a:pt x="406" y="294"/>
                </a:lnTo>
                <a:lnTo>
                  <a:pt x="412" y="304"/>
                </a:lnTo>
                <a:lnTo>
                  <a:pt x="420" y="317"/>
                </a:lnTo>
                <a:lnTo>
                  <a:pt x="427" y="330"/>
                </a:lnTo>
                <a:lnTo>
                  <a:pt x="435" y="344"/>
                </a:lnTo>
                <a:lnTo>
                  <a:pt x="445" y="361"/>
                </a:lnTo>
                <a:lnTo>
                  <a:pt x="456" y="378"/>
                </a:lnTo>
                <a:lnTo>
                  <a:pt x="468" y="397"/>
                </a:lnTo>
                <a:lnTo>
                  <a:pt x="470" y="397"/>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4590" name="Rectangle 16">
            <a:extLst>
              <a:ext uri="{FF2B5EF4-FFF2-40B4-BE49-F238E27FC236}">
                <a16:creationId xmlns:a16="http://schemas.microsoft.com/office/drawing/2014/main" id="{6F20B58D-BCCA-4F0D-A414-B30FA800CD76}"/>
              </a:ext>
            </a:extLst>
          </p:cNvPr>
          <p:cNvSpPr>
            <a:spLocks noChangeArrowheads="1"/>
          </p:cNvSpPr>
          <p:nvPr>
            <p:custDataLst>
              <p:tags r:id="rId13"/>
            </p:custDataLst>
          </p:nvPr>
        </p:nvSpPr>
        <p:spPr bwMode="auto">
          <a:xfrm>
            <a:off x="1684338" y="1609725"/>
            <a:ext cx="8413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Niveau</a:t>
            </a:r>
          </a:p>
          <a:p>
            <a:pPr algn="ctr">
              <a:lnSpc>
                <a:spcPct val="90000"/>
              </a:lnSpc>
            </a:pPr>
            <a:r>
              <a:rPr lang="fr-FR" altLang="fr-FR" sz="1400">
                <a:solidFill>
                  <a:srgbClr val="000000"/>
                </a:solidFill>
              </a:rPr>
              <a:t>du stock</a:t>
            </a:r>
          </a:p>
        </p:txBody>
      </p:sp>
      <p:sp>
        <p:nvSpPr>
          <p:cNvPr id="24591" name="Rectangle 17">
            <a:extLst>
              <a:ext uri="{FF2B5EF4-FFF2-40B4-BE49-F238E27FC236}">
                <a16:creationId xmlns:a16="http://schemas.microsoft.com/office/drawing/2014/main" id="{51AD7736-F9BB-4C0D-9F0E-310BC49CBB14}"/>
              </a:ext>
            </a:extLst>
          </p:cNvPr>
          <p:cNvSpPr>
            <a:spLocks noChangeArrowheads="1"/>
          </p:cNvSpPr>
          <p:nvPr>
            <p:custDataLst>
              <p:tags r:id="rId14"/>
            </p:custDataLst>
          </p:nvPr>
        </p:nvSpPr>
        <p:spPr bwMode="auto">
          <a:xfrm>
            <a:off x="1460500" y="2705100"/>
            <a:ext cx="10572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Point de</a:t>
            </a:r>
          </a:p>
          <a:p>
            <a:pPr algn="ctr">
              <a:lnSpc>
                <a:spcPct val="90000"/>
              </a:lnSpc>
            </a:pPr>
            <a:r>
              <a:rPr lang="fr-FR" altLang="fr-FR" sz="1400">
                <a:solidFill>
                  <a:srgbClr val="000000"/>
                </a:solidFill>
              </a:rPr>
              <a:t>commande</a:t>
            </a:r>
          </a:p>
        </p:txBody>
      </p:sp>
      <p:sp>
        <p:nvSpPr>
          <p:cNvPr id="24592" name="Line 18">
            <a:extLst>
              <a:ext uri="{FF2B5EF4-FFF2-40B4-BE49-F238E27FC236}">
                <a16:creationId xmlns:a16="http://schemas.microsoft.com/office/drawing/2014/main" id="{FCFD9B3F-B8F2-4F57-B5A3-C5B774A0C319}"/>
              </a:ext>
            </a:extLst>
          </p:cNvPr>
          <p:cNvSpPr>
            <a:spLocks noChangeShapeType="1"/>
          </p:cNvSpPr>
          <p:nvPr>
            <p:custDataLst>
              <p:tags r:id="rId15"/>
            </p:custDataLst>
          </p:nvPr>
        </p:nvSpPr>
        <p:spPr bwMode="auto">
          <a:xfrm>
            <a:off x="2514600" y="1371600"/>
            <a:ext cx="0" cy="2201863"/>
          </a:xfrm>
          <a:prstGeom prst="line">
            <a:avLst/>
          </a:prstGeom>
          <a:noFill/>
          <a:ln w="12700">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fr-FR"/>
          </a:p>
        </p:txBody>
      </p:sp>
      <p:sp>
        <p:nvSpPr>
          <p:cNvPr id="24593" name="Rectangle 19">
            <a:extLst>
              <a:ext uri="{FF2B5EF4-FFF2-40B4-BE49-F238E27FC236}">
                <a16:creationId xmlns:a16="http://schemas.microsoft.com/office/drawing/2014/main" id="{D0602032-6911-4896-8106-08516321C24C}"/>
              </a:ext>
            </a:extLst>
          </p:cNvPr>
          <p:cNvSpPr>
            <a:spLocks noChangeArrowheads="1"/>
          </p:cNvSpPr>
          <p:nvPr>
            <p:custDataLst>
              <p:tags r:id="rId16"/>
            </p:custDataLst>
          </p:nvPr>
        </p:nvSpPr>
        <p:spPr bwMode="auto">
          <a:xfrm>
            <a:off x="6653213" y="3581400"/>
            <a:ext cx="66357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temps</a:t>
            </a:r>
          </a:p>
        </p:txBody>
      </p:sp>
      <p:sp>
        <p:nvSpPr>
          <p:cNvPr id="24594" name="Line 20">
            <a:extLst>
              <a:ext uri="{FF2B5EF4-FFF2-40B4-BE49-F238E27FC236}">
                <a16:creationId xmlns:a16="http://schemas.microsoft.com/office/drawing/2014/main" id="{D366B8CD-11DF-4778-B507-0C555276CC50}"/>
              </a:ext>
            </a:extLst>
          </p:cNvPr>
          <p:cNvSpPr>
            <a:spLocks noChangeShapeType="1"/>
          </p:cNvSpPr>
          <p:nvPr>
            <p:custDataLst>
              <p:tags r:id="rId17"/>
            </p:custDataLst>
          </p:nvPr>
        </p:nvSpPr>
        <p:spPr bwMode="auto">
          <a:xfrm>
            <a:off x="2528888" y="3586163"/>
            <a:ext cx="49260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4595" name="Line 21">
            <a:extLst>
              <a:ext uri="{FF2B5EF4-FFF2-40B4-BE49-F238E27FC236}">
                <a16:creationId xmlns:a16="http://schemas.microsoft.com/office/drawing/2014/main" id="{1356C9F2-398D-47D4-8BA9-0D20C2772A5F}"/>
              </a:ext>
            </a:extLst>
          </p:cNvPr>
          <p:cNvSpPr>
            <a:spLocks noChangeShapeType="1"/>
          </p:cNvSpPr>
          <p:nvPr>
            <p:custDataLst>
              <p:tags r:id="rId18"/>
            </p:custDataLst>
          </p:nvPr>
        </p:nvSpPr>
        <p:spPr bwMode="auto">
          <a:xfrm>
            <a:off x="2528888" y="2900363"/>
            <a:ext cx="4773612" cy="0"/>
          </a:xfrm>
          <a:prstGeom prst="line">
            <a:avLst/>
          </a:prstGeom>
          <a:noFill/>
          <a:ln w="28575">
            <a:solidFill>
              <a:schemeClr val="accent1"/>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4596" name="Rectangle 22">
            <a:extLst>
              <a:ext uri="{FF2B5EF4-FFF2-40B4-BE49-F238E27FC236}">
                <a16:creationId xmlns:a16="http://schemas.microsoft.com/office/drawing/2014/main" id="{78DF45DB-EC96-4201-BFC6-AFDDA8CBC086}"/>
              </a:ext>
            </a:extLst>
          </p:cNvPr>
          <p:cNvSpPr>
            <a:spLocks noChangeArrowheads="1"/>
          </p:cNvSpPr>
          <p:nvPr>
            <p:custDataLst>
              <p:tags r:id="rId19"/>
            </p:custDataLst>
          </p:nvPr>
        </p:nvSpPr>
        <p:spPr bwMode="auto">
          <a:xfrm>
            <a:off x="4230688" y="2400300"/>
            <a:ext cx="3778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d1</a:t>
            </a:r>
          </a:p>
        </p:txBody>
      </p:sp>
      <p:sp>
        <p:nvSpPr>
          <p:cNvPr id="24597" name="Rectangle 23">
            <a:extLst>
              <a:ext uri="{FF2B5EF4-FFF2-40B4-BE49-F238E27FC236}">
                <a16:creationId xmlns:a16="http://schemas.microsoft.com/office/drawing/2014/main" id="{D2ED1B4F-6401-4E78-AD9B-98A983E2D777}"/>
              </a:ext>
            </a:extLst>
          </p:cNvPr>
          <p:cNvSpPr>
            <a:spLocks noChangeArrowheads="1"/>
          </p:cNvSpPr>
          <p:nvPr>
            <p:custDataLst>
              <p:tags r:id="rId20"/>
            </p:custDataLst>
          </p:nvPr>
        </p:nvSpPr>
        <p:spPr bwMode="auto">
          <a:xfrm>
            <a:off x="5907088" y="2400300"/>
            <a:ext cx="3778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d2</a:t>
            </a:r>
          </a:p>
        </p:txBody>
      </p:sp>
      <p:sp>
        <p:nvSpPr>
          <p:cNvPr id="24598" name="Line 24">
            <a:extLst>
              <a:ext uri="{FF2B5EF4-FFF2-40B4-BE49-F238E27FC236}">
                <a16:creationId xmlns:a16="http://schemas.microsoft.com/office/drawing/2014/main" id="{87431A99-4671-43BB-8635-494D0C23BDD7}"/>
              </a:ext>
            </a:extLst>
          </p:cNvPr>
          <p:cNvSpPr>
            <a:spLocks noChangeShapeType="1"/>
          </p:cNvSpPr>
          <p:nvPr>
            <p:custDataLst>
              <p:tags r:id="rId21"/>
            </p:custDataLst>
          </p:nvPr>
        </p:nvSpPr>
        <p:spPr bwMode="auto">
          <a:xfrm>
            <a:off x="4052888" y="2671763"/>
            <a:ext cx="6588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4599" name="Line 25">
            <a:extLst>
              <a:ext uri="{FF2B5EF4-FFF2-40B4-BE49-F238E27FC236}">
                <a16:creationId xmlns:a16="http://schemas.microsoft.com/office/drawing/2014/main" id="{FF45B7BF-5584-4BB6-9334-AD0B52CDC5B2}"/>
              </a:ext>
            </a:extLst>
          </p:cNvPr>
          <p:cNvSpPr>
            <a:spLocks noChangeShapeType="1"/>
          </p:cNvSpPr>
          <p:nvPr>
            <p:custDataLst>
              <p:tags r:id="rId22"/>
            </p:custDataLst>
          </p:nvPr>
        </p:nvSpPr>
        <p:spPr bwMode="auto">
          <a:xfrm>
            <a:off x="5805488" y="2671763"/>
            <a:ext cx="5826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grpSp>
        <p:nvGrpSpPr>
          <p:cNvPr id="24600" name="Group 28">
            <a:extLst>
              <a:ext uri="{FF2B5EF4-FFF2-40B4-BE49-F238E27FC236}">
                <a16:creationId xmlns:a16="http://schemas.microsoft.com/office/drawing/2014/main" id="{49691977-7FE9-4737-B9E0-227DD858774D}"/>
              </a:ext>
            </a:extLst>
          </p:cNvPr>
          <p:cNvGrpSpPr>
            <a:grpSpLocks/>
          </p:cNvGrpSpPr>
          <p:nvPr>
            <p:custDataLst>
              <p:tags r:id="rId23"/>
            </p:custDataLst>
          </p:nvPr>
        </p:nvGrpSpPr>
        <p:grpSpPr bwMode="auto">
          <a:xfrm>
            <a:off x="3719513" y="1466850"/>
            <a:ext cx="331787" cy="1439863"/>
            <a:chOff x="2343" y="1161"/>
            <a:chExt cx="209" cy="907"/>
          </a:xfrm>
        </p:grpSpPr>
        <p:sp>
          <p:nvSpPr>
            <p:cNvPr id="24616" name="Line 26">
              <a:extLst>
                <a:ext uri="{FF2B5EF4-FFF2-40B4-BE49-F238E27FC236}">
                  <a16:creationId xmlns:a16="http://schemas.microsoft.com/office/drawing/2014/main" id="{9F5EC4C4-6DDB-4A39-A0CD-DB243D6A03AC}"/>
                </a:ext>
              </a:extLst>
            </p:cNvPr>
            <p:cNvSpPr>
              <a:spLocks noChangeShapeType="1"/>
            </p:cNvSpPr>
            <p:nvPr/>
          </p:nvSpPr>
          <p:spPr bwMode="auto">
            <a:xfrm>
              <a:off x="2454" y="1161"/>
              <a:ext cx="0" cy="907"/>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4617" name="Rectangle 27">
              <a:extLst>
                <a:ext uri="{FF2B5EF4-FFF2-40B4-BE49-F238E27FC236}">
                  <a16:creationId xmlns:a16="http://schemas.microsoft.com/office/drawing/2014/main" id="{ED97DB47-23EB-4BE2-ACE3-90B706611516}"/>
                </a:ext>
              </a:extLst>
            </p:cNvPr>
            <p:cNvSpPr>
              <a:spLocks noChangeArrowheads="1"/>
            </p:cNvSpPr>
            <p:nvPr/>
          </p:nvSpPr>
          <p:spPr bwMode="auto">
            <a:xfrm>
              <a:off x="2343" y="1533"/>
              <a:ext cx="209" cy="185"/>
            </a:xfrm>
            <a:prstGeom prst="rect">
              <a:avLst/>
            </a:prstGeom>
            <a:solidFill>
              <a:schemeClr val="hlink"/>
            </a:solidFill>
            <a:ln w="12700">
              <a:solidFill>
                <a:srgbClr val="000000"/>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t>Q</a:t>
              </a:r>
            </a:p>
          </p:txBody>
        </p:sp>
      </p:grpSp>
      <p:grpSp>
        <p:nvGrpSpPr>
          <p:cNvPr id="24601" name="Group 31">
            <a:extLst>
              <a:ext uri="{FF2B5EF4-FFF2-40B4-BE49-F238E27FC236}">
                <a16:creationId xmlns:a16="http://schemas.microsoft.com/office/drawing/2014/main" id="{3357FA1D-0ACB-4480-B88A-5B877AAD33E9}"/>
              </a:ext>
            </a:extLst>
          </p:cNvPr>
          <p:cNvGrpSpPr>
            <a:grpSpLocks/>
          </p:cNvGrpSpPr>
          <p:nvPr>
            <p:custDataLst>
              <p:tags r:id="rId24"/>
            </p:custDataLst>
          </p:nvPr>
        </p:nvGrpSpPr>
        <p:grpSpPr bwMode="auto">
          <a:xfrm>
            <a:off x="4738688" y="1933575"/>
            <a:ext cx="331787" cy="1411288"/>
            <a:chOff x="2985" y="1455"/>
            <a:chExt cx="209" cy="889"/>
          </a:xfrm>
        </p:grpSpPr>
        <p:sp>
          <p:nvSpPr>
            <p:cNvPr id="24614" name="Line 29">
              <a:extLst>
                <a:ext uri="{FF2B5EF4-FFF2-40B4-BE49-F238E27FC236}">
                  <a16:creationId xmlns:a16="http://schemas.microsoft.com/office/drawing/2014/main" id="{534F947E-4B0A-44E7-B186-50C4A82D61BF}"/>
                </a:ext>
              </a:extLst>
            </p:cNvPr>
            <p:cNvSpPr>
              <a:spLocks noChangeShapeType="1"/>
            </p:cNvSpPr>
            <p:nvPr/>
          </p:nvSpPr>
          <p:spPr bwMode="auto">
            <a:xfrm>
              <a:off x="3096" y="1455"/>
              <a:ext cx="0" cy="889"/>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4615" name="Rectangle 30">
              <a:extLst>
                <a:ext uri="{FF2B5EF4-FFF2-40B4-BE49-F238E27FC236}">
                  <a16:creationId xmlns:a16="http://schemas.microsoft.com/office/drawing/2014/main" id="{72AEE4D9-8AAC-4F60-B505-19C2DD912AED}"/>
                </a:ext>
              </a:extLst>
            </p:cNvPr>
            <p:cNvSpPr>
              <a:spLocks noChangeArrowheads="1"/>
            </p:cNvSpPr>
            <p:nvPr/>
          </p:nvSpPr>
          <p:spPr bwMode="auto">
            <a:xfrm>
              <a:off x="2985" y="1819"/>
              <a:ext cx="209" cy="185"/>
            </a:xfrm>
            <a:prstGeom prst="rect">
              <a:avLst/>
            </a:prstGeom>
            <a:solidFill>
              <a:schemeClr val="hlink"/>
            </a:solidFill>
            <a:ln w="12700">
              <a:solidFill>
                <a:srgbClr val="000000"/>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t>Q</a:t>
              </a:r>
            </a:p>
          </p:txBody>
        </p:sp>
      </p:grpSp>
      <p:grpSp>
        <p:nvGrpSpPr>
          <p:cNvPr id="24602" name="Group 34">
            <a:extLst>
              <a:ext uri="{FF2B5EF4-FFF2-40B4-BE49-F238E27FC236}">
                <a16:creationId xmlns:a16="http://schemas.microsoft.com/office/drawing/2014/main" id="{A7E7CAC1-61E1-430B-8B25-8C3344E21BEB}"/>
              </a:ext>
            </a:extLst>
          </p:cNvPr>
          <p:cNvGrpSpPr>
            <a:grpSpLocks/>
          </p:cNvGrpSpPr>
          <p:nvPr>
            <p:custDataLst>
              <p:tags r:id="rId25"/>
            </p:custDataLst>
          </p:nvPr>
        </p:nvGrpSpPr>
        <p:grpSpPr bwMode="auto">
          <a:xfrm>
            <a:off x="6376988" y="1981200"/>
            <a:ext cx="331787" cy="1458913"/>
            <a:chOff x="4017" y="1485"/>
            <a:chExt cx="209" cy="919"/>
          </a:xfrm>
        </p:grpSpPr>
        <p:sp>
          <p:nvSpPr>
            <p:cNvPr id="24612" name="Line 32">
              <a:extLst>
                <a:ext uri="{FF2B5EF4-FFF2-40B4-BE49-F238E27FC236}">
                  <a16:creationId xmlns:a16="http://schemas.microsoft.com/office/drawing/2014/main" id="{A481869C-67B6-4D08-86CF-37679D3130AF}"/>
                </a:ext>
              </a:extLst>
            </p:cNvPr>
            <p:cNvSpPr>
              <a:spLocks noChangeShapeType="1"/>
            </p:cNvSpPr>
            <p:nvPr/>
          </p:nvSpPr>
          <p:spPr bwMode="auto">
            <a:xfrm>
              <a:off x="4128" y="1485"/>
              <a:ext cx="0" cy="919"/>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4613" name="Rectangle 33">
              <a:extLst>
                <a:ext uri="{FF2B5EF4-FFF2-40B4-BE49-F238E27FC236}">
                  <a16:creationId xmlns:a16="http://schemas.microsoft.com/office/drawing/2014/main" id="{4922251F-4EE2-4B3D-9A17-4F45D78D8F48}"/>
                </a:ext>
              </a:extLst>
            </p:cNvPr>
            <p:cNvSpPr>
              <a:spLocks noChangeArrowheads="1"/>
            </p:cNvSpPr>
            <p:nvPr/>
          </p:nvSpPr>
          <p:spPr bwMode="auto">
            <a:xfrm>
              <a:off x="4017" y="1862"/>
              <a:ext cx="209" cy="185"/>
            </a:xfrm>
            <a:prstGeom prst="rect">
              <a:avLst/>
            </a:prstGeom>
            <a:solidFill>
              <a:schemeClr val="hlink"/>
            </a:solidFill>
            <a:ln w="12700">
              <a:solidFill>
                <a:srgbClr val="000000"/>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t>Q</a:t>
              </a:r>
            </a:p>
          </p:txBody>
        </p:sp>
      </p:grpSp>
      <p:grpSp>
        <p:nvGrpSpPr>
          <p:cNvPr id="24603" name="Group 37">
            <a:extLst>
              <a:ext uri="{FF2B5EF4-FFF2-40B4-BE49-F238E27FC236}">
                <a16:creationId xmlns:a16="http://schemas.microsoft.com/office/drawing/2014/main" id="{F3F21DEA-F48A-4C58-BABD-6F0F078C24D5}"/>
              </a:ext>
            </a:extLst>
          </p:cNvPr>
          <p:cNvGrpSpPr>
            <a:grpSpLocks/>
          </p:cNvGrpSpPr>
          <p:nvPr>
            <p:custDataLst>
              <p:tags r:id="rId26"/>
            </p:custDataLst>
          </p:nvPr>
        </p:nvGrpSpPr>
        <p:grpSpPr bwMode="auto">
          <a:xfrm>
            <a:off x="5472113" y="1457325"/>
            <a:ext cx="331787" cy="1458913"/>
            <a:chOff x="3447" y="1155"/>
            <a:chExt cx="209" cy="919"/>
          </a:xfrm>
        </p:grpSpPr>
        <p:sp>
          <p:nvSpPr>
            <p:cNvPr id="24610" name="Line 35">
              <a:extLst>
                <a:ext uri="{FF2B5EF4-FFF2-40B4-BE49-F238E27FC236}">
                  <a16:creationId xmlns:a16="http://schemas.microsoft.com/office/drawing/2014/main" id="{7CABF23E-2EEE-46CF-B892-B09F923973FA}"/>
                </a:ext>
              </a:extLst>
            </p:cNvPr>
            <p:cNvSpPr>
              <a:spLocks noChangeShapeType="1"/>
            </p:cNvSpPr>
            <p:nvPr/>
          </p:nvSpPr>
          <p:spPr bwMode="auto">
            <a:xfrm>
              <a:off x="3558" y="1155"/>
              <a:ext cx="0" cy="919"/>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4611" name="Rectangle 36">
              <a:extLst>
                <a:ext uri="{FF2B5EF4-FFF2-40B4-BE49-F238E27FC236}">
                  <a16:creationId xmlns:a16="http://schemas.microsoft.com/office/drawing/2014/main" id="{2C4D834E-29EF-456A-9B85-A4EEE9F86390}"/>
                </a:ext>
              </a:extLst>
            </p:cNvPr>
            <p:cNvSpPr>
              <a:spLocks noChangeArrowheads="1"/>
            </p:cNvSpPr>
            <p:nvPr/>
          </p:nvSpPr>
          <p:spPr bwMode="auto">
            <a:xfrm>
              <a:off x="3447" y="1532"/>
              <a:ext cx="209" cy="185"/>
            </a:xfrm>
            <a:prstGeom prst="rect">
              <a:avLst/>
            </a:prstGeom>
            <a:solidFill>
              <a:schemeClr val="hlink"/>
            </a:solidFill>
            <a:ln w="12700">
              <a:solidFill>
                <a:srgbClr val="000000"/>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t>Q</a:t>
              </a:r>
            </a:p>
          </p:txBody>
        </p:sp>
      </p:grpSp>
      <p:sp>
        <p:nvSpPr>
          <p:cNvPr id="24604" name="Line 38">
            <a:extLst>
              <a:ext uri="{FF2B5EF4-FFF2-40B4-BE49-F238E27FC236}">
                <a16:creationId xmlns:a16="http://schemas.microsoft.com/office/drawing/2014/main" id="{68FA59E5-3E27-4B73-9D6C-EEFC66669B13}"/>
              </a:ext>
            </a:extLst>
          </p:cNvPr>
          <p:cNvSpPr>
            <a:spLocks noChangeShapeType="1"/>
          </p:cNvSpPr>
          <p:nvPr>
            <p:custDataLst>
              <p:tags r:id="rId27"/>
            </p:custDataLst>
          </p:nvPr>
        </p:nvSpPr>
        <p:spPr bwMode="auto">
          <a:xfrm flipV="1">
            <a:off x="2871788" y="1479550"/>
            <a:ext cx="344487" cy="576263"/>
          </a:xfrm>
          <a:prstGeom prst="line">
            <a:avLst/>
          </a:prstGeom>
          <a:noFill/>
          <a:ln w="12700">
            <a:solidFill>
              <a:srgbClr val="000000"/>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fr-FR"/>
          </a:p>
        </p:txBody>
      </p:sp>
      <p:sp>
        <p:nvSpPr>
          <p:cNvPr id="24605" name="Rectangle 39">
            <a:extLst>
              <a:ext uri="{FF2B5EF4-FFF2-40B4-BE49-F238E27FC236}">
                <a16:creationId xmlns:a16="http://schemas.microsoft.com/office/drawing/2014/main" id="{7E7232B5-0FFA-4A0E-80D3-0608F88CC74F}"/>
              </a:ext>
            </a:extLst>
          </p:cNvPr>
          <p:cNvSpPr>
            <a:spLocks noChangeArrowheads="1"/>
          </p:cNvSpPr>
          <p:nvPr>
            <p:custDataLst>
              <p:tags r:id="rId28"/>
            </p:custDataLst>
          </p:nvPr>
        </p:nvSpPr>
        <p:spPr bwMode="auto">
          <a:xfrm>
            <a:off x="2873375" y="1125538"/>
            <a:ext cx="7874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200">
                <a:solidFill>
                  <a:srgbClr val="000000"/>
                </a:solidFill>
              </a:rPr>
              <a:t>Stock</a:t>
            </a:r>
          </a:p>
          <a:p>
            <a:pPr algn="ctr">
              <a:lnSpc>
                <a:spcPct val="90000"/>
              </a:lnSpc>
            </a:pPr>
            <a:r>
              <a:rPr lang="fr-FR" altLang="fr-FR" sz="1200">
                <a:solidFill>
                  <a:srgbClr val="000000"/>
                </a:solidFill>
              </a:rPr>
              <a:t>physique</a:t>
            </a:r>
          </a:p>
        </p:txBody>
      </p:sp>
      <p:sp>
        <p:nvSpPr>
          <p:cNvPr id="24606" name="Rectangle 40">
            <a:extLst>
              <a:ext uri="{FF2B5EF4-FFF2-40B4-BE49-F238E27FC236}">
                <a16:creationId xmlns:a16="http://schemas.microsoft.com/office/drawing/2014/main" id="{4092C0B8-6417-4FCB-8FB1-FC19DB6E414F}"/>
              </a:ext>
            </a:extLst>
          </p:cNvPr>
          <p:cNvSpPr>
            <a:spLocks noChangeArrowheads="1"/>
          </p:cNvSpPr>
          <p:nvPr>
            <p:custDataLst>
              <p:tags r:id="rId29"/>
            </p:custDataLst>
          </p:nvPr>
        </p:nvSpPr>
        <p:spPr bwMode="auto">
          <a:xfrm>
            <a:off x="4752975" y="1249363"/>
            <a:ext cx="862013"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200">
                <a:solidFill>
                  <a:srgbClr val="000000"/>
                </a:solidFill>
              </a:rPr>
              <a:t>Stock</a:t>
            </a:r>
          </a:p>
          <a:p>
            <a:pPr algn="ctr">
              <a:lnSpc>
                <a:spcPct val="90000"/>
              </a:lnSpc>
            </a:pPr>
            <a:r>
              <a:rPr lang="fr-FR" altLang="fr-FR" sz="1200">
                <a:solidFill>
                  <a:srgbClr val="000000"/>
                </a:solidFill>
              </a:rPr>
              <a:t>disponible</a:t>
            </a:r>
          </a:p>
        </p:txBody>
      </p:sp>
      <p:sp>
        <p:nvSpPr>
          <p:cNvPr id="24607" name="Line 41">
            <a:extLst>
              <a:ext uri="{FF2B5EF4-FFF2-40B4-BE49-F238E27FC236}">
                <a16:creationId xmlns:a16="http://schemas.microsoft.com/office/drawing/2014/main" id="{E6C3E1A5-CB6E-4E30-BEA9-D7D8EF987D8B}"/>
              </a:ext>
            </a:extLst>
          </p:cNvPr>
          <p:cNvSpPr>
            <a:spLocks noChangeShapeType="1"/>
          </p:cNvSpPr>
          <p:nvPr>
            <p:custDataLst>
              <p:tags r:id="rId30"/>
            </p:custDataLst>
          </p:nvPr>
        </p:nvSpPr>
        <p:spPr bwMode="auto">
          <a:xfrm flipH="1">
            <a:off x="4322763" y="1466850"/>
            <a:ext cx="557212" cy="230188"/>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4608" name="Freeform 42">
            <a:extLst>
              <a:ext uri="{FF2B5EF4-FFF2-40B4-BE49-F238E27FC236}">
                <a16:creationId xmlns:a16="http://schemas.microsoft.com/office/drawing/2014/main" id="{7C9A7945-BC1B-4A9B-BFD3-B6356EFAAD50}"/>
              </a:ext>
            </a:extLst>
          </p:cNvPr>
          <p:cNvSpPr>
            <a:spLocks/>
          </p:cNvSpPr>
          <p:nvPr>
            <p:custDataLst>
              <p:tags r:id="rId31"/>
            </p:custDataLst>
          </p:nvPr>
        </p:nvSpPr>
        <p:spPr bwMode="auto">
          <a:xfrm>
            <a:off x="4037013" y="1422400"/>
            <a:ext cx="4762" cy="1428750"/>
          </a:xfrm>
          <a:custGeom>
            <a:avLst/>
            <a:gdLst>
              <a:gd name="T0" fmla="*/ 0 w 3"/>
              <a:gd name="T1" fmla="*/ 2147483646 h 900"/>
              <a:gd name="T2" fmla="*/ 0 w 3"/>
              <a:gd name="T3" fmla="*/ 0 h 900"/>
              <a:gd name="T4" fmla="*/ 2147483646 w 3"/>
              <a:gd name="T5" fmla="*/ 0 h 900"/>
              <a:gd name="T6" fmla="*/ 0 60000 65536"/>
              <a:gd name="T7" fmla="*/ 0 60000 65536"/>
              <a:gd name="T8" fmla="*/ 0 60000 65536"/>
              <a:gd name="T9" fmla="*/ 0 w 3"/>
              <a:gd name="T10" fmla="*/ 0 h 900"/>
              <a:gd name="T11" fmla="*/ 3 w 3"/>
              <a:gd name="T12" fmla="*/ 900 h 900"/>
            </a:gdLst>
            <a:ahLst/>
            <a:cxnLst>
              <a:cxn ang="T6">
                <a:pos x="T0" y="T1"/>
              </a:cxn>
              <a:cxn ang="T7">
                <a:pos x="T2" y="T3"/>
              </a:cxn>
              <a:cxn ang="T8">
                <a:pos x="T4" y="T5"/>
              </a:cxn>
            </a:cxnLst>
            <a:rect l="T9" t="T10" r="T11" b="T12"/>
            <a:pathLst>
              <a:path w="3" h="900">
                <a:moveTo>
                  <a:pt x="0" y="899"/>
                </a:moveTo>
                <a:lnTo>
                  <a:pt x="0" y="0"/>
                </a:lnTo>
                <a:lnTo>
                  <a:pt x="2" y="0"/>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45" name="Rectangle 5">
            <a:extLst>
              <a:ext uri="{FF2B5EF4-FFF2-40B4-BE49-F238E27FC236}">
                <a16:creationId xmlns:a16="http://schemas.microsoft.com/office/drawing/2014/main" id="{FFFAF129-68A0-4FCF-9DFD-4B12A2DFF9B3}"/>
              </a:ext>
            </a:extLst>
          </p:cNvPr>
          <p:cNvSpPr txBox="1">
            <a:spLocks noChangeArrowheads="1"/>
          </p:cNvSpPr>
          <p:nvPr>
            <p:custDataLst>
              <p:tags r:id="rId32"/>
            </p:custDataLst>
          </p:nvPr>
        </p:nvSpPr>
        <p:spPr bwMode="auto">
          <a:xfrm>
            <a:off x="88900" y="5445125"/>
            <a:ext cx="875030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5750" indent="-285750" algn="l" rtl="0" eaLnBrk="0" fontAlgn="base" hangingPunct="0">
              <a:lnSpc>
                <a:spcPct val="89000"/>
              </a:lnSpc>
              <a:spcBef>
                <a:spcPct val="30000"/>
              </a:spcBef>
              <a:spcAft>
                <a:spcPct val="0"/>
              </a:spcAft>
              <a:buSzPct val="100000"/>
              <a:buChar char="•"/>
              <a:defRPr sz="2400" b="1">
                <a:solidFill>
                  <a:srgbClr val="00279F"/>
                </a:solidFill>
                <a:latin typeface="+mn-lt"/>
                <a:ea typeface="+mn-ea"/>
                <a:cs typeface="+mn-cs"/>
              </a:defRPr>
            </a:lvl1pPr>
            <a:lvl2pPr marL="685800" indent="-228600" algn="l" rtl="0" eaLnBrk="0" fontAlgn="base" hangingPunct="0">
              <a:lnSpc>
                <a:spcPct val="89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89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89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89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89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89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89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89000"/>
              </a:lnSpc>
              <a:spcBef>
                <a:spcPct val="30000"/>
              </a:spcBef>
              <a:spcAft>
                <a:spcPct val="0"/>
              </a:spcAft>
              <a:buSzPct val="100000"/>
              <a:buChar char="–"/>
              <a:defRPr sz="1400" b="1">
                <a:solidFill>
                  <a:srgbClr val="00279F"/>
                </a:solidFill>
                <a:latin typeface="+mn-lt"/>
              </a:defRPr>
            </a:lvl9pPr>
          </a:lstStyle>
          <a:p>
            <a:pPr marL="381000" lvl="2" indent="0" algn="ctr">
              <a:lnSpc>
                <a:spcPct val="90000"/>
              </a:lnSpc>
              <a:spcBef>
                <a:spcPts val="0"/>
              </a:spcBef>
              <a:buFontTx/>
              <a:buNone/>
              <a:defRPr/>
            </a:pPr>
            <a:r>
              <a:rPr lang="fr-FR" altLang="fr-FR" sz="2400" dirty="0">
                <a:solidFill>
                  <a:srgbClr val="008000"/>
                </a:solidFill>
                <a:latin typeface="+mj-lt"/>
                <a:ea typeface="+mj-ea"/>
                <a:cs typeface="+mj-cs"/>
              </a:rPr>
              <a:t>Niveau du point de commande = </a:t>
            </a:r>
          </a:p>
          <a:p>
            <a:pPr marL="381000" lvl="2" indent="0" algn="ctr">
              <a:lnSpc>
                <a:spcPct val="90000"/>
              </a:lnSpc>
              <a:spcBef>
                <a:spcPts val="0"/>
              </a:spcBef>
              <a:buFontTx/>
              <a:buNone/>
              <a:defRPr/>
            </a:pPr>
            <a:r>
              <a:rPr lang="fr-FR" altLang="fr-FR" sz="2400" dirty="0">
                <a:solidFill>
                  <a:srgbClr val="008000"/>
                </a:solidFill>
                <a:latin typeface="+mj-lt"/>
                <a:ea typeface="+mj-ea"/>
                <a:cs typeface="+mj-cs"/>
              </a:rPr>
              <a:t>demande moyenne pendant le délai d’obtention moyen + stock de sécurité</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a:extLst>
              <a:ext uri="{FF2B5EF4-FFF2-40B4-BE49-F238E27FC236}">
                <a16:creationId xmlns:a16="http://schemas.microsoft.com/office/drawing/2014/main" id="{3ED94DB4-322A-4E68-8563-5340F94394CB}"/>
              </a:ext>
            </a:extLst>
          </p:cNvPr>
          <p:cNvSpPr>
            <a:spLocks noGrp="1" noChangeArrowheads="1"/>
          </p:cNvSpPr>
          <p:nvPr>
            <p:ph type="title"/>
            <p:custDataLst>
              <p:tags r:id="rId1"/>
            </p:custDataLst>
          </p:nvPr>
        </p:nvSpPr>
        <p:spPr>
          <a:xfrm>
            <a:off x="1889125" y="468313"/>
            <a:ext cx="7239000" cy="457200"/>
          </a:xfrm>
          <a:noFill/>
        </p:spPr>
        <p:txBody>
          <a:bodyPr/>
          <a:lstStyle/>
          <a:p>
            <a:pPr>
              <a:lnSpc>
                <a:spcPct val="90000"/>
              </a:lnSpc>
            </a:pPr>
            <a:r>
              <a:rPr lang="fr-FR" altLang="fr-FR" dirty="0"/>
              <a:t>Système à </a:t>
            </a:r>
            <a:r>
              <a:rPr lang="fr-FR" altLang="fr-FR" dirty="0" err="1"/>
              <a:t>recomplètement</a:t>
            </a:r>
            <a:r>
              <a:rPr lang="fr-FR" altLang="fr-FR" dirty="0"/>
              <a:t> périodique</a:t>
            </a:r>
          </a:p>
        </p:txBody>
      </p:sp>
      <p:sp>
        <p:nvSpPr>
          <p:cNvPr id="26627" name="Rectangle 5">
            <a:extLst>
              <a:ext uri="{FF2B5EF4-FFF2-40B4-BE49-F238E27FC236}">
                <a16:creationId xmlns:a16="http://schemas.microsoft.com/office/drawing/2014/main" id="{0FAD5826-C9EE-457F-8571-F0C582FBCF27}"/>
              </a:ext>
            </a:extLst>
          </p:cNvPr>
          <p:cNvSpPr>
            <a:spLocks noGrp="1" noChangeArrowheads="1"/>
          </p:cNvSpPr>
          <p:nvPr>
            <p:ph type="body" idx="1"/>
            <p:custDataLst>
              <p:tags r:id="rId2"/>
            </p:custDataLst>
          </p:nvPr>
        </p:nvSpPr>
        <p:spPr>
          <a:xfrm>
            <a:off x="0" y="4240213"/>
            <a:ext cx="7924800" cy="1524000"/>
          </a:xfrm>
          <a:noFill/>
        </p:spPr>
        <p:txBody>
          <a:bodyPr/>
          <a:lstStyle/>
          <a:p>
            <a:pPr marL="571500" lvl="2" indent="-190500">
              <a:lnSpc>
                <a:spcPct val="90000"/>
              </a:lnSpc>
              <a:buFont typeface="Wingdings" panose="05000000000000000000" pitchFamily="2" charset="2"/>
              <a:buChar char="ð"/>
            </a:pPr>
            <a:r>
              <a:rPr lang="fr-FR" altLang="fr-FR"/>
              <a:t> Gestion définie par périodicité et niveau de recomplètement</a:t>
            </a:r>
          </a:p>
          <a:p>
            <a:pPr marL="571500" lvl="2" indent="-190500">
              <a:lnSpc>
                <a:spcPct val="90000"/>
              </a:lnSpc>
              <a:buFont typeface="Wingdings" panose="05000000000000000000" pitchFamily="2" charset="2"/>
              <a:buChar char="ð"/>
            </a:pPr>
            <a:r>
              <a:rPr lang="fr-FR" altLang="fr-FR"/>
              <a:t> Choix des paramètres selon arbitrage de coût</a:t>
            </a:r>
          </a:p>
          <a:p>
            <a:pPr marL="571500" lvl="2" indent="-190500">
              <a:lnSpc>
                <a:spcPct val="90000"/>
              </a:lnSpc>
              <a:buFont typeface="Wingdings" panose="05000000000000000000" pitchFamily="2" charset="2"/>
              <a:buChar char="ð"/>
            </a:pPr>
            <a:r>
              <a:rPr lang="fr-FR" altLang="fr-FR"/>
              <a:t> Échéancier de commande fixe par produit</a:t>
            </a:r>
          </a:p>
          <a:p>
            <a:pPr lvl="3">
              <a:lnSpc>
                <a:spcPct val="90000"/>
              </a:lnSpc>
            </a:pPr>
            <a:r>
              <a:rPr lang="fr-FR" altLang="fr-FR"/>
              <a:t>Rigidité face aux aléas</a:t>
            </a:r>
          </a:p>
          <a:p>
            <a:pPr lvl="3">
              <a:lnSpc>
                <a:spcPct val="90000"/>
              </a:lnSpc>
            </a:pPr>
            <a:r>
              <a:rPr lang="fr-FR" altLang="fr-FR"/>
              <a:t>Possibilité de groupage</a:t>
            </a:r>
          </a:p>
        </p:txBody>
      </p:sp>
      <p:sp>
        <p:nvSpPr>
          <p:cNvPr id="26628" name="Line 6">
            <a:extLst>
              <a:ext uri="{FF2B5EF4-FFF2-40B4-BE49-F238E27FC236}">
                <a16:creationId xmlns:a16="http://schemas.microsoft.com/office/drawing/2014/main" id="{9DD13BA9-3BBB-4277-8081-BC7BF660A402}"/>
              </a:ext>
            </a:extLst>
          </p:cNvPr>
          <p:cNvSpPr>
            <a:spLocks noChangeShapeType="1"/>
          </p:cNvSpPr>
          <p:nvPr>
            <p:custDataLst>
              <p:tags r:id="rId3"/>
            </p:custDataLst>
          </p:nvPr>
        </p:nvSpPr>
        <p:spPr bwMode="auto">
          <a:xfrm>
            <a:off x="6838950" y="1308100"/>
            <a:ext cx="0" cy="1220788"/>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29" name="Line 7">
            <a:extLst>
              <a:ext uri="{FF2B5EF4-FFF2-40B4-BE49-F238E27FC236}">
                <a16:creationId xmlns:a16="http://schemas.microsoft.com/office/drawing/2014/main" id="{6343AC8E-5EE8-432D-87BB-8A66BF13D865}"/>
              </a:ext>
            </a:extLst>
          </p:cNvPr>
          <p:cNvSpPr>
            <a:spLocks noChangeShapeType="1"/>
          </p:cNvSpPr>
          <p:nvPr>
            <p:custDataLst>
              <p:tags r:id="rId4"/>
            </p:custDataLst>
          </p:nvPr>
        </p:nvSpPr>
        <p:spPr bwMode="auto">
          <a:xfrm>
            <a:off x="3867150" y="1308100"/>
            <a:ext cx="0" cy="1649413"/>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30" name="Freeform 8">
            <a:extLst>
              <a:ext uri="{FF2B5EF4-FFF2-40B4-BE49-F238E27FC236}">
                <a16:creationId xmlns:a16="http://schemas.microsoft.com/office/drawing/2014/main" id="{12581C9D-9411-4AC2-8097-0666E32AEE74}"/>
              </a:ext>
            </a:extLst>
          </p:cNvPr>
          <p:cNvSpPr>
            <a:spLocks/>
          </p:cNvSpPr>
          <p:nvPr>
            <p:custDataLst>
              <p:tags r:id="rId5"/>
            </p:custDataLst>
          </p:nvPr>
        </p:nvSpPr>
        <p:spPr bwMode="auto">
          <a:xfrm>
            <a:off x="2663825" y="1906588"/>
            <a:ext cx="1419225" cy="1136650"/>
          </a:xfrm>
          <a:custGeom>
            <a:avLst/>
            <a:gdLst>
              <a:gd name="T0" fmla="*/ 2147483646 w 894"/>
              <a:gd name="T1" fmla="*/ 2147483646 h 716"/>
              <a:gd name="T2" fmla="*/ 2147483646 w 894"/>
              <a:gd name="T3" fmla="*/ 2147483646 h 716"/>
              <a:gd name="T4" fmla="*/ 2147483646 w 894"/>
              <a:gd name="T5" fmla="*/ 2147483646 h 716"/>
              <a:gd name="T6" fmla="*/ 2147483646 w 894"/>
              <a:gd name="T7" fmla="*/ 2147483646 h 716"/>
              <a:gd name="T8" fmla="*/ 2147483646 w 894"/>
              <a:gd name="T9" fmla="*/ 2147483646 h 716"/>
              <a:gd name="T10" fmla="*/ 2147483646 w 894"/>
              <a:gd name="T11" fmla="*/ 2147483646 h 716"/>
              <a:gd name="T12" fmla="*/ 2147483646 w 894"/>
              <a:gd name="T13" fmla="*/ 2147483646 h 716"/>
              <a:gd name="T14" fmla="*/ 2147483646 w 894"/>
              <a:gd name="T15" fmla="*/ 2147483646 h 716"/>
              <a:gd name="T16" fmla="*/ 2147483646 w 894"/>
              <a:gd name="T17" fmla="*/ 2147483646 h 716"/>
              <a:gd name="T18" fmla="*/ 2147483646 w 894"/>
              <a:gd name="T19" fmla="*/ 2147483646 h 716"/>
              <a:gd name="T20" fmla="*/ 2147483646 w 894"/>
              <a:gd name="T21" fmla="*/ 2147483646 h 716"/>
              <a:gd name="T22" fmla="*/ 2147483646 w 894"/>
              <a:gd name="T23" fmla="*/ 2147483646 h 716"/>
              <a:gd name="T24" fmla="*/ 2147483646 w 894"/>
              <a:gd name="T25" fmla="*/ 2147483646 h 716"/>
              <a:gd name="T26" fmla="*/ 2147483646 w 894"/>
              <a:gd name="T27" fmla="*/ 2147483646 h 716"/>
              <a:gd name="T28" fmla="*/ 2147483646 w 894"/>
              <a:gd name="T29" fmla="*/ 2147483646 h 716"/>
              <a:gd name="T30" fmla="*/ 2147483646 w 894"/>
              <a:gd name="T31" fmla="*/ 2147483646 h 716"/>
              <a:gd name="T32" fmla="*/ 2147483646 w 894"/>
              <a:gd name="T33" fmla="*/ 2147483646 h 716"/>
              <a:gd name="T34" fmla="*/ 2147483646 w 894"/>
              <a:gd name="T35" fmla="*/ 2147483646 h 716"/>
              <a:gd name="T36" fmla="*/ 2147483646 w 894"/>
              <a:gd name="T37" fmla="*/ 2147483646 h 716"/>
              <a:gd name="T38" fmla="*/ 2147483646 w 894"/>
              <a:gd name="T39" fmla="*/ 2147483646 h 716"/>
              <a:gd name="T40" fmla="*/ 2147483646 w 894"/>
              <a:gd name="T41" fmla="*/ 2147483646 h 716"/>
              <a:gd name="T42" fmla="*/ 2147483646 w 894"/>
              <a:gd name="T43" fmla="*/ 2147483646 h 716"/>
              <a:gd name="T44" fmla="*/ 2147483646 w 894"/>
              <a:gd name="T45" fmla="*/ 2147483646 h 716"/>
              <a:gd name="T46" fmla="*/ 2147483646 w 894"/>
              <a:gd name="T47" fmla="*/ 2147483646 h 716"/>
              <a:gd name="T48" fmla="*/ 2147483646 w 894"/>
              <a:gd name="T49" fmla="*/ 2147483646 h 716"/>
              <a:gd name="T50" fmla="*/ 2147483646 w 894"/>
              <a:gd name="T51" fmla="*/ 2147483646 h 716"/>
              <a:gd name="T52" fmla="*/ 2147483646 w 894"/>
              <a:gd name="T53" fmla="*/ 2147483646 h 716"/>
              <a:gd name="T54" fmla="*/ 2147483646 w 894"/>
              <a:gd name="T55" fmla="*/ 2147483646 h 716"/>
              <a:gd name="T56" fmla="*/ 2147483646 w 894"/>
              <a:gd name="T57" fmla="*/ 2147483646 h 716"/>
              <a:gd name="T58" fmla="*/ 2147483646 w 894"/>
              <a:gd name="T59" fmla="*/ 2147483646 h 716"/>
              <a:gd name="T60" fmla="*/ 2147483646 w 894"/>
              <a:gd name="T61" fmla="*/ 2147483646 h 716"/>
              <a:gd name="T62" fmla="*/ 2147483646 w 894"/>
              <a:gd name="T63" fmla="*/ 2147483646 h 716"/>
              <a:gd name="T64" fmla="*/ 2147483646 w 894"/>
              <a:gd name="T65" fmla="*/ 2147483646 h 716"/>
              <a:gd name="T66" fmla="*/ 2147483646 w 894"/>
              <a:gd name="T67" fmla="*/ 2147483646 h 716"/>
              <a:gd name="T68" fmla="*/ 2147483646 w 894"/>
              <a:gd name="T69" fmla="*/ 2147483646 h 716"/>
              <a:gd name="T70" fmla="*/ 2147483646 w 894"/>
              <a:gd name="T71" fmla="*/ 2147483646 h 716"/>
              <a:gd name="T72" fmla="*/ 2147483646 w 894"/>
              <a:gd name="T73" fmla="*/ 2147483646 h 716"/>
              <a:gd name="T74" fmla="*/ 2147483646 w 894"/>
              <a:gd name="T75" fmla="*/ 2147483646 h 716"/>
              <a:gd name="T76" fmla="*/ 2147483646 w 894"/>
              <a:gd name="T77" fmla="*/ 2147483646 h 716"/>
              <a:gd name="T78" fmla="*/ 2147483646 w 894"/>
              <a:gd name="T79" fmla="*/ 2147483646 h 716"/>
              <a:gd name="T80" fmla="*/ 2147483646 w 894"/>
              <a:gd name="T81" fmla="*/ 2147483646 h 716"/>
              <a:gd name="T82" fmla="*/ 2147483646 w 894"/>
              <a:gd name="T83" fmla="*/ 2147483646 h 716"/>
              <a:gd name="T84" fmla="*/ 2147483646 w 894"/>
              <a:gd name="T85" fmla="*/ 2147483646 h 716"/>
              <a:gd name="T86" fmla="*/ 2147483646 w 894"/>
              <a:gd name="T87" fmla="*/ 2147483646 h 716"/>
              <a:gd name="T88" fmla="*/ 2147483646 w 894"/>
              <a:gd name="T89" fmla="*/ 2147483646 h 716"/>
              <a:gd name="T90" fmla="*/ 2147483646 w 894"/>
              <a:gd name="T91" fmla="*/ 2147483646 h 716"/>
              <a:gd name="T92" fmla="*/ 2147483646 w 894"/>
              <a:gd name="T93" fmla="*/ 2147483646 h 71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894"/>
              <a:gd name="T142" fmla="*/ 0 h 716"/>
              <a:gd name="T143" fmla="*/ 894 w 894"/>
              <a:gd name="T144" fmla="*/ 716 h 71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94" h="716">
                <a:moveTo>
                  <a:pt x="0" y="0"/>
                </a:moveTo>
                <a:lnTo>
                  <a:pt x="7" y="0"/>
                </a:lnTo>
                <a:lnTo>
                  <a:pt x="9" y="2"/>
                </a:lnTo>
                <a:lnTo>
                  <a:pt x="15" y="2"/>
                </a:lnTo>
                <a:lnTo>
                  <a:pt x="17" y="4"/>
                </a:lnTo>
                <a:lnTo>
                  <a:pt x="21" y="4"/>
                </a:lnTo>
                <a:lnTo>
                  <a:pt x="23" y="6"/>
                </a:lnTo>
                <a:lnTo>
                  <a:pt x="29" y="6"/>
                </a:lnTo>
                <a:lnTo>
                  <a:pt x="31" y="8"/>
                </a:lnTo>
                <a:lnTo>
                  <a:pt x="38" y="8"/>
                </a:lnTo>
                <a:lnTo>
                  <a:pt x="46" y="19"/>
                </a:lnTo>
                <a:lnTo>
                  <a:pt x="54" y="29"/>
                </a:lnTo>
                <a:lnTo>
                  <a:pt x="63" y="40"/>
                </a:lnTo>
                <a:lnTo>
                  <a:pt x="71" y="52"/>
                </a:lnTo>
                <a:lnTo>
                  <a:pt x="80" y="63"/>
                </a:lnTo>
                <a:lnTo>
                  <a:pt x="88" y="75"/>
                </a:lnTo>
                <a:lnTo>
                  <a:pt x="98" y="88"/>
                </a:lnTo>
                <a:lnTo>
                  <a:pt x="107" y="99"/>
                </a:lnTo>
                <a:lnTo>
                  <a:pt x="117" y="111"/>
                </a:lnTo>
                <a:lnTo>
                  <a:pt x="126" y="124"/>
                </a:lnTo>
                <a:lnTo>
                  <a:pt x="136" y="136"/>
                </a:lnTo>
                <a:lnTo>
                  <a:pt x="146" y="149"/>
                </a:lnTo>
                <a:lnTo>
                  <a:pt x="155" y="161"/>
                </a:lnTo>
                <a:lnTo>
                  <a:pt x="165" y="174"/>
                </a:lnTo>
                <a:lnTo>
                  <a:pt x="176" y="185"/>
                </a:lnTo>
                <a:lnTo>
                  <a:pt x="186" y="199"/>
                </a:lnTo>
                <a:lnTo>
                  <a:pt x="195" y="210"/>
                </a:lnTo>
                <a:lnTo>
                  <a:pt x="207" y="224"/>
                </a:lnTo>
                <a:lnTo>
                  <a:pt x="216" y="235"/>
                </a:lnTo>
                <a:lnTo>
                  <a:pt x="228" y="247"/>
                </a:lnTo>
                <a:lnTo>
                  <a:pt x="238" y="258"/>
                </a:lnTo>
                <a:lnTo>
                  <a:pt x="247" y="270"/>
                </a:lnTo>
                <a:lnTo>
                  <a:pt x="259" y="281"/>
                </a:lnTo>
                <a:lnTo>
                  <a:pt x="268" y="293"/>
                </a:lnTo>
                <a:lnTo>
                  <a:pt x="280" y="302"/>
                </a:lnTo>
                <a:lnTo>
                  <a:pt x="310" y="333"/>
                </a:lnTo>
                <a:lnTo>
                  <a:pt x="320" y="340"/>
                </a:lnTo>
                <a:lnTo>
                  <a:pt x="331" y="350"/>
                </a:lnTo>
                <a:lnTo>
                  <a:pt x="341" y="358"/>
                </a:lnTo>
                <a:lnTo>
                  <a:pt x="351" y="365"/>
                </a:lnTo>
                <a:lnTo>
                  <a:pt x="360" y="369"/>
                </a:lnTo>
                <a:lnTo>
                  <a:pt x="370" y="371"/>
                </a:lnTo>
                <a:lnTo>
                  <a:pt x="377" y="373"/>
                </a:lnTo>
                <a:lnTo>
                  <a:pt x="383" y="375"/>
                </a:lnTo>
                <a:lnTo>
                  <a:pt x="391" y="377"/>
                </a:lnTo>
                <a:lnTo>
                  <a:pt x="397" y="379"/>
                </a:lnTo>
                <a:lnTo>
                  <a:pt x="400" y="381"/>
                </a:lnTo>
                <a:lnTo>
                  <a:pt x="406" y="381"/>
                </a:lnTo>
                <a:lnTo>
                  <a:pt x="410" y="383"/>
                </a:lnTo>
                <a:lnTo>
                  <a:pt x="414" y="384"/>
                </a:lnTo>
                <a:lnTo>
                  <a:pt x="418" y="384"/>
                </a:lnTo>
                <a:lnTo>
                  <a:pt x="422" y="386"/>
                </a:lnTo>
                <a:lnTo>
                  <a:pt x="427" y="386"/>
                </a:lnTo>
                <a:lnTo>
                  <a:pt x="429" y="388"/>
                </a:lnTo>
                <a:lnTo>
                  <a:pt x="431" y="388"/>
                </a:lnTo>
                <a:lnTo>
                  <a:pt x="435" y="390"/>
                </a:lnTo>
                <a:lnTo>
                  <a:pt x="437" y="390"/>
                </a:lnTo>
                <a:lnTo>
                  <a:pt x="441" y="392"/>
                </a:lnTo>
                <a:lnTo>
                  <a:pt x="445" y="394"/>
                </a:lnTo>
                <a:lnTo>
                  <a:pt x="446" y="396"/>
                </a:lnTo>
                <a:lnTo>
                  <a:pt x="450" y="396"/>
                </a:lnTo>
                <a:lnTo>
                  <a:pt x="454" y="398"/>
                </a:lnTo>
                <a:lnTo>
                  <a:pt x="460" y="400"/>
                </a:lnTo>
                <a:lnTo>
                  <a:pt x="464" y="404"/>
                </a:lnTo>
                <a:lnTo>
                  <a:pt x="470" y="405"/>
                </a:lnTo>
                <a:lnTo>
                  <a:pt x="477" y="409"/>
                </a:lnTo>
                <a:lnTo>
                  <a:pt x="483" y="411"/>
                </a:lnTo>
                <a:lnTo>
                  <a:pt x="491" y="415"/>
                </a:lnTo>
                <a:lnTo>
                  <a:pt x="500" y="419"/>
                </a:lnTo>
                <a:lnTo>
                  <a:pt x="510" y="423"/>
                </a:lnTo>
                <a:lnTo>
                  <a:pt x="519" y="428"/>
                </a:lnTo>
                <a:lnTo>
                  <a:pt x="521" y="432"/>
                </a:lnTo>
                <a:lnTo>
                  <a:pt x="523" y="436"/>
                </a:lnTo>
                <a:lnTo>
                  <a:pt x="525" y="440"/>
                </a:lnTo>
                <a:lnTo>
                  <a:pt x="531" y="446"/>
                </a:lnTo>
                <a:lnTo>
                  <a:pt x="533" y="450"/>
                </a:lnTo>
                <a:lnTo>
                  <a:pt x="537" y="451"/>
                </a:lnTo>
                <a:lnTo>
                  <a:pt x="539" y="453"/>
                </a:lnTo>
                <a:lnTo>
                  <a:pt x="542" y="455"/>
                </a:lnTo>
                <a:lnTo>
                  <a:pt x="544" y="455"/>
                </a:lnTo>
                <a:lnTo>
                  <a:pt x="548" y="457"/>
                </a:lnTo>
                <a:lnTo>
                  <a:pt x="552" y="459"/>
                </a:lnTo>
                <a:lnTo>
                  <a:pt x="554" y="459"/>
                </a:lnTo>
                <a:lnTo>
                  <a:pt x="558" y="461"/>
                </a:lnTo>
                <a:lnTo>
                  <a:pt x="562" y="461"/>
                </a:lnTo>
                <a:lnTo>
                  <a:pt x="565" y="463"/>
                </a:lnTo>
                <a:lnTo>
                  <a:pt x="567" y="463"/>
                </a:lnTo>
                <a:lnTo>
                  <a:pt x="571" y="465"/>
                </a:lnTo>
                <a:lnTo>
                  <a:pt x="575" y="465"/>
                </a:lnTo>
                <a:lnTo>
                  <a:pt x="579" y="467"/>
                </a:lnTo>
                <a:lnTo>
                  <a:pt x="583" y="469"/>
                </a:lnTo>
                <a:lnTo>
                  <a:pt x="586" y="471"/>
                </a:lnTo>
                <a:lnTo>
                  <a:pt x="590" y="471"/>
                </a:lnTo>
                <a:lnTo>
                  <a:pt x="594" y="472"/>
                </a:lnTo>
                <a:lnTo>
                  <a:pt x="598" y="476"/>
                </a:lnTo>
                <a:lnTo>
                  <a:pt x="602" y="478"/>
                </a:lnTo>
                <a:lnTo>
                  <a:pt x="619" y="495"/>
                </a:lnTo>
                <a:lnTo>
                  <a:pt x="623" y="501"/>
                </a:lnTo>
                <a:lnTo>
                  <a:pt x="629" y="513"/>
                </a:lnTo>
                <a:lnTo>
                  <a:pt x="634" y="522"/>
                </a:lnTo>
                <a:lnTo>
                  <a:pt x="640" y="532"/>
                </a:lnTo>
                <a:lnTo>
                  <a:pt x="644" y="539"/>
                </a:lnTo>
                <a:lnTo>
                  <a:pt x="650" y="547"/>
                </a:lnTo>
                <a:lnTo>
                  <a:pt x="654" y="553"/>
                </a:lnTo>
                <a:lnTo>
                  <a:pt x="655" y="560"/>
                </a:lnTo>
                <a:lnTo>
                  <a:pt x="659" y="566"/>
                </a:lnTo>
                <a:lnTo>
                  <a:pt x="661" y="570"/>
                </a:lnTo>
                <a:lnTo>
                  <a:pt x="663" y="574"/>
                </a:lnTo>
                <a:lnTo>
                  <a:pt x="665" y="580"/>
                </a:lnTo>
                <a:lnTo>
                  <a:pt x="667" y="582"/>
                </a:lnTo>
                <a:lnTo>
                  <a:pt x="669" y="585"/>
                </a:lnTo>
                <a:lnTo>
                  <a:pt x="671" y="589"/>
                </a:lnTo>
                <a:lnTo>
                  <a:pt x="675" y="593"/>
                </a:lnTo>
                <a:lnTo>
                  <a:pt x="677" y="597"/>
                </a:lnTo>
                <a:lnTo>
                  <a:pt x="677" y="599"/>
                </a:lnTo>
                <a:lnTo>
                  <a:pt x="686" y="608"/>
                </a:lnTo>
                <a:lnTo>
                  <a:pt x="688" y="612"/>
                </a:lnTo>
                <a:lnTo>
                  <a:pt x="692" y="614"/>
                </a:lnTo>
                <a:lnTo>
                  <a:pt x="694" y="618"/>
                </a:lnTo>
                <a:lnTo>
                  <a:pt x="701" y="626"/>
                </a:lnTo>
                <a:lnTo>
                  <a:pt x="707" y="629"/>
                </a:lnTo>
                <a:lnTo>
                  <a:pt x="723" y="645"/>
                </a:lnTo>
                <a:lnTo>
                  <a:pt x="734" y="645"/>
                </a:lnTo>
                <a:lnTo>
                  <a:pt x="744" y="647"/>
                </a:lnTo>
                <a:lnTo>
                  <a:pt x="801" y="647"/>
                </a:lnTo>
                <a:lnTo>
                  <a:pt x="805" y="648"/>
                </a:lnTo>
                <a:lnTo>
                  <a:pt x="811" y="648"/>
                </a:lnTo>
                <a:lnTo>
                  <a:pt x="813" y="650"/>
                </a:lnTo>
                <a:lnTo>
                  <a:pt x="816" y="650"/>
                </a:lnTo>
                <a:lnTo>
                  <a:pt x="818" y="652"/>
                </a:lnTo>
                <a:lnTo>
                  <a:pt x="822" y="654"/>
                </a:lnTo>
                <a:lnTo>
                  <a:pt x="824" y="654"/>
                </a:lnTo>
                <a:lnTo>
                  <a:pt x="826" y="658"/>
                </a:lnTo>
                <a:lnTo>
                  <a:pt x="830" y="660"/>
                </a:lnTo>
                <a:lnTo>
                  <a:pt x="834" y="662"/>
                </a:lnTo>
                <a:lnTo>
                  <a:pt x="836" y="666"/>
                </a:lnTo>
                <a:lnTo>
                  <a:pt x="839" y="670"/>
                </a:lnTo>
                <a:lnTo>
                  <a:pt x="845" y="673"/>
                </a:lnTo>
                <a:lnTo>
                  <a:pt x="866" y="694"/>
                </a:lnTo>
                <a:lnTo>
                  <a:pt x="874" y="700"/>
                </a:lnTo>
                <a:lnTo>
                  <a:pt x="882" y="708"/>
                </a:lnTo>
                <a:lnTo>
                  <a:pt x="891" y="715"/>
                </a:lnTo>
                <a:lnTo>
                  <a:pt x="893" y="715"/>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631" name="Freeform 9">
            <a:extLst>
              <a:ext uri="{FF2B5EF4-FFF2-40B4-BE49-F238E27FC236}">
                <a16:creationId xmlns:a16="http://schemas.microsoft.com/office/drawing/2014/main" id="{8D805E2A-A709-4F66-9083-BB77002209FC}"/>
              </a:ext>
            </a:extLst>
          </p:cNvPr>
          <p:cNvSpPr>
            <a:spLocks/>
          </p:cNvSpPr>
          <p:nvPr>
            <p:custDataLst>
              <p:tags r:id="rId6"/>
            </p:custDataLst>
          </p:nvPr>
        </p:nvSpPr>
        <p:spPr bwMode="auto">
          <a:xfrm>
            <a:off x="4068763" y="3057525"/>
            <a:ext cx="730250" cy="454025"/>
          </a:xfrm>
          <a:custGeom>
            <a:avLst/>
            <a:gdLst>
              <a:gd name="T0" fmla="*/ 0 w 460"/>
              <a:gd name="T1" fmla="*/ 0 h 286"/>
              <a:gd name="T2" fmla="*/ 2147483646 w 460"/>
              <a:gd name="T3" fmla="*/ 2147483646 h 286"/>
              <a:gd name="T4" fmla="*/ 2147483646 w 460"/>
              <a:gd name="T5" fmla="*/ 2147483646 h 286"/>
              <a:gd name="T6" fmla="*/ 2147483646 w 460"/>
              <a:gd name="T7" fmla="*/ 2147483646 h 286"/>
              <a:gd name="T8" fmla="*/ 2147483646 w 460"/>
              <a:gd name="T9" fmla="*/ 2147483646 h 286"/>
              <a:gd name="T10" fmla="*/ 2147483646 w 460"/>
              <a:gd name="T11" fmla="*/ 2147483646 h 286"/>
              <a:gd name="T12" fmla="*/ 2147483646 w 460"/>
              <a:gd name="T13" fmla="*/ 2147483646 h 286"/>
              <a:gd name="T14" fmla="*/ 2147483646 w 460"/>
              <a:gd name="T15" fmla="*/ 2147483646 h 286"/>
              <a:gd name="T16" fmla="*/ 2147483646 w 460"/>
              <a:gd name="T17" fmla="*/ 2147483646 h 286"/>
              <a:gd name="T18" fmla="*/ 2147483646 w 460"/>
              <a:gd name="T19" fmla="*/ 2147483646 h 286"/>
              <a:gd name="T20" fmla="*/ 2147483646 w 460"/>
              <a:gd name="T21" fmla="*/ 2147483646 h 286"/>
              <a:gd name="T22" fmla="*/ 2147483646 w 460"/>
              <a:gd name="T23" fmla="*/ 2147483646 h 286"/>
              <a:gd name="T24" fmla="*/ 2147483646 w 460"/>
              <a:gd name="T25" fmla="*/ 2147483646 h 286"/>
              <a:gd name="T26" fmla="*/ 2147483646 w 460"/>
              <a:gd name="T27" fmla="*/ 2147483646 h 286"/>
              <a:gd name="T28" fmla="*/ 2147483646 w 460"/>
              <a:gd name="T29" fmla="*/ 2147483646 h 286"/>
              <a:gd name="T30" fmla="*/ 2147483646 w 460"/>
              <a:gd name="T31" fmla="*/ 2147483646 h 286"/>
              <a:gd name="T32" fmla="*/ 2147483646 w 460"/>
              <a:gd name="T33" fmla="*/ 2147483646 h 286"/>
              <a:gd name="T34" fmla="*/ 2147483646 w 460"/>
              <a:gd name="T35" fmla="*/ 2147483646 h 286"/>
              <a:gd name="T36" fmla="*/ 2147483646 w 460"/>
              <a:gd name="T37" fmla="*/ 2147483646 h 286"/>
              <a:gd name="T38" fmla="*/ 2147483646 w 460"/>
              <a:gd name="T39" fmla="*/ 2147483646 h 286"/>
              <a:gd name="T40" fmla="*/ 2147483646 w 460"/>
              <a:gd name="T41" fmla="*/ 2147483646 h 286"/>
              <a:gd name="T42" fmla="*/ 2147483646 w 460"/>
              <a:gd name="T43" fmla="*/ 2147483646 h 286"/>
              <a:gd name="T44" fmla="*/ 2147483646 w 460"/>
              <a:gd name="T45" fmla="*/ 2147483646 h 286"/>
              <a:gd name="T46" fmla="*/ 2147483646 w 460"/>
              <a:gd name="T47" fmla="*/ 2147483646 h 286"/>
              <a:gd name="T48" fmla="*/ 2147483646 w 460"/>
              <a:gd name="T49" fmla="*/ 2147483646 h 286"/>
              <a:gd name="T50" fmla="*/ 2147483646 w 460"/>
              <a:gd name="T51" fmla="*/ 2147483646 h 286"/>
              <a:gd name="T52" fmla="*/ 2147483646 w 460"/>
              <a:gd name="T53" fmla="*/ 2147483646 h 286"/>
              <a:gd name="T54" fmla="*/ 2147483646 w 460"/>
              <a:gd name="T55" fmla="*/ 2147483646 h 286"/>
              <a:gd name="T56" fmla="*/ 2147483646 w 460"/>
              <a:gd name="T57" fmla="*/ 2147483646 h 286"/>
              <a:gd name="T58" fmla="*/ 2147483646 w 460"/>
              <a:gd name="T59" fmla="*/ 2147483646 h 286"/>
              <a:gd name="T60" fmla="*/ 2147483646 w 460"/>
              <a:gd name="T61" fmla="*/ 2147483646 h 286"/>
              <a:gd name="T62" fmla="*/ 2147483646 w 460"/>
              <a:gd name="T63" fmla="*/ 2147483646 h 286"/>
              <a:gd name="T64" fmla="*/ 2147483646 w 460"/>
              <a:gd name="T65" fmla="*/ 2147483646 h 286"/>
              <a:gd name="T66" fmla="*/ 2147483646 w 460"/>
              <a:gd name="T67" fmla="*/ 2147483646 h 286"/>
              <a:gd name="T68" fmla="*/ 2147483646 w 460"/>
              <a:gd name="T69" fmla="*/ 2147483646 h 286"/>
              <a:gd name="T70" fmla="*/ 2147483646 w 460"/>
              <a:gd name="T71" fmla="*/ 2147483646 h 286"/>
              <a:gd name="T72" fmla="*/ 2147483646 w 460"/>
              <a:gd name="T73" fmla="*/ 2147483646 h 286"/>
              <a:gd name="T74" fmla="*/ 2147483646 w 460"/>
              <a:gd name="T75" fmla="*/ 2147483646 h 286"/>
              <a:gd name="T76" fmla="*/ 2147483646 w 460"/>
              <a:gd name="T77" fmla="*/ 2147483646 h 286"/>
              <a:gd name="T78" fmla="*/ 2147483646 w 460"/>
              <a:gd name="T79" fmla="*/ 2147483646 h 286"/>
              <a:gd name="T80" fmla="*/ 2147483646 w 460"/>
              <a:gd name="T81" fmla="*/ 2147483646 h 286"/>
              <a:gd name="T82" fmla="*/ 2147483646 w 460"/>
              <a:gd name="T83" fmla="*/ 2147483646 h 286"/>
              <a:gd name="T84" fmla="*/ 2147483646 w 460"/>
              <a:gd name="T85" fmla="*/ 2147483646 h 286"/>
              <a:gd name="T86" fmla="*/ 2147483646 w 460"/>
              <a:gd name="T87" fmla="*/ 2147483646 h 286"/>
              <a:gd name="T88" fmla="*/ 2147483646 w 460"/>
              <a:gd name="T89" fmla="*/ 2147483646 h 286"/>
              <a:gd name="T90" fmla="*/ 2147483646 w 460"/>
              <a:gd name="T91" fmla="*/ 2147483646 h 286"/>
              <a:gd name="T92" fmla="*/ 2147483646 w 460"/>
              <a:gd name="T93" fmla="*/ 2147483646 h 286"/>
              <a:gd name="T94" fmla="*/ 2147483646 w 460"/>
              <a:gd name="T95" fmla="*/ 2147483646 h 286"/>
              <a:gd name="T96" fmla="*/ 2147483646 w 460"/>
              <a:gd name="T97" fmla="*/ 2147483646 h 286"/>
              <a:gd name="T98" fmla="*/ 2147483646 w 460"/>
              <a:gd name="T99" fmla="*/ 2147483646 h 286"/>
              <a:gd name="T100" fmla="*/ 2147483646 w 460"/>
              <a:gd name="T101" fmla="*/ 2147483646 h 286"/>
              <a:gd name="T102" fmla="*/ 2147483646 w 460"/>
              <a:gd name="T103" fmla="*/ 2147483646 h 286"/>
              <a:gd name="T104" fmla="*/ 2147483646 w 460"/>
              <a:gd name="T105" fmla="*/ 2147483646 h 286"/>
              <a:gd name="T106" fmla="*/ 2147483646 w 460"/>
              <a:gd name="T107" fmla="*/ 2147483646 h 286"/>
              <a:gd name="T108" fmla="*/ 2147483646 w 460"/>
              <a:gd name="T109" fmla="*/ 2147483646 h 286"/>
              <a:gd name="T110" fmla="*/ 2147483646 w 460"/>
              <a:gd name="T111" fmla="*/ 2147483646 h 286"/>
              <a:gd name="T112" fmla="*/ 2147483646 w 460"/>
              <a:gd name="T113" fmla="*/ 2147483646 h 286"/>
              <a:gd name="T114" fmla="*/ 2147483646 w 460"/>
              <a:gd name="T115" fmla="*/ 2147483646 h 286"/>
              <a:gd name="T116" fmla="*/ 2147483646 w 460"/>
              <a:gd name="T117" fmla="*/ 2147483646 h 286"/>
              <a:gd name="T118" fmla="*/ 2147483646 w 460"/>
              <a:gd name="T119" fmla="*/ 2147483646 h 28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60"/>
              <a:gd name="T181" fmla="*/ 0 h 286"/>
              <a:gd name="T182" fmla="*/ 460 w 460"/>
              <a:gd name="T183" fmla="*/ 286 h 28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60" h="286">
                <a:moveTo>
                  <a:pt x="0" y="0"/>
                </a:moveTo>
                <a:lnTo>
                  <a:pt x="6" y="8"/>
                </a:lnTo>
                <a:lnTo>
                  <a:pt x="12" y="15"/>
                </a:lnTo>
                <a:lnTo>
                  <a:pt x="18" y="23"/>
                </a:lnTo>
                <a:lnTo>
                  <a:pt x="23" y="29"/>
                </a:lnTo>
                <a:lnTo>
                  <a:pt x="29" y="36"/>
                </a:lnTo>
                <a:lnTo>
                  <a:pt x="35" y="44"/>
                </a:lnTo>
                <a:lnTo>
                  <a:pt x="41" y="52"/>
                </a:lnTo>
                <a:lnTo>
                  <a:pt x="47" y="59"/>
                </a:lnTo>
                <a:lnTo>
                  <a:pt x="60" y="73"/>
                </a:lnTo>
                <a:lnTo>
                  <a:pt x="66" y="80"/>
                </a:lnTo>
                <a:lnTo>
                  <a:pt x="71" y="86"/>
                </a:lnTo>
                <a:lnTo>
                  <a:pt x="77" y="94"/>
                </a:lnTo>
                <a:lnTo>
                  <a:pt x="104" y="121"/>
                </a:lnTo>
                <a:lnTo>
                  <a:pt x="112" y="126"/>
                </a:lnTo>
                <a:lnTo>
                  <a:pt x="131" y="145"/>
                </a:lnTo>
                <a:lnTo>
                  <a:pt x="139" y="151"/>
                </a:lnTo>
                <a:lnTo>
                  <a:pt x="146" y="157"/>
                </a:lnTo>
                <a:lnTo>
                  <a:pt x="152" y="163"/>
                </a:lnTo>
                <a:lnTo>
                  <a:pt x="160" y="166"/>
                </a:lnTo>
                <a:lnTo>
                  <a:pt x="167" y="172"/>
                </a:lnTo>
                <a:lnTo>
                  <a:pt x="173" y="178"/>
                </a:lnTo>
                <a:lnTo>
                  <a:pt x="181" y="182"/>
                </a:lnTo>
                <a:lnTo>
                  <a:pt x="188" y="187"/>
                </a:lnTo>
                <a:lnTo>
                  <a:pt x="196" y="191"/>
                </a:lnTo>
                <a:lnTo>
                  <a:pt x="202" y="195"/>
                </a:lnTo>
                <a:lnTo>
                  <a:pt x="209" y="199"/>
                </a:lnTo>
                <a:lnTo>
                  <a:pt x="219" y="203"/>
                </a:lnTo>
                <a:lnTo>
                  <a:pt x="227" y="209"/>
                </a:lnTo>
                <a:lnTo>
                  <a:pt x="236" y="212"/>
                </a:lnTo>
                <a:lnTo>
                  <a:pt x="244" y="216"/>
                </a:lnTo>
                <a:lnTo>
                  <a:pt x="252" y="220"/>
                </a:lnTo>
                <a:lnTo>
                  <a:pt x="259" y="224"/>
                </a:lnTo>
                <a:lnTo>
                  <a:pt x="267" y="228"/>
                </a:lnTo>
                <a:lnTo>
                  <a:pt x="273" y="231"/>
                </a:lnTo>
                <a:lnTo>
                  <a:pt x="280" y="235"/>
                </a:lnTo>
                <a:lnTo>
                  <a:pt x="286" y="239"/>
                </a:lnTo>
                <a:lnTo>
                  <a:pt x="294" y="241"/>
                </a:lnTo>
                <a:lnTo>
                  <a:pt x="300" y="245"/>
                </a:lnTo>
                <a:lnTo>
                  <a:pt x="305" y="249"/>
                </a:lnTo>
                <a:lnTo>
                  <a:pt x="313" y="251"/>
                </a:lnTo>
                <a:lnTo>
                  <a:pt x="319" y="254"/>
                </a:lnTo>
                <a:lnTo>
                  <a:pt x="324" y="256"/>
                </a:lnTo>
                <a:lnTo>
                  <a:pt x="332" y="260"/>
                </a:lnTo>
                <a:lnTo>
                  <a:pt x="338" y="262"/>
                </a:lnTo>
                <a:lnTo>
                  <a:pt x="346" y="264"/>
                </a:lnTo>
                <a:lnTo>
                  <a:pt x="351" y="268"/>
                </a:lnTo>
                <a:lnTo>
                  <a:pt x="359" y="270"/>
                </a:lnTo>
                <a:lnTo>
                  <a:pt x="367" y="272"/>
                </a:lnTo>
                <a:lnTo>
                  <a:pt x="374" y="274"/>
                </a:lnTo>
                <a:lnTo>
                  <a:pt x="382" y="275"/>
                </a:lnTo>
                <a:lnTo>
                  <a:pt x="390" y="277"/>
                </a:lnTo>
                <a:lnTo>
                  <a:pt x="397" y="279"/>
                </a:lnTo>
                <a:lnTo>
                  <a:pt x="407" y="279"/>
                </a:lnTo>
                <a:lnTo>
                  <a:pt x="416" y="281"/>
                </a:lnTo>
                <a:lnTo>
                  <a:pt x="426" y="283"/>
                </a:lnTo>
                <a:lnTo>
                  <a:pt x="436" y="283"/>
                </a:lnTo>
                <a:lnTo>
                  <a:pt x="445" y="285"/>
                </a:lnTo>
                <a:lnTo>
                  <a:pt x="457" y="285"/>
                </a:lnTo>
                <a:lnTo>
                  <a:pt x="459" y="285"/>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632" name="Freeform 10">
            <a:extLst>
              <a:ext uri="{FF2B5EF4-FFF2-40B4-BE49-F238E27FC236}">
                <a16:creationId xmlns:a16="http://schemas.microsoft.com/office/drawing/2014/main" id="{0A0D1C1D-D9F1-4BFD-BCDA-DACBF00A44AC}"/>
              </a:ext>
            </a:extLst>
          </p:cNvPr>
          <p:cNvSpPr>
            <a:spLocks/>
          </p:cNvSpPr>
          <p:nvPr>
            <p:custDataLst>
              <p:tags r:id="rId7"/>
            </p:custDataLst>
          </p:nvPr>
        </p:nvSpPr>
        <p:spPr bwMode="auto">
          <a:xfrm>
            <a:off x="4078288" y="1314450"/>
            <a:ext cx="725487" cy="457200"/>
          </a:xfrm>
          <a:custGeom>
            <a:avLst/>
            <a:gdLst>
              <a:gd name="T0" fmla="*/ 0 w 457"/>
              <a:gd name="T1" fmla="*/ 0 h 288"/>
              <a:gd name="T2" fmla="*/ 2147483646 w 457"/>
              <a:gd name="T3" fmla="*/ 2147483646 h 288"/>
              <a:gd name="T4" fmla="*/ 2147483646 w 457"/>
              <a:gd name="T5" fmla="*/ 2147483646 h 288"/>
              <a:gd name="T6" fmla="*/ 2147483646 w 457"/>
              <a:gd name="T7" fmla="*/ 2147483646 h 288"/>
              <a:gd name="T8" fmla="*/ 2147483646 w 457"/>
              <a:gd name="T9" fmla="*/ 2147483646 h 288"/>
              <a:gd name="T10" fmla="*/ 2147483646 w 457"/>
              <a:gd name="T11" fmla="*/ 2147483646 h 288"/>
              <a:gd name="T12" fmla="*/ 2147483646 w 457"/>
              <a:gd name="T13" fmla="*/ 2147483646 h 288"/>
              <a:gd name="T14" fmla="*/ 2147483646 w 457"/>
              <a:gd name="T15" fmla="*/ 2147483646 h 288"/>
              <a:gd name="T16" fmla="*/ 2147483646 w 457"/>
              <a:gd name="T17" fmla="*/ 2147483646 h 288"/>
              <a:gd name="T18" fmla="*/ 2147483646 w 457"/>
              <a:gd name="T19" fmla="*/ 2147483646 h 288"/>
              <a:gd name="T20" fmla="*/ 2147483646 w 457"/>
              <a:gd name="T21" fmla="*/ 2147483646 h 288"/>
              <a:gd name="T22" fmla="*/ 2147483646 w 457"/>
              <a:gd name="T23" fmla="*/ 2147483646 h 288"/>
              <a:gd name="T24" fmla="*/ 2147483646 w 457"/>
              <a:gd name="T25" fmla="*/ 2147483646 h 288"/>
              <a:gd name="T26" fmla="*/ 2147483646 w 457"/>
              <a:gd name="T27" fmla="*/ 2147483646 h 288"/>
              <a:gd name="T28" fmla="*/ 2147483646 w 457"/>
              <a:gd name="T29" fmla="*/ 2147483646 h 288"/>
              <a:gd name="T30" fmla="*/ 2147483646 w 457"/>
              <a:gd name="T31" fmla="*/ 2147483646 h 288"/>
              <a:gd name="T32" fmla="*/ 2147483646 w 457"/>
              <a:gd name="T33" fmla="*/ 2147483646 h 288"/>
              <a:gd name="T34" fmla="*/ 2147483646 w 457"/>
              <a:gd name="T35" fmla="*/ 2147483646 h 288"/>
              <a:gd name="T36" fmla="*/ 2147483646 w 457"/>
              <a:gd name="T37" fmla="*/ 2147483646 h 288"/>
              <a:gd name="T38" fmla="*/ 2147483646 w 457"/>
              <a:gd name="T39" fmla="*/ 2147483646 h 288"/>
              <a:gd name="T40" fmla="*/ 2147483646 w 457"/>
              <a:gd name="T41" fmla="*/ 2147483646 h 288"/>
              <a:gd name="T42" fmla="*/ 2147483646 w 457"/>
              <a:gd name="T43" fmla="*/ 2147483646 h 288"/>
              <a:gd name="T44" fmla="*/ 2147483646 w 457"/>
              <a:gd name="T45" fmla="*/ 2147483646 h 288"/>
              <a:gd name="T46" fmla="*/ 2147483646 w 457"/>
              <a:gd name="T47" fmla="*/ 2147483646 h 288"/>
              <a:gd name="T48" fmla="*/ 2147483646 w 457"/>
              <a:gd name="T49" fmla="*/ 2147483646 h 288"/>
              <a:gd name="T50" fmla="*/ 2147483646 w 457"/>
              <a:gd name="T51" fmla="*/ 2147483646 h 288"/>
              <a:gd name="T52" fmla="*/ 2147483646 w 457"/>
              <a:gd name="T53" fmla="*/ 2147483646 h 288"/>
              <a:gd name="T54" fmla="*/ 2147483646 w 457"/>
              <a:gd name="T55" fmla="*/ 2147483646 h 288"/>
              <a:gd name="T56" fmla="*/ 2147483646 w 457"/>
              <a:gd name="T57" fmla="*/ 2147483646 h 288"/>
              <a:gd name="T58" fmla="*/ 2147483646 w 457"/>
              <a:gd name="T59" fmla="*/ 2147483646 h 288"/>
              <a:gd name="T60" fmla="*/ 2147483646 w 457"/>
              <a:gd name="T61" fmla="*/ 2147483646 h 288"/>
              <a:gd name="T62" fmla="*/ 2147483646 w 457"/>
              <a:gd name="T63" fmla="*/ 2147483646 h 288"/>
              <a:gd name="T64" fmla="*/ 2147483646 w 457"/>
              <a:gd name="T65" fmla="*/ 2147483646 h 288"/>
              <a:gd name="T66" fmla="*/ 2147483646 w 457"/>
              <a:gd name="T67" fmla="*/ 2147483646 h 288"/>
              <a:gd name="T68" fmla="*/ 2147483646 w 457"/>
              <a:gd name="T69" fmla="*/ 2147483646 h 288"/>
              <a:gd name="T70" fmla="*/ 2147483646 w 457"/>
              <a:gd name="T71" fmla="*/ 2147483646 h 288"/>
              <a:gd name="T72" fmla="*/ 2147483646 w 457"/>
              <a:gd name="T73" fmla="*/ 2147483646 h 288"/>
              <a:gd name="T74" fmla="*/ 2147483646 w 457"/>
              <a:gd name="T75" fmla="*/ 2147483646 h 288"/>
              <a:gd name="T76" fmla="*/ 2147483646 w 457"/>
              <a:gd name="T77" fmla="*/ 2147483646 h 288"/>
              <a:gd name="T78" fmla="*/ 2147483646 w 457"/>
              <a:gd name="T79" fmla="*/ 2147483646 h 288"/>
              <a:gd name="T80" fmla="*/ 2147483646 w 457"/>
              <a:gd name="T81" fmla="*/ 2147483646 h 288"/>
              <a:gd name="T82" fmla="*/ 2147483646 w 457"/>
              <a:gd name="T83" fmla="*/ 2147483646 h 288"/>
              <a:gd name="T84" fmla="*/ 2147483646 w 457"/>
              <a:gd name="T85" fmla="*/ 2147483646 h 288"/>
              <a:gd name="T86" fmla="*/ 2147483646 w 457"/>
              <a:gd name="T87" fmla="*/ 2147483646 h 288"/>
              <a:gd name="T88" fmla="*/ 2147483646 w 457"/>
              <a:gd name="T89" fmla="*/ 2147483646 h 288"/>
              <a:gd name="T90" fmla="*/ 2147483646 w 457"/>
              <a:gd name="T91" fmla="*/ 2147483646 h 288"/>
              <a:gd name="T92" fmla="*/ 2147483646 w 457"/>
              <a:gd name="T93" fmla="*/ 2147483646 h 288"/>
              <a:gd name="T94" fmla="*/ 2147483646 w 457"/>
              <a:gd name="T95" fmla="*/ 2147483646 h 288"/>
              <a:gd name="T96" fmla="*/ 2147483646 w 457"/>
              <a:gd name="T97" fmla="*/ 2147483646 h 288"/>
              <a:gd name="T98" fmla="*/ 2147483646 w 457"/>
              <a:gd name="T99" fmla="*/ 2147483646 h 288"/>
              <a:gd name="T100" fmla="*/ 2147483646 w 457"/>
              <a:gd name="T101" fmla="*/ 2147483646 h 288"/>
              <a:gd name="T102" fmla="*/ 2147483646 w 457"/>
              <a:gd name="T103" fmla="*/ 2147483646 h 288"/>
              <a:gd name="T104" fmla="*/ 2147483646 w 457"/>
              <a:gd name="T105" fmla="*/ 2147483646 h 288"/>
              <a:gd name="T106" fmla="*/ 2147483646 w 457"/>
              <a:gd name="T107" fmla="*/ 2147483646 h 288"/>
              <a:gd name="T108" fmla="*/ 2147483646 w 457"/>
              <a:gd name="T109" fmla="*/ 2147483646 h 288"/>
              <a:gd name="T110" fmla="*/ 2147483646 w 457"/>
              <a:gd name="T111" fmla="*/ 2147483646 h 288"/>
              <a:gd name="T112" fmla="*/ 2147483646 w 457"/>
              <a:gd name="T113" fmla="*/ 2147483646 h 288"/>
              <a:gd name="T114" fmla="*/ 2147483646 w 457"/>
              <a:gd name="T115" fmla="*/ 2147483646 h 288"/>
              <a:gd name="T116" fmla="*/ 2147483646 w 457"/>
              <a:gd name="T117" fmla="*/ 2147483646 h 288"/>
              <a:gd name="T118" fmla="*/ 2147483646 w 457"/>
              <a:gd name="T119" fmla="*/ 2147483646 h 288"/>
              <a:gd name="T120" fmla="*/ 2147483646 w 457"/>
              <a:gd name="T121" fmla="*/ 2147483646 h 288"/>
              <a:gd name="T122" fmla="*/ 2147483646 w 457"/>
              <a:gd name="T123" fmla="*/ 2147483646 h 288"/>
              <a:gd name="T124" fmla="*/ 2147483646 w 457"/>
              <a:gd name="T125" fmla="*/ 2147483646 h 28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57"/>
              <a:gd name="T190" fmla="*/ 0 h 288"/>
              <a:gd name="T191" fmla="*/ 457 w 457"/>
              <a:gd name="T192" fmla="*/ 288 h 28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57" h="288">
                <a:moveTo>
                  <a:pt x="0" y="0"/>
                </a:moveTo>
                <a:lnTo>
                  <a:pt x="6" y="8"/>
                </a:lnTo>
                <a:lnTo>
                  <a:pt x="12" y="15"/>
                </a:lnTo>
                <a:lnTo>
                  <a:pt x="17" y="23"/>
                </a:lnTo>
                <a:lnTo>
                  <a:pt x="23" y="30"/>
                </a:lnTo>
                <a:lnTo>
                  <a:pt x="29" y="38"/>
                </a:lnTo>
                <a:lnTo>
                  <a:pt x="35" y="44"/>
                </a:lnTo>
                <a:lnTo>
                  <a:pt x="41" y="52"/>
                </a:lnTo>
                <a:lnTo>
                  <a:pt x="46" y="59"/>
                </a:lnTo>
                <a:lnTo>
                  <a:pt x="52" y="67"/>
                </a:lnTo>
                <a:lnTo>
                  <a:pt x="65" y="80"/>
                </a:lnTo>
                <a:lnTo>
                  <a:pt x="71" y="88"/>
                </a:lnTo>
                <a:lnTo>
                  <a:pt x="77" y="96"/>
                </a:lnTo>
                <a:lnTo>
                  <a:pt x="85" y="101"/>
                </a:lnTo>
                <a:lnTo>
                  <a:pt x="90" y="109"/>
                </a:lnTo>
                <a:lnTo>
                  <a:pt x="98" y="115"/>
                </a:lnTo>
                <a:lnTo>
                  <a:pt x="104" y="122"/>
                </a:lnTo>
                <a:lnTo>
                  <a:pt x="111" y="128"/>
                </a:lnTo>
                <a:lnTo>
                  <a:pt x="131" y="147"/>
                </a:lnTo>
                <a:lnTo>
                  <a:pt x="138" y="153"/>
                </a:lnTo>
                <a:lnTo>
                  <a:pt x="146" y="159"/>
                </a:lnTo>
                <a:lnTo>
                  <a:pt x="152" y="164"/>
                </a:lnTo>
                <a:lnTo>
                  <a:pt x="159" y="168"/>
                </a:lnTo>
                <a:lnTo>
                  <a:pt x="167" y="174"/>
                </a:lnTo>
                <a:lnTo>
                  <a:pt x="173" y="180"/>
                </a:lnTo>
                <a:lnTo>
                  <a:pt x="180" y="184"/>
                </a:lnTo>
                <a:lnTo>
                  <a:pt x="188" y="189"/>
                </a:lnTo>
                <a:lnTo>
                  <a:pt x="196" y="193"/>
                </a:lnTo>
                <a:lnTo>
                  <a:pt x="202" y="197"/>
                </a:lnTo>
                <a:lnTo>
                  <a:pt x="209" y="201"/>
                </a:lnTo>
                <a:lnTo>
                  <a:pt x="219" y="205"/>
                </a:lnTo>
                <a:lnTo>
                  <a:pt x="226" y="210"/>
                </a:lnTo>
                <a:lnTo>
                  <a:pt x="236" y="214"/>
                </a:lnTo>
                <a:lnTo>
                  <a:pt x="244" y="218"/>
                </a:lnTo>
                <a:lnTo>
                  <a:pt x="251" y="222"/>
                </a:lnTo>
                <a:lnTo>
                  <a:pt x="259" y="226"/>
                </a:lnTo>
                <a:lnTo>
                  <a:pt x="267" y="229"/>
                </a:lnTo>
                <a:lnTo>
                  <a:pt x="272" y="233"/>
                </a:lnTo>
                <a:lnTo>
                  <a:pt x="280" y="237"/>
                </a:lnTo>
                <a:lnTo>
                  <a:pt x="286" y="241"/>
                </a:lnTo>
                <a:lnTo>
                  <a:pt x="294" y="243"/>
                </a:lnTo>
                <a:lnTo>
                  <a:pt x="299" y="247"/>
                </a:lnTo>
                <a:lnTo>
                  <a:pt x="305" y="250"/>
                </a:lnTo>
                <a:lnTo>
                  <a:pt x="313" y="252"/>
                </a:lnTo>
                <a:lnTo>
                  <a:pt x="318" y="256"/>
                </a:lnTo>
                <a:lnTo>
                  <a:pt x="324" y="258"/>
                </a:lnTo>
                <a:lnTo>
                  <a:pt x="332" y="262"/>
                </a:lnTo>
                <a:lnTo>
                  <a:pt x="338" y="264"/>
                </a:lnTo>
                <a:lnTo>
                  <a:pt x="343" y="266"/>
                </a:lnTo>
                <a:lnTo>
                  <a:pt x="351" y="270"/>
                </a:lnTo>
                <a:lnTo>
                  <a:pt x="359" y="272"/>
                </a:lnTo>
                <a:lnTo>
                  <a:pt x="364" y="273"/>
                </a:lnTo>
                <a:lnTo>
                  <a:pt x="372" y="275"/>
                </a:lnTo>
                <a:lnTo>
                  <a:pt x="380" y="277"/>
                </a:lnTo>
                <a:lnTo>
                  <a:pt x="387" y="279"/>
                </a:lnTo>
                <a:lnTo>
                  <a:pt x="397" y="281"/>
                </a:lnTo>
                <a:lnTo>
                  <a:pt x="405" y="281"/>
                </a:lnTo>
                <a:lnTo>
                  <a:pt x="414" y="283"/>
                </a:lnTo>
                <a:lnTo>
                  <a:pt x="424" y="285"/>
                </a:lnTo>
                <a:lnTo>
                  <a:pt x="433" y="285"/>
                </a:lnTo>
                <a:lnTo>
                  <a:pt x="443" y="287"/>
                </a:lnTo>
                <a:lnTo>
                  <a:pt x="455" y="287"/>
                </a:lnTo>
                <a:lnTo>
                  <a:pt x="456" y="287"/>
                </a:lnTo>
              </a:path>
            </a:pathLst>
          </a:custGeom>
          <a:noFill/>
          <a:ln w="28575" cap="rnd" cmpd="sng">
            <a:solidFill>
              <a:srgbClr val="008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633" name="Freeform 11">
            <a:extLst>
              <a:ext uri="{FF2B5EF4-FFF2-40B4-BE49-F238E27FC236}">
                <a16:creationId xmlns:a16="http://schemas.microsoft.com/office/drawing/2014/main" id="{EE2AB6F9-280D-4E38-95A8-857026D697C8}"/>
              </a:ext>
            </a:extLst>
          </p:cNvPr>
          <p:cNvSpPr>
            <a:spLocks/>
          </p:cNvSpPr>
          <p:nvPr>
            <p:custDataLst>
              <p:tags r:id="rId8"/>
            </p:custDataLst>
          </p:nvPr>
        </p:nvSpPr>
        <p:spPr bwMode="auto">
          <a:xfrm>
            <a:off x="5673725" y="2684463"/>
            <a:ext cx="11113" cy="1587"/>
          </a:xfrm>
          <a:custGeom>
            <a:avLst/>
            <a:gdLst>
              <a:gd name="T0" fmla="*/ 0 w 7"/>
              <a:gd name="T1" fmla="*/ 0 h 1"/>
              <a:gd name="T2" fmla="*/ 2147483646 w 7"/>
              <a:gd name="T3" fmla="*/ 0 h 1"/>
              <a:gd name="T4" fmla="*/ 2147483646 w 7"/>
              <a:gd name="T5" fmla="*/ 0 h 1"/>
              <a:gd name="T6" fmla="*/ 0 60000 65536"/>
              <a:gd name="T7" fmla="*/ 0 60000 65536"/>
              <a:gd name="T8" fmla="*/ 0 60000 65536"/>
              <a:gd name="T9" fmla="*/ 0 w 7"/>
              <a:gd name="T10" fmla="*/ 0 h 1"/>
              <a:gd name="T11" fmla="*/ 7 w 7"/>
              <a:gd name="T12" fmla="*/ 1 h 1"/>
            </a:gdLst>
            <a:ahLst/>
            <a:cxnLst>
              <a:cxn ang="T6">
                <a:pos x="T0" y="T1"/>
              </a:cxn>
              <a:cxn ang="T7">
                <a:pos x="T2" y="T3"/>
              </a:cxn>
              <a:cxn ang="T8">
                <a:pos x="T4" y="T5"/>
              </a:cxn>
            </a:cxnLst>
            <a:rect l="T9" t="T10" r="T11" b="T12"/>
            <a:pathLst>
              <a:path w="7" h="1">
                <a:moveTo>
                  <a:pt x="0" y="0"/>
                </a:moveTo>
                <a:lnTo>
                  <a:pt x="4" y="0"/>
                </a:lnTo>
                <a:lnTo>
                  <a:pt x="6" y="0"/>
                </a:lnTo>
              </a:path>
            </a:pathLst>
          </a:custGeom>
          <a:solidFill>
            <a:schemeClr val="accent1"/>
          </a:solidFill>
          <a:ln w="12700" cap="rnd" cmpd="sng">
            <a:solidFill>
              <a:srgbClr val="000000"/>
            </a:solidFill>
            <a:prstDash val="solid"/>
            <a:round/>
            <a:headEnd type="none" w="med" len="med"/>
            <a:tailEnd type="none" w="med" len="med"/>
          </a:ln>
        </p:spPr>
        <p:txBody>
          <a:bodyPr/>
          <a:lstStyle/>
          <a:p>
            <a:endParaRPr lang="fr-FR"/>
          </a:p>
        </p:txBody>
      </p:sp>
      <p:sp>
        <p:nvSpPr>
          <p:cNvPr id="26634" name="Freeform 12">
            <a:extLst>
              <a:ext uri="{FF2B5EF4-FFF2-40B4-BE49-F238E27FC236}">
                <a16:creationId xmlns:a16="http://schemas.microsoft.com/office/drawing/2014/main" id="{37913167-B7FA-43BA-9115-8A556528DBB0}"/>
              </a:ext>
            </a:extLst>
          </p:cNvPr>
          <p:cNvSpPr>
            <a:spLocks/>
          </p:cNvSpPr>
          <p:nvPr>
            <p:custDataLst>
              <p:tags r:id="rId9"/>
            </p:custDataLst>
          </p:nvPr>
        </p:nvSpPr>
        <p:spPr bwMode="auto">
          <a:xfrm>
            <a:off x="6072188" y="1508125"/>
            <a:ext cx="4762" cy="1304925"/>
          </a:xfrm>
          <a:custGeom>
            <a:avLst/>
            <a:gdLst>
              <a:gd name="T0" fmla="*/ 0 w 3"/>
              <a:gd name="T1" fmla="*/ 0 h 822"/>
              <a:gd name="T2" fmla="*/ 0 w 3"/>
              <a:gd name="T3" fmla="*/ 2147483646 h 822"/>
              <a:gd name="T4" fmla="*/ 2147483646 w 3"/>
              <a:gd name="T5" fmla="*/ 2147483646 h 822"/>
              <a:gd name="T6" fmla="*/ 0 60000 65536"/>
              <a:gd name="T7" fmla="*/ 0 60000 65536"/>
              <a:gd name="T8" fmla="*/ 0 60000 65536"/>
              <a:gd name="T9" fmla="*/ 0 w 3"/>
              <a:gd name="T10" fmla="*/ 0 h 822"/>
              <a:gd name="T11" fmla="*/ 3 w 3"/>
              <a:gd name="T12" fmla="*/ 822 h 822"/>
            </a:gdLst>
            <a:ahLst/>
            <a:cxnLst>
              <a:cxn ang="T6">
                <a:pos x="T0" y="T1"/>
              </a:cxn>
              <a:cxn ang="T7">
                <a:pos x="T2" y="T3"/>
              </a:cxn>
              <a:cxn ang="T8">
                <a:pos x="T4" y="T5"/>
              </a:cxn>
            </a:cxnLst>
            <a:rect l="T9" t="T10" r="T11" b="T12"/>
            <a:pathLst>
              <a:path w="3" h="822">
                <a:moveTo>
                  <a:pt x="0" y="0"/>
                </a:moveTo>
                <a:lnTo>
                  <a:pt x="0" y="821"/>
                </a:lnTo>
                <a:lnTo>
                  <a:pt x="2" y="821"/>
                </a:lnTo>
              </a:path>
            </a:pathLst>
          </a:custGeom>
          <a:solidFill>
            <a:schemeClr val="hlink"/>
          </a:solidFill>
          <a:ln w="12700" cap="rnd" cmpd="sng">
            <a:solidFill>
              <a:srgbClr val="000000"/>
            </a:solidFill>
            <a:prstDash val="solid"/>
            <a:round/>
            <a:headEnd type="none" w="med" len="med"/>
            <a:tailEnd type="none" w="med" len="med"/>
          </a:ln>
        </p:spPr>
        <p:txBody>
          <a:bodyPr/>
          <a:lstStyle/>
          <a:p>
            <a:endParaRPr lang="fr-FR"/>
          </a:p>
        </p:txBody>
      </p:sp>
      <p:sp>
        <p:nvSpPr>
          <p:cNvPr id="26635" name="Freeform 14">
            <a:extLst>
              <a:ext uri="{FF2B5EF4-FFF2-40B4-BE49-F238E27FC236}">
                <a16:creationId xmlns:a16="http://schemas.microsoft.com/office/drawing/2014/main" id="{55C2EF00-5349-404D-96AA-3525FA07649C}"/>
              </a:ext>
            </a:extLst>
          </p:cNvPr>
          <p:cNvSpPr>
            <a:spLocks/>
          </p:cNvSpPr>
          <p:nvPr>
            <p:custDataLst>
              <p:tags r:id="rId10"/>
            </p:custDataLst>
          </p:nvPr>
        </p:nvSpPr>
        <p:spPr bwMode="auto">
          <a:xfrm>
            <a:off x="4032250" y="3040063"/>
            <a:ext cx="84138" cy="1587"/>
          </a:xfrm>
          <a:custGeom>
            <a:avLst/>
            <a:gdLst>
              <a:gd name="T0" fmla="*/ 0 w 53"/>
              <a:gd name="T1" fmla="*/ 0 h 1"/>
              <a:gd name="T2" fmla="*/ 2147483646 w 53"/>
              <a:gd name="T3" fmla="*/ 0 h 1"/>
              <a:gd name="T4" fmla="*/ 2147483646 w 53"/>
              <a:gd name="T5" fmla="*/ 0 h 1"/>
              <a:gd name="T6" fmla="*/ 0 60000 65536"/>
              <a:gd name="T7" fmla="*/ 0 60000 65536"/>
              <a:gd name="T8" fmla="*/ 0 60000 65536"/>
              <a:gd name="T9" fmla="*/ 0 w 53"/>
              <a:gd name="T10" fmla="*/ 0 h 1"/>
              <a:gd name="T11" fmla="*/ 53 w 53"/>
              <a:gd name="T12" fmla="*/ 1 h 1"/>
            </a:gdLst>
            <a:ahLst/>
            <a:cxnLst>
              <a:cxn ang="T6">
                <a:pos x="T0" y="T1"/>
              </a:cxn>
              <a:cxn ang="T7">
                <a:pos x="T2" y="T3"/>
              </a:cxn>
              <a:cxn ang="T8">
                <a:pos x="T4" y="T5"/>
              </a:cxn>
            </a:cxnLst>
            <a:rect l="T9" t="T10" r="T11" b="T12"/>
            <a:pathLst>
              <a:path w="53" h="1">
                <a:moveTo>
                  <a:pt x="0" y="0"/>
                </a:moveTo>
                <a:lnTo>
                  <a:pt x="50" y="0"/>
                </a:lnTo>
                <a:lnTo>
                  <a:pt x="52" y="0"/>
                </a:lnTo>
              </a:path>
            </a:pathLst>
          </a:custGeom>
          <a:solidFill>
            <a:schemeClr val="accent1"/>
          </a:solidFill>
          <a:ln w="12700" cap="rnd" cmpd="sng">
            <a:solidFill>
              <a:srgbClr val="000000"/>
            </a:solidFill>
            <a:prstDash val="solid"/>
            <a:round/>
            <a:headEnd type="none" w="med" len="med"/>
            <a:tailEnd type="none" w="med" len="med"/>
          </a:ln>
        </p:spPr>
        <p:txBody>
          <a:bodyPr/>
          <a:lstStyle/>
          <a:p>
            <a:endParaRPr lang="fr-FR"/>
          </a:p>
        </p:txBody>
      </p:sp>
      <p:sp>
        <p:nvSpPr>
          <p:cNvPr id="26636" name="Freeform 15">
            <a:extLst>
              <a:ext uri="{FF2B5EF4-FFF2-40B4-BE49-F238E27FC236}">
                <a16:creationId xmlns:a16="http://schemas.microsoft.com/office/drawing/2014/main" id="{217FCC81-C270-4211-B9A7-47EA86D8C610}"/>
              </a:ext>
            </a:extLst>
          </p:cNvPr>
          <p:cNvSpPr>
            <a:spLocks/>
          </p:cNvSpPr>
          <p:nvPr>
            <p:custDataLst>
              <p:tags r:id="rId11"/>
            </p:custDataLst>
          </p:nvPr>
        </p:nvSpPr>
        <p:spPr bwMode="auto">
          <a:xfrm>
            <a:off x="5457825" y="2595563"/>
            <a:ext cx="163513" cy="1587"/>
          </a:xfrm>
          <a:custGeom>
            <a:avLst/>
            <a:gdLst>
              <a:gd name="T0" fmla="*/ 0 w 103"/>
              <a:gd name="T1" fmla="*/ 0 h 1"/>
              <a:gd name="T2" fmla="*/ 2147483646 w 103"/>
              <a:gd name="T3" fmla="*/ 0 h 1"/>
              <a:gd name="T4" fmla="*/ 2147483646 w 103"/>
              <a:gd name="T5" fmla="*/ 0 h 1"/>
              <a:gd name="T6" fmla="*/ 0 60000 65536"/>
              <a:gd name="T7" fmla="*/ 0 60000 65536"/>
              <a:gd name="T8" fmla="*/ 0 60000 65536"/>
              <a:gd name="T9" fmla="*/ 0 w 103"/>
              <a:gd name="T10" fmla="*/ 0 h 1"/>
              <a:gd name="T11" fmla="*/ 103 w 103"/>
              <a:gd name="T12" fmla="*/ 1 h 1"/>
            </a:gdLst>
            <a:ahLst/>
            <a:cxnLst>
              <a:cxn ang="T6">
                <a:pos x="T0" y="T1"/>
              </a:cxn>
              <a:cxn ang="T7">
                <a:pos x="T2" y="T3"/>
              </a:cxn>
              <a:cxn ang="T8">
                <a:pos x="T4" y="T5"/>
              </a:cxn>
            </a:cxnLst>
            <a:rect l="T9" t="T10" r="T11" b="T12"/>
            <a:pathLst>
              <a:path w="103" h="1">
                <a:moveTo>
                  <a:pt x="0" y="0"/>
                </a:moveTo>
                <a:lnTo>
                  <a:pt x="99" y="0"/>
                </a:lnTo>
                <a:lnTo>
                  <a:pt x="102" y="0"/>
                </a:lnTo>
              </a:path>
            </a:pathLst>
          </a:custGeom>
          <a:solidFill>
            <a:schemeClr val="accent1"/>
          </a:solidFill>
          <a:ln w="12700" cap="rnd" cmpd="sng">
            <a:solidFill>
              <a:srgbClr val="000000"/>
            </a:solidFill>
            <a:prstDash val="solid"/>
            <a:round/>
            <a:headEnd type="none" w="med" len="med"/>
            <a:tailEnd type="none" w="med" len="med"/>
          </a:ln>
        </p:spPr>
        <p:txBody>
          <a:bodyPr/>
          <a:lstStyle/>
          <a:p>
            <a:endParaRPr lang="fr-FR"/>
          </a:p>
        </p:txBody>
      </p:sp>
      <p:sp>
        <p:nvSpPr>
          <p:cNvPr id="26637" name="Freeform 16">
            <a:extLst>
              <a:ext uri="{FF2B5EF4-FFF2-40B4-BE49-F238E27FC236}">
                <a16:creationId xmlns:a16="http://schemas.microsoft.com/office/drawing/2014/main" id="{B2C7B5A5-9D72-4861-98CA-18F06691EDA4}"/>
              </a:ext>
            </a:extLst>
          </p:cNvPr>
          <p:cNvSpPr>
            <a:spLocks/>
          </p:cNvSpPr>
          <p:nvPr>
            <p:custDataLst>
              <p:tags r:id="rId12"/>
            </p:custDataLst>
          </p:nvPr>
        </p:nvSpPr>
        <p:spPr bwMode="auto">
          <a:xfrm>
            <a:off x="4787900" y="1787525"/>
            <a:ext cx="757238" cy="785813"/>
          </a:xfrm>
          <a:custGeom>
            <a:avLst/>
            <a:gdLst>
              <a:gd name="T0" fmla="*/ 0 w 477"/>
              <a:gd name="T1" fmla="*/ 0 h 495"/>
              <a:gd name="T2" fmla="*/ 2147483646 w 477"/>
              <a:gd name="T3" fmla="*/ 2147483646 h 495"/>
              <a:gd name="T4" fmla="*/ 2147483646 w 477"/>
              <a:gd name="T5" fmla="*/ 2147483646 h 495"/>
              <a:gd name="T6" fmla="*/ 2147483646 w 477"/>
              <a:gd name="T7" fmla="*/ 2147483646 h 495"/>
              <a:gd name="T8" fmla="*/ 2147483646 w 477"/>
              <a:gd name="T9" fmla="*/ 2147483646 h 495"/>
              <a:gd name="T10" fmla="*/ 2147483646 w 477"/>
              <a:gd name="T11" fmla="*/ 2147483646 h 495"/>
              <a:gd name="T12" fmla="*/ 2147483646 w 477"/>
              <a:gd name="T13" fmla="*/ 2147483646 h 495"/>
              <a:gd name="T14" fmla="*/ 2147483646 w 477"/>
              <a:gd name="T15" fmla="*/ 2147483646 h 495"/>
              <a:gd name="T16" fmla="*/ 2147483646 w 477"/>
              <a:gd name="T17" fmla="*/ 2147483646 h 495"/>
              <a:gd name="T18" fmla="*/ 2147483646 w 477"/>
              <a:gd name="T19" fmla="*/ 2147483646 h 495"/>
              <a:gd name="T20" fmla="*/ 2147483646 w 477"/>
              <a:gd name="T21" fmla="*/ 2147483646 h 495"/>
              <a:gd name="T22" fmla="*/ 2147483646 w 477"/>
              <a:gd name="T23" fmla="*/ 2147483646 h 495"/>
              <a:gd name="T24" fmla="*/ 2147483646 w 477"/>
              <a:gd name="T25" fmla="*/ 2147483646 h 495"/>
              <a:gd name="T26" fmla="*/ 2147483646 w 477"/>
              <a:gd name="T27" fmla="*/ 2147483646 h 495"/>
              <a:gd name="T28" fmla="*/ 2147483646 w 477"/>
              <a:gd name="T29" fmla="*/ 2147483646 h 495"/>
              <a:gd name="T30" fmla="*/ 2147483646 w 477"/>
              <a:gd name="T31" fmla="*/ 2147483646 h 495"/>
              <a:gd name="T32" fmla="*/ 2147483646 w 477"/>
              <a:gd name="T33" fmla="*/ 2147483646 h 495"/>
              <a:gd name="T34" fmla="*/ 2147483646 w 477"/>
              <a:gd name="T35" fmla="*/ 2147483646 h 495"/>
              <a:gd name="T36" fmla="*/ 2147483646 w 477"/>
              <a:gd name="T37" fmla="*/ 2147483646 h 495"/>
              <a:gd name="T38" fmla="*/ 2147483646 w 477"/>
              <a:gd name="T39" fmla="*/ 2147483646 h 495"/>
              <a:gd name="T40" fmla="*/ 2147483646 w 477"/>
              <a:gd name="T41" fmla="*/ 2147483646 h 495"/>
              <a:gd name="T42" fmla="*/ 2147483646 w 477"/>
              <a:gd name="T43" fmla="*/ 2147483646 h 495"/>
              <a:gd name="T44" fmla="*/ 2147483646 w 477"/>
              <a:gd name="T45" fmla="*/ 2147483646 h 495"/>
              <a:gd name="T46" fmla="*/ 2147483646 w 477"/>
              <a:gd name="T47" fmla="*/ 2147483646 h 495"/>
              <a:gd name="T48" fmla="*/ 2147483646 w 477"/>
              <a:gd name="T49" fmla="*/ 2147483646 h 495"/>
              <a:gd name="T50" fmla="*/ 2147483646 w 477"/>
              <a:gd name="T51" fmla="*/ 2147483646 h 495"/>
              <a:gd name="T52" fmla="*/ 2147483646 w 477"/>
              <a:gd name="T53" fmla="*/ 2147483646 h 495"/>
              <a:gd name="T54" fmla="*/ 2147483646 w 477"/>
              <a:gd name="T55" fmla="*/ 2147483646 h 495"/>
              <a:gd name="T56" fmla="*/ 2147483646 w 477"/>
              <a:gd name="T57" fmla="*/ 2147483646 h 495"/>
              <a:gd name="T58" fmla="*/ 2147483646 w 477"/>
              <a:gd name="T59" fmla="*/ 2147483646 h 495"/>
              <a:gd name="T60" fmla="*/ 2147483646 w 477"/>
              <a:gd name="T61" fmla="*/ 2147483646 h 495"/>
              <a:gd name="T62" fmla="*/ 2147483646 w 477"/>
              <a:gd name="T63" fmla="*/ 2147483646 h 495"/>
              <a:gd name="T64" fmla="*/ 2147483646 w 477"/>
              <a:gd name="T65" fmla="*/ 2147483646 h 495"/>
              <a:gd name="T66" fmla="*/ 2147483646 w 477"/>
              <a:gd name="T67" fmla="*/ 2147483646 h 495"/>
              <a:gd name="T68" fmla="*/ 2147483646 w 477"/>
              <a:gd name="T69" fmla="*/ 2147483646 h 495"/>
              <a:gd name="T70" fmla="*/ 2147483646 w 477"/>
              <a:gd name="T71" fmla="*/ 2147483646 h 495"/>
              <a:gd name="T72" fmla="*/ 2147483646 w 477"/>
              <a:gd name="T73" fmla="*/ 2147483646 h 495"/>
              <a:gd name="T74" fmla="*/ 2147483646 w 477"/>
              <a:gd name="T75" fmla="*/ 2147483646 h 495"/>
              <a:gd name="T76" fmla="*/ 2147483646 w 477"/>
              <a:gd name="T77" fmla="*/ 2147483646 h 495"/>
              <a:gd name="T78" fmla="*/ 2147483646 w 477"/>
              <a:gd name="T79" fmla="*/ 2147483646 h 495"/>
              <a:gd name="T80" fmla="*/ 2147483646 w 477"/>
              <a:gd name="T81" fmla="*/ 2147483646 h 495"/>
              <a:gd name="T82" fmla="*/ 2147483646 w 477"/>
              <a:gd name="T83" fmla="*/ 2147483646 h 495"/>
              <a:gd name="T84" fmla="*/ 2147483646 w 477"/>
              <a:gd name="T85" fmla="*/ 2147483646 h 495"/>
              <a:gd name="T86" fmla="*/ 2147483646 w 477"/>
              <a:gd name="T87" fmla="*/ 2147483646 h 495"/>
              <a:gd name="T88" fmla="*/ 2147483646 w 477"/>
              <a:gd name="T89" fmla="*/ 2147483646 h 495"/>
              <a:gd name="T90" fmla="*/ 2147483646 w 477"/>
              <a:gd name="T91" fmla="*/ 2147483646 h 495"/>
              <a:gd name="T92" fmla="*/ 2147483646 w 477"/>
              <a:gd name="T93" fmla="*/ 2147483646 h 495"/>
              <a:gd name="T94" fmla="*/ 2147483646 w 477"/>
              <a:gd name="T95" fmla="*/ 2147483646 h 495"/>
              <a:gd name="T96" fmla="*/ 2147483646 w 477"/>
              <a:gd name="T97" fmla="*/ 2147483646 h 495"/>
              <a:gd name="T98" fmla="*/ 2147483646 w 477"/>
              <a:gd name="T99" fmla="*/ 2147483646 h 495"/>
              <a:gd name="T100" fmla="*/ 2147483646 w 477"/>
              <a:gd name="T101" fmla="*/ 2147483646 h 495"/>
              <a:gd name="T102" fmla="*/ 2147483646 w 477"/>
              <a:gd name="T103" fmla="*/ 2147483646 h 495"/>
              <a:gd name="T104" fmla="*/ 2147483646 w 477"/>
              <a:gd name="T105" fmla="*/ 2147483646 h 495"/>
              <a:gd name="T106" fmla="*/ 2147483646 w 477"/>
              <a:gd name="T107" fmla="*/ 2147483646 h 495"/>
              <a:gd name="T108" fmla="*/ 2147483646 w 477"/>
              <a:gd name="T109" fmla="*/ 2147483646 h 495"/>
              <a:gd name="T110" fmla="*/ 2147483646 w 477"/>
              <a:gd name="T111" fmla="*/ 2147483646 h 495"/>
              <a:gd name="T112" fmla="*/ 2147483646 w 477"/>
              <a:gd name="T113" fmla="*/ 2147483646 h 495"/>
              <a:gd name="T114" fmla="*/ 2147483646 w 477"/>
              <a:gd name="T115" fmla="*/ 2147483646 h 495"/>
              <a:gd name="T116" fmla="*/ 2147483646 w 477"/>
              <a:gd name="T117" fmla="*/ 2147483646 h 495"/>
              <a:gd name="T118" fmla="*/ 2147483646 w 477"/>
              <a:gd name="T119" fmla="*/ 2147483646 h 49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77"/>
              <a:gd name="T181" fmla="*/ 0 h 495"/>
              <a:gd name="T182" fmla="*/ 477 w 477"/>
              <a:gd name="T183" fmla="*/ 495 h 49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77" h="495">
                <a:moveTo>
                  <a:pt x="0" y="0"/>
                </a:moveTo>
                <a:lnTo>
                  <a:pt x="12" y="2"/>
                </a:lnTo>
                <a:lnTo>
                  <a:pt x="20" y="6"/>
                </a:lnTo>
                <a:lnTo>
                  <a:pt x="31" y="8"/>
                </a:lnTo>
                <a:lnTo>
                  <a:pt x="38" y="10"/>
                </a:lnTo>
                <a:lnTo>
                  <a:pt x="47" y="12"/>
                </a:lnTo>
                <a:lnTo>
                  <a:pt x="53" y="12"/>
                </a:lnTo>
                <a:lnTo>
                  <a:pt x="60" y="14"/>
                </a:lnTo>
                <a:lnTo>
                  <a:pt x="63" y="16"/>
                </a:lnTo>
                <a:lnTo>
                  <a:pt x="67" y="18"/>
                </a:lnTo>
                <a:lnTo>
                  <a:pt x="71" y="19"/>
                </a:lnTo>
                <a:lnTo>
                  <a:pt x="75" y="19"/>
                </a:lnTo>
                <a:lnTo>
                  <a:pt x="80" y="21"/>
                </a:lnTo>
                <a:lnTo>
                  <a:pt x="84" y="23"/>
                </a:lnTo>
                <a:lnTo>
                  <a:pt x="85" y="27"/>
                </a:lnTo>
                <a:lnTo>
                  <a:pt x="89" y="29"/>
                </a:lnTo>
                <a:lnTo>
                  <a:pt x="108" y="46"/>
                </a:lnTo>
                <a:lnTo>
                  <a:pt x="112" y="52"/>
                </a:lnTo>
                <a:lnTo>
                  <a:pt x="118" y="58"/>
                </a:lnTo>
                <a:lnTo>
                  <a:pt x="124" y="65"/>
                </a:lnTo>
                <a:lnTo>
                  <a:pt x="138" y="79"/>
                </a:lnTo>
                <a:lnTo>
                  <a:pt x="147" y="88"/>
                </a:lnTo>
                <a:lnTo>
                  <a:pt x="155" y="98"/>
                </a:lnTo>
                <a:lnTo>
                  <a:pt x="177" y="119"/>
                </a:lnTo>
                <a:lnTo>
                  <a:pt x="189" y="132"/>
                </a:lnTo>
                <a:lnTo>
                  <a:pt x="204" y="146"/>
                </a:lnTo>
                <a:lnTo>
                  <a:pt x="220" y="159"/>
                </a:lnTo>
                <a:lnTo>
                  <a:pt x="236" y="180"/>
                </a:lnTo>
                <a:lnTo>
                  <a:pt x="251" y="199"/>
                </a:lnTo>
                <a:lnTo>
                  <a:pt x="262" y="216"/>
                </a:lnTo>
                <a:lnTo>
                  <a:pt x="275" y="232"/>
                </a:lnTo>
                <a:lnTo>
                  <a:pt x="285" y="245"/>
                </a:lnTo>
                <a:lnTo>
                  <a:pt x="293" y="257"/>
                </a:lnTo>
                <a:lnTo>
                  <a:pt x="304" y="268"/>
                </a:lnTo>
                <a:lnTo>
                  <a:pt x="309" y="278"/>
                </a:lnTo>
                <a:lnTo>
                  <a:pt x="318" y="287"/>
                </a:lnTo>
                <a:lnTo>
                  <a:pt x="324" y="295"/>
                </a:lnTo>
                <a:lnTo>
                  <a:pt x="328" y="303"/>
                </a:lnTo>
                <a:lnTo>
                  <a:pt x="334" y="310"/>
                </a:lnTo>
                <a:lnTo>
                  <a:pt x="338" y="316"/>
                </a:lnTo>
                <a:lnTo>
                  <a:pt x="342" y="322"/>
                </a:lnTo>
                <a:lnTo>
                  <a:pt x="346" y="327"/>
                </a:lnTo>
                <a:lnTo>
                  <a:pt x="351" y="333"/>
                </a:lnTo>
                <a:lnTo>
                  <a:pt x="354" y="337"/>
                </a:lnTo>
                <a:lnTo>
                  <a:pt x="358" y="343"/>
                </a:lnTo>
                <a:lnTo>
                  <a:pt x="362" y="348"/>
                </a:lnTo>
                <a:lnTo>
                  <a:pt x="367" y="354"/>
                </a:lnTo>
                <a:lnTo>
                  <a:pt x="371" y="360"/>
                </a:lnTo>
                <a:lnTo>
                  <a:pt x="377" y="368"/>
                </a:lnTo>
                <a:lnTo>
                  <a:pt x="383" y="375"/>
                </a:lnTo>
                <a:lnTo>
                  <a:pt x="389" y="383"/>
                </a:lnTo>
                <a:lnTo>
                  <a:pt x="395" y="392"/>
                </a:lnTo>
                <a:lnTo>
                  <a:pt x="403" y="402"/>
                </a:lnTo>
                <a:lnTo>
                  <a:pt x="413" y="414"/>
                </a:lnTo>
                <a:lnTo>
                  <a:pt x="424" y="427"/>
                </a:lnTo>
                <a:lnTo>
                  <a:pt x="434" y="440"/>
                </a:lnTo>
                <a:lnTo>
                  <a:pt x="446" y="458"/>
                </a:lnTo>
                <a:lnTo>
                  <a:pt x="460" y="475"/>
                </a:lnTo>
                <a:lnTo>
                  <a:pt x="475" y="494"/>
                </a:lnTo>
                <a:lnTo>
                  <a:pt x="476" y="494"/>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638" name="Freeform 17">
            <a:extLst>
              <a:ext uri="{FF2B5EF4-FFF2-40B4-BE49-F238E27FC236}">
                <a16:creationId xmlns:a16="http://schemas.microsoft.com/office/drawing/2014/main" id="{10EA8A7B-D59C-4CA8-9DA5-1A67AB98A723}"/>
              </a:ext>
            </a:extLst>
          </p:cNvPr>
          <p:cNvSpPr>
            <a:spLocks/>
          </p:cNvSpPr>
          <p:nvPr>
            <p:custDataLst>
              <p:tags r:id="rId13"/>
            </p:custDataLst>
          </p:nvPr>
        </p:nvSpPr>
        <p:spPr bwMode="auto">
          <a:xfrm>
            <a:off x="5543550" y="2595563"/>
            <a:ext cx="533400" cy="244475"/>
          </a:xfrm>
          <a:custGeom>
            <a:avLst/>
            <a:gdLst>
              <a:gd name="T0" fmla="*/ 0 w 336"/>
              <a:gd name="T1" fmla="*/ 0 h 154"/>
              <a:gd name="T2" fmla="*/ 2147483646 w 336"/>
              <a:gd name="T3" fmla="*/ 2147483646 h 154"/>
              <a:gd name="T4" fmla="*/ 2147483646 w 336"/>
              <a:gd name="T5" fmla="*/ 2147483646 h 154"/>
              <a:gd name="T6" fmla="*/ 2147483646 w 336"/>
              <a:gd name="T7" fmla="*/ 2147483646 h 154"/>
              <a:gd name="T8" fmla="*/ 2147483646 w 336"/>
              <a:gd name="T9" fmla="*/ 2147483646 h 154"/>
              <a:gd name="T10" fmla="*/ 2147483646 w 336"/>
              <a:gd name="T11" fmla="*/ 2147483646 h 154"/>
              <a:gd name="T12" fmla="*/ 2147483646 w 336"/>
              <a:gd name="T13" fmla="*/ 2147483646 h 154"/>
              <a:gd name="T14" fmla="*/ 2147483646 w 336"/>
              <a:gd name="T15" fmla="*/ 2147483646 h 154"/>
              <a:gd name="T16" fmla="*/ 2147483646 w 336"/>
              <a:gd name="T17" fmla="*/ 2147483646 h 154"/>
              <a:gd name="T18" fmla="*/ 2147483646 w 336"/>
              <a:gd name="T19" fmla="*/ 2147483646 h 154"/>
              <a:gd name="T20" fmla="*/ 2147483646 w 336"/>
              <a:gd name="T21" fmla="*/ 2147483646 h 154"/>
              <a:gd name="T22" fmla="*/ 2147483646 w 336"/>
              <a:gd name="T23" fmla="*/ 2147483646 h 154"/>
              <a:gd name="T24" fmla="*/ 2147483646 w 336"/>
              <a:gd name="T25" fmla="*/ 2147483646 h 154"/>
              <a:gd name="T26" fmla="*/ 2147483646 w 336"/>
              <a:gd name="T27" fmla="*/ 2147483646 h 154"/>
              <a:gd name="T28" fmla="*/ 2147483646 w 336"/>
              <a:gd name="T29" fmla="*/ 2147483646 h 154"/>
              <a:gd name="T30" fmla="*/ 2147483646 w 336"/>
              <a:gd name="T31" fmla="*/ 2147483646 h 154"/>
              <a:gd name="T32" fmla="*/ 2147483646 w 336"/>
              <a:gd name="T33" fmla="*/ 2147483646 h 154"/>
              <a:gd name="T34" fmla="*/ 2147483646 w 336"/>
              <a:gd name="T35" fmla="*/ 2147483646 h 154"/>
              <a:gd name="T36" fmla="*/ 2147483646 w 336"/>
              <a:gd name="T37" fmla="*/ 2147483646 h 154"/>
              <a:gd name="T38" fmla="*/ 2147483646 w 336"/>
              <a:gd name="T39" fmla="*/ 2147483646 h 154"/>
              <a:gd name="T40" fmla="*/ 2147483646 w 336"/>
              <a:gd name="T41" fmla="*/ 2147483646 h 154"/>
              <a:gd name="T42" fmla="*/ 2147483646 w 336"/>
              <a:gd name="T43" fmla="*/ 2147483646 h 154"/>
              <a:gd name="T44" fmla="*/ 2147483646 w 336"/>
              <a:gd name="T45" fmla="*/ 2147483646 h 154"/>
              <a:gd name="T46" fmla="*/ 2147483646 w 336"/>
              <a:gd name="T47" fmla="*/ 2147483646 h 154"/>
              <a:gd name="T48" fmla="*/ 2147483646 w 336"/>
              <a:gd name="T49" fmla="*/ 2147483646 h 154"/>
              <a:gd name="T50" fmla="*/ 2147483646 w 336"/>
              <a:gd name="T51" fmla="*/ 2147483646 h 154"/>
              <a:gd name="T52" fmla="*/ 2147483646 w 336"/>
              <a:gd name="T53" fmla="*/ 2147483646 h 154"/>
              <a:gd name="T54" fmla="*/ 2147483646 w 336"/>
              <a:gd name="T55" fmla="*/ 2147483646 h 154"/>
              <a:gd name="T56" fmla="*/ 2147483646 w 336"/>
              <a:gd name="T57" fmla="*/ 2147483646 h 154"/>
              <a:gd name="T58" fmla="*/ 2147483646 w 336"/>
              <a:gd name="T59" fmla="*/ 2147483646 h 154"/>
              <a:gd name="T60" fmla="*/ 2147483646 w 336"/>
              <a:gd name="T61" fmla="*/ 2147483646 h 154"/>
              <a:gd name="T62" fmla="*/ 2147483646 w 336"/>
              <a:gd name="T63" fmla="*/ 2147483646 h 154"/>
              <a:gd name="T64" fmla="*/ 2147483646 w 336"/>
              <a:gd name="T65" fmla="*/ 2147483646 h 154"/>
              <a:gd name="T66" fmla="*/ 2147483646 w 336"/>
              <a:gd name="T67" fmla="*/ 2147483646 h 1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36"/>
              <a:gd name="T103" fmla="*/ 0 h 154"/>
              <a:gd name="T104" fmla="*/ 336 w 336"/>
              <a:gd name="T105" fmla="*/ 154 h 15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36" h="154">
                <a:moveTo>
                  <a:pt x="0" y="0"/>
                </a:moveTo>
                <a:lnTo>
                  <a:pt x="16" y="8"/>
                </a:lnTo>
                <a:lnTo>
                  <a:pt x="32" y="16"/>
                </a:lnTo>
                <a:lnTo>
                  <a:pt x="44" y="21"/>
                </a:lnTo>
                <a:lnTo>
                  <a:pt x="57" y="29"/>
                </a:lnTo>
                <a:lnTo>
                  <a:pt x="68" y="35"/>
                </a:lnTo>
                <a:lnTo>
                  <a:pt x="79" y="40"/>
                </a:lnTo>
                <a:lnTo>
                  <a:pt x="90" y="48"/>
                </a:lnTo>
                <a:lnTo>
                  <a:pt x="99" y="54"/>
                </a:lnTo>
                <a:lnTo>
                  <a:pt x="108" y="60"/>
                </a:lnTo>
                <a:lnTo>
                  <a:pt x="118" y="65"/>
                </a:lnTo>
                <a:lnTo>
                  <a:pt x="127" y="69"/>
                </a:lnTo>
                <a:lnTo>
                  <a:pt x="134" y="75"/>
                </a:lnTo>
                <a:lnTo>
                  <a:pt x="142" y="81"/>
                </a:lnTo>
                <a:lnTo>
                  <a:pt x="149" y="84"/>
                </a:lnTo>
                <a:lnTo>
                  <a:pt x="156" y="90"/>
                </a:lnTo>
                <a:lnTo>
                  <a:pt x="164" y="94"/>
                </a:lnTo>
                <a:lnTo>
                  <a:pt x="171" y="98"/>
                </a:lnTo>
                <a:lnTo>
                  <a:pt x="179" y="104"/>
                </a:lnTo>
                <a:lnTo>
                  <a:pt x="186" y="107"/>
                </a:lnTo>
                <a:lnTo>
                  <a:pt x="193" y="111"/>
                </a:lnTo>
                <a:lnTo>
                  <a:pt x="203" y="115"/>
                </a:lnTo>
                <a:lnTo>
                  <a:pt x="209" y="119"/>
                </a:lnTo>
                <a:lnTo>
                  <a:pt x="219" y="123"/>
                </a:lnTo>
                <a:lnTo>
                  <a:pt x="228" y="126"/>
                </a:lnTo>
                <a:lnTo>
                  <a:pt x="239" y="130"/>
                </a:lnTo>
                <a:lnTo>
                  <a:pt x="251" y="134"/>
                </a:lnTo>
                <a:lnTo>
                  <a:pt x="261" y="136"/>
                </a:lnTo>
                <a:lnTo>
                  <a:pt x="275" y="140"/>
                </a:lnTo>
                <a:lnTo>
                  <a:pt x="287" y="144"/>
                </a:lnTo>
                <a:lnTo>
                  <a:pt x="301" y="148"/>
                </a:lnTo>
                <a:lnTo>
                  <a:pt x="317" y="149"/>
                </a:lnTo>
                <a:lnTo>
                  <a:pt x="333" y="153"/>
                </a:lnTo>
                <a:lnTo>
                  <a:pt x="335" y="153"/>
                </a:lnTo>
              </a:path>
            </a:pathLst>
          </a:custGeom>
          <a:solidFill>
            <a:schemeClr val="accent1"/>
          </a:solidFill>
          <a:ln w="28575" cap="rnd" cmpd="sng">
            <a:solidFill>
              <a:srgbClr val="008000"/>
            </a:solidFill>
            <a:prstDash val="solid"/>
            <a:round/>
            <a:headEnd type="none" w="med" len="med"/>
            <a:tailEnd type="none" w="med" len="med"/>
          </a:ln>
        </p:spPr>
        <p:txBody>
          <a:bodyPr/>
          <a:lstStyle/>
          <a:p>
            <a:endParaRPr lang="fr-FR"/>
          </a:p>
        </p:txBody>
      </p:sp>
      <p:sp>
        <p:nvSpPr>
          <p:cNvPr id="26639" name="Freeform 18">
            <a:extLst>
              <a:ext uri="{FF2B5EF4-FFF2-40B4-BE49-F238E27FC236}">
                <a16:creationId xmlns:a16="http://schemas.microsoft.com/office/drawing/2014/main" id="{5DF094A4-12D6-4E1A-AC3C-C200A92E4B34}"/>
              </a:ext>
            </a:extLst>
          </p:cNvPr>
          <p:cNvSpPr>
            <a:spLocks/>
          </p:cNvSpPr>
          <p:nvPr>
            <p:custDataLst>
              <p:tags r:id="rId14"/>
            </p:custDataLst>
          </p:nvPr>
        </p:nvSpPr>
        <p:spPr bwMode="auto">
          <a:xfrm>
            <a:off x="5508625" y="1308100"/>
            <a:ext cx="555625" cy="241300"/>
          </a:xfrm>
          <a:custGeom>
            <a:avLst/>
            <a:gdLst>
              <a:gd name="T0" fmla="*/ 0 w 350"/>
              <a:gd name="T1" fmla="*/ 0 h 152"/>
              <a:gd name="T2" fmla="*/ 2147483646 w 350"/>
              <a:gd name="T3" fmla="*/ 2147483646 h 152"/>
              <a:gd name="T4" fmla="*/ 2147483646 w 350"/>
              <a:gd name="T5" fmla="*/ 2147483646 h 152"/>
              <a:gd name="T6" fmla="*/ 2147483646 w 350"/>
              <a:gd name="T7" fmla="*/ 2147483646 h 152"/>
              <a:gd name="T8" fmla="*/ 2147483646 w 350"/>
              <a:gd name="T9" fmla="*/ 2147483646 h 152"/>
              <a:gd name="T10" fmla="*/ 2147483646 w 350"/>
              <a:gd name="T11" fmla="*/ 2147483646 h 152"/>
              <a:gd name="T12" fmla="*/ 2147483646 w 350"/>
              <a:gd name="T13" fmla="*/ 2147483646 h 152"/>
              <a:gd name="T14" fmla="*/ 2147483646 w 350"/>
              <a:gd name="T15" fmla="*/ 2147483646 h 152"/>
              <a:gd name="T16" fmla="*/ 2147483646 w 350"/>
              <a:gd name="T17" fmla="*/ 2147483646 h 152"/>
              <a:gd name="T18" fmla="*/ 2147483646 w 350"/>
              <a:gd name="T19" fmla="*/ 2147483646 h 152"/>
              <a:gd name="T20" fmla="*/ 2147483646 w 350"/>
              <a:gd name="T21" fmla="*/ 2147483646 h 152"/>
              <a:gd name="T22" fmla="*/ 2147483646 w 350"/>
              <a:gd name="T23" fmla="*/ 2147483646 h 152"/>
              <a:gd name="T24" fmla="*/ 2147483646 w 350"/>
              <a:gd name="T25" fmla="*/ 2147483646 h 152"/>
              <a:gd name="T26" fmla="*/ 2147483646 w 350"/>
              <a:gd name="T27" fmla="*/ 2147483646 h 152"/>
              <a:gd name="T28" fmla="*/ 2147483646 w 350"/>
              <a:gd name="T29" fmla="*/ 2147483646 h 152"/>
              <a:gd name="T30" fmla="*/ 2147483646 w 350"/>
              <a:gd name="T31" fmla="*/ 2147483646 h 152"/>
              <a:gd name="T32" fmla="*/ 2147483646 w 350"/>
              <a:gd name="T33" fmla="*/ 2147483646 h 152"/>
              <a:gd name="T34" fmla="*/ 2147483646 w 350"/>
              <a:gd name="T35" fmla="*/ 2147483646 h 152"/>
              <a:gd name="T36" fmla="*/ 2147483646 w 350"/>
              <a:gd name="T37" fmla="*/ 2147483646 h 152"/>
              <a:gd name="T38" fmla="*/ 2147483646 w 350"/>
              <a:gd name="T39" fmla="*/ 2147483646 h 152"/>
              <a:gd name="T40" fmla="*/ 2147483646 w 350"/>
              <a:gd name="T41" fmla="*/ 2147483646 h 152"/>
              <a:gd name="T42" fmla="*/ 2147483646 w 350"/>
              <a:gd name="T43" fmla="*/ 2147483646 h 152"/>
              <a:gd name="T44" fmla="*/ 2147483646 w 350"/>
              <a:gd name="T45" fmla="*/ 2147483646 h 152"/>
              <a:gd name="T46" fmla="*/ 2147483646 w 350"/>
              <a:gd name="T47" fmla="*/ 2147483646 h 152"/>
              <a:gd name="T48" fmla="*/ 2147483646 w 350"/>
              <a:gd name="T49" fmla="*/ 2147483646 h 152"/>
              <a:gd name="T50" fmla="*/ 2147483646 w 350"/>
              <a:gd name="T51" fmla="*/ 2147483646 h 152"/>
              <a:gd name="T52" fmla="*/ 2147483646 w 350"/>
              <a:gd name="T53" fmla="*/ 2147483646 h 152"/>
              <a:gd name="T54" fmla="*/ 2147483646 w 350"/>
              <a:gd name="T55" fmla="*/ 2147483646 h 152"/>
              <a:gd name="T56" fmla="*/ 2147483646 w 350"/>
              <a:gd name="T57" fmla="*/ 2147483646 h 152"/>
              <a:gd name="T58" fmla="*/ 2147483646 w 350"/>
              <a:gd name="T59" fmla="*/ 2147483646 h 152"/>
              <a:gd name="T60" fmla="*/ 2147483646 w 350"/>
              <a:gd name="T61" fmla="*/ 2147483646 h 152"/>
              <a:gd name="T62" fmla="*/ 2147483646 w 350"/>
              <a:gd name="T63" fmla="*/ 2147483646 h 152"/>
              <a:gd name="T64" fmla="*/ 2147483646 w 350"/>
              <a:gd name="T65" fmla="*/ 2147483646 h 152"/>
              <a:gd name="T66" fmla="*/ 2147483646 w 350"/>
              <a:gd name="T67" fmla="*/ 2147483646 h 1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50"/>
              <a:gd name="T103" fmla="*/ 0 h 152"/>
              <a:gd name="T104" fmla="*/ 350 w 350"/>
              <a:gd name="T105" fmla="*/ 152 h 15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50" h="152">
                <a:moveTo>
                  <a:pt x="0" y="0"/>
                </a:moveTo>
                <a:lnTo>
                  <a:pt x="17" y="8"/>
                </a:lnTo>
                <a:lnTo>
                  <a:pt x="33" y="13"/>
                </a:lnTo>
                <a:lnTo>
                  <a:pt x="46" y="21"/>
                </a:lnTo>
                <a:lnTo>
                  <a:pt x="60" y="27"/>
                </a:lnTo>
                <a:lnTo>
                  <a:pt x="73" y="34"/>
                </a:lnTo>
                <a:lnTo>
                  <a:pt x="85" y="40"/>
                </a:lnTo>
                <a:lnTo>
                  <a:pt x="96" y="46"/>
                </a:lnTo>
                <a:lnTo>
                  <a:pt x="106" y="52"/>
                </a:lnTo>
                <a:lnTo>
                  <a:pt x="115" y="57"/>
                </a:lnTo>
                <a:lnTo>
                  <a:pt x="125" y="63"/>
                </a:lnTo>
                <a:lnTo>
                  <a:pt x="133" y="69"/>
                </a:lnTo>
                <a:lnTo>
                  <a:pt x="140" y="75"/>
                </a:lnTo>
                <a:lnTo>
                  <a:pt x="148" y="78"/>
                </a:lnTo>
                <a:lnTo>
                  <a:pt x="157" y="84"/>
                </a:lnTo>
                <a:lnTo>
                  <a:pt x="163" y="88"/>
                </a:lnTo>
                <a:lnTo>
                  <a:pt x="171" y="94"/>
                </a:lnTo>
                <a:lnTo>
                  <a:pt x="179" y="98"/>
                </a:lnTo>
                <a:lnTo>
                  <a:pt x="186" y="101"/>
                </a:lnTo>
                <a:lnTo>
                  <a:pt x="194" y="105"/>
                </a:lnTo>
                <a:lnTo>
                  <a:pt x="203" y="109"/>
                </a:lnTo>
                <a:lnTo>
                  <a:pt x="211" y="113"/>
                </a:lnTo>
                <a:lnTo>
                  <a:pt x="219" y="117"/>
                </a:lnTo>
                <a:lnTo>
                  <a:pt x="228" y="121"/>
                </a:lnTo>
                <a:lnTo>
                  <a:pt x="238" y="124"/>
                </a:lnTo>
                <a:lnTo>
                  <a:pt x="249" y="128"/>
                </a:lnTo>
                <a:lnTo>
                  <a:pt x="261" y="132"/>
                </a:lnTo>
                <a:lnTo>
                  <a:pt x="272" y="136"/>
                </a:lnTo>
                <a:lnTo>
                  <a:pt x="286" y="138"/>
                </a:lnTo>
                <a:lnTo>
                  <a:pt x="299" y="142"/>
                </a:lnTo>
                <a:lnTo>
                  <a:pt x="315" y="145"/>
                </a:lnTo>
                <a:lnTo>
                  <a:pt x="330" y="147"/>
                </a:lnTo>
                <a:lnTo>
                  <a:pt x="347" y="151"/>
                </a:lnTo>
                <a:lnTo>
                  <a:pt x="349" y="151"/>
                </a:lnTo>
              </a:path>
            </a:pathLst>
          </a:custGeom>
          <a:noFill/>
          <a:ln w="28575" cap="rnd" cmpd="sng">
            <a:solidFill>
              <a:srgbClr val="008000"/>
            </a:solidFill>
            <a:prstDash val="sysDot"/>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640" name="Freeform 19">
            <a:extLst>
              <a:ext uri="{FF2B5EF4-FFF2-40B4-BE49-F238E27FC236}">
                <a16:creationId xmlns:a16="http://schemas.microsoft.com/office/drawing/2014/main" id="{34F57D4B-A85F-45B0-820B-B78CBC46B0B4}"/>
              </a:ext>
            </a:extLst>
          </p:cNvPr>
          <p:cNvSpPr>
            <a:spLocks/>
          </p:cNvSpPr>
          <p:nvPr>
            <p:custDataLst>
              <p:tags r:id="rId15"/>
            </p:custDataLst>
          </p:nvPr>
        </p:nvSpPr>
        <p:spPr bwMode="auto">
          <a:xfrm>
            <a:off x="6072188" y="1533525"/>
            <a:ext cx="920750" cy="987425"/>
          </a:xfrm>
          <a:custGeom>
            <a:avLst/>
            <a:gdLst>
              <a:gd name="T0" fmla="*/ 0 w 580"/>
              <a:gd name="T1" fmla="*/ 0 h 622"/>
              <a:gd name="T2" fmla="*/ 2147483646 w 580"/>
              <a:gd name="T3" fmla="*/ 2147483646 h 622"/>
              <a:gd name="T4" fmla="*/ 2147483646 w 580"/>
              <a:gd name="T5" fmla="*/ 2147483646 h 622"/>
              <a:gd name="T6" fmla="*/ 2147483646 w 580"/>
              <a:gd name="T7" fmla="*/ 2147483646 h 622"/>
              <a:gd name="T8" fmla="*/ 2147483646 w 580"/>
              <a:gd name="T9" fmla="*/ 2147483646 h 622"/>
              <a:gd name="T10" fmla="*/ 2147483646 w 580"/>
              <a:gd name="T11" fmla="*/ 2147483646 h 622"/>
              <a:gd name="T12" fmla="*/ 2147483646 w 580"/>
              <a:gd name="T13" fmla="*/ 2147483646 h 622"/>
              <a:gd name="T14" fmla="*/ 2147483646 w 580"/>
              <a:gd name="T15" fmla="*/ 2147483646 h 622"/>
              <a:gd name="T16" fmla="*/ 2147483646 w 580"/>
              <a:gd name="T17" fmla="*/ 2147483646 h 622"/>
              <a:gd name="T18" fmla="*/ 2147483646 w 580"/>
              <a:gd name="T19" fmla="*/ 2147483646 h 622"/>
              <a:gd name="T20" fmla="*/ 2147483646 w 580"/>
              <a:gd name="T21" fmla="*/ 2147483646 h 622"/>
              <a:gd name="T22" fmla="*/ 2147483646 w 580"/>
              <a:gd name="T23" fmla="*/ 2147483646 h 622"/>
              <a:gd name="T24" fmla="*/ 2147483646 w 580"/>
              <a:gd name="T25" fmla="*/ 2147483646 h 622"/>
              <a:gd name="T26" fmla="*/ 2147483646 w 580"/>
              <a:gd name="T27" fmla="*/ 2147483646 h 622"/>
              <a:gd name="T28" fmla="*/ 2147483646 w 580"/>
              <a:gd name="T29" fmla="*/ 2147483646 h 622"/>
              <a:gd name="T30" fmla="*/ 2147483646 w 580"/>
              <a:gd name="T31" fmla="*/ 2147483646 h 622"/>
              <a:gd name="T32" fmla="*/ 2147483646 w 580"/>
              <a:gd name="T33" fmla="*/ 2147483646 h 622"/>
              <a:gd name="T34" fmla="*/ 2147483646 w 580"/>
              <a:gd name="T35" fmla="*/ 2147483646 h 622"/>
              <a:gd name="T36" fmla="*/ 2147483646 w 580"/>
              <a:gd name="T37" fmla="*/ 2147483646 h 622"/>
              <a:gd name="T38" fmla="*/ 2147483646 w 580"/>
              <a:gd name="T39" fmla="*/ 2147483646 h 622"/>
              <a:gd name="T40" fmla="*/ 2147483646 w 580"/>
              <a:gd name="T41" fmla="*/ 2147483646 h 622"/>
              <a:gd name="T42" fmla="*/ 2147483646 w 580"/>
              <a:gd name="T43" fmla="*/ 2147483646 h 622"/>
              <a:gd name="T44" fmla="*/ 2147483646 w 580"/>
              <a:gd name="T45" fmla="*/ 2147483646 h 622"/>
              <a:gd name="T46" fmla="*/ 2147483646 w 580"/>
              <a:gd name="T47" fmla="*/ 2147483646 h 622"/>
              <a:gd name="T48" fmla="*/ 2147483646 w 580"/>
              <a:gd name="T49" fmla="*/ 2147483646 h 622"/>
              <a:gd name="T50" fmla="*/ 2147483646 w 580"/>
              <a:gd name="T51" fmla="*/ 2147483646 h 622"/>
              <a:gd name="T52" fmla="*/ 2147483646 w 580"/>
              <a:gd name="T53" fmla="*/ 2147483646 h 622"/>
              <a:gd name="T54" fmla="*/ 2147483646 w 580"/>
              <a:gd name="T55" fmla="*/ 2147483646 h 622"/>
              <a:gd name="T56" fmla="*/ 2147483646 w 580"/>
              <a:gd name="T57" fmla="*/ 2147483646 h 622"/>
              <a:gd name="T58" fmla="*/ 2147483646 w 580"/>
              <a:gd name="T59" fmla="*/ 2147483646 h 622"/>
              <a:gd name="T60" fmla="*/ 2147483646 w 580"/>
              <a:gd name="T61" fmla="*/ 2147483646 h 622"/>
              <a:gd name="T62" fmla="*/ 2147483646 w 580"/>
              <a:gd name="T63" fmla="*/ 2147483646 h 622"/>
              <a:gd name="T64" fmla="*/ 2147483646 w 580"/>
              <a:gd name="T65" fmla="*/ 2147483646 h 622"/>
              <a:gd name="T66" fmla="*/ 2147483646 w 580"/>
              <a:gd name="T67" fmla="*/ 2147483646 h 622"/>
              <a:gd name="T68" fmla="*/ 2147483646 w 580"/>
              <a:gd name="T69" fmla="*/ 2147483646 h 622"/>
              <a:gd name="T70" fmla="*/ 2147483646 w 580"/>
              <a:gd name="T71" fmla="*/ 2147483646 h 622"/>
              <a:gd name="T72" fmla="*/ 2147483646 w 580"/>
              <a:gd name="T73" fmla="*/ 2147483646 h 622"/>
              <a:gd name="T74" fmla="*/ 2147483646 w 580"/>
              <a:gd name="T75" fmla="*/ 2147483646 h 622"/>
              <a:gd name="T76" fmla="*/ 2147483646 w 580"/>
              <a:gd name="T77" fmla="*/ 2147483646 h 622"/>
              <a:gd name="T78" fmla="*/ 2147483646 w 580"/>
              <a:gd name="T79" fmla="*/ 2147483646 h 622"/>
              <a:gd name="T80" fmla="*/ 2147483646 w 580"/>
              <a:gd name="T81" fmla="*/ 2147483646 h 622"/>
              <a:gd name="T82" fmla="*/ 2147483646 w 580"/>
              <a:gd name="T83" fmla="*/ 2147483646 h 622"/>
              <a:gd name="T84" fmla="*/ 2147483646 w 580"/>
              <a:gd name="T85" fmla="*/ 2147483646 h 622"/>
              <a:gd name="T86" fmla="*/ 2147483646 w 580"/>
              <a:gd name="T87" fmla="*/ 2147483646 h 622"/>
              <a:gd name="T88" fmla="*/ 2147483646 w 580"/>
              <a:gd name="T89" fmla="*/ 2147483646 h 622"/>
              <a:gd name="T90" fmla="*/ 2147483646 w 580"/>
              <a:gd name="T91" fmla="*/ 2147483646 h 622"/>
              <a:gd name="T92" fmla="*/ 2147483646 w 580"/>
              <a:gd name="T93" fmla="*/ 2147483646 h 622"/>
              <a:gd name="T94" fmla="*/ 2147483646 w 580"/>
              <a:gd name="T95" fmla="*/ 2147483646 h 622"/>
              <a:gd name="T96" fmla="*/ 2147483646 w 580"/>
              <a:gd name="T97" fmla="*/ 2147483646 h 622"/>
              <a:gd name="T98" fmla="*/ 2147483646 w 580"/>
              <a:gd name="T99" fmla="*/ 2147483646 h 622"/>
              <a:gd name="T100" fmla="*/ 2147483646 w 580"/>
              <a:gd name="T101" fmla="*/ 2147483646 h 622"/>
              <a:gd name="T102" fmla="*/ 2147483646 w 580"/>
              <a:gd name="T103" fmla="*/ 2147483646 h 622"/>
              <a:gd name="T104" fmla="*/ 2147483646 w 580"/>
              <a:gd name="T105" fmla="*/ 2147483646 h 622"/>
              <a:gd name="T106" fmla="*/ 2147483646 w 580"/>
              <a:gd name="T107" fmla="*/ 2147483646 h 622"/>
              <a:gd name="T108" fmla="*/ 2147483646 w 580"/>
              <a:gd name="T109" fmla="*/ 2147483646 h 622"/>
              <a:gd name="T110" fmla="*/ 2147483646 w 580"/>
              <a:gd name="T111" fmla="*/ 2147483646 h 622"/>
              <a:gd name="T112" fmla="*/ 2147483646 w 580"/>
              <a:gd name="T113" fmla="*/ 2147483646 h 622"/>
              <a:gd name="T114" fmla="*/ 2147483646 w 580"/>
              <a:gd name="T115" fmla="*/ 2147483646 h 622"/>
              <a:gd name="T116" fmla="*/ 2147483646 w 580"/>
              <a:gd name="T117" fmla="*/ 2147483646 h 622"/>
              <a:gd name="T118" fmla="*/ 2147483646 w 580"/>
              <a:gd name="T119" fmla="*/ 2147483646 h 62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0"/>
              <a:gd name="T181" fmla="*/ 0 h 622"/>
              <a:gd name="T182" fmla="*/ 580 w 580"/>
              <a:gd name="T183" fmla="*/ 622 h 62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0" h="622">
                <a:moveTo>
                  <a:pt x="0" y="0"/>
                </a:moveTo>
                <a:lnTo>
                  <a:pt x="13" y="11"/>
                </a:lnTo>
                <a:lnTo>
                  <a:pt x="26" y="24"/>
                </a:lnTo>
                <a:lnTo>
                  <a:pt x="39" y="36"/>
                </a:lnTo>
                <a:lnTo>
                  <a:pt x="54" y="47"/>
                </a:lnTo>
                <a:lnTo>
                  <a:pt x="67" y="59"/>
                </a:lnTo>
                <a:lnTo>
                  <a:pt x="105" y="95"/>
                </a:lnTo>
                <a:lnTo>
                  <a:pt x="119" y="107"/>
                </a:lnTo>
                <a:lnTo>
                  <a:pt x="133" y="118"/>
                </a:lnTo>
                <a:lnTo>
                  <a:pt x="171" y="155"/>
                </a:lnTo>
                <a:lnTo>
                  <a:pt x="185" y="166"/>
                </a:lnTo>
                <a:lnTo>
                  <a:pt x="197" y="179"/>
                </a:lnTo>
                <a:lnTo>
                  <a:pt x="211" y="191"/>
                </a:lnTo>
                <a:lnTo>
                  <a:pt x="223" y="202"/>
                </a:lnTo>
                <a:lnTo>
                  <a:pt x="235" y="216"/>
                </a:lnTo>
                <a:lnTo>
                  <a:pt x="249" y="227"/>
                </a:lnTo>
                <a:lnTo>
                  <a:pt x="260" y="241"/>
                </a:lnTo>
                <a:lnTo>
                  <a:pt x="286" y="266"/>
                </a:lnTo>
                <a:lnTo>
                  <a:pt x="298" y="279"/>
                </a:lnTo>
                <a:lnTo>
                  <a:pt x="310" y="290"/>
                </a:lnTo>
                <a:lnTo>
                  <a:pt x="322" y="304"/>
                </a:lnTo>
                <a:lnTo>
                  <a:pt x="334" y="317"/>
                </a:lnTo>
                <a:lnTo>
                  <a:pt x="348" y="331"/>
                </a:lnTo>
                <a:lnTo>
                  <a:pt x="360" y="344"/>
                </a:lnTo>
                <a:lnTo>
                  <a:pt x="371" y="357"/>
                </a:lnTo>
                <a:lnTo>
                  <a:pt x="384" y="371"/>
                </a:lnTo>
                <a:lnTo>
                  <a:pt x="395" y="386"/>
                </a:lnTo>
                <a:lnTo>
                  <a:pt x="408" y="399"/>
                </a:lnTo>
                <a:lnTo>
                  <a:pt x="419" y="417"/>
                </a:lnTo>
                <a:lnTo>
                  <a:pt x="432" y="430"/>
                </a:lnTo>
                <a:lnTo>
                  <a:pt x="443" y="443"/>
                </a:lnTo>
                <a:lnTo>
                  <a:pt x="453" y="457"/>
                </a:lnTo>
                <a:lnTo>
                  <a:pt x="462" y="468"/>
                </a:lnTo>
                <a:lnTo>
                  <a:pt x="469" y="478"/>
                </a:lnTo>
                <a:lnTo>
                  <a:pt x="477" y="487"/>
                </a:lnTo>
                <a:lnTo>
                  <a:pt x="484" y="495"/>
                </a:lnTo>
                <a:lnTo>
                  <a:pt x="489" y="503"/>
                </a:lnTo>
                <a:lnTo>
                  <a:pt x="495" y="508"/>
                </a:lnTo>
                <a:lnTo>
                  <a:pt x="499" y="514"/>
                </a:lnTo>
                <a:lnTo>
                  <a:pt x="503" y="520"/>
                </a:lnTo>
                <a:lnTo>
                  <a:pt x="507" y="526"/>
                </a:lnTo>
                <a:lnTo>
                  <a:pt x="512" y="530"/>
                </a:lnTo>
                <a:lnTo>
                  <a:pt x="513" y="533"/>
                </a:lnTo>
                <a:lnTo>
                  <a:pt x="517" y="537"/>
                </a:lnTo>
                <a:lnTo>
                  <a:pt x="519" y="541"/>
                </a:lnTo>
                <a:lnTo>
                  <a:pt x="525" y="547"/>
                </a:lnTo>
                <a:lnTo>
                  <a:pt x="527" y="551"/>
                </a:lnTo>
                <a:lnTo>
                  <a:pt x="529" y="554"/>
                </a:lnTo>
                <a:lnTo>
                  <a:pt x="533" y="558"/>
                </a:lnTo>
                <a:lnTo>
                  <a:pt x="535" y="562"/>
                </a:lnTo>
                <a:lnTo>
                  <a:pt x="536" y="566"/>
                </a:lnTo>
                <a:lnTo>
                  <a:pt x="541" y="570"/>
                </a:lnTo>
                <a:lnTo>
                  <a:pt x="545" y="575"/>
                </a:lnTo>
                <a:lnTo>
                  <a:pt x="549" y="581"/>
                </a:lnTo>
                <a:lnTo>
                  <a:pt x="553" y="587"/>
                </a:lnTo>
                <a:lnTo>
                  <a:pt x="559" y="595"/>
                </a:lnTo>
                <a:lnTo>
                  <a:pt x="562" y="602"/>
                </a:lnTo>
                <a:lnTo>
                  <a:pt x="571" y="612"/>
                </a:lnTo>
                <a:lnTo>
                  <a:pt x="577" y="621"/>
                </a:lnTo>
                <a:lnTo>
                  <a:pt x="579" y="621"/>
                </a:lnTo>
              </a:path>
            </a:pathLst>
          </a:custGeom>
          <a:noFill/>
          <a:ln w="28575" cap="rnd" cmpd="sng">
            <a:solidFill>
              <a:srgbClr val="008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641" name="Freeform 20">
            <a:extLst>
              <a:ext uri="{FF2B5EF4-FFF2-40B4-BE49-F238E27FC236}">
                <a16:creationId xmlns:a16="http://schemas.microsoft.com/office/drawing/2014/main" id="{C6E194F0-F5A0-4E28-8E77-1F91DC9E236E}"/>
              </a:ext>
            </a:extLst>
          </p:cNvPr>
          <p:cNvSpPr>
            <a:spLocks/>
          </p:cNvSpPr>
          <p:nvPr>
            <p:custDataLst>
              <p:tags r:id="rId16"/>
            </p:custDataLst>
          </p:nvPr>
        </p:nvSpPr>
        <p:spPr bwMode="auto">
          <a:xfrm>
            <a:off x="6915150" y="2519363"/>
            <a:ext cx="153988" cy="1587"/>
          </a:xfrm>
          <a:custGeom>
            <a:avLst/>
            <a:gdLst>
              <a:gd name="T0" fmla="*/ 0 w 97"/>
              <a:gd name="T1" fmla="*/ 0 h 1"/>
              <a:gd name="T2" fmla="*/ 2147483646 w 97"/>
              <a:gd name="T3" fmla="*/ 0 h 1"/>
              <a:gd name="T4" fmla="*/ 2147483646 w 97"/>
              <a:gd name="T5" fmla="*/ 0 h 1"/>
              <a:gd name="T6" fmla="*/ 0 60000 65536"/>
              <a:gd name="T7" fmla="*/ 0 60000 65536"/>
              <a:gd name="T8" fmla="*/ 0 60000 65536"/>
              <a:gd name="T9" fmla="*/ 0 w 97"/>
              <a:gd name="T10" fmla="*/ 0 h 1"/>
              <a:gd name="T11" fmla="*/ 97 w 97"/>
              <a:gd name="T12" fmla="*/ 1 h 1"/>
            </a:gdLst>
            <a:ahLst/>
            <a:cxnLst>
              <a:cxn ang="T6">
                <a:pos x="T0" y="T1"/>
              </a:cxn>
              <a:cxn ang="T7">
                <a:pos x="T2" y="T3"/>
              </a:cxn>
              <a:cxn ang="T8">
                <a:pos x="T4" y="T5"/>
              </a:cxn>
            </a:cxnLst>
            <a:rect l="T9" t="T10" r="T11" b="T12"/>
            <a:pathLst>
              <a:path w="97" h="1">
                <a:moveTo>
                  <a:pt x="0" y="0"/>
                </a:moveTo>
                <a:lnTo>
                  <a:pt x="92" y="0"/>
                </a:lnTo>
                <a:lnTo>
                  <a:pt x="96" y="0"/>
                </a:lnTo>
              </a:path>
            </a:pathLst>
          </a:custGeom>
          <a:solidFill>
            <a:schemeClr val="accent1"/>
          </a:solidFill>
          <a:ln w="12700" cap="rnd" cmpd="sng">
            <a:solidFill>
              <a:srgbClr val="000000"/>
            </a:solidFill>
            <a:prstDash val="solid"/>
            <a:round/>
            <a:headEnd type="none" w="med" len="med"/>
            <a:tailEnd type="none" w="med" len="med"/>
          </a:ln>
        </p:spPr>
        <p:txBody>
          <a:bodyPr/>
          <a:lstStyle/>
          <a:p>
            <a:endParaRPr lang="fr-FR"/>
          </a:p>
        </p:txBody>
      </p:sp>
      <p:sp>
        <p:nvSpPr>
          <p:cNvPr id="26642" name="Rectangle 21">
            <a:extLst>
              <a:ext uri="{FF2B5EF4-FFF2-40B4-BE49-F238E27FC236}">
                <a16:creationId xmlns:a16="http://schemas.microsoft.com/office/drawing/2014/main" id="{890348B0-E6A0-473A-A010-B1C20023D1DF}"/>
              </a:ext>
            </a:extLst>
          </p:cNvPr>
          <p:cNvSpPr>
            <a:spLocks noChangeArrowheads="1"/>
          </p:cNvSpPr>
          <p:nvPr>
            <p:custDataLst>
              <p:tags r:id="rId17"/>
            </p:custDataLst>
          </p:nvPr>
        </p:nvSpPr>
        <p:spPr bwMode="auto">
          <a:xfrm>
            <a:off x="971600" y="1046163"/>
            <a:ext cx="16383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dirty="0">
                <a:solidFill>
                  <a:srgbClr val="000000"/>
                </a:solidFill>
              </a:rPr>
              <a:t>Niveau de</a:t>
            </a:r>
          </a:p>
          <a:p>
            <a:pPr algn="ctr">
              <a:lnSpc>
                <a:spcPct val="90000"/>
              </a:lnSpc>
            </a:pPr>
            <a:r>
              <a:rPr lang="fr-FR" altLang="fr-FR" dirty="0" err="1">
                <a:solidFill>
                  <a:srgbClr val="000000"/>
                </a:solidFill>
              </a:rPr>
              <a:t>recomplètement</a:t>
            </a:r>
            <a:endParaRPr lang="fr-FR" altLang="fr-FR" dirty="0">
              <a:solidFill>
                <a:srgbClr val="000000"/>
              </a:solidFill>
            </a:endParaRPr>
          </a:p>
        </p:txBody>
      </p:sp>
      <p:sp>
        <p:nvSpPr>
          <p:cNvPr id="26643" name="Rectangle 22">
            <a:extLst>
              <a:ext uri="{FF2B5EF4-FFF2-40B4-BE49-F238E27FC236}">
                <a16:creationId xmlns:a16="http://schemas.microsoft.com/office/drawing/2014/main" id="{729F6922-63B4-4406-826E-0B288B50A959}"/>
              </a:ext>
            </a:extLst>
          </p:cNvPr>
          <p:cNvSpPr>
            <a:spLocks noChangeArrowheads="1"/>
          </p:cNvSpPr>
          <p:nvPr>
            <p:custDataLst>
              <p:tags r:id="rId18"/>
            </p:custDataLst>
          </p:nvPr>
        </p:nvSpPr>
        <p:spPr bwMode="auto">
          <a:xfrm>
            <a:off x="1722438" y="2303463"/>
            <a:ext cx="93821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a:solidFill>
                  <a:srgbClr val="000000"/>
                </a:solidFill>
              </a:rPr>
              <a:t>Niveau</a:t>
            </a:r>
          </a:p>
          <a:p>
            <a:pPr algn="ctr">
              <a:lnSpc>
                <a:spcPct val="90000"/>
              </a:lnSpc>
            </a:pPr>
            <a:r>
              <a:rPr lang="fr-FR" altLang="fr-FR">
                <a:solidFill>
                  <a:srgbClr val="000000"/>
                </a:solidFill>
              </a:rPr>
              <a:t>du stock</a:t>
            </a:r>
          </a:p>
        </p:txBody>
      </p:sp>
      <p:sp>
        <p:nvSpPr>
          <p:cNvPr id="26644" name="Line 23">
            <a:extLst>
              <a:ext uri="{FF2B5EF4-FFF2-40B4-BE49-F238E27FC236}">
                <a16:creationId xmlns:a16="http://schemas.microsoft.com/office/drawing/2014/main" id="{7C38CCDA-E0D6-43AB-BE17-768ABE7E07FB}"/>
              </a:ext>
            </a:extLst>
          </p:cNvPr>
          <p:cNvSpPr>
            <a:spLocks noChangeShapeType="1"/>
          </p:cNvSpPr>
          <p:nvPr>
            <p:custDataLst>
              <p:tags r:id="rId19"/>
            </p:custDataLst>
          </p:nvPr>
        </p:nvSpPr>
        <p:spPr bwMode="auto">
          <a:xfrm flipV="1">
            <a:off x="2647950" y="977900"/>
            <a:ext cx="0" cy="284321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45" name="Line 24">
            <a:extLst>
              <a:ext uri="{FF2B5EF4-FFF2-40B4-BE49-F238E27FC236}">
                <a16:creationId xmlns:a16="http://schemas.microsoft.com/office/drawing/2014/main" id="{731511D9-3DC7-497A-8D59-3ED51E0F37D7}"/>
              </a:ext>
            </a:extLst>
          </p:cNvPr>
          <p:cNvSpPr>
            <a:spLocks noChangeShapeType="1"/>
          </p:cNvSpPr>
          <p:nvPr>
            <p:custDataLst>
              <p:tags r:id="rId20"/>
            </p:custDataLst>
          </p:nvPr>
        </p:nvSpPr>
        <p:spPr bwMode="auto">
          <a:xfrm>
            <a:off x="2662238" y="3808413"/>
            <a:ext cx="5065712" cy="0"/>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46" name="Line 25">
            <a:extLst>
              <a:ext uri="{FF2B5EF4-FFF2-40B4-BE49-F238E27FC236}">
                <a16:creationId xmlns:a16="http://schemas.microsoft.com/office/drawing/2014/main" id="{D5AC4871-45E3-4501-A8FB-D284638072EA}"/>
              </a:ext>
            </a:extLst>
          </p:cNvPr>
          <p:cNvSpPr>
            <a:spLocks noChangeShapeType="1"/>
          </p:cNvSpPr>
          <p:nvPr>
            <p:custDataLst>
              <p:tags r:id="rId21"/>
            </p:custDataLst>
          </p:nvPr>
        </p:nvSpPr>
        <p:spPr bwMode="auto">
          <a:xfrm>
            <a:off x="4095750" y="1308100"/>
            <a:ext cx="0" cy="1725613"/>
          </a:xfrm>
          <a:prstGeom prst="line">
            <a:avLst/>
          </a:prstGeom>
          <a:noFill/>
          <a:ln w="12700">
            <a:solidFill>
              <a:srgbClr val="000000"/>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6647" name="Line 26">
            <a:extLst>
              <a:ext uri="{FF2B5EF4-FFF2-40B4-BE49-F238E27FC236}">
                <a16:creationId xmlns:a16="http://schemas.microsoft.com/office/drawing/2014/main" id="{39429559-7D64-4843-BD6D-676225FFDCD9}"/>
              </a:ext>
            </a:extLst>
          </p:cNvPr>
          <p:cNvSpPr>
            <a:spLocks noChangeShapeType="1"/>
          </p:cNvSpPr>
          <p:nvPr>
            <p:custDataLst>
              <p:tags r:id="rId22"/>
            </p:custDataLst>
          </p:nvPr>
        </p:nvSpPr>
        <p:spPr bwMode="auto">
          <a:xfrm>
            <a:off x="5543550" y="1308100"/>
            <a:ext cx="0" cy="1268413"/>
          </a:xfrm>
          <a:prstGeom prst="line">
            <a:avLst/>
          </a:prstGeom>
          <a:noFill/>
          <a:ln w="12700">
            <a:solidFill>
              <a:srgbClr val="000000"/>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6648" name="Rectangle 27">
            <a:extLst>
              <a:ext uri="{FF2B5EF4-FFF2-40B4-BE49-F238E27FC236}">
                <a16:creationId xmlns:a16="http://schemas.microsoft.com/office/drawing/2014/main" id="{4D3F13AD-F209-4494-B9AD-0050EAFD84CC}"/>
              </a:ext>
            </a:extLst>
          </p:cNvPr>
          <p:cNvSpPr>
            <a:spLocks noChangeArrowheads="1"/>
          </p:cNvSpPr>
          <p:nvPr>
            <p:custDataLst>
              <p:tags r:id="rId23"/>
            </p:custDataLst>
          </p:nvPr>
        </p:nvSpPr>
        <p:spPr bwMode="auto">
          <a:xfrm>
            <a:off x="6615113" y="1638300"/>
            <a:ext cx="430212" cy="293688"/>
          </a:xfrm>
          <a:prstGeom prst="rect">
            <a:avLst/>
          </a:prstGeom>
          <a:solidFill>
            <a:schemeClr val="accent1"/>
          </a:solidFill>
          <a:ln w="12700">
            <a:solidFill>
              <a:schemeClr val="tx1"/>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chemeClr val="bg1"/>
                </a:solidFill>
              </a:rPr>
              <a:t>Q3</a:t>
            </a:r>
          </a:p>
        </p:txBody>
      </p:sp>
      <p:sp>
        <p:nvSpPr>
          <p:cNvPr id="26649" name="Line 28">
            <a:extLst>
              <a:ext uri="{FF2B5EF4-FFF2-40B4-BE49-F238E27FC236}">
                <a16:creationId xmlns:a16="http://schemas.microsoft.com/office/drawing/2014/main" id="{D97788AC-C731-40A8-8BEF-9E98D26D4676}"/>
              </a:ext>
            </a:extLst>
          </p:cNvPr>
          <p:cNvSpPr>
            <a:spLocks noChangeShapeType="1"/>
          </p:cNvSpPr>
          <p:nvPr>
            <p:custDataLst>
              <p:tags r:id="rId24"/>
            </p:custDataLst>
          </p:nvPr>
        </p:nvSpPr>
        <p:spPr bwMode="auto">
          <a:xfrm>
            <a:off x="6991350" y="1308100"/>
            <a:ext cx="0" cy="1192213"/>
          </a:xfrm>
          <a:prstGeom prst="line">
            <a:avLst/>
          </a:prstGeom>
          <a:noFill/>
          <a:ln w="12700">
            <a:solidFill>
              <a:srgbClr val="000000"/>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6650" name="Rectangle 29">
            <a:extLst>
              <a:ext uri="{FF2B5EF4-FFF2-40B4-BE49-F238E27FC236}">
                <a16:creationId xmlns:a16="http://schemas.microsoft.com/office/drawing/2014/main" id="{D398D4AE-35A7-438C-A0A0-8B19D039D203}"/>
              </a:ext>
            </a:extLst>
          </p:cNvPr>
          <p:cNvSpPr>
            <a:spLocks noChangeArrowheads="1"/>
          </p:cNvSpPr>
          <p:nvPr>
            <p:custDataLst>
              <p:tags r:id="rId25"/>
            </p:custDataLst>
          </p:nvPr>
        </p:nvSpPr>
        <p:spPr bwMode="auto">
          <a:xfrm>
            <a:off x="7069138" y="3840163"/>
            <a:ext cx="735012"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a:solidFill>
                  <a:srgbClr val="000000"/>
                </a:solidFill>
              </a:rPr>
              <a:t>temps</a:t>
            </a:r>
          </a:p>
        </p:txBody>
      </p:sp>
      <p:sp>
        <p:nvSpPr>
          <p:cNvPr id="26651" name="Rectangle 30">
            <a:extLst>
              <a:ext uri="{FF2B5EF4-FFF2-40B4-BE49-F238E27FC236}">
                <a16:creationId xmlns:a16="http://schemas.microsoft.com/office/drawing/2014/main" id="{9BFEE435-6828-4550-AF34-A2F43D8AEC1B}"/>
              </a:ext>
            </a:extLst>
          </p:cNvPr>
          <p:cNvSpPr>
            <a:spLocks noChangeArrowheads="1"/>
          </p:cNvSpPr>
          <p:nvPr>
            <p:custDataLst>
              <p:tags r:id="rId26"/>
            </p:custDataLst>
          </p:nvPr>
        </p:nvSpPr>
        <p:spPr bwMode="auto">
          <a:xfrm>
            <a:off x="3932238" y="3848100"/>
            <a:ext cx="3286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t1</a:t>
            </a:r>
          </a:p>
        </p:txBody>
      </p:sp>
      <p:sp>
        <p:nvSpPr>
          <p:cNvPr id="26652" name="Rectangle 31">
            <a:extLst>
              <a:ext uri="{FF2B5EF4-FFF2-40B4-BE49-F238E27FC236}">
                <a16:creationId xmlns:a16="http://schemas.microsoft.com/office/drawing/2014/main" id="{4C9279BD-17C4-4D8D-8FCB-5A9DB5342C2A}"/>
              </a:ext>
            </a:extLst>
          </p:cNvPr>
          <p:cNvSpPr>
            <a:spLocks noChangeArrowheads="1"/>
          </p:cNvSpPr>
          <p:nvPr>
            <p:custDataLst>
              <p:tags r:id="rId27"/>
            </p:custDataLst>
          </p:nvPr>
        </p:nvSpPr>
        <p:spPr bwMode="auto">
          <a:xfrm>
            <a:off x="5380038" y="3848100"/>
            <a:ext cx="3286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t2</a:t>
            </a:r>
          </a:p>
        </p:txBody>
      </p:sp>
      <p:sp>
        <p:nvSpPr>
          <p:cNvPr id="26653" name="Rectangle 32">
            <a:extLst>
              <a:ext uri="{FF2B5EF4-FFF2-40B4-BE49-F238E27FC236}">
                <a16:creationId xmlns:a16="http://schemas.microsoft.com/office/drawing/2014/main" id="{EBD57AB0-C566-4EDC-8B3B-6A3A7C66FE59}"/>
              </a:ext>
            </a:extLst>
          </p:cNvPr>
          <p:cNvSpPr>
            <a:spLocks noChangeArrowheads="1"/>
          </p:cNvSpPr>
          <p:nvPr>
            <p:custDataLst>
              <p:tags r:id="rId28"/>
            </p:custDataLst>
          </p:nvPr>
        </p:nvSpPr>
        <p:spPr bwMode="auto">
          <a:xfrm>
            <a:off x="6827838" y="3848100"/>
            <a:ext cx="328612"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t3</a:t>
            </a:r>
          </a:p>
        </p:txBody>
      </p:sp>
      <p:sp>
        <p:nvSpPr>
          <p:cNvPr id="26654" name="Rectangle 33">
            <a:extLst>
              <a:ext uri="{FF2B5EF4-FFF2-40B4-BE49-F238E27FC236}">
                <a16:creationId xmlns:a16="http://schemas.microsoft.com/office/drawing/2014/main" id="{DC390F9A-D865-4F17-867E-BACD882EAD53}"/>
              </a:ext>
            </a:extLst>
          </p:cNvPr>
          <p:cNvSpPr>
            <a:spLocks noChangeArrowheads="1"/>
          </p:cNvSpPr>
          <p:nvPr>
            <p:custDataLst>
              <p:tags r:id="rId29"/>
            </p:custDataLst>
          </p:nvPr>
        </p:nvSpPr>
        <p:spPr bwMode="auto">
          <a:xfrm>
            <a:off x="3189288" y="3848100"/>
            <a:ext cx="2889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T</a:t>
            </a:r>
          </a:p>
        </p:txBody>
      </p:sp>
      <p:sp>
        <p:nvSpPr>
          <p:cNvPr id="26655" name="Line 34">
            <a:extLst>
              <a:ext uri="{FF2B5EF4-FFF2-40B4-BE49-F238E27FC236}">
                <a16:creationId xmlns:a16="http://schemas.microsoft.com/office/drawing/2014/main" id="{DC1CF2CD-5E45-46C1-8B72-8556C60DD029}"/>
              </a:ext>
            </a:extLst>
          </p:cNvPr>
          <p:cNvSpPr>
            <a:spLocks noChangeShapeType="1"/>
          </p:cNvSpPr>
          <p:nvPr>
            <p:custDataLst>
              <p:tags r:id="rId30"/>
            </p:custDataLst>
          </p:nvPr>
        </p:nvSpPr>
        <p:spPr bwMode="auto">
          <a:xfrm>
            <a:off x="2662238" y="4113213"/>
            <a:ext cx="14208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56" name="Rectangle 35">
            <a:extLst>
              <a:ext uri="{FF2B5EF4-FFF2-40B4-BE49-F238E27FC236}">
                <a16:creationId xmlns:a16="http://schemas.microsoft.com/office/drawing/2014/main" id="{D3716D0C-152A-4FE1-A7B2-275EDB216409}"/>
              </a:ext>
            </a:extLst>
          </p:cNvPr>
          <p:cNvSpPr>
            <a:spLocks noChangeArrowheads="1"/>
          </p:cNvSpPr>
          <p:nvPr>
            <p:custDataLst>
              <p:tags r:id="rId31"/>
            </p:custDataLst>
          </p:nvPr>
        </p:nvSpPr>
        <p:spPr bwMode="auto">
          <a:xfrm>
            <a:off x="4713288" y="3848100"/>
            <a:ext cx="2889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T</a:t>
            </a:r>
          </a:p>
        </p:txBody>
      </p:sp>
      <p:sp>
        <p:nvSpPr>
          <p:cNvPr id="26657" name="Line 36">
            <a:extLst>
              <a:ext uri="{FF2B5EF4-FFF2-40B4-BE49-F238E27FC236}">
                <a16:creationId xmlns:a16="http://schemas.microsoft.com/office/drawing/2014/main" id="{C5C24D73-F7E6-48E1-9FFD-41858A7A7998}"/>
              </a:ext>
            </a:extLst>
          </p:cNvPr>
          <p:cNvSpPr>
            <a:spLocks noChangeShapeType="1"/>
          </p:cNvSpPr>
          <p:nvPr>
            <p:custDataLst>
              <p:tags r:id="rId32"/>
            </p:custDataLst>
          </p:nvPr>
        </p:nvSpPr>
        <p:spPr bwMode="auto">
          <a:xfrm>
            <a:off x="4110038" y="4113213"/>
            <a:ext cx="14208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58" name="Rectangle 37">
            <a:extLst>
              <a:ext uri="{FF2B5EF4-FFF2-40B4-BE49-F238E27FC236}">
                <a16:creationId xmlns:a16="http://schemas.microsoft.com/office/drawing/2014/main" id="{77379C73-CCD3-4379-9BA1-96306E7B9A92}"/>
              </a:ext>
            </a:extLst>
          </p:cNvPr>
          <p:cNvSpPr>
            <a:spLocks noChangeArrowheads="1"/>
          </p:cNvSpPr>
          <p:nvPr>
            <p:custDataLst>
              <p:tags r:id="rId33"/>
            </p:custDataLst>
          </p:nvPr>
        </p:nvSpPr>
        <p:spPr bwMode="auto">
          <a:xfrm>
            <a:off x="6084888" y="3848100"/>
            <a:ext cx="28892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rgbClr val="000000"/>
                </a:solidFill>
              </a:rPr>
              <a:t>T</a:t>
            </a:r>
          </a:p>
        </p:txBody>
      </p:sp>
      <p:sp>
        <p:nvSpPr>
          <p:cNvPr id="26659" name="Line 38">
            <a:extLst>
              <a:ext uri="{FF2B5EF4-FFF2-40B4-BE49-F238E27FC236}">
                <a16:creationId xmlns:a16="http://schemas.microsoft.com/office/drawing/2014/main" id="{B9879587-60D8-4CF6-9E17-B5DC1B8BB920}"/>
              </a:ext>
            </a:extLst>
          </p:cNvPr>
          <p:cNvSpPr>
            <a:spLocks noChangeShapeType="1"/>
          </p:cNvSpPr>
          <p:nvPr>
            <p:custDataLst>
              <p:tags r:id="rId34"/>
            </p:custDataLst>
          </p:nvPr>
        </p:nvSpPr>
        <p:spPr bwMode="auto">
          <a:xfrm>
            <a:off x="5557838" y="4113213"/>
            <a:ext cx="14208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60" name="Rectangle 39">
            <a:extLst>
              <a:ext uri="{FF2B5EF4-FFF2-40B4-BE49-F238E27FC236}">
                <a16:creationId xmlns:a16="http://schemas.microsoft.com/office/drawing/2014/main" id="{97B4F16F-45E1-4048-ABC0-C88D1A0F8A7E}"/>
              </a:ext>
            </a:extLst>
          </p:cNvPr>
          <p:cNvSpPr>
            <a:spLocks noChangeArrowheads="1"/>
          </p:cNvSpPr>
          <p:nvPr>
            <p:custDataLst>
              <p:tags r:id="rId35"/>
            </p:custDataLst>
          </p:nvPr>
        </p:nvSpPr>
        <p:spPr bwMode="auto">
          <a:xfrm>
            <a:off x="4281488" y="2476500"/>
            <a:ext cx="390525" cy="293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chemeClr val="bg1"/>
                </a:solidFill>
              </a:rPr>
              <a:t>d1</a:t>
            </a:r>
          </a:p>
        </p:txBody>
      </p:sp>
      <p:sp>
        <p:nvSpPr>
          <p:cNvPr id="26661" name="Rectangle 40">
            <a:extLst>
              <a:ext uri="{FF2B5EF4-FFF2-40B4-BE49-F238E27FC236}">
                <a16:creationId xmlns:a16="http://schemas.microsoft.com/office/drawing/2014/main" id="{0E753C74-E01D-4BD1-9D0A-485CA28AF11D}"/>
              </a:ext>
            </a:extLst>
          </p:cNvPr>
          <p:cNvSpPr>
            <a:spLocks noChangeArrowheads="1"/>
          </p:cNvSpPr>
          <p:nvPr>
            <p:custDataLst>
              <p:tags r:id="rId36"/>
            </p:custDataLst>
          </p:nvPr>
        </p:nvSpPr>
        <p:spPr bwMode="auto">
          <a:xfrm>
            <a:off x="5653088" y="2019300"/>
            <a:ext cx="390525" cy="293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chemeClr val="bg1"/>
                </a:solidFill>
              </a:rPr>
              <a:t>d2</a:t>
            </a:r>
          </a:p>
        </p:txBody>
      </p:sp>
      <p:sp>
        <p:nvSpPr>
          <p:cNvPr id="26662" name="Line 41">
            <a:extLst>
              <a:ext uri="{FF2B5EF4-FFF2-40B4-BE49-F238E27FC236}">
                <a16:creationId xmlns:a16="http://schemas.microsoft.com/office/drawing/2014/main" id="{7A33C0FE-02A2-4510-8D97-10800EFA4765}"/>
              </a:ext>
            </a:extLst>
          </p:cNvPr>
          <p:cNvSpPr>
            <a:spLocks noChangeShapeType="1"/>
          </p:cNvSpPr>
          <p:nvPr>
            <p:custDataLst>
              <p:tags r:id="rId37"/>
            </p:custDataLst>
          </p:nvPr>
        </p:nvSpPr>
        <p:spPr bwMode="auto">
          <a:xfrm>
            <a:off x="4110038" y="2741613"/>
            <a:ext cx="6588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63" name="Line 42">
            <a:extLst>
              <a:ext uri="{FF2B5EF4-FFF2-40B4-BE49-F238E27FC236}">
                <a16:creationId xmlns:a16="http://schemas.microsoft.com/office/drawing/2014/main" id="{6E6696B5-CC9E-4F60-9679-E0252E16FDCD}"/>
              </a:ext>
            </a:extLst>
          </p:cNvPr>
          <p:cNvSpPr>
            <a:spLocks noChangeShapeType="1"/>
          </p:cNvSpPr>
          <p:nvPr>
            <p:custDataLst>
              <p:tags r:id="rId38"/>
            </p:custDataLst>
          </p:nvPr>
        </p:nvSpPr>
        <p:spPr bwMode="auto">
          <a:xfrm>
            <a:off x="5557838" y="2360613"/>
            <a:ext cx="506412" cy="0"/>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64" name="Line 43">
            <a:extLst>
              <a:ext uri="{FF2B5EF4-FFF2-40B4-BE49-F238E27FC236}">
                <a16:creationId xmlns:a16="http://schemas.microsoft.com/office/drawing/2014/main" id="{371E9FA1-B952-4405-B8F4-82F22850A6E1}"/>
              </a:ext>
            </a:extLst>
          </p:cNvPr>
          <p:cNvSpPr>
            <a:spLocks noChangeShapeType="1"/>
          </p:cNvSpPr>
          <p:nvPr>
            <p:custDataLst>
              <p:tags r:id="rId39"/>
            </p:custDataLst>
          </p:nvPr>
        </p:nvSpPr>
        <p:spPr bwMode="auto">
          <a:xfrm>
            <a:off x="4095750" y="3060700"/>
            <a:ext cx="0" cy="735013"/>
          </a:xfrm>
          <a:prstGeom prst="line">
            <a:avLst/>
          </a:prstGeom>
          <a:noFill/>
          <a:ln w="12700">
            <a:solidFill>
              <a:srgbClr val="000000"/>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6665" name="Line 44">
            <a:extLst>
              <a:ext uri="{FF2B5EF4-FFF2-40B4-BE49-F238E27FC236}">
                <a16:creationId xmlns:a16="http://schemas.microsoft.com/office/drawing/2014/main" id="{AF8CFF4C-A6F7-4F9D-8B4A-72017254670D}"/>
              </a:ext>
            </a:extLst>
          </p:cNvPr>
          <p:cNvSpPr>
            <a:spLocks noChangeShapeType="1"/>
          </p:cNvSpPr>
          <p:nvPr>
            <p:custDataLst>
              <p:tags r:id="rId40"/>
            </p:custDataLst>
          </p:nvPr>
        </p:nvSpPr>
        <p:spPr bwMode="auto">
          <a:xfrm>
            <a:off x="5543550" y="2603500"/>
            <a:ext cx="0" cy="1192213"/>
          </a:xfrm>
          <a:prstGeom prst="line">
            <a:avLst/>
          </a:prstGeom>
          <a:noFill/>
          <a:ln w="12700">
            <a:solidFill>
              <a:srgbClr val="000000"/>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6666" name="Line 45">
            <a:extLst>
              <a:ext uri="{FF2B5EF4-FFF2-40B4-BE49-F238E27FC236}">
                <a16:creationId xmlns:a16="http://schemas.microsoft.com/office/drawing/2014/main" id="{917BCDD0-3CED-4BF8-BB38-2A074C4929CC}"/>
              </a:ext>
            </a:extLst>
          </p:cNvPr>
          <p:cNvSpPr>
            <a:spLocks noChangeShapeType="1"/>
          </p:cNvSpPr>
          <p:nvPr>
            <p:custDataLst>
              <p:tags r:id="rId41"/>
            </p:custDataLst>
          </p:nvPr>
        </p:nvSpPr>
        <p:spPr bwMode="auto">
          <a:xfrm>
            <a:off x="6991350" y="2527300"/>
            <a:ext cx="0" cy="1268413"/>
          </a:xfrm>
          <a:prstGeom prst="line">
            <a:avLst/>
          </a:prstGeom>
          <a:noFill/>
          <a:ln w="12700">
            <a:solidFill>
              <a:srgbClr val="000000"/>
            </a:solidFill>
            <a:prstDash val="dashDot"/>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6667" name="Line 46">
            <a:extLst>
              <a:ext uri="{FF2B5EF4-FFF2-40B4-BE49-F238E27FC236}">
                <a16:creationId xmlns:a16="http://schemas.microsoft.com/office/drawing/2014/main" id="{EDF1A31B-D6B2-4909-8801-4EB5A85F600C}"/>
              </a:ext>
            </a:extLst>
          </p:cNvPr>
          <p:cNvSpPr>
            <a:spLocks noChangeShapeType="1"/>
          </p:cNvSpPr>
          <p:nvPr>
            <p:custDataLst>
              <p:tags r:id="rId42"/>
            </p:custDataLst>
          </p:nvPr>
        </p:nvSpPr>
        <p:spPr bwMode="auto">
          <a:xfrm>
            <a:off x="5314950" y="1308100"/>
            <a:ext cx="0" cy="1268413"/>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68" name="Line 47">
            <a:extLst>
              <a:ext uri="{FF2B5EF4-FFF2-40B4-BE49-F238E27FC236}">
                <a16:creationId xmlns:a16="http://schemas.microsoft.com/office/drawing/2014/main" id="{C970C7EC-FFF5-4B1F-9538-ACDD34878D9F}"/>
              </a:ext>
            </a:extLst>
          </p:cNvPr>
          <p:cNvSpPr>
            <a:spLocks noChangeShapeType="1"/>
          </p:cNvSpPr>
          <p:nvPr>
            <p:custDataLst>
              <p:tags r:id="rId43"/>
            </p:custDataLst>
          </p:nvPr>
        </p:nvSpPr>
        <p:spPr bwMode="auto">
          <a:xfrm>
            <a:off x="6305550" y="1536700"/>
            <a:ext cx="0" cy="1268413"/>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69" name="Line 48">
            <a:extLst>
              <a:ext uri="{FF2B5EF4-FFF2-40B4-BE49-F238E27FC236}">
                <a16:creationId xmlns:a16="http://schemas.microsoft.com/office/drawing/2014/main" id="{2439B2BB-0AD3-4B4D-B32F-70978FB8FA5C}"/>
              </a:ext>
            </a:extLst>
          </p:cNvPr>
          <p:cNvSpPr>
            <a:spLocks noChangeShapeType="1"/>
          </p:cNvSpPr>
          <p:nvPr>
            <p:custDataLst>
              <p:tags r:id="rId44"/>
            </p:custDataLst>
          </p:nvPr>
        </p:nvSpPr>
        <p:spPr bwMode="auto">
          <a:xfrm>
            <a:off x="4933950" y="1841500"/>
            <a:ext cx="0" cy="1649413"/>
          </a:xfrm>
          <a:prstGeom prst="line">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26670" name="Rectangle 49">
            <a:extLst>
              <a:ext uri="{FF2B5EF4-FFF2-40B4-BE49-F238E27FC236}">
                <a16:creationId xmlns:a16="http://schemas.microsoft.com/office/drawing/2014/main" id="{690F6D07-75D7-4541-B55F-E2F73B186B8D}"/>
              </a:ext>
            </a:extLst>
          </p:cNvPr>
          <p:cNvSpPr>
            <a:spLocks noChangeArrowheads="1"/>
          </p:cNvSpPr>
          <p:nvPr>
            <p:custDataLst>
              <p:tags r:id="rId45"/>
            </p:custDataLst>
          </p:nvPr>
        </p:nvSpPr>
        <p:spPr bwMode="auto">
          <a:xfrm>
            <a:off x="4719638" y="2628900"/>
            <a:ext cx="430212" cy="293688"/>
          </a:xfrm>
          <a:prstGeom prst="rect">
            <a:avLst/>
          </a:prstGeom>
          <a:solidFill>
            <a:schemeClr val="accent1"/>
          </a:solidFill>
          <a:ln w="12700">
            <a:solidFill>
              <a:schemeClr val="tx1"/>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chemeClr val="bg1"/>
                </a:solidFill>
              </a:rPr>
              <a:t>Q1</a:t>
            </a:r>
          </a:p>
        </p:txBody>
      </p:sp>
      <p:sp>
        <p:nvSpPr>
          <p:cNvPr id="26671" name="Rectangle 50">
            <a:extLst>
              <a:ext uri="{FF2B5EF4-FFF2-40B4-BE49-F238E27FC236}">
                <a16:creationId xmlns:a16="http://schemas.microsoft.com/office/drawing/2014/main" id="{A0C90E3F-D1B5-4E73-88E7-6D5234747F4D}"/>
              </a:ext>
            </a:extLst>
          </p:cNvPr>
          <p:cNvSpPr>
            <a:spLocks noChangeArrowheads="1"/>
          </p:cNvSpPr>
          <p:nvPr>
            <p:custDataLst>
              <p:tags r:id="rId46"/>
            </p:custDataLst>
          </p:nvPr>
        </p:nvSpPr>
        <p:spPr bwMode="auto">
          <a:xfrm>
            <a:off x="5100638" y="1714500"/>
            <a:ext cx="430212" cy="293688"/>
          </a:xfrm>
          <a:prstGeom prst="rect">
            <a:avLst/>
          </a:prstGeom>
          <a:solidFill>
            <a:schemeClr val="accent1"/>
          </a:solidFill>
          <a:ln w="12700">
            <a:solidFill>
              <a:schemeClr val="tx1"/>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chemeClr val="bg1"/>
                </a:solidFill>
              </a:rPr>
              <a:t>Q2</a:t>
            </a:r>
          </a:p>
        </p:txBody>
      </p:sp>
      <p:sp>
        <p:nvSpPr>
          <p:cNvPr id="26672" name="Rectangle 51">
            <a:extLst>
              <a:ext uri="{FF2B5EF4-FFF2-40B4-BE49-F238E27FC236}">
                <a16:creationId xmlns:a16="http://schemas.microsoft.com/office/drawing/2014/main" id="{832521EA-D0E2-4AD3-AB00-86501C37122C}"/>
              </a:ext>
            </a:extLst>
          </p:cNvPr>
          <p:cNvSpPr>
            <a:spLocks noChangeArrowheads="1"/>
          </p:cNvSpPr>
          <p:nvPr>
            <p:custDataLst>
              <p:tags r:id="rId47"/>
            </p:custDataLst>
          </p:nvPr>
        </p:nvSpPr>
        <p:spPr bwMode="auto">
          <a:xfrm>
            <a:off x="6091238" y="1943100"/>
            <a:ext cx="430212" cy="293688"/>
          </a:xfrm>
          <a:prstGeom prst="rect">
            <a:avLst/>
          </a:prstGeom>
          <a:solidFill>
            <a:schemeClr val="accent1"/>
          </a:solidFill>
          <a:ln w="12700">
            <a:solidFill>
              <a:schemeClr val="tx1"/>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chemeClr val="bg1"/>
                </a:solidFill>
              </a:rPr>
              <a:t>Q2</a:t>
            </a:r>
          </a:p>
        </p:txBody>
      </p:sp>
      <p:sp>
        <p:nvSpPr>
          <p:cNvPr id="26673" name="Rectangle 52">
            <a:extLst>
              <a:ext uri="{FF2B5EF4-FFF2-40B4-BE49-F238E27FC236}">
                <a16:creationId xmlns:a16="http://schemas.microsoft.com/office/drawing/2014/main" id="{A27CF6E0-CE54-46DF-BA99-13F33AF39343}"/>
              </a:ext>
            </a:extLst>
          </p:cNvPr>
          <p:cNvSpPr>
            <a:spLocks noChangeArrowheads="1"/>
          </p:cNvSpPr>
          <p:nvPr>
            <p:custDataLst>
              <p:tags r:id="rId48"/>
            </p:custDataLst>
          </p:nvPr>
        </p:nvSpPr>
        <p:spPr bwMode="auto">
          <a:xfrm>
            <a:off x="3652838" y="2095500"/>
            <a:ext cx="430212" cy="293688"/>
          </a:xfrm>
          <a:prstGeom prst="rect">
            <a:avLst/>
          </a:prstGeom>
          <a:solidFill>
            <a:schemeClr val="accent1"/>
          </a:solidFill>
          <a:ln w="12700">
            <a:solidFill>
              <a:schemeClr val="tx1"/>
            </a:solidFill>
            <a:miter lim="800000"/>
            <a:headEnd/>
            <a:tailEnd/>
          </a:ln>
        </p:spPr>
        <p:txBody>
          <a:bodyPr wrap="none" lIns="90488" tIns="44450" rIns="90488" bIns="44450">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a:lnSpc>
                <a:spcPct val="90000"/>
              </a:lnSpc>
            </a:pPr>
            <a:r>
              <a:rPr lang="fr-FR" altLang="fr-FR" sz="1400">
                <a:solidFill>
                  <a:schemeClr val="bg1"/>
                </a:solidFill>
              </a:rPr>
              <a:t>Q1</a:t>
            </a:r>
          </a:p>
        </p:txBody>
      </p:sp>
      <p:sp>
        <p:nvSpPr>
          <p:cNvPr id="26674" name="Freeform 53">
            <a:extLst>
              <a:ext uri="{FF2B5EF4-FFF2-40B4-BE49-F238E27FC236}">
                <a16:creationId xmlns:a16="http://schemas.microsoft.com/office/drawing/2014/main" id="{D5B5A28F-4864-4312-81D0-AF8625237A24}"/>
              </a:ext>
            </a:extLst>
          </p:cNvPr>
          <p:cNvSpPr>
            <a:spLocks/>
          </p:cNvSpPr>
          <p:nvPr>
            <p:custDataLst>
              <p:tags r:id="rId49"/>
            </p:custDataLst>
          </p:nvPr>
        </p:nvSpPr>
        <p:spPr bwMode="auto">
          <a:xfrm>
            <a:off x="4794250" y="1776413"/>
            <a:ext cx="4763" cy="1735137"/>
          </a:xfrm>
          <a:custGeom>
            <a:avLst/>
            <a:gdLst>
              <a:gd name="T0" fmla="*/ 0 w 3"/>
              <a:gd name="T1" fmla="*/ 0 h 1093"/>
              <a:gd name="T2" fmla="*/ 0 w 3"/>
              <a:gd name="T3" fmla="*/ 2147483646 h 1093"/>
              <a:gd name="T4" fmla="*/ 2147483646 w 3"/>
              <a:gd name="T5" fmla="*/ 2147483646 h 1093"/>
              <a:gd name="T6" fmla="*/ 0 60000 65536"/>
              <a:gd name="T7" fmla="*/ 0 60000 65536"/>
              <a:gd name="T8" fmla="*/ 0 60000 65536"/>
              <a:gd name="T9" fmla="*/ 0 w 3"/>
              <a:gd name="T10" fmla="*/ 0 h 1093"/>
              <a:gd name="T11" fmla="*/ 3 w 3"/>
              <a:gd name="T12" fmla="*/ 1093 h 1093"/>
            </a:gdLst>
            <a:ahLst/>
            <a:cxnLst>
              <a:cxn ang="T6">
                <a:pos x="T0" y="T1"/>
              </a:cxn>
              <a:cxn ang="T7">
                <a:pos x="T2" y="T3"/>
              </a:cxn>
              <a:cxn ang="T8">
                <a:pos x="T4" y="T5"/>
              </a:cxn>
            </a:cxnLst>
            <a:rect l="T9" t="T10" r="T11" b="T12"/>
            <a:pathLst>
              <a:path w="3" h="1093">
                <a:moveTo>
                  <a:pt x="0" y="0"/>
                </a:moveTo>
                <a:lnTo>
                  <a:pt x="0" y="1092"/>
                </a:lnTo>
                <a:lnTo>
                  <a:pt x="2" y="1092"/>
                </a:lnTo>
              </a:path>
            </a:pathLst>
          </a:custGeom>
          <a:noFill/>
          <a:ln w="12700" cap="rnd" cmpd="sng">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6675" name="Line 55">
            <a:extLst>
              <a:ext uri="{FF2B5EF4-FFF2-40B4-BE49-F238E27FC236}">
                <a16:creationId xmlns:a16="http://schemas.microsoft.com/office/drawing/2014/main" id="{225E4226-7102-4EFB-B04B-171D68C877C9}"/>
              </a:ext>
            </a:extLst>
          </p:cNvPr>
          <p:cNvSpPr>
            <a:spLocks noChangeShapeType="1"/>
          </p:cNvSpPr>
          <p:nvPr>
            <p:custDataLst>
              <p:tags r:id="rId50"/>
            </p:custDataLst>
          </p:nvPr>
        </p:nvSpPr>
        <p:spPr bwMode="auto">
          <a:xfrm>
            <a:off x="2667000" y="1284288"/>
            <a:ext cx="4800600" cy="0"/>
          </a:xfrm>
          <a:prstGeom prst="line">
            <a:avLst/>
          </a:prstGeom>
          <a:noFill/>
          <a:ln w="28575">
            <a:solidFill>
              <a:schemeClr val="hlink"/>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56" name="Rectangle 5">
            <a:extLst>
              <a:ext uri="{FF2B5EF4-FFF2-40B4-BE49-F238E27FC236}">
                <a16:creationId xmlns:a16="http://schemas.microsoft.com/office/drawing/2014/main" id="{49F04C31-E220-44D1-98F9-532C278D3836}"/>
              </a:ext>
            </a:extLst>
          </p:cNvPr>
          <p:cNvSpPr txBox="1">
            <a:spLocks noChangeArrowheads="1"/>
          </p:cNvSpPr>
          <p:nvPr>
            <p:custDataLst>
              <p:tags r:id="rId51"/>
            </p:custDataLst>
          </p:nvPr>
        </p:nvSpPr>
        <p:spPr bwMode="auto">
          <a:xfrm>
            <a:off x="477838" y="5661025"/>
            <a:ext cx="79248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5750" indent="-285750" algn="l" rtl="0" eaLnBrk="0" fontAlgn="base" hangingPunct="0">
              <a:lnSpc>
                <a:spcPct val="89000"/>
              </a:lnSpc>
              <a:spcBef>
                <a:spcPct val="30000"/>
              </a:spcBef>
              <a:spcAft>
                <a:spcPct val="0"/>
              </a:spcAft>
              <a:buSzPct val="100000"/>
              <a:buChar char="•"/>
              <a:defRPr sz="2400" b="1">
                <a:solidFill>
                  <a:srgbClr val="00279F"/>
                </a:solidFill>
                <a:latin typeface="+mn-lt"/>
                <a:ea typeface="+mn-ea"/>
                <a:cs typeface="+mn-cs"/>
              </a:defRPr>
            </a:lvl1pPr>
            <a:lvl2pPr marL="685800" indent="-228600" algn="l" rtl="0" eaLnBrk="0" fontAlgn="base" hangingPunct="0">
              <a:lnSpc>
                <a:spcPct val="89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89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89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89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89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89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89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89000"/>
              </a:lnSpc>
              <a:spcBef>
                <a:spcPct val="30000"/>
              </a:spcBef>
              <a:spcAft>
                <a:spcPct val="0"/>
              </a:spcAft>
              <a:buSzPct val="100000"/>
              <a:buChar char="–"/>
              <a:defRPr sz="1400" b="1">
                <a:solidFill>
                  <a:srgbClr val="00279F"/>
                </a:solidFill>
                <a:latin typeface="+mn-lt"/>
              </a:defRPr>
            </a:lvl9pPr>
          </a:lstStyle>
          <a:p>
            <a:pPr marL="381000" lvl="2" indent="0" algn="ctr">
              <a:lnSpc>
                <a:spcPct val="90000"/>
              </a:lnSpc>
              <a:buFontTx/>
              <a:buNone/>
              <a:defRPr/>
            </a:pPr>
            <a:r>
              <a:rPr lang="fr-FR" altLang="fr-FR" sz="2400" dirty="0">
                <a:solidFill>
                  <a:srgbClr val="008000"/>
                </a:solidFill>
                <a:latin typeface="+mj-lt"/>
                <a:ea typeface="+mj-ea"/>
                <a:cs typeface="+mj-cs"/>
              </a:rPr>
              <a:t>Niveau de </a:t>
            </a:r>
            <a:r>
              <a:rPr lang="fr-FR" altLang="fr-FR" sz="2400" dirty="0" err="1">
                <a:solidFill>
                  <a:srgbClr val="008000"/>
                </a:solidFill>
                <a:latin typeface="+mj-lt"/>
                <a:ea typeface="+mj-ea"/>
                <a:cs typeface="+mj-cs"/>
              </a:rPr>
              <a:t>recomplètement</a:t>
            </a:r>
            <a:r>
              <a:rPr lang="fr-FR" altLang="fr-FR" sz="2400" dirty="0">
                <a:solidFill>
                  <a:srgbClr val="008000"/>
                </a:solidFill>
                <a:latin typeface="+mj-lt"/>
                <a:ea typeface="+mj-ea"/>
                <a:cs typeface="+mj-cs"/>
              </a:rPr>
              <a:t> = </a:t>
            </a:r>
          </a:p>
          <a:p>
            <a:pPr marL="381000" lvl="2" indent="0" algn="ctr">
              <a:lnSpc>
                <a:spcPct val="90000"/>
              </a:lnSpc>
              <a:buFontTx/>
              <a:buNone/>
              <a:defRPr/>
            </a:pPr>
            <a:r>
              <a:rPr lang="fr-FR" altLang="fr-FR" sz="2400" dirty="0">
                <a:solidFill>
                  <a:srgbClr val="008000"/>
                </a:solidFill>
                <a:latin typeface="+mj-lt"/>
                <a:ea typeface="+mj-ea"/>
                <a:cs typeface="+mj-cs"/>
              </a:rPr>
              <a:t>demande moyenne pendant un cycle de révision + le délai d’obtention + stock de sécurité</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9861E37-D337-4C82-9E1D-D6227D507035}"/>
              </a:ext>
            </a:extLst>
          </p:cNvPr>
          <p:cNvSpPr>
            <a:spLocks noChangeArrowheads="1"/>
          </p:cNvSpPr>
          <p:nvPr>
            <p:custDataLst>
              <p:tags r:id="rId1"/>
            </p:custDataLst>
          </p:nvPr>
        </p:nvSpPr>
        <p:spPr bwMode="auto">
          <a:xfrm>
            <a:off x="6324600" y="6553200"/>
            <a:ext cx="1905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endParaRPr lang="fr-FR" altLang="fr-FR"/>
          </a:p>
        </p:txBody>
      </p:sp>
      <p:sp>
        <p:nvSpPr>
          <p:cNvPr id="28675" name="Rectangle 4">
            <a:extLst>
              <a:ext uri="{FF2B5EF4-FFF2-40B4-BE49-F238E27FC236}">
                <a16:creationId xmlns:a16="http://schemas.microsoft.com/office/drawing/2014/main" id="{08157377-2A88-43D7-A3AA-E5E2A7E4C664}"/>
              </a:ext>
            </a:extLst>
          </p:cNvPr>
          <p:cNvSpPr>
            <a:spLocks noGrp="1" noChangeArrowheads="1"/>
          </p:cNvSpPr>
          <p:nvPr>
            <p:ph type="title"/>
            <p:custDataLst>
              <p:tags r:id="rId2"/>
            </p:custDataLst>
          </p:nvPr>
        </p:nvSpPr>
        <p:spPr>
          <a:noFill/>
        </p:spPr>
        <p:txBody>
          <a:bodyPr/>
          <a:lstStyle/>
          <a:p>
            <a:pPr>
              <a:lnSpc>
                <a:spcPct val="90000"/>
              </a:lnSpc>
            </a:pPr>
            <a:r>
              <a:rPr lang="fr-FR" altLang="fr-FR" dirty="0"/>
              <a:t>Critères de choix</a:t>
            </a:r>
          </a:p>
        </p:txBody>
      </p:sp>
      <p:sp>
        <p:nvSpPr>
          <p:cNvPr id="28676" name="Rectangle 5">
            <a:extLst>
              <a:ext uri="{FF2B5EF4-FFF2-40B4-BE49-F238E27FC236}">
                <a16:creationId xmlns:a16="http://schemas.microsoft.com/office/drawing/2014/main" id="{BA9E3260-029E-443D-B628-95B7C948795D}"/>
              </a:ext>
            </a:extLst>
          </p:cNvPr>
          <p:cNvSpPr>
            <a:spLocks noGrp="1" noChangeArrowheads="1"/>
          </p:cNvSpPr>
          <p:nvPr>
            <p:ph type="body" idx="1"/>
            <p:custDataLst>
              <p:tags r:id="rId3"/>
            </p:custDataLst>
          </p:nvPr>
        </p:nvSpPr>
        <p:spPr>
          <a:xfrm>
            <a:off x="1066800" y="4552950"/>
            <a:ext cx="7162800" cy="1238250"/>
          </a:xfrm>
          <a:noFill/>
        </p:spPr>
        <p:txBody>
          <a:bodyPr/>
          <a:lstStyle/>
          <a:p>
            <a:pPr marL="95250" indent="-95250">
              <a:lnSpc>
                <a:spcPct val="90000"/>
              </a:lnSpc>
              <a:buFontTx/>
              <a:buNone/>
            </a:pPr>
            <a:r>
              <a:rPr lang="fr-FR" altLang="fr-FR" sz="1800">
                <a:solidFill>
                  <a:srgbClr val="008000"/>
                </a:solidFill>
              </a:rPr>
              <a:t>Autres critères de choix</a:t>
            </a:r>
            <a:endParaRPr lang="fr-FR" altLang="fr-FR" sz="1800"/>
          </a:p>
          <a:p>
            <a:pPr marL="95250" indent="-95250">
              <a:lnSpc>
                <a:spcPct val="90000"/>
              </a:lnSpc>
            </a:pPr>
            <a:r>
              <a:rPr lang="fr-FR" altLang="fr-FR" sz="1400"/>
              <a:t>Niveaux de stocks respectifs</a:t>
            </a:r>
          </a:p>
          <a:p>
            <a:pPr marL="95250" indent="-95250">
              <a:lnSpc>
                <a:spcPct val="90000"/>
              </a:lnSpc>
            </a:pPr>
            <a:r>
              <a:rPr lang="fr-FR" altLang="fr-FR" sz="1400"/>
              <a:t>Adéquation aux contraintes et aux caractéristiques du fournisseur</a:t>
            </a:r>
          </a:p>
          <a:p>
            <a:pPr marL="95250" indent="-95250">
              <a:lnSpc>
                <a:spcPct val="90000"/>
              </a:lnSpc>
            </a:pPr>
            <a:r>
              <a:rPr lang="fr-FR" altLang="fr-FR" sz="1400"/>
              <a:t>Organisation interne du travail d'approvisionnement</a:t>
            </a:r>
          </a:p>
        </p:txBody>
      </p:sp>
      <p:sp>
        <p:nvSpPr>
          <p:cNvPr id="28677" name="Rectangle 6">
            <a:extLst>
              <a:ext uri="{FF2B5EF4-FFF2-40B4-BE49-F238E27FC236}">
                <a16:creationId xmlns:a16="http://schemas.microsoft.com/office/drawing/2014/main" id="{4DD39750-EC41-49C6-8C5E-2517ECF45A57}"/>
              </a:ext>
            </a:extLst>
          </p:cNvPr>
          <p:cNvSpPr>
            <a:spLocks noChangeArrowheads="1"/>
          </p:cNvSpPr>
          <p:nvPr>
            <p:custDataLst>
              <p:tags r:id="rId4"/>
            </p:custDataLst>
          </p:nvPr>
        </p:nvSpPr>
        <p:spPr bwMode="auto">
          <a:xfrm>
            <a:off x="992188" y="1830388"/>
            <a:ext cx="3578225"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marL="95250" indent="-95250">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spcBef>
                <a:spcPct val="30000"/>
              </a:spcBef>
            </a:pPr>
            <a:r>
              <a:rPr lang="fr-FR" altLang="fr-FR" sz="1800" b="1">
                <a:solidFill>
                  <a:srgbClr val="008000"/>
                </a:solidFill>
              </a:rPr>
              <a:t>Système à point de commande</a:t>
            </a:r>
            <a:br>
              <a:rPr lang="fr-FR" altLang="fr-FR" sz="1800" b="1">
                <a:solidFill>
                  <a:srgbClr val="66FF33"/>
                </a:solidFill>
              </a:rPr>
            </a:br>
            <a:endParaRPr lang="fr-FR" altLang="fr-FR" sz="1800" b="1"/>
          </a:p>
          <a:p>
            <a:pPr>
              <a:lnSpc>
                <a:spcPct val="90000"/>
              </a:lnSpc>
              <a:spcBef>
                <a:spcPct val="30000"/>
              </a:spcBef>
              <a:buFontTx/>
              <a:buChar char="•"/>
            </a:pPr>
            <a:r>
              <a:rPr lang="fr-FR" altLang="fr-FR" sz="1400" b="1">
                <a:solidFill>
                  <a:srgbClr val="00279F"/>
                </a:solidFill>
              </a:rPr>
              <a:t>Demande à forte variabilité</a:t>
            </a:r>
          </a:p>
          <a:p>
            <a:pPr>
              <a:lnSpc>
                <a:spcPct val="90000"/>
              </a:lnSpc>
              <a:spcBef>
                <a:spcPct val="30000"/>
              </a:spcBef>
              <a:buFontTx/>
              <a:buChar char="•"/>
            </a:pPr>
            <a:r>
              <a:rPr lang="fr-FR" altLang="fr-FR" sz="1400" b="1">
                <a:solidFill>
                  <a:srgbClr val="00279F"/>
                </a:solidFill>
              </a:rPr>
              <a:t>Prix élevé</a:t>
            </a:r>
          </a:p>
          <a:p>
            <a:pPr>
              <a:lnSpc>
                <a:spcPct val="90000"/>
              </a:lnSpc>
              <a:spcBef>
                <a:spcPct val="30000"/>
              </a:spcBef>
              <a:buFontTx/>
              <a:buChar char="•"/>
            </a:pPr>
            <a:r>
              <a:rPr lang="fr-FR" altLang="fr-FR" sz="1400" b="1">
                <a:solidFill>
                  <a:srgbClr val="00279F"/>
                </a:solidFill>
              </a:rPr>
              <a:t>Possibilité de suivi continu du niveau du stock</a:t>
            </a:r>
          </a:p>
          <a:p>
            <a:pPr>
              <a:lnSpc>
                <a:spcPct val="90000"/>
              </a:lnSpc>
              <a:spcBef>
                <a:spcPct val="30000"/>
              </a:spcBef>
              <a:buFontTx/>
              <a:buChar char="•"/>
            </a:pPr>
            <a:r>
              <a:rPr lang="fr-FR" altLang="fr-FR" sz="1400" b="1">
                <a:solidFill>
                  <a:srgbClr val="00279F"/>
                </a:solidFill>
              </a:rPr>
              <a:t>Exigence de protection forte contre les ruptures</a:t>
            </a:r>
          </a:p>
          <a:p>
            <a:pPr>
              <a:lnSpc>
                <a:spcPct val="90000"/>
              </a:lnSpc>
              <a:spcBef>
                <a:spcPct val="30000"/>
              </a:spcBef>
              <a:buFontTx/>
              <a:buChar char="•"/>
            </a:pPr>
            <a:r>
              <a:rPr lang="fr-FR" altLang="fr-FR" sz="1400" b="1">
                <a:solidFill>
                  <a:srgbClr val="00279F"/>
                </a:solidFill>
              </a:rPr>
              <a:t>Souplesse du fournisseur</a:t>
            </a:r>
          </a:p>
          <a:p>
            <a:pPr latinLnBrk="1">
              <a:lnSpc>
                <a:spcPct val="90000"/>
              </a:lnSpc>
              <a:spcBef>
                <a:spcPct val="30000"/>
              </a:spcBef>
              <a:buFontTx/>
              <a:buChar char="•"/>
            </a:pPr>
            <a:endParaRPr lang="fr-FR" altLang="fr-FR" sz="1400" b="1">
              <a:solidFill>
                <a:srgbClr val="00279F"/>
              </a:solidFill>
            </a:endParaRPr>
          </a:p>
        </p:txBody>
      </p:sp>
      <p:sp>
        <p:nvSpPr>
          <p:cNvPr id="28678" name="Rectangle 7">
            <a:extLst>
              <a:ext uri="{FF2B5EF4-FFF2-40B4-BE49-F238E27FC236}">
                <a16:creationId xmlns:a16="http://schemas.microsoft.com/office/drawing/2014/main" id="{DEA980DA-3081-40B8-B915-34182214C47F}"/>
              </a:ext>
            </a:extLst>
          </p:cNvPr>
          <p:cNvSpPr>
            <a:spLocks noChangeArrowheads="1"/>
          </p:cNvSpPr>
          <p:nvPr>
            <p:custDataLst>
              <p:tags r:id="rId5"/>
            </p:custDataLst>
          </p:nvPr>
        </p:nvSpPr>
        <p:spPr bwMode="auto">
          <a:xfrm>
            <a:off x="4878388" y="1830388"/>
            <a:ext cx="3273425"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marL="95250" indent="-95250">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nSpc>
                <a:spcPct val="90000"/>
              </a:lnSpc>
              <a:spcBef>
                <a:spcPct val="30000"/>
              </a:spcBef>
            </a:pPr>
            <a:r>
              <a:rPr lang="fr-FR" altLang="fr-FR" sz="1800" b="1">
                <a:solidFill>
                  <a:srgbClr val="008000"/>
                </a:solidFill>
              </a:rPr>
              <a:t>Système à recomplètement périodique</a:t>
            </a:r>
          </a:p>
          <a:p>
            <a:pPr>
              <a:lnSpc>
                <a:spcPct val="90000"/>
              </a:lnSpc>
              <a:spcBef>
                <a:spcPct val="30000"/>
              </a:spcBef>
              <a:buFontTx/>
              <a:buChar char="•"/>
            </a:pPr>
            <a:r>
              <a:rPr lang="fr-FR" altLang="fr-FR" sz="1400" b="1">
                <a:solidFill>
                  <a:srgbClr val="00279F"/>
                </a:solidFill>
              </a:rPr>
              <a:t>Demande à variabilité limitée</a:t>
            </a:r>
          </a:p>
          <a:p>
            <a:pPr>
              <a:lnSpc>
                <a:spcPct val="90000"/>
              </a:lnSpc>
              <a:spcBef>
                <a:spcPct val="30000"/>
              </a:spcBef>
              <a:buFontTx/>
              <a:buChar char="•"/>
            </a:pPr>
            <a:r>
              <a:rPr lang="fr-FR" altLang="fr-FR" sz="1400" b="1">
                <a:solidFill>
                  <a:srgbClr val="00279F"/>
                </a:solidFill>
              </a:rPr>
              <a:t>Prix bas</a:t>
            </a:r>
          </a:p>
          <a:p>
            <a:pPr>
              <a:lnSpc>
                <a:spcPct val="90000"/>
              </a:lnSpc>
              <a:spcBef>
                <a:spcPct val="30000"/>
              </a:spcBef>
              <a:buFontTx/>
              <a:buChar char="•"/>
            </a:pPr>
            <a:r>
              <a:rPr lang="fr-FR" altLang="fr-FR" sz="1400" b="1">
                <a:solidFill>
                  <a:srgbClr val="00279F"/>
                </a:solidFill>
              </a:rPr>
              <a:t>Impossibilité de suivi interne</a:t>
            </a:r>
          </a:p>
          <a:p>
            <a:pPr latinLnBrk="1">
              <a:lnSpc>
                <a:spcPct val="90000"/>
              </a:lnSpc>
              <a:spcBef>
                <a:spcPct val="30000"/>
              </a:spcBef>
              <a:buFontTx/>
              <a:buChar char="•"/>
            </a:pPr>
            <a:endParaRPr lang="fr-FR" altLang="fr-FR" sz="1400" b="1">
              <a:solidFill>
                <a:srgbClr val="00279F"/>
              </a:solidFill>
            </a:endParaRPr>
          </a:p>
        </p:txBody>
      </p:sp>
      <p:sp>
        <p:nvSpPr>
          <p:cNvPr id="28679" name="Line 9">
            <a:extLst>
              <a:ext uri="{FF2B5EF4-FFF2-40B4-BE49-F238E27FC236}">
                <a16:creationId xmlns:a16="http://schemas.microsoft.com/office/drawing/2014/main" id="{131FEA5E-241F-4B10-9F99-D63EAB3D5AE1}"/>
              </a:ext>
            </a:extLst>
          </p:cNvPr>
          <p:cNvSpPr>
            <a:spLocks noChangeShapeType="1"/>
          </p:cNvSpPr>
          <p:nvPr>
            <p:custDataLst>
              <p:tags r:id="rId6"/>
            </p:custDataLst>
          </p:nvPr>
        </p:nvSpPr>
        <p:spPr bwMode="auto">
          <a:xfrm>
            <a:off x="1004888" y="2362200"/>
            <a:ext cx="713581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8680" name="Line 10">
            <a:extLst>
              <a:ext uri="{FF2B5EF4-FFF2-40B4-BE49-F238E27FC236}">
                <a16:creationId xmlns:a16="http://schemas.microsoft.com/office/drawing/2014/main" id="{81E543D1-AA7D-4C8A-8EB3-DB39B73B9B79}"/>
              </a:ext>
            </a:extLst>
          </p:cNvPr>
          <p:cNvSpPr>
            <a:spLocks noChangeShapeType="1"/>
          </p:cNvSpPr>
          <p:nvPr>
            <p:custDataLst>
              <p:tags r:id="rId7"/>
            </p:custDataLst>
          </p:nvPr>
        </p:nvSpPr>
        <p:spPr bwMode="auto">
          <a:xfrm>
            <a:off x="1004888" y="4267200"/>
            <a:ext cx="7135812"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28681" name="Line 11">
            <a:extLst>
              <a:ext uri="{FF2B5EF4-FFF2-40B4-BE49-F238E27FC236}">
                <a16:creationId xmlns:a16="http://schemas.microsoft.com/office/drawing/2014/main" id="{EFF51325-867E-4CE4-A711-10B5A45531DC}"/>
              </a:ext>
            </a:extLst>
          </p:cNvPr>
          <p:cNvSpPr>
            <a:spLocks noChangeShapeType="1"/>
          </p:cNvSpPr>
          <p:nvPr>
            <p:custDataLst>
              <p:tags r:id="rId8"/>
            </p:custDataLst>
          </p:nvPr>
        </p:nvSpPr>
        <p:spPr bwMode="auto">
          <a:xfrm>
            <a:off x="4724400" y="1828800"/>
            <a:ext cx="0" cy="2438400"/>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endParaRPr lang="fr-F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00.xml><?xml version="1.0" encoding="utf-8"?>
<p:tagLst xmlns:a="http://schemas.openxmlformats.org/drawingml/2006/main" xmlns:r="http://schemas.openxmlformats.org/officeDocument/2006/relationships" xmlns:p="http://schemas.openxmlformats.org/presentationml/2006/main">
  <p:tag name="NUM" val="21"/>
</p:tagLst>
</file>

<file path=ppt/tags/tag101.xml><?xml version="1.0" encoding="utf-8"?>
<p:tagLst xmlns:a="http://schemas.openxmlformats.org/drawingml/2006/main" xmlns:r="http://schemas.openxmlformats.org/officeDocument/2006/relationships" xmlns:p="http://schemas.openxmlformats.org/presentationml/2006/main">
  <p:tag name="NUM" val="22"/>
</p:tagLst>
</file>

<file path=ppt/tags/tag102.xml><?xml version="1.0" encoding="utf-8"?>
<p:tagLst xmlns:a="http://schemas.openxmlformats.org/drawingml/2006/main" xmlns:r="http://schemas.openxmlformats.org/officeDocument/2006/relationships" xmlns:p="http://schemas.openxmlformats.org/presentationml/2006/main">
  <p:tag name="NUM" val="23"/>
</p:tagLst>
</file>

<file path=ppt/tags/tag103.xml><?xml version="1.0" encoding="utf-8"?>
<p:tagLst xmlns:a="http://schemas.openxmlformats.org/drawingml/2006/main" xmlns:r="http://schemas.openxmlformats.org/officeDocument/2006/relationships" xmlns:p="http://schemas.openxmlformats.org/presentationml/2006/main">
  <p:tag name="NUM" val="24"/>
</p:tagLst>
</file>

<file path=ppt/tags/tag104.xml><?xml version="1.0" encoding="utf-8"?>
<p:tagLst xmlns:a="http://schemas.openxmlformats.org/drawingml/2006/main" xmlns:r="http://schemas.openxmlformats.org/officeDocument/2006/relationships" xmlns:p="http://schemas.openxmlformats.org/presentationml/2006/main">
  <p:tag name="NUM" val="25"/>
</p:tagLst>
</file>

<file path=ppt/tags/tag105.xml><?xml version="1.0" encoding="utf-8"?>
<p:tagLst xmlns:a="http://schemas.openxmlformats.org/drawingml/2006/main" xmlns:r="http://schemas.openxmlformats.org/officeDocument/2006/relationships" xmlns:p="http://schemas.openxmlformats.org/presentationml/2006/main">
  <p:tag name="NUM" val="26"/>
</p:tagLst>
</file>

<file path=ppt/tags/tag106.xml><?xml version="1.0" encoding="utf-8"?>
<p:tagLst xmlns:a="http://schemas.openxmlformats.org/drawingml/2006/main" xmlns:r="http://schemas.openxmlformats.org/officeDocument/2006/relationships" xmlns:p="http://schemas.openxmlformats.org/presentationml/2006/main">
  <p:tag name="NUM" val="27"/>
</p:tagLst>
</file>

<file path=ppt/tags/tag107.xml><?xml version="1.0" encoding="utf-8"?>
<p:tagLst xmlns:a="http://schemas.openxmlformats.org/drawingml/2006/main" xmlns:r="http://schemas.openxmlformats.org/officeDocument/2006/relationships" xmlns:p="http://schemas.openxmlformats.org/presentationml/2006/main">
  <p:tag name="NUM" val="28"/>
</p:tagLst>
</file>

<file path=ppt/tags/tag108.xml><?xml version="1.0" encoding="utf-8"?>
<p:tagLst xmlns:a="http://schemas.openxmlformats.org/drawingml/2006/main" xmlns:r="http://schemas.openxmlformats.org/officeDocument/2006/relationships" xmlns:p="http://schemas.openxmlformats.org/presentationml/2006/main">
  <p:tag name="NUM" val="29"/>
</p:tagLst>
</file>

<file path=ppt/tags/tag109.xml><?xml version="1.0" encoding="utf-8"?>
<p:tagLst xmlns:a="http://schemas.openxmlformats.org/drawingml/2006/main" xmlns:r="http://schemas.openxmlformats.org/officeDocument/2006/relationships" xmlns:p="http://schemas.openxmlformats.org/presentationml/2006/main">
  <p:tag name="NUM" val="30"/>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10.xml><?xml version="1.0" encoding="utf-8"?>
<p:tagLst xmlns:a="http://schemas.openxmlformats.org/drawingml/2006/main" xmlns:r="http://schemas.openxmlformats.org/officeDocument/2006/relationships" xmlns:p="http://schemas.openxmlformats.org/presentationml/2006/main">
  <p:tag name="NUM" val="31"/>
</p:tagLst>
</file>

<file path=ppt/tags/tag111.xml><?xml version="1.0" encoding="utf-8"?>
<p:tagLst xmlns:a="http://schemas.openxmlformats.org/drawingml/2006/main" xmlns:r="http://schemas.openxmlformats.org/officeDocument/2006/relationships" xmlns:p="http://schemas.openxmlformats.org/presentationml/2006/main">
  <p:tag name="NUM" val="32"/>
</p:tagLst>
</file>

<file path=ppt/tags/tag112.xml><?xml version="1.0" encoding="utf-8"?>
<p:tagLst xmlns:a="http://schemas.openxmlformats.org/drawingml/2006/main" xmlns:r="http://schemas.openxmlformats.org/officeDocument/2006/relationships" xmlns:p="http://schemas.openxmlformats.org/presentationml/2006/main">
  <p:tag name="NUM" val="33"/>
</p:tagLst>
</file>

<file path=ppt/tags/tag113.xml><?xml version="1.0" encoding="utf-8"?>
<p:tagLst xmlns:a="http://schemas.openxmlformats.org/drawingml/2006/main" xmlns:r="http://schemas.openxmlformats.org/officeDocument/2006/relationships" xmlns:p="http://schemas.openxmlformats.org/presentationml/2006/main">
  <p:tag name="NUM" val="34"/>
</p:tagLst>
</file>

<file path=ppt/tags/tag114.xml><?xml version="1.0" encoding="utf-8"?>
<p:tagLst xmlns:a="http://schemas.openxmlformats.org/drawingml/2006/main" xmlns:r="http://schemas.openxmlformats.org/officeDocument/2006/relationships" xmlns:p="http://schemas.openxmlformats.org/presentationml/2006/main">
  <p:tag name="NUM" val="35"/>
</p:tagLst>
</file>

<file path=ppt/tags/tag115.xml><?xml version="1.0" encoding="utf-8"?>
<p:tagLst xmlns:a="http://schemas.openxmlformats.org/drawingml/2006/main" xmlns:r="http://schemas.openxmlformats.org/officeDocument/2006/relationships" xmlns:p="http://schemas.openxmlformats.org/presentationml/2006/main">
  <p:tag name="NUM" val="36"/>
</p:tagLst>
</file>

<file path=ppt/tags/tag116.xml><?xml version="1.0" encoding="utf-8"?>
<p:tagLst xmlns:a="http://schemas.openxmlformats.org/drawingml/2006/main" xmlns:r="http://schemas.openxmlformats.org/officeDocument/2006/relationships" xmlns:p="http://schemas.openxmlformats.org/presentationml/2006/main">
  <p:tag name="NUM" val="37"/>
</p:tagLst>
</file>

<file path=ppt/tags/tag117.xml><?xml version="1.0" encoding="utf-8"?>
<p:tagLst xmlns:a="http://schemas.openxmlformats.org/drawingml/2006/main" xmlns:r="http://schemas.openxmlformats.org/officeDocument/2006/relationships" xmlns:p="http://schemas.openxmlformats.org/presentationml/2006/main">
  <p:tag name="NUM" val="38"/>
</p:tagLst>
</file>

<file path=ppt/tags/tag118.xml><?xml version="1.0" encoding="utf-8"?>
<p:tagLst xmlns:a="http://schemas.openxmlformats.org/drawingml/2006/main" xmlns:r="http://schemas.openxmlformats.org/officeDocument/2006/relationships" xmlns:p="http://schemas.openxmlformats.org/presentationml/2006/main">
  <p:tag name="NUM" val="39"/>
</p:tagLst>
</file>

<file path=ppt/tags/tag119.xml><?xml version="1.0" encoding="utf-8"?>
<p:tagLst xmlns:a="http://schemas.openxmlformats.org/drawingml/2006/main" xmlns:r="http://schemas.openxmlformats.org/officeDocument/2006/relationships" xmlns:p="http://schemas.openxmlformats.org/presentationml/2006/main">
  <p:tag name="NUM" val="40"/>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20.xml><?xml version="1.0" encoding="utf-8"?>
<p:tagLst xmlns:a="http://schemas.openxmlformats.org/drawingml/2006/main" xmlns:r="http://schemas.openxmlformats.org/officeDocument/2006/relationships" xmlns:p="http://schemas.openxmlformats.org/presentationml/2006/main">
  <p:tag name="NUM" val="41"/>
</p:tagLst>
</file>

<file path=ppt/tags/tag121.xml><?xml version="1.0" encoding="utf-8"?>
<p:tagLst xmlns:a="http://schemas.openxmlformats.org/drawingml/2006/main" xmlns:r="http://schemas.openxmlformats.org/officeDocument/2006/relationships" xmlns:p="http://schemas.openxmlformats.org/presentationml/2006/main">
  <p:tag name="NUM" val="42"/>
</p:tagLst>
</file>

<file path=ppt/tags/tag122.xml><?xml version="1.0" encoding="utf-8"?>
<p:tagLst xmlns:a="http://schemas.openxmlformats.org/drawingml/2006/main" xmlns:r="http://schemas.openxmlformats.org/officeDocument/2006/relationships" xmlns:p="http://schemas.openxmlformats.org/presentationml/2006/main">
  <p:tag name="NUM" val="43"/>
</p:tagLst>
</file>

<file path=ppt/tags/tag123.xml><?xml version="1.0" encoding="utf-8"?>
<p:tagLst xmlns:a="http://schemas.openxmlformats.org/drawingml/2006/main" xmlns:r="http://schemas.openxmlformats.org/officeDocument/2006/relationships" xmlns:p="http://schemas.openxmlformats.org/presentationml/2006/main">
  <p:tag name="NUM" val="44"/>
</p:tagLst>
</file>

<file path=ppt/tags/tag124.xml><?xml version="1.0" encoding="utf-8"?>
<p:tagLst xmlns:a="http://schemas.openxmlformats.org/drawingml/2006/main" xmlns:r="http://schemas.openxmlformats.org/officeDocument/2006/relationships" xmlns:p="http://schemas.openxmlformats.org/presentationml/2006/main">
  <p:tag name="NUM" val="45"/>
</p:tagLst>
</file>

<file path=ppt/tags/tag125.xml><?xml version="1.0" encoding="utf-8"?>
<p:tagLst xmlns:a="http://schemas.openxmlformats.org/drawingml/2006/main" xmlns:r="http://schemas.openxmlformats.org/officeDocument/2006/relationships" xmlns:p="http://schemas.openxmlformats.org/presentationml/2006/main">
  <p:tag name="NUM" val="46"/>
</p:tagLst>
</file>

<file path=ppt/tags/tag126.xml><?xml version="1.0" encoding="utf-8"?>
<p:tagLst xmlns:a="http://schemas.openxmlformats.org/drawingml/2006/main" xmlns:r="http://schemas.openxmlformats.org/officeDocument/2006/relationships" xmlns:p="http://schemas.openxmlformats.org/presentationml/2006/main">
  <p:tag name="NUM" val="47"/>
</p:tagLst>
</file>

<file path=ppt/tags/tag127.xml><?xml version="1.0" encoding="utf-8"?>
<p:tagLst xmlns:a="http://schemas.openxmlformats.org/drawingml/2006/main" xmlns:r="http://schemas.openxmlformats.org/officeDocument/2006/relationships" xmlns:p="http://schemas.openxmlformats.org/presentationml/2006/main">
  <p:tag name="NUM" val="48"/>
</p:tagLst>
</file>

<file path=ppt/tags/tag128.xml><?xml version="1.0" encoding="utf-8"?>
<p:tagLst xmlns:a="http://schemas.openxmlformats.org/drawingml/2006/main" xmlns:r="http://schemas.openxmlformats.org/officeDocument/2006/relationships" xmlns:p="http://schemas.openxmlformats.org/presentationml/2006/main">
  <p:tag name="NUM" val="49"/>
</p:tagLst>
</file>

<file path=ppt/tags/tag129.xml><?xml version="1.0" encoding="utf-8"?>
<p:tagLst xmlns:a="http://schemas.openxmlformats.org/drawingml/2006/main" xmlns:r="http://schemas.openxmlformats.org/officeDocument/2006/relationships" xmlns:p="http://schemas.openxmlformats.org/presentationml/2006/main">
  <p:tag name="NUM" val="50"/>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30.xml><?xml version="1.0" encoding="utf-8"?>
<p:tagLst xmlns:a="http://schemas.openxmlformats.org/drawingml/2006/main" xmlns:r="http://schemas.openxmlformats.org/officeDocument/2006/relationships" xmlns:p="http://schemas.openxmlformats.org/presentationml/2006/main">
  <p:tag name="NUM" val="51"/>
</p:tagLst>
</file>

<file path=ppt/tags/tag131.xml><?xml version="1.0" encoding="utf-8"?>
<p:tagLst xmlns:a="http://schemas.openxmlformats.org/drawingml/2006/main" xmlns:r="http://schemas.openxmlformats.org/officeDocument/2006/relationships" xmlns:p="http://schemas.openxmlformats.org/presentationml/2006/main">
  <p:tag name="NUM" val="1"/>
</p:tagLst>
</file>

<file path=ppt/tags/tag132.xml><?xml version="1.0" encoding="utf-8"?>
<p:tagLst xmlns:a="http://schemas.openxmlformats.org/drawingml/2006/main" xmlns:r="http://schemas.openxmlformats.org/officeDocument/2006/relationships" xmlns:p="http://schemas.openxmlformats.org/presentationml/2006/main">
  <p:tag name="NUM" val="2"/>
</p:tagLst>
</file>

<file path=ppt/tags/tag133.xml><?xml version="1.0" encoding="utf-8"?>
<p:tagLst xmlns:a="http://schemas.openxmlformats.org/drawingml/2006/main" xmlns:r="http://schemas.openxmlformats.org/officeDocument/2006/relationships" xmlns:p="http://schemas.openxmlformats.org/presentationml/2006/main">
  <p:tag name="NUM" val="3"/>
</p:tagLst>
</file>

<file path=ppt/tags/tag134.xml><?xml version="1.0" encoding="utf-8"?>
<p:tagLst xmlns:a="http://schemas.openxmlformats.org/drawingml/2006/main" xmlns:r="http://schemas.openxmlformats.org/officeDocument/2006/relationships" xmlns:p="http://schemas.openxmlformats.org/presentationml/2006/main">
  <p:tag name="NUM" val="4"/>
</p:tagLst>
</file>

<file path=ppt/tags/tag135.xml><?xml version="1.0" encoding="utf-8"?>
<p:tagLst xmlns:a="http://schemas.openxmlformats.org/drawingml/2006/main" xmlns:r="http://schemas.openxmlformats.org/officeDocument/2006/relationships" xmlns:p="http://schemas.openxmlformats.org/presentationml/2006/main">
  <p:tag name="NUM" val="5"/>
</p:tagLst>
</file>

<file path=ppt/tags/tag136.xml><?xml version="1.0" encoding="utf-8"?>
<p:tagLst xmlns:a="http://schemas.openxmlformats.org/drawingml/2006/main" xmlns:r="http://schemas.openxmlformats.org/officeDocument/2006/relationships" xmlns:p="http://schemas.openxmlformats.org/presentationml/2006/main">
  <p:tag name="NUM" val="6"/>
</p:tagLst>
</file>

<file path=ppt/tags/tag137.xml><?xml version="1.0" encoding="utf-8"?>
<p:tagLst xmlns:a="http://schemas.openxmlformats.org/drawingml/2006/main" xmlns:r="http://schemas.openxmlformats.org/officeDocument/2006/relationships" xmlns:p="http://schemas.openxmlformats.org/presentationml/2006/main">
  <p:tag name="NUM" val="7"/>
</p:tagLst>
</file>

<file path=ppt/tags/tag138.xml><?xml version="1.0" encoding="utf-8"?>
<p:tagLst xmlns:a="http://schemas.openxmlformats.org/drawingml/2006/main" xmlns:r="http://schemas.openxmlformats.org/officeDocument/2006/relationships" xmlns:p="http://schemas.openxmlformats.org/presentationml/2006/main">
  <p:tag name="NUM" val="8"/>
</p:tagLst>
</file>

<file path=ppt/tags/tag139.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40.xml><?xml version="1.0" encoding="utf-8"?>
<p:tagLst xmlns:a="http://schemas.openxmlformats.org/drawingml/2006/main" xmlns:r="http://schemas.openxmlformats.org/officeDocument/2006/relationships" xmlns:p="http://schemas.openxmlformats.org/presentationml/2006/main">
  <p:tag name="NUM" val="2"/>
</p:tagLst>
</file>

<file path=ppt/tags/tag141.xml><?xml version="1.0" encoding="utf-8"?>
<p:tagLst xmlns:a="http://schemas.openxmlformats.org/drawingml/2006/main" xmlns:r="http://schemas.openxmlformats.org/officeDocument/2006/relationships" xmlns:p="http://schemas.openxmlformats.org/presentationml/2006/main">
  <p:tag name="NUM" val="1"/>
</p:tagLst>
</file>

<file path=ppt/tags/tag142.xml><?xml version="1.0" encoding="utf-8"?>
<p:tagLst xmlns:a="http://schemas.openxmlformats.org/drawingml/2006/main" xmlns:r="http://schemas.openxmlformats.org/officeDocument/2006/relationships" xmlns:p="http://schemas.openxmlformats.org/presentationml/2006/main">
  <p:tag name="NUM" val="2"/>
</p:tagLst>
</file>

<file path=ppt/tags/tag143.xml><?xml version="1.0" encoding="utf-8"?>
<p:tagLst xmlns:a="http://schemas.openxmlformats.org/drawingml/2006/main" xmlns:r="http://schemas.openxmlformats.org/officeDocument/2006/relationships" xmlns:p="http://schemas.openxmlformats.org/presentationml/2006/main">
  <p:tag name="NUM" val="3"/>
</p:tagLst>
</file>

<file path=ppt/tags/tag144.xml><?xml version="1.0" encoding="utf-8"?>
<p:tagLst xmlns:a="http://schemas.openxmlformats.org/drawingml/2006/main" xmlns:r="http://schemas.openxmlformats.org/officeDocument/2006/relationships" xmlns:p="http://schemas.openxmlformats.org/presentationml/2006/main">
  <p:tag name="NUM" val="4"/>
</p:tagLst>
</file>

<file path=ppt/tags/tag145.xml><?xml version="1.0" encoding="utf-8"?>
<p:tagLst xmlns:a="http://schemas.openxmlformats.org/drawingml/2006/main" xmlns:r="http://schemas.openxmlformats.org/officeDocument/2006/relationships" xmlns:p="http://schemas.openxmlformats.org/presentationml/2006/main">
  <p:tag name="NUM" val="5"/>
</p:tagLst>
</file>

<file path=ppt/tags/tag146.xml><?xml version="1.0" encoding="utf-8"?>
<p:tagLst xmlns:a="http://schemas.openxmlformats.org/drawingml/2006/main" xmlns:r="http://schemas.openxmlformats.org/officeDocument/2006/relationships" xmlns:p="http://schemas.openxmlformats.org/presentationml/2006/main">
  <p:tag name="NUM" val="6"/>
</p:tagLst>
</file>

<file path=ppt/tags/tag147.xml><?xml version="1.0" encoding="utf-8"?>
<p:tagLst xmlns:a="http://schemas.openxmlformats.org/drawingml/2006/main" xmlns:r="http://schemas.openxmlformats.org/officeDocument/2006/relationships" xmlns:p="http://schemas.openxmlformats.org/presentationml/2006/main">
  <p:tag name="NUM" val="7"/>
</p:tagLst>
</file>

<file path=ppt/tags/tag148.xml><?xml version="1.0" encoding="utf-8"?>
<p:tagLst xmlns:a="http://schemas.openxmlformats.org/drawingml/2006/main" xmlns:r="http://schemas.openxmlformats.org/officeDocument/2006/relationships" xmlns:p="http://schemas.openxmlformats.org/presentationml/2006/main">
  <p:tag name="NUM" val="8"/>
</p:tagLst>
</file>

<file path=ppt/tags/tag149.xml><?xml version="1.0" encoding="utf-8"?>
<p:tagLst xmlns:a="http://schemas.openxmlformats.org/drawingml/2006/main" xmlns:r="http://schemas.openxmlformats.org/officeDocument/2006/relationships" xmlns:p="http://schemas.openxmlformats.org/presentationml/2006/main">
  <p:tag name="NUM" val="9"/>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50.xml><?xml version="1.0" encoding="utf-8"?>
<p:tagLst xmlns:a="http://schemas.openxmlformats.org/drawingml/2006/main" xmlns:r="http://schemas.openxmlformats.org/officeDocument/2006/relationships" xmlns:p="http://schemas.openxmlformats.org/presentationml/2006/main">
  <p:tag name="NUM" val="10"/>
</p:tagLst>
</file>

<file path=ppt/tags/tag151.xml><?xml version="1.0" encoding="utf-8"?>
<p:tagLst xmlns:a="http://schemas.openxmlformats.org/drawingml/2006/main" xmlns:r="http://schemas.openxmlformats.org/officeDocument/2006/relationships" xmlns:p="http://schemas.openxmlformats.org/presentationml/2006/main">
  <p:tag name="NUM" val="11"/>
</p:tagLst>
</file>

<file path=ppt/tags/tag152.xml><?xml version="1.0" encoding="utf-8"?>
<p:tagLst xmlns:a="http://schemas.openxmlformats.org/drawingml/2006/main" xmlns:r="http://schemas.openxmlformats.org/officeDocument/2006/relationships" xmlns:p="http://schemas.openxmlformats.org/presentationml/2006/main">
  <p:tag name="NUM" val="12"/>
</p:tagLst>
</file>

<file path=ppt/tags/tag153.xml><?xml version="1.0" encoding="utf-8"?>
<p:tagLst xmlns:a="http://schemas.openxmlformats.org/drawingml/2006/main" xmlns:r="http://schemas.openxmlformats.org/officeDocument/2006/relationships" xmlns:p="http://schemas.openxmlformats.org/presentationml/2006/main">
  <p:tag name="NUM" val="13"/>
</p:tagLst>
</file>

<file path=ppt/tags/tag154.xml><?xml version="1.0" encoding="utf-8"?>
<p:tagLst xmlns:a="http://schemas.openxmlformats.org/drawingml/2006/main" xmlns:r="http://schemas.openxmlformats.org/officeDocument/2006/relationships" xmlns:p="http://schemas.openxmlformats.org/presentationml/2006/main">
  <p:tag name="NUM" val="14"/>
</p:tagLst>
</file>

<file path=ppt/tags/tag155.xml><?xml version="1.0" encoding="utf-8"?>
<p:tagLst xmlns:a="http://schemas.openxmlformats.org/drawingml/2006/main" xmlns:r="http://schemas.openxmlformats.org/officeDocument/2006/relationships" xmlns:p="http://schemas.openxmlformats.org/presentationml/2006/main">
  <p:tag name="NUM" val="15"/>
</p:tagLst>
</file>

<file path=ppt/tags/tag156.xml><?xml version="1.0" encoding="utf-8"?>
<p:tagLst xmlns:a="http://schemas.openxmlformats.org/drawingml/2006/main" xmlns:r="http://schemas.openxmlformats.org/officeDocument/2006/relationships" xmlns:p="http://schemas.openxmlformats.org/presentationml/2006/main">
  <p:tag name="NUM" val="16"/>
</p:tagLst>
</file>

<file path=ppt/tags/tag157.xml><?xml version="1.0" encoding="utf-8"?>
<p:tagLst xmlns:a="http://schemas.openxmlformats.org/drawingml/2006/main" xmlns:r="http://schemas.openxmlformats.org/officeDocument/2006/relationships" xmlns:p="http://schemas.openxmlformats.org/presentationml/2006/main">
  <p:tag name="NUM" val="17"/>
</p:tagLst>
</file>

<file path=ppt/tags/tag158.xml><?xml version="1.0" encoding="utf-8"?>
<p:tagLst xmlns:a="http://schemas.openxmlformats.org/drawingml/2006/main" xmlns:r="http://schemas.openxmlformats.org/officeDocument/2006/relationships" xmlns:p="http://schemas.openxmlformats.org/presentationml/2006/main">
  <p:tag name="NUM" val="18"/>
</p:tagLst>
</file>

<file path=ppt/tags/tag159.xml><?xml version="1.0" encoding="utf-8"?>
<p:tagLst xmlns:a="http://schemas.openxmlformats.org/drawingml/2006/main" xmlns:r="http://schemas.openxmlformats.org/officeDocument/2006/relationships" xmlns:p="http://schemas.openxmlformats.org/presentationml/2006/main">
  <p:tag name="NUM" val="19"/>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60.xml><?xml version="1.0" encoding="utf-8"?>
<p:tagLst xmlns:a="http://schemas.openxmlformats.org/drawingml/2006/main" xmlns:r="http://schemas.openxmlformats.org/officeDocument/2006/relationships" xmlns:p="http://schemas.openxmlformats.org/presentationml/2006/main">
  <p:tag name="NUM" val="20"/>
</p:tagLst>
</file>

<file path=ppt/tags/tag161.xml><?xml version="1.0" encoding="utf-8"?>
<p:tagLst xmlns:a="http://schemas.openxmlformats.org/drawingml/2006/main" xmlns:r="http://schemas.openxmlformats.org/officeDocument/2006/relationships" xmlns:p="http://schemas.openxmlformats.org/presentationml/2006/main">
  <p:tag name="NUM" val="21"/>
</p:tagLst>
</file>

<file path=ppt/tags/tag162.xml><?xml version="1.0" encoding="utf-8"?>
<p:tagLst xmlns:a="http://schemas.openxmlformats.org/drawingml/2006/main" xmlns:r="http://schemas.openxmlformats.org/officeDocument/2006/relationships" xmlns:p="http://schemas.openxmlformats.org/presentationml/2006/main">
  <p:tag name="NUM" val="22"/>
</p:tagLst>
</file>

<file path=ppt/tags/tag163.xml><?xml version="1.0" encoding="utf-8"?>
<p:tagLst xmlns:a="http://schemas.openxmlformats.org/drawingml/2006/main" xmlns:r="http://schemas.openxmlformats.org/officeDocument/2006/relationships" xmlns:p="http://schemas.openxmlformats.org/presentationml/2006/main">
  <p:tag name="NUM" val="23"/>
</p:tagLst>
</file>

<file path=ppt/tags/tag164.xml><?xml version="1.0" encoding="utf-8"?>
<p:tagLst xmlns:a="http://schemas.openxmlformats.org/drawingml/2006/main" xmlns:r="http://schemas.openxmlformats.org/officeDocument/2006/relationships" xmlns:p="http://schemas.openxmlformats.org/presentationml/2006/main">
  <p:tag name="NUM" val="24"/>
</p:tagLst>
</file>

<file path=ppt/tags/tag165.xml><?xml version="1.0" encoding="utf-8"?>
<p:tagLst xmlns:a="http://schemas.openxmlformats.org/drawingml/2006/main" xmlns:r="http://schemas.openxmlformats.org/officeDocument/2006/relationships" xmlns:p="http://schemas.openxmlformats.org/presentationml/2006/main">
  <p:tag name="NUM" val="25"/>
</p:tagLst>
</file>

<file path=ppt/tags/tag166.xml><?xml version="1.0" encoding="utf-8"?>
<p:tagLst xmlns:a="http://schemas.openxmlformats.org/drawingml/2006/main" xmlns:r="http://schemas.openxmlformats.org/officeDocument/2006/relationships" xmlns:p="http://schemas.openxmlformats.org/presentationml/2006/main">
  <p:tag name="NUM" val="26"/>
</p:tagLst>
</file>

<file path=ppt/tags/tag167.xml><?xml version="1.0" encoding="utf-8"?>
<p:tagLst xmlns:a="http://schemas.openxmlformats.org/drawingml/2006/main" xmlns:r="http://schemas.openxmlformats.org/officeDocument/2006/relationships" xmlns:p="http://schemas.openxmlformats.org/presentationml/2006/main">
  <p:tag name="NUM" val="27"/>
</p:tagLst>
</file>

<file path=ppt/tags/tag168.xml><?xml version="1.0" encoding="utf-8"?>
<p:tagLst xmlns:a="http://schemas.openxmlformats.org/drawingml/2006/main" xmlns:r="http://schemas.openxmlformats.org/officeDocument/2006/relationships" xmlns:p="http://schemas.openxmlformats.org/presentationml/2006/main">
  <p:tag name="NUM" val="28"/>
</p:tagLst>
</file>

<file path=ppt/tags/tag169.xml><?xml version="1.0" encoding="utf-8"?>
<p:tagLst xmlns:a="http://schemas.openxmlformats.org/drawingml/2006/main" xmlns:r="http://schemas.openxmlformats.org/officeDocument/2006/relationships" xmlns:p="http://schemas.openxmlformats.org/presentationml/2006/main">
  <p:tag name="NUM" val="29"/>
</p:tagLst>
</file>

<file path=ppt/tags/tag17.xml><?xml version="1.0" encoding="utf-8"?>
<p:tagLst xmlns:a="http://schemas.openxmlformats.org/drawingml/2006/main" xmlns:r="http://schemas.openxmlformats.org/officeDocument/2006/relationships" xmlns:p="http://schemas.openxmlformats.org/presentationml/2006/main">
  <p:tag name="NUM" val="5"/>
</p:tagLst>
</file>

<file path=ppt/tags/tag170.xml><?xml version="1.0" encoding="utf-8"?>
<p:tagLst xmlns:a="http://schemas.openxmlformats.org/drawingml/2006/main" xmlns:r="http://schemas.openxmlformats.org/officeDocument/2006/relationships" xmlns:p="http://schemas.openxmlformats.org/presentationml/2006/main">
  <p:tag name="NUM" val="30"/>
</p:tagLst>
</file>

<file path=ppt/tags/tag171.xml><?xml version="1.0" encoding="utf-8"?>
<p:tagLst xmlns:a="http://schemas.openxmlformats.org/drawingml/2006/main" xmlns:r="http://schemas.openxmlformats.org/officeDocument/2006/relationships" xmlns:p="http://schemas.openxmlformats.org/presentationml/2006/main">
  <p:tag name="NUM" val="31"/>
</p:tagLst>
</file>

<file path=ppt/tags/tag172.xml><?xml version="1.0" encoding="utf-8"?>
<p:tagLst xmlns:a="http://schemas.openxmlformats.org/drawingml/2006/main" xmlns:r="http://schemas.openxmlformats.org/officeDocument/2006/relationships" xmlns:p="http://schemas.openxmlformats.org/presentationml/2006/main">
  <p:tag name="NUM" val="32"/>
</p:tagLst>
</file>

<file path=ppt/tags/tag173.xml><?xml version="1.0" encoding="utf-8"?>
<p:tagLst xmlns:a="http://schemas.openxmlformats.org/drawingml/2006/main" xmlns:r="http://schemas.openxmlformats.org/officeDocument/2006/relationships" xmlns:p="http://schemas.openxmlformats.org/presentationml/2006/main">
  <p:tag name="NUM" val="33"/>
</p:tagLst>
</file>

<file path=ppt/tags/tag174.xml><?xml version="1.0" encoding="utf-8"?>
<p:tagLst xmlns:a="http://schemas.openxmlformats.org/drawingml/2006/main" xmlns:r="http://schemas.openxmlformats.org/officeDocument/2006/relationships" xmlns:p="http://schemas.openxmlformats.org/presentationml/2006/main">
  <p:tag name="NUM" val="34"/>
</p:tagLst>
</file>

<file path=ppt/tags/tag175.xml><?xml version="1.0" encoding="utf-8"?>
<p:tagLst xmlns:a="http://schemas.openxmlformats.org/drawingml/2006/main" xmlns:r="http://schemas.openxmlformats.org/officeDocument/2006/relationships" xmlns:p="http://schemas.openxmlformats.org/presentationml/2006/main">
  <p:tag name="NUM" val="35"/>
</p:tagLst>
</file>

<file path=ppt/tags/tag176.xml><?xml version="1.0" encoding="utf-8"?>
<p:tagLst xmlns:a="http://schemas.openxmlformats.org/drawingml/2006/main" xmlns:r="http://schemas.openxmlformats.org/officeDocument/2006/relationships" xmlns:p="http://schemas.openxmlformats.org/presentationml/2006/main">
  <p:tag name="NUM" val="36"/>
</p:tagLst>
</file>

<file path=ppt/tags/tag177.xml><?xml version="1.0" encoding="utf-8"?>
<p:tagLst xmlns:a="http://schemas.openxmlformats.org/drawingml/2006/main" xmlns:r="http://schemas.openxmlformats.org/officeDocument/2006/relationships" xmlns:p="http://schemas.openxmlformats.org/presentationml/2006/main">
  <p:tag name="NUM" val="37"/>
</p:tagLst>
</file>

<file path=ppt/tags/tag178.xml><?xml version="1.0" encoding="utf-8"?>
<p:tagLst xmlns:a="http://schemas.openxmlformats.org/drawingml/2006/main" xmlns:r="http://schemas.openxmlformats.org/officeDocument/2006/relationships" xmlns:p="http://schemas.openxmlformats.org/presentationml/2006/main">
  <p:tag name="NUM" val="38"/>
</p:tagLst>
</file>

<file path=ppt/tags/tag179.xml><?xml version="1.0" encoding="utf-8"?>
<p:tagLst xmlns:a="http://schemas.openxmlformats.org/drawingml/2006/main" xmlns:r="http://schemas.openxmlformats.org/officeDocument/2006/relationships" xmlns:p="http://schemas.openxmlformats.org/presentationml/2006/main">
  <p:tag name="NUM" val="39"/>
</p:tagLst>
</file>

<file path=ppt/tags/tag18.xml><?xml version="1.0" encoding="utf-8"?>
<p:tagLst xmlns:a="http://schemas.openxmlformats.org/drawingml/2006/main" xmlns:r="http://schemas.openxmlformats.org/officeDocument/2006/relationships" xmlns:p="http://schemas.openxmlformats.org/presentationml/2006/main">
  <p:tag name="NUM" val="6"/>
</p:tagLst>
</file>

<file path=ppt/tags/tag180.xml><?xml version="1.0" encoding="utf-8"?>
<p:tagLst xmlns:a="http://schemas.openxmlformats.org/drawingml/2006/main" xmlns:r="http://schemas.openxmlformats.org/officeDocument/2006/relationships" xmlns:p="http://schemas.openxmlformats.org/presentationml/2006/main">
  <p:tag name="NUM" val="40"/>
</p:tagLst>
</file>

<file path=ppt/tags/tag181.xml><?xml version="1.0" encoding="utf-8"?>
<p:tagLst xmlns:a="http://schemas.openxmlformats.org/drawingml/2006/main" xmlns:r="http://schemas.openxmlformats.org/officeDocument/2006/relationships" xmlns:p="http://schemas.openxmlformats.org/presentationml/2006/main">
  <p:tag name="NUM" val="41"/>
</p:tagLst>
</file>

<file path=ppt/tags/tag182.xml><?xml version="1.0" encoding="utf-8"?>
<p:tagLst xmlns:a="http://schemas.openxmlformats.org/drawingml/2006/main" xmlns:r="http://schemas.openxmlformats.org/officeDocument/2006/relationships" xmlns:p="http://schemas.openxmlformats.org/presentationml/2006/main">
  <p:tag name="NUM" val="42"/>
</p:tagLst>
</file>

<file path=ppt/tags/tag183.xml><?xml version="1.0" encoding="utf-8"?>
<p:tagLst xmlns:a="http://schemas.openxmlformats.org/drawingml/2006/main" xmlns:r="http://schemas.openxmlformats.org/officeDocument/2006/relationships" xmlns:p="http://schemas.openxmlformats.org/presentationml/2006/main">
  <p:tag name="NUM" val="43"/>
</p:tagLst>
</file>

<file path=ppt/tags/tag184.xml><?xml version="1.0" encoding="utf-8"?>
<p:tagLst xmlns:a="http://schemas.openxmlformats.org/drawingml/2006/main" xmlns:r="http://schemas.openxmlformats.org/officeDocument/2006/relationships" xmlns:p="http://schemas.openxmlformats.org/presentationml/2006/main">
  <p:tag name="NUM" val="44"/>
</p:tagLst>
</file>

<file path=ppt/tags/tag185.xml><?xml version="1.0" encoding="utf-8"?>
<p:tagLst xmlns:a="http://schemas.openxmlformats.org/drawingml/2006/main" xmlns:r="http://schemas.openxmlformats.org/officeDocument/2006/relationships" xmlns:p="http://schemas.openxmlformats.org/presentationml/2006/main">
  <p:tag name="NUM" val="45"/>
</p:tagLst>
</file>

<file path=ppt/tags/tag186.xml><?xml version="1.0" encoding="utf-8"?>
<p:tagLst xmlns:a="http://schemas.openxmlformats.org/drawingml/2006/main" xmlns:r="http://schemas.openxmlformats.org/officeDocument/2006/relationships" xmlns:p="http://schemas.openxmlformats.org/presentationml/2006/main">
  <p:tag name="NUM" val="46"/>
</p:tagLst>
</file>

<file path=ppt/tags/tag187.xml><?xml version="1.0" encoding="utf-8"?>
<p:tagLst xmlns:a="http://schemas.openxmlformats.org/drawingml/2006/main" xmlns:r="http://schemas.openxmlformats.org/officeDocument/2006/relationships" xmlns:p="http://schemas.openxmlformats.org/presentationml/2006/main">
  <p:tag name="NUM" val="47"/>
</p:tagLst>
</file>

<file path=ppt/tags/tag188.xml><?xml version="1.0" encoding="utf-8"?>
<p:tagLst xmlns:a="http://schemas.openxmlformats.org/drawingml/2006/main" xmlns:r="http://schemas.openxmlformats.org/officeDocument/2006/relationships" xmlns:p="http://schemas.openxmlformats.org/presentationml/2006/main">
  <p:tag name="NUM" val="48"/>
</p:tagLst>
</file>

<file path=ppt/tags/tag189.xml><?xml version="1.0" encoding="utf-8"?>
<p:tagLst xmlns:a="http://schemas.openxmlformats.org/drawingml/2006/main" xmlns:r="http://schemas.openxmlformats.org/officeDocument/2006/relationships" xmlns:p="http://schemas.openxmlformats.org/presentationml/2006/main">
  <p:tag name="NUM" val="49"/>
</p:tagLst>
</file>

<file path=ppt/tags/tag19.xml><?xml version="1.0" encoding="utf-8"?>
<p:tagLst xmlns:a="http://schemas.openxmlformats.org/drawingml/2006/main" xmlns:r="http://schemas.openxmlformats.org/officeDocument/2006/relationships" xmlns:p="http://schemas.openxmlformats.org/presentationml/2006/main">
  <p:tag name="NUM" val="7"/>
</p:tagLst>
</file>

<file path=ppt/tags/tag190.xml><?xml version="1.0" encoding="utf-8"?>
<p:tagLst xmlns:a="http://schemas.openxmlformats.org/drawingml/2006/main" xmlns:r="http://schemas.openxmlformats.org/officeDocument/2006/relationships" xmlns:p="http://schemas.openxmlformats.org/presentationml/2006/main">
  <p:tag name="NUM" val="50"/>
</p:tagLst>
</file>

<file path=ppt/tags/tag191.xml><?xml version="1.0" encoding="utf-8"?>
<p:tagLst xmlns:a="http://schemas.openxmlformats.org/drawingml/2006/main" xmlns:r="http://schemas.openxmlformats.org/officeDocument/2006/relationships" xmlns:p="http://schemas.openxmlformats.org/presentationml/2006/main">
  <p:tag name="NUM" val="51"/>
</p:tagLst>
</file>

<file path=ppt/tags/tag192.xml><?xml version="1.0" encoding="utf-8"?>
<p:tagLst xmlns:a="http://schemas.openxmlformats.org/drawingml/2006/main" xmlns:r="http://schemas.openxmlformats.org/officeDocument/2006/relationships" xmlns:p="http://schemas.openxmlformats.org/presentationml/2006/main">
  <p:tag name="NUM" val="52"/>
</p:tagLst>
</file>

<file path=ppt/tags/tag193.xml><?xml version="1.0" encoding="utf-8"?>
<p:tagLst xmlns:a="http://schemas.openxmlformats.org/drawingml/2006/main" xmlns:r="http://schemas.openxmlformats.org/officeDocument/2006/relationships" xmlns:p="http://schemas.openxmlformats.org/presentationml/2006/main">
  <p:tag name="NUM" val="53"/>
</p:tagLst>
</file>

<file path=ppt/tags/tag194.xml><?xml version="1.0" encoding="utf-8"?>
<p:tagLst xmlns:a="http://schemas.openxmlformats.org/drawingml/2006/main" xmlns:r="http://schemas.openxmlformats.org/officeDocument/2006/relationships" xmlns:p="http://schemas.openxmlformats.org/presentationml/2006/main">
  <p:tag name="NUM" val="54"/>
</p:tagLst>
</file>

<file path=ppt/tags/tag195.xml><?xml version="1.0" encoding="utf-8"?>
<p:tagLst xmlns:a="http://schemas.openxmlformats.org/drawingml/2006/main" xmlns:r="http://schemas.openxmlformats.org/officeDocument/2006/relationships" xmlns:p="http://schemas.openxmlformats.org/presentationml/2006/main">
  <p:tag name="NUM" val="55"/>
</p:tagLst>
</file>

<file path=ppt/tags/tag196.xml><?xml version="1.0" encoding="utf-8"?>
<p:tagLst xmlns:a="http://schemas.openxmlformats.org/drawingml/2006/main" xmlns:r="http://schemas.openxmlformats.org/officeDocument/2006/relationships" xmlns:p="http://schemas.openxmlformats.org/presentationml/2006/main">
  <p:tag name="NUM" val="56"/>
</p:tagLst>
</file>

<file path=ppt/tags/tag197.xml><?xml version="1.0" encoding="utf-8"?>
<p:tagLst xmlns:a="http://schemas.openxmlformats.org/drawingml/2006/main" xmlns:r="http://schemas.openxmlformats.org/officeDocument/2006/relationships" xmlns:p="http://schemas.openxmlformats.org/presentationml/2006/main">
  <p:tag name="NUM" val="57"/>
</p:tagLst>
</file>

<file path=ppt/tags/tag198.xml><?xml version="1.0" encoding="utf-8"?>
<p:tagLst xmlns:a="http://schemas.openxmlformats.org/drawingml/2006/main" xmlns:r="http://schemas.openxmlformats.org/officeDocument/2006/relationships" xmlns:p="http://schemas.openxmlformats.org/presentationml/2006/main">
  <p:tag name="NUM" val="58"/>
</p:tagLst>
</file>

<file path=ppt/tags/tag199.xml><?xml version="1.0" encoding="utf-8"?>
<p:tagLst xmlns:a="http://schemas.openxmlformats.org/drawingml/2006/main" xmlns:r="http://schemas.openxmlformats.org/officeDocument/2006/relationships" xmlns:p="http://schemas.openxmlformats.org/presentationml/2006/main">
  <p:tag name="NUM" val="59"/>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8"/>
</p:tagLst>
</file>

<file path=ppt/tags/tag200.xml><?xml version="1.0" encoding="utf-8"?>
<p:tagLst xmlns:a="http://schemas.openxmlformats.org/drawingml/2006/main" xmlns:r="http://schemas.openxmlformats.org/officeDocument/2006/relationships" xmlns:p="http://schemas.openxmlformats.org/presentationml/2006/main">
  <p:tag name="NUM" val="60"/>
</p:tagLst>
</file>

<file path=ppt/tags/tag201.xml><?xml version="1.0" encoding="utf-8"?>
<p:tagLst xmlns:a="http://schemas.openxmlformats.org/drawingml/2006/main" xmlns:r="http://schemas.openxmlformats.org/officeDocument/2006/relationships" xmlns:p="http://schemas.openxmlformats.org/presentationml/2006/main">
  <p:tag name="NUM" val="61"/>
</p:tagLst>
</file>

<file path=ppt/tags/tag202.xml><?xml version="1.0" encoding="utf-8"?>
<p:tagLst xmlns:a="http://schemas.openxmlformats.org/drawingml/2006/main" xmlns:r="http://schemas.openxmlformats.org/officeDocument/2006/relationships" xmlns:p="http://schemas.openxmlformats.org/presentationml/2006/main">
  <p:tag name="NUM" val="62"/>
</p:tagLst>
</file>

<file path=ppt/tags/tag203.xml><?xml version="1.0" encoding="utf-8"?>
<p:tagLst xmlns:a="http://schemas.openxmlformats.org/drawingml/2006/main" xmlns:r="http://schemas.openxmlformats.org/officeDocument/2006/relationships" xmlns:p="http://schemas.openxmlformats.org/presentationml/2006/main">
  <p:tag name="NUM" val="63"/>
</p:tagLst>
</file>

<file path=ppt/tags/tag204.xml><?xml version="1.0" encoding="utf-8"?>
<p:tagLst xmlns:a="http://schemas.openxmlformats.org/drawingml/2006/main" xmlns:r="http://schemas.openxmlformats.org/officeDocument/2006/relationships" xmlns:p="http://schemas.openxmlformats.org/presentationml/2006/main">
  <p:tag name="NUM" val="64"/>
</p:tagLst>
</file>

<file path=ppt/tags/tag205.xml><?xml version="1.0" encoding="utf-8"?>
<p:tagLst xmlns:a="http://schemas.openxmlformats.org/drawingml/2006/main" xmlns:r="http://schemas.openxmlformats.org/officeDocument/2006/relationships" xmlns:p="http://schemas.openxmlformats.org/presentationml/2006/main">
  <p:tag name="NUM" val="1"/>
</p:tagLst>
</file>

<file path=ppt/tags/tag206.xml><?xml version="1.0" encoding="utf-8"?>
<p:tagLst xmlns:a="http://schemas.openxmlformats.org/drawingml/2006/main" xmlns:r="http://schemas.openxmlformats.org/officeDocument/2006/relationships" xmlns:p="http://schemas.openxmlformats.org/presentationml/2006/main">
  <p:tag name="NUM" val="2"/>
</p:tagLst>
</file>

<file path=ppt/tags/tag207.xml><?xml version="1.0" encoding="utf-8"?>
<p:tagLst xmlns:a="http://schemas.openxmlformats.org/drawingml/2006/main" xmlns:r="http://schemas.openxmlformats.org/officeDocument/2006/relationships" xmlns:p="http://schemas.openxmlformats.org/presentationml/2006/main">
  <p:tag name="NUM" val="1"/>
</p:tagLst>
</file>

<file path=ppt/tags/tag208.xml><?xml version="1.0" encoding="utf-8"?>
<p:tagLst xmlns:a="http://schemas.openxmlformats.org/drawingml/2006/main" xmlns:r="http://schemas.openxmlformats.org/officeDocument/2006/relationships" xmlns:p="http://schemas.openxmlformats.org/presentationml/2006/main">
  <p:tag name="NUM" val="2"/>
</p:tagLst>
</file>

<file path=ppt/tags/tag209.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9"/>
</p:tagLst>
</file>

<file path=ppt/tags/tag210.xml><?xml version="1.0" encoding="utf-8"?>
<p:tagLst xmlns:a="http://schemas.openxmlformats.org/drawingml/2006/main" xmlns:r="http://schemas.openxmlformats.org/officeDocument/2006/relationships" xmlns:p="http://schemas.openxmlformats.org/presentationml/2006/main">
  <p:tag name="NUM" val="2"/>
</p:tagLst>
</file>

<file path=ppt/tags/tag211.xml><?xml version="1.0" encoding="utf-8"?>
<p:tagLst xmlns:a="http://schemas.openxmlformats.org/drawingml/2006/main" xmlns:r="http://schemas.openxmlformats.org/officeDocument/2006/relationships" xmlns:p="http://schemas.openxmlformats.org/presentationml/2006/main">
  <p:tag name="NUM" val="1"/>
</p:tagLst>
</file>

<file path=ppt/tags/tag212.xml><?xml version="1.0" encoding="utf-8"?>
<p:tagLst xmlns:a="http://schemas.openxmlformats.org/drawingml/2006/main" xmlns:r="http://schemas.openxmlformats.org/officeDocument/2006/relationships" xmlns:p="http://schemas.openxmlformats.org/presentationml/2006/main">
  <p:tag name="NUM" val="2"/>
</p:tagLst>
</file>

<file path=ppt/tags/tag213.xml><?xml version="1.0" encoding="utf-8"?>
<p:tagLst xmlns:a="http://schemas.openxmlformats.org/drawingml/2006/main" xmlns:r="http://schemas.openxmlformats.org/officeDocument/2006/relationships" xmlns:p="http://schemas.openxmlformats.org/presentationml/2006/main">
  <p:tag name="NUM" val="1"/>
</p:tagLst>
</file>

<file path=ppt/tags/tag214.xml><?xml version="1.0" encoding="utf-8"?>
<p:tagLst xmlns:a="http://schemas.openxmlformats.org/drawingml/2006/main" xmlns:r="http://schemas.openxmlformats.org/officeDocument/2006/relationships" xmlns:p="http://schemas.openxmlformats.org/presentationml/2006/main">
  <p:tag name="NUM" val="2"/>
</p:tagLst>
</file>

<file path=ppt/tags/tag215.xml><?xml version="1.0" encoding="utf-8"?>
<p:tagLst xmlns:a="http://schemas.openxmlformats.org/drawingml/2006/main" xmlns:r="http://schemas.openxmlformats.org/officeDocument/2006/relationships" xmlns:p="http://schemas.openxmlformats.org/presentationml/2006/main">
  <p:tag name="NUM" val="3"/>
</p:tagLst>
</file>

<file path=ppt/tags/tag216.xml><?xml version="1.0" encoding="utf-8"?>
<p:tagLst xmlns:a="http://schemas.openxmlformats.org/drawingml/2006/main" xmlns:r="http://schemas.openxmlformats.org/officeDocument/2006/relationships" xmlns:p="http://schemas.openxmlformats.org/presentationml/2006/main">
  <p:tag name="NUM" val="4"/>
</p:tagLst>
</file>

<file path=ppt/tags/tag217.xml><?xml version="1.0" encoding="utf-8"?>
<p:tagLst xmlns:a="http://schemas.openxmlformats.org/drawingml/2006/main" xmlns:r="http://schemas.openxmlformats.org/officeDocument/2006/relationships" xmlns:p="http://schemas.openxmlformats.org/presentationml/2006/main">
  <p:tag name="NUM" val="5"/>
</p:tagLst>
</file>

<file path=ppt/tags/tag218.xml><?xml version="1.0" encoding="utf-8"?>
<p:tagLst xmlns:a="http://schemas.openxmlformats.org/drawingml/2006/main" xmlns:r="http://schemas.openxmlformats.org/officeDocument/2006/relationships" xmlns:p="http://schemas.openxmlformats.org/presentationml/2006/main">
  <p:tag name="NUM" val="6"/>
</p:tagLst>
</file>

<file path=ppt/tags/tag219.xml><?xml version="1.0" encoding="utf-8"?>
<p:tagLst xmlns:a="http://schemas.openxmlformats.org/drawingml/2006/main" xmlns:r="http://schemas.openxmlformats.org/officeDocument/2006/relationships" xmlns:p="http://schemas.openxmlformats.org/presentationml/2006/main">
  <p:tag name="NUM" val="7"/>
</p:tagLst>
</file>

<file path=ppt/tags/tag22.xml><?xml version="1.0" encoding="utf-8"?>
<p:tagLst xmlns:a="http://schemas.openxmlformats.org/drawingml/2006/main" xmlns:r="http://schemas.openxmlformats.org/officeDocument/2006/relationships" xmlns:p="http://schemas.openxmlformats.org/presentationml/2006/main">
  <p:tag name="NUM" val="10"/>
</p:tagLst>
</file>

<file path=ppt/tags/tag220.xml><?xml version="1.0" encoding="utf-8"?>
<p:tagLst xmlns:a="http://schemas.openxmlformats.org/drawingml/2006/main" xmlns:r="http://schemas.openxmlformats.org/officeDocument/2006/relationships" xmlns:p="http://schemas.openxmlformats.org/presentationml/2006/main">
  <p:tag name="NUM" val="8"/>
</p:tagLst>
</file>

<file path=ppt/tags/tag221.xml><?xml version="1.0" encoding="utf-8"?>
<p:tagLst xmlns:a="http://schemas.openxmlformats.org/drawingml/2006/main" xmlns:r="http://schemas.openxmlformats.org/officeDocument/2006/relationships" xmlns:p="http://schemas.openxmlformats.org/presentationml/2006/main">
  <p:tag name="NUM" val="9"/>
</p:tagLst>
</file>

<file path=ppt/tags/tag222.xml><?xml version="1.0" encoding="utf-8"?>
<p:tagLst xmlns:a="http://schemas.openxmlformats.org/drawingml/2006/main" xmlns:r="http://schemas.openxmlformats.org/officeDocument/2006/relationships" xmlns:p="http://schemas.openxmlformats.org/presentationml/2006/main">
  <p:tag name="NUM" val="10"/>
</p:tagLst>
</file>

<file path=ppt/tags/tag223.xml><?xml version="1.0" encoding="utf-8"?>
<p:tagLst xmlns:a="http://schemas.openxmlformats.org/drawingml/2006/main" xmlns:r="http://schemas.openxmlformats.org/officeDocument/2006/relationships" xmlns:p="http://schemas.openxmlformats.org/presentationml/2006/main">
  <p:tag name="NUM" val="11"/>
</p:tagLst>
</file>

<file path=ppt/tags/tag224.xml><?xml version="1.0" encoding="utf-8"?>
<p:tagLst xmlns:a="http://schemas.openxmlformats.org/drawingml/2006/main" xmlns:r="http://schemas.openxmlformats.org/officeDocument/2006/relationships" xmlns:p="http://schemas.openxmlformats.org/presentationml/2006/main">
  <p:tag name="NUM" val="12"/>
</p:tagLst>
</file>

<file path=ppt/tags/tag225.xml><?xml version="1.0" encoding="utf-8"?>
<p:tagLst xmlns:a="http://schemas.openxmlformats.org/drawingml/2006/main" xmlns:r="http://schemas.openxmlformats.org/officeDocument/2006/relationships" xmlns:p="http://schemas.openxmlformats.org/presentationml/2006/main">
  <p:tag name="NUM" val="13"/>
</p:tagLst>
</file>

<file path=ppt/tags/tag226.xml><?xml version="1.0" encoding="utf-8"?>
<p:tagLst xmlns:a="http://schemas.openxmlformats.org/drawingml/2006/main" xmlns:r="http://schemas.openxmlformats.org/officeDocument/2006/relationships" xmlns:p="http://schemas.openxmlformats.org/presentationml/2006/main">
  <p:tag name="NUM" val="14"/>
</p:tagLst>
</file>

<file path=ppt/tags/tag227.xml><?xml version="1.0" encoding="utf-8"?>
<p:tagLst xmlns:a="http://schemas.openxmlformats.org/drawingml/2006/main" xmlns:r="http://schemas.openxmlformats.org/officeDocument/2006/relationships" xmlns:p="http://schemas.openxmlformats.org/presentationml/2006/main">
  <p:tag name="NUM" val="15"/>
</p:tagLst>
</file>

<file path=ppt/tags/tag228.xml><?xml version="1.0" encoding="utf-8"?>
<p:tagLst xmlns:a="http://schemas.openxmlformats.org/drawingml/2006/main" xmlns:r="http://schemas.openxmlformats.org/officeDocument/2006/relationships" xmlns:p="http://schemas.openxmlformats.org/presentationml/2006/main">
  <p:tag name="NUM" val="16"/>
</p:tagLst>
</file>

<file path=ppt/tags/tag229.xml><?xml version="1.0" encoding="utf-8"?>
<p:tagLst xmlns:a="http://schemas.openxmlformats.org/drawingml/2006/main" xmlns:r="http://schemas.openxmlformats.org/officeDocument/2006/relationships" xmlns:p="http://schemas.openxmlformats.org/presentationml/2006/main">
  <p:tag name="NUM" val="17"/>
</p:tagLst>
</file>

<file path=ppt/tags/tag23.xml><?xml version="1.0" encoding="utf-8"?>
<p:tagLst xmlns:a="http://schemas.openxmlformats.org/drawingml/2006/main" xmlns:r="http://schemas.openxmlformats.org/officeDocument/2006/relationships" xmlns:p="http://schemas.openxmlformats.org/presentationml/2006/main">
  <p:tag name="NUM" val="11"/>
</p:tagLst>
</file>

<file path=ppt/tags/tag230.xml><?xml version="1.0" encoding="utf-8"?>
<p:tagLst xmlns:a="http://schemas.openxmlformats.org/drawingml/2006/main" xmlns:r="http://schemas.openxmlformats.org/officeDocument/2006/relationships" xmlns:p="http://schemas.openxmlformats.org/presentationml/2006/main">
  <p:tag name="NUM" val="18"/>
</p:tagLst>
</file>

<file path=ppt/tags/tag231.xml><?xml version="1.0" encoding="utf-8"?>
<p:tagLst xmlns:a="http://schemas.openxmlformats.org/drawingml/2006/main" xmlns:r="http://schemas.openxmlformats.org/officeDocument/2006/relationships" xmlns:p="http://schemas.openxmlformats.org/presentationml/2006/main">
  <p:tag name="NUM" val="19"/>
</p:tagLst>
</file>

<file path=ppt/tags/tag232.xml><?xml version="1.0" encoding="utf-8"?>
<p:tagLst xmlns:a="http://schemas.openxmlformats.org/drawingml/2006/main" xmlns:r="http://schemas.openxmlformats.org/officeDocument/2006/relationships" xmlns:p="http://schemas.openxmlformats.org/presentationml/2006/main">
  <p:tag name="NUM" val="20"/>
</p:tagLst>
</file>

<file path=ppt/tags/tag233.xml><?xml version="1.0" encoding="utf-8"?>
<p:tagLst xmlns:a="http://schemas.openxmlformats.org/drawingml/2006/main" xmlns:r="http://schemas.openxmlformats.org/officeDocument/2006/relationships" xmlns:p="http://schemas.openxmlformats.org/presentationml/2006/main">
  <p:tag name="NUM" val="21"/>
</p:tagLst>
</file>

<file path=ppt/tags/tag234.xml><?xml version="1.0" encoding="utf-8"?>
<p:tagLst xmlns:a="http://schemas.openxmlformats.org/drawingml/2006/main" xmlns:r="http://schemas.openxmlformats.org/officeDocument/2006/relationships" xmlns:p="http://schemas.openxmlformats.org/presentationml/2006/main">
  <p:tag name="NUM" val="22"/>
</p:tagLst>
</file>

<file path=ppt/tags/tag235.xml><?xml version="1.0" encoding="utf-8"?>
<p:tagLst xmlns:a="http://schemas.openxmlformats.org/drawingml/2006/main" xmlns:r="http://schemas.openxmlformats.org/officeDocument/2006/relationships" xmlns:p="http://schemas.openxmlformats.org/presentationml/2006/main">
  <p:tag name="NUM" val="23"/>
</p:tagLst>
</file>

<file path=ppt/tags/tag236.xml><?xml version="1.0" encoding="utf-8"?>
<p:tagLst xmlns:a="http://schemas.openxmlformats.org/drawingml/2006/main" xmlns:r="http://schemas.openxmlformats.org/officeDocument/2006/relationships" xmlns:p="http://schemas.openxmlformats.org/presentationml/2006/main">
  <p:tag name="NUM" val="24"/>
</p:tagLst>
</file>

<file path=ppt/tags/tag237.xml><?xml version="1.0" encoding="utf-8"?>
<p:tagLst xmlns:a="http://schemas.openxmlformats.org/drawingml/2006/main" xmlns:r="http://schemas.openxmlformats.org/officeDocument/2006/relationships" xmlns:p="http://schemas.openxmlformats.org/presentationml/2006/main">
  <p:tag name="NUM" val="25"/>
</p:tagLst>
</file>

<file path=ppt/tags/tag238.xml><?xml version="1.0" encoding="utf-8"?>
<p:tagLst xmlns:a="http://schemas.openxmlformats.org/drawingml/2006/main" xmlns:r="http://schemas.openxmlformats.org/officeDocument/2006/relationships" xmlns:p="http://schemas.openxmlformats.org/presentationml/2006/main">
  <p:tag name="NUM" val="26"/>
</p:tagLst>
</file>

<file path=ppt/tags/tag239.xml><?xml version="1.0" encoding="utf-8"?>
<p:tagLst xmlns:a="http://schemas.openxmlformats.org/drawingml/2006/main" xmlns:r="http://schemas.openxmlformats.org/officeDocument/2006/relationships" xmlns:p="http://schemas.openxmlformats.org/presentationml/2006/main">
  <p:tag name="NUM" val="27"/>
</p:tagLst>
</file>

<file path=ppt/tags/tag24.xml><?xml version="1.0" encoding="utf-8"?>
<p:tagLst xmlns:a="http://schemas.openxmlformats.org/drawingml/2006/main" xmlns:r="http://schemas.openxmlformats.org/officeDocument/2006/relationships" xmlns:p="http://schemas.openxmlformats.org/presentationml/2006/main">
  <p:tag name="NUM" val="12"/>
</p:tagLst>
</file>

<file path=ppt/tags/tag240.xml><?xml version="1.0" encoding="utf-8"?>
<p:tagLst xmlns:a="http://schemas.openxmlformats.org/drawingml/2006/main" xmlns:r="http://schemas.openxmlformats.org/officeDocument/2006/relationships" xmlns:p="http://schemas.openxmlformats.org/presentationml/2006/main">
  <p:tag name="NUM" val="28"/>
</p:tagLst>
</file>

<file path=ppt/tags/tag241.xml><?xml version="1.0" encoding="utf-8"?>
<p:tagLst xmlns:a="http://schemas.openxmlformats.org/drawingml/2006/main" xmlns:r="http://schemas.openxmlformats.org/officeDocument/2006/relationships" xmlns:p="http://schemas.openxmlformats.org/presentationml/2006/main">
  <p:tag name="NUM" val="29"/>
</p:tagLst>
</file>

<file path=ppt/tags/tag242.xml><?xml version="1.0" encoding="utf-8"?>
<p:tagLst xmlns:a="http://schemas.openxmlformats.org/drawingml/2006/main" xmlns:r="http://schemas.openxmlformats.org/officeDocument/2006/relationships" xmlns:p="http://schemas.openxmlformats.org/presentationml/2006/main">
  <p:tag name="NUM" val="30"/>
</p:tagLst>
</file>

<file path=ppt/tags/tag243.xml><?xml version="1.0" encoding="utf-8"?>
<p:tagLst xmlns:a="http://schemas.openxmlformats.org/drawingml/2006/main" xmlns:r="http://schemas.openxmlformats.org/officeDocument/2006/relationships" xmlns:p="http://schemas.openxmlformats.org/presentationml/2006/main">
  <p:tag name="NUM" val="31"/>
</p:tagLst>
</file>

<file path=ppt/tags/tag244.xml><?xml version="1.0" encoding="utf-8"?>
<p:tagLst xmlns:a="http://schemas.openxmlformats.org/drawingml/2006/main" xmlns:r="http://schemas.openxmlformats.org/officeDocument/2006/relationships" xmlns:p="http://schemas.openxmlformats.org/presentationml/2006/main">
  <p:tag name="NUM" val="32"/>
</p:tagLst>
</file>

<file path=ppt/tags/tag245.xml><?xml version="1.0" encoding="utf-8"?>
<p:tagLst xmlns:a="http://schemas.openxmlformats.org/drawingml/2006/main" xmlns:r="http://schemas.openxmlformats.org/officeDocument/2006/relationships" xmlns:p="http://schemas.openxmlformats.org/presentationml/2006/main">
  <p:tag name="NUM" val="1"/>
</p:tagLst>
</file>

<file path=ppt/tags/tag246.xml><?xml version="1.0" encoding="utf-8"?>
<p:tagLst xmlns:a="http://schemas.openxmlformats.org/drawingml/2006/main" xmlns:r="http://schemas.openxmlformats.org/officeDocument/2006/relationships" xmlns:p="http://schemas.openxmlformats.org/presentationml/2006/main">
  <p:tag name="NUM" val="2"/>
</p:tagLst>
</file>

<file path=ppt/tags/tag247.xml><?xml version="1.0" encoding="utf-8"?>
<p:tagLst xmlns:a="http://schemas.openxmlformats.org/drawingml/2006/main" xmlns:r="http://schemas.openxmlformats.org/officeDocument/2006/relationships" xmlns:p="http://schemas.openxmlformats.org/presentationml/2006/main">
  <p:tag name="NUM" val="3"/>
</p:tagLst>
</file>

<file path=ppt/tags/tag248.xml><?xml version="1.0" encoding="utf-8"?>
<p:tagLst xmlns:a="http://schemas.openxmlformats.org/drawingml/2006/main" xmlns:r="http://schemas.openxmlformats.org/officeDocument/2006/relationships" xmlns:p="http://schemas.openxmlformats.org/presentationml/2006/main">
  <p:tag name="NUM" val="4"/>
</p:tagLst>
</file>

<file path=ppt/tags/tag249.xml><?xml version="1.0" encoding="utf-8"?>
<p:tagLst xmlns:a="http://schemas.openxmlformats.org/drawingml/2006/main" xmlns:r="http://schemas.openxmlformats.org/officeDocument/2006/relationships" xmlns:p="http://schemas.openxmlformats.org/presentationml/2006/main">
  <p:tag name="NUM" val="5"/>
</p:tagLst>
</file>

<file path=ppt/tags/tag25.xml><?xml version="1.0" encoding="utf-8"?>
<p:tagLst xmlns:a="http://schemas.openxmlformats.org/drawingml/2006/main" xmlns:r="http://schemas.openxmlformats.org/officeDocument/2006/relationships" xmlns:p="http://schemas.openxmlformats.org/presentationml/2006/main">
  <p:tag name="NUM" val="13"/>
</p:tagLst>
</file>

<file path=ppt/tags/tag250.xml><?xml version="1.0" encoding="utf-8"?>
<p:tagLst xmlns:a="http://schemas.openxmlformats.org/drawingml/2006/main" xmlns:r="http://schemas.openxmlformats.org/officeDocument/2006/relationships" xmlns:p="http://schemas.openxmlformats.org/presentationml/2006/main">
  <p:tag name="NUM" val="6"/>
</p:tagLst>
</file>

<file path=ppt/tags/tag251.xml><?xml version="1.0" encoding="utf-8"?>
<p:tagLst xmlns:a="http://schemas.openxmlformats.org/drawingml/2006/main" xmlns:r="http://schemas.openxmlformats.org/officeDocument/2006/relationships" xmlns:p="http://schemas.openxmlformats.org/presentationml/2006/main">
  <p:tag name="NUM" val="7"/>
</p:tagLst>
</file>

<file path=ppt/tags/tag252.xml><?xml version="1.0" encoding="utf-8"?>
<p:tagLst xmlns:a="http://schemas.openxmlformats.org/drawingml/2006/main" xmlns:r="http://schemas.openxmlformats.org/officeDocument/2006/relationships" xmlns:p="http://schemas.openxmlformats.org/presentationml/2006/main">
  <p:tag name="NUM" val="8"/>
</p:tagLst>
</file>

<file path=ppt/tags/tag253.xml><?xml version="1.0" encoding="utf-8"?>
<p:tagLst xmlns:a="http://schemas.openxmlformats.org/drawingml/2006/main" xmlns:r="http://schemas.openxmlformats.org/officeDocument/2006/relationships" xmlns:p="http://schemas.openxmlformats.org/presentationml/2006/main">
  <p:tag name="NUM" val="9"/>
</p:tagLst>
</file>

<file path=ppt/tags/tag254.xml><?xml version="1.0" encoding="utf-8"?>
<p:tagLst xmlns:a="http://schemas.openxmlformats.org/drawingml/2006/main" xmlns:r="http://schemas.openxmlformats.org/officeDocument/2006/relationships" xmlns:p="http://schemas.openxmlformats.org/presentationml/2006/main">
  <p:tag name="NUM" val="10"/>
</p:tagLst>
</file>

<file path=ppt/tags/tag255.xml><?xml version="1.0" encoding="utf-8"?>
<p:tagLst xmlns:a="http://schemas.openxmlformats.org/drawingml/2006/main" xmlns:r="http://schemas.openxmlformats.org/officeDocument/2006/relationships" xmlns:p="http://schemas.openxmlformats.org/presentationml/2006/main">
  <p:tag name="NUM" val="11"/>
</p:tagLst>
</file>

<file path=ppt/tags/tag256.xml><?xml version="1.0" encoding="utf-8"?>
<p:tagLst xmlns:a="http://schemas.openxmlformats.org/drawingml/2006/main" xmlns:r="http://schemas.openxmlformats.org/officeDocument/2006/relationships" xmlns:p="http://schemas.openxmlformats.org/presentationml/2006/main">
  <p:tag name="NUM" val="12"/>
</p:tagLst>
</file>

<file path=ppt/tags/tag257.xml><?xml version="1.0" encoding="utf-8"?>
<p:tagLst xmlns:a="http://schemas.openxmlformats.org/drawingml/2006/main" xmlns:r="http://schemas.openxmlformats.org/officeDocument/2006/relationships" xmlns:p="http://schemas.openxmlformats.org/presentationml/2006/main">
  <p:tag name="NUM" val="13"/>
</p:tagLst>
</file>

<file path=ppt/tags/tag258.xml><?xml version="1.0" encoding="utf-8"?>
<p:tagLst xmlns:a="http://schemas.openxmlformats.org/drawingml/2006/main" xmlns:r="http://schemas.openxmlformats.org/officeDocument/2006/relationships" xmlns:p="http://schemas.openxmlformats.org/presentationml/2006/main">
  <p:tag name="NUM" val="14"/>
</p:tagLst>
</file>

<file path=ppt/tags/tag259.xml><?xml version="1.0" encoding="utf-8"?>
<p:tagLst xmlns:a="http://schemas.openxmlformats.org/drawingml/2006/main" xmlns:r="http://schemas.openxmlformats.org/officeDocument/2006/relationships" xmlns:p="http://schemas.openxmlformats.org/presentationml/2006/main">
  <p:tag name="NUM" val="15"/>
</p:tagLst>
</file>

<file path=ppt/tags/tag26.xml><?xml version="1.0" encoding="utf-8"?>
<p:tagLst xmlns:a="http://schemas.openxmlformats.org/drawingml/2006/main" xmlns:r="http://schemas.openxmlformats.org/officeDocument/2006/relationships" xmlns:p="http://schemas.openxmlformats.org/presentationml/2006/main">
  <p:tag name="NUM" val="14"/>
</p:tagLst>
</file>

<file path=ppt/tags/tag260.xml><?xml version="1.0" encoding="utf-8"?>
<p:tagLst xmlns:a="http://schemas.openxmlformats.org/drawingml/2006/main" xmlns:r="http://schemas.openxmlformats.org/officeDocument/2006/relationships" xmlns:p="http://schemas.openxmlformats.org/presentationml/2006/main">
  <p:tag name="NUM" val="16"/>
</p:tagLst>
</file>

<file path=ppt/tags/tag261.xml><?xml version="1.0" encoding="utf-8"?>
<p:tagLst xmlns:a="http://schemas.openxmlformats.org/drawingml/2006/main" xmlns:r="http://schemas.openxmlformats.org/officeDocument/2006/relationships" xmlns:p="http://schemas.openxmlformats.org/presentationml/2006/main">
  <p:tag name="NUM" val="17"/>
</p:tagLst>
</file>

<file path=ppt/tags/tag262.xml><?xml version="1.0" encoding="utf-8"?>
<p:tagLst xmlns:a="http://schemas.openxmlformats.org/drawingml/2006/main" xmlns:r="http://schemas.openxmlformats.org/officeDocument/2006/relationships" xmlns:p="http://schemas.openxmlformats.org/presentationml/2006/main">
  <p:tag name="NUM" val="18"/>
</p:tagLst>
</file>

<file path=ppt/tags/tag263.xml><?xml version="1.0" encoding="utf-8"?>
<p:tagLst xmlns:a="http://schemas.openxmlformats.org/drawingml/2006/main" xmlns:r="http://schemas.openxmlformats.org/officeDocument/2006/relationships" xmlns:p="http://schemas.openxmlformats.org/presentationml/2006/main">
  <p:tag name="NUM" val="19"/>
</p:tagLst>
</file>

<file path=ppt/tags/tag264.xml><?xml version="1.0" encoding="utf-8"?>
<p:tagLst xmlns:a="http://schemas.openxmlformats.org/drawingml/2006/main" xmlns:r="http://schemas.openxmlformats.org/officeDocument/2006/relationships" xmlns:p="http://schemas.openxmlformats.org/presentationml/2006/main">
  <p:tag name="NUM" val="20"/>
</p:tagLst>
</file>

<file path=ppt/tags/tag265.xml><?xml version="1.0" encoding="utf-8"?>
<p:tagLst xmlns:a="http://schemas.openxmlformats.org/drawingml/2006/main" xmlns:r="http://schemas.openxmlformats.org/officeDocument/2006/relationships" xmlns:p="http://schemas.openxmlformats.org/presentationml/2006/main">
  <p:tag name="NUM" val="21"/>
</p:tagLst>
</file>

<file path=ppt/tags/tag266.xml><?xml version="1.0" encoding="utf-8"?>
<p:tagLst xmlns:a="http://schemas.openxmlformats.org/drawingml/2006/main" xmlns:r="http://schemas.openxmlformats.org/officeDocument/2006/relationships" xmlns:p="http://schemas.openxmlformats.org/presentationml/2006/main">
  <p:tag name="NUM" val="22"/>
</p:tagLst>
</file>

<file path=ppt/tags/tag267.xml><?xml version="1.0" encoding="utf-8"?>
<p:tagLst xmlns:a="http://schemas.openxmlformats.org/drawingml/2006/main" xmlns:r="http://schemas.openxmlformats.org/officeDocument/2006/relationships" xmlns:p="http://schemas.openxmlformats.org/presentationml/2006/main">
  <p:tag name="NUM" val="23"/>
</p:tagLst>
</file>

<file path=ppt/tags/tag268.xml><?xml version="1.0" encoding="utf-8"?>
<p:tagLst xmlns:a="http://schemas.openxmlformats.org/drawingml/2006/main" xmlns:r="http://schemas.openxmlformats.org/officeDocument/2006/relationships" xmlns:p="http://schemas.openxmlformats.org/presentationml/2006/main">
  <p:tag name="NUM" val="24"/>
</p:tagLst>
</file>

<file path=ppt/tags/tag269.xml><?xml version="1.0" encoding="utf-8"?>
<p:tagLst xmlns:a="http://schemas.openxmlformats.org/drawingml/2006/main" xmlns:r="http://schemas.openxmlformats.org/officeDocument/2006/relationships" xmlns:p="http://schemas.openxmlformats.org/presentationml/2006/main">
  <p:tag name="NUM" val="25"/>
</p:tagLst>
</file>

<file path=ppt/tags/tag27.xml><?xml version="1.0" encoding="utf-8"?>
<p:tagLst xmlns:a="http://schemas.openxmlformats.org/drawingml/2006/main" xmlns:r="http://schemas.openxmlformats.org/officeDocument/2006/relationships" xmlns:p="http://schemas.openxmlformats.org/presentationml/2006/main">
  <p:tag name="NUM" val="15"/>
</p:tagLst>
</file>

<file path=ppt/tags/tag270.xml><?xml version="1.0" encoding="utf-8"?>
<p:tagLst xmlns:a="http://schemas.openxmlformats.org/drawingml/2006/main" xmlns:r="http://schemas.openxmlformats.org/officeDocument/2006/relationships" xmlns:p="http://schemas.openxmlformats.org/presentationml/2006/main">
  <p:tag name="NUM" val="26"/>
</p:tagLst>
</file>

<file path=ppt/tags/tag271.xml><?xml version="1.0" encoding="utf-8"?>
<p:tagLst xmlns:a="http://schemas.openxmlformats.org/drawingml/2006/main" xmlns:r="http://schemas.openxmlformats.org/officeDocument/2006/relationships" xmlns:p="http://schemas.openxmlformats.org/presentationml/2006/main">
  <p:tag name="NUM" val="3"/>
</p:tagLst>
</file>

<file path=ppt/tags/tag272.xml><?xml version="1.0" encoding="utf-8"?>
<p:tagLst xmlns:a="http://schemas.openxmlformats.org/drawingml/2006/main" xmlns:r="http://schemas.openxmlformats.org/officeDocument/2006/relationships" xmlns:p="http://schemas.openxmlformats.org/presentationml/2006/main">
  <p:tag name="NUM" val="1"/>
</p:tagLst>
</file>

<file path=ppt/tags/tag273.xml><?xml version="1.0" encoding="utf-8"?>
<p:tagLst xmlns:a="http://schemas.openxmlformats.org/drawingml/2006/main" xmlns:r="http://schemas.openxmlformats.org/officeDocument/2006/relationships" xmlns:p="http://schemas.openxmlformats.org/presentationml/2006/main">
  <p:tag name="NUM" val="2"/>
</p:tagLst>
</file>

<file path=ppt/tags/tag274.xml><?xml version="1.0" encoding="utf-8"?>
<p:tagLst xmlns:a="http://schemas.openxmlformats.org/drawingml/2006/main" xmlns:r="http://schemas.openxmlformats.org/officeDocument/2006/relationships" xmlns:p="http://schemas.openxmlformats.org/presentationml/2006/main">
  <p:tag name="NUM" val="3"/>
</p:tagLst>
</file>

<file path=ppt/tags/tag275.xml><?xml version="1.0" encoding="utf-8"?>
<p:tagLst xmlns:a="http://schemas.openxmlformats.org/drawingml/2006/main" xmlns:r="http://schemas.openxmlformats.org/officeDocument/2006/relationships" xmlns:p="http://schemas.openxmlformats.org/presentationml/2006/main">
  <p:tag name="NUM" val="4"/>
</p:tagLst>
</file>

<file path=ppt/tags/tag276.xml><?xml version="1.0" encoding="utf-8"?>
<p:tagLst xmlns:a="http://schemas.openxmlformats.org/drawingml/2006/main" xmlns:r="http://schemas.openxmlformats.org/officeDocument/2006/relationships" xmlns:p="http://schemas.openxmlformats.org/presentationml/2006/main">
  <p:tag name="NUM" val="1"/>
</p:tagLst>
</file>

<file path=ppt/tags/tag277.xml><?xml version="1.0" encoding="utf-8"?>
<p:tagLst xmlns:a="http://schemas.openxmlformats.org/drawingml/2006/main" xmlns:r="http://schemas.openxmlformats.org/officeDocument/2006/relationships" xmlns:p="http://schemas.openxmlformats.org/presentationml/2006/main">
  <p:tag name="NUM" val="2"/>
</p:tagLst>
</file>

<file path=ppt/tags/tag278.xml><?xml version="1.0" encoding="utf-8"?>
<p:tagLst xmlns:a="http://schemas.openxmlformats.org/drawingml/2006/main" xmlns:r="http://schemas.openxmlformats.org/officeDocument/2006/relationships" xmlns:p="http://schemas.openxmlformats.org/presentationml/2006/main">
  <p:tag name="NUM" val="3"/>
</p:tagLst>
</file>

<file path=ppt/tags/tag279.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16"/>
</p:tagLst>
</file>

<file path=ppt/tags/tag280.xml><?xml version="1.0" encoding="utf-8"?>
<p:tagLst xmlns:a="http://schemas.openxmlformats.org/drawingml/2006/main" xmlns:r="http://schemas.openxmlformats.org/officeDocument/2006/relationships" xmlns:p="http://schemas.openxmlformats.org/presentationml/2006/main">
  <p:tag name="NUM" val="5"/>
</p:tagLst>
</file>

<file path=ppt/tags/tag281.xml><?xml version="1.0" encoding="utf-8"?>
<p:tagLst xmlns:a="http://schemas.openxmlformats.org/drawingml/2006/main" xmlns:r="http://schemas.openxmlformats.org/officeDocument/2006/relationships" xmlns:p="http://schemas.openxmlformats.org/presentationml/2006/main">
  <p:tag name="NUM" val="6"/>
</p:tagLst>
</file>

<file path=ppt/tags/tag282.xml><?xml version="1.0" encoding="utf-8"?>
<p:tagLst xmlns:a="http://schemas.openxmlformats.org/drawingml/2006/main" xmlns:r="http://schemas.openxmlformats.org/officeDocument/2006/relationships" xmlns:p="http://schemas.openxmlformats.org/presentationml/2006/main">
  <p:tag name="NUM" val="7"/>
</p:tagLst>
</file>

<file path=ppt/tags/tag283.xml><?xml version="1.0" encoding="utf-8"?>
<p:tagLst xmlns:a="http://schemas.openxmlformats.org/drawingml/2006/main" xmlns:r="http://schemas.openxmlformats.org/officeDocument/2006/relationships" xmlns:p="http://schemas.openxmlformats.org/presentationml/2006/main">
  <p:tag name="NUM" val="8"/>
</p:tagLst>
</file>

<file path=ppt/tags/tag284.xml><?xml version="1.0" encoding="utf-8"?>
<p:tagLst xmlns:a="http://schemas.openxmlformats.org/drawingml/2006/main" xmlns:r="http://schemas.openxmlformats.org/officeDocument/2006/relationships" xmlns:p="http://schemas.openxmlformats.org/presentationml/2006/main">
  <p:tag name="NUM" val="9"/>
</p:tagLst>
</file>

<file path=ppt/tags/tag285.xml><?xml version="1.0" encoding="utf-8"?>
<p:tagLst xmlns:a="http://schemas.openxmlformats.org/drawingml/2006/main" xmlns:r="http://schemas.openxmlformats.org/officeDocument/2006/relationships" xmlns:p="http://schemas.openxmlformats.org/presentationml/2006/main">
  <p:tag name="NUM" val="10"/>
</p:tagLst>
</file>

<file path=ppt/tags/tag286.xml><?xml version="1.0" encoding="utf-8"?>
<p:tagLst xmlns:a="http://schemas.openxmlformats.org/drawingml/2006/main" xmlns:r="http://schemas.openxmlformats.org/officeDocument/2006/relationships" xmlns:p="http://schemas.openxmlformats.org/presentationml/2006/main">
  <p:tag name="NUM" val="11"/>
</p:tagLst>
</file>

<file path=ppt/tags/tag287.xml><?xml version="1.0" encoding="utf-8"?>
<p:tagLst xmlns:a="http://schemas.openxmlformats.org/drawingml/2006/main" xmlns:r="http://schemas.openxmlformats.org/officeDocument/2006/relationships" xmlns:p="http://schemas.openxmlformats.org/presentationml/2006/main">
  <p:tag name="NUM" val="12"/>
</p:tagLst>
</file>

<file path=ppt/tags/tag288.xml><?xml version="1.0" encoding="utf-8"?>
<p:tagLst xmlns:a="http://schemas.openxmlformats.org/drawingml/2006/main" xmlns:r="http://schemas.openxmlformats.org/officeDocument/2006/relationships" xmlns:p="http://schemas.openxmlformats.org/presentationml/2006/main">
  <p:tag name="NUM" val="13"/>
</p:tagLst>
</file>

<file path=ppt/tags/tag289.xml><?xml version="1.0" encoding="utf-8"?>
<p:tagLst xmlns:a="http://schemas.openxmlformats.org/drawingml/2006/main" xmlns:r="http://schemas.openxmlformats.org/officeDocument/2006/relationships" xmlns:p="http://schemas.openxmlformats.org/presentationml/2006/main">
  <p:tag name="NUM" val="14"/>
</p:tagLst>
</file>

<file path=ppt/tags/tag29.xml><?xml version="1.0" encoding="utf-8"?>
<p:tagLst xmlns:a="http://schemas.openxmlformats.org/drawingml/2006/main" xmlns:r="http://schemas.openxmlformats.org/officeDocument/2006/relationships" xmlns:p="http://schemas.openxmlformats.org/presentationml/2006/main">
  <p:tag name="NUM" val="17"/>
</p:tagLst>
</file>

<file path=ppt/tags/tag290.xml><?xml version="1.0" encoding="utf-8"?>
<p:tagLst xmlns:a="http://schemas.openxmlformats.org/drawingml/2006/main" xmlns:r="http://schemas.openxmlformats.org/officeDocument/2006/relationships" xmlns:p="http://schemas.openxmlformats.org/presentationml/2006/main">
  <p:tag name="NUM" val="15"/>
</p:tagLst>
</file>

<file path=ppt/tags/tag291.xml><?xml version="1.0" encoding="utf-8"?>
<p:tagLst xmlns:a="http://schemas.openxmlformats.org/drawingml/2006/main" xmlns:r="http://schemas.openxmlformats.org/officeDocument/2006/relationships" xmlns:p="http://schemas.openxmlformats.org/presentationml/2006/main">
  <p:tag name="NUM" val="16"/>
</p:tagLst>
</file>

<file path=ppt/tags/tag292.xml><?xml version="1.0" encoding="utf-8"?>
<p:tagLst xmlns:a="http://schemas.openxmlformats.org/drawingml/2006/main" xmlns:r="http://schemas.openxmlformats.org/officeDocument/2006/relationships" xmlns:p="http://schemas.openxmlformats.org/presentationml/2006/main">
  <p:tag name="NUM" val="17"/>
</p:tagLst>
</file>

<file path=ppt/tags/tag293.xml><?xml version="1.0" encoding="utf-8"?>
<p:tagLst xmlns:a="http://schemas.openxmlformats.org/drawingml/2006/main" xmlns:r="http://schemas.openxmlformats.org/officeDocument/2006/relationships" xmlns:p="http://schemas.openxmlformats.org/presentationml/2006/main">
  <p:tag name="NUM" val="18"/>
</p:tagLst>
</file>

<file path=ppt/tags/tag294.xml><?xml version="1.0" encoding="utf-8"?>
<p:tagLst xmlns:a="http://schemas.openxmlformats.org/drawingml/2006/main" xmlns:r="http://schemas.openxmlformats.org/officeDocument/2006/relationships" xmlns:p="http://schemas.openxmlformats.org/presentationml/2006/main">
  <p:tag name="NUM" val="1"/>
</p:tagLst>
</file>

<file path=ppt/tags/tag295.xml><?xml version="1.0" encoding="utf-8"?>
<p:tagLst xmlns:a="http://schemas.openxmlformats.org/drawingml/2006/main" xmlns:r="http://schemas.openxmlformats.org/officeDocument/2006/relationships" xmlns:p="http://schemas.openxmlformats.org/presentationml/2006/main">
  <p:tag name="NUM" val="2"/>
</p:tagLst>
</file>

<file path=ppt/tags/tag296.xml><?xml version="1.0" encoding="utf-8"?>
<p:tagLst xmlns:a="http://schemas.openxmlformats.org/drawingml/2006/main" xmlns:r="http://schemas.openxmlformats.org/officeDocument/2006/relationships" xmlns:p="http://schemas.openxmlformats.org/presentationml/2006/main">
  <p:tag name="NUM" val="3"/>
</p:tagLst>
</file>

<file path=ppt/tags/tag297.xml><?xml version="1.0" encoding="utf-8"?>
<p:tagLst xmlns:a="http://schemas.openxmlformats.org/drawingml/2006/main" xmlns:r="http://schemas.openxmlformats.org/officeDocument/2006/relationships" xmlns:p="http://schemas.openxmlformats.org/presentationml/2006/main">
  <p:tag name="NUM" val="4"/>
</p:tagLst>
</file>

<file path=ppt/tags/tag298.xml><?xml version="1.0" encoding="utf-8"?>
<p:tagLst xmlns:a="http://schemas.openxmlformats.org/drawingml/2006/main" xmlns:r="http://schemas.openxmlformats.org/officeDocument/2006/relationships" xmlns:p="http://schemas.openxmlformats.org/presentationml/2006/main">
  <p:tag name="NUM" val="5"/>
</p:tagLst>
</file>

<file path=ppt/tags/tag299.xml><?xml version="1.0" encoding="utf-8"?>
<p:tagLst xmlns:a="http://schemas.openxmlformats.org/drawingml/2006/main" xmlns:r="http://schemas.openxmlformats.org/officeDocument/2006/relationships" xmlns:p="http://schemas.openxmlformats.org/presentationml/2006/main">
  <p:tag name="NUM" val="6"/>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8"/>
</p:tagLst>
</file>

<file path=ppt/tags/tag300.xml><?xml version="1.0" encoding="utf-8"?>
<p:tagLst xmlns:a="http://schemas.openxmlformats.org/drawingml/2006/main" xmlns:r="http://schemas.openxmlformats.org/officeDocument/2006/relationships" xmlns:p="http://schemas.openxmlformats.org/presentationml/2006/main">
  <p:tag name="NUM" val="7"/>
</p:tagLst>
</file>

<file path=ppt/tags/tag301.xml><?xml version="1.0" encoding="utf-8"?>
<p:tagLst xmlns:a="http://schemas.openxmlformats.org/drawingml/2006/main" xmlns:r="http://schemas.openxmlformats.org/officeDocument/2006/relationships" xmlns:p="http://schemas.openxmlformats.org/presentationml/2006/main">
  <p:tag name="NUM" val="8"/>
</p:tagLst>
</file>

<file path=ppt/tags/tag302.xml><?xml version="1.0" encoding="utf-8"?>
<p:tagLst xmlns:a="http://schemas.openxmlformats.org/drawingml/2006/main" xmlns:r="http://schemas.openxmlformats.org/officeDocument/2006/relationships" xmlns:p="http://schemas.openxmlformats.org/presentationml/2006/main">
  <p:tag name="NUM" val="9"/>
</p:tagLst>
</file>

<file path=ppt/tags/tag303.xml><?xml version="1.0" encoding="utf-8"?>
<p:tagLst xmlns:a="http://schemas.openxmlformats.org/drawingml/2006/main" xmlns:r="http://schemas.openxmlformats.org/officeDocument/2006/relationships" xmlns:p="http://schemas.openxmlformats.org/presentationml/2006/main">
  <p:tag name="NUM" val="10"/>
</p:tagLst>
</file>

<file path=ppt/tags/tag304.xml><?xml version="1.0" encoding="utf-8"?>
<p:tagLst xmlns:a="http://schemas.openxmlformats.org/drawingml/2006/main" xmlns:r="http://schemas.openxmlformats.org/officeDocument/2006/relationships" xmlns:p="http://schemas.openxmlformats.org/presentationml/2006/main">
  <p:tag name="NUM" val="11"/>
</p:tagLst>
</file>

<file path=ppt/tags/tag305.xml><?xml version="1.0" encoding="utf-8"?>
<p:tagLst xmlns:a="http://schemas.openxmlformats.org/drawingml/2006/main" xmlns:r="http://schemas.openxmlformats.org/officeDocument/2006/relationships" xmlns:p="http://schemas.openxmlformats.org/presentationml/2006/main">
  <p:tag name="NUM" val="12"/>
</p:tagLst>
</file>

<file path=ppt/tags/tag306.xml><?xml version="1.0" encoding="utf-8"?>
<p:tagLst xmlns:a="http://schemas.openxmlformats.org/drawingml/2006/main" xmlns:r="http://schemas.openxmlformats.org/officeDocument/2006/relationships" xmlns:p="http://schemas.openxmlformats.org/presentationml/2006/main">
  <p:tag name="NUM" val="13"/>
</p:tagLst>
</file>

<file path=ppt/tags/tag307.xml><?xml version="1.0" encoding="utf-8"?>
<p:tagLst xmlns:a="http://schemas.openxmlformats.org/drawingml/2006/main" xmlns:r="http://schemas.openxmlformats.org/officeDocument/2006/relationships" xmlns:p="http://schemas.openxmlformats.org/presentationml/2006/main">
  <p:tag name="NUM" val="14"/>
</p:tagLst>
</file>

<file path=ppt/tags/tag308.xml><?xml version="1.0" encoding="utf-8"?>
<p:tagLst xmlns:a="http://schemas.openxmlformats.org/drawingml/2006/main" xmlns:r="http://schemas.openxmlformats.org/officeDocument/2006/relationships" xmlns:p="http://schemas.openxmlformats.org/presentationml/2006/main">
  <p:tag name="NUM" val="15"/>
</p:tagLst>
</file>

<file path=ppt/tags/tag309.xml><?xml version="1.0" encoding="utf-8"?>
<p:tagLst xmlns:a="http://schemas.openxmlformats.org/drawingml/2006/main" xmlns:r="http://schemas.openxmlformats.org/officeDocument/2006/relationships" xmlns:p="http://schemas.openxmlformats.org/presentationml/2006/main">
  <p:tag name="NUM" val="16"/>
</p:tagLst>
</file>

<file path=ppt/tags/tag31.xml><?xml version="1.0" encoding="utf-8"?>
<p:tagLst xmlns:a="http://schemas.openxmlformats.org/drawingml/2006/main" xmlns:r="http://schemas.openxmlformats.org/officeDocument/2006/relationships" xmlns:p="http://schemas.openxmlformats.org/presentationml/2006/main">
  <p:tag name="NUM" val="19"/>
</p:tagLst>
</file>

<file path=ppt/tags/tag310.xml><?xml version="1.0" encoding="utf-8"?>
<p:tagLst xmlns:a="http://schemas.openxmlformats.org/drawingml/2006/main" xmlns:r="http://schemas.openxmlformats.org/officeDocument/2006/relationships" xmlns:p="http://schemas.openxmlformats.org/presentationml/2006/main">
  <p:tag name="NUM" val="17"/>
</p:tagLst>
</file>

<file path=ppt/tags/tag311.xml><?xml version="1.0" encoding="utf-8"?>
<p:tagLst xmlns:a="http://schemas.openxmlformats.org/drawingml/2006/main" xmlns:r="http://schemas.openxmlformats.org/officeDocument/2006/relationships" xmlns:p="http://schemas.openxmlformats.org/presentationml/2006/main">
  <p:tag name="NUM" val="18"/>
</p:tagLst>
</file>

<file path=ppt/tags/tag312.xml><?xml version="1.0" encoding="utf-8"?>
<p:tagLst xmlns:a="http://schemas.openxmlformats.org/drawingml/2006/main" xmlns:r="http://schemas.openxmlformats.org/officeDocument/2006/relationships" xmlns:p="http://schemas.openxmlformats.org/presentationml/2006/main">
  <p:tag name="NUM" val="19"/>
</p:tagLst>
</file>

<file path=ppt/tags/tag313.xml><?xml version="1.0" encoding="utf-8"?>
<p:tagLst xmlns:a="http://schemas.openxmlformats.org/drawingml/2006/main" xmlns:r="http://schemas.openxmlformats.org/officeDocument/2006/relationships" xmlns:p="http://schemas.openxmlformats.org/presentationml/2006/main">
  <p:tag name="NUM" val="20"/>
</p:tagLst>
</file>

<file path=ppt/tags/tag314.xml><?xml version="1.0" encoding="utf-8"?>
<p:tagLst xmlns:a="http://schemas.openxmlformats.org/drawingml/2006/main" xmlns:r="http://schemas.openxmlformats.org/officeDocument/2006/relationships" xmlns:p="http://schemas.openxmlformats.org/presentationml/2006/main">
  <p:tag name="NUM" val="21"/>
</p:tagLst>
</file>

<file path=ppt/tags/tag315.xml><?xml version="1.0" encoding="utf-8"?>
<p:tagLst xmlns:a="http://schemas.openxmlformats.org/drawingml/2006/main" xmlns:r="http://schemas.openxmlformats.org/officeDocument/2006/relationships" xmlns:p="http://schemas.openxmlformats.org/presentationml/2006/main">
  <p:tag name="NUM" val="22"/>
</p:tagLst>
</file>

<file path=ppt/tags/tag316.xml><?xml version="1.0" encoding="utf-8"?>
<p:tagLst xmlns:a="http://schemas.openxmlformats.org/drawingml/2006/main" xmlns:r="http://schemas.openxmlformats.org/officeDocument/2006/relationships" xmlns:p="http://schemas.openxmlformats.org/presentationml/2006/main">
  <p:tag name="NUM" val="23"/>
</p:tagLst>
</file>

<file path=ppt/tags/tag317.xml><?xml version="1.0" encoding="utf-8"?>
<p:tagLst xmlns:a="http://schemas.openxmlformats.org/drawingml/2006/main" xmlns:r="http://schemas.openxmlformats.org/officeDocument/2006/relationships" xmlns:p="http://schemas.openxmlformats.org/presentationml/2006/main">
  <p:tag name="NUM" val="24"/>
</p:tagLst>
</file>

<file path=ppt/tags/tag318.xml><?xml version="1.0" encoding="utf-8"?>
<p:tagLst xmlns:a="http://schemas.openxmlformats.org/drawingml/2006/main" xmlns:r="http://schemas.openxmlformats.org/officeDocument/2006/relationships" xmlns:p="http://schemas.openxmlformats.org/presentationml/2006/main">
  <p:tag name="NUM" val="25"/>
</p:tagLst>
</file>

<file path=ppt/tags/tag319.xml><?xml version="1.0" encoding="utf-8"?>
<p:tagLst xmlns:a="http://schemas.openxmlformats.org/drawingml/2006/main" xmlns:r="http://schemas.openxmlformats.org/officeDocument/2006/relationships" xmlns:p="http://schemas.openxmlformats.org/presentationml/2006/main">
  <p:tag name="NUM" val="26"/>
</p:tagLst>
</file>

<file path=ppt/tags/tag32.xml><?xml version="1.0" encoding="utf-8"?>
<p:tagLst xmlns:a="http://schemas.openxmlformats.org/drawingml/2006/main" xmlns:r="http://schemas.openxmlformats.org/officeDocument/2006/relationships" xmlns:p="http://schemas.openxmlformats.org/presentationml/2006/main">
  <p:tag name="NUM" val="20"/>
</p:tagLst>
</file>

<file path=ppt/tags/tag320.xml><?xml version="1.0" encoding="utf-8"?>
<p:tagLst xmlns:a="http://schemas.openxmlformats.org/drawingml/2006/main" xmlns:r="http://schemas.openxmlformats.org/officeDocument/2006/relationships" xmlns:p="http://schemas.openxmlformats.org/presentationml/2006/main">
  <p:tag name="NUM" val="27"/>
</p:tagLst>
</file>

<file path=ppt/tags/tag321.xml><?xml version="1.0" encoding="utf-8"?>
<p:tagLst xmlns:a="http://schemas.openxmlformats.org/drawingml/2006/main" xmlns:r="http://schemas.openxmlformats.org/officeDocument/2006/relationships" xmlns:p="http://schemas.openxmlformats.org/presentationml/2006/main">
  <p:tag name="NUM" val="28"/>
</p:tagLst>
</file>

<file path=ppt/tags/tag322.xml><?xml version="1.0" encoding="utf-8"?>
<p:tagLst xmlns:a="http://schemas.openxmlformats.org/drawingml/2006/main" xmlns:r="http://schemas.openxmlformats.org/officeDocument/2006/relationships" xmlns:p="http://schemas.openxmlformats.org/presentationml/2006/main">
  <p:tag name="NUM" val="29"/>
</p:tagLst>
</file>

<file path=ppt/tags/tag323.xml><?xml version="1.0" encoding="utf-8"?>
<p:tagLst xmlns:a="http://schemas.openxmlformats.org/drawingml/2006/main" xmlns:r="http://schemas.openxmlformats.org/officeDocument/2006/relationships" xmlns:p="http://schemas.openxmlformats.org/presentationml/2006/main">
  <p:tag name="NUM" val="30"/>
</p:tagLst>
</file>

<file path=ppt/tags/tag324.xml><?xml version="1.0" encoding="utf-8"?>
<p:tagLst xmlns:a="http://schemas.openxmlformats.org/drawingml/2006/main" xmlns:r="http://schemas.openxmlformats.org/officeDocument/2006/relationships" xmlns:p="http://schemas.openxmlformats.org/presentationml/2006/main">
  <p:tag name="NUM" val="1"/>
</p:tagLst>
</file>

<file path=ppt/tags/tag325.xml><?xml version="1.0" encoding="utf-8"?>
<p:tagLst xmlns:a="http://schemas.openxmlformats.org/drawingml/2006/main" xmlns:r="http://schemas.openxmlformats.org/officeDocument/2006/relationships" xmlns:p="http://schemas.openxmlformats.org/presentationml/2006/main">
  <p:tag name="NUM" val="2"/>
</p:tagLst>
</file>

<file path=ppt/tags/tag326.xml><?xml version="1.0" encoding="utf-8"?>
<p:tagLst xmlns:a="http://schemas.openxmlformats.org/drawingml/2006/main" xmlns:r="http://schemas.openxmlformats.org/officeDocument/2006/relationships" xmlns:p="http://schemas.openxmlformats.org/presentationml/2006/main">
  <p:tag name="NUM" val="1"/>
</p:tagLst>
</file>

<file path=ppt/tags/tag327.xml><?xml version="1.0" encoding="utf-8"?>
<p:tagLst xmlns:a="http://schemas.openxmlformats.org/drawingml/2006/main" xmlns:r="http://schemas.openxmlformats.org/officeDocument/2006/relationships" xmlns:p="http://schemas.openxmlformats.org/presentationml/2006/main">
  <p:tag name="NUM" val="2"/>
</p:tagLst>
</file>

<file path=ppt/tags/tag328.xml><?xml version="1.0" encoding="utf-8"?>
<p:tagLst xmlns:a="http://schemas.openxmlformats.org/drawingml/2006/main" xmlns:r="http://schemas.openxmlformats.org/officeDocument/2006/relationships" xmlns:p="http://schemas.openxmlformats.org/presentationml/2006/main">
  <p:tag name="NUM" val="3"/>
</p:tagLst>
</file>

<file path=ppt/tags/tag329.xml><?xml version="1.0" encoding="utf-8"?>
<p:tagLst xmlns:a="http://schemas.openxmlformats.org/drawingml/2006/main" xmlns:r="http://schemas.openxmlformats.org/officeDocument/2006/relationships" xmlns:p="http://schemas.openxmlformats.org/presentationml/2006/main">
  <p:tag name="NUM" val="4"/>
</p:tagLst>
</file>

<file path=ppt/tags/tag33.xml><?xml version="1.0" encoding="utf-8"?>
<p:tagLst xmlns:a="http://schemas.openxmlformats.org/drawingml/2006/main" xmlns:r="http://schemas.openxmlformats.org/officeDocument/2006/relationships" xmlns:p="http://schemas.openxmlformats.org/presentationml/2006/main">
  <p:tag name="NUM" val="21"/>
</p:tagLst>
</file>

<file path=ppt/tags/tag330.xml><?xml version="1.0" encoding="utf-8"?>
<p:tagLst xmlns:a="http://schemas.openxmlformats.org/drawingml/2006/main" xmlns:r="http://schemas.openxmlformats.org/officeDocument/2006/relationships" xmlns:p="http://schemas.openxmlformats.org/presentationml/2006/main">
  <p:tag name="NUM" val="5"/>
</p:tagLst>
</file>

<file path=ppt/tags/tag34.xml><?xml version="1.0" encoding="utf-8"?>
<p:tagLst xmlns:a="http://schemas.openxmlformats.org/drawingml/2006/main" xmlns:r="http://schemas.openxmlformats.org/officeDocument/2006/relationships" xmlns:p="http://schemas.openxmlformats.org/presentationml/2006/main">
  <p:tag name="NUM" val="22"/>
</p:tagLst>
</file>

<file path=ppt/tags/tag35.xml><?xml version="1.0" encoding="utf-8"?>
<p:tagLst xmlns:a="http://schemas.openxmlformats.org/drawingml/2006/main" xmlns:r="http://schemas.openxmlformats.org/officeDocument/2006/relationships" xmlns:p="http://schemas.openxmlformats.org/presentationml/2006/main">
  <p:tag name="NUM" val="23"/>
</p:tagLst>
</file>

<file path=ppt/tags/tag36.xml><?xml version="1.0" encoding="utf-8"?>
<p:tagLst xmlns:a="http://schemas.openxmlformats.org/drawingml/2006/main" xmlns:r="http://schemas.openxmlformats.org/officeDocument/2006/relationships" xmlns:p="http://schemas.openxmlformats.org/presentationml/2006/main">
  <p:tag name="NUM" val="24"/>
</p:tagLst>
</file>

<file path=ppt/tags/tag37.xml><?xml version="1.0" encoding="utf-8"?>
<p:tagLst xmlns:a="http://schemas.openxmlformats.org/drawingml/2006/main" xmlns:r="http://schemas.openxmlformats.org/officeDocument/2006/relationships" xmlns:p="http://schemas.openxmlformats.org/presentationml/2006/main">
  <p:tag name="NUM" val="25"/>
</p:tagLst>
</file>

<file path=ppt/tags/tag38.xml><?xml version="1.0" encoding="utf-8"?>
<p:tagLst xmlns:a="http://schemas.openxmlformats.org/drawingml/2006/main" xmlns:r="http://schemas.openxmlformats.org/officeDocument/2006/relationships" xmlns:p="http://schemas.openxmlformats.org/presentationml/2006/main">
  <p:tag name="NUM" val="26"/>
</p:tagLst>
</file>

<file path=ppt/tags/tag39.xml><?xml version="1.0" encoding="utf-8"?>
<p:tagLst xmlns:a="http://schemas.openxmlformats.org/drawingml/2006/main" xmlns:r="http://schemas.openxmlformats.org/officeDocument/2006/relationships" xmlns:p="http://schemas.openxmlformats.org/presentationml/2006/main">
  <p:tag name="NUM" val="27"/>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28"/>
</p:tagLst>
</file>

<file path=ppt/tags/tag41.xml><?xml version="1.0" encoding="utf-8"?>
<p:tagLst xmlns:a="http://schemas.openxmlformats.org/drawingml/2006/main" xmlns:r="http://schemas.openxmlformats.org/officeDocument/2006/relationships" xmlns:p="http://schemas.openxmlformats.org/presentationml/2006/main">
  <p:tag name="NUM" val="29"/>
</p:tagLst>
</file>

<file path=ppt/tags/tag42.xml><?xml version="1.0" encoding="utf-8"?>
<p:tagLst xmlns:a="http://schemas.openxmlformats.org/drawingml/2006/main" xmlns:r="http://schemas.openxmlformats.org/officeDocument/2006/relationships" xmlns:p="http://schemas.openxmlformats.org/presentationml/2006/main">
  <p:tag name="NUM" val="30"/>
</p:tagLst>
</file>

<file path=ppt/tags/tag43.xml><?xml version="1.0" encoding="utf-8"?>
<p:tagLst xmlns:a="http://schemas.openxmlformats.org/drawingml/2006/main" xmlns:r="http://schemas.openxmlformats.org/officeDocument/2006/relationships" xmlns:p="http://schemas.openxmlformats.org/presentationml/2006/main">
  <p:tag name="NUM" val="31"/>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4"/>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4"/>
</p:tagLst>
</file>

<file path=ppt/tags/tag52.xml><?xml version="1.0" encoding="utf-8"?>
<p:tagLst xmlns:a="http://schemas.openxmlformats.org/drawingml/2006/main" xmlns:r="http://schemas.openxmlformats.org/officeDocument/2006/relationships" xmlns:p="http://schemas.openxmlformats.org/presentationml/2006/main">
  <p:tag name="NUM" val="5"/>
</p:tagLst>
</file>

<file path=ppt/tags/tag53.xml><?xml version="1.0" encoding="utf-8"?>
<p:tagLst xmlns:a="http://schemas.openxmlformats.org/drawingml/2006/main" xmlns:r="http://schemas.openxmlformats.org/officeDocument/2006/relationships" xmlns:p="http://schemas.openxmlformats.org/presentationml/2006/main">
  <p:tag name="NUM" val="6"/>
</p:tagLst>
</file>

<file path=ppt/tags/tag54.xml><?xml version="1.0" encoding="utf-8"?>
<p:tagLst xmlns:a="http://schemas.openxmlformats.org/drawingml/2006/main" xmlns:r="http://schemas.openxmlformats.org/officeDocument/2006/relationships" xmlns:p="http://schemas.openxmlformats.org/presentationml/2006/main">
  <p:tag name="NUM" val="7"/>
</p:tagLst>
</file>

<file path=ppt/tags/tag55.xml><?xml version="1.0" encoding="utf-8"?>
<p:tagLst xmlns:a="http://schemas.openxmlformats.org/drawingml/2006/main" xmlns:r="http://schemas.openxmlformats.org/officeDocument/2006/relationships" xmlns:p="http://schemas.openxmlformats.org/presentationml/2006/main">
  <p:tag name="NUM" val="8"/>
</p:tagLst>
</file>

<file path=ppt/tags/tag56.xml><?xml version="1.0" encoding="utf-8"?>
<p:tagLst xmlns:a="http://schemas.openxmlformats.org/drawingml/2006/main" xmlns:r="http://schemas.openxmlformats.org/officeDocument/2006/relationships" xmlns:p="http://schemas.openxmlformats.org/presentationml/2006/main">
  <p:tag name="NUM" val="9"/>
</p:tagLst>
</file>

<file path=ppt/tags/tag57.xml><?xml version="1.0" encoding="utf-8"?>
<p:tagLst xmlns:a="http://schemas.openxmlformats.org/drawingml/2006/main" xmlns:r="http://schemas.openxmlformats.org/officeDocument/2006/relationships" xmlns:p="http://schemas.openxmlformats.org/presentationml/2006/main">
  <p:tag name="NUM" val="10"/>
</p:tagLst>
</file>

<file path=ppt/tags/tag58.xml><?xml version="1.0" encoding="utf-8"?>
<p:tagLst xmlns:a="http://schemas.openxmlformats.org/drawingml/2006/main" xmlns:r="http://schemas.openxmlformats.org/officeDocument/2006/relationships" xmlns:p="http://schemas.openxmlformats.org/presentationml/2006/main">
  <p:tag name="NUM" val="11"/>
</p:tagLst>
</file>

<file path=ppt/tags/tag59.xml><?xml version="1.0" encoding="utf-8"?>
<p:tagLst xmlns:a="http://schemas.openxmlformats.org/drawingml/2006/main" xmlns:r="http://schemas.openxmlformats.org/officeDocument/2006/relationships" xmlns:p="http://schemas.openxmlformats.org/presentationml/2006/main">
  <p:tag name="NUM" val="12"/>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13"/>
</p:tagLst>
</file>

<file path=ppt/tags/tag61.xml><?xml version="1.0" encoding="utf-8"?>
<p:tagLst xmlns:a="http://schemas.openxmlformats.org/drawingml/2006/main" xmlns:r="http://schemas.openxmlformats.org/officeDocument/2006/relationships" xmlns:p="http://schemas.openxmlformats.org/presentationml/2006/main">
  <p:tag name="NUM" val="14"/>
</p:tagLst>
</file>

<file path=ppt/tags/tag62.xml><?xml version="1.0" encoding="utf-8"?>
<p:tagLst xmlns:a="http://schemas.openxmlformats.org/drawingml/2006/main" xmlns:r="http://schemas.openxmlformats.org/officeDocument/2006/relationships" xmlns:p="http://schemas.openxmlformats.org/presentationml/2006/main">
  <p:tag name="NUM" val="15"/>
</p:tagLst>
</file>

<file path=ppt/tags/tag63.xml><?xml version="1.0" encoding="utf-8"?>
<p:tagLst xmlns:a="http://schemas.openxmlformats.org/drawingml/2006/main" xmlns:r="http://schemas.openxmlformats.org/officeDocument/2006/relationships" xmlns:p="http://schemas.openxmlformats.org/presentationml/2006/main">
  <p:tag name="NUM" val="16"/>
</p:tagLst>
</file>

<file path=ppt/tags/tag64.xml><?xml version="1.0" encoding="utf-8"?>
<p:tagLst xmlns:a="http://schemas.openxmlformats.org/drawingml/2006/main" xmlns:r="http://schemas.openxmlformats.org/officeDocument/2006/relationships" xmlns:p="http://schemas.openxmlformats.org/presentationml/2006/main">
  <p:tag name="NUM" val="17"/>
</p:tagLst>
</file>

<file path=ppt/tags/tag65.xml><?xml version="1.0" encoding="utf-8"?>
<p:tagLst xmlns:a="http://schemas.openxmlformats.org/drawingml/2006/main" xmlns:r="http://schemas.openxmlformats.org/officeDocument/2006/relationships" xmlns:p="http://schemas.openxmlformats.org/presentationml/2006/main">
  <p:tag name="NUM" val="18"/>
</p:tagLst>
</file>

<file path=ppt/tags/tag66.xml><?xml version="1.0" encoding="utf-8"?>
<p:tagLst xmlns:a="http://schemas.openxmlformats.org/drawingml/2006/main" xmlns:r="http://schemas.openxmlformats.org/officeDocument/2006/relationships" xmlns:p="http://schemas.openxmlformats.org/presentationml/2006/main">
  <p:tag name="NUM" val="19"/>
</p:tagLst>
</file>

<file path=ppt/tags/tag67.xml><?xml version="1.0" encoding="utf-8"?>
<p:tagLst xmlns:a="http://schemas.openxmlformats.org/drawingml/2006/main" xmlns:r="http://schemas.openxmlformats.org/officeDocument/2006/relationships" xmlns:p="http://schemas.openxmlformats.org/presentationml/2006/main">
  <p:tag name="NUM" val="20"/>
</p:tagLst>
</file>

<file path=ppt/tags/tag68.xml><?xml version="1.0" encoding="utf-8"?>
<p:tagLst xmlns:a="http://schemas.openxmlformats.org/drawingml/2006/main" xmlns:r="http://schemas.openxmlformats.org/officeDocument/2006/relationships" xmlns:p="http://schemas.openxmlformats.org/presentationml/2006/main">
  <p:tag name="NUM" val="21"/>
</p:tagLst>
</file>

<file path=ppt/tags/tag69.xml><?xml version="1.0" encoding="utf-8"?>
<p:tagLst xmlns:a="http://schemas.openxmlformats.org/drawingml/2006/main" xmlns:r="http://schemas.openxmlformats.org/officeDocument/2006/relationships" xmlns:p="http://schemas.openxmlformats.org/presentationml/2006/main">
  <p:tag name="NUM" val="2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23"/>
</p:tagLst>
</file>

<file path=ppt/tags/tag71.xml><?xml version="1.0" encoding="utf-8"?>
<p:tagLst xmlns:a="http://schemas.openxmlformats.org/drawingml/2006/main" xmlns:r="http://schemas.openxmlformats.org/officeDocument/2006/relationships" xmlns:p="http://schemas.openxmlformats.org/presentationml/2006/main">
  <p:tag name="NUM" val="24"/>
</p:tagLst>
</file>

<file path=ppt/tags/tag72.xml><?xml version="1.0" encoding="utf-8"?>
<p:tagLst xmlns:a="http://schemas.openxmlformats.org/drawingml/2006/main" xmlns:r="http://schemas.openxmlformats.org/officeDocument/2006/relationships" xmlns:p="http://schemas.openxmlformats.org/presentationml/2006/main">
  <p:tag name="NUM" val="25"/>
</p:tagLst>
</file>

<file path=ppt/tags/tag73.xml><?xml version="1.0" encoding="utf-8"?>
<p:tagLst xmlns:a="http://schemas.openxmlformats.org/drawingml/2006/main" xmlns:r="http://schemas.openxmlformats.org/officeDocument/2006/relationships" xmlns:p="http://schemas.openxmlformats.org/presentationml/2006/main">
  <p:tag name="NUM" val="26"/>
</p:tagLst>
</file>

<file path=ppt/tags/tag74.xml><?xml version="1.0" encoding="utf-8"?>
<p:tagLst xmlns:a="http://schemas.openxmlformats.org/drawingml/2006/main" xmlns:r="http://schemas.openxmlformats.org/officeDocument/2006/relationships" xmlns:p="http://schemas.openxmlformats.org/presentationml/2006/main">
  <p:tag name="NUM" val="27"/>
</p:tagLst>
</file>

<file path=ppt/tags/tag75.xml><?xml version="1.0" encoding="utf-8"?>
<p:tagLst xmlns:a="http://schemas.openxmlformats.org/drawingml/2006/main" xmlns:r="http://schemas.openxmlformats.org/officeDocument/2006/relationships" xmlns:p="http://schemas.openxmlformats.org/presentationml/2006/main">
  <p:tag name="NUM" val="28"/>
</p:tagLst>
</file>

<file path=ppt/tags/tag76.xml><?xml version="1.0" encoding="utf-8"?>
<p:tagLst xmlns:a="http://schemas.openxmlformats.org/drawingml/2006/main" xmlns:r="http://schemas.openxmlformats.org/officeDocument/2006/relationships" xmlns:p="http://schemas.openxmlformats.org/presentationml/2006/main">
  <p:tag name="NUM" val="29"/>
</p:tagLst>
</file>

<file path=ppt/tags/tag77.xml><?xml version="1.0" encoding="utf-8"?>
<p:tagLst xmlns:a="http://schemas.openxmlformats.org/drawingml/2006/main" xmlns:r="http://schemas.openxmlformats.org/officeDocument/2006/relationships" xmlns:p="http://schemas.openxmlformats.org/presentationml/2006/main">
  <p:tag name="NUM" val="30"/>
</p:tagLst>
</file>

<file path=ppt/tags/tag78.xml><?xml version="1.0" encoding="utf-8"?>
<p:tagLst xmlns:a="http://schemas.openxmlformats.org/drawingml/2006/main" xmlns:r="http://schemas.openxmlformats.org/officeDocument/2006/relationships" xmlns:p="http://schemas.openxmlformats.org/presentationml/2006/main">
  <p:tag name="NUM" val="31"/>
</p:tagLst>
</file>

<file path=ppt/tags/tag79.xml><?xml version="1.0" encoding="utf-8"?>
<p:tagLst xmlns:a="http://schemas.openxmlformats.org/drawingml/2006/main" xmlns:r="http://schemas.openxmlformats.org/officeDocument/2006/relationships" xmlns:p="http://schemas.openxmlformats.org/presentationml/2006/main">
  <p:tag name="NUM" val="32"/>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1"/>
</p:tagLst>
</file>

<file path=ppt/tags/tag81.xml><?xml version="1.0" encoding="utf-8"?>
<p:tagLst xmlns:a="http://schemas.openxmlformats.org/drawingml/2006/main" xmlns:r="http://schemas.openxmlformats.org/officeDocument/2006/relationships" xmlns:p="http://schemas.openxmlformats.org/presentationml/2006/main">
  <p:tag name="NUM" val="2"/>
</p:tagLst>
</file>

<file path=ppt/tags/tag82.xml><?xml version="1.0" encoding="utf-8"?>
<p:tagLst xmlns:a="http://schemas.openxmlformats.org/drawingml/2006/main" xmlns:r="http://schemas.openxmlformats.org/officeDocument/2006/relationships" xmlns:p="http://schemas.openxmlformats.org/presentationml/2006/main">
  <p:tag name="NUM" val="3"/>
</p:tagLst>
</file>

<file path=ppt/tags/tag83.xml><?xml version="1.0" encoding="utf-8"?>
<p:tagLst xmlns:a="http://schemas.openxmlformats.org/drawingml/2006/main" xmlns:r="http://schemas.openxmlformats.org/officeDocument/2006/relationships" xmlns:p="http://schemas.openxmlformats.org/presentationml/2006/main">
  <p:tag name="NUM" val="4"/>
</p:tagLst>
</file>

<file path=ppt/tags/tag84.xml><?xml version="1.0" encoding="utf-8"?>
<p:tagLst xmlns:a="http://schemas.openxmlformats.org/drawingml/2006/main" xmlns:r="http://schemas.openxmlformats.org/officeDocument/2006/relationships" xmlns:p="http://schemas.openxmlformats.org/presentationml/2006/main">
  <p:tag name="NUM" val="5"/>
</p:tagLst>
</file>

<file path=ppt/tags/tag85.xml><?xml version="1.0" encoding="utf-8"?>
<p:tagLst xmlns:a="http://schemas.openxmlformats.org/drawingml/2006/main" xmlns:r="http://schemas.openxmlformats.org/officeDocument/2006/relationships" xmlns:p="http://schemas.openxmlformats.org/presentationml/2006/main">
  <p:tag name="NUM" val="6"/>
</p:tagLst>
</file>

<file path=ppt/tags/tag86.xml><?xml version="1.0" encoding="utf-8"?>
<p:tagLst xmlns:a="http://schemas.openxmlformats.org/drawingml/2006/main" xmlns:r="http://schemas.openxmlformats.org/officeDocument/2006/relationships" xmlns:p="http://schemas.openxmlformats.org/presentationml/2006/main">
  <p:tag name="NUM" val="7"/>
</p:tagLst>
</file>

<file path=ppt/tags/tag87.xml><?xml version="1.0" encoding="utf-8"?>
<p:tagLst xmlns:a="http://schemas.openxmlformats.org/drawingml/2006/main" xmlns:r="http://schemas.openxmlformats.org/officeDocument/2006/relationships" xmlns:p="http://schemas.openxmlformats.org/presentationml/2006/main">
  <p:tag name="NUM" val="8"/>
</p:tagLst>
</file>

<file path=ppt/tags/tag88.xml><?xml version="1.0" encoding="utf-8"?>
<p:tagLst xmlns:a="http://schemas.openxmlformats.org/drawingml/2006/main" xmlns:r="http://schemas.openxmlformats.org/officeDocument/2006/relationships" xmlns:p="http://schemas.openxmlformats.org/presentationml/2006/main">
  <p:tag name="NUM" val="9"/>
</p:tagLst>
</file>

<file path=ppt/tags/tag89.xml><?xml version="1.0" encoding="utf-8"?>
<p:tagLst xmlns:a="http://schemas.openxmlformats.org/drawingml/2006/main" xmlns:r="http://schemas.openxmlformats.org/officeDocument/2006/relationships" xmlns:p="http://schemas.openxmlformats.org/presentationml/2006/main">
  <p:tag name="NUM" val="10"/>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ags/tag90.xml><?xml version="1.0" encoding="utf-8"?>
<p:tagLst xmlns:a="http://schemas.openxmlformats.org/drawingml/2006/main" xmlns:r="http://schemas.openxmlformats.org/officeDocument/2006/relationships" xmlns:p="http://schemas.openxmlformats.org/presentationml/2006/main">
  <p:tag name="NUM" val="11"/>
</p:tagLst>
</file>

<file path=ppt/tags/tag91.xml><?xml version="1.0" encoding="utf-8"?>
<p:tagLst xmlns:a="http://schemas.openxmlformats.org/drawingml/2006/main" xmlns:r="http://schemas.openxmlformats.org/officeDocument/2006/relationships" xmlns:p="http://schemas.openxmlformats.org/presentationml/2006/main">
  <p:tag name="NUM" val="12"/>
</p:tagLst>
</file>

<file path=ppt/tags/tag92.xml><?xml version="1.0" encoding="utf-8"?>
<p:tagLst xmlns:a="http://schemas.openxmlformats.org/drawingml/2006/main" xmlns:r="http://schemas.openxmlformats.org/officeDocument/2006/relationships" xmlns:p="http://schemas.openxmlformats.org/presentationml/2006/main">
  <p:tag name="NUM" val="13"/>
</p:tagLst>
</file>

<file path=ppt/tags/tag93.xml><?xml version="1.0" encoding="utf-8"?>
<p:tagLst xmlns:a="http://schemas.openxmlformats.org/drawingml/2006/main" xmlns:r="http://schemas.openxmlformats.org/officeDocument/2006/relationships" xmlns:p="http://schemas.openxmlformats.org/presentationml/2006/main">
  <p:tag name="NUM" val="14"/>
</p:tagLst>
</file>

<file path=ppt/tags/tag94.xml><?xml version="1.0" encoding="utf-8"?>
<p:tagLst xmlns:a="http://schemas.openxmlformats.org/drawingml/2006/main" xmlns:r="http://schemas.openxmlformats.org/officeDocument/2006/relationships" xmlns:p="http://schemas.openxmlformats.org/presentationml/2006/main">
  <p:tag name="NUM" val="15"/>
</p:tagLst>
</file>

<file path=ppt/tags/tag95.xml><?xml version="1.0" encoding="utf-8"?>
<p:tagLst xmlns:a="http://schemas.openxmlformats.org/drawingml/2006/main" xmlns:r="http://schemas.openxmlformats.org/officeDocument/2006/relationships" xmlns:p="http://schemas.openxmlformats.org/presentationml/2006/main">
  <p:tag name="NUM" val="16"/>
</p:tagLst>
</file>

<file path=ppt/tags/tag96.xml><?xml version="1.0" encoding="utf-8"?>
<p:tagLst xmlns:a="http://schemas.openxmlformats.org/drawingml/2006/main" xmlns:r="http://schemas.openxmlformats.org/officeDocument/2006/relationships" xmlns:p="http://schemas.openxmlformats.org/presentationml/2006/main">
  <p:tag name="NUM" val="17"/>
</p:tagLst>
</file>

<file path=ppt/tags/tag97.xml><?xml version="1.0" encoding="utf-8"?>
<p:tagLst xmlns:a="http://schemas.openxmlformats.org/drawingml/2006/main" xmlns:r="http://schemas.openxmlformats.org/officeDocument/2006/relationships" xmlns:p="http://schemas.openxmlformats.org/presentationml/2006/main">
  <p:tag name="NUM" val="18"/>
</p:tagLst>
</file>

<file path=ppt/tags/tag98.xml><?xml version="1.0" encoding="utf-8"?>
<p:tagLst xmlns:a="http://schemas.openxmlformats.org/drawingml/2006/main" xmlns:r="http://schemas.openxmlformats.org/officeDocument/2006/relationships" xmlns:p="http://schemas.openxmlformats.org/presentationml/2006/main">
  <p:tag name="NUM" val="19"/>
</p:tagLst>
</file>

<file path=ppt/tags/tag99.xml><?xml version="1.0" encoding="utf-8"?>
<p:tagLst xmlns:a="http://schemas.openxmlformats.org/drawingml/2006/main" xmlns:r="http://schemas.openxmlformats.org/officeDocument/2006/relationships" xmlns:p="http://schemas.openxmlformats.org/presentationml/2006/main">
  <p:tag name="NUM" val="20"/>
</p:tagLst>
</file>

<file path=ppt/theme/theme1.xml><?xml version="1.0" encoding="utf-8"?>
<a:theme xmlns:a="http://schemas.openxmlformats.org/drawingml/2006/main" name="mil">
  <a:themeElements>
    <a:clrScheme name="">
      <a:dk1>
        <a:srgbClr val="919191"/>
      </a:dk1>
      <a:lt1>
        <a:srgbClr val="FFFFFF"/>
      </a:lt1>
      <a:dk2>
        <a:srgbClr val="000066"/>
      </a:dk2>
      <a:lt2>
        <a:srgbClr val="FFFF00"/>
      </a:lt2>
      <a:accent1>
        <a:srgbClr val="618FFD"/>
      </a:accent1>
      <a:accent2>
        <a:srgbClr val="00AE00"/>
      </a:accent2>
      <a:accent3>
        <a:srgbClr val="AAAAB8"/>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600" b="0"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présentation\mil.pot</Template>
  <TotalTime>0</TotalTime>
  <Pages>29</Pages>
  <Words>6229</Words>
  <Application>Microsoft Office PowerPoint</Application>
  <PresentationFormat>Affichage à l'écran (4:3)</PresentationFormat>
  <Paragraphs>510</Paragraphs>
  <Slides>22</Slides>
  <Notes>22</Notes>
  <HiddenSlides>0</HiddenSlides>
  <MMClips>0</MMClips>
  <ScaleCrop>false</ScaleCrop>
  <HeadingPairs>
    <vt:vector size="8" baseType="variant">
      <vt:variant>
        <vt:lpstr>Polices utilisées</vt:lpstr>
      </vt:variant>
      <vt:variant>
        <vt:i4>9</vt:i4>
      </vt:variant>
      <vt:variant>
        <vt:lpstr>Thème</vt:lpstr>
      </vt:variant>
      <vt:variant>
        <vt:i4>1</vt:i4>
      </vt:variant>
      <vt:variant>
        <vt:lpstr>Serveurs OLE incorporés</vt:lpstr>
      </vt:variant>
      <vt:variant>
        <vt:i4>2</vt:i4>
      </vt:variant>
      <vt:variant>
        <vt:lpstr>Titres des diapositives</vt:lpstr>
      </vt:variant>
      <vt:variant>
        <vt:i4>22</vt:i4>
      </vt:variant>
    </vt:vector>
  </HeadingPairs>
  <TitlesOfParts>
    <vt:vector size="34" baseType="lpstr">
      <vt:lpstr>Arial</vt:lpstr>
      <vt:lpstr>Arial Narrow</vt:lpstr>
      <vt:lpstr>Cambria Math</vt:lpstr>
      <vt:lpstr>Century Gothic</vt:lpstr>
      <vt:lpstr>Eras Bold ITC</vt:lpstr>
      <vt:lpstr>Helvetica</vt:lpstr>
      <vt:lpstr>Tahoma</vt:lpstr>
      <vt:lpstr>Times New Roman</vt:lpstr>
      <vt:lpstr>Wingdings</vt:lpstr>
      <vt:lpstr>mil</vt:lpstr>
      <vt:lpstr>Équation</vt:lpstr>
      <vt:lpstr>Equation</vt:lpstr>
      <vt:lpstr>Présentation PowerPoint</vt:lpstr>
      <vt:lpstr>Contenu</vt:lpstr>
      <vt:lpstr>Les stocks dans les entreprises</vt:lpstr>
      <vt:lpstr>Stocks de fabrication ou de distribution</vt:lpstr>
      <vt:lpstr>Stock actif, stock de sécurité, stock moyen</vt:lpstr>
      <vt:lpstr>Systèmes de gestion des stocks</vt:lpstr>
      <vt:lpstr>Système à point de commande</vt:lpstr>
      <vt:lpstr>Système à recomplètement périodique</vt:lpstr>
      <vt:lpstr>Critères de choix</vt:lpstr>
      <vt:lpstr>Rotation des stocks et durée d’écoulement des stocks ou couverture</vt:lpstr>
      <vt:lpstr>Les différentes classes de produits</vt:lpstr>
      <vt:lpstr>Coût d'acquisition</vt:lpstr>
      <vt:lpstr>Coût de possession</vt:lpstr>
      <vt:lpstr>Coût de passation de commande</vt:lpstr>
      <vt:lpstr>Coût de rupture</vt:lpstr>
      <vt:lpstr>Le modèle de base</vt:lpstr>
      <vt:lpstr>Évolution du coût</vt:lpstr>
      <vt:lpstr>La formule de Wilson</vt:lpstr>
      <vt:lpstr>Rabais sur quantité (1)</vt:lpstr>
      <vt:lpstr>Rabais sur quantité (2)</vt:lpstr>
      <vt:lpstr>Rabais uniformes</vt:lpstr>
      <vt:lpstr>Groupage des commandes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gestion des stocks</dc:title>
  <dc:subject/>
  <dc:creator>Groupe HEC</dc:creator>
  <cp:keywords/>
  <dc:description/>
  <cp:lastModifiedBy>Gerard Baglin</cp:lastModifiedBy>
  <cp:revision>186</cp:revision>
  <cp:lastPrinted>2020-08-08T16:01:39Z</cp:lastPrinted>
  <dcterms:created xsi:type="dcterms:W3CDTF">1998-03-11T15:02:48Z</dcterms:created>
  <dcterms:modified xsi:type="dcterms:W3CDTF">2022-02-20T08:35:35Z</dcterms:modified>
</cp:coreProperties>
</file>