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3.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7.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8.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9.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10.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notesSlides/notesSlide11.xml" ContentType="application/vnd.openxmlformats-officedocument.presentationml.notesSlide+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notesSlides/notesSlide12.xml" ContentType="application/vnd.openxmlformats-officedocument.presentationml.notesSlide+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notesSlides/notesSlide13.xml" ContentType="application/vnd.openxmlformats-officedocument.presentationml.notesSlide+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notesSlides/notesSlide14.xml" ContentType="application/vnd.openxmlformats-officedocument.presentationml.notesSlide+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notesSlides/notesSlide15.xml" ContentType="application/vnd.openxmlformats-officedocument.presentationml.notesSlide+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notesSlides/notesSlide16.xml" ContentType="application/vnd.openxmlformats-officedocument.presentationml.notesSlide+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notesSlides/notesSlide17.xml" ContentType="application/vnd.openxmlformats-officedocument.presentationml.notesSlide+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notesSlides/notesSlide18.xml" ContentType="application/vnd.openxmlformats-officedocument.presentationml.notesSlide+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notesSlides/notesSlide19.xml" ContentType="application/vnd.openxmlformats-officedocument.presentationml.notesSlide+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2"/>
  </p:notesMasterIdLst>
  <p:handoutMasterIdLst>
    <p:handoutMasterId r:id="rId23"/>
  </p:handoutMasterIdLst>
  <p:sldIdLst>
    <p:sldId id="257" r:id="rId2"/>
    <p:sldId id="384" r:id="rId3"/>
    <p:sldId id="388" r:id="rId4"/>
    <p:sldId id="389" r:id="rId5"/>
    <p:sldId id="386" r:id="rId6"/>
    <p:sldId id="390" r:id="rId7"/>
    <p:sldId id="288" r:id="rId8"/>
    <p:sldId id="301" r:id="rId9"/>
    <p:sldId id="312" r:id="rId10"/>
    <p:sldId id="289" r:id="rId11"/>
    <p:sldId id="290" r:id="rId12"/>
    <p:sldId id="291" r:id="rId13"/>
    <p:sldId id="292" r:id="rId14"/>
    <p:sldId id="303" r:id="rId15"/>
    <p:sldId id="304" r:id="rId16"/>
    <p:sldId id="305" r:id="rId17"/>
    <p:sldId id="314" r:id="rId18"/>
    <p:sldId id="306" r:id="rId19"/>
    <p:sldId id="385" r:id="rId20"/>
    <p:sldId id="294" r:id="rId21"/>
  </p:sldIdLst>
  <p:sldSz cx="9144000" cy="6858000" type="letter"/>
  <p:notesSz cx="7099300" cy="10234613"/>
  <p:kinsoku lang="ja-JP" invalStChars="、。，．・：；？！゛゜ヽヾゝゞ々ー’”）〕］｝〉》」』】°‰′″℃￠％ぁぃぅぇぉっゃゅょゎァィゥェォッャュョヮヵヶ!%),.:;?]}｡｣､･ｧｨｩｪｫｬｭｮｯｰﾞﾟ" invalEndChars="‘“（〔［｛〈《「『【￥＄$([\{｢￡"/>
  <p:defaultTextStyle>
    <a:defPPr>
      <a:defRPr lang="fr-FR"/>
    </a:defPPr>
    <a:lvl1pPr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256">
          <p15:clr>
            <a:srgbClr val="A4A3A4"/>
          </p15:clr>
        </p15:guide>
        <p15:guide id="2" pos="513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00279F"/>
    <a:srgbClr val="FF0066"/>
    <a:srgbClr val="339933"/>
    <a:srgbClr val="FF00FF"/>
    <a:srgbClr val="FFFFC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autoAdjust="0"/>
    <p:restoredTop sz="87719" autoAdjust="0"/>
  </p:normalViewPr>
  <p:slideViewPr>
    <p:cSldViewPr>
      <p:cViewPr varScale="1">
        <p:scale>
          <a:sx n="97" d="100"/>
          <a:sy n="97" d="100"/>
        </p:scale>
        <p:origin x="1926" y="78"/>
      </p:cViewPr>
      <p:guideLst>
        <p:guide orient="horz" pos="2256"/>
        <p:guide pos="51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0" d="100"/>
          <a:sy n="60" d="100"/>
        </p:scale>
        <p:origin x="4302" y="58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D:\Executive%20master\Module%2004\Simulateur%20loi%20normale.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D:\Executive%20master\Module%2004\Simulateur%20loi%20norma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Fréquence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v>Plage</c:v>
          </c:tx>
          <c:spPr>
            <a:solidFill>
              <a:schemeClr val="accent1"/>
            </a:solidFill>
            <a:ln>
              <a:noFill/>
            </a:ln>
            <a:effectLst/>
          </c:spPr>
          <c:invertIfNegative val="0"/>
          <c:cat>
            <c:numRef>
              <c:f>'Feuil2 (3)'!$D$2:$D$12</c:f>
              <c:numCache>
                <c:formatCode>General</c:formatCode>
                <c:ptCount val="11"/>
                <c:pt idx="0">
                  <c:v>30</c:v>
                </c:pt>
                <c:pt idx="1">
                  <c:v>35</c:v>
                </c:pt>
                <c:pt idx="2">
                  <c:v>40</c:v>
                </c:pt>
                <c:pt idx="3">
                  <c:v>45</c:v>
                </c:pt>
                <c:pt idx="4">
                  <c:v>50</c:v>
                </c:pt>
                <c:pt idx="5">
                  <c:v>55</c:v>
                </c:pt>
                <c:pt idx="6">
                  <c:v>60</c:v>
                </c:pt>
                <c:pt idx="7">
                  <c:v>65</c:v>
                </c:pt>
                <c:pt idx="8">
                  <c:v>70</c:v>
                </c:pt>
                <c:pt idx="9">
                  <c:v>75</c:v>
                </c:pt>
                <c:pt idx="10">
                  <c:v>80</c:v>
                </c:pt>
              </c:numCache>
            </c:numRef>
          </c:cat>
          <c:val>
            <c:numRef>
              <c:f>'Feuil2 (3)'!$E$2:$E$12</c:f>
              <c:numCache>
                <c:formatCode>General</c:formatCode>
                <c:ptCount val="11"/>
                <c:pt idx="0">
                  <c:v>0</c:v>
                </c:pt>
                <c:pt idx="1">
                  <c:v>0</c:v>
                </c:pt>
                <c:pt idx="2">
                  <c:v>2</c:v>
                </c:pt>
                <c:pt idx="3">
                  <c:v>3</c:v>
                </c:pt>
                <c:pt idx="4">
                  <c:v>5</c:v>
                </c:pt>
                <c:pt idx="5">
                  <c:v>6</c:v>
                </c:pt>
                <c:pt idx="6">
                  <c:v>4</c:v>
                </c:pt>
                <c:pt idx="7">
                  <c:v>3</c:v>
                </c:pt>
                <c:pt idx="8">
                  <c:v>2</c:v>
                </c:pt>
                <c:pt idx="9">
                  <c:v>1</c:v>
                </c:pt>
                <c:pt idx="10">
                  <c:v>0</c:v>
                </c:pt>
              </c:numCache>
            </c:numRef>
          </c:val>
          <c:extLst>
            <c:ext xmlns:c16="http://schemas.microsoft.com/office/drawing/2014/chart" uri="{C3380CC4-5D6E-409C-BE32-E72D297353CC}">
              <c16:uniqueId val="{00000000-9CDE-488C-8F18-EE879E0A67B4}"/>
            </c:ext>
          </c:extLst>
        </c:ser>
        <c:dLbls>
          <c:showLegendKey val="0"/>
          <c:showVal val="0"/>
          <c:showCatName val="0"/>
          <c:showSerName val="0"/>
          <c:showPercent val="0"/>
          <c:showBubbleSize val="0"/>
        </c:dLbls>
        <c:gapWidth val="219"/>
        <c:overlap val="-27"/>
        <c:axId val="633315008"/>
        <c:axId val="633315992"/>
      </c:barChart>
      <c:scatterChart>
        <c:scatterStyle val="smoothMarker"/>
        <c:varyColors val="0"/>
        <c:ser>
          <c:idx val="1"/>
          <c:order val="1"/>
          <c:tx>
            <c:v>Densité</c:v>
          </c:tx>
          <c:spPr>
            <a:ln w="28575" cap="rnd">
              <a:solidFill>
                <a:schemeClr val="accent2"/>
              </a:solidFill>
              <a:round/>
            </a:ln>
            <a:effectLst/>
          </c:spPr>
          <c:marker>
            <c:symbol val="none"/>
          </c:marker>
          <c:yVal>
            <c:numRef>
              <c:f>'Feuil2 (3)'!$F$2:$F$12</c:f>
              <c:numCache>
                <c:formatCode>General</c:formatCode>
                <c:ptCount val="11"/>
                <c:pt idx="0">
                  <c:v>1.644085181511559E-3</c:v>
                </c:pt>
                <c:pt idx="1">
                  <c:v>5.6958244657080923E-3</c:v>
                </c:pt>
                <c:pt idx="2">
                  <c:v>1.4687229803948586E-2</c:v>
                </c:pt>
                <c:pt idx="3">
                  <c:v>2.8188644668801523E-2</c:v>
                </c:pt>
                <c:pt idx="4">
                  <c:v>4.0267949182634794E-2</c:v>
                </c:pt>
                <c:pt idx="5">
                  <c:v>4.2814989339036699E-2</c:v>
                </c:pt>
                <c:pt idx="6">
                  <c:v>3.3883103330480231E-2</c:v>
                </c:pt>
                <c:pt idx="7">
                  <c:v>1.9958207422494437E-2</c:v>
                </c:pt>
                <c:pt idx="8">
                  <c:v>8.7500572626296839E-3</c:v>
                </c:pt>
                <c:pt idx="9">
                  <c:v>2.8552968756642683E-3</c:v>
                </c:pt>
                <c:pt idx="10">
                  <c:v>6.9349391814108887E-4</c:v>
                </c:pt>
              </c:numCache>
            </c:numRef>
          </c:yVal>
          <c:smooth val="1"/>
          <c:extLst>
            <c:ext xmlns:c16="http://schemas.microsoft.com/office/drawing/2014/chart" uri="{C3380CC4-5D6E-409C-BE32-E72D297353CC}">
              <c16:uniqueId val="{00000001-9CDE-488C-8F18-EE879E0A67B4}"/>
            </c:ext>
          </c:extLst>
        </c:ser>
        <c:dLbls>
          <c:showLegendKey val="0"/>
          <c:showVal val="0"/>
          <c:showCatName val="0"/>
          <c:showSerName val="0"/>
          <c:showPercent val="0"/>
          <c:showBubbleSize val="0"/>
        </c:dLbls>
        <c:axId val="425006752"/>
        <c:axId val="425006424"/>
      </c:scatterChart>
      <c:valAx>
        <c:axId val="633315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633315992"/>
        <c:crosses val="autoZero"/>
        <c:crossBetween val="midCat"/>
      </c:valAx>
      <c:valAx>
        <c:axId val="6333159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633315008"/>
        <c:crosses val="autoZero"/>
        <c:crossBetween val="midCat"/>
      </c:valAx>
      <c:valAx>
        <c:axId val="425006424"/>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25006752"/>
        <c:crosses val="max"/>
        <c:crossBetween val="midCat"/>
      </c:valAx>
      <c:valAx>
        <c:axId val="425006752"/>
        <c:scaling>
          <c:orientation val="minMax"/>
        </c:scaling>
        <c:delete val="1"/>
        <c:axPos val="b"/>
        <c:majorTickMark val="out"/>
        <c:minorTickMark val="none"/>
        <c:tickLblPos val="nextTo"/>
        <c:crossAx val="425006424"/>
        <c:crosses val="autoZero"/>
        <c:crossBetween val="midCat"/>
      </c:valAx>
      <c:spPr>
        <a:noFill/>
        <a:ln>
          <a:noFill/>
        </a:ln>
        <a:effectLst/>
      </c:spPr>
    </c:plotArea>
    <c:plotVisOnly val="1"/>
    <c:dispBlanksAs val="gap"/>
    <c:showDLblsOverMax val="0"/>
  </c:chart>
  <c:spPr>
    <a:noFill/>
    <a:ln>
      <a:solidFill>
        <a:srgbClr val="000000"/>
      </a:solidFill>
    </a:ln>
    <a:effectLst/>
  </c:spPr>
  <c:txPr>
    <a:bodyPr/>
    <a:lstStyle/>
    <a:p>
      <a:pPr>
        <a:defRPr/>
      </a:pPr>
      <a:endParaRPr lang="fr-FR"/>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fr-FR"/>
              <a:t>Densité de probabilité</a:t>
            </a:r>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fr-FR"/>
        </a:p>
      </c:txPr>
    </c:title>
    <c:autoTitleDeleted val="0"/>
    <c:plotArea>
      <c:layout/>
      <c:scatterChart>
        <c:scatterStyle val="lineMarker"/>
        <c:varyColors val="0"/>
        <c:ser>
          <c:idx val="0"/>
          <c:order val="0"/>
          <c:spPr>
            <a:ln w="38100" cap="rnd">
              <a:solidFill>
                <a:schemeClr val="accent1"/>
              </a:solidFill>
              <a:round/>
            </a:ln>
            <a:effectLst/>
          </c:spPr>
          <c:marker>
            <c:symbol val="none"/>
          </c:marker>
          <c:xVal>
            <c:numRef>
              <c:f>Feuil1!$B$5:$B$35</c:f>
              <c:numCache>
                <c:formatCode>0.0</c:formatCode>
                <c:ptCount val="31"/>
                <c:pt idx="0">
                  <c:v>-3</c:v>
                </c:pt>
                <c:pt idx="1">
                  <c:v>-2.8</c:v>
                </c:pt>
                <c:pt idx="2">
                  <c:v>-2.5999999999999996</c:v>
                </c:pt>
                <c:pt idx="3">
                  <c:v>-2.3999999999999995</c:v>
                </c:pt>
                <c:pt idx="4">
                  <c:v>-2.1999999999999993</c:v>
                </c:pt>
                <c:pt idx="5">
                  <c:v>-1.9999999999999993</c:v>
                </c:pt>
                <c:pt idx="6">
                  <c:v>-1.7999999999999994</c:v>
                </c:pt>
                <c:pt idx="7">
                  <c:v>-1.5999999999999994</c:v>
                </c:pt>
                <c:pt idx="8">
                  <c:v>-1.3999999999999995</c:v>
                </c:pt>
                <c:pt idx="9">
                  <c:v>-1.1999999999999995</c:v>
                </c:pt>
                <c:pt idx="10">
                  <c:v>-0.99999999999999956</c:v>
                </c:pt>
                <c:pt idx="11">
                  <c:v>-0.7999999999999996</c:v>
                </c:pt>
                <c:pt idx="12">
                  <c:v>-0.59999999999999964</c:v>
                </c:pt>
                <c:pt idx="13">
                  <c:v>-0.39999999999999963</c:v>
                </c:pt>
                <c:pt idx="14">
                  <c:v>-0.19999999999999962</c:v>
                </c:pt>
                <c:pt idx="15">
                  <c:v>3.8857805861880479E-16</c:v>
                </c:pt>
                <c:pt idx="16">
                  <c:v>0.2000000000000004</c:v>
                </c:pt>
                <c:pt idx="17">
                  <c:v>0.40000000000000041</c:v>
                </c:pt>
                <c:pt idx="18">
                  <c:v>0.60000000000000042</c:v>
                </c:pt>
                <c:pt idx="19">
                  <c:v>0.80000000000000049</c:v>
                </c:pt>
                <c:pt idx="20">
                  <c:v>1.0000000000000004</c:v>
                </c:pt>
                <c:pt idx="21">
                  <c:v>1.2000000000000004</c:v>
                </c:pt>
                <c:pt idx="22">
                  <c:v>1.4000000000000004</c:v>
                </c:pt>
                <c:pt idx="23">
                  <c:v>1.6000000000000003</c:v>
                </c:pt>
                <c:pt idx="24">
                  <c:v>1.8000000000000003</c:v>
                </c:pt>
                <c:pt idx="25">
                  <c:v>2.0000000000000004</c:v>
                </c:pt>
                <c:pt idx="26">
                  <c:v>2.2000000000000006</c:v>
                </c:pt>
                <c:pt idx="27">
                  <c:v>2.4000000000000008</c:v>
                </c:pt>
                <c:pt idx="28">
                  <c:v>2.600000000000001</c:v>
                </c:pt>
                <c:pt idx="29">
                  <c:v>2.8000000000000012</c:v>
                </c:pt>
                <c:pt idx="30">
                  <c:v>3.0000000000000013</c:v>
                </c:pt>
              </c:numCache>
            </c:numRef>
          </c:xVal>
          <c:yVal>
            <c:numRef>
              <c:f>Feuil1!$C$5:$C$35</c:f>
              <c:numCache>
                <c:formatCode>General</c:formatCode>
                <c:ptCount val="31"/>
                <c:pt idx="0">
                  <c:v>4.4318484119380075E-3</c:v>
                </c:pt>
                <c:pt idx="1">
                  <c:v>7.9154515829799686E-3</c:v>
                </c:pt>
                <c:pt idx="2">
                  <c:v>1.3582969233685634E-2</c:v>
                </c:pt>
                <c:pt idx="3">
                  <c:v>2.2394530294842931E-2</c:v>
                </c:pt>
                <c:pt idx="4">
                  <c:v>3.5474592846231487E-2</c:v>
                </c:pt>
                <c:pt idx="5">
                  <c:v>5.3990966513188125E-2</c:v>
                </c:pt>
                <c:pt idx="6">
                  <c:v>7.895015830089426E-2</c:v>
                </c:pt>
                <c:pt idx="7">
                  <c:v>0.11092083467945565</c:v>
                </c:pt>
                <c:pt idx="8">
                  <c:v>0.14972746563574499</c:v>
                </c:pt>
                <c:pt idx="9">
                  <c:v>0.19418605498321306</c:v>
                </c:pt>
                <c:pt idx="10">
                  <c:v>0.24197072451914345</c:v>
                </c:pt>
                <c:pt idx="11">
                  <c:v>0.28969155276148284</c:v>
                </c:pt>
                <c:pt idx="12">
                  <c:v>0.33322460289179973</c:v>
                </c:pt>
                <c:pt idx="13">
                  <c:v>0.36827014030332339</c:v>
                </c:pt>
                <c:pt idx="14">
                  <c:v>0.39104269397545594</c:v>
                </c:pt>
                <c:pt idx="15">
                  <c:v>0.3989422804014327</c:v>
                </c:pt>
                <c:pt idx="16">
                  <c:v>0.39104269397545588</c:v>
                </c:pt>
                <c:pt idx="17">
                  <c:v>0.36827014030332328</c:v>
                </c:pt>
                <c:pt idx="18">
                  <c:v>0.33322460289179956</c:v>
                </c:pt>
                <c:pt idx="19">
                  <c:v>0.28969155276148262</c:v>
                </c:pt>
                <c:pt idx="20">
                  <c:v>0.24197072451914328</c:v>
                </c:pt>
                <c:pt idx="21">
                  <c:v>0.19418605498321284</c:v>
                </c:pt>
                <c:pt idx="22">
                  <c:v>0.14972746563574479</c:v>
                </c:pt>
                <c:pt idx="23">
                  <c:v>0.11092083467945553</c:v>
                </c:pt>
                <c:pt idx="24">
                  <c:v>7.8950158300894122E-2</c:v>
                </c:pt>
                <c:pt idx="25">
                  <c:v>5.3990966513188007E-2</c:v>
                </c:pt>
                <c:pt idx="26">
                  <c:v>3.547459284623139E-2</c:v>
                </c:pt>
                <c:pt idx="27">
                  <c:v>2.2394530294842851E-2</c:v>
                </c:pt>
                <c:pt idx="28">
                  <c:v>1.3582969233685583E-2</c:v>
                </c:pt>
                <c:pt idx="29">
                  <c:v>7.9154515829799391E-3</c:v>
                </c:pt>
                <c:pt idx="30">
                  <c:v>4.431848411937991E-3</c:v>
                </c:pt>
              </c:numCache>
            </c:numRef>
          </c:yVal>
          <c:smooth val="1"/>
          <c:extLst>
            <c:ext xmlns:c16="http://schemas.microsoft.com/office/drawing/2014/chart" uri="{C3380CC4-5D6E-409C-BE32-E72D297353CC}">
              <c16:uniqueId val="{00000000-06E7-44E5-AA4A-C1D46B1303B7}"/>
            </c:ext>
          </c:extLst>
        </c:ser>
        <c:dLbls>
          <c:showLegendKey val="0"/>
          <c:showVal val="0"/>
          <c:showCatName val="0"/>
          <c:showSerName val="0"/>
          <c:showPercent val="0"/>
          <c:showBubbleSize val="0"/>
        </c:dLbls>
        <c:axId val="427877160"/>
        <c:axId val="427884376"/>
      </c:scatterChart>
      <c:valAx>
        <c:axId val="427877160"/>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fr-FR"/>
          </a:p>
        </c:txPr>
        <c:crossAx val="427884376"/>
        <c:crosses val="autoZero"/>
        <c:crossBetween val="midCat"/>
      </c:valAx>
      <c:valAx>
        <c:axId val="4278843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27877160"/>
        <c:crosses val="autoZero"/>
        <c:crossBetween val="midCat"/>
      </c:valAx>
      <c:spPr>
        <a:no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fr-FR"/>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fr-FR" b="1"/>
              <a:t>FONCTION DE REPARTITION</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scatterChart>
        <c:scatterStyle val="lineMarker"/>
        <c:varyColors val="0"/>
        <c:ser>
          <c:idx val="0"/>
          <c:order val="0"/>
          <c:spPr>
            <a:ln w="38100" cap="rnd">
              <a:solidFill>
                <a:schemeClr val="accent1"/>
              </a:solidFill>
              <a:round/>
            </a:ln>
            <a:effectLst/>
          </c:spPr>
          <c:marker>
            <c:symbol val="none"/>
          </c:marker>
          <c:xVal>
            <c:numRef>
              <c:f>Feuil1!$B$5:$B$35</c:f>
              <c:numCache>
                <c:formatCode>0.0</c:formatCode>
                <c:ptCount val="31"/>
                <c:pt idx="0">
                  <c:v>-3</c:v>
                </c:pt>
                <c:pt idx="1">
                  <c:v>-2.8</c:v>
                </c:pt>
                <c:pt idx="2">
                  <c:v>-2.5999999999999996</c:v>
                </c:pt>
                <c:pt idx="3">
                  <c:v>-2.3999999999999995</c:v>
                </c:pt>
                <c:pt idx="4">
                  <c:v>-2.1999999999999993</c:v>
                </c:pt>
                <c:pt idx="5">
                  <c:v>-1.9999999999999993</c:v>
                </c:pt>
                <c:pt idx="6">
                  <c:v>-1.7999999999999994</c:v>
                </c:pt>
                <c:pt idx="7">
                  <c:v>-1.5999999999999994</c:v>
                </c:pt>
                <c:pt idx="8">
                  <c:v>-1.3999999999999995</c:v>
                </c:pt>
                <c:pt idx="9">
                  <c:v>-1.1999999999999995</c:v>
                </c:pt>
                <c:pt idx="10">
                  <c:v>-0.99999999999999956</c:v>
                </c:pt>
                <c:pt idx="11">
                  <c:v>-0.7999999999999996</c:v>
                </c:pt>
                <c:pt idx="12">
                  <c:v>-0.59999999999999964</c:v>
                </c:pt>
                <c:pt idx="13">
                  <c:v>-0.39999999999999963</c:v>
                </c:pt>
                <c:pt idx="14">
                  <c:v>-0.19999999999999962</c:v>
                </c:pt>
                <c:pt idx="15">
                  <c:v>3.8857805861880479E-16</c:v>
                </c:pt>
                <c:pt idx="16">
                  <c:v>0.2000000000000004</c:v>
                </c:pt>
                <c:pt idx="17">
                  <c:v>0.40000000000000041</c:v>
                </c:pt>
                <c:pt idx="18">
                  <c:v>0.60000000000000042</c:v>
                </c:pt>
                <c:pt idx="19">
                  <c:v>0.80000000000000049</c:v>
                </c:pt>
                <c:pt idx="20">
                  <c:v>1.0000000000000004</c:v>
                </c:pt>
                <c:pt idx="21">
                  <c:v>1.2000000000000004</c:v>
                </c:pt>
                <c:pt idx="22">
                  <c:v>1.4000000000000004</c:v>
                </c:pt>
                <c:pt idx="23">
                  <c:v>1.6000000000000003</c:v>
                </c:pt>
                <c:pt idx="24">
                  <c:v>1.8000000000000003</c:v>
                </c:pt>
                <c:pt idx="25">
                  <c:v>2.0000000000000004</c:v>
                </c:pt>
                <c:pt idx="26">
                  <c:v>2.2000000000000006</c:v>
                </c:pt>
                <c:pt idx="27">
                  <c:v>2.4000000000000008</c:v>
                </c:pt>
                <c:pt idx="28">
                  <c:v>2.600000000000001</c:v>
                </c:pt>
                <c:pt idx="29">
                  <c:v>2.8000000000000012</c:v>
                </c:pt>
                <c:pt idx="30">
                  <c:v>3.0000000000000013</c:v>
                </c:pt>
              </c:numCache>
            </c:numRef>
          </c:xVal>
          <c:yVal>
            <c:numRef>
              <c:f>Feuil1!$D$5:$D$35</c:f>
              <c:numCache>
                <c:formatCode>General</c:formatCode>
                <c:ptCount val="31"/>
                <c:pt idx="0">
                  <c:v>1.3498980316300933E-3</c:v>
                </c:pt>
                <c:pt idx="1">
                  <c:v>2.5551303304279312E-3</c:v>
                </c:pt>
                <c:pt idx="2">
                  <c:v>4.6611880237187493E-3</c:v>
                </c:pt>
                <c:pt idx="3">
                  <c:v>8.1975359245961381E-3</c:v>
                </c:pt>
                <c:pt idx="4">
                  <c:v>1.3903447513498632E-2</c:v>
                </c:pt>
                <c:pt idx="5">
                  <c:v>2.2750131948179233E-2</c:v>
                </c:pt>
                <c:pt idx="6">
                  <c:v>3.5930319112925838E-2</c:v>
                </c:pt>
                <c:pt idx="7">
                  <c:v>5.4799291699558036E-2</c:v>
                </c:pt>
                <c:pt idx="8">
                  <c:v>8.0756659233771108E-2</c:v>
                </c:pt>
                <c:pt idx="9">
                  <c:v>0.11506967022170837</c:v>
                </c:pt>
                <c:pt idx="10">
                  <c:v>0.1586552539314571</c:v>
                </c:pt>
                <c:pt idx="11">
                  <c:v>0.21185539858339675</c:v>
                </c:pt>
                <c:pt idx="12">
                  <c:v>0.27425311775007366</c:v>
                </c:pt>
                <c:pt idx="13">
                  <c:v>0.34457825838967593</c:v>
                </c:pt>
                <c:pt idx="14">
                  <c:v>0.42074029056089712</c:v>
                </c:pt>
                <c:pt idx="15">
                  <c:v>0.50000000000000022</c:v>
                </c:pt>
                <c:pt idx="16">
                  <c:v>0.57925970943910321</c:v>
                </c:pt>
                <c:pt idx="17">
                  <c:v>0.6554217416103244</c:v>
                </c:pt>
                <c:pt idx="18">
                  <c:v>0.72574688224992656</c:v>
                </c:pt>
                <c:pt idx="19">
                  <c:v>0.78814460141660347</c:v>
                </c:pt>
                <c:pt idx="20">
                  <c:v>0.84134474606854304</c:v>
                </c:pt>
                <c:pt idx="21">
                  <c:v>0.88493032977829178</c:v>
                </c:pt>
                <c:pt idx="22">
                  <c:v>0.91924334076622904</c:v>
                </c:pt>
                <c:pt idx="23">
                  <c:v>0.94520070830044201</c:v>
                </c:pt>
                <c:pt idx="24">
                  <c:v>0.96406968088707423</c:v>
                </c:pt>
                <c:pt idx="25">
                  <c:v>0.97724986805182079</c:v>
                </c:pt>
                <c:pt idx="26">
                  <c:v>0.98609655248650141</c:v>
                </c:pt>
                <c:pt idx="27">
                  <c:v>0.99180246407540384</c:v>
                </c:pt>
                <c:pt idx="28">
                  <c:v>0.99533881197628127</c:v>
                </c:pt>
                <c:pt idx="29">
                  <c:v>0.99744486966957213</c:v>
                </c:pt>
                <c:pt idx="30">
                  <c:v>0.9986501019683699</c:v>
                </c:pt>
              </c:numCache>
            </c:numRef>
          </c:yVal>
          <c:smooth val="0"/>
          <c:extLst>
            <c:ext xmlns:c16="http://schemas.microsoft.com/office/drawing/2014/chart" uri="{C3380CC4-5D6E-409C-BE32-E72D297353CC}">
              <c16:uniqueId val="{00000000-8660-46B5-B542-4DE2E2250524}"/>
            </c:ext>
          </c:extLst>
        </c:ser>
        <c:dLbls>
          <c:showLegendKey val="0"/>
          <c:showVal val="0"/>
          <c:showCatName val="0"/>
          <c:showSerName val="0"/>
          <c:showPercent val="0"/>
          <c:showBubbleSize val="0"/>
        </c:dLbls>
        <c:axId val="641801168"/>
        <c:axId val="641801496"/>
      </c:scatterChart>
      <c:valAx>
        <c:axId val="641801168"/>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641801496"/>
        <c:crosses val="autoZero"/>
        <c:crossBetween val="midCat"/>
      </c:valAx>
      <c:valAx>
        <c:axId val="6418014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641801168"/>
        <c:crosses val="autoZero"/>
        <c:crossBetween val="midCat"/>
      </c:valAx>
      <c:spPr>
        <a:noFill/>
        <a:ln>
          <a:noFill/>
        </a:ln>
        <a:effectLst/>
      </c:spPr>
    </c:plotArea>
    <c:plotVisOnly val="1"/>
    <c:dispBlanksAs val="gap"/>
    <c:showDLblsOverMax val="0"/>
  </c:chart>
  <c:spPr>
    <a:solidFill>
      <a:schemeClr val="bg1"/>
    </a:solidFill>
    <a:ln w="9525" cap="flat" cmpd="sng" algn="ctr">
      <a:solidFill>
        <a:schemeClr val="accent1"/>
      </a:solidFill>
      <a:round/>
    </a:ln>
    <a:effectLst/>
  </c:spPr>
  <c:txPr>
    <a:bodyPr/>
    <a:lstStyle/>
    <a:p>
      <a:pPr>
        <a:defRPr/>
      </a:pPr>
      <a:endParaRPr lang="fr-F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F3E776A-890E-4822-93DC-BF4CCEFD9089}"/>
              </a:ext>
            </a:extLst>
          </p:cNvPr>
          <p:cNvSpPr>
            <a:spLocks noGrp="1" noChangeArrowheads="1"/>
          </p:cNvSpPr>
          <p:nvPr>
            <p:ph type="body" sz="quarter" idx="3"/>
          </p:nvPr>
        </p:nvSpPr>
        <p:spPr bwMode="auto">
          <a:xfrm>
            <a:off x="946150" y="4878388"/>
            <a:ext cx="5207000" cy="4627562"/>
          </a:xfrm>
          <a:prstGeom prst="rect">
            <a:avLst/>
          </a:prstGeom>
          <a:noFill/>
          <a:ln w="12700">
            <a:noFill/>
            <a:miter lim="800000"/>
            <a:headEnd/>
            <a:tailEnd/>
          </a:ln>
          <a:effectLst/>
        </p:spPr>
        <p:txBody>
          <a:bodyPr vert="horz" wrap="square" lIns="95484" tIns="46903" rIns="95484" bIns="46903" numCol="1" anchor="t" anchorCtr="0" compatLnSpc="1">
            <a:prstTxWarp prst="textNoShape">
              <a:avLst/>
            </a:prstTxWarp>
          </a:bodyPr>
          <a:lstStyle/>
          <a:p>
            <a:pPr lvl="0"/>
            <a:r>
              <a:rPr lang="fr-FR" noProof="0"/>
              <a:t>Corps du texte</a:t>
            </a:r>
          </a:p>
          <a:p>
            <a:pPr lvl="0"/>
            <a:r>
              <a:rPr lang="fr-FR" noProof="0"/>
              <a:t>Deuxième niveau</a:t>
            </a:r>
          </a:p>
          <a:p>
            <a:pPr lvl="0"/>
            <a:r>
              <a:rPr lang="fr-FR" noProof="0"/>
              <a:t>Troisième niveau</a:t>
            </a:r>
          </a:p>
          <a:p>
            <a:pPr lvl="0"/>
            <a:r>
              <a:rPr lang="fr-FR" noProof="0"/>
              <a:t>Quatrième niveau</a:t>
            </a:r>
          </a:p>
          <a:p>
            <a:pPr lvl="0"/>
            <a:r>
              <a:rPr lang="fr-FR" noProof="0"/>
              <a:t>Cinquième niveau</a:t>
            </a:r>
          </a:p>
        </p:txBody>
      </p:sp>
      <p:sp>
        <p:nvSpPr>
          <p:cNvPr id="25603" name="Rectangle 3">
            <a:extLst>
              <a:ext uri="{FF2B5EF4-FFF2-40B4-BE49-F238E27FC236}">
                <a16:creationId xmlns:a16="http://schemas.microsoft.com/office/drawing/2014/main" id="{D8B2302B-8852-4881-AE43-98E1C0776A77}"/>
              </a:ext>
            </a:extLst>
          </p:cNvPr>
          <p:cNvSpPr>
            <a:spLocks noGrp="1" noRot="1" noChangeAspect="1" noChangeArrowheads="1" noTextEdit="1"/>
          </p:cNvSpPr>
          <p:nvPr>
            <p:ph type="sldImg" idx="2"/>
          </p:nvPr>
        </p:nvSpPr>
        <p:spPr bwMode="auto">
          <a:xfrm>
            <a:off x="1163638" y="893763"/>
            <a:ext cx="4773612" cy="357981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 name="Espace réservé du numéro de diapositive 1">
            <a:extLst>
              <a:ext uri="{FF2B5EF4-FFF2-40B4-BE49-F238E27FC236}">
                <a16:creationId xmlns:a16="http://schemas.microsoft.com/office/drawing/2014/main" id="{89DBDDDE-CCC4-4996-ACE5-5B47C3759549}"/>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‹N°›</a:t>
            </a:fld>
            <a:endParaRPr lang="fr-FR"/>
          </a:p>
        </p:txBody>
      </p:sp>
      <p:sp>
        <p:nvSpPr>
          <p:cNvPr id="5" name="ZoneTexte 4">
            <a:extLst>
              <a:ext uri="{FF2B5EF4-FFF2-40B4-BE49-F238E27FC236}">
                <a16:creationId xmlns:a16="http://schemas.microsoft.com/office/drawing/2014/main" id="{ADA55FCF-8DD8-4F88-943A-4BF9F009CE75}"/>
              </a:ext>
            </a:extLst>
          </p:cNvPr>
          <p:cNvSpPr txBox="1"/>
          <p:nvPr/>
        </p:nvSpPr>
        <p:spPr>
          <a:xfrm rot="19005916">
            <a:off x="2302352" y="6679289"/>
            <a:ext cx="2494594" cy="646331"/>
          </a:xfrm>
          <a:prstGeom prst="rect">
            <a:avLst/>
          </a:prstGeom>
          <a:noFill/>
        </p:spPr>
        <p:txBody>
          <a:bodyPr wrap="none" rtlCol="0">
            <a:spAutoFit/>
          </a:bodyPr>
          <a:lstStyle/>
          <a:p>
            <a:r>
              <a:rPr lang="fr-FR" sz="4000" dirty="0">
                <a:solidFill>
                  <a:schemeClr val="bg1">
                    <a:lumMod val="85000"/>
                  </a:schemeClr>
                </a:solidFill>
              </a:rPr>
              <a:t>ISM Paris</a:t>
            </a: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742950" indent="-28575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1143000" indent="-228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600200" indent="-228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2057400" indent="-228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image" Target="../media/image18.png"/></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vmlDrawing" Target="../drawings/vmlDrawing7.vml"/><Relationship Id="rId5" Type="http://schemas.openxmlformats.org/officeDocument/2006/relationships/image" Target="../media/image22.wmf"/><Relationship Id="rId4" Type="http://schemas.openxmlformats.org/officeDocument/2006/relationships/oleObject" Target="../embeddings/oleObject11.bin"/></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Cette partie est consacrée aux problématiques du service au client. Il montrera que, parmi d’autres mesures le stock de sécurité permet d’améliorer la disponibilité des produits dans la </a:t>
            </a:r>
            <a:r>
              <a:rPr lang="fr-FR" sz="1000" b="1" dirty="0"/>
              <a:t>supply chain </a:t>
            </a:r>
            <a:r>
              <a:rPr lang="fr-FR" sz="1000" dirty="0"/>
              <a:t>dans un environnement où la demande et l’offre sont volatiles et variables. </a:t>
            </a:r>
          </a:p>
          <a:p>
            <a:pPr>
              <a:lnSpc>
                <a:spcPct val="100000"/>
              </a:lnSpc>
            </a:pPr>
            <a:r>
              <a:rPr lang="fr-FR" sz="1000" dirty="0"/>
              <a:t>Il traitera des indicateurs de niveau de service au client et de la façon dont les managers de la </a:t>
            </a:r>
            <a:r>
              <a:rPr lang="fr-FR" sz="1000" b="1" dirty="0"/>
              <a:t>supply chain </a:t>
            </a:r>
            <a:r>
              <a:rPr lang="fr-FR" sz="1000" dirty="0"/>
              <a:t>peuvent définir les niveaux du stock de sécurité pour offrir une disponibilité des produits satisfaisante. </a:t>
            </a:r>
          </a:p>
          <a:p>
            <a:pPr>
              <a:lnSpc>
                <a:spcPct val="100000"/>
              </a:lnSpc>
            </a:pPr>
            <a:r>
              <a:rPr lang="fr-FR" sz="1000" dirty="0"/>
              <a:t>Il s’appuiera sur les méthodes de gestion des stocks et sur les différents coûts liés aux stocks pour optimiser les variables de décision associées aux stocks de sécurité. Il analysera également comment les managers peuvent utiliser des mesures organisationnelles pour réduire les niveaux de stock de sécurité requis tout en maintenant ou même améliorant la disponibilité des produits dans les canaux de la </a:t>
            </a:r>
            <a:r>
              <a:rPr lang="fr-FR" sz="1000" b="1" dirty="0"/>
              <a:t>supply chain</a:t>
            </a:r>
            <a:r>
              <a:rPr lang="fr-FR" sz="1000" dirty="0"/>
              <a:t>. </a:t>
            </a:r>
          </a:p>
          <a:p>
            <a:pPr>
              <a:lnSpc>
                <a:spcPct val="100000"/>
              </a:lnSpc>
            </a:pPr>
            <a:r>
              <a:rPr lang="fr-FR" sz="1000" dirty="0"/>
              <a:t>L’objectif est de permettre une compréhension du processus de sélection des méthodes et/ou des paramètres de gestion afin d’optimiser les performances du système, exprimées en termes de coûts et de niveau de service.</a:t>
            </a:r>
          </a:p>
        </p:txBody>
      </p:sp>
      <p:sp>
        <p:nvSpPr>
          <p:cNvPr id="5" name="Espace réservé du numéro de diapositive 1">
            <a:extLst>
              <a:ext uri="{FF2B5EF4-FFF2-40B4-BE49-F238E27FC236}">
                <a16:creationId xmlns:a16="http://schemas.microsoft.com/office/drawing/2014/main" id="{FB2BBB72-0E43-4670-BA0E-4F7EA373B2B0}"/>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1</a:t>
            </a:fld>
            <a:endParaRPr lang="fr-FR"/>
          </a:p>
        </p:txBody>
      </p:sp>
    </p:spTree>
    <p:extLst>
      <p:ext uri="{BB962C8B-B14F-4D97-AF65-F5344CB8AC3E}">
        <p14:creationId xmlns:p14="http://schemas.microsoft.com/office/powerpoint/2010/main" val="23655812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La détermination du niveau de stock de sécurité se fait en utilisant différentes méthodologies, mais elle s’établit principalement en fonction des deux facteurs suivants :</a:t>
            </a:r>
          </a:p>
          <a:p>
            <a:pPr marL="93663">
              <a:lnSpc>
                <a:spcPct val="100000"/>
              </a:lnSpc>
            </a:pPr>
            <a:r>
              <a:rPr lang="fr-FR" sz="1000" dirty="0"/>
              <a:t> - les aléas dus à la demande et au délai de réapprovisionnement, </a:t>
            </a:r>
          </a:p>
          <a:p>
            <a:pPr marL="93663">
              <a:lnSpc>
                <a:spcPct val="100000"/>
              </a:lnSpc>
            </a:pPr>
            <a:r>
              <a:rPr lang="fr-FR" sz="1000" dirty="0"/>
              <a:t> - le niveau de service au client souhaité. </a:t>
            </a:r>
          </a:p>
          <a:p>
            <a:pPr>
              <a:lnSpc>
                <a:spcPct val="100000"/>
              </a:lnSpc>
            </a:pPr>
            <a:r>
              <a:rPr lang="fr-FR" sz="1000" dirty="0"/>
              <a:t>Le calcul du stock de sécurité dépend également du système de gestion des stocks adopté. Dans ce chapitre, on retient les deux systèmes développés dans le 04-21 Systèmes et modèles de gestion des stocks précédents, à savoir le système à point de commande et le système à recomplètement périodique. </a:t>
            </a:r>
          </a:p>
          <a:p>
            <a:pPr>
              <a:lnSpc>
                <a:spcPct val="100000"/>
              </a:lnSpc>
            </a:pPr>
            <a:r>
              <a:rPr lang="fr-FR" sz="1000" dirty="0"/>
              <a:t>Le calcul du stock de sécurité se fait à partir des aléas sur la demande et/ou sur le délai de réapprovisionnement ; il est impératif de connaître la ou les distribution(s) de probabilité des variables aléatoires (demande, délai de réapprovisionnement, quantité bonne). </a:t>
            </a:r>
          </a:p>
          <a:p>
            <a:pPr>
              <a:lnSpc>
                <a:spcPct val="100000"/>
              </a:lnSpc>
            </a:pPr>
            <a:r>
              <a:rPr lang="fr-FR" sz="1000" dirty="0"/>
              <a:t>Deux approches :</a:t>
            </a:r>
          </a:p>
          <a:p>
            <a:pPr marL="88900">
              <a:lnSpc>
                <a:spcPct val="100000"/>
              </a:lnSpc>
            </a:pPr>
            <a:r>
              <a:rPr lang="fr-FR" sz="1000" dirty="0"/>
              <a:t> - On fixe un taux de service objectif. On détermine le niveau de stock de sécurité à partir d’un modèle probabiliste.</a:t>
            </a:r>
          </a:p>
          <a:p>
            <a:pPr marL="88900">
              <a:lnSpc>
                <a:spcPct val="100000"/>
              </a:lnSpc>
            </a:pPr>
            <a:r>
              <a:rPr lang="fr-FR" sz="1000" dirty="0"/>
              <a:t> - Dans le cas où le calcul du stock de sécurité se fait à partir du coût de rupture, on cherchera à minimiser la somme des coûts de stockage, de passation de commande et de rupture.</a:t>
            </a:r>
          </a:p>
        </p:txBody>
      </p:sp>
      <p:sp>
        <p:nvSpPr>
          <p:cNvPr id="5" name="Espace réservé du numéro de diapositive 1">
            <a:extLst>
              <a:ext uri="{FF2B5EF4-FFF2-40B4-BE49-F238E27FC236}">
                <a16:creationId xmlns:a16="http://schemas.microsoft.com/office/drawing/2014/main" id="{4C16FB5F-9E55-4CBE-A1D8-CAA0BCF0D6BD}"/>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10</a:t>
            </a:fld>
            <a:endParaRPr lang="fr-FR"/>
          </a:p>
        </p:txBody>
      </p:sp>
    </p:spTree>
    <p:extLst>
      <p:ext uri="{BB962C8B-B14F-4D97-AF65-F5344CB8AC3E}">
        <p14:creationId xmlns:p14="http://schemas.microsoft.com/office/powerpoint/2010/main" val="3131913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2BC171-9EA7-4445-8558-80D12E95300C}"/>
              </a:ext>
            </a:extLst>
          </p:cNvPr>
          <p:cNvSpPr>
            <a:spLocks noGrp="1" noRot="1" noChangeAspect="1" noChangeArrowheads="1" noTextEdit="1"/>
          </p:cNvSpPr>
          <p:nvPr>
            <p:ph type="sldImg"/>
          </p:nvPr>
        </p:nvSpPr>
        <p:spPr>
          <a:xfrm>
            <a:off x="1003300" y="774700"/>
            <a:ext cx="5097463" cy="3822700"/>
          </a:xfrm>
          <a:ln cap="flat"/>
        </p:spPr>
      </p:sp>
      <p:sp>
        <p:nvSpPr>
          <p:cNvPr id="26627" name="Rectangle 3">
            <a:extLst>
              <a:ext uri="{FF2B5EF4-FFF2-40B4-BE49-F238E27FC236}">
                <a16:creationId xmlns:a16="http://schemas.microsoft.com/office/drawing/2014/main" id="{42606A31-C7A4-4276-AA77-8FAD6E7733FC}"/>
              </a:ext>
            </a:extLst>
          </p:cNvPr>
          <p:cNvSpPr>
            <a:spLocks noGrp="1" noChangeArrowheads="1"/>
          </p:cNvSpPr>
          <p:nvPr>
            <p:ph type="body" idx="1"/>
          </p:nvPr>
        </p:nvSpPr>
        <p:spPr>
          <a:xfrm>
            <a:off x="946150" y="4876800"/>
            <a:ext cx="5207000" cy="462915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5472" tIns="46898" rIns="95472" bIns="46898"/>
          <a:lstStyle/>
          <a:p>
            <a:pPr>
              <a:lnSpc>
                <a:spcPct val="100000"/>
              </a:lnSpc>
            </a:pPr>
            <a:r>
              <a:rPr lang="fr-FR" altLang="fr-FR" sz="1000" dirty="0">
                <a:latin typeface="Arial" panose="020B0604020202020204" pitchFamily="34" charset="0"/>
              </a:rPr>
              <a:t>En termes de rotation (ou de flux), un stock de sécurité est très différent des stocks cycliques présentés jusqu’ici, qui étaient destinés à être écoulés entièrement entre deux livraisons. La particularité du stock de sécurité est d’être sinon permanent, du moins d’usage exceptionnel. </a:t>
            </a:r>
          </a:p>
          <a:p>
            <a:pPr>
              <a:lnSpc>
                <a:spcPct val="100000"/>
              </a:lnSpc>
            </a:pPr>
            <a:r>
              <a:rPr lang="fr-FR" altLang="fr-FR" sz="1000" dirty="0">
                <a:latin typeface="Arial" panose="020B0604020202020204" pitchFamily="34" charset="0"/>
              </a:rPr>
              <a:t>En effet, ce stock joue son rôle de protection contre les aléas uniquement pendant une période de temps spécifique dénommée intervalle de protection. Intuitivement, cet intervalle correspond à la période pendant laquelle le gestionnaire doit livrer les demandes directement à l’aide du stock disponible, en attendant les livraisons des commandes passées. Il faut donc calibrer le niveau de stock de sécurité par rapport à la demande pendant cette période. De plus, le stock de sécurité est utilisé uniquement lorsque la demande pendant l’intervalle de protection est supérieure à la demande moyenne attendue. </a:t>
            </a:r>
          </a:p>
          <a:p>
            <a:pPr>
              <a:lnSpc>
                <a:spcPct val="100000"/>
              </a:lnSpc>
            </a:pPr>
            <a:r>
              <a:rPr lang="fr-FR" altLang="fr-FR" sz="1000" dirty="0">
                <a:latin typeface="Arial" panose="020B0604020202020204" pitchFamily="34" charset="0"/>
              </a:rPr>
              <a:t>La longueur de l’intervalle de protection, donnée fondamentale pour les stocks de sécurité, dépend du type de système de gestion de stock mis en place. Dans un système à point de commande, l’intervalle de protection est égal au délai d’obtention :</a:t>
            </a:r>
          </a:p>
          <a:p>
            <a:pPr>
              <a:lnSpc>
                <a:spcPct val="100000"/>
              </a:lnSpc>
            </a:pPr>
            <a:r>
              <a:rPr lang="fr-FR" altLang="fr-FR" sz="1000" dirty="0">
                <a:latin typeface="Arial" panose="020B0604020202020204" pitchFamily="34" charset="0"/>
              </a:rPr>
              <a:t>Tant que le stock est supérieur au point de commande, il n’y a pas de rupture.</a:t>
            </a:r>
          </a:p>
          <a:p>
            <a:pPr>
              <a:lnSpc>
                <a:spcPct val="100000"/>
              </a:lnSpc>
            </a:pPr>
            <a:r>
              <a:rPr lang="fr-FR" altLang="fr-FR" sz="1000" dirty="0">
                <a:latin typeface="Arial" panose="020B0604020202020204" pitchFamily="34" charset="0"/>
              </a:rPr>
              <a:t>Le risque intervient à partir du moment où l’on a franchi le point de commande et donc que l’on a passé une commande : la demande peut être supérieure au stock disponible.</a:t>
            </a:r>
          </a:p>
          <a:p>
            <a:pPr>
              <a:lnSpc>
                <a:spcPct val="100000"/>
              </a:lnSpc>
            </a:pPr>
            <a:r>
              <a:rPr lang="fr-FR" altLang="fr-FR" sz="1000" dirty="0">
                <a:latin typeface="Arial" panose="020B0604020202020204" pitchFamily="34" charset="0"/>
              </a:rPr>
              <a:t>Si l’on fixe le point de commande à la demande moyenne pendant le délai d’obtention moyen, il y a des risques que la demande soit supérieure à la moyenne et/ou que le délai de livraison dépasse le délai moyen ce qui entraînerait une rupture.</a:t>
            </a:r>
          </a:p>
          <a:p>
            <a:pPr>
              <a:lnSpc>
                <a:spcPct val="100000"/>
              </a:lnSpc>
            </a:pPr>
            <a:r>
              <a:rPr lang="fr-FR" altLang="fr-FR" sz="1000" b="1" dirty="0">
                <a:latin typeface="Arial" panose="020B0604020202020204" pitchFamily="34" charset="0"/>
              </a:rPr>
              <a:t>L’intervalle de protection est le délai de livraison.</a:t>
            </a:r>
          </a:p>
          <a:p>
            <a:pPr>
              <a:lnSpc>
                <a:spcPct val="100000"/>
              </a:lnSpc>
            </a:pPr>
            <a:r>
              <a:rPr lang="fr-FR" altLang="fr-FR" sz="1000" dirty="0">
                <a:latin typeface="Arial" panose="020B0604020202020204" pitchFamily="34" charset="0"/>
              </a:rPr>
              <a:t>Le stock de sécurité doit donc protéger contre cette éventualité (jusqu’à un certain point).</a:t>
            </a:r>
          </a:p>
          <a:p>
            <a:pPr>
              <a:lnSpc>
                <a:spcPct val="100000"/>
              </a:lnSpc>
            </a:pPr>
            <a:endParaRPr lang="fr-FR" altLang="fr-FR" sz="1000" dirty="0">
              <a:latin typeface="Arial" panose="020B0604020202020204" pitchFamily="34" charset="0"/>
            </a:endParaRPr>
          </a:p>
        </p:txBody>
      </p:sp>
      <p:sp>
        <p:nvSpPr>
          <p:cNvPr id="5" name="Espace réservé du numéro de diapositive 1">
            <a:extLst>
              <a:ext uri="{FF2B5EF4-FFF2-40B4-BE49-F238E27FC236}">
                <a16:creationId xmlns:a16="http://schemas.microsoft.com/office/drawing/2014/main" id="{870FF132-4A39-4DD1-8754-152EE18DD08B}"/>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A1C7BD2-D7A4-4305-991C-FB6B2074D3A9}"/>
              </a:ext>
            </a:extLst>
          </p:cNvPr>
          <p:cNvSpPr>
            <a:spLocks noGrp="1" noRot="1" noChangeAspect="1" noChangeArrowheads="1" noTextEdit="1"/>
          </p:cNvSpPr>
          <p:nvPr>
            <p:ph type="sldImg"/>
          </p:nvPr>
        </p:nvSpPr>
        <p:spPr>
          <a:xfrm>
            <a:off x="1003300" y="774700"/>
            <a:ext cx="5097463" cy="3822700"/>
          </a:xfrm>
          <a:ln cap="flat"/>
        </p:spPr>
      </p:sp>
      <p:sp>
        <p:nvSpPr>
          <p:cNvPr id="27651" name="Rectangle 3">
            <a:extLst>
              <a:ext uri="{FF2B5EF4-FFF2-40B4-BE49-F238E27FC236}">
                <a16:creationId xmlns:a16="http://schemas.microsoft.com/office/drawing/2014/main" id="{140B24CB-574B-4D1D-BAA1-D3F9B6F5D253}"/>
              </a:ext>
            </a:extLst>
          </p:cNvPr>
          <p:cNvSpPr>
            <a:spLocks noGrp="1" noChangeArrowheads="1"/>
          </p:cNvSpPr>
          <p:nvPr>
            <p:ph type="body" idx="1"/>
          </p:nvPr>
        </p:nvSpPr>
        <p:spPr>
          <a:xfrm>
            <a:off x="946150" y="4876800"/>
            <a:ext cx="5207000" cy="462915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5472" tIns="46898" rIns="95472" bIns="46898"/>
          <a:lstStyle/>
          <a:p>
            <a:pPr>
              <a:lnSpc>
                <a:spcPct val="100000"/>
              </a:lnSpc>
            </a:pPr>
            <a:r>
              <a:rPr lang="fr-FR" altLang="fr-FR" sz="1000" dirty="0">
                <a:latin typeface="Arial" panose="020B0604020202020204" pitchFamily="34" charset="0"/>
              </a:rPr>
              <a:t>Dans un système à recomplètement périodique, le gestionnaire passe une commande à la fin de chaque période. La quantité commandée est égale au niveau de </a:t>
            </a:r>
            <a:r>
              <a:rPr lang="fr-FR" altLang="fr-FR" sz="1000" dirty="0" err="1">
                <a:latin typeface="Arial" panose="020B0604020202020204" pitchFamily="34" charset="0"/>
              </a:rPr>
              <a:t>recomplètement</a:t>
            </a:r>
            <a:r>
              <a:rPr lang="fr-FR" altLang="fr-FR" sz="1000" dirty="0">
                <a:latin typeface="Arial" panose="020B0604020202020204" pitchFamily="34" charset="0"/>
              </a:rPr>
              <a:t> moins le stock au moment de la passation de commande.</a:t>
            </a:r>
          </a:p>
          <a:p>
            <a:pPr>
              <a:lnSpc>
                <a:spcPct val="100000"/>
              </a:lnSpc>
            </a:pPr>
            <a:r>
              <a:rPr lang="fr-FR" altLang="fr-FR" sz="1000" dirty="0">
                <a:latin typeface="Arial" panose="020B0604020202020204" pitchFamily="34" charset="0"/>
              </a:rPr>
              <a:t>La quantité correspondant au niveau de recomplètement doit permettre de satisfaire la demande jusqu’à la réception de la quantité commandée.</a:t>
            </a:r>
          </a:p>
          <a:p>
            <a:pPr>
              <a:lnSpc>
                <a:spcPct val="100000"/>
              </a:lnSpc>
            </a:pPr>
            <a:r>
              <a:rPr lang="fr-FR" altLang="fr-FR" sz="1000" dirty="0">
                <a:latin typeface="Arial" panose="020B0604020202020204" pitchFamily="34" charset="0"/>
              </a:rPr>
              <a:t>Si la demande est supérieure à la moyenne pendant la période de révision, le niveau de stock sera très bas au moment de la passation de commande ; on commandera certes une quantité plus importante que la moyenne, mais le stock disponible peut ne pas suffire à satisfaire la demande pendant le délai d’obtention.</a:t>
            </a:r>
          </a:p>
          <a:p>
            <a:pPr>
              <a:lnSpc>
                <a:spcPct val="100000"/>
              </a:lnSpc>
            </a:pPr>
            <a:r>
              <a:rPr lang="fr-FR" altLang="fr-FR" sz="1000" dirty="0">
                <a:latin typeface="Arial" panose="020B0604020202020204" pitchFamily="34" charset="0"/>
              </a:rPr>
              <a:t>On voit sur la figure que l’intervalle de protection est alors égal au délai constitué </a:t>
            </a:r>
            <a:r>
              <a:rPr lang="fr-FR" altLang="fr-FR" sz="1000" b="1" dirty="0">
                <a:latin typeface="Arial" panose="020B0604020202020204" pitchFamily="34" charset="0"/>
              </a:rPr>
              <a:t>d’une période de révision et d’un délai d’obtention</a:t>
            </a:r>
            <a:r>
              <a:rPr lang="fr-FR" altLang="fr-FR" sz="1000" dirty="0">
                <a:latin typeface="Arial" panose="020B0604020202020204" pitchFamily="34" charset="0"/>
              </a:rPr>
              <a:t>.</a:t>
            </a:r>
          </a:p>
          <a:p>
            <a:pPr>
              <a:lnSpc>
                <a:spcPct val="100000"/>
              </a:lnSpc>
            </a:pPr>
            <a:r>
              <a:rPr lang="fr-FR" altLang="fr-FR" sz="1000" dirty="0">
                <a:latin typeface="Arial" panose="020B0604020202020204" pitchFamily="34" charset="0"/>
              </a:rPr>
              <a:t>Dans tous les cas, il est nécessaire de connaître la distribution de probabilité de la demande pendant l’intervalle de protection pour paramétrer le système de gestion. </a:t>
            </a:r>
          </a:p>
          <a:p>
            <a:pPr>
              <a:lnSpc>
                <a:spcPct val="100000"/>
              </a:lnSpc>
            </a:pPr>
            <a:r>
              <a:rPr lang="fr-FR" altLang="fr-FR" sz="1000" dirty="0">
                <a:latin typeface="Arial" panose="020B0604020202020204" pitchFamily="34" charset="0"/>
              </a:rPr>
              <a:t>On note que l’intervalle de protection est plus long dans le cas du système à recomplètement périodique que dans le cas du système à point de commande.</a:t>
            </a:r>
          </a:p>
          <a:p>
            <a:pPr>
              <a:lnSpc>
                <a:spcPct val="100000"/>
              </a:lnSpc>
            </a:pPr>
            <a:r>
              <a:rPr lang="fr-FR" altLang="fr-FR" sz="1000" dirty="0">
                <a:latin typeface="Arial" panose="020B0604020202020204" pitchFamily="34" charset="0"/>
              </a:rPr>
              <a:t>Il en résulte un risque de rupture plus élevé et donc un niveau de stock de sécurité plus haut pour parvenir au même niveau de service.</a:t>
            </a:r>
          </a:p>
          <a:p>
            <a:pPr>
              <a:lnSpc>
                <a:spcPct val="100000"/>
              </a:lnSpc>
            </a:pPr>
            <a:endParaRPr lang="fr-FR" altLang="fr-FR" sz="1000" dirty="0">
              <a:latin typeface="Arial" panose="020B0604020202020204" pitchFamily="34" charset="0"/>
            </a:endParaRPr>
          </a:p>
          <a:p>
            <a:pPr>
              <a:lnSpc>
                <a:spcPct val="100000"/>
              </a:lnSpc>
            </a:pPr>
            <a:endParaRPr lang="fr-FR" altLang="fr-FR" sz="1000" dirty="0">
              <a:latin typeface="Arial" panose="020B0604020202020204" pitchFamily="34" charset="0"/>
            </a:endParaRPr>
          </a:p>
        </p:txBody>
      </p:sp>
      <p:sp>
        <p:nvSpPr>
          <p:cNvPr id="5" name="Espace réservé du numéro de diapositive 1">
            <a:extLst>
              <a:ext uri="{FF2B5EF4-FFF2-40B4-BE49-F238E27FC236}">
                <a16:creationId xmlns:a16="http://schemas.microsoft.com/office/drawing/2014/main" id="{4B159703-8D45-4A93-967F-966C445DCD37}"/>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6">
            <a:extLst>
              <a:ext uri="{FF2B5EF4-FFF2-40B4-BE49-F238E27FC236}">
                <a16:creationId xmlns:a16="http://schemas.microsoft.com/office/drawing/2014/main" id="{CECB4BBB-121F-4EDB-91D8-5C60AD694317}"/>
              </a:ext>
            </a:extLst>
          </p:cNvPr>
          <p:cNvSpPr>
            <a:spLocks noGrp="1" noRot="1" noChangeAspect="1" noChangeArrowheads="1" noTextEdit="1"/>
          </p:cNvSpPr>
          <p:nvPr>
            <p:ph type="sldImg"/>
          </p:nvPr>
        </p:nvSpPr>
        <p:spPr>
          <a:xfrm>
            <a:off x="1003300" y="774700"/>
            <a:ext cx="5097463" cy="3822700"/>
          </a:xfrm>
          <a:ln cap="flat"/>
        </p:spPr>
      </p:sp>
      <p:sp>
        <p:nvSpPr>
          <p:cNvPr id="28675" name="Rectangle 1027">
            <a:extLst>
              <a:ext uri="{FF2B5EF4-FFF2-40B4-BE49-F238E27FC236}">
                <a16:creationId xmlns:a16="http://schemas.microsoft.com/office/drawing/2014/main" id="{AE782E87-270B-47FE-94B2-3493E4FFE125}"/>
              </a:ext>
            </a:extLst>
          </p:cNvPr>
          <p:cNvSpPr>
            <a:spLocks noGrp="1" noChangeArrowheads="1"/>
          </p:cNvSpPr>
          <p:nvPr>
            <p:ph type="body" idx="1"/>
          </p:nvPr>
        </p:nvSpPr>
        <p:spPr>
          <a:xfrm>
            <a:off x="525314" y="4757266"/>
            <a:ext cx="5976664" cy="504056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5472" tIns="46898" rIns="95472" bIns="46898"/>
          <a:lstStyle/>
          <a:p>
            <a:pPr>
              <a:lnSpc>
                <a:spcPct val="100000"/>
              </a:lnSpc>
            </a:pPr>
            <a:r>
              <a:rPr lang="fr-FR" altLang="fr-FR" sz="1000" dirty="0">
                <a:latin typeface="Arial" panose="020B0604020202020204" pitchFamily="34" charset="0"/>
              </a:rPr>
              <a:t>Commençons par le cas le plus simple : la distribution de la demande pendant l’intervalle de protection est figurée par une courbe de Gauss ou Laplace-Gauss (la fameuse courbe en cloche) qui est souvent représentative des demandes lorsqu’il y a de nombreux clients.</a:t>
            </a:r>
          </a:p>
          <a:p>
            <a:pPr>
              <a:lnSpc>
                <a:spcPct val="100000"/>
              </a:lnSpc>
            </a:pPr>
            <a:r>
              <a:rPr lang="fr-FR" altLang="fr-FR" sz="1000" dirty="0">
                <a:latin typeface="Arial" panose="020B0604020202020204" pitchFamily="34" charset="0"/>
              </a:rPr>
              <a:t>Cette distribution a une moyenne et une dispersion (les demandes sont plus ou moins proches de la moyenne) qui est évaluée par son écart type.</a:t>
            </a:r>
          </a:p>
          <a:p>
            <a:pPr>
              <a:lnSpc>
                <a:spcPct val="100000"/>
              </a:lnSpc>
            </a:pPr>
            <a:r>
              <a:rPr lang="fr-FR" altLang="fr-FR" sz="1000" dirty="0">
                <a:latin typeface="Arial" panose="020B0604020202020204" pitchFamily="34" charset="0"/>
              </a:rPr>
              <a:t>On suppose que cette distribution est symétrique c’est-à-dire qu’il y a autant de demandes inférieures que de demandes supérieures à la moyenne.</a:t>
            </a:r>
          </a:p>
          <a:p>
            <a:pPr>
              <a:lnSpc>
                <a:spcPct val="100000"/>
              </a:lnSpc>
            </a:pPr>
            <a:r>
              <a:rPr lang="fr-FR" altLang="fr-FR" sz="1000" b="1" dirty="0">
                <a:latin typeface="Arial" panose="020B0604020202020204" pitchFamily="34" charset="0"/>
              </a:rPr>
              <a:t>Question</a:t>
            </a:r>
            <a:r>
              <a:rPr lang="fr-FR" altLang="fr-FR" sz="1000" dirty="0">
                <a:latin typeface="Arial" panose="020B0604020202020204" pitchFamily="34" charset="0"/>
              </a:rPr>
              <a:t> : Quelle est la probabilité que la demande d’une période soit inférieure à la moyenne ? </a:t>
            </a:r>
          </a:p>
          <a:p>
            <a:pPr>
              <a:lnSpc>
                <a:spcPct val="100000"/>
              </a:lnSpc>
            </a:pPr>
            <a:r>
              <a:rPr lang="fr-FR" altLang="fr-FR" sz="1000" b="1" dirty="0">
                <a:latin typeface="Arial" panose="020B0604020202020204" pitchFamily="34" charset="0"/>
              </a:rPr>
              <a:t>Réponse</a:t>
            </a:r>
            <a:r>
              <a:rPr lang="fr-FR" altLang="fr-FR" sz="1000" dirty="0">
                <a:latin typeface="Arial" panose="020B0604020202020204" pitchFamily="34" charset="0"/>
              </a:rPr>
              <a:t> : 50 %</a:t>
            </a:r>
          </a:p>
          <a:p>
            <a:pPr>
              <a:lnSpc>
                <a:spcPct val="100000"/>
              </a:lnSpc>
            </a:pPr>
            <a:endParaRPr lang="fr-FR" altLang="fr-FR" sz="1000" dirty="0">
              <a:latin typeface="Arial" panose="020B0604020202020204" pitchFamily="34" charset="0"/>
            </a:endParaRPr>
          </a:p>
          <a:p>
            <a:pPr>
              <a:lnSpc>
                <a:spcPct val="100000"/>
              </a:lnSpc>
            </a:pPr>
            <a:r>
              <a:rPr lang="fr-FR" altLang="fr-FR" sz="1000" dirty="0">
                <a:latin typeface="Arial" panose="020B0604020202020204" pitchFamily="34" charset="0"/>
              </a:rPr>
              <a:t>Donc si, dans un système à point de commande ; on fixe le point de commande à la moyenne de la demande sur le délai de livraison (stock de sécurité 0), on aura une chance sur deux de constater une rupture.</a:t>
            </a:r>
          </a:p>
          <a:p>
            <a:pPr>
              <a:lnSpc>
                <a:spcPct val="100000"/>
              </a:lnSpc>
            </a:pPr>
            <a:r>
              <a:rPr lang="fr-FR" altLang="fr-FR" sz="1000" dirty="0">
                <a:latin typeface="Arial" panose="020B0604020202020204" pitchFamily="34" charset="0"/>
              </a:rPr>
              <a:t>La probabilité de rupture est représentée par l’aire (la surface) en jaune sur le schéma. En augmentant le stock de sécurité, on réduit la « surface jaune », donc la probabilité de rupture.</a:t>
            </a:r>
          </a:p>
          <a:p>
            <a:pPr>
              <a:lnSpc>
                <a:spcPct val="100000"/>
              </a:lnSpc>
            </a:pPr>
            <a:r>
              <a:rPr lang="fr-FR" altLang="fr-FR" sz="1000" b="1" dirty="0">
                <a:latin typeface="Arial" panose="020B0604020202020204" pitchFamily="34" charset="0"/>
              </a:rPr>
              <a:t>Question</a:t>
            </a:r>
            <a:r>
              <a:rPr lang="fr-FR" altLang="fr-FR" sz="1000" dirty="0">
                <a:latin typeface="Arial" panose="020B0604020202020204" pitchFamily="34" charset="0"/>
              </a:rPr>
              <a:t> : Quel niveau de stock de sécurité est nécessaire pour avoir une probabilité de rupture de 0 ?</a:t>
            </a:r>
            <a:br>
              <a:rPr lang="fr-FR" altLang="fr-FR" sz="1000" dirty="0">
                <a:latin typeface="Arial" panose="020B0604020202020204" pitchFamily="34" charset="0"/>
              </a:rPr>
            </a:br>
            <a:r>
              <a:rPr lang="fr-FR" altLang="fr-FR" sz="1000" b="1" dirty="0">
                <a:latin typeface="Arial" panose="020B0604020202020204" pitchFamily="34" charset="0"/>
              </a:rPr>
              <a:t>Réponse</a:t>
            </a:r>
            <a:r>
              <a:rPr lang="fr-FR" altLang="fr-FR" sz="1000" dirty="0">
                <a:latin typeface="Arial" panose="020B0604020202020204" pitchFamily="34" charset="0"/>
              </a:rPr>
              <a:t> : infini (ce qui coûte très cher !).</a:t>
            </a:r>
          </a:p>
          <a:p>
            <a:pPr>
              <a:lnSpc>
                <a:spcPct val="100000"/>
              </a:lnSpc>
            </a:pPr>
            <a:endParaRPr lang="fr-FR" altLang="fr-FR" sz="1000" dirty="0">
              <a:latin typeface="Arial" panose="020B0604020202020204" pitchFamily="34" charset="0"/>
            </a:endParaRPr>
          </a:p>
          <a:p>
            <a:pPr>
              <a:lnSpc>
                <a:spcPct val="100000"/>
              </a:lnSpc>
            </a:pPr>
            <a:r>
              <a:rPr lang="fr-FR" altLang="fr-FR" sz="1000" dirty="0">
                <a:latin typeface="Arial" panose="020B0604020202020204" pitchFamily="34" charset="0"/>
              </a:rPr>
              <a:t>En se fixant un objectif d’occurrence de rupture (quel que soit le volume en rupture), on peut trouver le niveau de stock de sécurité nécessaire.</a:t>
            </a:r>
          </a:p>
          <a:p>
            <a:pPr>
              <a:lnSpc>
                <a:spcPct val="100000"/>
              </a:lnSpc>
            </a:pPr>
            <a:r>
              <a:rPr lang="fr-FR" altLang="fr-FR" sz="1000" dirty="0">
                <a:latin typeface="Arial" panose="020B0604020202020204" pitchFamily="34" charset="0"/>
              </a:rPr>
              <a:t>Il existe une table et une fonction dans Excel qui donnent le nombre d’écarts-types nécessaires pour avoir une probabilité de niveau de service elles fournissent non pas l’aire de la courbe à droite, mais à gauche, c’est-à-dire la probabilité de non-rupture.</a:t>
            </a:r>
          </a:p>
          <a:p>
            <a:pPr>
              <a:lnSpc>
                <a:spcPct val="100000"/>
              </a:lnSpc>
            </a:pPr>
            <a:r>
              <a:rPr lang="fr-FR" altLang="fr-FR" sz="1000" dirty="0">
                <a:latin typeface="Arial" panose="020B0604020202020204" pitchFamily="34" charset="0"/>
              </a:rPr>
              <a:t>Les données sont fournies pour la loi normale centrée réduite, c’est-à-dire de moyenne 0 et d’écart type 1.</a:t>
            </a:r>
          </a:p>
        </p:txBody>
      </p:sp>
      <p:sp>
        <p:nvSpPr>
          <p:cNvPr id="5" name="Espace réservé du numéro de diapositive 1">
            <a:extLst>
              <a:ext uri="{FF2B5EF4-FFF2-40B4-BE49-F238E27FC236}">
                <a16:creationId xmlns:a16="http://schemas.microsoft.com/office/drawing/2014/main" id="{FBF8DC5C-450E-4CDA-87FF-D41D849C7DB8}"/>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1163638" y="4613250"/>
            <a:ext cx="4773612" cy="4892700"/>
          </a:xfrm>
        </p:spPr>
        <p:txBody>
          <a:bodyPr/>
          <a:lstStyle/>
          <a:p>
            <a:r>
              <a:rPr lang="fr-FR" sz="1000" b="1" dirty="0"/>
              <a:t>Procédure :</a:t>
            </a:r>
          </a:p>
          <a:p>
            <a:r>
              <a:rPr lang="fr-FR" sz="1000" dirty="0"/>
              <a:t>Appel de la fonction dans Excel</a:t>
            </a:r>
          </a:p>
          <a:p>
            <a:endParaRPr lang="fr-FR" sz="1000" dirty="0"/>
          </a:p>
          <a:p>
            <a:endParaRPr lang="fr-FR" sz="1000" dirty="0"/>
          </a:p>
          <a:p>
            <a:endParaRPr lang="fr-FR" sz="1000" dirty="0"/>
          </a:p>
          <a:p>
            <a:endParaRPr lang="fr-FR" sz="1000" dirty="0"/>
          </a:p>
          <a:p>
            <a:endParaRPr lang="fr-FR" sz="1000" dirty="0"/>
          </a:p>
          <a:p>
            <a:endParaRPr lang="fr-FR" sz="1000" dirty="0"/>
          </a:p>
          <a:p>
            <a:r>
              <a:rPr lang="fr-FR" sz="1000" dirty="0"/>
              <a:t>Entrée de la probabilité recherchée</a:t>
            </a:r>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pPr>
              <a:lnSpc>
                <a:spcPct val="100000"/>
              </a:lnSpc>
            </a:pPr>
            <a:endParaRPr lang="fr-FR" sz="1000" dirty="0"/>
          </a:p>
          <a:p>
            <a:pPr>
              <a:lnSpc>
                <a:spcPct val="100000"/>
              </a:lnSpc>
            </a:pPr>
            <a:r>
              <a:rPr lang="fr-FR" sz="1000" dirty="0"/>
              <a:t>On voit le résultat que l’on nomme </a:t>
            </a:r>
            <a:r>
              <a:rPr lang="fr-FR" sz="1000" b="1" i="1" dirty="0"/>
              <a:t>z</a:t>
            </a:r>
            <a:r>
              <a:rPr lang="fr-FR" sz="1000" dirty="0"/>
              <a:t> : </a:t>
            </a:r>
            <a:r>
              <a:rPr lang="fr-FR" sz="1000" b="1" dirty="0"/>
              <a:t>1 645</a:t>
            </a:r>
          </a:p>
          <a:p>
            <a:pPr>
              <a:lnSpc>
                <a:spcPct val="100000"/>
              </a:lnSpc>
            </a:pPr>
            <a:r>
              <a:rPr lang="fr-FR" sz="1000" dirty="0"/>
              <a:t>Cela signifie que pour obtenir un taux de service de 95 % (ou un risque d’occurrence de rupture de 5 %), il faut se situer à 1,645 écart type.</a:t>
            </a:r>
          </a:p>
          <a:p>
            <a:pPr>
              <a:lnSpc>
                <a:spcPct val="100000"/>
              </a:lnSpc>
            </a:pPr>
            <a:r>
              <a:rPr lang="fr-FR" sz="1000" dirty="0"/>
              <a:t>L’écart type étant de 30, le stock de sécurité doit être de 30 x 1 645 soit 49.</a:t>
            </a:r>
          </a:p>
          <a:p>
            <a:pPr>
              <a:lnSpc>
                <a:spcPct val="100000"/>
              </a:lnSpc>
            </a:pPr>
            <a:r>
              <a:rPr lang="fr-FR" sz="1000" dirty="0"/>
              <a:t>Le point de commande est égal à la demande moyenne pendant le délai de livraison + le stock de sécurité soit 100 +49 = 149</a:t>
            </a:r>
          </a:p>
          <a:p>
            <a:endParaRPr lang="fr-FR" sz="1000" dirty="0"/>
          </a:p>
        </p:txBody>
      </p:sp>
      <p:pic>
        <p:nvPicPr>
          <p:cNvPr id="4" name="Image 3">
            <a:extLst>
              <a:ext uri="{FF2B5EF4-FFF2-40B4-BE49-F238E27FC236}">
                <a16:creationId xmlns:a16="http://schemas.microsoft.com/office/drawing/2014/main" id="{48B51117-1F9D-4B4B-A289-11F17CB5A8B6}"/>
              </a:ext>
            </a:extLst>
          </p:cNvPr>
          <p:cNvPicPr>
            <a:picLocks noChangeAspect="1"/>
          </p:cNvPicPr>
          <p:nvPr/>
        </p:nvPicPr>
        <p:blipFill>
          <a:blip r:embed="rId3"/>
          <a:stretch>
            <a:fillRect/>
          </a:stretch>
        </p:blipFill>
        <p:spPr>
          <a:xfrm>
            <a:off x="3870744" y="4641372"/>
            <a:ext cx="1974400" cy="1768833"/>
          </a:xfrm>
          <a:prstGeom prst="rect">
            <a:avLst/>
          </a:prstGeom>
        </p:spPr>
      </p:pic>
      <p:pic>
        <p:nvPicPr>
          <p:cNvPr id="5" name="Image 4">
            <a:extLst>
              <a:ext uri="{FF2B5EF4-FFF2-40B4-BE49-F238E27FC236}">
                <a16:creationId xmlns:a16="http://schemas.microsoft.com/office/drawing/2014/main" id="{9039C5B6-F35F-4EE0-A75F-7255FDA34E56}"/>
              </a:ext>
            </a:extLst>
          </p:cNvPr>
          <p:cNvPicPr>
            <a:picLocks noChangeAspect="1"/>
          </p:cNvPicPr>
          <p:nvPr/>
        </p:nvPicPr>
        <p:blipFill>
          <a:blip r:embed="rId4"/>
          <a:stretch>
            <a:fillRect/>
          </a:stretch>
        </p:blipFill>
        <p:spPr>
          <a:xfrm>
            <a:off x="1245394" y="6527453"/>
            <a:ext cx="3468534" cy="1430624"/>
          </a:xfrm>
          <a:prstGeom prst="rect">
            <a:avLst/>
          </a:prstGeom>
        </p:spPr>
      </p:pic>
      <p:sp>
        <p:nvSpPr>
          <p:cNvPr id="7" name="Espace réservé du numéro de diapositive 1">
            <a:extLst>
              <a:ext uri="{FF2B5EF4-FFF2-40B4-BE49-F238E27FC236}">
                <a16:creationId xmlns:a16="http://schemas.microsoft.com/office/drawing/2014/main" id="{DC94550C-A0E9-46F9-A7B0-9B48217D0EC2}"/>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14</a:t>
            </a:fld>
            <a:endParaRPr lang="fr-FR"/>
          </a:p>
        </p:txBody>
      </p:sp>
    </p:spTree>
    <p:extLst>
      <p:ext uri="{BB962C8B-B14F-4D97-AF65-F5344CB8AC3E}">
        <p14:creationId xmlns:p14="http://schemas.microsoft.com/office/powerpoint/2010/main" val="30063650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Lorsque l’intervalle de protection recouvre plusieurs périodes pour lesquelles on dispose de données historiques, il faut déterminer les caractéristiques (moyenne et écart type) de la loi de probabilité de la demande sur cet intervalle.</a:t>
            </a:r>
          </a:p>
          <a:p>
            <a:pPr>
              <a:lnSpc>
                <a:spcPct val="100000"/>
              </a:lnSpc>
            </a:pPr>
            <a:r>
              <a:rPr lang="fr-FR" sz="1000" dirty="0"/>
              <a:t>La moyenne de la somme est bien évidemment la somme des moyennes.</a:t>
            </a:r>
          </a:p>
          <a:p>
            <a:pPr>
              <a:lnSpc>
                <a:spcPct val="100000"/>
              </a:lnSpc>
            </a:pPr>
            <a:r>
              <a:rPr lang="fr-FR" sz="1000" dirty="0"/>
              <a:t>Pour calculer l’écart type d’une somme de distributions se détermine de la façon suivante selon la théorie statistique.</a:t>
            </a:r>
          </a:p>
          <a:p>
            <a:pPr>
              <a:lnSpc>
                <a:spcPct val="100000"/>
              </a:lnSpc>
            </a:pPr>
            <a:r>
              <a:rPr lang="fr-FR" sz="1000" dirty="0"/>
              <a:t>On appelle </a:t>
            </a:r>
            <a:r>
              <a:rPr lang="fr-FR" sz="1000" b="1" dirty="0"/>
              <a:t>variance</a:t>
            </a:r>
            <a:r>
              <a:rPr lang="fr-FR" sz="1000" dirty="0"/>
              <a:t> la moyenne des carrés des écarts entre chaque valeur et la moyenne.</a:t>
            </a:r>
          </a:p>
          <a:p>
            <a:pPr>
              <a:lnSpc>
                <a:spcPct val="100000"/>
              </a:lnSpc>
            </a:pPr>
            <a:r>
              <a:rPr lang="fr-FR" sz="1000" dirty="0"/>
              <a:t>L’écart type est la racine carrée de la variance,</a:t>
            </a:r>
          </a:p>
          <a:p>
            <a:pPr>
              <a:lnSpc>
                <a:spcPct val="100000"/>
              </a:lnSpc>
            </a:pPr>
            <a:r>
              <a:rPr lang="fr-FR" sz="1000" dirty="0"/>
              <a:t>La variance d’une somme de distribution est égale à la somme des variances,</a:t>
            </a:r>
          </a:p>
          <a:p>
            <a:pPr>
              <a:lnSpc>
                <a:spcPct val="100000"/>
              </a:lnSpc>
            </a:pPr>
            <a:r>
              <a:rPr lang="fr-FR" sz="1000" dirty="0"/>
              <a:t>donc l’écart type de la somme est égal à la racine carrée de la somme des carrés des écarts-types.</a:t>
            </a:r>
          </a:p>
          <a:p>
            <a:pPr>
              <a:lnSpc>
                <a:spcPct val="100000"/>
              </a:lnSpc>
            </a:pPr>
            <a:r>
              <a:rPr lang="fr-FR" sz="1000" dirty="0"/>
              <a:t>D’où la présence du racine carrée de 5 ci-dessus.</a:t>
            </a:r>
          </a:p>
          <a:p>
            <a:pPr>
              <a:lnSpc>
                <a:spcPct val="100000"/>
              </a:lnSpc>
            </a:pPr>
            <a:r>
              <a:rPr lang="fr-FR" sz="1000" dirty="0"/>
              <a:t>L’écart type de la demande sur une période étant de 15, la variance sur une période est de 15². </a:t>
            </a:r>
          </a:p>
          <a:p>
            <a:pPr>
              <a:lnSpc>
                <a:spcPct val="100000"/>
              </a:lnSpc>
            </a:pPr>
            <a:r>
              <a:rPr lang="fr-FR" sz="1000" dirty="0"/>
              <a:t>Le délai d’obtention étant de 5, la variance de la demande sur 5 périodes est de 15² x 5.</a:t>
            </a:r>
          </a:p>
          <a:p>
            <a:pPr>
              <a:lnSpc>
                <a:spcPct val="100000"/>
              </a:lnSpc>
            </a:pPr>
            <a:r>
              <a:rPr lang="fr-FR" sz="1000" dirty="0"/>
              <a:t>L’écart type de la demande sur 5 périodes est donc égal à racine (15² x 5) </a:t>
            </a:r>
            <a:br>
              <a:rPr lang="fr-FR" sz="1000" dirty="0"/>
            </a:br>
            <a:r>
              <a:rPr lang="fr-FR" sz="1000" dirty="0"/>
              <a:t>soit 15 x racine (5) ou 15 x 2 236 ce qui donne 34.</a:t>
            </a:r>
          </a:p>
          <a:p>
            <a:pPr>
              <a:lnSpc>
                <a:spcPct val="100000"/>
              </a:lnSpc>
            </a:pPr>
            <a:r>
              <a:rPr lang="fr-FR" sz="1000" dirty="0"/>
              <a:t>Pour un niveau de service de 95 %, </a:t>
            </a:r>
            <a:r>
              <a:rPr lang="fr-FR" sz="1000" b="1" i="1" dirty="0"/>
              <a:t>z</a:t>
            </a:r>
            <a:r>
              <a:rPr lang="fr-FR" sz="1000" dirty="0"/>
              <a:t> = 1 645</a:t>
            </a:r>
          </a:p>
          <a:p>
            <a:pPr>
              <a:lnSpc>
                <a:spcPct val="100000"/>
              </a:lnSpc>
            </a:pPr>
            <a:r>
              <a:rPr lang="fr-FR" sz="1000" dirty="0"/>
              <a:t>Le stock de sécurité est donc de 34 x 1 645 soit 56.</a:t>
            </a:r>
          </a:p>
          <a:p>
            <a:pPr>
              <a:lnSpc>
                <a:spcPct val="100000"/>
              </a:lnSpc>
            </a:pPr>
            <a:r>
              <a:rPr lang="fr-FR" sz="1000" dirty="0"/>
              <a:t>Le point de commande est donc de (40 x 5) + 56 = 256.</a:t>
            </a:r>
          </a:p>
        </p:txBody>
      </p:sp>
      <p:sp>
        <p:nvSpPr>
          <p:cNvPr id="5" name="Espace réservé du numéro de diapositive 1">
            <a:extLst>
              <a:ext uri="{FF2B5EF4-FFF2-40B4-BE49-F238E27FC236}">
                <a16:creationId xmlns:a16="http://schemas.microsoft.com/office/drawing/2014/main" id="{3B90A199-B727-4566-B766-B0CF7379005D}"/>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15</a:t>
            </a:fld>
            <a:endParaRPr lang="fr-FR"/>
          </a:p>
        </p:txBody>
      </p:sp>
    </p:spTree>
    <p:extLst>
      <p:ext uri="{BB962C8B-B14F-4D97-AF65-F5344CB8AC3E}">
        <p14:creationId xmlns:p14="http://schemas.microsoft.com/office/powerpoint/2010/main" val="24242122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Dans le cas du système à recomplètement périodique, on procède de la même façon pour un même niveau de service.</a:t>
            </a:r>
          </a:p>
          <a:p>
            <a:pPr>
              <a:lnSpc>
                <a:spcPct val="100000"/>
              </a:lnSpc>
            </a:pPr>
            <a:r>
              <a:rPr lang="fr-FR" sz="1000" dirty="0"/>
              <a:t>L’intervalle de protection est égal à une période de révision (8) + le délai d’obtention (3).</a:t>
            </a:r>
          </a:p>
          <a:p>
            <a:pPr>
              <a:lnSpc>
                <a:spcPct val="100000"/>
              </a:lnSpc>
            </a:pPr>
            <a:r>
              <a:rPr lang="fr-FR" sz="1000" dirty="0"/>
              <a:t>Ici, l’écart type est de 20 x racine (8 + 3) = 20 x 3 317 soit 66.</a:t>
            </a:r>
          </a:p>
          <a:p>
            <a:pPr>
              <a:lnSpc>
                <a:spcPct val="100000"/>
              </a:lnSpc>
            </a:pPr>
            <a:r>
              <a:rPr lang="fr-FR" sz="1000" dirty="0"/>
              <a:t>Le stock de sécurité est de 66 x 1 645 soit 109.</a:t>
            </a:r>
          </a:p>
          <a:p>
            <a:pPr>
              <a:lnSpc>
                <a:spcPct val="100000"/>
              </a:lnSpc>
            </a:pPr>
            <a:r>
              <a:rPr lang="fr-FR" sz="1000" dirty="0"/>
              <a:t>Le niveau de </a:t>
            </a:r>
            <a:r>
              <a:rPr lang="fr-FR" sz="1000" dirty="0" err="1"/>
              <a:t>récomplètement</a:t>
            </a:r>
            <a:r>
              <a:rPr lang="fr-FR" sz="1000" dirty="0"/>
              <a:t> est de (50 x [8 + 3] +109 soit 659.</a:t>
            </a:r>
          </a:p>
        </p:txBody>
      </p:sp>
      <p:sp>
        <p:nvSpPr>
          <p:cNvPr id="5" name="Espace réservé du numéro de diapositive 1">
            <a:extLst>
              <a:ext uri="{FF2B5EF4-FFF2-40B4-BE49-F238E27FC236}">
                <a16:creationId xmlns:a16="http://schemas.microsoft.com/office/drawing/2014/main" id="{0276F55F-B94E-41D5-9B95-51D22449E638}"/>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16</a:t>
            </a:fld>
            <a:endParaRPr lang="fr-FR"/>
          </a:p>
        </p:txBody>
      </p:sp>
    </p:spTree>
    <p:extLst>
      <p:ext uri="{BB962C8B-B14F-4D97-AF65-F5344CB8AC3E}">
        <p14:creationId xmlns:p14="http://schemas.microsoft.com/office/powerpoint/2010/main" val="19384033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Bien évidemment, dans une majorité de cas, la demande comme le délai d’obtention sont aléatoires.</a:t>
            </a:r>
          </a:p>
          <a:p>
            <a:pPr>
              <a:lnSpc>
                <a:spcPct val="100000"/>
              </a:lnSpc>
            </a:pPr>
            <a:endParaRPr lang="fr-FR" sz="1000" dirty="0"/>
          </a:p>
          <a:p>
            <a:pPr>
              <a:lnSpc>
                <a:spcPct val="100000"/>
              </a:lnSpc>
            </a:pPr>
            <a:r>
              <a:rPr lang="fr-FR" sz="1000" dirty="0"/>
              <a:t>Nous ne développerons pas ici la théorie des probabilités et on admettra que l’écart type de la loi de distribution de la demande aléatoire sur le délai d’obtention aléatoire est fourni par la formule ci-dessus,</a:t>
            </a:r>
          </a:p>
          <a:p>
            <a:pPr>
              <a:lnSpc>
                <a:spcPct val="100000"/>
              </a:lnSpc>
            </a:pPr>
            <a:r>
              <a:rPr lang="fr-FR" sz="1000" dirty="0"/>
              <a:t>Remarquons que cette formule n’est pas symétrique.</a:t>
            </a:r>
          </a:p>
          <a:p>
            <a:pPr>
              <a:lnSpc>
                <a:spcPct val="100000"/>
              </a:lnSpc>
            </a:pPr>
            <a:endParaRPr lang="fr-FR" sz="1000" dirty="0"/>
          </a:p>
          <a:p>
            <a:pPr>
              <a:lnSpc>
                <a:spcPct val="100000"/>
              </a:lnSpc>
            </a:pPr>
            <a:r>
              <a:rPr lang="fr-FR" altLang="fr-FR" sz="1000" dirty="0"/>
              <a:t>Exemple :</a:t>
            </a:r>
          </a:p>
          <a:p>
            <a:pPr>
              <a:lnSpc>
                <a:spcPct val="100000"/>
              </a:lnSpc>
            </a:pPr>
            <a:r>
              <a:rPr lang="fr-FR" altLang="fr-FR" sz="1000" dirty="0"/>
              <a:t>Demande (D) = 100 par jour</a:t>
            </a:r>
          </a:p>
          <a:p>
            <a:pPr>
              <a:lnSpc>
                <a:spcPct val="100000"/>
              </a:lnSpc>
            </a:pPr>
            <a:r>
              <a:rPr lang="fr-FR" altLang="fr-FR" sz="1000" dirty="0"/>
              <a:t>Délai d’obtention (d) = 10 jours</a:t>
            </a:r>
          </a:p>
          <a:p>
            <a:pPr>
              <a:lnSpc>
                <a:spcPct val="100000"/>
              </a:lnSpc>
            </a:pPr>
            <a:r>
              <a:rPr lang="fr-FR" altLang="fr-FR" sz="1000" dirty="0"/>
              <a:t>Demande moyenne sur le délai = 1000 </a:t>
            </a:r>
          </a:p>
          <a:p>
            <a:pPr>
              <a:lnSpc>
                <a:spcPct val="100000"/>
              </a:lnSpc>
            </a:pPr>
            <a:endParaRPr lang="fr-FR" altLang="fr-FR" sz="1000" dirty="0"/>
          </a:p>
          <a:p>
            <a:pPr>
              <a:lnSpc>
                <a:spcPct val="100000"/>
              </a:lnSpc>
            </a:pPr>
            <a:r>
              <a:rPr lang="fr-FR" altLang="fr-FR" sz="1000" dirty="0"/>
              <a:t>Écart type de la demande journalière (</a:t>
            </a:r>
            <a:r>
              <a:rPr lang="fr-FR" altLang="fr-FR" sz="1050" dirty="0" err="1">
                <a:latin typeface="Symbol" panose="05050102010706020507" pitchFamily="18" charset="2"/>
              </a:rPr>
              <a:t>s</a:t>
            </a:r>
            <a:r>
              <a:rPr lang="fr-FR" altLang="fr-FR" sz="1050" baseline="-25000" dirty="0" err="1"/>
              <a:t>D</a:t>
            </a:r>
            <a:r>
              <a:rPr lang="fr-FR" altLang="fr-FR" sz="1000" dirty="0"/>
              <a:t>) = 20</a:t>
            </a:r>
          </a:p>
          <a:p>
            <a:pPr>
              <a:lnSpc>
                <a:spcPct val="100000"/>
              </a:lnSpc>
            </a:pPr>
            <a:r>
              <a:rPr lang="fr-FR" altLang="fr-FR" sz="1000" dirty="0"/>
              <a:t>Écart type du délai (</a:t>
            </a:r>
            <a:r>
              <a:rPr lang="fr-FR" altLang="fr-FR" sz="1050" dirty="0" err="1">
                <a:latin typeface="Symbol" panose="05050102010706020507" pitchFamily="18" charset="2"/>
              </a:rPr>
              <a:t>s</a:t>
            </a:r>
            <a:r>
              <a:rPr lang="fr-FR" altLang="fr-FR" sz="1050" baseline="-25000" dirty="0" err="1"/>
              <a:t>d</a:t>
            </a:r>
            <a:r>
              <a:rPr lang="fr-FR" altLang="fr-FR" sz="1000" dirty="0"/>
              <a:t>) = 3 jours</a:t>
            </a:r>
          </a:p>
          <a:p>
            <a:pPr>
              <a:lnSpc>
                <a:spcPct val="100000"/>
              </a:lnSpc>
            </a:pPr>
            <a:endParaRPr lang="fr-FR" altLang="fr-FR" sz="1000" dirty="0"/>
          </a:p>
          <a:p>
            <a:pPr>
              <a:lnSpc>
                <a:spcPct val="100000"/>
              </a:lnSpc>
            </a:pPr>
            <a:r>
              <a:rPr lang="fr-FR" altLang="fr-FR" sz="1000" dirty="0"/>
              <a:t>Écart type de la demande sur le délai : </a:t>
            </a:r>
            <a:br>
              <a:rPr lang="fr-FR" altLang="fr-FR" sz="1000" dirty="0"/>
            </a:br>
            <a:br>
              <a:rPr lang="fr-FR" altLang="fr-FR" sz="1000" dirty="0"/>
            </a:br>
            <a:r>
              <a:rPr lang="fr-FR" altLang="fr-FR" sz="1000" b="1" dirty="0"/>
              <a:t>RACINE</a:t>
            </a:r>
            <a:r>
              <a:rPr lang="fr-FR" altLang="fr-FR" sz="1000" dirty="0"/>
              <a:t> (10 x 20² + 100² x 3²) = 306</a:t>
            </a:r>
          </a:p>
          <a:p>
            <a:pPr>
              <a:lnSpc>
                <a:spcPct val="100000"/>
              </a:lnSpc>
            </a:pPr>
            <a:endParaRPr lang="fr-FR" sz="1000" dirty="0"/>
          </a:p>
        </p:txBody>
      </p:sp>
      <p:sp>
        <p:nvSpPr>
          <p:cNvPr id="5" name="Espace réservé du numéro de diapositive 1">
            <a:extLst>
              <a:ext uri="{FF2B5EF4-FFF2-40B4-BE49-F238E27FC236}">
                <a16:creationId xmlns:a16="http://schemas.microsoft.com/office/drawing/2014/main" id="{BCE52EC0-A87E-4E15-8AA9-1F07D6B48060}"/>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17</a:t>
            </a:fld>
            <a:endParaRPr lang="fr-FR"/>
          </a:p>
        </p:txBody>
      </p:sp>
    </p:spTree>
    <p:extLst>
      <p:ext uri="{BB962C8B-B14F-4D97-AF65-F5344CB8AC3E}">
        <p14:creationId xmlns:p14="http://schemas.microsoft.com/office/powerpoint/2010/main" val="4503352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505762"/>
            <a:ext cx="5207000" cy="5580096"/>
          </a:xfrm>
        </p:spPr>
        <p:txBody>
          <a:bodyPr/>
          <a:lstStyle/>
          <a:p>
            <a:pPr>
              <a:lnSpc>
                <a:spcPct val="100000"/>
              </a:lnSpc>
            </a:pPr>
            <a:r>
              <a:rPr lang="fr-FR" sz="1000" dirty="0"/>
              <a:t>Dans ce cas, aucun taux de service au client n’est fixé a priori. L’analyse se fait uniquement sur la base des coûts du système de gestion de stocks en question. Une analyse marginale portant sur l’arbitrage des coûts de possession du stock de sécurité et des coûts de rupture permet de déterminer le niveau optimal du stock de sécurité, un peu à la manière du calcul de la quantité économique du 04-21 Systèmes et modèles de gestion des stocks précédents. Plus on conserve de stock de sécurité, plus cela coûte cher en coût de possession, mais le coût de rupture diminue. Inversement, si l’on conserve peu de stock de sécurité, le coût de possession sera faible alors que le coût de rupture sera élevé. On cherche à minimiser la somme du coût de rupture et du coût de stockage du stock de sécurité qui représente le coût de la fonction Sécurité.</a:t>
            </a:r>
          </a:p>
          <a:p>
            <a:pPr>
              <a:lnSpc>
                <a:spcPct val="100000"/>
              </a:lnSpc>
            </a:pPr>
            <a:endParaRPr lang="fr-FR" sz="1000" dirty="0"/>
          </a:p>
          <a:p>
            <a:pPr>
              <a:lnSpc>
                <a:spcPct val="100000"/>
              </a:lnSpc>
            </a:pPr>
            <a:r>
              <a:rPr lang="fr-FR" sz="1000" b="1" dirty="0"/>
              <a:t>Une unité supplémentaire en stock de sécurité :</a:t>
            </a:r>
          </a:p>
          <a:p>
            <a:pPr marL="265113" indent="-85725">
              <a:lnSpc>
                <a:spcPct val="100000"/>
              </a:lnSpc>
              <a:buFont typeface="Arial" panose="020B0604020202020204" pitchFamily="34" charset="0"/>
              <a:buChar char="•"/>
            </a:pPr>
            <a:r>
              <a:rPr lang="fr-FR" sz="1000" dirty="0"/>
              <a:t>diminue l’espérance de coût de rupture</a:t>
            </a:r>
          </a:p>
          <a:p>
            <a:pPr marL="265113" indent="-85725">
              <a:lnSpc>
                <a:spcPct val="100000"/>
              </a:lnSpc>
              <a:buFont typeface="Arial" panose="020B0604020202020204" pitchFamily="34" charset="0"/>
              <a:buChar char="•"/>
            </a:pPr>
            <a:r>
              <a:rPr lang="fr-FR" sz="1000" dirty="0"/>
              <a:t>augmente le coût de stockage</a:t>
            </a:r>
          </a:p>
          <a:p>
            <a:pPr>
              <a:lnSpc>
                <a:spcPct val="100000"/>
              </a:lnSpc>
            </a:pPr>
            <a:r>
              <a:rPr lang="fr-FR" sz="1000" b="1" dirty="0"/>
              <a:t>Il existe un point d’indifférence correspondant à une probabilité p</a:t>
            </a:r>
          </a:p>
          <a:p>
            <a:pPr marL="265113" indent="-85725">
              <a:lnSpc>
                <a:spcPct val="100000"/>
              </a:lnSpc>
              <a:buFont typeface="Arial" panose="020B0604020202020204" pitchFamily="34" charset="0"/>
              <a:buChar char="•"/>
            </a:pPr>
            <a:r>
              <a:rPr lang="fr-FR" sz="1000" dirty="0"/>
              <a:t>p*coût de rupture = (1- p)* coût de surplus</a:t>
            </a:r>
          </a:p>
          <a:p>
            <a:pPr marL="265113" indent="-85725">
              <a:lnSpc>
                <a:spcPct val="100000"/>
              </a:lnSpc>
              <a:buFont typeface="Arial" panose="020B0604020202020204" pitchFamily="34" charset="0"/>
              <a:buChar char="•"/>
            </a:pPr>
            <a:r>
              <a:rPr lang="fr-FR" sz="1000" dirty="0"/>
              <a:t>Connaissant les coûts, on calcule la valeur de p</a:t>
            </a:r>
          </a:p>
          <a:p>
            <a:pPr marL="265113" indent="-85725">
              <a:lnSpc>
                <a:spcPct val="100000"/>
              </a:lnSpc>
              <a:buFont typeface="Arial" panose="020B0604020202020204" pitchFamily="34" charset="0"/>
              <a:buChar char="•"/>
            </a:pPr>
            <a:r>
              <a:rPr lang="fr-FR" sz="1000" dirty="0"/>
              <a:t>p est ensuite comparée à la probabilité cumulée que la demande soit supérieure au point de commande</a:t>
            </a:r>
          </a:p>
          <a:p>
            <a:pPr marL="265113" indent="-85725">
              <a:lnSpc>
                <a:spcPct val="100000"/>
              </a:lnSpc>
              <a:buFont typeface="Arial" panose="020B0604020202020204" pitchFamily="34" charset="0"/>
              <a:buChar char="•"/>
            </a:pPr>
            <a:r>
              <a:rPr lang="fr-FR" sz="1000" dirty="0"/>
              <a:t>on recherche la probabilité la plus proche (immédiatement supérieure)</a:t>
            </a:r>
          </a:p>
          <a:p>
            <a:pPr marL="265113" indent="-85725">
              <a:lnSpc>
                <a:spcPct val="100000"/>
              </a:lnSpc>
              <a:buFont typeface="Arial" panose="020B0604020202020204" pitchFamily="34" charset="0"/>
              <a:buChar char="•"/>
            </a:pPr>
            <a:r>
              <a:rPr lang="fr-FR" sz="1000" dirty="0"/>
              <a:t>Le point de commande optimal est celui correspondant à cette probabilité</a:t>
            </a:r>
          </a:p>
          <a:p>
            <a:pPr marL="171450" indent="-171450">
              <a:lnSpc>
                <a:spcPct val="100000"/>
              </a:lnSpc>
              <a:buFont typeface="Arial" panose="020B0604020202020204" pitchFamily="34" charset="0"/>
              <a:buChar char="•"/>
            </a:pPr>
            <a:endParaRPr lang="fr-FR" sz="1000" dirty="0"/>
          </a:p>
          <a:p>
            <a:pPr>
              <a:lnSpc>
                <a:spcPct val="100000"/>
              </a:lnSpc>
            </a:pPr>
            <a:r>
              <a:rPr lang="fr-FR" altLang="fr-FR" sz="1000" dirty="0"/>
              <a:t>Pour un point de commande donné</a:t>
            </a:r>
          </a:p>
          <a:p>
            <a:pPr>
              <a:lnSpc>
                <a:spcPct val="100000"/>
              </a:lnSpc>
              <a:buFont typeface="Wingdings" panose="05000000000000000000" pitchFamily="2" charset="2"/>
              <a:buNone/>
            </a:pPr>
            <a:r>
              <a:rPr lang="fr-FR" altLang="fr-FR" sz="1000" dirty="0"/>
              <a:t>Rupture = Demande - point de commande</a:t>
            </a:r>
          </a:p>
          <a:p>
            <a:pPr>
              <a:lnSpc>
                <a:spcPct val="100000"/>
              </a:lnSpc>
              <a:buFont typeface="Wingdings" panose="05000000000000000000" pitchFamily="2" charset="2"/>
              <a:buNone/>
            </a:pPr>
            <a:r>
              <a:rPr lang="fr-FR" altLang="fr-FR" sz="1000" dirty="0"/>
              <a:t>Espérance de quantité en rupture</a:t>
            </a:r>
          </a:p>
          <a:p>
            <a:pPr>
              <a:lnSpc>
                <a:spcPct val="100000"/>
              </a:lnSpc>
            </a:pPr>
            <a:endParaRPr lang="fr-FR" altLang="fr-FR" sz="1000" dirty="0"/>
          </a:p>
          <a:p>
            <a:pPr>
              <a:lnSpc>
                <a:spcPct val="100000"/>
              </a:lnSpc>
            </a:pPr>
            <a:endParaRPr lang="fr-FR" altLang="fr-FR" sz="1000" dirty="0"/>
          </a:p>
          <a:p>
            <a:pPr>
              <a:lnSpc>
                <a:spcPct val="100000"/>
              </a:lnSpc>
              <a:buFont typeface="Wingdings" panose="05000000000000000000" pitchFamily="2" charset="2"/>
              <a:buNone/>
            </a:pPr>
            <a:r>
              <a:rPr lang="fr-FR" altLang="fr-FR" sz="1000" dirty="0"/>
              <a:t>Coût de rupture = espérance de rupture x coût unitaire de rupture</a:t>
            </a:r>
          </a:p>
          <a:p>
            <a:pPr>
              <a:lnSpc>
                <a:spcPct val="100000"/>
              </a:lnSpc>
            </a:pPr>
            <a:endParaRPr lang="fr-FR" sz="1000" dirty="0"/>
          </a:p>
          <a:p>
            <a:pPr>
              <a:lnSpc>
                <a:spcPct val="100000"/>
              </a:lnSpc>
            </a:pPr>
            <a:endParaRPr lang="fr-FR" sz="1000" dirty="0"/>
          </a:p>
        </p:txBody>
      </p:sp>
      <p:graphicFrame>
        <p:nvGraphicFramePr>
          <p:cNvPr id="4" name="Object 4">
            <a:extLst>
              <a:ext uri="{FF2B5EF4-FFF2-40B4-BE49-F238E27FC236}">
                <a16:creationId xmlns:a16="http://schemas.microsoft.com/office/drawing/2014/main" id="{0FA13795-99D0-491A-B596-47DF1DD6CA84}"/>
              </a:ext>
            </a:extLst>
          </p:cNvPr>
          <p:cNvGraphicFramePr>
            <a:graphicFrameLocks noChangeAspect="1"/>
          </p:cNvGraphicFramePr>
          <p:nvPr>
            <p:extLst>
              <p:ext uri="{D42A27DB-BD31-4B8C-83A1-F6EECF244321}">
                <p14:modId xmlns:p14="http://schemas.microsoft.com/office/powerpoint/2010/main" val="468044210"/>
              </p:ext>
            </p:extLst>
          </p:nvPr>
        </p:nvGraphicFramePr>
        <p:xfrm>
          <a:off x="3693666" y="8378384"/>
          <a:ext cx="1913582" cy="787127"/>
        </p:xfrm>
        <a:graphic>
          <a:graphicData uri="http://schemas.openxmlformats.org/presentationml/2006/ole">
            <mc:AlternateContent xmlns:mc="http://schemas.openxmlformats.org/markup-compatibility/2006">
              <mc:Choice xmlns:v="urn:schemas-microsoft-com:vml" Requires="v">
                <p:oleObj spid="_x0000_s8265" name="Équation" r:id="rId4" imgW="1358640" imgH="558720" progId="Equation.3">
                  <p:embed/>
                </p:oleObj>
              </mc:Choice>
              <mc:Fallback>
                <p:oleObj name="Équation" r:id="rId4" imgW="1358640" imgH="558720" progId="Equation.3">
                  <p:embed/>
                  <p:pic>
                    <p:nvPicPr>
                      <p:cNvPr id="6146" name="Object 4">
                        <a:extLst>
                          <a:ext uri="{FF2B5EF4-FFF2-40B4-BE49-F238E27FC236}">
                            <a16:creationId xmlns:a16="http://schemas.microsoft.com/office/drawing/2014/main" id="{7E87557F-6302-45EA-9BF6-502BCFF1B8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93666" y="8378384"/>
                        <a:ext cx="1913582" cy="787127"/>
                      </a:xfrm>
                      <a:prstGeom prst="rect">
                        <a:avLst/>
                      </a:prstGeom>
                      <a:noFill/>
                      <a:ln>
                        <a:noFill/>
                      </a:ln>
                      <a:effectLst/>
                    </p:spPr>
                  </p:pic>
                </p:oleObj>
              </mc:Fallback>
            </mc:AlternateContent>
          </a:graphicData>
        </a:graphic>
      </p:graphicFrame>
      <p:sp>
        <p:nvSpPr>
          <p:cNvPr id="6" name="Espace réservé du numéro de diapositive 1">
            <a:extLst>
              <a:ext uri="{FF2B5EF4-FFF2-40B4-BE49-F238E27FC236}">
                <a16:creationId xmlns:a16="http://schemas.microsoft.com/office/drawing/2014/main" id="{34420460-9846-4B72-80FC-63E79E61E772}"/>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18</a:t>
            </a:fld>
            <a:endParaRPr lang="fr-FR"/>
          </a:p>
        </p:txBody>
      </p:sp>
    </p:spTree>
    <p:extLst>
      <p:ext uri="{BB962C8B-B14F-4D97-AF65-F5344CB8AC3E}">
        <p14:creationId xmlns:p14="http://schemas.microsoft.com/office/powerpoint/2010/main" val="2899515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altLang="fr-FR" sz="1000" b="0" dirty="0">
                <a:solidFill>
                  <a:srgbClr val="000000"/>
                </a:solidFill>
              </a:rPr>
              <a:t>En dehors de l’intervalle de protection, le risque de rupture est nul. Pendant l’intervalle de protection, il dépend du stock de sécurité.</a:t>
            </a:r>
            <a:br>
              <a:rPr lang="fr-FR" altLang="fr-FR" sz="1000" b="0" dirty="0">
                <a:solidFill>
                  <a:srgbClr val="000000"/>
                </a:solidFill>
              </a:rPr>
            </a:br>
            <a:r>
              <a:rPr lang="fr-FR" altLang="fr-FR" sz="1000" b="0" dirty="0">
                <a:solidFill>
                  <a:srgbClr val="000000"/>
                </a:solidFill>
              </a:rPr>
              <a:t>Toutefois, le taux de service global d’un stock dépend aussi de la quantité commandée.</a:t>
            </a:r>
          </a:p>
          <a:p>
            <a:pPr>
              <a:lnSpc>
                <a:spcPct val="100000"/>
              </a:lnSpc>
            </a:pPr>
            <a:r>
              <a:rPr lang="fr-FR" altLang="fr-FR" sz="1000" b="0" dirty="0">
                <a:solidFill>
                  <a:srgbClr val="000000"/>
                </a:solidFill>
              </a:rPr>
              <a:t>En effet, plus la quantité commandée est grande, plus le niveau moyen du stock est élevé, donc plus le risque de rupture global est faible.</a:t>
            </a:r>
          </a:p>
          <a:p>
            <a:pPr>
              <a:lnSpc>
                <a:spcPct val="100000"/>
              </a:lnSpc>
            </a:pPr>
            <a:r>
              <a:rPr lang="fr-FR" altLang="fr-FR" sz="1000" b="0" dirty="0">
                <a:solidFill>
                  <a:srgbClr val="000000"/>
                </a:solidFill>
              </a:rPr>
              <a:t>Ainsi, dans tout système de stock, c’est le couple Q </a:t>
            </a:r>
            <a:r>
              <a:rPr lang="fr-FR" altLang="fr-FR" sz="900" b="0" dirty="0">
                <a:solidFill>
                  <a:srgbClr val="000000"/>
                </a:solidFill>
              </a:rPr>
              <a:t>(quantité commandée)</a:t>
            </a:r>
            <a:r>
              <a:rPr lang="fr-FR" altLang="fr-FR" sz="1000" b="0" dirty="0">
                <a:solidFill>
                  <a:srgbClr val="000000"/>
                </a:solidFill>
              </a:rPr>
              <a:t> - Ss </a:t>
            </a:r>
            <a:r>
              <a:rPr lang="fr-FR" altLang="fr-FR" sz="900" b="0" dirty="0">
                <a:solidFill>
                  <a:srgbClr val="000000"/>
                </a:solidFill>
              </a:rPr>
              <a:t>(stock de sécurité) </a:t>
            </a:r>
            <a:r>
              <a:rPr lang="fr-FR" altLang="fr-FR" sz="1000" b="0" dirty="0">
                <a:solidFill>
                  <a:srgbClr val="000000"/>
                </a:solidFill>
              </a:rPr>
              <a:t>qui conditionne conjointement le taux de service global.</a:t>
            </a:r>
          </a:p>
        </p:txBody>
      </p:sp>
      <p:sp>
        <p:nvSpPr>
          <p:cNvPr id="4" name="Espace réservé du numéro de diapositive 3"/>
          <p:cNvSpPr>
            <a:spLocks noGrp="1"/>
          </p:cNvSpPr>
          <p:nvPr>
            <p:ph type="sldNum" sz="quarter" idx="10"/>
          </p:nvPr>
        </p:nvSpPr>
        <p:spPr/>
        <p:txBody>
          <a:bodyPr/>
          <a:lstStyle/>
          <a:p>
            <a:pPr>
              <a:defRPr/>
            </a:pPr>
            <a:fld id="{69E67828-051B-4226-87E9-8112F5565863}" type="slidenum">
              <a:rPr lang="fr-FR" smtClean="0"/>
              <a:pPr>
                <a:defRPr/>
              </a:pPr>
              <a:t>19</a:t>
            </a:fld>
            <a:endParaRPr lang="fr-FR" dirty="0"/>
          </a:p>
        </p:txBody>
      </p:sp>
    </p:spTree>
    <p:extLst>
      <p:ext uri="{BB962C8B-B14F-4D97-AF65-F5344CB8AC3E}">
        <p14:creationId xmlns:p14="http://schemas.microsoft.com/office/powerpoint/2010/main" val="1747593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CFB263BD-2993-4DC5-B7C9-465A607A2EDD}"/>
              </a:ext>
            </a:extLst>
          </p:cNvPr>
          <p:cNvSpPr>
            <a:spLocks noGrp="1" noRot="1" noChangeAspect="1" noChangeArrowheads="1" noTextEdit="1"/>
          </p:cNvSpPr>
          <p:nvPr>
            <p:ph type="sldImg"/>
          </p:nvPr>
        </p:nvSpPr>
        <p:spPr>
          <a:ln/>
        </p:spPr>
      </p:sp>
      <p:sp>
        <p:nvSpPr>
          <p:cNvPr id="17411" name="Rectangle 2">
            <a:extLst>
              <a:ext uri="{FF2B5EF4-FFF2-40B4-BE49-F238E27FC236}">
                <a16:creationId xmlns:a16="http://schemas.microsoft.com/office/drawing/2014/main" id="{447CB3A4-497B-42CD-999F-B275989ED13D}"/>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marL="330200" indent="-330200"/>
            <a:endParaRPr lang="fr-FR" altLang="fr-FR" dirty="0">
              <a:latin typeface="Helvetica" panose="020B0604020202020204" pitchFamily="34" charset="0"/>
              <a:cs typeface="Helvetica" panose="020B0604020202020204" pitchFamily="34" charset="0"/>
              <a:sym typeface="Helvetica" panose="020B0604020202020204" pitchFamily="34" charset="0"/>
            </a:endParaRPr>
          </a:p>
        </p:txBody>
      </p:sp>
      <p:sp>
        <p:nvSpPr>
          <p:cNvPr id="5" name="Espace réservé du numéro de diapositive 1">
            <a:extLst>
              <a:ext uri="{FF2B5EF4-FFF2-40B4-BE49-F238E27FC236}">
                <a16:creationId xmlns:a16="http://schemas.microsoft.com/office/drawing/2014/main" id="{2FCF9531-3E26-47E7-95BE-260834B7CC60}"/>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2</a:t>
            </a:fld>
            <a:endParaRPr lang="fr-FR"/>
          </a:p>
        </p:txBody>
      </p:sp>
    </p:spTree>
    <p:extLst>
      <p:ext uri="{BB962C8B-B14F-4D97-AF65-F5344CB8AC3E}">
        <p14:creationId xmlns:p14="http://schemas.microsoft.com/office/powerpoint/2010/main" val="14783847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Une protection à 100 % coûte très cher !</a:t>
            </a: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Est-ce utile commercialement ? N’y a-t-il pas d’autres moyens de procéder ?</a:t>
            </a:r>
          </a:p>
          <a:p>
            <a:pPr marL="0" marR="0" lvl="0" indent="0" algn="l" defTabSz="914400" rtl="0" eaLnBrk="0" fontAlgn="base" latinLnBrk="0" hangingPunct="0">
              <a:lnSpc>
                <a:spcPct val="100000"/>
              </a:lnSpc>
              <a:spcBef>
                <a:spcPct val="40000"/>
              </a:spcBef>
              <a:spcAft>
                <a:spcPct val="0"/>
              </a:spcAft>
              <a:buClrTx/>
              <a:buSzTx/>
              <a:buFontTx/>
              <a:buNone/>
              <a:tabLst/>
              <a:defRPr/>
            </a:pPr>
            <a:endParaRPr lang="fr-FR" sz="1000" dirty="0"/>
          </a:p>
          <a:p>
            <a:pPr>
              <a:lnSpc>
                <a:spcPct val="100000"/>
              </a:lnSpc>
            </a:pPr>
            <a:r>
              <a:rPr lang="fr-FR" sz="1000" dirty="0"/>
              <a:t>Dans la supply chain, il existe des possibilités d’agrégation des stocks qui peuvent avoir un impact sur le niveau du stock de sécurité pour un même niveau d’exigence du service au client. Différentes mesures organisationnelles permettent aux entreprises de rationaliser leur supply chain et fournissent une sorte d’alternative à la constitution systématique de stocks de sécurité élevés. Parmi les mesures organisationnelles possibles, on peut citer :</a:t>
            </a:r>
          </a:p>
          <a:p>
            <a:pPr marL="85725">
              <a:lnSpc>
                <a:spcPct val="100000"/>
              </a:lnSpc>
            </a:pPr>
            <a:r>
              <a:rPr lang="fr-FR" sz="1000" dirty="0"/>
              <a:t> - la centralisation des stocks dans un entrepôt unique,</a:t>
            </a:r>
          </a:p>
          <a:p>
            <a:pPr marL="85725">
              <a:lnSpc>
                <a:spcPct val="100000"/>
              </a:lnSpc>
            </a:pPr>
            <a:r>
              <a:rPr lang="fr-FR" sz="1000" dirty="0"/>
              <a:t> - la segmentation des produits et focalisation des sites de stockage,</a:t>
            </a:r>
          </a:p>
          <a:p>
            <a:pPr marL="85725">
              <a:lnSpc>
                <a:spcPct val="100000"/>
              </a:lnSpc>
            </a:pPr>
            <a:r>
              <a:rPr lang="fr-FR" sz="1000" dirty="0"/>
              <a:t> - la substitution des produits,</a:t>
            </a:r>
          </a:p>
          <a:p>
            <a:pPr marL="85725">
              <a:lnSpc>
                <a:spcPct val="100000"/>
              </a:lnSpc>
            </a:pPr>
            <a:r>
              <a:rPr lang="fr-FR" sz="1000" dirty="0"/>
              <a:t> - la différenciation retardée et la standardisation des composants et des modules,</a:t>
            </a:r>
          </a:p>
          <a:p>
            <a:pPr marL="85725">
              <a:lnSpc>
                <a:spcPct val="100000"/>
              </a:lnSpc>
            </a:pPr>
            <a:r>
              <a:rPr lang="fr-FR" sz="1000" dirty="0"/>
              <a:t> - une politique fournisseur adaptée,</a:t>
            </a:r>
          </a:p>
          <a:p>
            <a:pPr marL="85725">
              <a:lnSpc>
                <a:spcPct val="100000"/>
              </a:lnSpc>
            </a:pPr>
            <a:r>
              <a:rPr lang="fr-FR" sz="1000" dirty="0"/>
              <a:t> - la coordination des stocks par un système d’information centralisé.</a:t>
            </a:r>
          </a:p>
          <a:p>
            <a:pPr>
              <a:lnSpc>
                <a:spcPct val="100000"/>
              </a:lnSpc>
            </a:pPr>
            <a:endParaRPr lang="fr-FR" sz="1000" dirty="0"/>
          </a:p>
        </p:txBody>
      </p:sp>
      <p:sp>
        <p:nvSpPr>
          <p:cNvPr id="5" name="Espace réservé du numéro de diapositive 1">
            <a:extLst>
              <a:ext uri="{FF2B5EF4-FFF2-40B4-BE49-F238E27FC236}">
                <a16:creationId xmlns:a16="http://schemas.microsoft.com/office/drawing/2014/main" id="{F6D29A14-9535-44F1-B581-B98A2BA40548}"/>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20</a:t>
            </a:fld>
            <a:endParaRPr lang="fr-FR"/>
          </a:p>
        </p:txBody>
      </p:sp>
    </p:spTree>
    <p:extLst>
      <p:ext uri="{BB962C8B-B14F-4D97-AF65-F5344CB8AC3E}">
        <p14:creationId xmlns:p14="http://schemas.microsoft.com/office/powerpoint/2010/main" val="79735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713288"/>
            <a:ext cx="5207000" cy="4627562"/>
          </a:xfrm>
        </p:spPr>
        <p:txBody>
          <a:bodyPr/>
          <a:lstStyle/>
          <a:p>
            <a:pPr>
              <a:lnSpc>
                <a:spcPct val="100000"/>
              </a:lnSpc>
            </a:pPr>
            <a:r>
              <a:rPr lang="fr-FR" sz="1000" dirty="0"/>
              <a:t>Dans l’économie, de nombreux phénomènes sont aléatoires (demande, délai, quantité bonne reçue). Nous nous intéressons ici à la demande pour un référence vendue.</a:t>
            </a:r>
          </a:p>
          <a:p>
            <a:pPr>
              <a:lnSpc>
                <a:spcPct val="100000"/>
              </a:lnSpc>
            </a:pPr>
            <a:r>
              <a:rPr lang="fr-FR" sz="1000" dirty="0"/>
              <a:t>On a noté la demande observée dans les périodes passées </a:t>
            </a:r>
            <a:r>
              <a:rPr lang="fr-FR" sz="1000"/>
              <a:t>(26 </a:t>
            </a:r>
            <a:r>
              <a:rPr lang="fr-FR" sz="1000" dirty="0"/>
              <a:t>dans notre exemple) que l’on note Y</a:t>
            </a:r>
            <a:r>
              <a:rPr lang="fr-FR" sz="1000" baseline="-25000" dirty="0"/>
              <a:t>i</a:t>
            </a:r>
            <a:r>
              <a:rPr lang="fr-FR" sz="1000" dirty="0"/>
              <a:t>.</a:t>
            </a:r>
          </a:p>
          <a:p>
            <a:pPr>
              <a:lnSpc>
                <a:spcPct val="100000"/>
              </a:lnSpc>
            </a:pPr>
            <a:r>
              <a:rPr lang="fr-FR" sz="1000" dirty="0"/>
              <a:t>La </a:t>
            </a:r>
            <a:r>
              <a:rPr lang="fr-FR" sz="1000" b="1" dirty="0"/>
              <a:t>moyenne</a:t>
            </a:r>
            <a:r>
              <a:rPr lang="fr-FR" sz="1000" dirty="0"/>
              <a:t> ou </a:t>
            </a:r>
            <a:r>
              <a:rPr lang="fr-FR" sz="1000" b="1" dirty="0"/>
              <a:t>espérance</a:t>
            </a:r>
            <a:r>
              <a:rPr lang="fr-FR" sz="1000" dirty="0"/>
              <a:t> Y-barre est égale à la somme des valeurs des observations divisées par la nombre d’observations. Elle est notée souvent </a:t>
            </a:r>
            <a:r>
              <a:rPr lang="el-GR" sz="1000" i="1" dirty="0"/>
              <a:t>μ</a:t>
            </a:r>
            <a:r>
              <a:rPr lang="fr-FR" sz="1000" dirty="0"/>
              <a:t> (« mu »).</a:t>
            </a:r>
          </a:p>
          <a:p>
            <a:pPr>
              <a:lnSpc>
                <a:spcPct val="100000"/>
              </a:lnSpc>
            </a:pPr>
            <a:r>
              <a:rPr lang="fr-FR" sz="1000" dirty="0"/>
              <a:t>On s’intéresse maintenant à la dispersion des valeurs autour de la moyenne.</a:t>
            </a:r>
          </a:p>
          <a:p>
            <a:pPr>
              <a:lnSpc>
                <a:spcPct val="100000"/>
              </a:lnSpc>
            </a:pPr>
            <a:r>
              <a:rPr lang="fr-FR" sz="1000" dirty="0"/>
              <a:t>On calcule l’écart observé entre chaque valeur et la moyenne.</a:t>
            </a:r>
          </a:p>
          <a:p>
            <a:pPr>
              <a:lnSpc>
                <a:spcPct val="100000"/>
              </a:lnSpc>
            </a:pPr>
            <a:r>
              <a:rPr lang="fr-FR" sz="1000" dirty="0"/>
              <a:t>La dispersion est donnée par l’écart-type de la distribution des valeurs dont la formule est donnée plus haut. Pour la déterminer, on calcule l’écart quadratique (le carré de l’écart) ; on fait la somme ces écarts quadratiques qui est la </a:t>
            </a:r>
            <a:r>
              <a:rPr lang="fr-FR" sz="1000" b="1" dirty="0"/>
              <a:t>variance</a:t>
            </a:r>
            <a:r>
              <a:rPr lang="fr-FR" sz="1000" dirty="0"/>
              <a:t> de la distribution.</a:t>
            </a:r>
          </a:p>
          <a:p>
            <a:pPr>
              <a:lnSpc>
                <a:spcPct val="100000"/>
              </a:lnSpc>
            </a:pPr>
            <a:r>
              <a:rPr lang="fr-FR" sz="1000" dirty="0"/>
              <a:t>L’</a:t>
            </a:r>
            <a:r>
              <a:rPr lang="fr-FR" sz="1000" b="1" dirty="0"/>
              <a:t>écart-type</a:t>
            </a:r>
            <a:r>
              <a:rPr lang="fr-FR" sz="1000" dirty="0"/>
              <a:t> est égal à la racine carrée de la variance. Il se note en général avec la lettre grecque σ (« sigma »), d’après l’appellation </a:t>
            </a:r>
            <a:r>
              <a:rPr lang="fr-FR" sz="1000" i="1" dirty="0"/>
              <a:t>standard </a:t>
            </a:r>
            <a:r>
              <a:rPr lang="fr-FR" sz="1000" i="1" dirty="0" err="1"/>
              <a:t>deviation</a:t>
            </a:r>
            <a:r>
              <a:rPr lang="fr-FR" sz="1000" dirty="0"/>
              <a:t> en anglais. Il est homogène à la variable mesurée.</a:t>
            </a:r>
          </a:p>
          <a:p>
            <a:pPr>
              <a:lnSpc>
                <a:spcPct val="100000"/>
              </a:lnSpc>
            </a:pPr>
            <a:r>
              <a:rPr lang="fr-FR" sz="1000" dirty="0"/>
              <a:t>Le coefficient de variation ou </a:t>
            </a:r>
            <a:r>
              <a:rPr lang="fr-FR" sz="1000" b="1" dirty="0"/>
              <a:t>variabilité</a:t>
            </a:r>
            <a:r>
              <a:rPr lang="fr-FR" sz="1000" dirty="0"/>
              <a:t> est égal au rapport entre l’écart-type et la moyenne.</a:t>
            </a:r>
          </a:p>
          <a:p>
            <a:pPr>
              <a:lnSpc>
                <a:spcPct val="100000"/>
              </a:lnSpc>
            </a:pPr>
            <a:r>
              <a:rPr lang="fr-FR" sz="1000" dirty="0"/>
              <a:t>Excel fournit les fonctions MOYENNE et ECARTYPE pour faciliter ces calculs.</a:t>
            </a:r>
          </a:p>
          <a:p>
            <a:pPr>
              <a:lnSpc>
                <a:spcPct val="100000"/>
              </a:lnSpc>
            </a:pPr>
            <a:endParaRPr lang="fr-FR" sz="1000" dirty="0"/>
          </a:p>
          <a:p>
            <a:pPr>
              <a:lnSpc>
                <a:spcPct val="100000"/>
              </a:lnSpc>
            </a:pPr>
            <a:endParaRPr lang="fr-FR" sz="1000" dirty="0"/>
          </a:p>
        </p:txBody>
      </p:sp>
      <p:sp>
        <p:nvSpPr>
          <p:cNvPr id="4" name="Espace réservé du numéro de diapositive 1">
            <a:extLst>
              <a:ext uri="{FF2B5EF4-FFF2-40B4-BE49-F238E27FC236}">
                <a16:creationId xmlns:a16="http://schemas.microsoft.com/office/drawing/2014/main" id="{C320D939-2E17-4725-A51A-FA1A4F9128D4}"/>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3</a:t>
            </a:fld>
            <a:endParaRPr lang="fr-FR"/>
          </a:p>
        </p:txBody>
      </p:sp>
    </p:spTree>
    <p:extLst>
      <p:ext uri="{BB962C8B-B14F-4D97-AF65-F5344CB8AC3E}">
        <p14:creationId xmlns:p14="http://schemas.microsoft.com/office/powerpoint/2010/main" val="2151112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694337"/>
            <a:ext cx="5207000" cy="4627562"/>
          </a:xfrm>
        </p:spPr>
        <p:txBody>
          <a:bodyPr/>
          <a:lstStyle/>
          <a:p>
            <a:pPr>
              <a:lnSpc>
                <a:spcPct val="100000"/>
              </a:lnSpc>
            </a:pPr>
            <a:r>
              <a:rPr lang="fr-FR" sz="1000" dirty="0"/>
              <a:t>Pour pouvoir travailler sur des données nombreuses, il est nécessaire de les regrouper en classes.</a:t>
            </a:r>
          </a:p>
          <a:p>
            <a:pPr>
              <a:lnSpc>
                <a:spcPct val="100000"/>
              </a:lnSpc>
            </a:pPr>
            <a:r>
              <a:rPr lang="fr-FR" sz="1000" dirty="0"/>
              <a:t>Dans notre exemple, on a créé des classes de 5 en 5. Dans chaque classe on cumule le nombre d’observations.</a:t>
            </a:r>
          </a:p>
          <a:p>
            <a:pPr>
              <a:lnSpc>
                <a:spcPct val="100000"/>
              </a:lnSpc>
            </a:pPr>
            <a:r>
              <a:rPr lang="fr-FR" sz="1000" dirty="0"/>
              <a:t>Excel propose une fonction commode pour obtenir ce résultat : la fonction matricielle FREQUENCE.</a:t>
            </a:r>
          </a:p>
          <a:p>
            <a:pPr>
              <a:lnSpc>
                <a:spcPct val="100000"/>
              </a:lnSpc>
            </a:pPr>
            <a:r>
              <a:rPr lang="fr-FR" sz="1000" dirty="0"/>
              <a:t>On voit sur l’histogramme que la distribution des valeurs suit approximativement une courbe en cloche que l’on peut assimiler à une loi normale.</a:t>
            </a:r>
          </a:p>
          <a:p>
            <a:pPr>
              <a:lnSpc>
                <a:spcPct val="100000"/>
              </a:lnSpc>
            </a:pPr>
            <a:r>
              <a:rPr lang="fr-FR" sz="1000" dirty="0"/>
              <a:t>Les lois normales sont également appelées </a:t>
            </a:r>
            <a:r>
              <a:rPr lang="fr-FR" sz="1000" b="1" dirty="0"/>
              <a:t>lois gaussiennes</a:t>
            </a:r>
            <a:r>
              <a:rPr lang="fr-FR" sz="1000" dirty="0"/>
              <a:t>, </a:t>
            </a:r>
            <a:r>
              <a:rPr lang="fr-FR" sz="1000" b="1" dirty="0"/>
              <a:t>lois de Gauss</a:t>
            </a:r>
            <a:r>
              <a:rPr lang="fr-FR" sz="1000" dirty="0"/>
              <a:t> ou </a:t>
            </a:r>
            <a:r>
              <a:rPr lang="fr-FR" sz="1000" b="1" dirty="0"/>
              <a:t>lois de Laplace-Gauss</a:t>
            </a:r>
            <a:r>
              <a:rPr lang="fr-FR" sz="1000" dirty="0"/>
              <a:t> des noms de Laplace (1749-1827) et Gauss (1777-1855), deux mathématiciens, astronomes et physiciens qui l’ont étudiée.</a:t>
            </a:r>
          </a:p>
          <a:p>
            <a:pPr>
              <a:lnSpc>
                <a:spcPct val="100000"/>
              </a:lnSpc>
            </a:pPr>
            <a:r>
              <a:rPr lang="fr-FR" sz="1000" dirty="0"/>
              <a:t>La </a:t>
            </a:r>
            <a:r>
              <a:rPr lang="fr-FR" sz="1000" b="1" dirty="0"/>
              <a:t>courbe</a:t>
            </a:r>
            <a:r>
              <a:rPr lang="fr-FR" sz="1000" dirty="0"/>
              <a:t> en cloche (</a:t>
            </a:r>
            <a:r>
              <a:rPr lang="fr-FR" sz="1000" i="1" dirty="0" err="1"/>
              <a:t>bell</a:t>
            </a:r>
            <a:r>
              <a:rPr lang="fr-FR" sz="1000" i="1" dirty="0"/>
              <a:t> </a:t>
            </a:r>
            <a:r>
              <a:rPr lang="fr-FR" sz="1000" i="1" dirty="0" err="1"/>
              <a:t>curve</a:t>
            </a:r>
            <a:r>
              <a:rPr lang="fr-FR" sz="1000" dirty="0"/>
              <a:t>) ou </a:t>
            </a:r>
            <a:r>
              <a:rPr lang="fr-FR" sz="1000" b="1" dirty="0"/>
              <a:t>courbe de Gauss</a:t>
            </a:r>
            <a:r>
              <a:rPr lang="fr-FR" sz="1000" dirty="0"/>
              <a:t> est l’une des </a:t>
            </a:r>
            <a:r>
              <a:rPr lang="fr-FR" sz="1000" b="1" dirty="0"/>
              <a:t>courbes</a:t>
            </a:r>
            <a:r>
              <a:rPr lang="fr-FR" sz="1000" dirty="0"/>
              <a:t> mathématiques les plus adaptées pour modéliser des phénomènes naturels issus de plusieurs événements aléatoires et indépendants. On la voit apparaître dans un grand nombre de situations concrètes en statistiques et en probabilités. Elle présente une bosse et est symétrique par rapport à l’axe Oy. À droite, elle descend à partir de son sommet, elle s’infléchit aux trois cinquièmes de sa hauteur, et poursuit sa descente en approchant l’axe Ox au point d’en être visuellement indiscernable.</a:t>
            </a:r>
          </a:p>
          <a:p>
            <a:pPr>
              <a:lnSpc>
                <a:spcPct val="100000"/>
              </a:lnSpc>
            </a:pPr>
            <a:r>
              <a:rPr lang="fr-FR" sz="1000" dirty="0"/>
              <a:t>La courbe de Laplace-Gauss permet de représenter visuellement la distribution d’une série et en particulier la densité de mesures d’une série. Elle utilise les calculs de l’espérance et de l’écart-type de la série. Pour un échantillon important, il est généralement constaté une courbe en forme de cloche, c’est-à-dire une forte concentration des valeurs autour de la moyenne puis des valeurs de moins en moins nombreuses aux extrémités de la série.</a:t>
            </a:r>
          </a:p>
          <a:p>
            <a:pPr>
              <a:lnSpc>
                <a:spcPct val="100000"/>
              </a:lnSpc>
            </a:pPr>
            <a:endParaRPr lang="fr-FR" sz="1000" dirty="0"/>
          </a:p>
          <a:p>
            <a:pPr>
              <a:lnSpc>
                <a:spcPct val="100000"/>
              </a:lnSpc>
            </a:pPr>
            <a:endParaRPr lang="fr-FR" sz="1000" dirty="0"/>
          </a:p>
          <a:p>
            <a:pPr>
              <a:lnSpc>
                <a:spcPct val="100000"/>
              </a:lnSpc>
            </a:pPr>
            <a:endParaRPr lang="fr-FR" sz="1000" dirty="0"/>
          </a:p>
        </p:txBody>
      </p:sp>
      <p:sp>
        <p:nvSpPr>
          <p:cNvPr id="4" name="Espace réservé du numéro de diapositive 1">
            <a:extLst>
              <a:ext uri="{FF2B5EF4-FFF2-40B4-BE49-F238E27FC236}">
                <a16:creationId xmlns:a16="http://schemas.microsoft.com/office/drawing/2014/main" id="{6789CEE5-DFD1-4445-BEF8-3406801BF92F}"/>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4</a:t>
            </a:fld>
            <a:endParaRPr lang="fr-FR"/>
          </a:p>
        </p:txBody>
      </p:sp>
    </p:spTree>
    <p:extLst>
      <p:ext uri="{BB962C8B-B14F-4D97-AF65-F5344CB8AC3E}">
        <p14:creationId xmlns:p14="http://schemas.microsoft.com/office/powerpoint/2010/main" val="1579171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33326" y="4630731"/>
            <a:ext cx="5832648" cy="5328592"/>
          </a:xfrm>
        </p:spPr>
        <p:txBody>
          <a:bodyPr/>
          <a:lstStyle/>
          <a:p>
            <a:pPr>
              <a:lnSpc>
                <a:spcPct val="100000"/>
              </a:lnSpc>
            </a:pPr>
            <a:r>
              <a:rPr lang="fr-FR" sz="1000" b="0" i="0" kern="1200" dirty="0">
                <a:solidFill>
                  <a:schemeClr val="tx1"/>
                </a:solidFill>
                <a:effectLst/>
                <a:latin typeface="Arial" charset="0"/>
                <a:ea typeface="+mn-ea"/>
                <a:cs typeface="+mn-cs"/>
              </a:rPr>
              <a:t>Une loi normale est définie par deux paramètres : sa moyenne ou espérance et sa variance ou son écart-type.</a:t>
            </a:r>
          </a:p>
          <a:p>
            <a:pPr>
              <a:lnSpc>
                <a:spcPct val="100000"/>
              </a:lnSpc>
            </a:pPr>
            <a:r>
              <a:rPr lang="fr-FR" sz="1000" dirty="0"/>
              <a:t>Elle est symétrique, c’est-à-dire que la probabilité d’un événement soit supérieur à la moyenne est de 50 %.</a:t>
            </a:r>
          </a:p>
          <a:p>
            <a:pPr>
              <a:lnSpc>
                <a:spcPct val="100000"/>
              </a:lnSpc>
            </a:pPr>
            <a:r>
              <a:rPr lang="fr-FR" sz="1000" b="0" i="0" kern="1200" dirty="0">
                <a:solidFill>
                  <a:schemeClr val="tx1"/>
                </a:solidFill>
                <a:effectLst/>
                <a:latin typeface="Arial" charset="0"/>
                <a:ea typeface="+mn-ea"/>
                <a:cs typeface="+mn-cs"/>
              </a:rPr>
              <a:t>L’écart-type </a:t>
            </a:r>
            <a:r>
              <a:rPr lang="fr-FR" sz="1000" dirty="0"/>
              <a:t>σ</a:t>
            </a:r>
            <a:r>
              <a:rPr lang="fr-FR" sz="1000" b="0" i="0" kern="1200" dirty="0">
                <a:solidFill>
                  <a:schemeClr val="tx1"/>
                </a:solidFill>
                <a:effectLst/>
                <a:latin typeface="Arial" charset="0"/>
                <a:ea typeface="+mn-ea"/>
                <a:cs typeface="+mn-cs"/>
              </a:rPr>
              <a:t> mesure la dispersion de la répartition des événements : plus l’écart-type est petit, plus ils ont de chance d’être proches de la moyenne.</a:t>
            </a:r>
          </a:p>
          <a:p>
            <a:pPr>
              <a:lnSpc>
                <a:spcPct val="100000"/>
              </a:lnSpc>
            </a:pPr>
            <a:r>
              <a:rPr lang="fr-FR" sz="1000" dirty="0"/>
              <a:t>La probabilité de tomber entre -1 et +1 écart type est de 68 %.</a:t>
            </a:r>
          </a:p>
          <a:p>
            <a:pPr>
              <a:lnSpc>
                <a:spcPct val="100000"/>
              </a:lnSpc>
            </a:pPr>
            <a:r>
              <a:rPr lang="fr-FR" sz="1000" b="0" i="0" kern="1200" dirty="0">
                <a:solidFill>
                  <a:schemeClr val="tx1"/>
                </a:solidFill>
                <a:effectLst/>
                <a:latin typeface="Arial" charset="0"/>
                <a:ea typeface="+mn-ea"/>
                <a:cs typeface="+mn-cs"/>
              </a:rPr>
              <a:t>Entre -2 et +2, elle </a:t>
            </a:r>
            <a:r>
              <a:rPr lang="fr-FR" sz="1000" dirty="0"/>
              <a:t>est de 95 % et entre -3 et +3, de 99,7 % (les fameux 6 sigma).</a:t>
            </a:r>
          </a:p>
          <a:p>
            <a:pPr>
              <a:lnSpc>
                <a:spcPct val="100000"/>
              </a:lnSpc>
            </a:pPr>
            <a:r>
              <a:rPr lang="fr-FR" sz="1000" b="0" i="0" kern="1200" dirty="0">
                <a:solidFill>
                  <a:schemeClr val="tx1"/>
                </a:solidFill>
                <a:effectLst/>
                <a:latin typeface="Arial" charset="0"/>
                <a:ea typeface="+mn-ea"/>
                <a:cs typeface="+mn-cs"/>
              </a:rPr>
              <a:t>Les passionnés de statistiques trouveront les formules mathématiques.</a:t>
            </a:r>
          </a:p>
          <a:p>
            <a:pPr>
              <a:lnSpc>
                <a:spcPct val="100000"/>
              </a:lnSpc>
            </a:pPr>
            <a:r>
              <a:rPr lang="fr-FR" sz="1000" b="1" i="1" dirty="0"/>
              <a:t>f (x)</a:t>
            </a:r>
            <a:r>
              <a:rPr lang="fr-FR" sz="1000" dirty="0"/>
              <a:t> représente la densité de probabilité.</a:t>
            </a:r>
            <a:endParaRPr lang="fr-FR" sz="1000" b="0" i="0" kern="1200" dirty="0">
              <a:solidFill>
                <a:schemeClr val="tx1"/>
              </a:solidFill>
              <a:effectLst/>
              <a:latin typeface="Arial" charset="0"/>
              <a:ea typeface="+mn-ea"/>
              <a:cs typeface="+mn-cs"/>
            </a:endParaRPr>
          </a:p>
          <a:p>
            <a:pPr>
              <a:lnSpc>
                <a:spcPct val="100000"/>
              </a:lnSpc>
            </a:pPr>
            <a:r>
              <a:rPr lang="fr-FR" sz="1000" b="1" dirty="0">
                <a:solidFill>
                  <a:srgbClr val="222222"/>
                </a:solidFill>
                <a:latin typeface="arial" panose="020B0604020202020204" pitchFamily="34" charset="0"/>
              </a:rPr>
              <a:t>Variable centrée réduite</a:t>
            </a:r>
          </a:p>
          <a:p>
            <a:pPr>
              <a:lnSpc>
                <a:spcPct val="100000"/>
              </a:lnSpc>
            </a:pPr>
            <a:r>
              <a:rPr lang="fr-FR" sz="1000" dirty="0">
                <a:solidFill>
                  <a:srgbClr val="222222"/>
                </a:solidFill>
                <a:latin typeface="arial" panose="020B0604020202020204" pitchFamily="34" charset="0"/>
              </a:rPr>
              <a:t>Pour effectuer de nombreux calculs, procède à un changement de variable en centrant et en réduisant la variable :</a:t>
            </a:r>
          </a:p>
          <a:p>
            <a:pPr>
              <a:lnSpc>
                <a:spcPct val="100000"/>
              </a:lnSpc>
            </a:pPr>
            <a:r>
              <a:rPr lang="fr-FR" sz="1000" b="1" dirty="0">
                <a:solidFill>
                  <a:srgbClr val="222222"/>
                </a:solidFill>
                <a:latin typeface="arial" panose="020B0604020202020204" pitchFamily="34" charset="0"/>
              </a:rPr>
              <a:t>Centrer</a:t>
            </a:r>
            <a:r>
              <a:rPr lang="fr-FR" sz="1000" dirty="0">
                <a:solidFill>
                  <a:srgbClr val="222222"/>
                </a:solidFill>
                <a:latin typeface="arial" panose="020B0604020202020204" pitchFamily="34" charset="0"/>
              </a:rPr>
              <a:t> une variable consiste à soustraire son espérance à chacune de ses valeurs initiales, soit retrancher à chaque donnée la moyenne, </a:t>
            </a:r>
          </a:p>
          <a:p>
            <a:pPr>
              <a:lnSpc>
                <a:spcPct val="100000"/>
              </a:lnSpc>
            </a:pPr>
            <a:r>
              <a:rPr lang="fr-FR" sz="1000" b="1" dirty="0">
                <a:solidFill>
                  <a:srgbClr val="222222"/>
                </a:solidFill>
                <a:latin typeface="arial" panose="020B0604020202020204" pitchFamily="34" charset="0"/>
              </a:rPr>
              <a:t>réduire</a:t>
            </a:r>
            <a:r>
              <a:rPr lang="fr-FR" sz="1000" dirty="0">
                <a:solidFill>
                  <a:srgbClr val="222222"/>
                </a:solidFill>
                <a:latin typeface="arial" panose="020B0604020202020204" pitchFamily="34" charset="0"/>
              </a:rPr>
              <a:t> une variable consiste à diviser toutes ses valeurs par son écart-type.</a:t>
            </a:r>
          </a:p>
          <a:p>
            <a:pPr marL="0" lvl="1" indent="0">
              <a:lnSpc>
                <a:spcPct val="100000"/>
              </a:lnSpc>
            </a:pPr>
            <a:r>
              <a:rPr lang="fr-FR" sz="1000" dirty="0"/>
              <a:t>Soit </a:t>
            </a:r>
            <a:r>
              <a:rPr lang="fr-FR" sz="1000" b="1" dirty="0"/>
              <a:t>x</a:t>
            </a:r>
            <a:r>
              <a:rPr lang="fr-FR" sz="1000" dirty="0"/>
              <a:t> la variable étudiée, </a:t>
            </a:r>
            <a:r>
              <a:rPr lang="fr-FR" sz="1000" b="1" dirty="0"/>
              <a:t>m</a:t>
            </a:r>
            <a:r>
              <a:rPr lang="fr-FR" sz="1000" dirty="0"/>
              <a:t> la moyenne de cette variable et </a:t>
            </a:r>
            <a:r>
              <a:rPr lang="fr-FR" sz="1000" b="1" dirty="0">
                <a:sym typeface="Symbol" pitchFamily="18" charset="2"/>
              </a:rPr>
              <a:t></a:t>
            </a:r>
            <a:r>
              <a:rPr lang="fr-FR" sz="1000" dirty="0"/>
              <a:t> l’écart-type de cette variable, </a:t>
            </a:r>
            <a:br>
              <a:rPr lang="fr-FR" sz="1000" dirty="0"/>
            </a:br>
            <a:r>
              <a:rPr lang="fr-FR" sz="1000" dirty="0"/>
              <a:t>la variable réduite </a:t>
            </a:r>
            <a:r>
              <a:rPr lang="fr-FR" sz="1000" b="1" dirty="0"/>
              <a:t>u</a:t>
            </a:r>
            <a:r>
              <a:rPr lang="fr-FR" sz="1000" dirty="0"/>
              <a:t> est obtenu par : (</a:t>
            </a:r>
            <a:r>
              <a:rPr lang="fr-FR" sz="1000" b="1" dirty="0"/>
              <a:t>x – m</a:t>
            </a:r>
            <a:r>
              <a:rPr lang="fr-FR" sz="1000" dirty="0"/>
              <a:t>) / </a:t>
            </a:r>
            <a:r>
              <a:rPr lang="fr-FR" sz="1000" b="1" dirty="0">
                <a:sym typeface="Symbol" pitchFamily="18" charset="2"/>
              </a:rPr>
              <a:t></a:t>
            </a:r>
          </a:p>
          <a:p>
            <a:pPr marL="0" lvl="1" indent="0">
              <a:lnSpc>
                <a:spcPct val="100000"/>
              </a:lnSpc>
            </a:pPr>
            <a:r>
              <a:rPr lang="fr-FR" sz="1000" dirty="0">
                <a:solidFill>
                  <a:srgbClr val="222222"/>
                </a:solidFill>
                <a:latin typeface="arial" panose="020B0604020202020204" pitchFamily="34" charset="0"/>
                <a:sym typeface="Symbol" pitchFamily="18" charset="2"/>
              </a:rPr>
              <a:t>A l’inverse, on retrouve </a:t>
            </a:r>
            <a:r>
              <a:rPr lang="fr-FR" sz="1000" b="1" dirty="0">
                <a:solidFill>
                  <a:srgbClr val="222222"/>
                </a:solidFill>
                <a:latin typeface="arial" panose="020B0604020202020204" pitchFamily="34" charset="0"/>
                <a:sym typeface="Symbol" pitchFamily="18" charset="2"/>
              </a:rPr>
              <a:t>x</a:t>
            </a:r>
            <a:r>
              <a:rPr lang="fr-FR" sz="1000" dirty="0">
                <a:solidFill>
                  <a:srgbClr val="222222"/>
                </a:solidFill>
                <a:latin typeface="arial" panose="020B0604020202020204" pitchFamily="34" charset="0"/>
                <a:sym typeface="Symbol" pitchFamily="18" charset="2"/>
              </a:rPr>
              <a:t> à partir de u : (</a:t>
            </a:r>
            <a:r>
              <a:rPr lang="fr-FR" sz="1000" b="1" dirty="0">
                <a:solidFill>
                  <a:srgbClr val="222222"/>
                </a:solidFill>
                <a:latin typeface="arial" panose="020B0604020202020204" pitchFamily="34" charset="0"/>
                <a:sym typeface="Symbol" pitchFamily="18" charset="2"/>
              </a:rPr>
              <a:t>u</a:t>
            </a:r>
            <a:r>
              <a:rPr lang="fr-FR" sz="1000" dirty="0">
                <a:solidFill>
                  <a:srgbClr val="222222"/>
                </a:solidFill>
                <a:latin typeface="arial" panose="020B0604020202020204" pitchFamily="34" charset="0"/>
                <a:sym typeface="Symbol" pitchFamily="18" charset="2"/>
              </a:rPr>
              <a:t>. </a:t>
            </a:r>
            <a:r>
              <a:rPr lang="fr-FR" sz="1000" b="1" dirty="0">
                <a:sym typeface="Symbol" pitchFamily="18" charset="2"/>
              </a:rPr>
              <a:t></a:t>
            </a:r>
            <a:r>
              <a:rPr lang="fr-FR" sz="1000" dirty="0">
                <a:solidFill>
                  <a:srgbClr val="222222"/>
                </a:solidFill>
                <a:latin typeface="arial" panose="020B0604020202020204" pitchFamily="34" charset="0"/>
                <a:sym typeface="Symbol" pitchFamily="18" charset="2"/>
              </a:rPr>
              <a:t> ) + </a:t>
            </a:r>
            <a:r>
              <a:rPr lang="fr-FR" sz="1000" b="1" dirty="0">
                <a:solidFill>
                  <a:srgbClr val="222222"/>
                </a:solidFill>
                <a:latin typeface="arial" panose="020B0604020202020204" pitchFamily="34" charset="0"/>
                <a:sym typeface="Symbol" pitchFamily="18" charset="2"/>
              </a:rPr>
              <a:t>m</a:t>
            </a:r>
            <a:endParaRPr lang="fr-FR" sz="1000" b="1" dirty="0">
              <a:solidFill>
                <a:srgbClr val="222222"/>
              </a:solidFill>
              <a:latin typeface="arial" panose="020B0604020202020204" pitchFamily="34" charset="0"/>
            </a:endParaRPr>
          </a:p>
        </p:txBody>
      </p:sp>
      <p:sp>
        <p:nvSpPr>
          <p:cNvPr id="4" name="Espace réservé du numéro de diapositive 1">
            <a:extLst>
              <a:ext uri="{FF2B5EF4-FFF2-40B4-BE49-F238E27FC236}">
                <a16:creationId xmlns:a16="http://schemas.microsoft.com/office/drawing/2014/main" id="{E8916371-6DFE-467D-93AC-7D7C99C82FC7}"/>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5</a:t>
            </a:fld>
            <a:endParaRPr lang="fr-FR"/>
          </a:p>
        </p:txBody>
      </p:sp>
    </p:spTree>
    <p:extLst>
      <p:ext uri="{BB962C8B-B14F-4D97-AF65-F5344CB8AC3E}">
        <p14:creationId xmlns:p14="http://schemas.microsoft.com/office/powerpoint/2010/main" val="4113166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b="1" dirty="0"/>
              <a:t>La fonction de répartition</a:t>
            </a:r>
          </a:p>
          <a:p>
            <a:pPr>
              <a:lnSpc>
                <a:spcPct val="100000"/>
              </a:lnSpc>
            </a:pPr>
            <a:r>
              <a:rPr lang="fr-FR" sz="1000" dirty="0"/>
              <a:t>La fonction de répartition de la loi normale réduite (que l’on trouve dans tous les manuels de statistique ou sous forme de fonction préprogrammée) donne la probabilité de trouver une valeur inférieure à "u". F (u) représente l’aire sous la courbe. </a:t>
            </a:r>
          </a:p>
          <a:p>
            <a:pPr>
              <a:lnSpc>
                <a:spcPct val="100000"/>
              </a:lnSpc>
            </a:pPr>
            <a:r>
              <a:rPr lang="fr-FR" sz="1000" dirty="0"/>
              <a:t>Propriétés de F (u) : F (0) = 0,5, F (</a:t>
            </a:r>
            <a:r>
              <a:rPr lang="fr-FR" sz="1000" dirty="0">
                <a:sym typeface="Symbol" pitchFamily="18" charset="2"/>
              </a:rPr>
              <a:t></a:t>
            </a:r>
            <a:r>
              <a:rPr lang="fr-FR" sz="1000" dirty="0"/>
              <a:t>) = 1), F (-u) = 1 - F (u) (fonction symétrique par rapport à Oy)</a:t>
            </a:r>
          </a:p>
          <a:p>
            <a:pPr>
              <a:lnSpc>
                <a:spcPct val="100000"/>
              </a:lnSpc>
            </a:pPr>
            <a:r>
              <a:rPr lang="fr-FR" sz="1000" dirty="0"/>
              <a:t>De même, l’aire qui se trouve à droite de u est égale à 1-F (u).</a:t>
            </a:r>
          </a:p>
          <a:p>
            <a:pPr>
              <a:lnSpc>
                <a:spcPct val="100000"/>
              </a:lnSpc>
            </a:pPr>
            <a:r>
              <a:rPr lang="fr-FR" sz="1000" dirty="0"/>
              <a:t>La fonction LOI.NORMALE. STANDARD.INVERSE donne pour une valeur de F (u) donnée.</a:t>
            </a:r>
          </a:p>
          <a:p>
            <a:endParaRPr lang="fr-FR" sz="1000" dirty="0"/>
          </a:p>
        </p:txBody>
      </p:sp>
      <p:sp>
        <p:nvSpPr>
          <p:cNvPr id="4" name="Espace réservé du numéro de diapositive 3"/>
          <p:cNvSpPr>
            <a:spLocks noGrp="1"/>
          </p:cNvSpPr>
          <p:nvPr>
            <p:ph type="sldNum" sz="quarter" idx="5"/>
          </p:nvPr>
        </p:nvSpPr>
        <p:spPr/>
        <p:txBody>
          <a:bodyPr/>
          <a:lstStyle/>
          <a:p>
            <a:fld id="{FF3E521B-E17D-4864-8DF2-B923E520ADA4}" type="slidenum">
              <a:rPr lang="fr-FR" smtClean="0"/>
              <a:t>6</a:t>
            </a:fld>
            <a:endParaRPr lang="fr-FR"/>
          </a:p>
        </p:txBody>
      </p:sp>
    </p:spTree>
    <p:extLst>
      <p:ext uri="{BB962C8B-B14F-4D97-AF65-F5344CB8AC3E}">
        <p14:creationId xmlns:p14="http://schemas.microsoft.com/office/powerpoint/2010/main" val="3263558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Le stock de sécurité est le stock que l’on doit maintenir afin de satisfaire toute demande supérieure à la quantité prévue pour une période donnée. Cet écart est fréquent dans de nombreuses situations, car les prévisions sont rarement justes. Le système de gestion des stocks doit faire face à des aléas de plusieurs natures :</a:t>
            </a:r>
          </a:p>
          <a:p>
            <a:pPr marL="179387">
              <a:lnSpc>
                <a:spcPct val="100000"/>
              </a:lnSpc>
            </a:pPr>
            <a:r>
              <a:rPr lang="fr-FR" sz="1000" dirty="0"/>
              <a:t>- la demande réelle est différente de la demande prévisionnelle,</a:t>
            </a:r>
          </a:p>
          <a:p>
            <a:pPr marL="179387">
              <a:lnSpc>
                <a:spcPct val="100000"/>
              </a:lnSpc>
            </a:pPr>
            <a:r>
              <a:rPr lang="fr-FR" sz="1000" dirty="0"/>
              <a:t> - la demande résultant de nombreuses demandes individuelles est aléatoire,</a:t>
            </a:r>
          </a:p>
          <a:p>
            <a:pPr marL="179387">
              <a:lnSpc>
                <a:spcPct val="100000"/>
              </a:lnSpc>
            </a:pPr>
            <a:r>
              <a:rPr lang="fr-FR" sz="1000" dirty="0"/>
              <a:t> - le délai de livraison fournisseur est supérieur à ce qui a été annoncé, </a:t>
            </a:r>
          </a:p>
          <a:p>
            <a:pPr marL="179387">
              <a:lnSpc>
                <a:spcPct val="100000"/>
              </a:lnSpc>
            </a:pPr>
            <a:r>
              <a:rPr lang="fr-FR" sz="1000" dirty="0"/>
              <a:t> - la quantité livrée est inférieure à la quantité commandée ou le contrôle à la réception élimine les produits non conformes.</a:t>
            </a:r>
          </a:p>
          <a:p>
            <a:pPr>
              <a:lnSpc>
                <a:spcPct val="100000"/>
              </a:lnSpc>
            </a:pPr>
            <a:r>
              <a:rPr lang="fr-FR" sz="1000" dirty="0"/>
              <a:t>L’existence d’un ou de plusieurs de ces aléas a pour conséquence que la disponibilité du produit sur un horizon donné peut poser problème. Le gestionnaire, s’il veut limiter les ruptures de livraison (et donc la perte de chiffre d’affaires et/ou la perte d’image de marque associée), doit prévoir un stock, dit de sécurité. Dans ce module, ce stock est noté </a:t>
            </a:r>
            <a:r>
              <a:rPr lang="fr-FR" sz="1000" b="1" dirty="0"/>
              <a:t>Ss.</a:t>
            </a:r>
          </a:p>
          <a:p>
            <a:pPr>
              <a:lnSpc>
                <a:spcPct val="100000"/>
              </a:lnSpc>
            </a:pPr>
            <a:endParaRPr lang="fr-FR" sz="1000" dirty="0"/>
          </a:p>
        </p:txBody>
      </p:sp>
      <p:sp>
        <p:nvSpPr>
          <p:cNvPr id="5" name="Espace réservé du numéro de diapositive 1">
            <a:extLst>
              <a:ext uri="{FF2B5EF4-FFF2-40B4-BE49-F238E27FC236}">
                <a16:creationId xmlns:a16="http://schemas.microsoft.com/office/drawing/2014/main" id="{71E41A00-8F6A-438F-BE9D-58F04ED8C404}"/>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7</a:t>
            </a:fld>
            <a:endParaRPr lang="fr-FR"/>
          </a:p>
        </p:txBody>
      </p:sp>
    </p:spTree>
    <p:extLst>
      <p:ext uri="{BB962C8B-B14F-4D97-AF65-F5344CB8AC3E}">
        <p14:creationId xmlns:p14="http://schemas.microsoft.com/office/powerpoint/2010/main" val="1926915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9330" y="4878388"/>
            <a:ext cx="5616624" cy="4991446"/>
          </a:xfrm>
        </p:spPr>
        <p:txBody>
          <a:bodyPr/>
          <a:lstStyle/>
          <a:p>
            <a:pPr>
              <a:lnSpc>
                <a:spcPct val="100000"/>
              </a:lnSpc>
            </a:pPr>
            <a:r>
              <a:rPr lang="fr-FR" sz="1000" dirty="0"/>
              <a:t>Le service au client est la capacité de l’entreprise à répondre à la commande client à partir du stock disponible. Si la commande n’est pas satisfaite, une rupture en résulte. Le niveau de service au client peut s’exprimer, suivant les cas (et les besoins ou préférences des utilisateurs) comme :</a:t>
            </a:r>
          </a:p>
          <a:p>
            <a:pPr marL="85725">
              <a:lnSpc>
                <a:spcPct val="100000"/>
              </a:lnSpc>
            </a:pPr>
            <a:r>
              <a:rPr lang="fr-FR" sz="1000" dirty="0"/>
              <a:t> - la probabilité qu’un phénomène de rupture apparaisse entre deux commandes successives. Cette probabilité de rupture par commande est notée </a:t>
            </a:r>
            <a:r>
              <a:rPr lang="fr-FR" sz="1000" b="1" i="1" dirty="0" err="1"/>
              <a:t>prc</a:t>
            </a:r>
            <a:r>
              <a:rPr lang="fr-FR" sz="1000" dirty="0"/>
              <a:t>,</a:t>
            </a:r>
          </a:p>
          <a:p>
            <a:pPr marL="85725">
              <a:lnSpc>
                <a:spcPct val="100000"/>
              </a:lnSpc>
            </a:pPr>
            <a:r>
              <a:rPr lang="fr-FR" sz="1000" dirty="0"/>
              <a:t> - le rapport entre le nombre d’articles (ou de commandes) livrés immédiatement sans rupture et le nombre total d’articles (ou de commandes) à livrer ;</a:t>
            </a:r>
          </a:p>
          <a:p>
            <a:pPr marL="85725">
              <a:lnSpc>
                <a:spcPct val="100000"/>
              </a:lnSpc>
            </a:pPr>
            <a:r>
              <a:rPr lang="fr-FR" sz="1000" dirty="0"/>
              <a:t> - le nombre de jours (ou de périodes) sans rupture sur le nombre total de jours (ou de périodes) considérés, qui peut s’interpréter comme la probabilité moyenne de rupture au cours du temps. Cet indicateur de probabilité de rupture moyenne au cours du temps est noté </a:t>
            </a:r>
            <a:r>
              <a:rPr lang="fr-FR" sz="1000" b="1" i="1" dirty="0" err="1"/>
              <a:t>prm</a:t>
            </a:r>
            <a:r>
              <a:rPr lang="fr-FR" sz="1000" dirty="0"/>
              <a:t>.</a:t>
            </a:r>
          </a:p>
          <a:p>
            <a:pPr>
              <a:lnSpc>
                <a:spcPct val="100000"/>
              </a:lnSpc>
            </a:pPr>
            <a:r>
              <a:rPr lang="fr-FR" sz="1000" b="1" dirty="0"/>
              <a:t>Exemple</a:t>
            </a:r>
            <a:r>
              <a:rPr lang="fr-FR" sz="1000" dirty="0"/>
              <a:t> : prenons l’exemple d’un gestionnaire qui observe que pour 100 commandes successives, d’une quantité moyenne de 150 unités, des ruptures sont apparues en attendant la livraison de 20 d’entre elles. La probabilité de rupture par commande est donc estimée par : </a:t>
            </a:r>
          </a:p>
          <a:p>
            <a:pPr>
              <a:lnSpc>
                <a:spcPct val="100000"/>
              </a:lnSpc>
            </a:pPr>
            <a:r>
              <a:rPr lang="fr-FR" sz="1000" b="1" i="1" dirty="0" err="1"/>
              <a:t>prc</a:t>
            </a:r>
            <a:r>
              <a:rPr lang="fr-FR" sz="1000" dirty="0"/>
              <a:t> = 20/100 = 0,2 ou 20 %.</a:t>
            </a:r>
          </a:p>
          <a:p>
            <a:pPr>
              <a:lnSpc>
                <a:spcPct val="100000"/>
              </a:lnSpc>
            </a:pPr>
            <a:r>
              <a:rPr lang="fr-FR" sz="1000" dirty="0"/>
              <a:t>Supposons maintenant que, pour chaque commande ayant donné lieu à rupture, le nombre d’unités en rupture a été comptabilisé. Soit 1 500 unités, le cumul des ruptures pour toutes les commandes. Le rapport entre le nombre d’articles livrés immédiatement et le nombre d’articles à livrer est donc : </a:t>
            </a:r>
          </a:p>
          <a:p>
            <a:pPr>
              <a:lnSpc>
                <a:spcPct val="100000"/>
              </a:lnSpc>
            </a:pPr>
            <a:r>
              <a:rPr lang="fr-FR" sz="1000" dirty="0"/>
              <a:t>13 500/15 000 = 0,9 ou 90 %.</a:t>
            </a:r>
          </a:p>
          <a:p>
            <a:pPr>
              <a:lnSpc>
                <a:spcPct val="100000"/>
              </a:lnSpc>
            </a:pPr>
            <a:r>
              <a:rPr lang="fr-FR" sz="1000" dirty="0"/>
              <a:t>On remarque que cet indicateur s’applique indifféremment aux deux modes de gestion des stocks (révision continue ou révision périodique).</a:t>
            </a:r>
          </a:p>
          <a:p>
            <a:pPr>
              <a:lnSpc>
                <a:spcPct val="100000"/>
              </a:lnSpc>
            </a:pPr>
            <a:r>
              <a:rPr lang="fr-FR" sz="1000" dirty="0"/>
              <a:t>Cela dit, le calcul de ces indicateurs varie en fonction de la disponibilité du client à accepter des livraisons partielles à délai très court, ce qui permet des dépannages d’urgence au lieu de l’augmentation du stock de sécurité. </a:t>
            </a:r>
          </a:p>
          <a:p>
            <a:pPr>
              <a:lnSpc>
                <a:spcPct val="100000"/>
              </a:lnSpc>
            </a:pPr>
            <a:endParaRPr lang="fr-FR" sz="1000" dirty="0"/>
          </a:p>
        </p:txBody>
      </p:sp>
      <p:sp>
        <p:nvSpPr>
          <p:cNvPr id="5" name="Espace réservé du numéro de diapositive 1">
            <a:extLst>
              <a:ext uri="{FF2B5EF4-FFF2-40B4-BE49-F238E27FC236}">
                <a16:creationId xmlns:a16="http://schemas.microsoft.com/office/drawing/2014/main" id="{F4B27E9A-6193-45F2-B417-2A111E266485}"/>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8</a:t>
            </a:fld>
            <a:endParaRPr lang="fr-FR"/>
          </a:p>
        </p:txBody>
      </p:sp>
    </p:spTree>
    <p:extLst>
      <p:ext uri="{BB962C8B-B14F-4D97-AF65-F5344CB8AC3E}">
        <p14:creationId xmlns:p14="http://schemas.microsoft.com/office/powerpoint/2010/main" val="1477257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25314" y="4541242"/>
            <a:ext cx="5760640" cy="5372570"/>
          </a:xfrm>
        </p:spPr>
        <p:txBody>
          <a:bodyPr/>
          <a:lstStyle/>
          <a:p>
            <a:pPr>
              <a:lnSpc>
                <a:spcPct val="100000"/>
              </a:lnSpc>
            </a:pPr>
            <a:r>
              <a:rPr lang="fr-FR" sz="1000" b="1" dirty="0"/>
              <a:t>La mesure de la rupture </a:t>
            </a:r>
            <a:r>
              <a:rPr lang="fr-FR" sz="1000" dirty="0"/>
              <a:t>est une notion complexe. Plusieurs critères sont possibles :</a:t>
            </a:r>
          </a:p>
          <a:p>
            <a:pPr marL="96838">
              <a:lnSpc>
                <a:spcPct val="100000"/>
              </a:lnSpc>
            </a:pPr>
            <a:r>
              <a:rPr lang="fr-FR" sz="1000" b="1" dirty="0"/>
              <a:t> - L’occurrence de rupture </a:t>
            </a:r>
            <a:r>
              <a:rPr lang="fr-FR" sz="1000" dirty="0"/>
              <a:t>: on enregistre le fait qu’une demande pour un article n’a pu être satisfaite entièrement immédiatement,</a:t>
            </a:r>
          </a:p>
          <a:p>
            <a:pPr marL="96838">
              <a:lnSpc>
                <a:spcPct val="100000"/>
              </a:lnSpc>
            </a:pPr>
            <a:r>
              <a:rPr lang="fr-FR" sz="1000" b="1" dirty="0"/>
              <a:t> - La quantité en rupture </a:t>
            </a:r>
            <a:r>
              <a:rPr lang="fr-FR" sz="1000" dirty="0"/>
              <a:t>: on note le pourcentage de quantité d’articles qui n’ont pu être livré au moment demandé. Le client doit accepter des livraisons partielles, ce qui peut ne pas être le cas.</a:t>
            </a:r>
          </a:p>
          <a:p>
            <a:pPr marL="96838">
              <a:lnSpc>
                <a:spcPct val="100000"/>
              </a:lnSpc>
            </a:pPr>
            <a:r>
              <a:rPr lang="fr-FR" sz="1000" b="1" dirty="0"/>
              <a:t> - Les lignes en rupture </a:t>
            </a:r>
            <a:r>
              <a:rPr lang="fr-FR" sz="1000" dirty="0"/>
              <a:t>: on considère comme rupture une ligne de commande qui n’a pu être livrée entièrement à temps, quel que soit le volume de rupture, que ce soit une pièce manquante ou 1000. C’est le critère utilisé, par exemple, dans l’industrie automobile.</a:t>
            </a:r>
          </a:p>
          <a:p>
            <a:pPr marL="96838">
              <a:lnSpc>
                <a:spcPct val="100000"/>
              </a:lnSpc>
            </a:pPr>
            <a:r>
              <a:rPr lang="fr-FR" sz="1000" b="1" dirty="0"/>
              <a:t> - Les commandes en rupture :</a:t>
            </a:r>
            <a:r>
              <a:rPr lang="fr-FR" sz="1000" dirty="0"/>
              <a:t> il y a rupture si l’une des lignes d’une commande (qui peut en comporter plusieurs dizaines) ne peut être livrée. Une ligne en rupture coûte cher, car il faut procéder à une expédition exceptionnelle et cela entraîne des frais administratifs supplémentaires.</a:t>
            </a:r>
          </a:p>
          <a:p>
            <a:pPr>
              <a:lnSpc>
                <a:spcPct val="100000"/>
              </a:lnSpc>
            </a:pPr>
            <a:r>
              <a:rPr lang="fr-FR" sz="1000" b="1" dirty="0"/>
              <a:t>Vente perdue ou vente reportée</a:t>
            </a:r>
            <a:endParaRPr lang="fr-FR" sz="1000" dirty="0"/>
          </a:p>
          <a:p>
            <a:pPr marL="88900">
              <a:lnSpc>
                <a:spcPct val="100000"/>
              </a:lnSpc>
            </a:pPr>
            <a:r>
              <a:rPr lang="fr-FR" sz="1000" dirty="0"/>
              <a:t> - Lorsqu’un article n’est pas disponible, par exemple dans un supermarché ou sur un site internet, un client peut avoir deux comportements :</a:t>
            </a:r>
            <a:br>
              <a:rPr lang="fr-FR" sz="1000" dirty="0"/>
            </a:br>
            <a:r>
              <a:rPr lang="fr-FR" sz="1000" dirty="0"/>
              <a:t>il accepte d’attendre que l’article devienne disponible (</a:t>
            </a:r>
            <a:r>
              <a:rPr lang="fr-FR" sz="1000" b="1" i="1" dirty="0"/>
              <a:t>vente reportée</a:t>
            </a:r>
            <a:r>
              <a:rPr lang="fr-FR" sz="1000" dirty="0"/>
              <a:t>) ; on ne perd pas la vente, mais il faut éventuellement procéder à une expédition que l’on ne peut facturer ;</a:t>
            </a:r>
          </a:p>
          <a:p>
            <a:pPr marL="88900">
              <a:lnSpc>
                <a:spcPct val="100000"/>
              </a:lnSpc>
            </a:pPr>
            <a:r>
              <a:rPr lang="fr-FR" sz="1000" dirty="0"/>
              <a:t> - il achète le produit d’un concurrent (</a:t>
            </a:r>
            <a:r>
              <a:rPr lang="fr-FR" sz="1000" b="1" i="1" dirty="0"/>
              <a:t>vente perdue</a:t>
            </a:r>
            <a:r>
              <a:rPr lang="fr-FR" sz="1000" dirty="0"/>
              <a:t>) ; on perd la marge que l’on aurait réalisée sur la vente et cela encourage le client à essayer un produit autre que le nôtre.</a:t>
            </a:r>
          </a:p>
          <a:p>
            <a:pPr>
              <a:lnSpc>
                <a:spcPct val="100000"/>
              </a:lnSpc>
            </a:pPr>
            <a:r>
              <a:rPr lang="fr-FR" sz="1000" b="1" dirty="0"/>
              <a:t>Durée de rupture</a:t>
            </a:r>
          </a:p>
          <a:p>
            <a:pPr>
              <a:lnSpc>
                <a:spcPct val="100000"/>
              </a:lnSpc>
            </a:pPr>
            <a:r>
              <a:rPr lang="fr-FR" sz="1000" dirty="0"/>
              <a:t>Les conséquences d’une rupture, que l’on peut tenter d’évaluer en termes de coût, peuvent dépendre de la durée de la rupture. Une livraison retardée de quelques jours peut ne pas être pénalisante alors qu’un rupture de plusieurs semaines est catastrophique.</a:t>
            </a:r>
          </a:p>
          <a:p>
            <a:pPr>
              <a:lnSpc>
                <a:spcPct val="100000"/>
              </a:lnSpc>
            </a:pPr>
            <a:r>
              <a:rPr lang="fr-FR" sz="1000" b="1" dirty="0"/>
              <a:t>Système de prévision</a:t>
            </a:r>
          </a:p>
          <a:p>
            <a:pPr>
              <a:lnSpc>
                <a:spcPct val="100000"/>
              </a:lnSpc>
            </a:pPr>
            <a:r>
              <a:rPr lang="fr-FR" sz="1000" dirty="0"/>
              <a:t>Si les réapprovisionnements sont déterminés à partir d’un système de prévision (qui par nature fait des erreurs !), le stock de sécurité doit protéger contre l’erreur de prévision.</a:t>
            </a:r>
          </a:p>
          <a:p>
            <a:pPr>
              <a:lnSpc>
                <a:spcPct val="100000"/>
              </a:lnSpc>
            </a:pPr>
            <a:endParaRPr lang="fr-FR" sz="1000" dirty="0"/>
          </a:p>
        </p:txBody>
      </p:sp>
      <p:sp>
        <p:nvSpPr>
          <p:cNvPr id="5" name="Espace réservé du numéro de diapositive 1">
            <a:extLst>
              <a:ext uri="{FF2B5EF4-FFF2-40B4-BE49-F238E27FC236}">
                <a16:creationId xmlns:a16="http://schemas.microsoft.com/office/drawing/2014/main" id="{A52A6ECD-D85D-4A22-8A7B-5E43D81356C4}"/>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F3E521B-E17D-4864-8DF2-B923E520ADA4}" type="slidenum">
              <a:rPr lang="fr-FR" smtClean="0"/>
              <a:t>9</a:t>
            </a:fld>
            <a:endParaRPr lang="fr-FR"/>
          </a:p>
        </p:txBody>
      </p:sp>
    </p:spTree>
    <p:extLst>
      <p:ext uri="{BB962C8B-B14F-4D97-AF65-F5344CB8AC3E}">
        <p14:creationId xmlns:p14="http://schemas.microsoft.com/office/powerpoint/2010/main" val="3166738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extLst>
      <p:ext uri="{BB962C8B-B14F-4D97-AF65-F5344CB8AC3E}">
        <p14:creationId xmlns:p14="http://schemas.microsoft.com/office/powerpoint/2010/main" val="282417930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9">
            <a:extLst>
              <a:ext uri="{FF2B5EF4-FFF2-40B4-BE49-F238E27FC236}">
                <a16:creationId xmlns:a16="http://schemas.microsoft.com/office/drawing/2014/main" id="{FE408DA4-817C-44F8-A97E-30718C7F571D}"/>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a:t>© HEC Paris - Département Management des Opérations et des Systèmes d'Information</a:t>
            </a:r>
          </a:p>
        </p:txBody>
      </p:sp>
      <p:sp>
        <p:nvSpPr>
          <p:cNvPr id="5" name="Rectangle 11">
            <a:extLst>
              <a:ext uri="{FF2B5EF4-FFF2-40B4-BE49-F238E27FC236}">
                <a16:creationId xmlns:a16="http://schemas.microsoft.com/office/drawing/2014/main" id="{75DBA097-F4EB-4C58-916B-8510927B4E1F}"/>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AE02B236-109F-4C62-82E2-C09F2B1B6B6D}" type="datetime1">
              <a:rPr lang="fr-FR"/>
              <a:pPr>
                <a:defRPr/>
              </a:pPr>
              <a:t>02/06/2020</a:t>
            </a:fld>
            <a:endParaRPr lang="fr-FR"/>
          </a:p>
        </p:txBody>
      </p:sp>
    </p:spTree>
    <p:extLst>
      <p:ext uri="{BB962C8B-B14F-4D97-AF65-F5344CB8AC3E}">
        <p14:creationId xmlns:p14="http://schemas.microsoft.com/office/powerpoint/2010/main" val="2371502804"/>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96050" y="990600"/>
            <a:ext cx="1809750" cy="4800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990600"/>
            <a:ext cx="5276850" cy="4800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9">
            <a:extLst>
              <a:ext uri="{FF2B5EF4-FFF2-40B4-BE49-F238E27FC236}">
                <a16:creationId xmlns:a16="http://schemas.microsoft.com/office/drawing/2014/main" id="{88B33F75-5B30-4FE0-99FF-BF9794216AEA}"/>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a:t>© HEC Paris - Département Management des Opérations et des Systèmes d'Information</a:t>
            </a:r>
          </a:p>
        </p:txBody>
      </p:sp>
      <p:sp>
        <p:nvSpPr>
          <p:cNvPr id="5" name="Rectangle 11">
            <a:extLst>
              <a:ext uri="{FF2B5EF4-FFF2-40B4-BE49-F238E27FC236}">
                <a16:creationId xmlns:a16="http://schemas.microsoft.com/office/drawing/2014/main" id="{CD1978DD-BAA0-4FB6-84D7-73CE20817B3F}"/>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3CAF4F52-765B-4F60-A10B-9BD3FDC9FCE8}" type="datetime1">
              <a:rPr lang="fr-FR"/>
              <a:pPr>
                <a:defRPr/>
              </a:pPr>
              <a:t>02/06/2020</a:t>
            </a:fld>
            <a:endParaRPr lang="fr-FR"/>
          </a:p>
        </p:txBody>
      </p:sp>
    </p:spTree>
    <p:extLst>
      <p:ext uri="{BB962C8B-B14F-4D97-AF65-F5344CB8AC3E}">
        <p14:creationId xmlns:p14="http://schemas.microsoft.com/office/powerpoint/2010/main" val="719830869"/>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066800" y="990600"/>
            <a:ext cx="7239000" cy="457200"/>
          </a:xfrm>
        </p:spPr>
        <p:txBody>
          <a:bodyPr/>
          <a:lstStyle/>
          <a:p>
            <a:r>
              <a:rPr lang="fr-FR"/>
              <a:t>Cliquez pour modifier le style du titre</a:t>
            </a:r>
          </a:p>
        </p:txBody>
      </p:sp>
      <p:sp>
        <p:nvSpPr>
          <p:cNvPr id="3" name="Espace réservé du texte 2"/>
          <p:cNvSpPr>
            <a:spLocks noGrp="1"/>
          </p:cNvSpPr>
          <p:nvPr>
            <p:ph type="body" sz="half" idx="1"/>
          </p:nvPr>
        </p:nvSpPr>
        <p:spPr>
          <a:xfrm>
            <a:off x="1066800" y="1676400"/>
            <a:ext cx="3505200"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9">
            <a:extLst>
              <a:ext uri="{FF2B5EF4-FFF2-40B4-BE49-F238E27FC236}">
                <a16:creationId xmlns:a16="http://schemas.microsoft.com/office/drawing/2014/main" id="{49708460-CC2E-4D1E-828D-C1AC74E641DA}"/>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a:t>© HEC Paris - Département Management des Opérations et des Systèmes d'Information</a:t>
            </a:r>
          </a:p>
        </p:txBody>
      </p:sp>
      <p:sp>
        <p:nvSpPr>
          <p:cNvPr id="6" name="Rectangle 11">
            <a:extLst>
              <a:ext uri="{FF2B5EF4-FFF2-40B4-BE49-F238E27FC236}">
                <a16:creationId xmlns:a16="http://schemas.microsoft.com/office/drawing/2014/main" id="{7775EC40-F0C4-4383-9BC4-44088F945E43}"/>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D0EDDD26-E446-426E-9C50-39F82F61495D}" type="datetime1">
              <a:rPr lang="fr-FR"/>
              <a:pPr>
                <a:defRPr/>
              </a:pPr>
              <a:t>02/06/2020</a:t>
            </a:fld>
            <a:endParaRPr lang="fr-FR"/>
          </a:p>
        </p:txBody>
      </p:sp>
    </p:spTree>
    <p:extLst>
      <p:ext uri="{BB962C8B-B14F-4D97-AF65-F5344CB8AC3E}">
        <p14:creationId xmlns:p14="http://schemas.microsoft.com/office/powerpoint/2010/main" val="428465517"/>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ENSAM">
    <p:spTree>
      <p:nvGrpSpPr>
        <p:cNvPr id="1" name=""/>
        <p:cNvGrpSpPr/>
        <p:nvPr/>
      </p:nvGrpSpPr>
      <p:grpSpPr>
        <a:xfrm>
          <a:off x="0" y="0"/>
          <a:ext cx="0" cy="0"/>
          <a:chOff x="0" y="0"/>
          <a:chExt cx="0" cy="0"/>
        </a:xfrm>
      </p:grpSpPr>
      <p:sp>
        <p:nvSpPr>
          <p:cNvPr id="9" name="Titre 1"/>
          <p:cNvSpPr>
            <a:spLocks noGrp="1"/>
          </p:cNvSpPr>
          <p:nvPr>
            <p:ph type="title"/>
          </p:nvPr>
        </p:nvSpPr>
        <p:spPr>
          <a:xfrm>
            <a:off x="609600" y="188640"/>
            <a:ext cx="8229600" cy="864096"/>
          </a:xfrm>
        </p:spPr>
        <p:txBody>
          <a:bodyPr/>
          <a:lstStyle>
            <a:lvl1pPr algn="r">
              <a:lnSpc>
                <a:spcPts val="4580"/>
              </a:lnSpc>
              <a:defRPr sz="4000">
                <a:solidFill>
                  <a:srgbClr val="000099"/>
                </a:solidFill>
                <a:effectLst>
                  <a:outerShdw blurRad="38100" dist="38100" dir="2700000" algn="tl">
                    <a:srgbClr val="000000">
                      <a:alpha val="43137"/>
                    </a:srgbClr>
                  </a:outerShdw>
                </a:effectLst>
                <a:latin typeface="Arial Narrow" pitchFamily="34" charset="0"/>
                <a:cs typeface="Arial Narrow" pitchFamily="34" charset="0"/>
              </a:defRPr>
            </a:lvl1pPr>
          </a:lstStyle>
          <a:p>
            <a:r>
              <a:rPr lang="fr-FR" noProof="0" dirty="0"/>
              <a:t>Cliquez et modifiez le titre</a:t>
            </a:r>
          </a:p>
        </p:txBody>
      </p:sp>
      <p:sp>
        <p:nvSpPr>
          <p:cNvPr id="10" name="Espace réservé du contenu 2"/>
          <p:cNvSpPr>
            <a:spLocks noGrp="1"/>
          </p:cNvSpPr>
          <p:nvPr>
            <p:ph idx="1"/>
          </p:nvPr>
        </p:nvSpPr>
        <p:spPr>
          <a:xfrm>
            <a:off x="609600" y="1412777"/>
            <a:ext cx="8077200" cy="4608512"/>
          </a:xfrm>
        </p:spPr>
        <p:txBody>
          <a:bodyPr anchor="ctr"/>
          <a:lstStyle>
            <a:lvl1pPr marL="0" indent="0">
              <a:lnSpc>
                <a:spcPct val="110000"/>
              </a:lnSpc>
              <a:buClr>
                <a:srgbClr val="005490"/>
              </a:buClr>
              <a:buFont typeface="Arial"/>
              <a:buNone/>
              <a:defRPr sz="2400">
                <a:solidFill>
                  <a:srgbClr val="0A233F"/>
                </a:solidFill>
                <a:latin typeface="Arial Narrow" pitchFamily="34" charset="0"/>
                <a:cs typeface="Arial Narrow" pitchFamily="34" charset="0"/>
              </a:defRPr>
            </a:lvl1pPr>
            <a:lvl2pPr marL="457200" indent="0">
              <a:lnSpc>
                <a:spcPct val="110000"/>
              </a:lnSpc>
              <a:buClr>
                <a:srgbClr val="005490"/>
              </a:buClr>
              <a:buFont typeface="Arial"/>
              <a:buNone/>
              <a:defRPr sz="2000">
                <a:latin typeface="Arial Narrow" pitchFamily="34" charset="0"/>
                <a:cs typeface="Arial Narrow" pitchFamily="34" charset="0"/>
              </a:defRPr>
            </a:lvl2pPr>
            <a:lvl3pPr marL="914400" indent="0">
              <a:lnSpc>
                <a:spcPct val="110000"/>
              </a:lnSpc>
              <a:buClr>
                <a:srgbClr val="005490"/>
              </a:buClr>
              <a:buFont typeface="Arial"/>
              <a:buNone/>
              <a:defRPr sz="1800">
                <a:latin typeface="Arial Narrow" pitchFamily="34" charset="0"/>
                <a:cs typeface="Arial Narrow" pitchFamily="34" charset="0"/>
              </a:defRPr>
            </a:lvl3pPr>
            <a:lvl4pPr marL="1371600" indent="0">
              <a:lnSpc>
                <a:spcPct val="110000"/>
              </a:lnSpc>
              <a:buClr>
                <a:srgbClr val="005490"/>
              </a:buClr>
              <a:buFont typeface="Arial"/>
              <a:buNone/>
              <a:defRPr sz="1600">
                <a:latin typeface="Arial Narrow" pitchFamily="34" charset="0"/>
                <a:cs typeface="Arial Narrow" pitchFamily="34" charset="0"/>
              </a:defRPr>
            </a:lvl4pPr>
            <a:lvl5pPr marL="1828800" indent="0">
              <a:lnSpc>
                <a:spcPct val="110000"/>
              </a:lnSpc>
              <a:buClr>
                <a:srgbClr val="005490"/>
              </a:buClr>
              <a:buFont typeface="Arial"/>
              <a:buNone/>
              <a:defRPr sz="1600">
                <a:latin typeface="Arial Narrow" pitchFamily="34" charset="0"/>
                <a:cs typeface="Arial Narrow" pitchFamily="34" charset="0"/>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4" name="Slide Number Placeholder 3">
            <a:extLst>
              <a:ext uri="{FF2B5EF4-FFF2-40B4-BE49-F238E27FC236}">
                <a16:creationId xmlns:a16="http://schemas.microsoft.com/office/drawing/2014/main" id="{FBB457B8-9DE9-4820-9CAE-E2EB27516B62}"/>
              </a:ext>
            </a:extLst>
          </p:cNvPr>
          <p:cNvSpPr>
            <a:spLocks noGrp="1"/>
          </p:cNvSpPr>
          <p:nvPr>
            <p:ph type="sldNum" sz="quarter" idx="10"/>
          </p:nvPr>
        </p:nvSpPr>
        <p:spPr>
          <a:xfrm>
            <a:off x="8393113" y="6492875"/>
            <a:ext cx="750887" cy="365125"/>
          </a:xfrm>
          <a:prstGeom prst="rect">
            <a:avLst/>
          </a:prstGeom>
        </p:spPr>
        <p:txBody>
          <a:bodyPr vert="horz" lIns="91440" tIns="45720" rIns="91440" bIns="45720" rtlCol="0" anchor="ctr"/>
          <a:lstStyle>
            <a:lvl1pPr algn="r">
              <a:defRPr sz="1200">
                <a:solidFill>
                  <a:srgbClr val="000000"/>
                </a:solidFill>
                <a:latin typeface="Arial Narrow"/>
                <a:cs typeface="Arial Narrow"/>
              </a:defRPr>
            </a:lvl1pPr>
          </a:lstStyle>
          <a:p>
            <a:pPr>
              <a:defRPr/>
            </a:pPr>
            <a:fld id="{B243A67F-FE35-4788-A91E-68A82AB110FA}" type="slidenum">
              <a:rPr lang="fr-FR" smtClean="0"/>
              <a:pPr>
                <a:defRPr/>
              </a:pPr>
              <a:t>‹N°›</a:t>
            </a:fld>
            <a:endParaRPr lang="fr-FR" dirty="0"/>
          </a:p>
        </p:txBody>
      </p:sp>
    </p:spTree>
    <p:extLst>
      <p:ext uri="{BB962C8B-B14F-4D97-AF65-F5344CB8AC3E}">
        <p14:creationId xmlns:p14="http://schemas.microsoft.com/office/powerpoint/2010/main" val="3476931248"/>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882552190"/>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extLst>
      <p:ext uri="{BB962C8B-B14F-4D97-AF65-F5344CB8AC3E}">
        <p14:creationId xmlns:p14="http://schemas.microsoft.com/office/powerpoint/2010/main" val="2355230554"/>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87430261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982410246"/>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Tree>
    <p:extLst>
      <p:ext uri="{BB962C8B-B14F-4D97-AF65-F5344CB8AC3E}">
        <p14:creationId xmlns:p14="http://schemas.microsoft.com/office/powerpoint/2010/main" val="251169170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871030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9">
            <a:extLst>
              <a:ext uri="{FF2B5EF4-FFF2-40B4-BE49-F238E27FC236}">
                <a16:creationId xmlns:a16="http://schemas.microsoft.com/office/drawing/2014/main" id="{32B80849-F7B1-4AB4-B738-0FEC24F783F2}"/>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a:t>© HEC Paris - Département Management des Opérations et des Systèmes d'Information</a:t>
            </a:r>
          </a:p>
        </p:txBody>
      </p:sp>
      <p:sp>
        <p:nvSpPr>
          <p:cNvPr id="6" name="Rectangle 11">
            <a:extLst>
              <a:ext uri="{FF2B5EF4-FFF2-40B4-BE49-F238E27FC236}">
                <a16:creationId xmlns:a16="http://schemas.microsoft.com/office/drawing/2014/main" id="{FE233CB6-DFCE-463F-A5A3-0D78F36C3D32}"/>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4D617069-4506-419B-95A6-49F2B7E4BAA3}" type="datetime1">
              <a:rPr lang="fr-FR"/>
              <a:pPr>
                <a:defRPr/>
              </a:pPr>
              <a:t>02/06/2020</a:t>
            </a:fld>
            <a:endParaRPr lang="fr-FR"/>
          </a:p>
        </p:txBody>
      </p:sp>
    </p:spTree>
    <p:extLst>
      <p:ext uri="{BB962C8B-B14F-4D97-AF65-F5344CB8AC3E}">
        <p14:creationId xmlns:p14="http://schemas.microsoft.com/office/powerpoint/2010/main" val="2993557139"/>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9">
            <a:extLst>
              <a:ext uri="{FF2B5EF4-FFF2-40B4-BE49-F238E27FC236}">
                <a16:creationId xmlns:a16="http://schemas.microsoft.com/office/drawing/2014/main" id="{09181FC6-9355-436A-9B3C-5BE7DA7E1E29}"/>
              </a:ext>
            </a:extLst>
          </p:cNvPr>
          <p:cNvSpPr>
            <a:spLocks noGrp="1" noChangeArrowheads="1"/>
          </p:cNvSpPr>
          <p:nvPr>
            <p:ph type="ftr" sz="quarter" idx="10"/>
          </p:nvPr>
        </p:nvSpPr>
        <p:spPr>
          <a:xfrm>
            <a:off x="179388" y="6437313"/>
            <a:ext cx="6840537" cy="304800"/>
          </a:xfrm>
          <a:prstGeom prst="rect">
            <a:avLst/>
          </a:prstGeom>
          <a:ln/>
        </p:spPr>
        <p:txBody>
          <a:bodyPr/>
          <a:lstStyle>
            <a:lvl1pPr>
              <a:defRPr/>
            </a:lvl1pPr>
          </a:lstStyle>
          <a:p>
            <a:pPr>
              <a:defRPr/>
            </a:pPr>
            <a:r>
              <a:rPr lang="fr-FR"/>
              <a:t>© HEC Paris - Département Management des Opérations et des Systèmes d'Information</a:t>
            </a:r>
          </a:p>
        </p:txBody>
      </p:sp>
      <p:sp>
        <p:nvSpPr>
          <p:cNvPr id="6" name="Rectangle 11">
            <a:extLst>
              <a:ext uri="{FF2B5EF4-FFF2-40B4-BE49-F238E27FC236}">
                <a16:creationId xmlns:a16="http://schemas.microsoft.com/office/drawing/2014/main" id="{49BBAED0-532C-435A-88A0-A6CE26A0C4D1}"/>
              </a:ext>
            </a:extLst>
          </p:cNvPr>
          <p:cNvSpPr>
            <a:spLocks noGrp="1" noChangeArrowheads="1"/>
          </p:cNvSpPr>
          <p:nvPr>
            <p:ph type="dt" sz="half" idx="11"/>
          </p:nvPr>
        </p:nvSpPr>
        <p:spPr>
          <a:xfrm>
            <a:off x="7010400" y="6477000"/>
            <a:ext cx="1905000" cy="228600"/>
          </a:xfrm>
          <a:prstGeom prst="rect">
            <a:avLst/>
          </a:prstGeom>
          <a:ln/>
        </p:spPr>
        <p:txBody>
          <a:bodyPr/>
          <a:lstStyle>
            <a:lvl1pPr>
              <a:defRPr/>
            </a:lvl1pPr>
          </a:lstStyle>
          <a:p>
            <a:pPr>
              <a:defRPr/>
            </a:pPr>
            <a:fld id="{97F3579D-1CBC-4015-A229-C6D23A4D3CC0}" type="datetime1">
              <a:rPr lang="fr-FR"/>
              <a:pPr>
                <a:defRPr/>
              </a:pPr>
              <a:t>02/06/2020</a:t>
            </a:fld>
            <a:endParaRPr lang="fr-FR"/>
          </a:p>
        </p:txBody>
      </p:sp>
    </p:spTree>
    <p:extLst>
      <p:ext uri="{BB962C8B-B14F-4D97-AF65-F5344CB8AC3E}">
        <p14:creationId xmlns:p14="http://schemas.microsoft.com/office/powerpoint/2010/main" val="4056919191"/>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A582BEB-A0C9-45A9-A762-92C60F03EA2D}"/>
              </a:ext>
            </a:extLst>
          </p:cNvPr>
          <p:cNvSpPr>
            <a:spLocks noChangeArrowheads="1"/>
          </p:cNvSpPr>
          <p:nvPr/>
        </p:nvSpPr>
        <p:spPr bwMode="auto">
          <a:xfrm>
            <a:off x="838200" y="228600"/>
            <a:ext cx="7391400" cy="417513"/>
          </a:xfrm>
          <a:prstGeom prst="rect">
            <a:avLst/>
          </a:prstGeom>
          <a:noFill/>
          <a:ln w="12700">
            <a:noFill/>
            <a:miter lim="800000"/>
            <a:headEnd/>
            <a:tailEnd/>
          </a:ln>
          <a:effectLst/>
        </p:spPr>
        <p:txBody>
          <a:bodyPr lIns="90488" tIns="44450" rIns="90488" bIns="44450">
            <a:spAutoFit/>
          </a:bodyPr>
          <a:lstStyle/>
          <a:p>
            <a:pPr algn="l">
              <a:spcBef>
                <a:spcPct val="50000"/>
              </a:spcBef>
              <a:defRPr/>
            </a:pPr>
            <a:r>
              <a:rPr lang="fr-FR" sz="2400" i="1">
                <a:solidFill>
                  <a:srgbClr val="60D1FE"/>
                </a:solidFill>
                <a:latin typeface="Tahoma" pitchFamily="34" charset="0"/>
              </a:rPr>
              <a:t> </a:t>
            </a:r>
            <a:endParaRPr lang="fr-FR" sz="2400" i="1">
              <a:solidFill>
                <a:schemeClr val="accent1"/>
              </a:solidFill>
              <a:effectLst>
                <a:outerShdw blurRad="38100" dist="38100" dir="2700000" algn="tl">
                  <a:srgbClr val="C0C0C0"/>
                </a:outerShdw>
              </a:effectLst>
              <a:latin typeface="Tahoma" pitchFamily="34" charset="0"/>
            </a:endParaRPr>
          </a:p>
        </p:txBody>
      </p:sp>
      <p:sp>
        <p:nvSpPr>
          <p:cNvPr id="1030" name="Rectangle 4">
            <a:extLst>
              <a:ext uri="{FF2B5EF4-FFF2-40B4-BE49-F238E27FC236}">
                <a16:creationId xmlns:a16="http://schemas.microsoft.com/office/drawing/2014/main" id="{DAD91939-8118-4B71-8A7A-367040C4AE8B}"/>
              </a:ext>
            </a:extLst>
          </p:cNvPr>
          <p:cNvSpPr>
            <a:spLocks noGrp="1" noChangeArrowheads="1"/>
          </p:cNvSpPr>
          <p:nvPr>
            <p:ph type="title"/>
          </p:nvPr>
        </p:nvSpPr>
        <p:spPr bwMode="auto">
          <a:xfrm>
            <a:off x="1066800" y="990600"/>
            <a:ext cx="723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endParaRPr lang="fr-FR" altLang="fr-FR"/>
          </a:p>
        </p:txBody>
      </p:sp>
      <p:sp>
        <p:nvSpPr>
          <p:cNvPr id="1031" name="Rectangle 5">
            <a:extLst>
              <a:ext uri="{FF2B5EF4-FFF2-40B4-BE49-F238E27FC236}">
                <a16:creationId xmlns:a16="http://schemas.microsoft.com/office/drawing/2014/main" id="{03E28037-ACC0-4A15-BE49-8E1E899E3816}"/>
              </a:ext>
            </a:extLst>
          </p:cNvPr>
          <p:cNvSpPr>
            <a:spLocks noGrp="1" noChangeArrowheads="1"/>
          </p:cNvSpPr>
          <p:nvPr>
            <p:ph type="body" idx="1"/>
          </p:nvPr>
        </p:nvSpPr>
        <p:spPr bwMode="auto">
          <a:xfrm>
            <a:off x="1066800" y="1676400"/>
            <a:ext cx="7162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fr-FR" altLang="fr-FR"/>
              <a:t>Corps du texte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6394" name="Rectangle 10">
            <a:extLst>
              <a:ext uri="{FF2B5EF4-FFF2-40B4-BE49-F238E27FC236}">
                <a16:creationId xmlns:a16="http://schemas.microsoft.com/office/drawing/2014/main" id="{05D46451-8DB0-4BF2-9C7B-F512008D21FA}"/>
              </a:ext>
            </a:extLst>
          </p:cNvPr>
          <p:cNvSpPr>
            <a:spLocks noChangeArrowheads="1"/>
          </p:cNvSpPr>
          <p:nvPr/>
        </p:nvSpPr>
        <p:spPr bwMode="auto">
          <a:xfrm>
            <a:off x="1143000" y="152400"/>
            <a:ext cx="7391400" cy="363538"/>
          </a:xfrm>
          <a:prstGeom prst="rect">
            <a:avLst/>
          </a:prstGeom>
          <a:noFill/>
          <a:ln w="12700">
            <a:noFill/>
            <a:miter lim="800000"/>
            <a:headEnd/>
            <a:tailEnd/>
          </a:ln>
          <a:effectLst/>
        </p:spPr>
        <p:txBody>
          <a:bodyPr lIns="90488" tIns="44450" rIns="90488" bIns="44450">
            <a:spAutoFit/>
          </a:bodyPr>
          <a:lstStyle/>
          <a:p>
            <a:pPr algn="r">
              <a:spcBef>
                <a:spcPct val="50000"/>
              </a:spcBef>
              <a:defRPr/>
            </a:pPr>
            <a:r>
              <a:rPr lang="fr-FR" sz="2000" i="1" dirty="0">
                <a:solidFill>
                  <a:srgbClr val="00279F"/>
                </a:solidFill>
                <a:latin typeface="Tahoma" pitchFamily="34" charset="0"/>
              </a:rPr>
              <a:t>Aléas et stocks de sécurité</a:t>
            </a:r>
          </a:p>
        </p:txBody>
      </p:sp>
      <p:sp>
        <p:nvSpPr>
          <p:cNvPr id="6" name="ZoneTexte 5">
            <a:extLst>
              <a:ext uri="{FF2B5EF4-FFF2-40B4-BE49-F238E27FC236}">
                <a16:creationId xmlns:a16="http://schemas.microsoft.com/office/drawing/2014/main" id="{A48EA580-1102-4B2E-A3E3-FFDBFDE1F51E}"/>
              </a:ext>
            </a:extLst>
          </p:cNvPr>
          <p:cNvSpPr txBox="1"/>
          <p:nvPr userDrawn="1"/>
        </p:nvSpPr>
        <p:spPr>
          <a:xfrm rot="19005916">
            <a:off x="2402175" y="3543297"/>
            <a:ext cx="4339650" cy="1089529"/>
          </a:xfrm>
          <a:prstGeom prst="rect">
            <a:avLst/>
          </a:prstGeom>
          <a:noFill/>
        </p:spPr>
        <p:txBody>
          <a:bodyPr wrap="none" rtlCol="0">
            <a:spAutoFit/>
          </a:bodyPr>
          <a:lstStyle/>
          <a:p>
            <a:r>
              <a:rPr lang="fr-FR" sz="7200" dirty="0">
                <a:solidFill>
                  <a:schemeClr val="tx1">
                    <a:lumMod val="85000"/>
                  </a:schemeClr>
                </a:solidFill>
              </a:rPr>
              <a:t>ISM Paris</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ransition spd="med"/>
  <p:hf sldNum="0" hdr="0"/>
  <p:txStyles>
    <p:title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p:titleStyle>
    <p:bodyStyle>
      <a:lvl1pPr marL="285750" indent="-285750" algn="l" rtl="0" eaLnBrk="0" fontAlgn="base" hangingPunct="0">
        <a:lnSpc>
          <a:spcPct val="90000"/>
        </a:lnSpc>
        <a:spcBef>
          <a:spcPct val="30000"/>
        </a:spcBef>
        <a:spcAft>
          <a:spcPct val="0"/>
        </a:spcAft>
        <a:buSzPct val="70000"/>
        <a:buFont typeface="Wingdings" panose="05000000000000000000" pitchFamily="2" charset="2"/>
        <a:buChar char="l"/>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Font typeface="Wingdings" panose="05000000000000000000" pitchFamily="2" charset="2"/>
        <a:buChar char="Ø"/>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50.xml"/><Relationship Id="rId7" Type="http://schemas.openxmlformats.org/officeDocument/2006/relationships/tags" Target="../tags/tag54.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tags" Target="../tags/tag53.xml"/><Relationship Id="rId5" Type="http://schemas.openxmlformats.org/officeDocument/2006/relationships/tags" Target="../tags/tag52.xml"/><Relationship Id="rId4" Type="http://schemas.openxmlformats.org/officeDocument/2006/relationships/tags" Target="../tags/tag51.xml"/><Relationship Id="rId9"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8" Type="http://schemas.openxmlformats.org/officeDocument/2006/relationships/tags" Target="../tags/tag62.xml"/><Relationship Id="rId13" Type="http://schemas.openxmlformats.org/officeDocument/2006/relationships/tags" Target="../tags/tag67.xml"/><Relationship Id="rId18" Type="http://schemas.openxmlformats.org/officeDocument/2006/relationships/tags" Target="../tags/tag72.xml"/><Relationship Id="rId26" Type="http://schemas.openxmlformats.org/officeDocument/2006/relationships/tags" Target="../tags/tag80.xml"/><Relationship Id="rId39" Type="http://schemas.openxmlformats.org/officeDocument/2006/relationships/tags" Target="../tags/tag93.xml"/><Relationship Id="rId3" Type="http://schemas.openxmlformats.org/officeDocument/2006/relationships/tags" Target="../tags/tag57.xml"/><Relationship Id="rId21" Type="http://schemas.openxmlformats.org/officeDocument/2006/relationships/tags" Target="../tags/tag75.xml"/><Relationship Id="rId34" Type="http://schemas.openxmlformats.org/officeDocument/2006/relationships/tags" Target="../tags/tag88.xml"/><Relationship Id="rId7" Type="http://schemas.openxmlformats.org/officeDocument/2006/relationships/tags" Target="../tags/tag61.xml"/><Relationship Id="rId12" Type="http://schemas.openxmlformats.org/officeDocument/2006/relationships/tags" Target="../tags/tag66.xml"/><Relationship Id="rId17" Type="http://schemas.openxmlformats.org/officeDocument/2006/relationships/tags" Target="../tags/tag71.xml"/><Relationship Id="rId25" Type="http://schemas.openxmlformats.org/officeDocument/2006/relationships/tags" Target="../tags/tag79.xml"/><Relationship Id="rId33" Type="http://schemas.openxmlformats.org/officeDocument/2006/relationships/tags" Target="../tags/tag87.xml"/><Relationship Id="rId38" Type="http://schemas.openxmlformats.org/officeDocument/2006/relationships/tags" Target="../tags/tag92.xml"/><Relationship Id="rId2" Type="http://schemas.openxmlformats.org/officeDocument/2006/relationships/tags" Target="../tags/tag56.xml"/><Relationship Id="rId16" Type="http://schemas.openxmlformats.org/officeDocument/2006/relationships/tags" Target="../tags/tag70.xml"/><Relationship Id="rId20" Type="http://schemas.openxmlformats.org/officeDocument/2006/relationships/tags" Target="../tags/tag74.xml"/><Relationship Id="rId29" Type="http://schemas.openxmlformats.org/officeDocument/2006/relationships/tags" Target="../tags/tag83.xml"/><Relationship Id="rId41" Type="http://schemas.openxmlformats.org/officeDocument/2006/relationships/notesSlide" Target="../notesSlides/notesSlide11.xml"/><Relationship Id="rId1" Type="http://schemas.openxmlformats.org/officeDocument/2006/relationships/tags" Target="../tags/tag55.xml"/><Relationship Id="rId6" Type="http://schemas.openxmlformats.org/officeDocument/2006/relationships/tags" Target="../tags/tag60.xml"/><Relationship Id="rId11" Type="http://schemas.openxmlformats.org/officeDocument/2006/relationships/tags" Target="../tags/tag65.xml"/><Relationship Id="rId24" Type="http://schemas.openxmlformats.org/officeDocument/2006/relationships/tags" Target="../tags/tag78.xml"/><Relationship Id="rId32" Type="http://schemas.openxmlformats.org/officeDocument/2006/relationships/tags" Target="../tags/tag86.xml"/><Relationship Id="rId37" Type="http://schemas.openxmlformats.org/officeDocument/2006/relationships/tags" Target="../tags/tag91.xml"/><Relationship Id="rId40" Type="http://schemas.openxmlformats.org/officeDocument/2006/relationships/slideLayout" Target="../slideLayouts/slideLayout2.xml"/><Relationship Id="rId5" Type="http://schemas.openxmlformats.org/officeDocument/2006/relationships/tags" Target="../tags/tag59.xml"/><Relationship Id="rId15" Type="http://schemas.openxmlformats.org/officeDocument/2006/relationships/tags" Target="../tags/tag69.xml"/><Relationship Id="rId23" Type="http://schemas.openxmlformats.org/officeDocument/2006/relationships/tags" Target="../tags/tag77.xml"/><Relationship Id="rId28" Type="http://schemas.openxmlformats.org/officeDocument/2006/relationships/tags" Target="../tags/tag82.xml"/><Relationship Id="rId36" Type="http://schemas.openxmlformats.org/officeDocument/2006/relationships/tags" Target="../tags/tag90.xml"/><Relationship Id="rId10" Type="http://schemas.openxmlformats.org/officeDocument/2006/relationships/tags" Target="../tags/tag64.xml"/><Relationship Id="rId19" Type="http://schemas.openxmlformats.org/officeDocument/2006/relationships/tags" Target="../tags/tag73.xml"/><Relationship Id="rId31" Type="http://schemas.openxmlformats.org/officeDocument/2006/relationships/tags" Target="../tags/tag85.xml"/><Relationship Id="rId4" Type="http://schemas.openxmlformats.org/officeDocument/2006/relationships/tags" Target="../tags/tag58.xml"/><Relationship Id="rId9" Type="http://schemas.openxmlformats.org/officeDocument/2006/relationships/tags" Target="../tags/tag63.xml"/><Relationship Id="rId14" Type="http://schemas.openxmlformats.org/officeDocument/2006/relationships/tags" Target="../tags/tag68.xml"/><Relationship Id="rId22" Type="http://schemas.openxmlformats.org/officeDocument/2006/relationships/tags" Target="../tags/tag76.xml"/><Relationship Id="rId27" Type="http://schemas.openxmlformats.org/officeDocument/2006/relationships/tags" Target="../tags/tag81.xml"/><Relationship Id="rId30" Type="http://schemas.openxmlformats.org/officeDocument/2006/relationships/tags" Target="../tags/tag84.xml"/><Relationship Id="rId35" Type="http://schemas.openxmlformats.org/officeDocument/2006/relationships/tags" Target="../tags/tag89.xml"/></Relationships>
</file>

<file path=ppt/slides/_rels/slide12.xml.rels><?xml version="1.0" encoding="UTF-8" standalone="yes"?>
<Relationships xmlns="http://schemas.openxmlformats.org/package/2006/relationships"><Relationship Id="rId13" Type="http://schemas.openxmlformats.org/officeDocument/2006/relationships/tags" Target="../tags/tag106.xml"/><Relationship Id="rId18" Type="http://schemas.openxmlformats.org/officeDocument/2006/relationships/tags" Target="../tags/tag111.xml"/><Relationship Id="rId26" Type="http://schemas.openxmlformats.org/officeDocument/2006/relationships/tags" Target="../tags/tag119.xml"/><Relationship Id="rId39" Type="http://schemas.openxmlformats.org/officeDocument/2006/relationships/tags" Target="../tags/tag132.xml"/><Relationship Id="rId3" Type="http://schemas.openxmlformats.org/officeDocument/2006/relationships/tags" Target="../tags/tag96.xml"/><Relationship Id="rId21" Type="http://schemas.openxmlformats.org/officeDocument/2006/relationships/tags" Target="../tags/tag114.xml"/><Relationship Id="rId34" Type="http://schemas.openxmlformats.org/officeDocument/2006/relationships/tags" Target="../tags/tag127.xml"/><Relationship Id="rId42" Type="http://schemas.openxmlformats.org/officeDocument/2006/relationships/tags" Target="../tags/tag135.xml"/><Relationship Id="rId47" Type="http://schemas.openxmlformats.org/officeDocument/2006/relationships/tags" Target="../tags/tag140.xml"/><Relationship Id="rId50" Type="http://schemas.openxmlformats.org/officeDocument/2006/relationships/slideLayout" Target="../slideLayouts/slideLayout2.xml"/><Relationship Id="rId7" Type="http://schemas.openxmlformats.org/officeDocument/2006/relationships/tags" Target="../tags/tag100.xml"/><Relationship Id="rId12" Type="http://schemas.openxmlformats.org/officeDocument/2006/relationships/tags" Target="../tags/tag105.xml"/><Relationship Id="rId17" Type="http://schemas.openxmlformats.org/officeDocument/2006/relationships/tags" Target="../tags/tag110.xml"/><Relationship Id="rId25" Type="http://schemas.openxmlformats.org/officeDocument/2006/relationships/tags" Target="../tags/tag118.xml"/><Relationship Id="rId33" Type="http://schemas.openxmlformats.org/officeDocument/2006/relationships/tags" Target="../tags/tag126.xml"/><Relationship Id="rId38" Type="http://schemas.openxmlformats.org/officeDocument/2006/relationships/tags" Target="../tags/tag131.xml"/><Relationship Id="rId46" Type="http://schemas.openxmlformats.org/officeDocument/2006/relationships/tags" Target="../tags/tag139.xml"/><Relationship Id="rId2" Type="http://schemas.openxmlformats.org/officeDocument/2006/relationships/tags" Target="../tags/tag95.xml"/><Relationship Id="rId16" Type="http://schemas.openxmlformats.org/officeDocument/2006/relationships/tags" Target="../tags/tag109.xml"/><Relationship Id="rId20" Type="http://schemas.openxmlformats.org/officeDocument/2006/relationships/tags" Target="../tags/tag113.xml"/><Relationship Id="rId29" Type="http://schemas.openxmlformats.org/officeDocument/2006/relationships/tags" Target="../tags/tag122.xml"/><Relationship Id="rId41" Type="http://schemas.openxmlformats.org/officeDocument/2006/relationships/tags" Target="../tags/tag134.xml"/><Relationship Id="rId1" Type="http://schemas.openxmlformats.org/officeDocument/2006/relationships/tags" Target="../tags/tag94.xml"/><Relationship Id="rId6" Type="http://schemas.openxmlformats.org/officeDocument/2006/relationships/tags" Target="../tags/tag99.xml"/><Relationship Id="rId11" Type="http://schemas.openxmlformats.org/officeDocument/2006/relationships/tags" Target="../tags/tag104.xml"/><Relationship Id="rId24" Type="http://schemas.openxmlformats.org/officeDocument/2006/relationships/tags" Target="../tags/tag117.xml"/><Relationship Id="rId32" Type="http://schemas.openxmlformats.org/officeDocument/2006/relationships/tags" Target="../tags/tag125.xml"/><Relationship Id="rId37" Type="http://schemas.openxmlformats.org/officeDocument/2006/relationships/tags" Target="../tags/tag130.xml"/><Relationship Id="rId40" Type="http://schemas.openxmlformats.org/officeDocument/2006/relationships/tags" Target="../tags/tag133.xml"/><Relationship Id="rId45" Type="http://schemas.openxmlformats.org/officeDocument/2006/relationships/tags" Target="../tags/tag138.xml"/><Relationship Id="rId5" Type="http://schemas.openxmlformats.org/officeDocument/2006/relationships/tags" Target="../tags/tag98.xml"/><Relationship Id="rId15" Type="http://schemas.openxmlformats.org/officeDocument/2006/relationships/tags" Target="../tags/tag108.xml"/><Relationship Id="rId23" Type="http://schemas.openxmlformats.org/officeDocument/2006/relationships/tags" Target="../tags/tag116.xml"/><Relationship Id="rId28" Type="http://schemas.openxmlformats.org/officeDocument/2006/relationships/tags" Target="../tags/tag121.xml"/><Relationship Id="rId36" Type="http://schemas.openxmlformats.org/officeDocument/2006/relationships/tags" Target="../tags/tag129.xml"/><Relationship Id="rId49" Type="http://schemas.openxmlformats.org/officeDocument/2006/relationships/tags" Target="../tags/tag142.xml"/><Relationship Id="rId10" Type="http://schemas.openxmlformats.org/officeDocument/2006/relationships/tags" Target="../tags/tag103.xml"/><Relationship Id="rId19" Type="http://schemas.openxmlformats.org/officeDocument/2006/relationships/tags" Target="../tags/tag112.xml"/><Relationship Id="rId31" Type="http://schemas.openxmlformats.org/officeDocument/2006/relationships/tags" Target="../tags/tag124.xml"/><Relationship Id="rId44" Type="http://schemas.openxmlformats.org/officeDocument/2006/relationships/tags" Target="../tags/tag137.xml"/><Relationship Id="rId4" Type="http://schemas.openxmlformats.org/officeDocument/2006/relationships/tags" Target="../tags/tag97.xml"/><Relationship Id="rId9" Type="http://schemas.openxmlformats.org/officeDocument/2006/relationships/tags" Target="../tags/tag102.xml"/><Relationship Id="rId14" Type="http://schemas.openxmlformats.org/officeDocument/2006/relationships/tags" Target="../tags/tag107.xml"/><Relationship Id="rId22" Type="http://schemas.openxmlformats.org/officeDocument/2006/relationships/tags" Target="../tags/tag115.xml"/><Relationship Id="rId27" Type="http://schemas.openxmlformats.org/officeDocument/2006/relationships/tags" Target="../tags/tag120.xml"/><Relationship Id="rId30" Type="http://schemas.openxmlformats.org/officeDocument/2006/relationships/tags" Target="../tags/tag123.xml"/><Relationship Id="rId35" Type="http://schemas.openxmlformats.org/officeDocument/2006/relationships/tags" Target="../tags/tag128.xml"/><Relationship Id="rId43" Type="http://schemas.openxmlformats.org/officeDocument/2006/relationships/tags" Target="../tags/tag136.xml"/><Relationship Id="rId48" Type="http://schemas.openxmlformats.org/officeDocument/2006/relationships/tags" Target="../tags/tag141.xml"/><Relationship Id="rId8" Type="http://schemas.openxmlformats.org/officeDocument/2006/relationships/tags" Target="../tags/tag101.xml"/><Relationship Id="rId51"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8" Type="http://schemas.openxmlformats.org/officeDocument/2006/relationships/tags" Target="../tags/tag150.xml"/><Relationship Id="rId13" Type="http://schemas.openxmlformats.org/officeDocument/2006/relationships/tags" Target="../tags/tag155.xml"/><Relationship Id="rId18" Type="http://schemas.openxmlformats.org/officeDocument/2006/relationships/tags" Target="../tags/tag160.xml"/><Relationship Id="rId26" Type="http://schemas.openxmlformats.org/officeDocument/2006/relationships/slideLayout" Target="../slideLayouts/slideLayout2.xml"/><Relationship Id="rId3" Type="http://schemas.openxmlformats.org/officeDocument/2006/relationships/tags" Target="../tags/tag145.xml"/><Relationship Id="rId21" Type="http://schemas.openxmlformats.org/officeDocument/2006/relationships/tags" Target="../tags/tag163.xml"/><Relationship Id="rId7" Type="http://schemas.openxmlformats.org/officeDocument/2006/relationships/tags" Target="../tags/tag149.xml"/><Relationship Id="rId12" Type="http://schemas.openxmlformats.org/officeDocument/2006/relationships/tags" Target="../tags/tag154.xml"/><Relationship Id="rId17" Type="http://schemas.openxmlformats.org/officeDocument/2006/relationships/tags" Target="../tags/tag159.xml"/><Relationship Id="rId25" Type="http://schemas.openxmlformats.org/officeDocument/2006/relationships/tags" Target="../tags/tag167.xml"/><Relationship Id="rId2" Type="http://schemas.openxmlformats.org/officeDocument/2006/relationships/tags" Target="../tags/tag144.xml"/><Relationship Id="rId16" Type="http://schemas.openxmlformats.org/officeDocument/2006/relationships/tags" Target="../tags/tag158.xml"/><Relationship Id="rId20" Type="http://schemas.openxmlformats.org/officeDocument/2006/relationships/tags" Target="../tags/tag162.xml"/><Relationship Id="rId1" Type="http://schemas.openxmlformats.org/officeDocument/2006/relationships/tags" Target="../tags/tag143.xml"/><Relationship Id="rId6" Type="http://schemas.openxmlformats.org/officeDocument/2006/relationships/tags" Target="../tags/tag148.xml"/><Relationship Id="rId11" Type="http://schemas.openxmlformats.org/officeDocument/2006/relationships/tags" Target="../tags/tag153.xml"/><Relationship Id="rId24" Type="http://schemas.openxmlformats.org/officeDocument/2006/relationships/tags" Target="../tags/tag166.xml"/><Relationship Id="rId5" Type="http://schemas.openxmlformats.org/officeDocument/2006/relationships/tags" Target="../tags/tag147.xml"/><Relationship Id="rId15" Type="http://schemas.openxmlformats.org/officeDocument/2006/relationships/tags" Target="../tags/tag157.xml"/><Relationship Id="rId23" Type="http://schemas.openxmlformats.org/officeDocument/2006/relationships/tags" Target="../tags/tag165.xml"/><Relationship Id="rId10" Type="http://schemas.openxmlformats.org/officeDocument/2006/relationships/tags" Target="../tags/tag152.xml"/><Relationship Id="rId19" Type="http://schemas.openxmlformats.org/officeDocument/2006/relationships/tags" Target="../tags/tag161.xml"/><Relationship Id="rId4" Type="http://schemas.openxmlformats.org/officeDocument/2006/relationships/tags" Target="../tags/tag146.xml"/><Relationship Id="rId9" Type="http://schemas.openxmlformats.org/officeDocument/2006/relationships/tags" Target="../tags/tag151.xml"/><Relationship Id="rId14" Type="http://schemas.openxmlformats.org/officeDocument/2006/relationships/tags" Target="../tags/tag156.xml"/><Relationship Id="rId22" Type="http://schemas.openxmlformats.org/officeDocument/2006/relationships/tags" Target="../tags/tag164.xml"/><Relationship Id="rId27"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8" Type="http://schemas.openxmlformats.org/officeDocument/2006/relationships/notesSlide" Target="../notesSlides/notesSlide14.xml"/><Relationship Id="rId3" Type="http://schemas.openxmlformats.org/officeDocument/2006/relationships/tags" Target="../tags/tag169.xml"/><Relationship Id="rId7" Type="http://schemas.openxmlformats.org/officeDocument/2006/relationships/slideLayout" Target="../slideLayouts/slideLayout2.xml"/><Relationship Id="rId2" Type="http://schemas.openxmlformats.org/officeDocument/2006/relationships/tags" Target="../tags/tag168.xml"/><Relationship Id="rId1" Type="http://schemas.openxmlformats.org/officeDocument/2006/relationships/vmlDrawing" Target="../drawings/vmlDrawing3.vml"/><Relationship Id="rId6" Type="http://schemas.openxmlformats.org/officeDocument/2006/relationships/tags" Target="../tags/tag172.xml"/><Relationship Id="rId5" Type="http://schemas.openxmlformats.org/officeDocument/2006/relationships/tags" Target="../tags/tag171.xml"/><Relationship Id="rId10" Type="http://schemas.openxmlformats.org/officeDocument/2006/relationships/image" Target="../media/image16.wmf"/><Relationship Id="rId4" Type="http://schemas.openxmlformats.org/officeDocument/2006/relationships/tags" Target="../tags/tag170.xml"/><Relationship Id="rId9"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8" Type="http://schemas.openxmlformats.org/officeDocument/2006/relationships/notesSlide" Target="../notesSlides/notesSlide15.xml"/><Relationship Id="rId3" Type="http://schemas.openxmlformats.org/officeDocument/2006/relationships/tags" Target="../tags/tag174.xml"/><Relationship Id="rId7" Type="http://schemas.openxmlformats.org/officeDocument/2006/relationships/slideLayout" Target="../slideLayouts/slideLayout2.xml"/><Relationship Id="rId2" Type="http://schemas.openxmlformats.org/officeDocument/2006/relationships/tags" Target="../tags/tag173.xml"/><Relationship Id="rId1" Type="http://schemas.openxmlformats.org/officeDocument/2006/relationships/vmlDrawing" Target="../drawings/vmlDrawing4.vml"/><Relationship Id="rId6" Type="http://schemas.openxmlformats.org/officeDocument/2006/relationships/tags" Target="../tags/tag177.xml"/><Relationship Id="rId5" Type="http://schemas.openxmlformats.org/officeDocument/2006/relationships/tags" Target="../tags/tag176.xml"/><Relationship Id="rId10" Type="http://schemas.openxmlformats.org/officeDocument/2006/relationships/image" Target="../media/image19.wmf"/><Relationship Id="rId4" Type="http://schemas.openxmlformats.org/officeDocument/2006/relationships/tags" Target="../tags/tag175.xml"/><Relationship Id="rId9"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8" Type="http://schemas.openxmlformats.org/officeDocument/2006/relationships/notesSlide" Target="../notesSlides/notesSlide16.xml"/><Relationship Id="rId3" Type="http://schemas.openxmlformats.org/officeDocument/2006/relationships/tags" Target="../tags/tag179.xml"/><Relationship Id="rId7" Type="http://schemas.openxmlformats.org/officeDocument/2006/relationships/slideLayout" Target="../slideLayouts/slideLayout2.xml"/><Relationship Id="rId2" Type="http://schemas.openxmlformats.org/officeDocument/2006/relationships/tags" Target="../tags/tag178.xml"/><Relationship Id="rId1" Type="http://schemas.openxmlformats.org/officeDocument/2006/relationships/vmlDrawing" Target="../drawings/vmlDrawing5.vml"/><Relationship Id="rId6" Type="http://schemas.openxmlformats.org/officeDocument/2006/relationships/tags" Target="../tags/tag182.xml"/><Relationship Id="rId5" Type="http://schemas.openxmlformats.org/officeDocument/2006/relationships/tags" Target="../tags/tag181.xml"/><Relationship Id="rId10" Type="http://schemas.openxmlformats.org/officeDocument/2006/relationships/image" Target="../media/image20.wmf"/><Relationship Id="rId4" Type="http://schemas.openxmlformats.org/officeDocument/2006/relationships/tags" Target="../tags/tag180.xml"/><Relationship Id="rId9" Type="http://schemas.openxmlformats.org/officeDocument/2006/relationships/oleObject" Target="../embeddings/oleObject9.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tags" Target="../tags/tag184.xml"/><Relationship Id="rId7" Type="http://schemas.openxmlformats.org/officeDocument/2006/relationships/notesSlide" Target="../notesSlides/notesSlide17.xml"/><Relationship Id="rId2" Type="http://schemas.openxmlformats.org/officeDocument/2006/relationships/tags" Target="../tags/tag183.xml"/><Relationship Id="rId1" Type="http://schemas.openxmlformats.org/officeDocument/2006/relationships/vmlDrawing" Target="../drawings/vmlDrawing6.vml"/><Relationship Id="rId6" Type="http://schemas.openxmlformats.org/officeDocument/2006/relationships/slideLayout" Target="../slideLayouts/slideLayout12.xml"/><Relationship Id="rId5" Type="http://schemas.openxmlformats.org/officeDocument/2006/relationships/tags" Target="../tags/tag186.xml"/><Relationship Id="rId4" Type="http://schemas.openxmlformats.org/officeDocument/2006/relationships/tags" Target="../tags/tag185.xml"/><Relationship Id="rId9" Type="http://schemas.openxmlformats.org/officeDocument/2006/relationships/image" Target="../media/image21.wmf"/></Relationships>
</file>

<file path=ppt/slides/_rels/slide18.xml.rels><?xml version="1.0" encoding="UTF-8" standalone="yes"?>
<Relationships xmlns="http://schemas.openxmlformats.org/package/2006/relationships"><Relationship Id="rId8" Type="http://schemas.openxmlformats.org/officeDocument/2006/relationships/tags" Target="../tags/tag194.xml"/><Relationship Id="rId13" Type="http://schemas.openxmlformats.org/officeDocument/2006/relationships/slideLayout" Target="../slideLayouts/slideLayout6.xml"/><Relationship Id="rId3" Type="http://schemas.openxmlformats.org/officeDocument/2006/relationships/tags" Target="../tags/tag189.xml"/><Relationship Id="rId7" Type="http://schemas.openxmlformats.org/officeDocument/2006/relationships/tags" Target="../tags/tag193.xml"/><Relationship Id="rId12" Type="http://schemas.openxmlformats.org/officeDocument/2006/relationships/tags" Target="../tags/tag198.xml"/><Relationship Id="rId2" Type="http://schemas.openxmlformats.org/officeDocument/2006/relationships/tags" Target="../tags/tag188.xml"/><Relationship Id="rId1" Type="http://schemas.openxmlformats.org/officeDocument/2006/relationships/tags" Target="../tags/tag187.xml"/><Relationship Id="rId6" Type="http://schemas.openxmlformats.org/officeDocument/2006/relationships/tags" Target="../tags/tag192.xml"/><Relationship Id="rId11" Type="http://schemas.openxmlformats.org/officeDocument/2006/relationships/tags" Target="../tags/tag197.xml"/><Relationship Id="rId5" Type="http://schemas.openxmlformats.org/officeDocument/2006/relationships/tags" Target="../tags/tag191.xml"/><Relationship Id="rId10" Type="http://schemas.openxmlformats.org/officeDocument/2006/relationships/tags" Target="../tags/tag196.xml"/><Relationship Id="rId4" Type="http://schemas.openxmlformats.org/officeDocument/2006/relationships/tags" Target="../tags/tag190.xml"/><Relationship Id="rId9" Type="http://schemas.openxmlformats.org/officeDocument/2006/relationships/tags" Target="../tags/tag195.xml"/><Relationship Id="rId1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8" Type="http://schemas.openxmlformats.org/officeDocument/2006/relationships/tags" Target="../tags/tag206.xml"/><Relationship Id="rId13" Type="http://schemas.openxmlformats.org/officeDocument/2006/relationships/tags" Target="../tags/tag211.xml"/><Relationship Id="rId18" Type="http://schemas.openxmlformats.org/officeDocument/2006/relationships/tags" Target="../tags/tag216.xml"/><Relationship Id="rId26" Type="http://schemas.openxmlformats.org/officeDocument/2006/relationships/tags" Target="../tags/tag224.xml"/><Relationship Id="rId39" Type="http://schemas.openxmlformats.org/officeDocument/2006/relationships/tags" Target="../tags/tag237.xml"/><Relationship Id="rId3" Type="http://schemas.openxmlformats.org/officeDocument/2006/relationships/tags" Target="../tags/tag201.xml"/><Relationship Id="rId21" Type="http://schemas.openxmlformats.org/officeDocument/2006/relationships/tags" Target="../tags/tag219.xml"/><Relationship Id="rId34" Type="http://schemas.openxmlformats.org/officeDocument/2006/relationships/tags" Target="../tags/tag232.xml"/><Relationship Id="rId42" Type="http://schemas.openxmlformats.org/officeDocument/2006/relationships/tags" Target="../tags/tag240.xml"/><Relationship Id="rId7" Type="http://schemas.openxmlformats.org/officeDocument/2006/relationships/tags" Target="../tags/tag205.xml"/><Relationship Id="rId12" Type="http://schemas.openxmlformats.org/officeDocument/2006/relationships/tags" Target="../tags/tag210.xml"/><Relationship Id="rId17" Type="http://schemas.openxmlformats.org/officeDocument/2006/relationships/tags" Target="../tags/tag215.xml"/><Relationship Id="rId25" Type="http://schemas.openxmlformats.org/officeDocument/2006/relationships/tags" Target="../tags/tag223.xml"/><Relationship Id="rId33" Type="http://schemas.openxmlformats.org/officeDocument/2006/relationships/tags" Target="../tags/tag231.xml"/><Relationship Id="rId38" Type="http://schemas.openxmlformats.org/officeDocument/2006/relationships/tags" Target="../tags/tag236.xml"/><Relationship Id="rId2" Type="http://schemas.openxmlformats.org/officeDocument/2006/relationships/tags" Target="../tags/tag200.xml"/><Relationship Id="rId16" Type="http://schemas.openxmlformats.org/officeDocument/2006/relationships/tags" Target="../tags/tag214.xml"/><Relationship Id="rId20" Type="http://schemas.openxmlformats.org/officeDocument/2006/relationships/tags" Target="../tags/tag218.xml"/><Relationship Id="rId29" Type="http://schemas.openxmlformats.org/officeDocument/2006/relationships/tags" Target="../tags/tag227.xml"/><Relationship Id="rId41" Type="http://schemas.openxmlformats.org/officeDocument/2006/relationships/tags" Target="../tags/tag239.xml"/><Relationship Id="rId1" Type="http://schemas.openxmlformats.org/officeDocument/2006/relationships/tags" Target="../tags/tag199.xml"/><Relationship Id="rId6" Type="http://schemas.openxmlformats.org/officeDocument/2006/relationships/tags" Target="../tags/tag204.xml"/><Relationship Id="rId11" Type="http://schemas.openxmlformats.org/officeDocument/2006/relationships/tags" Target="../tags/tag209.xml"/><Relationship Id="rId24" Type="http://schemas.openxmlformats.org/officeDocument/2006/relationships/tags" Target="../tags/tag222.xml"/><Relationship Id="rId32" Type="http://schemas.openxmlformats.org/officeDocument/2006/relationships/tags" Target="../tags/tag230.xml"/><Relationship Id="rId37" Type="http://schemas.openxmlformats.org/officeDocument/2006/relationships/tags" Target="../tags/tag235.xml"/><Relationship Id="rId40" Type="http://schemas.openxmlformats.org/officeDocument/2006/relationships/tags" Target="../tags/tag238.xml"/><Relationship Id="rId5" Type="http://schemas.openxmlformats.org/officeDocument/2006/relationships/tags" Target="../tags/tag203.xml"/><Relationship Id="rId15" Type="http://schemas.openxmlformats.org/officeDocument/2006/relationships/tags" Target="../tags/tag213.xml"/><Relationship Id="rId23" Type="http://schemas.openxmlformats.org/officeDocument/2006/relationships/tags" Target="../tags/tag221.xml"/><Relationship Id="rId28" Type="http://schemas.openxmlformats.org/officeDocument/2006/relationships/tags" Target="../tags/tag226.xml"/><Relationship Id="rId36" Type="http://schemas.openxmlformats.org/officeDocument/2006/relationships/tags" Target="../tags/tag234.xml"/><Relationship Id="rId10" Type="http://schemas.openxmlformats.org/officeDocument/2006/relationships/tags" Target="../tags/tag208.xml"/><Relationship Id="rId19" Type="http://schemas.openxmlformats.org/officeDocument/2006/relationships/tags" Target="../tags/tag217.xml"/><Relationship Id="rId31" Type="http://schemas.openxmlformats.org/officeDocument/2006/relationships/tags" Target="../tags/tag229.xml"/><Relationship Id="rId44" Type="http://schemas.openxmlformats.org/officeDocument/2006/relationships/notesSlide" Target="../notesSlides/notesSlide19.xml"/><Relationship Id="rId4" Type="http://schemas.openxmlformats.org/officeDocument/2006/relationships/tags" Target="../tags/tag202.xml"/><Relationship Id="rId9" Type="http://schemas.openxmlformats.org/officeDocument/2006/relationships/tags" Target="../tags/tag207.xml"/><Relationship Id="rId14" Type="http://schemas.openxmlformats.org/officeDocument/2006/relationships/tags" Target="../tags/tag212.xml"/><Relationship Id="rId22" Type="http://schemas.openxmlformats.org/officeDocument/2006/relationships/tags" Target="../tags/tag220.xml"/><Relationship Id="rId27" Type="http://schemas.openxmlformats.org/officeDocument/2006/relationships/tags" Target="../tags/tag225.xml"/><Relationship Id="rId30" Type="http://schemas.openxmlformats.org/officeDocument/2006/relationships/tags" Target="../tags/tag228.xml"/><Relationship Id="rId35" Type="http://schemas.openxmlformats.org/officeDocument/2006/relationships/tags" Target="../tags/tag233.xml"/><Relationship Id="rId43"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7" Type="http://schemas.openxmlformats.org/officeDocument/2006/relationships/image" Target="../media/image1.jpe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notesSlide" Target="../notesSlides/notesSlide2.xml"/><Relationship Id="rId5" Type="http://schemas.openxmlformats.org/officeDocument/2006/relationships/slideLayout" Target="../slideLayouts/slideLayout13.xml"/><Relationship Id="rId4" Type="http://schemas.openxmlformats.org/officeDocument/2006/relationships/tags" Target="../tags/tag6.xml"/></Relationships>
</file>

<file path=ppt/slides/_rels/slide20.xml.rels><?xml version="1.0" encoding="UTF-8" standalone="yes"?>
<Relationships xmlns="http://schemas.openxmlformats.org/package/2006/relationships"><Relationship Id="rId3" Type="http://schemas.openxmlformats.org/officeDocument/2006/relationships/tags" Target="../tags/tag243.xml"/><Relationship Id="rId2" Type="http://schemas.openxmlformats.org/officeDocument/2006/relationships/tags" Target="../tags/tag242.xml"/><Relationship Id="rId1" Type="http://schemas.openxmlformats.org/officeDocument/2006/relationships/tags" Target="../tags/tag241.xml"/><Relationship Id="rId5" Type="http://schemas.openxmlformats.org/officeDocument/2006/relationships/notesSlide" Target="../notesSlides/notesSlide20.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tags" Target="../tags/tag13.xml"/><Relationship Id="rId13" Type="http://schemas.openxmlformats.org/officeDocument/2006/relationships/tags" Target="../tags/tag18.xml"/><Relationship Id="rId18" Type="http://schemas.openxmlformats.org/officeDocument/2006/relationships/oleObject" Target="../embeddings/oleObject2.bin"/><Relationship Id="rId26" Type="http://schemas.openxmlformats.org/officeDocument/2006/relationships/image" Target="../media/image7.png"/><Relationship Id="rId3" Type="http://schemas.openxmlformats.org/officeDocument/2006/relationships/tags" Target="../tags/tag8.xml"/><Relationship Id="rId21" Type="http://schemas.openxmlformats.org/officeDocument/2006/relationships/image" Target="../media/image4.wmf"/><Relationship Id="rId7" Type="http://schemas.openxmlformats.org/officeDocument/2006/relationships/tags" Target="../tags/tag12.xml"/><Relationship Id="rId12" Type="http://schemas.openxmlformats.org/officeDocument/2006/relationships/tags" Target="../tags/tag17.xml"/><Relationship Id="rId17" Type="http://schemas.openxmlformats.org/officeDocument/2006/relationships/image" Target="../media/image2.wmf"/><Relationship Id="rId25" Type="http://schemas.openxmlformats.org/officeDocument/2006/relationships/image" Target="../media/image6.wmf"/><Relationship Id="rId2" Type="http://schemas.openxmlformats.org/officeDocument/2006/relationships/tags" Target="../tags/tag7.xml"/><Relationship Id="rId16" Type="http://schemas.openxmlformats.org/officeDocument/2006/relationships/oleObject" Target="../embeddings/oleObject1.bin"/><Relationship Id="rId20" Type="http://schemas.openxmlformats.org/officeDocument/2006/relationships/oleObject" Target="../embeddings/oleObject3.bin"/><Relationship Id="rId1" Type="http://schemas.openxmlformats.org/officeDocument/2006/relationships/vmlDrawing" Target="../drawings/vmlDrawing1.vml"/><Relationship Id="rId6" Type="http://schemas.openxmlformats.org/officeDocument/2006/relationships/tags" Target="../tags/tag11.xml"/><Relationship Id="rId11" Type="http://schemas.openxmlformats.org/officeDocument/2006/relationships/tags" Target="../tags/tag16.xml"/><Relationship Id="rId24" Type="http://schemas.openxmlformats.org/officeDocument/2006/relationships/oleObject" Target="../embeddings/oleObject5.bin"/><Relationship Id="rId5" Type="http://schemas.openxmlformats.org/officeDocument/2006/relationships/tags" Target="../tags/tag10.xml"/><Relationship Id="rId15" Type="http://schemas.openxmlformats.org/officeDocument/2006/relationships/notesSlide" Target="../notesSlides/notesSlide3.xml"/><Relationship Id="rId23" Type="http://schemas.openxmlformats.org/officeDocument/2006/relationships/image" Target="../media/image5.wmf"/><Relationship Id="rId10" Type="http://schemas.openxmlformats.org/officeDocument/2006/relationships/tags" Target="../tags/tag15.xml"/><Relationship Id="rId19" Type="http://schemas.openxmlformats.org/officeDocument/2006/relationships/image" Target="../media/image3.wmf"/><Relationship Id="rId4" Type="http://schemas.openxmlformats.org/officeDocument/2006/relationships/tags" Target="../tags/tag9.xml"/><Relationship Id="rId9" Type="http://schemas.openxmlformats.org/officeDocument/2006/relationships/tags" Target="../tags/tag14.xml"/><Relationship Id="rId14" Type="http://schemas.openxmlformats.org/officeDocument/2006/relationships/slideLayout" Target="../slideLayouts/slideLayout2.xml"/><Relationship Id="rId22"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21.xml"/><Relationship Id="rId7" Type="http://schemas.openxmlformats.org/officeDocument/2006/relationships/notesSlide" Target="../notesSlides/notesSlide4.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slideLayout" Target="../slideLayouts/slideLayout2.xml"/><Relationship Id="rId5" Type="http://schemas.openxmlformats.org/officeDocument/2006/relationships/tags" Target="../tags/tag23.xml"/><Relationship Id="rId4" Type="http://schemas.openxmlformats.org/officeDocument/2006/relationships/tags" Target="../tags/tag22.xml"/><Relationship Id="rId9" Type="http://schemas.openxmlformats.org/officeDocument/2006/relationships/chart" Target="../charts/chart1.xml"/></Relationships>
</file>

<file path=ppt/slides/_rels/slide5.xml.rels><?xml version="1.0" encoding="UTF-8" standalone="yes"?>
<Relationships xmlns="http://schemas.openxmlformats.org/package/2006/relationships"><Relationship Id="rId8" Type="http://schemas.openxmlformats.org/officeDocument/2006/relationships/tags" Target="../tags/tag31.xml"/><Relationship Id="rId13" Type="http://schemas.openxmlformats.org/officeDocument/2006/relationships/notesSlide" Target="../notesSlides/notesSlide5.xml"/><Relationship Id="rId18" Type="http://schemas.openxmlformats.org/officeDocument/2006/relationships/image" Target="../media/image13.png"/><Relationship Id="rId3" Type="http://schemas.openxmlformats.org/officeDocument/2006/relationships/tags" Target="../tags/tag26.xml"/><Relationship Id="rId7" Type="http://schemas.openxmlformats.org/officeDocument/2006/relationships/tags" Target="../tags/tag30.xml"/><Relationship Id="rId12" Type="http://schemas.openxmlformats.org/officeDocument/2006/relationships/slideLayout" Target="../slideLayouts/slideLayout2.xml"/><Relationship Id="rId17" Type="http://schemas.openxmlformats.org/officeDocument/2006/relationships/image" Target="../media/image12.gif"/><Relationship Id="rId2" Type="http://schemas.openxmlformats.org/officeDocument/2006/relationships/tags" Target="../tags/tag25.xml"/><Relationship Id="rId16" Type="http://schemas.openxmlformats.org/officeDocument/2006/relationships/image" Target="../media/image11.gif"/><Relationship Id="rId1" Type="http://schemas.openxmlformats.org/officeDocument/2006/relationships/tags" Target="../tags/tag24.xml"/><Relationship Id="rId6" Type="http://schemas.openxmlformats.org/officeDocument/2006/relationships/tags" Target="../tags/tag29.xml"/><Relationship Id="rId11" Type="http://schemas.openxmlformats.org/officeDocument/2006/relationships/tags" Target="../tags/tag34.xml"/><Relationship Id="rId5" Type="http://schemas.openxmlformats.org/officeDocument/2006/relationships/tags" Target="../tags/tag28.xml"/><Relationship Id="rId15" Type="http://schemas.openxmlformats.org/officeDocument/2006/relationships/image" Target="../media/image10.gif"/><Relationship Id="rId10" Type="http://schemas.openxmlformats.org/officeDocument/2006/relationships/tags" Target="../tags/tag33.xml"/><Relationship Id="rId19" Type="http://schemas.openxmlformats.org/officeDocument/2006/relationships/chart" Target="../charts/chart2.xml"/><Relationship Id="rId4" Type="http://schemas.openxmlformats.org/officeDocument/2006/relationships/tags" Target="../tags/tag27.xml"/><Relationship Id="rId9" Type="http://schemas.openxmlformats.org/officeDocument/2006/relationships/tags" Target="../tags/tag32.xml"/><Relationship Id="rId14" Type="http://schemas.openxmlformats.org/officeDocument/2006/relationships/image" Target="../media/image9.gi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tags" Target="../tags/tag36.xml"/><Relationship Id="rId7" Type="http://schemas.openxmlformats.org/officeDocument/2006/relationships/image" Target="../media/image15.PNG"/><Relationship Id="rId2" Type="http://schemas.openxmlformats.org/officeDocument/2006/relationships/tags" Target="../tags/tag35.xml"/><Relationship Id="rId1" Type="http://schemas.openxmlformats.org/officeDocument/2006/relationships/vmlDrawing" Target="../drawings/vmlDrawing2.vml"/><Relationship Id="rId6" Type="http://schemas.openxmlformats.org/officeDocument/2006/relationships/notesSlide" Target="../notesSlides/notesSlide6.xml"/><Relationship Id="rId5" Type="http://schemas.openxmlformats.org/officeDocument/2006/relationships/slideLayout" Target="../slideLayouts/slideLayout2.xml"/><Relationship Id="rId10" Type="http://schemas.openxmlformats.org/officeDocument/2006/relationships/chart" Target="../charts/chart3.xml"/><Relationship Id="rId4" Type="http://schemas.openxmlformats.org/officeDocument/2006/relationships/tags" Target="../tags/tag37.xml"/><Relationship Id="rId9" Type="http://schemas.openxmlformats.org/officeDocument/2006/relationships/image" Target="../media/image14.wmf"/></Relationships>
</file>

<file path=ppt/slides/_rels/slide7.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notesSlide" Target="../notesSlides/notesSlide7.xml"/><Relationship Id="rId5" Type="http://schemas.openxmlformats.org/officeDocument/2006/relationships/slideLayout" Target="../slideLayouts/slideLayout2.xml"/><Relationship Id="rId4" Type="http://schemas.openxmlformats.org/officeDocument/2006/relationships/tags" Target="../tags/tag41.xml"/></Relationships>
</file>

<file path=ppt/slides/_rels/slide8.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27CEA9A6-FC64-4B89-BE0D-9CB92B7831B1}"/>
              </a:ext>
            </a:extLst>
          </p:cNvPr>
          <p:cNvSpPr txBox="1">
            <a:spLocks noChangeArrowheads="1"/>
          </p:cNvSpPr>
          <p:nvPr>
            <p:custDataLst>
              <p:tags r:id="rId1"/>
            </p:custDataLst>
          </p:nvPr>
        </p:nvSpPr>
        <p:spPr bwMode="auto">
          <a:xfrm>
            <a:off x="-108520" y="28575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lgn="r" rtl="0" eaLnBrk="0" fontAlgn="base" hangingPunct="0">
              <a:lnSpc>
                <a:spcPct val="89000"/>
              </a:lnSpc>
              <a:spcBef>
                <a:spcPct val="0"/>
              </a:spcBef>
              <a:spcAft>
                <a:spcPct val="0"/>
              </a:spcAft>
              <a:defRPr sz="2800" b="1">
                <a:solidFill>
                  <a:srgbClr val="008000"/>
                </a:solidFill>
                <a:latin typeface="+mj-lt"/>
                <a:ea typeface="+mj-ea"/>
                <a:cs typeface="+mj-cs"/>
              </a:defRPr>
            </a:lvl1pPr>
            <a:lvl2pPr algn="r" rtl="0" eaLnBrk="0" fontAlgn="base" hangingPunct="0">
              <a:lnSpc>
                <a:spcPct val="89000"/>
              </a:lnSpc>
              <a:spcBef>
                <a:spcPct val="0"/>
              </a:spcBef>
              <a:spcAft>
                <a:spcPct val="0"/>
              </a:spcAft>
              <a:defRPr sz="2800" b="1">
                <a:solidFill>
                  <a:srgbClr val="008000"/>
                </a:solidFill>
                <a:latin typeface="Arial" charset="0"/>
              </a:defRPr>
            </a:lvl2pPr>
            <a:lvl3pPr algn="r" rtl="0" eaLnBrk="0" fontAlgn="base" hangingPunct="0">
              <a:lnSpc>
                <a:spcPct val="89000"/>
              </a:lnSpc>
              <a:spcBef>
                <a:spcPct val="0"/>
              </a:spcBef>
              <a:spcAft>
                <a:spcPct val="0"/>
              </a:spcAft>
              <a:defRPr sz="2800" b="1">
                <a:solidFill>
                  <a:srgbClr val="008000"/>
                </a:solidFill>
                <a:latin typeface="Arial" charset="0"/>
              </a:defRPr>
            </a:lvl3pPr>
            <a:lvl4pPr algn="r" rtl="0" eaLnBrk="0" fontAlgn="base" hangingPunct="0">
              <a:lnSpc>
                <a:spcPct val="89000"/>
              </a:lnSpc>
              <a:spcBef>
                <a:spcPct val="0"/>
              </a:spcBef>
              <a:spcAft>
                <a:spcPct val="0"/>
              </a:spcAft>
              <a:defRPr sz="2800" b="1">
                <a:solidFill>
                  <a:srgbClr val="008000"/>
                </a:solidFill>
                <a:latin typeface="Arial" charset="0"/>
              </a:defRPr>
            </a:lvl4pPr>
            <a:lvl5pPr algn="r" rtl="0" eaLnBrk="0" fontAlgn="base" hangingPunct="0">
              <a:lnSpc>
                <a:spcPct val="89000"/>
              </a:lnSpc>
              <a:spcBef>
                <a:spcPct val="0"/>
              </a:spcBef>
              <a:spcAft>
                <a:spcPct val="0"/>
              </a:spcAft>
              <a:defRPr sz="2800" b="1">
                <a:solidFill>
                  <a:srgbClr val="008000"/>
                </a:solidFill>
                <a:latin typeface="Arial" charset="0"/>
              </a:defRPr>
            </a:lvl5pPr>
            <a:lvl6pPr marL="457200" algn="r" rtl="0" eaLnBrk="0" fontAlgn="base" hangingPunct="0">
              <a:lnSpc>
                <a:spcPct val="89000"/>
              </a:lnSpc>
              <a:spcBef>
                <a:spcPct val="0"/>
              </a:spcBef>
              <a:spcAft>
                <a:spcPct val="0"/>
              </a:spcAft>
              <a:defRPr sz="2800" b="1">
                <a:solidFill>
                  <a:srgbClr val="008000"/>
                </a:solidFill>
                <a:latin typeface="Arial" charset="0"/>
              </a:defRPr>
            </a:lvl6pPr>
            <a:lvl7pPr marL="914400" algn="r" rtl="0" eaLnBrk="0" fontAlgn="base" hangingPunct="0">
              <a:lnSpc>
                <a:spcPct val="89000"/>
              </a:lnSpc>
              <a:spcBef>
                <a:spcPct val="0"/>
              </a:spcBef>
              <a:spcAft>
                <a:spcPct val="0"/>
              </a:spcAft>
              <a:defRPr sz="2800" b="1">
                <a:solidFill>
                  <a:srgbClr val="008000"/>
                </a:solidFill>
                <a:latin typeface="Arial" charset="0"/>
              </a:defRPr>
            </a:lvl7pPr>
            <a:lvl8pPr marL="1371600" algn="r" rtl="0" eaLnBrk="0" fontAlgn="base" hangingPunct="0">
              <a:lnSpc>
                <a:spcPct val="89000"/>
              </a:lnSpc>
              <a:spcBef>
                <a:spcPct val="0"/>
              </a:spcBef>
              <a:spcAft>
                <a:spcPct val="0"/>
              </a:spcAft>
              <a:defRPr sz="2800" b="1">
                <a:solidFill>
                  <a:srgbClr val="008000"/>
                </a:solidFill>
                <a:latin typeface="Arial" charset="0"/>
              </a:defRPr>
            </a:lvl8pPr>
            <a:lvl9pPr marL="1828800" algn="r" rtl="0" eaLnBrk="0" fontAlgn="base" hangingPunct="0">
              <a:lnSpc>
                <a:spcPct val="89000"/>
              </a:lnSpc>
              <a:spcBef>
                <a:spcPct val="0"/>
              </a:spcBef>
              <a:spcAft>
                <a:spcPct val="0"/>
              </a:spcAft>
              <a:defRPr sz="2800" b="1">
                <a:solidFill>
                  <a:srgbClr val="008000"/>
                </a:solidFill>
                <a:latin typeface="Arial" charset="0"/>
              </a:defRPr>
            </a:lvl9pPr>
          </a:lstStyle>
          <a:p>
            <a:pPr algn="ctr">
              <a:defRPr/>
            </a:pPr>
            <a:r>
              <a:rPr lang="fr-FR" kern="0" dirty="0"/>
              <a:t>Aléas et stocks de sécurité</a:t>
            </a:r>
          </a:p>
        </p:txBody>
      </p:sp>
      <p:sp>
        <p:nvSpPr>
          <p:cNvPr id="3" name="Slide Number Placeholder 3">
            <a:extLst>
              <a:ext uri="{FF2B5EF4-FFF2-40B4-BE49-F238E27FC236}">
                <a16:creationId xmlns:a16="http://schemas.microsoft.com/office/drawing/2014/main" id="{C4211FF4-7F72-468A-817B-54B7E2B0CCB9}"/>
              </a:ext>
            </a:extLst>
          </p:cNvPr>
          <p:cNvSpPr txBox="1">
            <a:spLocks/>
          </p:cNvSpPr>
          <p:nvPr>
            <p:custDataLst>
              <p:tags r:id="rId2"/>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1</a:t>
            </a:fld>
            <a:endParaRPr lang="fr-F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a:extLst>
              <a:ext uri="{FF2B5EF4-FFF2-40B4-BE49-F238E27FC236}">
                <a16:creationId xmlns:a16="http://schemas.microsoft.com/office/drawing/2014/main" id="{06053D6A-E241-4B06-A7CE-CED0F2D8A337}"/>
              </a:ext>
            </a:extLst>
          </p:cNvPr>
          <p:cNvSpPr>
            <a:spLocks noGrp="1" noChangeArrowheads="1"/>
          </p:cNvSpPr>
          <p:nvPr>
            <p:ph type="title"/>
            <p:custDataLst>
              <p:tags r:id="rId1"/>
            </p:custDataLst>
          </p:nvPr>
        </p:nvSpPr>
        <p:spPr>
          <a:xfrm>
            <a:off x="914400" y="838200"/>
            <a:ext cx="7239000" cy="457200"/>
          </a:xfrm>
        </p:spPr>
        <p:txBody>
          <a:bodyPr/>
          <a:lstStyle/>
          <a:p>
            <a:r>
              <a:rPr lang="fr-FR" altLang="fr-FR" dirty="0"/>
              <a:t>Méthodes alternatives de détermination des stocks de sécurité</a:t>
            </a:r>
          </a:p>
        </p:txBody>
      </p:sp>
      <p:sp>
        <p:nvSpPr>
          <p:cNvPr id="13317" name="Rectangle 3">
            <a:extLst>
              <a:ext uri="{FF2B5EF4-FFF2-40B4-BE49-F238E27FC236}">
                <a16:creationId xmlns:a16="http://schemas.microsoft.com/office/drawing/2014/main" id="{D707BA17-26D5-4E02-8072-E9A88B410FF3}"/>
              </a:ext>
            </a:extLst>
          </p:cNvPr>
          <p:cNvSpPr>
            <a:spLocks noChangeArrowheads="1"/>
          </p:cNvSpPr>
          <p:nvPr>
            <p:custDataLst>
              <p:tags r:id="rId2"/>
            </p:custDataLst>
          </p:nvPr>
        </p:nvSpPr>
        <p:spPr bwMode="auto">
          <a:xfrm>
            <a:off x="1363546" y="3467844"/>
            <a:ext cx="1547991" cy="533400"/>
          </a:xfrm>
          <a:prstGeom prst="rect">
            <a:avLst/>
          </a:prstGeom>
          <a:solidFill>
            <a:srgbClr val="00FF00"/>
          </a:solidFill>
          <a:ln w="9525">
            <a:solidFill>
              <a:srgbClr val="000000"/>
            </a:solidFill>
            <a:miter lim="800000"/>
            <a:headEnd/>
            <a:tailEnd/>
          </a:ln>
        </p:spPr>
        <p:txBody>
          <a:bodyPr wrap="none" anchor="ct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600" dirty="0">
                <a:solidFill>
                  <a:srgbClr val="000000"/>
                </a:solidFill>
              </a:rPr>
              <a:t>Stock</a:t>
            </a:r>
            <a:br>
              <a:rPr lang="fr-FR" altLang="fr-FR" sz="1600" dirty="0">
                <a:solidFill>
                  <a:srgbClr val="000000"/>
                </a:solidFill>
              </a:rPr>
            </a:br>
            <a:r>
              <a:rPr lang="fr-FR" altLang="fr-FR" sz="1600" dirty="0">
                <a:solidFill>
                  <a:srgbClr val="000000"/>
                </a:solidFill>
              </a:rPr>
              <a:t>Sécurité ?</a:t>
            </a:r>
          </a:p>
        </p:txBody>
      </p:sp>
      <p:sp>
        <p:nvSpPr>
          <p:cNvPr id="13321" name="Line 9">
            <a:extLst>
              <a:ext uri="{FF2B5EF4-FFF2-40B4-BE49-F238E27FC236}">
                <a16:creationId xmlns:a16="http://schemas.microsoft.com/office/drawing/2014/main" id="{8635AB06-458C-46F9-A63B-AE1A0B843E08}"/>
              </a:ext>
            </a:extLst>
          </p:cNvPr>
          <p:cNvSpPr>
            <a:spLocks noChangeShapeType="1"/>
          </p:cNvSpPr>
          <p:nvPr>
            <p:custDataLst>
              <p:tags r:id="rId3"/>
            </p:custDataLst>
          </p:nvPr>
        </p:nvSpPr>
        <p:spPr bwMode="auto">
          <a:xfrm flipV="1">
            <a:off x="2911536" y="2957210"/>
            <a:ext cx="1289905" cy="771172"/>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3322" name="Line 10">
            <a:extLst>
              <a:ext uri="{FF2B5EF4-FFF2-40B4-BE49-F238E27FC236}">
                <a16:creationId xmlns:a16="http://schemas.microsoft.com/office/drawing/2014/main" id="{65FDE869-E9C1-46B2-82B4-D0B3C13AFD94}"/>
              </a:ext>
            </a:extLst>
          </p:cNvPr>
          <p:cNvSpPr>
            <a:spLocks noChangeShapeType="1"/>
          </p:cNvSpPr>
          <p:nvPr>
            <p:custDataLst>
              <p:tags r:id="rId4"/>
            </p:custDataLst>
          </p:nvPr>
        </p:nvSpPr>
        <p:spPr bwMode="auto">
          <a:xfrm>
            <a:off x="2923016" y="3728382"/>
            <a:ext cx="1422442" cy="984185"/>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grpSp>
        <p:nvGrpSpPr>
          <p:cNvPr id="13325" name="Group 24">
            <a:extLst>
              <a:ext uri="{FF2B5EF4-FFF2-40B4-BE49-F238E27FC236}">
                <a16:creationId xmlns:a16="http://schemas.microsoft.com/office/drawing/2014/main" id="{A2E95AFE-9DBB-402C-A555-6C9044D055ED}"/>
              </a:ext>
            </a:extLst>
          </p:cNvPr>
          <p:cNvGrpSpPr>
            <a:grpSpLocks/>
          </p:cNvGrpSpPr>
          <p:nvPr>
            <p:custDataLst>
              <p:tags r:id="rId5"/>
            </p:custDataLst>
          </p:nvPr>
        </p:nvGrpSpPr>
        <p:grpSpPr bwMode="auto">
          <a:xfrm>
            <a:off x="4345458" y="4407768"/>
            <a:ext cx="2890838" cy="533400"/>
            <a:chOff x="960" y="1056"/>
            <a:chExt cx="1821" cy="336"/>
          </a:xfrm>
        </p:grpSpPr>
        <p:sp>
          <p:nvSpPr>
            <p:cNvPr id="13333" name="Rectangle 4">
              <a:extLst>
                <a:ext uri="{FF2B5EF4-FFF2-40B4-BE49-F238E27FC236}">
                  <a16:creationId xmlns:a16="http://schemas.microsoft.com/office/drawing/2014/main" id="{338C4C97-5EAC-4B97-AFE5-89B300D4A5EA}"/>
                </a:ext>
              </a:extLst>
            </p:cNvPr>
            <p:cNvSpPr>
              <a:spLocks noChangeArrowheads="1"/>
            </p:cNvSpPr>
            <p:nvPr/>
          </p:nvSpPr>
          <p:spPr bwMode="auto">
            <a:xfrm>
              <a:off x="960" y="1056"/>
              <a:ext cx="672" cy="336"/>
            </a:xfrm>
            <a:prstGeom prst="rect">
              <a:avLst/>
            </a:prstGeom>
            <a:solidFill>
              <a:srgbClr val="00FF00"/>
            </a:solidFill>
            <a:ln w="9525">
              <a:solidFill>
                <a:srgbClr val="000000"/>
              </a:solidFill>
              <a:miter lim="800000"/>
              <a:headEnd/>
              <a:tailEnd/>
            </a:ln>
          </p:spPr>
          <p:txBody>
            <a:bodyPr wrap="none" anchor="ct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dirty="0">
                  <a:solidFill>
                    <a:srgbClr val="000000"/>
                  </a:solidFill>
                </a:rPr>
                <a:t>Taux de </a:t>
              </a:r>
            </a:p>
            <a:p>
              <a:r>
                <a:rPr lang="fr-FR" altLang="fr-FR" sz="1400" dirty="0">
                  <a:solidFill>
                    <a:srgbClr val="000000"/>
                  </a:solidFill>
                </a:rPr>
                <a:t>service</a:t>
              </a:r>
            </a:p>
          </p:txBody>
        </p:sp>
        <p:sp>
          <p:nvSpPr>
            <p:cNvPr id="13334" name="Rectangle 6">
              <a:extLst>
                <a:ext uri="{FF2B5EF4-FFF2-40B4-BE49-F238E27FC236}">
                  <a16:creationId xmlns:a16="http://schemas.microsoft.com/office/drawing/2014/main" id="{34B2DB2D-B9CB-48E1-9623-BD9612C73D69}"/>
                </a:ext>
              </a:extLst>
            </p:cNvPr>
            <p:cNvSpPr>
              <a:spLocks noChangeArrowheads="1"/>
            </p:cNvSpPr>
            <p:nvPr/>
          </p:nvSpPr>
          <p:spPr bwMode="auto">
            <a:xfrm>
              <a:off x="2013" y="1056"/>
              <a:ext cx="768" cy="336"/>
            </a:xfrm>
            <a:prstGeom prst="rect">
              <a:avLst/>
            </a:prstGeom>
            <a:solidFill>
              <a:srgbClr val="00FF00"/>
            </a:solidFill>
            <a:ln w="9525">
              <a:solidFill>
                <a:srgbClr val="000000"/>
              </a:solidFill>
              <a:miter lim="800000"/>
              <a:headEnd/>
              <a:tailEnd/>
            </a:ln>
          </p:spPr>
          <p:txBody>
            <a:bodyPr wrap="none" anchor="ct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dirty="0">
                  <a:solidFill>
                    <a:srgbClr val="000000"/>
                  </a:solidFill>
                </a:rPr>
                <a:t>Modèle </a:t>
              </a:r>
            </a:p>
            <a:p>
              <a:r>
                <a:rPr lang="fr-FR" altLang="fr-FR" sz="1400" dirty="0">
                  <a:solidFill>
                    <a:srgbClr val="000000"/>
                  </a:solidFill>
                </a:rPr>
                <a:t>probabiliste</a:t>
              </a:r>
            </a:p>
          </p:txBody>
        </p:sp>
        <p:sp>
          <p:nvSpPr>
            <p:cNvPr id="13335" name="Line 11">
              <a:extLst>
                <a:ext uri="{FF2B5EF4-FFF2-40B4-BE49-F238E27FC236}">
                  <a16:creationId xmlns:a16="http://schemas.microsoft.com/office/drawing/2014/main" id="{CC6065E5-D805-4E8E-8862-57EE2ECD85D2}"/>
                </a:ext>
              </a:extLst>
            </p:cNvPr>
            <p:cNvSpPr>
              <a:spLocks noChangeShapeType="1"/>
            </p:cNvSpPr>
            <p:nvPr/>
          </p:nvSpPr>
          <p:spPr bwMode="auto">
            <a:xfrm>
              <a:off x="1632" y="1200"/>
              <a:ext cx="384"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grpSp>
      <p:grpSp>
        <p:nvGrpSpPr>
          <p:cNvPr id="24" name="Group 24">
            <a:extLst>
              <a:ext uri="{FF2B5EF4-FFF2-40B4-BE49-F238E27FC236}">
                <a16:creationId xmlns:a16="http://schemas.microsoft.com/office/drawing/2014/main" id="{F6AB4B12-5C8D-41D9-B118-8409B3E07614}"/>
              </a:ext>
            </a:extLst>
          </p:cNvPr>
          <p:cNvGrpSpPr>
            <a:grpSpLocks/>
          </p:cNvGrpSpPr>
          <p:nvPr>
            <p:custDataLst>
              <p:tags r:id="rId6"/>
            </p:custDataLst>
          </p:nvPr>
        </p:nvGrpSpPr>
        <p:grpSpPr bwMode="auto">
          <a:xfrm>
            <a:off x="4201442" y="2728610"/>
            <a:ext cx="2890838" cy="533400"/>
            <a:chOff x="960" y="1056"/>
            <a:chExt cx="1821" cy="336"/>
          </a:xfrm>
        </p:grpSpPr>
        <p:sp>
          <p:nvSpPr>
            <p:cNvPr id="25" name="Rectangle 4">
              <a:extLst>
                <a:ext uri="{FF2B5EF4-FFF2-40B4-BE49-F238E27FC236}">
                  <a16:creationId xmlns:a16="http://schemas.microsoft.com/office/drawing/2014/main" id="{B58CB752-2892-465F-8B7C-EC45D32AA8D8}"/>
                </a:ext>
              </a:extLst>
            </p:cNvPr>
            <p:cNvSpPr>
              <a:spLocks noChangeArrowheads="1"/>
            </p:cNvSpPr>
            <p:nvPr/>
          </p:nvSpPr>
          <p:spPr bwMode="auto">
            <a:xfrm>
              <a:off x="960" y="1056"/>
              <a:ext cx="672" cy="336"/>
            </a:xfrm>
            <a:prstGeom prst="rect">
              <a:avLst/>
            </a:prstGeom>
            <a:solidFill>
              <a:srgbClr val="00FF00"/>
            </a:solidFill>
            <a:ln w="9525">
              <a:solidFill>
                <a:srgbClr val="000000"/>
              </a:solidFill>
              <a:miter lim="800000"/>
              <a:headEnd/>
              <a:tailEnd/>
            </a:ln>
          </p:spPr>
          <p:txBody>
            <a:bodyPr wrap="none" anchor="ct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dirty="0">
                  <a:solidFill>
                    <a:srgbClr val="000000"/>
                  </a:solidFill>
                </a:rPr>
                <a:t>Coût de</a:t>
              </a:r>
              <a:br>
                <a:rPr lang="fr-FR" altLang="fr-FR" sz="1400" dirty="0">
                  <a:solidFill>
                    <a:srgbClr val="000000"/>
                  </a:solidFill>
                </a:rPr>
              </a:br>
              <a:r>
                <a:rPr lang="fr-FR" altLang="fr-FR" sz="1400" dirty="0">
                  <a:solidFill>
                    <a:srgbClr val="000000"/>
                  </a:solidFill>
                </a:rPr>
                <a:t>rupture</a:t>
              </a:r>
            </a:p>
          </p:txBody>
        </p:sp>
        <p:sp>
          <p:nvSpPr>
            <p:cNvPr id="26" name="Rectangle 6">
              <a:extLst>
                <a:ext uri="{FF2B5EF4-FFF2-40B4-BE49-F238E27FC236}">
                  <a16:creationId xmlns:a16="http://schemas.microsoft.com/office/drawing/2014/main" id="{F8C605B9-E40D-40F7-B255-EF32A63EF97D}"/>
                </a:ext>
              </a:extLst>
            </p:cNvPr>
            <p:cNvSpPr>
              <a:spLocks noChangeArrowheads="1"/>
            </p:cNvSpPr>
            <p:nvPr/>
          </p:nvSpPr>
          <p:spPr bwMode="auto">
            <a:xfrm>
              <a:off x="2013" y="1056"/>
              <a:ext cx="768" cy="336"/>
            </a:xfrm>
            <a:prstGeom prst="rect">
              <a:avLst/>
            </a:prstGeom>
            <a:solidFill>
              <a:srgbClr val="00FF00"/>
            </a:solidFill>
            <a:ln w="9525">
              <a:solidFill>
                <a:srgbClr val="000000"/>
              </a:solidFill>
              <a:miter lim="800000"/>
              <a:headEnd/>
              <a:tailEnd/>
            </a:ln>
          </p:spPr>
          <p:txBody>
            <a:bodyPr wrap="none" anchor="ct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dirty="0">
                  <a:solidFill>
                    <a:srgbClr val="000000"/>
                  </a:solidFill>
                </a:rPr>
                <a:t>Modèle </a:t>
              </a:r>
            </a:p>
            <a:p>
              <a:r>
                <a:rPr lang="fr-FR" altLang="fr-FR" sz="1400" dirty="0">
                  <a:solidFill>
                    <a:srgbClr val="000000"/>
                  </a:solidFill>
                </a:rPr>
                <a:t>économique</a:t>
              </a:r>
            </a:p>
          </p:txBody>
        </p:sp>
        <p:sp>
          <p:nvSpPr>
            <p:cNvPr id="27" name="Line 11">
              <a:extLst>
                <a:ext uri="{FF2B5EF4-FFF2-40B4-BE49-F238E27FC236}">
                  <a16:creationId xmlns:a16="http://schemas.microsoft.com/office/drawing/2014/main" id="{02C47CC6-7FFE-4F4A-A4A4-2C05F81995EF}"/>
                </a:ext>
              </a:extLst>
            </p:cNvPr>
            <p:cNvSpPr>
              <a:spLocks noChangeShapeType="1"/>
            </p:cNvSpPr>
            <p:nvPr/>
          </p:nvSpPr>
          <p:spPr bwMode="auto">
            <a:xfrm>
              <a:off x="1632" y="1200"/>
              <a:ext cx="384"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grpSp>
      <p:sp>
        <p:nvSpPr>
          <p:cNvPr id="14" name="Slide Number Placeholder 3">
            <a:extLst>
              <a:ext uri="{FF2B5EF4-FFF2-40B4-BE49-F238E27FC236}">
                <a16:creationId xmlns:a16="http://schemas.microsoft.com/office/drawing/2014/main" id="{A77472E4-B59D-4231-A9F2-1804A5274203}"/>
              </a:ext>
            </a:extLst>
          </p:cNvPr>
          <p:cNvSpPr txBox="1">
            <a:spLocks/>
          </p:cNvSpPr>
          <p:nvPr>
            <p:custDataLst>
              <p:tags r:id="rId7"/>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10</a:t>
            </a:fld>
            <a:endParaRPr lang="fr-F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a:extLst>
              <a:ext uri="{FF2B5EF4-FFF2-40B4-BE49-F238E27FC236}">
                <a16:creationId xmlns:a16="http://schemas.microsoft.com/office/drawing/2014/main" id="{74E6AA31-28CF-453B-9310-C6DFE4D89C74}"/>
              </a:ext>
            </a:extLst>
          </p:cNvPr>
          <p:cNvSpPr>
            <a:spLocks noChangeArrowheads="1"/>
          </p:cNvSpPr>
          <p:nvPr>
            <p:custDataLst>
              <p:tags r:id="rId1"/>
            </p:custDataLst>
          </p:nvPr>
        </p:nvSpPr>
        <p:spPr bwMode="auto">
          <a:xfrm>
            <a:off x="6324600" y="6553200"/>
            <a:ext cx="1905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endParaRPr lang="fr-FR" altLang="fr-FR"/>
          </a:p>
        </p:txBody>
      </p:sp>
      <p:sp>
        <p:nvSpPr>
          <p:cNvPr id="14341" name="Rectangle 3">
            <a:extLst>
              <a:ext uri="{FF2B5EF4-FFF2-40B4-BE49-F238E27FC236}">
                <a16:creationId xmlns:a16="http://schemas.microsoft.com/office/drawing/2014/main" id="{E05A2509-7793-4B85-B5D2-EBC8E2124F48}"/>
              </a:ext>
            </a:extLst>
          </p:cNvPr>
          <p:cNvSpPr>
            <a:spLocks noChangeArrowheads="1"/>
          </p:cNvSpPr>
          <p:nvPr>
            <p:custDataLst>
              <p:tags r:id="rId2"/>
            </p:custDataLst>
          </p:nvPr>
        </p:nvSpPr>
        <p:spPr bwMode="auto">
          <a:xfrm>
            <a:off x="914400" y="6553200"/>
            <a:ext cx="3962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endParaRPr lang="fr-FR" altLang="fr-FR"/>
          </a:p>
        </p:txBody>
      </p:sp>
      <p:sp>
        <p:nvSpPr>
          <p:cNvPr id="14342" name="Rectangle 4">
            <a:extLst>
              <a:ext uri="{FF2B5EF4-FFF2-40B4-BE49-F238E27FC236}">
                <a16:creationId xmlns:a16="http://schemas.microsoft.com/office/drawing/2014/main" id="{34A2803E-7F1C-4FD3-AD94-5DE9D14D5287}"/>
              </a:ext>
            </a:extLst>
          </p:cNvPr>
          <p:cNvSpPr>
            <a:spLocks noGrp="1" noChangeArrowheads="1"/>
          </p:cNvSpPr>
          <p:nvPr>
            <p:ph type="title"/>
            <p:custDataLst>
              <p:tags r:id="rId3"/>
            </p:custDataLst>
          </p:nvPr>
        </p:nvSpPr>
        <p:spPr>
          <a:noFill/>
        </p:spPr>
        <p:txBody>
          <a:bodyPr/>
          <a:lstStyle/>
          <a:p>
            <a:r>
              <a:rPr lang="fr-FR" altLang="fr-FR" dirty="0"/>
              <a:t>Aléas dans un système</a:t>
            </a:r>
            <a:br>
              <a:rPr lang="fr-FR" altLang="fr-FR" dirty="0"/>
            </a:br>
            <a:r>
              <a:rPr lang="fr-FR" altLang="fr-FR" dirty="0"/>
              <a:t>à point de commande</a:t>
            </a:r>
          </a:p>
        </p:txBody>
      </p:sp>
      <p:sp>
        <p:nvSpPr>
          <p:cNvPr id="14343" name="Rectangle 26">
            <a:extLst>
              <a:ext uri="{FF2B5EF4-FFF2-40B4-BE49-F238E27FC236}">
                <a16:creationId xmlns:a16="http://schemas.microsoft.com/office/drawing/2014/main" id="{EC4B2193-E593-41C9-A78F-3FDC655CB804}"/>
              </a:ext>
            </a:extLst>
          </p:cNvPr>
          <p:cNvSpPr>
            <a:spLocks noChangeArrowheads="1"/>
          </p:cNvSpPr>
          <p:nvPr>
            <p:custDataLst>
              <p:tags r:id="rId4"/>
            </p:custDataLst>
          </p:nvPr>
        </p:nvSpPr>
        <p:spPr bwMode="auto">
          <a:xfrm>
            <a:off x="1782763" y="4821238"/>
            <a:ext cx="2378075" cy="66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Demande supérieure</a:t>
            </a:r>
          </a:p>
          <a:p>
            <a:r>
              <a:rPr lang="fr-FR" altLang="fr-FR" sz="1400" b="0">
                <a:solidFill>
                  <a:srgbClr val="000000"/>
                </a:solidFill>
              </a:rPr>
              <a:t>à la demande moyenne</a:t>
            </a:r>
          </a:p>
          <a:p>
            <a:r>
              <a:rPr lang="fr-FR" altLang="fr-FR" sz="1400" b="0">
                <a:solidFill>
                  <a:srgbClr val="000000"/>
                </a:solidFill>
              </a:rPr>
              <a:t>pendant le délai de livraison</a:t>
            </a:r>
          </a:p>
        </p:txBody>
      </p:sp>
      <p:sp>
        <p:nvSpPr>
          <p:cNvPr id="14344" name="Freeform 5">
            <a:extLst>
              <a:ext uri="{FF2B5EF4-FFF2-40B4-BE49-F238E27FC236}">
                <a16:creationId xmlns:a16="http://schemas.microsoft.com/office/drawing/2014/main" id="{F7D80B0C-2DB3-4568-8552-7EE350ED71C8}"/>
              </a:ext>
            </a:extLst>
          </p:cNvPr>
          <p:cNvSpPr>
            <a:spLocks/>
          </p:cNvSpPr>
          <p:nvPr>
            <p:custDataLst>
              <p:tags r:id="rId5"/>
            </p:custDataLst>
          </p:nvPr>
        </p:nvSpPr>
        <p:spPr bwMode="auto">
          <a:xfrm>
            <a:off x="2103438" y="3495675"/>
            <a:ext cx="4700587" cy="1588"/>
          </a:xfrm>
          <a:custGeom>
            <a:avLst/>
            <a:gdLst>
              <a:gd name="T0" fmla="*/ 0 w 2961"/>
              <a:gd name="T1" fmla="*/ 0 h 1"/>
              <a:gd name="T2" fmla="*/ 2958 w 2961"/>
              <a:gd name="T3" fmla="*/ 0 h 1"/>
              <a:gd name="T4" fmla="*/ 2960 w 2961"/>
              <a:gd name="T5" fmla="*/ 0 h 1"/>
              <a:gd name="T6" fmla="*/ 0 60000 65536"/>
              <a:gd name="T7" fmla="*/ 0 60000 65536"/>
              <a:gd name="T8" fmla="*/ 0 60000 65536"/>
              <a:gd name="T9" fmla="*/ 0 w 2961"/>
              <a:gd name="T10" fmla="*/ 0 h 1"/>
              <a:gd name="T11" fmla="*/ 2961 w 2961"/>
              <a:gd name="T12" fmla="*/ 1 h 1"/>
            </a:gdLst>
            <a:ahLst/>
            <a:cxnLst>
              <a:cxn ang="T6">
                <a:pos x="T0" y="T1"/>
              </a:cxn>
              <a:cxn ang="T7">
                <a:pos x="T2" y="T3"/>
              </a:cxn>
              <a:cxn ang="T8">
                <a:pos x="T4" y="T5"/>
              </a:cxn>
            </a:cxnLst>
            <a:rect l="T9" t="T10" r="T11" b="T12"/>
            <a:pathLst>
              <a:path w="2961" h="1">
                <a:moveTo>
                  <a:pt x="0" y="0"/>
                </a:moveTo>
                <a:lnTo>
                  <a:pt x="2958" y="0"/>
                </a:lnTo>
                <a:lnTo>
                  <a:pt x="2960" y="0"/>
                </a:lnTo>
              </a:path>
            </a:pathLst>
          </a:custGeom>
          <a:noFill/>
          <a:ln w="28575" cap="rnd" cmpd="sng">
            <a:solidFill>
              <a:srgbClr val="66FF33"/>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45" name="Freeform 6">
            <a:extLst>
              <a:ext uri="{FF2B5EF4-FFF2-40B4-BE49-F238E27FC236}">
                <a16:creationId xmlns:a16="http://schemas.microsoft.com/office/drawing/2014/main" id="{4EF72317-3A49-48B2-8B42-5F7593FBE015}"/>
              </a:ext>
            </a:extLst>
          </p:cNvPr>
          <p:cNvSpPr>
            <a:spLocks/>
          </p:cNvSpPr>
          <p:nvPr>
            <p:custDataLst>
              <p:tags r:id="rId6"/>
            </p:custDataLst>
          </p:nvPr>
        </p:nvSpPr>
        <p:spPr bwMode="auto">
          <a:xfrm>
            <a:off x="2133600" y="2355850"/>
            <a:ext cx="1490663" cy="1138238"/>
          </a:xfrm>
          <a:custGeom>
            <a:avLst/>
            <a:gdLst>
              <a:gd name="T0" fmla="*/ 10 w 939"/>
              <a:gd name="T1" fmla="*/ 2 h 717"/>
              <a:gd name="T2" fmla="*/ 22 w 939"/>
              <a:gd name="T3" fmla="*/ 4 h 717"/>
              <a:gd name="T4" fmla="*/ 33 w 939"/>
              <a:gd name="T5" fmla="*/ 8 h 717"/>
              <a:gd name="T6" fmla="*/ 57 w 939"/>
              <a:gd name="T7" fmla="*/ 29 h 717"/>
              <a:gd name="T8" fmla="*/ 85 w 939"/>
              <a:gd name="T9" fmla="*/ 64 h 717"/>
              <a:gd name="T10" fmla="*/ 113 w 939"/>
              <a:gd name="T11" fmla="*/ 100 h 717"/>
              <a:gd name="T12" fmla="*/ 143 w 939"/>
              <a:gd name="T13" fmla="*/ 136 h 717"/>
              <a:gd name="T14" fmla="*/ 173 w 939"/>
              <a:gd name="T15" fmla="*/ 175 h 717"/>
              <a:gd name="T16" fmla="*/ 206 w 939"/>
              <a:gd name="T17" fmla="*/ 211 h 717"/>
              <a:gd name="T18" fmla="*/ 239 w 939"/>
              <a:gd name="T19" fmla="*/ 247 h 717"/>
              <a:gd name="T20" fmla="*/ 272 w 939"/>
              <a:gd name="T21" fmla="*/ 282 h 717"/>
              <a:gd name="T22" fmla="*/ 326 w 939"/>
              <a:gd name="T23" fmla="*/ 334 h 717"/>
              <a:gd name="T24" fmla="*/ 359 w 939"/>
              <a:gd name="T25" fmla="*/ 358 h 717"/>
              <a:gd name="T26" fmla="*/ 388 w 939"/>
              <a:gd name="T27" fmla="*/ 372 h 717"/>
              <a:gd name="T28" fmla="*/ 410 w 939"/>
              <a:gd name="T29" fmla="*/ 378 h 717"/>
              <a:gd name="T30" fmla="*/ 427 w 939"/>
              <a:gd name="T31" fmla="*/ 381 h 717"/>
              <a:gd name="T32" fmla="*/ 439 w 939"/>
              <a:gd name="T33" fmla="*/ 385 h 717"/>
              <a:gd name="T34" fmla="*/ 451 w 939"/>
              <a:gd name="T35" fmla="*/ 389 h 717"/>
              <a:gd name="T36" fmla="*/ 459 w 939"/>
              <a:gd name="T37" fmla="*/ 391 h 717"/>
              <a:gd name="T38" fmla="*/ 469 w 939"/>
              <a:gd name="T39" fmla="*/ 397 h 717"/>
              <a:gd name="T40" fmla="*/ 483 w 939"/>
              <a:gd name="T41" fmla="*/ 401 h 717"/>
              <a:gd name="T42" fmla="*/ 502 w 939"/>
              <a:gd name="T43" fmla="*/ 410 h 717"/>
              <a:gd name="T44" fmla="*/ 526 w 939"/>
              <a:gd name="T45" fmla="*/ 420 h 717"/>
              <a:gd name="T46" fmla="*/ 548 w 939"/>
              <a:gd name="T47" fmla="*/ 433 h 717"/>
              <a:gd name="T48" fmla="*/ 557 w 939"/>
              <a:gd name="T49" fmla="*/ 446 h 717"/>
              <a:gd name="T50" fmla="*/ 566 w 939"/>
              <a:gd name="T51" fmla="*/ 454 h 717"/>
              <a:gd name="T52" fmla="*/ 576 w 939"/>
              <a:gd name="T53" fmla="*/ 458 h 717"/>
              <a:gd name="T54" fmla="*/ 585 w 939"/>
              <a:gd name="T55" fmla="*/ 462 h 717"/>
              <a:gd name="T56" fmla="*/ 596 w 939"/>
              <a:gd name="T57" fmla="*/ 464 h 717"/>
              <a:gd name="T58" fmla="*/ 607 w 939"/>
              <a:gd name="T59" fmla="*/ 468 h 717"/>
              <a:gd name="T60" fmla="*/ 620 w 939"/>
              <a:gd name="T61" fmla="*/ 471 h 717"/>
              <a:gd name="T62" fmla="*/ 632 w 939"/>
              <a:gd name="T63" fmla="*/ 479 h 717"/>
              <a:gd name="T64" fmla="*/ 660 w 939"/>
              <a:gd name="T65" fmla="*/ 513 h 717"/>
              <a:gd name="T66" fmla="*/ 677 w 939"/>
              <a:gd name="T67" fmla="*/ 540 h 717"/>
              <a:gd name="T68" fmla="*/ 688 w 939"/>
              <a:gd name="T69" fmla="*/ 561 h 717"/>
              <a:gd name="T70" fmla="*/ 697 w 939"/>
              <a:gd name="T71" fmla="*/ 575 h 717"/>
              <a:gd name="T72" fmla="*/ 702 w 939"/>
              <a:gd name="T73" fmla="*/ 586 h 717"/>
              <a:gd name="T74" fmla="*/ 710 w 939"/>
              <a:gd name="T75" fmla="*/ 598 h 717"/>
              <a:gd name="T76" fmla="*/ 723 w 939"/>
              <a:gd name="T77" fmla="*/ 613 h 717"/>
              <a:gd name="T78" fmla="*/ 737 w 939"/>
              <a:gd name="T79" fmla="*/ 626 h 717"/>
              <a:gd name="T80" fmla="*/ 771 w 939"/>
              <a:gd name="T81" fmla="*/ 646 h 717"/>
              <a:gd name="T82" fmla="*/ 846 w 939"/>
              <a:gd name="T83" fmla="*/ 649 h 717"/>
              <a:gd name="T84" fmla="*/ 857 w 939"/>
              <a:gd name="T85" fmla="*/ 651 h 717"/>
              <a:gd name="T86" fmla="*/ 866 w 939"/>
              <a:gd name="T87" fmla="*/ 655 h 717"/>
              <a:gd name="T88" fmla="*/ 875 w 939"/>
              <a:gd name="T89" fmla="*/ 663 h 717"/>
              <a:gd name="T90" fmla="*/ 888 w 939"/>
              <a:gd name="T91" fmla="*/ 674 h 717"/>
              <a:gd name="T92" fmla="*/ 925 w 939"/>
              <a:gd name="T93" fmla="*/ 709 h 71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39"/>
              <a:gd name="T142" fmla="*/ 0 h 717"/>
              <a:gd name="T143" fmla="*/ 939 w 939"/>
              <a:gd name="T144" fmla="*/ 717 h 71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39" h="717">
                <a:moveTo>
                  <a:pt x="0" y="0"/>
                </a:moveTo>
                <a:lnTo>
                  <a:pt x="8" y="0"/>
                </a:lnTo>
                <a:lnTo>
                  <a:pt x="10" y="2"/>
                </a:lnTo>
                <a:lnTo>
                  <a:pt x="17" y="2"/>
                </a:lnTo>
                <a:lnTo>
                  <a:pt x="19" y="4"/>
                </a:lnTo>
                <a:lnTo>
                  <a:pt x="22" y="4"/>
                </a:lnTo>
                <a:lnTo>
                  <a:pt x="24" y="6"/>
                </a:lnTo>
                <a:lnTo>
                  <a:pt x="30" y="6"/>
                </a:lnTo>
                <a:lnTo>
                  <a:pt x="33" y="8"/>
                </a:lnTo>
                <a:lnTo>
                  <a:pt x="41" y="8"/>
                </a:lnTo>
                <a:lnTo>
                  <a:pt x="48" y="20"/>
                </a:lnTo>
                <a:lnTo>
                  <a:pt x="57" y="29"/>
                </a:lnTo>
                <a:lnTo>
                  <a:pt x="67" y="41"/>
                </a:lnTo>
                <a:lnTo>
                  <a:pt x="74" y="52"/>
                </a:lnTo>
                <a:lnTo>
                  <a:pt x="85" y="64"/>
                </a:lnTo>
                <a:lnTo>
                  <a:pt x="93" y="75"/>
                </a:lnTo>
                <a:lnTo>
                  <a:pt x="103" y="88"/>
                </a:lnTo>
                <a:lnTo>
                  <a:pt x="113" y="100"/>
                </a:lnTo>
                <a:lnTo>
                  <a:pt x="123" y="111"/>
                </a:lnTo>
                <a:lnTo>
                  <a:pt x="133" y="125"/>
                </a:lnTo>
                <a:lnTo>
                  <a:pt x="143" y="136"/>
                </a:lnTo>
                <a:lnTo>
                  <a:pt x="153" y="150"/>
                </a:lnTo>
                <a:lnTo>
                  <a:pt x="164" y="161"/>
                </a:lnTo>
                <a:lnTo>
                  <a:pt x="173" y="175"/>
                </a:lnTo>
                <a:lnTo>
                  <a:pt x="186" y="186"/>
                </a:lnTo>
                <a:lnTo>
                  <a:pt x="195" y="200"/>
                </a:lnTo>
                <a:lnTo>
                  <a:pt x="206" y="211"/>
                </a:lnTo>
                <a:lnTo>
                  <a:pt x="217" y="224"/>
                </a:lnTo>
                <a:lnTo>
                  <a:pt x="228" y="236"/>
                </a:lnTo>
                <a:lnTo>
                  <a:pt x="239" y="247"/>
                </a:lnTo>
                <a:lnTo>
                  <a:pt x="250" y="259"/>
                </a:lnTo>
                <a:lnTo>
                  <a:pt x="260" y="270"/>
                </a:lnTo>
                <a:lnTo>
                  <a:pt x="272" y="282"/>
                </a:lnTo>
                <a:lnTo>
                  <a:pt x="282" y="293"/>
                </a:lnTo>
                <a:lnTo>
                  <a:pt x="294" y="303"/>
                </a:lnTo>
                <a:lnTo>
                  <a:pt x="326" y="334"/>
                </a:lnTo>
                <a:lnTo>
                  <a:pt x="337" y="341"/>
                </a:lnTo>
                <a:lnTo>
                  <a:pt x="348" y="351"/>
                </a:lnTo>
                <a:lnTo>
                  <a:pt x="359" y="358"/>
                </a:lnTo>
                <a:lnTo>
                  <a:pt x="368" y="366"/>
                </a:lnTo>
                <a:lnTo>
                  <a:pt x="379" y="370"/>
                </a:lnTo>
                <a:lnTo>
                  <a:pt x="388" y="372"/>
                </a:lnTo>
                <a:lnTo>
                  <a:pt x="397" y="374"/>
                </a:lnTo>
                <a:lnTo>
                  <a:pt x="403" y="376"/>
                </a:lnTo>
                <a:lnTo>
                  <a:pt x="410" y="378"/>
                </a:lnTo>
                <a:lnTo>
                  <a:pt x="417" y="379"/>
                </a:lnTo>
                <a:lnTo>
                  <a:pt x="421" y="381"/>
                </a:lnTo>
                <a:lnTo>
                  <a:pt x="427" y="381"/>
                </a:lnTo>
                <a:lnTo>
                  <a:pt x="431" y="383"/>
                </a:lnTo>
                <a:lnTo>
                  <a:pt x="434" y="385"/>
                </a:lnTo>
                <a:lnTo>
                  <a:pt x="439" y="385"/>
                </a:lnTo>
                <a:lnTo>
                  <a:pt x="443" y="387"/>
                </a:lnTo>
                <a:lnTo>
                  <a:pt x="449" y="387"/>
                </a:lnTo>
                <a:lnTo>
                  <a:pt x="451" y="389"/>
                </a:lnTo>
                <a:lnTo>
                  <a:pt x="453" y="389"/>
                </a:lnTo>
                <a:lnTo>
                  <a:pt x="457" y="391"/>
                </a:lnTo>
                <a:lnTo>
                  <a:pt x="459" y="391"/>
                </a:lnTo>
                <a:lnTo>
                  <a:pt x="463" y="393"/>
                </a:lnTo>
                <a:lnTo>
                  <a:pt x="467" y="395"/>
                </a:lnTo>
                <a:lnTo>
                  <a:pt x="469" y="397"/>
                </a:lnTo>
                <a:lnTo>
                  <a:pt x="473" y="397"/>
                </a:lnTo>
                <a:lnTo>
                  <a:pt x="477" y="399"/>
                </a:lnTo>
                <a:lnTo>
                  <a:pt x="483" y="401"/>
                </a:lnTo>
                <a:lnTo>
                  <a:pt x="487" y="404"/>
                </a:lnTo>
                <a:lnTo>
                  <a:pt x="493" y="406"/>
                </a:lnTo>
                <a:lnTo>
                  <a:pt x="502" y="410"/>
                </a:lnTo>
                <a:lnTo>
                  <a:pt x="507" y="412"/>
                </a:lnTo>
                <a:lnTo>
                  <a:pt x="515" y="416"/>
                </a:lnTo>
                <a:lnTo>
                  <a:pt x="526" y="420"/>
                </a:lnTo>
                <a:lnTo>
                  <a:pt x="535" y="423"/>
                </a:lnTo>
                <a:lnTo>
                  <a:pt x="546" y="429"/>
                </a:lnTo>
                <a:lnTo>
                  <a:pt x="548" y="433"/>
                </a:lnTo>
                <a:lnTo>
                  <a:pt x="550" y="437"/>
                </a:lnTo>
                <a:lnTo>
                  <a:pt x="552" y="441"/>
                </a:lnTo>
                <a:lnTo>
                  <a:pt x="557" y="446"/>
                </a:lnTo>
                <a:lnTo>
                  <a:pt x="559" y="450"/>
                </a:lnTo>
                <a:lnTo>
                  <a:pt x="563" y="452"/>
                </a:lnTo>
                <a:lnTo>
                  <a:pt x="566" y="454"/>
                </a:lnTo>
                <a:lnTo>
                  <a:pt x="570" y="456"/>
                </a:lnTo>
                <a:lnTo>
                  <a:pt x="572" y="456"/>
                </a:lnTo>
                <a:lnTo>
                  <a:pt x="576" y="458"/>
                </a:lnTo>
                <a:lnTo>
                  <a:pt x="580" y="460"/>
                </a:lnTo>
                <a:lnTo>
                  <a:pt x="581" y="460"/>
                </a:lnTo>
                <a:lnTo>
                  <a:pt x="585" y="462"/>
                </a:lnTo>
                <a:lnTo>
                  <a:pt x="590" y="462"/>
                </a:lnTo>
                <a:lnTo>
                  <a:pt x="594" y="464"/>
                </a:lnTo>
                <a:lnTo>
                  <a:pt x="596" y="464"/>
                </a:lnTo>
                <a:lnTo>
                  <a:pt x="600" y="466"/>
                </a:lnTo>
                <a:lnTo>
                  <a:pt x="604" y="466"/>
                </a:lnTo>
                <a:lnTo>
                  <a:pt x="607" y="468"/>
                </a:lnTo>
                <a:lnTo>
                  <a:pt x="612" y="469"/>
                </a:lnTo>
                <a:lnTo>
                  <a:pt x="616" y="471"/>
                </a:lnTo>
                <a:lnTo>
                  <a:pt x="620" y="471"/>
                </a:lnTo>
                <a:lnTo>
                  <a:pt x="624" y="473"/>
                </a:lnTo>
                <a:lnTo>
                  <a:pt x="628" y="477"/>
                </a:lnTo>
                <a:lnTo>
                  <a:pt x="632" y="479"/>
                </a:lnTo>
                <a:lnTo>
                  <a:pt x="651" y="496"/>
                </a:lnTo>
                <a:lnTo>
                  <a:pt x="654" y="502"/>
                </a:lnTo>
                <a:lnTo>
                  <a:pt x="660" y="513"/>
                </a:lnTo>
                <a:lnTo>
                  <a:pt x="666" y="523"/>
                </a:lnTo>
                <a:lnTo>
                  <a:pt x="673" y="533"/>
                </a:lnTo>
                <a:lnTo>
                  <a:pt x="677" y="540"/>
                </a:lnTo>
                <a:lnTo>
                  <a:pt x="682" y="548"/>
                </a:lnTo>
                <a:lnTo>
                  <a:pt x="686" y="554"/>
                </a:lnTo>
                <a:lnTo>
                  <a:pt x="688" y="561"/>
                </a:lnTo>
                <a:lnTo>
                  <a:pt x="692" y="567"/>
                </a:lnTo>
                <a:lnTo>
                  <a:pt x="695" y="571"/>
                </a:lnTo>
                <a:lnTo>
                  <a:pt x="697" y="575"/>
                </a:lnTo>
                <a:lnTo>
                  <a:pt x="699" y="580"/>
                </a:lnTo>
                <a:lnTo>
                  <a:pt x="701" y="582"/>
                </a:lnTo>
                <a:lnTo>
                  <a:pt x="702" y="586"/>
                </a:lnTo>
                <a:lnTo>
                  <a:pt x="704" y="590"/>
                </a:lnTo>
                <a:lnTo>
                  <a:pt x="708" y="594"/>
                </a:lnTo>
                <a:lnTo>
                  <a:pt x="710" y="598"/>
                </a:lnTo>
                <a:lnTo>
                  <a:pt x="710" y="600"/>
                </a:lnTo>
                <a:lnTo>
                  <a:pt x="721" y="609"/>
                </a:lnTo>
                <a:lnTo>
                  <a:pt x="723" y="613"/>
                </a:lnTo>
                <a:lnTo>
                  <a:pt x="726" y="615"/>
                </a:lnTo>
                <a:lnTo>
                  <a:pt x="728" y="619"/>
                </a:lnTo>
                <a:lnTo>
                  <a:pt x="737" y="626"/>
                </a:lnTo>
                <a:lnTo>
                  <a:pt x="743" y="630"/>
                </a:lnTo>
                <a:lnTo>
                  <a:pt x="759" y="646"/>
                </a:lnTo>
                <a:lnTo>
                  <a:pt x="771" y="646"/>
                </a:lnTo>
                <a:lnTo>
                  <a:pt x="781" y="647"/>
                </a:lnTo>
                <a:lnTo>
                  <a:pt x="841" y="647"/>
                </a:lnTo>
                <a:lnTo>
                  <a:pt x="846" y="649"/>
                </a:lnTo>
                <a:lnTo>
                  <a:pt x="851" y="649"/>
                </a:lnTo>
                <a:lnTo>
                  <a:pt x="853" y="651"/>
                </a:lnTo>
                <a:lnTo>
                  <a:pt x="857" y="651"/>
                </a:lnTo>
                <a:lnTo>
                  <a:pt x="859" y="653"/>
                </a:lnTo>
                <a:lnTo>
                  <a:pt x="864" y="655"/>
                </a:lnTo>
                <a:lnTo>
                  <a:pt x="866" y="655"/>
                </a:lnTo>
                <a:lnTo>
                  <a:pt x="868" y="659"/>
                </a:lnTo>
                <a:lnTo>
                  <a:pt x="872" y="661"/>
                </a:lnTo>
                <a:lnTo>
                  <a:pt x="875" y="663"/>
                </a:lnTo>
                <a:lnTo>
                  <a:pt x="877" y="667"/>
                </a:lnTo>
                <a:lnTo>
                  <a:pt x="881" y="670"/>
                </a:lnTo>
                <a:lnTo>
                  <a:pt x="888" y="674"/>
                </a:lnTo>
                <a:lnTo>
                  <a:pt x="910" y="695"/>
                </a:lnTo>
                <a:lnTo>
                  <a:pt x="918" y="701"/>
                </a:lnTo>
                <a:lnTo>
                  <a:pt x="925" y="709"/>
                </a:lnTo>
                <a:lnTo>
                  <a:pt x="936" y="716"/>
                </a:lnTo>
                <a:lnTo>
                  <a:pt x="938" y="716"/>
                </a:lnTo>
              </a:path>
            </a:pathLst>
          </a:custGeom>
          <a:noFill/>
          <a:ln w="28575" cap="rnd" cmpd="sng">
            <a:solidFill>
              <a:schemeClr val="bg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46" name="Freeform 7">
            <a:extLst>
              <a:ext uri="{FF2B5EF4-FFF2-40B4-BE49-F238E27FC236}">
                <a16:creationId xmlns:a16="http://schemas.microsoft.com/office/drawing/2014/main" id="{5BCE183D-A33F-4D46-B29F-553535E39D5C}"/>
              </a:ext>
            </a:extLst>
          </p:cNvPr>
          <p:cNvSpPr>
            <a:spLocks/>
          </p:cNvSpPr>
          <p:nvPr>
            <p:custDataLst>
              <p:tags r:id="rId7"/>
            </p:custDataLst>
          </p:nvPr>
        </p:nvSpPr>
        <p:spPr bwMode="auto">
          <a:xfrm>
            <a:off x="3619500" y="2052638"/>
            <a:ext cx="4763" cy="1430337"/>
          </a:xfrm>
          <a:custGeom>
            <a:avLst/>
            <a:gdLst>
              <a:gd name="T0" fmla="*/ 0 w 3"/>
              <a:gd name="T1" fmla="*/ 900 h 901"/>
              <a:gd name="T2" fmla="*/ 0 w 3"/>
              <a:gd name="T3" fmla="*/ 0 h 901"/>
              <a:gd name="T4" fmla="*/ 2 w 3"/>
              <a:gd name="T5" fmla="*/ 0 h 901"/>
              <a:gd name="T6" fmla="*/ 0 60000 65536"/>
              <a:gd name="T7" fmla="*/ 0 60000 65536"/>
              <a:gd name="T8" fmla="*/ 0 60000 65536"/>
              <a:gd name="T9" fmla="*/ 0 w 3"/>
              <a:gd name="T10" fmla="*/ 0 h 901"/>
              <a:gd name="T11" fmla="*/ 3 w 3"/>
              <a:gd name="T12" fmla="*/ 901 h 901"/>
            </a:gdLst>
            <a:ahLst/>
            <a:cxnLst>
              <a:cxn ang="T6">
                <a:pos x="T0" y="T1"/>
              </a:cxn>
              <a:cxn ang="T7">
                <a:pos x="T2" y="T3"/>
              </a:cxn>
              <a:cxn ang="T8">
                <a:pos x="T4" y="T5"/>
              </a:cxn>
            </a:cxnLst>
            <a:rect l="T9" t="T10" r="T11" b="T12"/>
            <a:pathLst>
              <a:path w="3" h="901">
                <a:moveTo>
                  <a:pt x="0" y="900"/>
                </a:moveTo>
                <a:lnTo>
                  <a:pt x="0" y="0"/>
                </a:lnTo>
                <a:lnTo>
                  <a:pt x="2"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47" name="Freeform 8">
            <a:extLst>
              <a:ext uri="{FF2B5EF4-FFF2-40B4-BE49-F238E27FC236}">
                <a16:creationId xmlns:a16="http://schemas.microsoft.com/office/drawing/2014/main" id="{E2269326-92DE-4263-8CFE-3CD4C43C73D0}"/>
              </a:ext>
            </a:extLst>
          </p:cNvPr>
          <p:cNvSpPr>
            <a:spLocks/>
          </p:cNvSpPr>
          <p:nvPr>
            <p:custDataLst>
              <p:tags r:id="rId8"/>
            </p:custDataLst>
          </p:nvPr>
        </p:nvSpPr>
        <p:spPr bwMode="auto">
          <a:xfrm>
            <a:off x="4365625" y="3000375"/>
            <a:ext cx="4763" cy="1430338"/>
          </a:xfrm>
          <a:custGeom>
            <a:avLst/>
            <a:gdLst>
              <a:gd name="T0" fmla="*/ 0 w 3"/>
              <a:gd name="T1" fmla="*/ 900 h 901"/>
              <a:gd name="T2" fmla="*/ 0 w 3"/>
              <a:gd name="T3" fmla="*/ 0 h 901"/>
              <a:gd name="T4" fmla="*/ 2 w 3"/>
              <a:gd name="T5" fmla="*/ 0 h 901"/>
              <a:gd name="T6" fmla="*/ 0 60000 65536"/>
              <a:gd name="T7" fmla="*/ 0 60000 65536"/>
              <a:gd name="T8" fmla="*/ 0 60000 65536"/>
              <a:gd name="T9" fmla="*/ 0 w 3"/>
              <a:gd name="T10" fmla="*/ 0 h 901"/>
              <a:gd name="T11" fmla="*/ 3 w 3"/>
              <a:gd name="T12" fmla="*/ 901 h 901"/>
            </a:gdLst>
            <a:ahLst/>
            <a:cxnLst>
              <a:cxn ang="T6">
                <a:pos x="T0" y="T1"/>
              </a:cxn>
              <a:cxn ang="T7">
                <a:pos x="T2" y="T3"/>
              </a:cxn>
              <a:cxn ang="T8">
                <a:pos x="T4" y="T5"/>
              </a:cxn>
            </a:cxnLst>
            <a:rect l="T9" t="T10" r="T11" b="T12"/>
            <a:pathLst>
              <a:path w="3" h="901">
                <a:moveTo>
                  <a:pt x="0" y="900"/>
                </a:moveTo>
                <a:lnTo>
                  <a:pt x="0" y="0"/>
                </a:lnTo>
                <a:lnTo>
                  <a:pt x="2"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48" name="Freeform 9">
            <a:extLst>
              <a:ext uri="{FF2B5EF4-FFF2-40B4-BE49-F238E27FC236}">
                <a16:creationId xmlns:a16="http://schemas.microsoft.com/office/drawing/2014/main" id="{38D623FE-CACA-4006-AC14-6A5CB6F17EE8}"/>
              </a:ext>
            </a:extLst>
          </p:cNvPr>
          <p:cNvSpPr>
            <a:spLocks/>
          </p:cNvSpPr>
          <p:nvPr>
            <p:custDataLst>
              <p:tags r:id="rId9"/>
            </p:custDataLst>
          </p:nvPr>
        </p:nvSpPr>
        <p:spPr bwMode="auto">
          <a:xfrm>
            <a:off x="4979988" y="2052638"/>
            <a:ext cx="4762" cy="1430337"/>
          </a:xfrm>
          <a:custGeom>
            <a:avLst/>
            <a:gdLst>
              <a:gd name="T0" fmla="*/ 0 w 3"/>
              <a:gd name="T1" fmla="*/ 900 h 901"/>
              <a:gd name="T2" fmla="*/ 0 w 3"/>
              <a:gd name="T3" fmla="*/ 0 h 901"/>
              <a:gd name="T4" fmla="*/ 2 w 3"/>
              <a:gd name="T5" fmla="*/ 0 h 901"/>
              <a:gd name="T6" fmla="*/ 0 60000 65536"/>
              <a:gd name="T7" fmla="*/ 0 60000 65536"/>
              <a:gd name="T8" fmla="*/ 0 60000 65536"/>
              <a:gd name="T9" fmla="*/ 0 w 3"/>
              <a:gd name="T10" fmla="*/ 0 h 901"/>
              <a:gd name="T11" fmla="*/ 3 w 3"/>
              <a:gd name="T12" fmla="*/ 901 h 901"/>
            </a:gdLst>
            <a:ahLst/>
            <a:cxnLst>
              <a:cxn ang="T6">
                <a:pos x="T0" y="T1"/>
              </a:cxn>
              <a:cxn ang="T7">
                <a:pos x="T2" y="T3"/>
              </a:cxn>
              <a:cxn ang="T8">
                <a:pos x="T4" y="T5"/>
              </a:cxn>
            </a:cxnLst>
            <a:rect l="T9" t="T10" r="T11" b="T12"/>
            <a:pathLst>
              <a:path w="3" h="901">
                <a:moveTo>
                  <a:pt x="0" y="900"/>
                </a:moveTo>
                <a:lnTo>
                  <a:pt x="0" y="0"/>
                </a:lnTo>
                <a:lnTo>
                  <a:pt x="2"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49" name="Freeform 10">
            <a:extLst>
              <a:ext uri="{FF2B5EF4-FFF2-40B4-BE49-F238E27FC236}">
                <a16:creationId xmlns:a16="http://schemas.microsoft.com/office/drawing/2014/main" id="{0B30920E-9A66-4118-B696-52890EA6E3B5}"/>
              </a:ext>
            </a:extLst>
          </p:cNvPr>
          <p:cNvSpPr>
            <a:spLocks/>
          </p:cNvSpPr>
          <p:nvPr>
            <p:custDataLst>
              <p:tags r:id="rId10"/>
            </p:custDataLst>
          </p:nvPr>
        </p:nvSpPr>
        <p:spPr bwMode="auto">
          <a:xfrm>
            <a:off x="5975350" y="3055938"/>
            <a:ext cx="4763" cy="1431925"/>
          </a:xfrm>
          <a:custGeom>
            <a:avLst/>
            <a:gdLst>
              <a:gd name="T0" fmla="*/ 0 w 3"/>
              <a:gd name="T1" fmla="*/ 901 h 902"/>
              <a:gd name="T2" fmla="*/ 0 w 3"/>
              <a:gd name="T3" fmla="*/ 0 h 902"/>
              <a:gd name="T4" fmla="*/ 2 w 3"/>
              <a:gd name="T5" fmla="*/ 0 h 902"/>
              <a:gd name="T6" fmla="*/ 0 60000 65536"/>
              <a:gd name="T7" fmla="*/ 0 60000 65536"/>
              <a:gd name="T8" fmla="*/ 0 60000 65536"/>
              <a:gd name="T9" fmla="*/ 0 w 3"/>
              <a:gd name="T10" fmla="*/ 0 h 902"/>
              <a:gd name="T11" fmla="*/ 3 w 3"/>
              <a:gd name="T12" fmla="*/ 902 h 902"/>
            </a:gdLst>
            <a:ahLst/>
            <a:cxnLst>
              <a:cxn ang="T6">
                <a:pos x="T0" y="T1"/>
              </a:cxn>
              <a:cxn ang="T7">
                <a:pos x="T2" y="T3"/>
              </a:cxn>
              <a:cxn ang="T8">
                <a:pos x="T4" y="T5"/>
              </a:cxn>
            </a:cxnLst>
            <a:rect l="T9" t="T10" r="T11" b="T12"/>
            <a:pathLst>
              <a:path w="3" h="902">
                <a:moveTo>
                  <a:pt x="0" y="901"/>
                </a:moveTo>
                <a:lnTo>
                  <a:pt x="0" y="0"/>
                </a:lnTo>
                <a:lnTo>
                  <a:pt x="2"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50" name="Freeform 11">
            <a:extLst>
              <a:ext uri="{FF2B5EF4-FFF2-40B4-BE49-F238E27FC236}">
                <a16:creationId xmlns:a16="http://schemas.microsoft.com/office/drawing/2014/main" id="{EE6F16B1-8633-4C72-BCF3-85B575DCAA8F}"/>
              </a:ext>
            </a:extLst>
          </p:cNvPr>
          <p:cNvSpPr>
            <a:spLocks/>
          </p:cNvSpPr>
          <p:nvPr>
            <p:custDataLst>
              <p:tags r:id="rId11"/>
            </p:custDataLst>
          </p:nvPr>
        </p:nvSpPr>
        <p:spPr bwMode="auto">
          <a:xfrm>
            <a:off x="3616325" y="3495675"/>
            <a:ext cx="722313" cy="719138"/>
          </a:xfrm>
          <a:custGeom>
            <a:avLst/>
            <a:gdLst>
              <a:gd name="T0" fmla="*/ 0 w 455"/>
              <a:gd name="T1" fmla="*/ 0 h 453"/>
              <a:gd name="T2" fmla="*/ 452 w 455"/>
              <a:gd name="T3" fmla="*/ 452 h 453"/>
              <a:gd name="T4" fmla="*/ 454 w 455"/>
              <a:gd name="T5" fmla="*/ 452 h 453"/>
              <a:gd name="T6" fmla="*/ 0 60000 65536"/>
              <a:gd name="T7" fmla="*/ 0 60000 65536"/>
              <a:gd name="T8" fmla="*/ 0 60000 65536"/>
              <a:gd name="T9" fmla="*/ 0 w 455"/>
              <a:gd name="T10" fmla="*/ 0 h 453"/>
              <a:gd name="T11" fmla="*/ 455 w 455"/>
              <a:gd name="T12" fmla="*/ 453 h 453"/>
            </a:gdLst>
            <a:ahLst/>
            <a:cxnLst>
              <a:cxn ang="T6">
                <a:pos x="T0" y="T1"/>
              </a:cxn>
              <a:cxn ang="T7">
                <a:pos x="T2" y="T3"/>
              </a:cxn>
              <a:cxn ang="T8">
                <a:pos x="T4" y="T5"/>
              </a:cxn>
            </a:cxnLst>
            <a:rect l="T9" t="T10" r="T11" b="T12"/>
            <a:pathLst>
              <a:path w="455" h="453">
                <a:moveTo>
                  <a:pt x="0" y="0"/>
                </a:moveTo>
                <a:lnTo>
                  <a:pt x="452" y="452"/>
                </a:lnTo>
                <a:lnTo>
                  <a:pt x="454" y="452"/>
                </a:lnTo>
              </a:path>
            </a:pathLst>
          </a:custGeom>
          <a:noFill/>
          <a:ln w="12700" cap="rnd"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51" name="Freeform 12">
            <a:extLst>
              <a:ext uri="{FF2B5EF4-FFF2-40B4-BE49-F238E27FC236}">
                <a16:creationId xmlns:a16="http://schemas.microsoft.com/office/drawing/2014/main" id="{15E4E49F-4947-4E45-A997-ECD9073170F2}"/>
              </a:ext>
            </a:extLst>
          </p:cNvPr>
          <p:cNvSpPr>
            <a:spLocks/>
          </p:cNvSpPr>
          <p:nvPr>
            <p:custDataLst>
              <p:tags r:id="rId12"/>
            </p:custDataLst>
          </p:nvPr>
        </p:nvSpPr>
        <p:spPr bwMode="auto">
          <a:xfrm>
            <a:off x="4992688" y="3495675"/>
            <a:ext cx="965200" cy="958850"/>
          </a:xfrm>
          <a:custGeom>
            <a:avLst/>
            <a:gdLst>
              <a:gd name="T0" fmla="*/ 0 w 608"/>
              <a:gd name="T1" fmla="*/ 0 h 604"/>
              <a:gd name="T2" fmla="*/ 605 w 608"/>
              <a:gd name="T3" fmla="*/ 603 h 604"/>
              <a:gd name="T4" fmla="*/ 607 w 608"/>
              <a:gd name="T5" fmla="*/ 603 h 604"/>
              <a:gd name="T6" fmla="*/ 0 60000 65536"/>
              <a:gd name="T7" fmla="*/ 0 60000 65536"/>
              <a:gd name="T8" fmla="*/ 0 60000 65536"/>
              <a:gd name="T9" fmla="*/ 0 w 608"/>
              <a:gd name="T10" fmla="*/ 0 h 604"/>
              <a:gd name="T11" fmla="*/ 608 w 608"/>
              <a:gd name="T12" fmla="*/ 604 h 604"/>
            </a:gdLst>
            <a:ahLst/>
            <a:cxnLst>
              <a:cxn ang="T6">
                <a:pos x="T0" y="T1"/>
              </a:cxn>
              <a:cxn ang="T7">
                <a:pos x="T2" y="T3"/>
              </a:cxn>
              <a:cxn ang="T8">
                <a:pos x="T4" y="T5"/>
              </a:cxn>
            </a:cxnLst>
            <a:rect l="T9" t="T10" r="T11" b="T12"/>
            <a:pathLst>
              <a:path w="608" h="604">
                <a:moveTo>
                  <a:pt x="0" y="0"/>
                </a:moveTo>
                <a:lnTo>
                  <a:pt x="605" y="603"/>
                </a:lnTo>
                <a:lnTo>
                  <a:pt x="607" y="603"/>
                </a:lnTo>
              </a:path>
            </a:pathLst>
          </a:custGeom>
          <a:noFill/>
          <a:ln w="12700" cap="rnd"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52" name="Freeform 13">
            <a:extLst>
              <a:ext uri="{FF2B5EF4-FFF2-40B4-BE49-F238E27FC236}">
                <a16:creationId xmlns:a16="http://schemas.microsoft.com/office/drawing/2014/main" id="{909D63F9-B016-4958-9C14-AB294776E3DB}"/>
              </a:ext>
            </a:extLst>
          </p:cNvPr>
          <p:cNvSpPr>
            <a:spLocks/>
          </p:cNvSpPr>
          <p:nvPr>
            <p:custDataLst>
              <p:tags r:id="rId13"/>
            </p:custDataLst>
          </p:nvPr>
        </p:nvSpPr>
        <p:spPr bwMode="auto">
          <a:xfrm>
            <a:off x="2103438" y="4213225"/>
            <a:ext cx="4710112" cy="1588"/>
          </a:xfrm>
          <a:custGeom>
            <a:avLst/>
            <a:gdLst>
              <a:gd name="T0" fmla="*/ 0 w 2967"/>
              <a:gd name="T1" fmla="*/ 0 h 1"/>
              <a:gd name="T2" fmla="*/ 2964 w 2967"/>
              <a:gd name="T3" fmla="*/ 0 h 1"/>
              <a:gd name="T4" fmla="*/ 2966 w 2967"/>
              <a:gd name="T5" fmla="*/ 0 h 1"/>
              <a:gd name="T6" fmla="*/ 0 60000 65536"/>
              <a:gd name="T7" fmla="*/ 0 60000 65536"/>
              <a:gd name="T8" fmla="*/ 0 60000 65536"/>
              <a:gd name="T9" fmla="*/ 0 w 2967"/>
              <a:gd name="T10" fmla="*/ 0 h 1"/>
              <a:gd name="T11" fmla="*/ 2967 w 2967"/>
              <a:gd name="T12" fmla="*/ 1 h 1"/>
            </a:gdLst>
            <a:ahLst/>
            <a:cxnLst>
              <a:cxn ang="T6">
                <a:pos x="T0" y="T1"/>
              </a:cxn>
              <a:cxn ang="T7">
                <a:pos x="T2" y="T3"/>
              </a:cxn>
              <a:cxn ang="T8">
                <a:pos x="T4" y="T5"/>
              </a:cxn>
            </a:cxnLst>
            <a:rect l="T9" t="T10" r="T11" b="T12"/>
            <a:pathLst>
              <a:path w="2967" h="1">
                <a:moveTo>
                  <a:pt x="0" y="0"/>
                </a:moveTo>
                <a:lnTo>
                  <a:pt x="2964" y="0"/>
                </a:lnTo>
                <a:lnTo>
                  <a:pt x="2966" y="0"/>
                </a:lnTo>
              </a:path>
            </a:pathLst>
          </a:custGeom>
          <a:noFill/>
          <a:ln w="28575" cap="rnd" cmpd="sng">
            <a:solidFill>
              <a:schemeClr val="hlink"/>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53" name="Freeform 14">
            <a:extLst>
              <a:ext uri="{FF2B5EF4-FFF2-40B4-BE49-F238E27FC236}">
                <a16:creationId xmlns:a16="http://schemas.microsoft.com/office/drawing/2014/main" id="{A1038A0A-E19B-4B1E-BF72-D8FB63609F3D}"/>
              </a:ext>
            </a:extLst>
          </p:cNvPr>
          <p:cNvSpPr>
            <a:spLocks/>
          </p:cNvSpPr>
          <p:nvPr>
            <p:custDataLst>
              <p:tags r:id="rId14"/>
            </p:custDataLst>
          </p:nvPr>
        </p:nvSpPr>
        <p:spPr bwMode="auto">
          <a:xfrm>
            <a:off x="3622675" y="3502025"/>
            <a:ext cx="747713" cy="925513"/>
          </a:xfrm>
          <a:custGeom>
            <a:avLst/>
            <a:gdLst>
              <a:gd name="T0" fmla="*/ 11 w 471"/>
              <a:gd name="T1" fmla="*/ 8 h 583"/>
              <a:gd name="T2" fmla="*/ 30 w 471"/>
              <a:gd name="T3" fmla="*/ 23 h 583"/>
              <a:gd name="T4" fmla="*/ 48 w 471"/>
              <a:gd name="T5" fmla="*/ 35 h 583"/>
              <a:gd name="T6" fmla="*/ 61 w 471"/>
              <a:gd name="T7" fmla="*/ 44 h 583"/>
              <a:gd name="T8" fmla="*/ 73 w 471"/>
              <a:gd name="T9" fmla="*/ 54 h 583"/>
              <a:gd name="T10" fmla="*/ 84 w 471"/>
              <a:gd name="T11" fmla="*/ 59 h 583"/>
              <a:gd name="T12" fmla="*/ 94 w 471"/>
              <a:gd name="T13" fmla="*/ 65 h 583"/>
              <a:gd name="T14" fmla="*/ 101 w 471"/>
              <a:gd name="T15" fmla="*/ 71 h 583"/>
              <a:gd name="T16" fmla="*/ 121 w 471"/>
              <a:gd name="T17" fmla="*/ 92 h 583"/>
              <a:gd name="T18" fmla="*/ 128 w 471"/>
              <a:gd name="T19" fmla="*/ 102 h 583"/>
              <a:gd name="T20" fmla="*/ 136 w 471"/>
              <a:gd name="T21" fmla="*/ 115 h 583"/>
              <a:gd name="T22" fmla="*/ 144 w 471"/>
              <a:gd name="T23" fmla="*/ 130 h 583"/>
              <a:gd name="T24" fmla="*/ 153 w 471"/>
              <a:gd name="T25" fmla="*/ 147 h 583"/>
              <a:gd name="T26" fmla="*/ 165 w 471"/>
              <a:gd name="T27" fmla="*/ 170 h 583"/>
              <a:gd name="T28" fmla="*/ 203 w 471"/>
              <a:gd name="T29" fmla="*/ 216 h 583"/>
              <a:gd name="T30" fmla="*/ 220 w 471"/>
              <a:gd name="T31" fmla="*/ 232 h 583"/>
              <a:gd name="T32" fmla="*/ 226 w 471"/>
              <a:gd name="T33" fmla="*/ 237 h 583"/>
              <a:gd name="T34" fmla="*/ 230 w 471"/>
              <a:gd name="T35" fmla="*/ 243 h 583"/>
              <a:gd name="T36" fmla="*/ 234 w 471"/>
              <a:gd name="T37" fmla="*/ 249 h 583"/>
              <a:gd name="T38" fmla="*/ 238 w 471"/>
              <a:gd name="T39" fmla="*/ 255 h 583"/>
              <a:gd name="T40" fmla="*/ 239 w 471"/>
              <a:gd name="T41" fmla="*/ 262 h 583"/>
              <a:gd name="T42" fmla="*/ 243 w 471"/>
              <a:gd name="T43" fmla="*/ 270 h 583"/>
              <a:gd name="T44" fmla="*/ 245 w 471"/>
              <a:gd name="T45" fmla="*/ 281 h 583"/>
              <a:gd name="T46" fmla="*/ 249 w 471"/>
              <a:gd name="T47" fmla="*/ 295 h 583"/>
              <a:gd name="T48" fmla="*/ 255 w 471"/>
              <a:gd name="T49" fmla="*/ 310 h 583"/>
              <a:gd name="T50" fmla="*/ 261 w 471"/>
              <a:gd name="T51" fmla="*/ 329 h 583"/>
              <a:gd name="T52" fmla="*/ 268 w 471"/>
              <a:gd name="T53" fmla="*/ 354 h 583"/>
              <a:gd name="T54" fmla="*/ 284 w 471"/>
              <a:gd name="T55" fmla="*/ 385 h 583"/>
              <a:gd name="T56" fmla="*/ 301 w 471"/>
              <a:gd name="T57" fmla="*/ 415 h 583"/>
              <a:gd name="T58" fmla="*/ 316 w 471"/>
              <a:gd name="T59" fmla="*/ 440 h 583"/>
              <a:gd name="T60" fmla="*/ 328 w 471"/>
              <a:gd name="T61" fmla="*/ 459 h 583"/>
              <a:gd name="T62" fmla="*/ 337 w 471"/>
              <a:gd name="T63" fmla="*/ 477 h 583"/>
              <a:gd name="T64" fmla="*/ 345 w 471"/>
              <a:gd name="T65" fmla="*/ 488 h 583"/>
              <a:gd name="T66" fmla="*/ 351 w 471"/>
              <a:gd name="T67" fmla="*/ 500 h 583"/>
              <a:gd name="T68" fmla="*/ 356 w 471"/>
              <a:gd name="T69" fmla="*/ 507 h 583"/>
              <a:gd name="T70" fmla="*/ 370 w 471"/>
              <a:gd name="T71" fmla="*/ 519 h 583"/>
              <a:gd name="T72" fmla="*/ 378 w 471"/>
              <a:gd name="T73" fmla="*/ 525 h 583"/>
              <a:gd name="T74" fmla="*/ 387 w 471"/>
              <a:gd name="T75" fmla="*/ 532 h 583"/>
              <a:gd name="T76" fmla="*/ 399 w 471"/>
              <a:gd name="T77" fmla="*/ 538 h 583"/>
              <a:gd name="T78" fmla="*/ 414 w 471"/>
              <a:gd name="T79" fmla="*/ 548 h 583"/>
              <a:gd name="T80" fmla="*/ 431 w 471"/>
              <a:gd name="T81" fmla="*/ 559 h 583"/>
              <a:gd name="T82" fmla="*/ 454 w 471"/>
              <a:gd name="T83" fmla="*/ 574 h 583"/>
              <a:gd name="T84" fmla="*/ 470 w 471"/>
              <a:gd name="T85" fmla="*/ 582 h 58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71"/>
              <a:gd name="T130" fmla="*/ 0 h 583"/>
              <a:gd name="T131" fmla="*/ 471 w 471"/>
              <a:gd name="T132" fmla="*/ 583 h 58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71" h="583">
                <a:moveTo>
                  <a:pt x="0" y="0"/>
                </a:moveTo>
                <a:lnTo>
                  <a:pt x="11" y="8"/>
                </a:lnTo>
                <a:lnTo>
                  <a:pt x="21" y="15"/>
                </a:lnTo>
                <a:lnTo>
                  <a:pt x="30" y="23"/>
                </a:lnTo>
                <a:lnTo>
                  <a:pt x="38" y="29"/>
                </a:lnTo>
                <a:lnTo>
                  <a:pt x="48" y="35"/>
                </a:lnTo>
                <a:lnTo>
                  <a:pt x="55" y="40"/>
                </a:lnTo>
                <a:lnTo>
                  <a:pt x="61" y="44"/>
                </a:lnTo>
                <a:lnTo>
                  <a:pt x="67" y="50"/>
                </a:lnTo>
                <a:lnTo>
                  <a:pt x="73" y="54"/>
                </a:lnTo>
                <a:lnTo>
                  <a:pt x="78" y="56"/>
                </a:lnTo>
                <a:lnTo>
                  <a:pt x="84" y="59"/>
                </a:lnTo>
                <a:lnTo>
                  <a:pt x="88" y="63"/>
                </a:lnTo>
                <a:lnTo>
                  <a:pt x="94" y="65"/>
                </a:lnTo>
                <a:lnTo>
                  <a:pt x="98" y="69"/>
                </a:lnTo>
                <a:lnTo>
                  <a:pt x="101" y="71"/>
                </a:lnTo>
                <a:lnTo>
                  <a:pt x="119" y="88"/>
                </a:lnTo>
                <a:lnTo>
                  <a:pt x="121" y="92"/>
                </a:lnTo>
                <a:lnTo>
                  <a:pt x="124" y="98"/>
                </a:lnTo>
                <a:lnTo>
                  <a:pt x="128" y="102"/>
                </a:lnTo>
                <a:lnTo>
                  <a:pt x="132" y="107"/>
                </a:lnTo>
                <a:lnTo>
                  <a:pt x="136" y="115"/>
                </a:lnTo>
                <a:lnTo>
                  <a:pt x="140" y="123"/>
                </a:lnTo>
                <a:lnTo>
                  <a:pt x="144" y="130"/>
                </a:lnTo>
                <a:lnTo>
                  <a:pt x="147" y="138"/>
                </a:lnTo>
                <a:lnTo>
                  <a:pt x="153" y="147"/>
                </a:lnTo>
                <a:lnTo>
                  <a:pt x="159" y="159"/>
                </a:lnTo>
                <a:lnTo>
                  <a:pt x="165" y="170"/>
                </a:lnTo>
                <a:lnTo>
                  <a:pt x="170" y="184"/>
                </a:lnTo>
                <a:lnTo>
                  <a:pt x="203" y="216"/>
                </a:lnTo>
                <a:lnTo>
                  <a:pt x="209" y="220"/>
                </a:lnTo>
                <a:lnTo>
                  <a:pt x="220" y="232"/>
                </a:lnTo>
                <a:lnTo>
                  <a:pt x="222" y="236"/>
                </a:lnTo>
                <a:lnTo>
                  <a:pt x="226" y="237"/>
                </a:lnTo>
                <a:lnTo>
                  <a:pt x="228" y="241"/>
                </a:lnTo>
                <a:lnTo>
                  <a:pt x="230" y="243"/>
                </a:lnTo>
                <a:lnTo>
                  <a:pt x="232" y="247"/>
                </a:lnTo>
                <a:lnTo>
                  <a:pt x="234" y="249"/>
                </a:lnTo>
                <a:lnTo>
                  <a:pt x="236" y="253"/>
                </a:lnTo>
                <a:lnTo>
                  <a:pt x="238" y="255"/>
                </a:lnTo>
                <a:lnTo>
                  <a:pt x="239" y="259"/>
                </a:lnTo>
                <a:lnTo>
                  <a:pt x="239" y="262"/>
                </a:lnTo>
                <a:lnTo>
                  <a:pt x="241" y="266"/>
                </a:lnTo>
                <a:lnTo>
                  <a:pt x="243" y="270"/>
                </a:lnTo>
                <a:lnTo>
                  <a:pt x="243" y="276"/>
                </a:lnTo>
                <a:lnTo>
                  <a:pt x="245" y="281"/>
                </a:lnTo>
                <a:lnTo>
                  <a:pt x="247" y="287"/>
                </a:lnTo>
                <a:lnTo>
                  <a:pt x="249" y="295"/>
                </a:lnTo>
                <a:lnTo>
                  <a:pt x="251" y="303"/>
                </a:lnTo>
                <a:lnTo>
                  <a:pt x="255" y="310"/>
                </a:lnTo>
                <a:lnTo>
                  <a:pt x="257" y="320"/>
                </a:lnTo>
                <a:lnTo>
                  <a:pt x="261" y="329"/>
                </a:lnTo>
                <a:lnTo>
                  <a:pt x="264" y="341"/>
                </a:lnTo>
                <a:lnTo>
                  <a:pt x="268" y="354"/>
                </a:lnTo>
                <a:lnTo>
                  <a:pt x="272" y="368"/>
                </a:lnTo>
                <a:lnTo>
                  <a:pt x="284" y="385"/>
                </a:lnTo>
                <a:lnTo>
                  <a:pt x="293" y="400"/>
                </a:lnTo>
                <a:lnTo>
                  <a:pt x="301" y="415"/>
                </a:lnTo>
                <a:lnTo>
                  <a:pt x="308" y="427"/>
                </a:lnTo>
                <a:lnTo>
                  <a:pt x="316" y="440"/>
                </a:lnTo>
                <a:lnTo>
                  <a:pt x="322" y="450"/>
                </a:lnTo>
                <a:lnTo>
                  <a:pt x="328" y="459"/>
                </a:lnTo>
                <a:lnTo>
                  <a:pt x="331" y="469"/>
                </a:lnTo>
                <a:lnTo>
                  <a:pt x="337" y="477"/>
                </a:lnTo>
                <a:lnTo>
                  <a:pt x="341" y="482"/>
                </a:lnTo>
                <a:lnTo>
                  <a:pt x="345" y="488"/>
                </a:lnTo>
                <a:lnTo>
                  <a:pt x="347" y="494"/>
                </a:lnTo>
                <a:lnTo>
                  <a:pt x="351" y="500"/>
                </a:lnTo>
                <a:lnTo>
                  <a:pt x="355" y="504"/>
                </a:lnTo>
                <a:lnTo>
                  <a:pt x="356" y="507"/>
                </a:lnTo>
                <a:lnTo>
                  <a:pt x="366" y="517"/>
                </a:lnTo>
                <a:lnTo>
                  <a:pt x="370" y="519"/>
                </a:lnTo>
                <a:lnTo>
                  <a:pt x="374" y="523"/>
                </a:lnTo>
                <a:lnTo>
                  <a:pt x="378" y="525"/>
                </a:lnTo>
                <a:lnTo>
                  <a:pt x="381" y="528"/>
                </a:lnTo>
                <a:lnTo>
                  <a:pt x="387" y="532"/>
                </a:lnTo>
                <a:lnTo>
                  <a:pt x="393" y="534"/>
                </a:lnTo>
                <a:lnTo>
                  <a:pt x="399" y="538"/>
                </a:lnTo>
                <a:lnTo>
                  <a:pt x="406" y="544"/>
                </a:lnTo>
                <a:lnTo>
                  <a:pt x="414" y="548"/>
                </a:lnTo>
                <a:lnTo>
                  <a:pt x="422" y="553"/>
                </a:lnTo>
                <a:lnTo>
                  <a:pt x="431" y="559"/>
                </a:lnTo>
                <a:lnTo>
                  <a:pt x="443" y="567"/>
                </a:lnTo>
                <a:lnTo>
                  <a:pt x="454" y="574"/>
                </a:lnTo>
                <a:lnTo>
                  <a:pt x="468" y="582"/>
                </a:lnTo>
                <a:lnTo>
                  <a:pt x="470" y="582"/>
                </a:lnTo>
              </a:path>
            </a:pathLst>
          </a:custGeom>
          <a:noFill/>
          <a:ln w="28575" cap="rnd" cmpd="sng">
            <a:solidFill>
              <a:schemeClr val="bg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54" name="Freeform 15">
            <a:extLst>
              <a:ext uri="{FF2B5EF4-FFF2-40B4-BE49-F238E27FC236}">
                <a16:creationId xmlns:a16="http://schemas.microsoft.com/office/drawing/2014/main" id="{AD60D6AF-219F-4B9B-AD78-6E858C647607}"/>
              </a:ext>
            </a:extLst>
          </p:cNvPr>
          <p:cNvSpPr>
            <a:spLocks/>
          </p:cNvSpPr>
          <p:nvPr>
            <p:custDataLst>
              <p:tags r:id="rId15"/>
            </p:custDataLst>
          </p:nvPr>
        </p:nvSpPr>
        <p:spPr bwMode="auto">
          <a:xfrm>
            <a:off x="3622675" y="2085975"/>
            <a:ext cx="747713" cy="925513"/>
          </a:xfrm>
          <a:custGeom>
            <a:avLst/>
            <a:gdLst>
              <a:gd name="T0" fmla="*/ 11 w 471"/>
              <a:gd name="T1" fmla="*/ 8 h 583"/>
              <a:gd name="T2" fmla="*/ 30 w 471"/>
              <a:gd name="T3" fmla="*/ 23 h 583"/>
              <a:gd name="T4" fmla="*/ 48 w 471"/>
              <a:gd name="T5" fmla="*/ 35 h 583"/>
              <a:gd name="T6" fmla="*/ 61 w 471"/>
              <a:gd name="T7" fmla="*/ 44 h 583"/>
              <a:gd name="T8" fmla="*/ 73 w 471"/>
              <a:gd name="T9" fmla="*/ 54 h 583"/>
              <a:gd name="T10" fmla="*/ 84 w 471"/>
              <a:gd name="T11" fmla="*/ 59 h 583"/>
              <a:gd name="T12" fmla="*/ 94 w 471"/>
              <a:gd name="T13" fmla="*/ 65 h 583"/>
              <a:gd name="T14" fmla="*/ 101 w 471"/>
              <a:gd name="T15" fmla="*/ 71 h 583"/>
              <a:gd name="T16" fmla="*/ 121 w 471"/>
              <a:gd name="T17" fmla="*/ 92 h 583"/>
              <a:gd name="T18" fmla="*/ 128 w 471"/>
              <a:gd name="T19" fmla="*/ 102 h 583"/>
              <a:gd name="T20" fmla="*/ 136 w 471"/>
              <a:gd name="T21" fmla="*/ 115 h 583"/>
              <a:gd name="T22" fmla="*/ 144 w 471"/>
              <a:gd name="T23" fmla="*/ 130 h 583"/>
              <a:gd name="T24" fmla="*/ 153 w 471"/>
              <a:gd name="T25" fmla="*/ 147 h 583"/>
              <a:gd name="T26" fmla="*/ 165 w 471"/>
              <a:gd name="T27" fmla="*/ 170 h 583"/>
              <a:gd name="T28" fmla="*/ 203 w 471"/>
              <a:gd name="T29" fmla="*/ 216 h 583"/>
              <a:gd name="T30" fmla="*/ 220 w 471"/>
              <a:gd name="T31" fmla="*/ 232 h 583"/>
              <a:gd name="T32" fmla="*/ 226 w 471"/>
              <a:gd name="T33" fmla="*/ 237 h 583"/>
              <a:gd name="T34" fmla="*/ 230 w 471"/>
              <a:gd name="T35" fmla="*/ 243 h 583"/>
              <a:gd name="T36" fmla="*/ 234 w 471"/>
              <a:gd name="T37" fmla="*/ 249 h 583"/>
              <a:gd name="T38" fmla="*/ 238 w 471"/>
              <a:gd name="T39" fmla="*/ 255 h 583"/>
              <a:gd name="T40" fmla="*/ 239 w 471"/>
              <a:gd name="T41" fmla="*/ 262 h 583"/>
              <a:gd name="T42" fmla="*/ 243 w 471"/>
              <a:gd name="T43" fmla="*/ 270 h 583"/>
              <a:gd name="T44" fmla="*/ 245 w 471"/>
              <a:gd name="T45" fmla="*/ 281 h 583"/>
              <a:gd name="T46" fmla="*/ 249 w 471"/>
              <a:gd name="T47" fmla="*/ 295 h 583"/>
              <a:gd name="T48" fmla="*/ 255 w 471"/>
              <a:gd name="T49" fmla="*/ 310 h 583"/>
              <a:gd name="T50" fmla="*/ 261 w 471"/>
              <a:gd name="T51" fmla="*/ 329 h 583"/>
              <a:gd name="T52" fmla="*/ 268 w 471"/>
              <a:gd name="T53" fmla="*/ 354 h 583"/>
              <a:gd name="T54" fmla="*/ 284 w 471"/>
              <a:gd name="T55" fmla="*/ 385 h 583"/>
              <a:gd name="T56" fmla="*/ 301 w 471"/>
              <a:gd name="T57" fmla="*/ 415 h 583"/>
              <a:gd name="T58" fmla="*/ 316 w 471"/>
              <a:gd name="T59" fmla="*/ 440 h 583"/>
              <a:gd name="T60" fmla="*/ 328 w 471"/>
              <a:gd name="T61" fmla="*/ 459 h 583"/>
              <a:gd name="T62" fmla="*/ 337 w 471"/>
              <a:gd name="T63" fmla="*/ 477 h 583"/>
              <a:gd name="T64" fmla="*/ 345 w 471"/>
              <a:gd name="T65" fmla="*/ 488 h 583"/>
              <a:gd name="T66" fmla="*/ 351 w 471"/>
              <a:gd name="T67" fmla="*/ 500 h 583"/>
              <a:gd name="T68" fmla="*/ 356 w 471"/>
              <a:gd name="T69" fmla="*/ 507 h 583"/>
              <a:gd name="T70" fmla="*/ 370 w 471"/>
              <a:gd name="T71" fmla="*/ 519 h 583"/>
              <a:gd name="T72" fmla="*/ 378 w 471"/>
              <a:gd name="T73" fmla="*/ 525 h 583"/>
              <a:gd name="T74" fmla="*/ 387 w 471"/>
              <a:gd name="T75" fmla="*/ 532 h 583"/>
              <a:gd name="T76" fmla="*/ 399 w 471"/>
              <a:gd name="T77" fmla="*/ 538 h 583"/>
              <a:gd name="T78" fmla="*/ 414 w 471"/>
              <a:gd name="T79" fmla="*/ 548 h 583"/>
              <a:gd name="T80" fmla="*/ 431 w 471"/>
              <a:gd name="T81" fmla="*/ 559 h 583"/>
              <a:gd name="T82" fmla="*/ 454 w 471"/>
              <a:gd name="T83" fmla="*/ 574 h 583"/>
              <a:gd name="T84" fmla="*/ 470 w 471"/>
              <a:gd name="T85" fmla="*/ 582 h 58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71"/>
              <a:gd name="T130" fmla="*/ 0 h 583"/>
              <a:gd name="T131" fmla="*/ 471 w 471"/>
              <a:gd name="T132" fmla="*/ 583 h 58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71" h="583">
                <a:moveTo>
                  <a:pt x="0" y="0"/>
                </a:moveTo>
                <a:lnTo>
                  <a:pt x="11" y="8"/>
                </a:lnTo>
                <a:lnTo>
                  <a:pt x="21" y="15"/>
                </a:lnTo>
                <a:lnTo>
                  <a:pt x="30" y="23"/>
                </a:lnTo>
                <a:lnTo>
                  <a:pt x="38" y="29"/>
                </a:lnTo>
                <a:lnTo>
                  <a:pt x="48" y="35"/>
                </a:lnTo>
                <a:lnTo>
                  <a:pt x="55" y="40"/>
                </a:lnTo>
                <a:lnTo>
                  <a:pt x="61" y="44"/>
                </a:lnTo>
                <a:lnTo>
                  <a:pt x="67" y="50"/>
                </a:lnTo>
                <a:lnTo>
                  <a:pt x="73" y="54"/>
                </a:lnTo>
                <a:lnTo>
                  <a:pt x="78" y="56"/>
                </a:lnTo>
                <a:lnTo>
                  <a:pt x="84" y="59"/>
                </a:lnTo>
                <a:lnTo>
                  <a:pt x="88" y="63"/>
                </a:lnTo>
                <a:lnTo>
                  <a:pt x="94" y="65"/>
                </a:lnTo>
                <a:lnTo>
                  <a:pt x="98" y="69"/>
                </a:lnTo>
                <a:lnTo>
                  <a:pt x="101" y="71"/>
                </a:lnTo>
                <a:lnTo>
                  <a:pt x="119" y="88"/>
                </a:lnTo>
                <a:lnTo>
                  <a:pt x="121" y="92"/>
                </a:lnTo>
                <a:lnTo>
                  <a:pt x="124" y="98"/>
                </a:lnTo>
                <a:lnTo>
                  <a:pt x="128" y="102"/>
                </a:lnTo>
                <a:lnTo>
                  <a:pt x="132" y="107"/>
                </a:lnTo>
                <a:lnTo>
                  <a:pt x="136" y="115"/>
                </a:lnTo>
                <a:lnTo>
                  <a:pt x="140" y="123"/>
                </a:lnTo>
                <a:lnTo>
                  <a:pt x="144" y="130"/>
                </a:lnTo>
                <a:lnTo>
                  <a:pt x="147" y="138"/>
                </a:lnTo>
                <a:lnTo>
                  <a:pt x="153" y="147"/>
                </a:lnTo>
                <a:lnTo>
                  <a:pt x="159" y="159"/>
                </a:lnTo>
                <a:lnTo>
                  <a:pt x="165" y="170"/>
                </a:lnTo>
                <a:lnTo>
                  <a:pt x="170" y="184"/>
                </a:lnTo>
                <a:lnTo>
                  <a:pt x="203" y="216"/>
                </a:lnTo>
                <a:lnTo>
                  <a:pt x="209" y="220"/>
                </a:lnTo>
                <a:lnTo>
                  <a:pt x="220" y="232"/>
                </a:lnTo>
                <a:lnTo>
                  <a:pt x="222" y="236"/>
                </a:lnTo>
                <a:lnTo>
                  <a:pt x="226" y="237"/>
                </a:lnTo>
                <a:lnTo>
                  <a:pt x="228" y="241"/>
                </a:lnTo>
                <a:lnTo>
                  <a:pt x="230" y="243"/>
                </a:lnTo>
                <a:lnTo>
                  <a:pt x="232" y="247"/>
                </a:lnTo>
                <a:lnTo>
                  <a:pt x="234" y="249"/>
                </a:lnTo>
                <a:lnTo>
                  <a:pt x="236" y="253"/>
                </a:lnTo>
                <a:lnTo>
                  <a:pt x="238" y="255"/>
                </a:lnTo>
                <a:lnTo>
                  <a:pt x="239" y="258"/>
                </a:lnTo>
                <a:lnTo>
                  <a:pt x="239" y="262"/>
                </a:lnTo>
                <a:lnTo>
                  <a:pt x="241" y="266"/>
                </a:lnTo>
                <a:lnTo>
                  <a:pt x="243" y="270"/>
                </a:lnTo>
                <a:lnTo>
                  <a:pt x="243" y="276"/>
                </a:lnTo>
                <a:lnTo>
                  <a:pt x="245" y="281"/>
                </a:lnTo>
                <a:lnTo>
                  <a:pt x="247" y="287"/>
                </a:lnTo>
                <a:lnTo>
                  <a:pt x="249" y="295"/>
                </a:lnTo>
                <a:lnTo>
                  <a:pt x="251" y="303"/>
                </a:lnTo>
                <a:lnTo>
                  <a:pt x="255" y="310"/>
                </a:lnTo>
                <a:lnTo>
                  <a:pt x="257" y="320"/>
                </a:lnTo>
                <a:lnTo>
                  <a:pt x="261" y="329"/>
                </a:lnTo>
                <a:lnTo>
                  <a:pt x="264" y="341"/>
                </a:lnTo>
                <a:lnTo>
                  <a:pt x="268" y="354"/>
                </a:lnTo>
                <a:lnTo>
                  <a:pt x="272" y="368"/>
                </a:lnTo>
                <a:lnTo>
                  <a:pt x="284" y="385"/>
                </a:lnTo>
                <a:lnTo>
                  <a:pt x="293" y="400"/>
                </a:lnTo>
                <a:lnTo>
                  <a:pt x="301" y="415"/>
                </a:lnTo>
                <a:lnTo>
                  <a:pt x="308" y="427"/>
                </a:lnTo>
                <a:lnTo>
                  <a:pt x="316" y="440"/>
                </a:lnTo>
                <a:lnTo>
                  <a:pt x="322" y="450"/>
                </a:lnTo>
                <a:lnTo>
                  <a:pt x="328" y="459"/>
                </a:lnTo>
                <a:lnTo>
                  <a:pt x="331" y="469"/>
                </a:lnTo>
                <a:lnTo>
                  <a:pt x="337" y="477"/>
                </a:lnTo>
                <a:lnTo>
                  <a:pt x="341" y="482"/>
                </a:lnTo>
                <a:lnTo>
                  <a:pt x="345" y="488"/>
                </a:lnTo>
                <a:lnTo>
                  <a:pt x="347" y="494"/>
                </a:lnTo>
                <a:lnTo>
                  <a:pt x="351" y="500"/>
                </a:lnTo>
                <a:lnTo>
                  <a:pt x="355" y="504"/>
                </a:lnTo>
                <a:lnTo>
                  <a:pt x="356" y="507"/>
                </a:lnTo>
                <a:lnTo>
                  <a:pt x="366" y="517"/>
                </a:lnTo>
                <a:lnTo>
                  <a:pt x="370" y="519"/>
                </a:lnTo>
                <a:lnTo>
                  <a:pt x="374" y="523"/>
                </a:lnTo>
                <a:lnTo>
                  <a:pt x="378" y="525"/>
                </a:lnTo>
                <a:lnTo>
                  <a:pt x="381" y="528"/>
                </a:lnTo>
                <a:lnTo>
                  <a:pt x="387" y="532"/>
                </a:lnTo>
                <a:lnTo>
                  <a:pt x="393" y="534"/>
                </a:lnTo>
                <a:lnTo>
                  <a:pt x="399" y="538"/>
                </a:lnTo>
                <a:lnTo>
                  <a:pt x="406" y="544"/>
                </a:lnTo>
                <a:lnTo>
                  <a:pt x="414" y="548"/>
                </a:lnTo>
                <a:lnTo>
                  <a:pt x="422" y="553"/>
                </a:lnTo>
                <a:lnTo>
                  <a:pt x="431" y="559"/>
                </a:lnTo>
                <a:lnTo>
                  <a:pt x="443" y="567"/>
                </a:lnTo>
                <a:lnTo>
                  <a:pt x="454" y="574"/>
                </a:lnTo>
                <a:lnTo>
                  <a:pt x="468" y="582"/>
                </a:lnTo>
                <a:lnTo>
                  <a:pt x="470" y="582"/>
                </a:lnTo>
              </a:path>
            </a:pathLst>
          </a:custGeom>
          <a:noFill/>
          <a:ln w="28575" cap="flat" cmpd="sng">
            <a:solidFill>
              <a:schemeClr val="bg1"/>
            </a:solidFill>
            <a:prstDash val="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55" name="Freeform 16">
            <a:extLst>
              <a:ext uri="{FF2B5EF4-FFF2-40B4-BE49-F238E27FC236}">
                <a16:creationId xmlns:a16="http://schemas.microsoft.com/office/drawing/2014/main" id="{5B320401-0DD2-4C09-8FB9-64C4C274E406}"/>
              </a:ext>
            </a:extLst>
          </p:cNvPr>
          <p:cNvSpPr>
            <a:spLocks/>
          </p:cNvSpPr>
          <p:nvPr>
            <p:custDataLst>
              <p:tags r:id="rId16"/>
            </p:custDataLst>
          </p:nvPr>
        </p:nvSpPr>
        <p:spPr bwMode="auto">
          <a:xfrm>
            <a:off x="4356100" y="3009900"/>
            <a:ext cx="615950" cy="469900"/>
          </a:xfrm>
          <a:custGeom>
            <a:avLst/>
            <a:gdLst>
              <a:gd name="T0" fmla="*/ 0 w 388"/>
              <a:gd name="T1" fmla="*/ 0 h 296"/>
              <a:gd name="T2" fmla="*/ 17 w 388"/>
              <a:gd name="T3" fmla="*/ 13 h 296"/>
              <a:gd name="T4" fmla="*/ 34 w 388"/>
              <a:gd name="T5" fmla="*/ 27 h 296"/>
              <a:gd name="T6" fmla="*/ 48 w 388"/>
              <a:gd name="T7" fmla="*/ 36 h 296"/>
              <a:gd name="T8" fmla="*/ 61 w 388"/>
              <a:gd name="T9" fmla="*/ 48 h 296"/>
              <a:gd name="T10" fmla="*/ 73 w 388"/>
              <a:gd name="T11" fmla="*/ 57 h 296"/>
              <a:gd name="T12" fmla="*/ 84 w 388"/>
              <a:gd name="T13" fmla="*/ 65 h 296"/>
              <a:gd name="T14" fmla="*/ 94 w 388"/>
              <a:gd name="T15" fmla="*/ 73 h 296"/>
              <a:gd name="T16" fmla="*/ 101 w 388"/>
              <a:gd name="T17" fmla="*/ 78 h 296"/>
              <a:gd name="T18" fmla="*/ 111 w 388"/>
              <a:gd name="T19" fmla="*/ 84 h 296"/>
              <a:gd name="T20" fmla="*/ 123 w 388"/>
              <a:gd name="T21" fmla="*/ 96 h 296"/>
              <a:gd name="T22" fmla="*/ 128 w 388"/>
              <a:gd name="T23" fmla="*/ 100 h 296"/>
              <a:gd name="T24" fmla="*/ 134 w 388"/>
              <a:gd name="T25" fmla="*/ 103 h 296"/>
              <a:gd name="T26" fmla="*/ 140 w 388"/>
              <a:gd name="T27" fmla="*/ 107 h 296"/>
              <a:gd name="T28" fmla="*/ 144 w 388"/>
              <a:gd name="T29" fmla="*/ 109 h 296"/>
              <a:gd name="T30" fmla="*/ 151 w 388"/>
              <a:gd name="T31" fmla="*/ 117 h 296"/>
              <a:gd name="T32" fmla="*/ 155 w 388"/>
              <a:gd name="T33" fmla="*/ 119 h 296"/>
              <a:gd name="T34" fmla="*/ 159 w 388"/>
              <a:gd name="T35" fmla="*/ 121 h 296"/>
              <a:gd name="T36" fmla="*/ 165 w 388"/>
              <a:gd name="T37" fmla="*/ 124 h 296"/>
              <a:gd name="T38" fmla="*/ 169 w 388"/>
              <a:gd name="T39" fmla="*/ 128 h 296"/>
              <a:gd name="T40" fmla="*/ 174 w 388"/>
              <a:gd name="T41" fmla="*/ 130 h 296"/>
              <a:gd name="T42" fmla="*/ 180 w 388"/>
              <a:gd name="T43" fmla="*/ 134 h 296"/>
              <a:gd name="T44" fmla="*/ 186 w 388"/>
              <a:gd name="T45" fmla="*/ 138 h 296"/>
              <a:gd name="T46" fmla="*/ 192 w 388"/>
              <a:gd name="T47" fmla="*/ 144 h 296"/>
              <a:gd name="T48" fmla="*/ 199 w 388"/>
              <a:gd name="T49" fmla="*/ 147 h 296"/>
              <a:gd name="T50" fmla="*/ 209 w 388"/>
              <a:gd name="T51" fmla="*/ 153 h 296"/>
              <a:gd name="T52" fmla="*/ 217 w 388"/>
              <a:gd name="T53" fmla="*/ 159 h 296"/>
              <a:gd name="T54" fmla="*/ 228 w 388"/>
              <a:gd name="T55" fmla="*/ 167 h 296"/>
              <a:gd name="T56" fmla="*/ 240 w 388"/>
              <a:gd name="T57" fmla="*/ 174 h 296"/>
              <a:gd name="T58" fmla="*/ 253 w 388"/>
              <a:gd name="T59" fmla="*/ 182 h 296"/>
              <a:gd name="T60" fmla="*/ 266 w 388"/>
              <a:gd name="T61" fmla="*/ 191 h 296"/>
              <a:gd name="T62" fmla="*/ 270 w 388"/>
              <a:gd name="T63" fmla="*/ 199 h 296"/>
              <a:gd name="T64" fmla="*/ 274 w 388"/>
              <a:gd name="T65" fmla="*/ 209 h 296"/>
              <a:gd name="T66" fmla="*/ 278 w 388"/>
              <a:gd name="T67" fmla="*/ 214 h 296"/>
              <a:gd name="T68" fmla="*/ 282 w 388"/>
              <a:gd name="T69" fmla="*/ 222 h 296"/>
              <a:gd name="T70" fmla="*/ 284 w 388"/>
              <a:gd name="T71" fmla="*/ 228 h 296"/>
              <a:gd name="T72" fmla="*/ 287 w 388"/>
              <a:gd name="T73" fmla="*/ 232 h 296"/>
              <a:gd name="T74" fmla="*/ 289 w 388"/>
              <a:gd name="T75" fmla="*/ 237 h 296"/>
              <a:gd name="T76" fmla="*/ 291 w 388"/>
              <a:gd name="T77" fmla="*/ 241 h 296"/>
              <a:gd name="T78" fmla="*/ 293 w 388"/>
              <a:gd name="T79" fmla="*/ 245 h 296"/>
              <a:gd name="T80" fmla="*/ 295 w 388"/>
              <a:gd name="T81" fmla="*/ 249 h 296"/>
              <a:gd name="T82" fmla="*/ 295 w 388"/>
              <a:gd name="T83" fmla="*/ 251 h 296"/>
              <a:gd name="T84" fmla="*/ 297 w 388"/>
              <a:gd name="T85" fmla="*/ 253 h 296"/>
              <a:gd name="T86" fmla="*/ 299 w 388"/>
              <a:gd name="T87" fmla="*/ 256 h 296"/>
              <a:gd name="T88" fmla="*/ 303 w 388"/>
              <a:gd name="T89" fmla="*/ 260 h 296"/>
              <a:gd name="T90" fmla="*/ 305 w 388"/>
              <a:gd name="T91" fmla="*/ 260 h 296"/>
              <a:gd name="T92" fmla="*/ 309 w 388"/>
              <a:gd name="T93" fmla="*/ 264 h 296"/>
              <a:gd name="T94" fmla="*/ 310 w 388"/>
              <a:gd name="T95" fmla="*/ 264 h 296"/>
              <a:gd name="T96" fmla="*/ 314 w 388"/>
              <a:gd name="T97" fmla="*/ 266 h 296"/>
              <a:gd name="T98" fmla="*/ 316 w 388"/>
              <a:gd name="T99" fmla="*/ 268 h 296"/>
              <a:gd name="T100" fmla="*/ 320 w 388"/>
              <a:gd name="T101" fmla="*/ 268 h 296"/>
              <a:gd name="T102" fmla="*/ 324 w 388"/>
              <a:gd name="T103" fmla="*/ 270 h 296"/>
              <a:gd name="T104" fmla="*/ 328 w 388"/>
              <a:gd name="T105" fmla="*/ 272 h 296"/>
              <a:gd name="T106" fmla="*/ 333 w 388"/>
              <a:gd name="T107" fmla="*/ 274 h 296"/>
              <a:gd name="T108" fmla="*/ 339 w 388"/>
              <a:gd name="T109" fmla="*/ 276 h 296"/>
              <a:gd name="T110" fmla="*/ 345 w 388"/>
              <a:gd name="T111" fmla="*/ 278 h 296"/>
              <a:gd name="T112" fmla="*/ 351 w 388"/>
              <a:gd name="T113" fmla="*/ 281 h 296"/>
              <a:gd name="T114" fmla="*/ 358 w 388"/>
              <a:gd name="T115" fmla="*/ 283 h 296"/>
              <a:gd name="T116" fmla="*/ 366 w 388"/>
              <a:gd name="T117" fmla="*/ 287 h 296"/>
              <a:gd name="T118" fmla="*/ 376 w 388"/>
              <a:gd name="T119" fmla="*/ 291 h 296"/>
              <a:gd name="T120" fmla="*/ 385 w 388"/>
              <a:gd name="T121" fmla="*/ 295 h 296"/>
              <a:gd name="T122" fmla="*/ 387 w 388"/>
              <a:gd name="T123" fmla="*/ 295 h 29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88"/>
              <a:gd name="T187" fmla="*/ 0 h 296"/>
              <a:gd name="T188" fmla="*/ 388 w 388"/>
              <a:gd name="T189" fmla="*/ 296 h 29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88" h="296">
                <a:moveTo>
                  <a:pt x="0" y="0"/>
                </a:moveTo>
                <a:lnTo>
                  <a:pt x="17" y="13"/>
                </a:lnTo>
                <a:lnTo>
                  <a:pt x="34" y="27"/>
                </a:lnTo>
                <a:lnTo>
                  <a:pt x="48" y="36"/>
                </a:lnTo>
                <a:lnTo>
                  <a:pt x="61" y="48"/>
                </a:lnTo>
                <a:lnTo>
                  <a:pt x="73" y="57"/>
                </a:lnTo>
                <a:lnTo>
                  <a:pt x="84" y="65"/>
                </a:lnTo>
                <a:lnTo>
                  <a:pt x="94" y="73"/>
                </a:lnTo>
                <a:lnTo>
                  <a:pt x="101" y="78"/>
                </a:lnTo>
                <a:lnTo>
                  <a:pt x="111" y="84"/>
                </a:lnTo>
                <a:lnTo>
                  <a:pt x="123" y="96"/>
                </a:lnTo>
                <a:lnTo>
                  <a:pt x="128" y="100"/>
                </a:lnTo>
                <a:lnTo>
                  <a:pt x="134" y="103"/>
                </a:lnTo>
                <a:lnTo>
                  <a:pt x="140" y="107"/>
                </a:lnTo>
                <a:lnTo>
                  <a:pt x="144" y="109"/>
                </a:lnTo>
                <a:lnTo>
                  <a:pt x="151" y="117"/>
                </a:lnTo>
                <a:lnTo>
                  <a:pt x="155" y="119"/>
                </a:lnTo>
                <a:lnTo>
                  <a:pt x="159" y="121"/>
                </a:lnTo>
                <a:lnTo>
                  <a:pt x="165" y="124"/>
                </a:lnTo>
                <a:lnTo>
                  <a:pt x="169" y="128"/>
                </a:lnTo>
                <a:lnTo>
                  <a:pt x="174" y="130"/>
                </a:lnTo>
                <a:lnTo>
                  <a:pt x="180" y="134"/>
                </a:lnTo>
                <a:lnTo>
                  <a:pt x="186" y="138"/>
                </a:lnTo>
                <a:lnTo>
                  <a:pt x="192" y="144"/>
                </a:lnTo>
                <a:lnTo>
                  <a:pt x="199" y="147"/>
                </a:lnTo>
                <a:lnTo>
                  <a:pt x="209" y="153"/>
                </a:lnTo>
                <a:lnTo>
                  <a:pt x="217" y="159"/>
                </a:lnTo>
                <a:lnTo>
                  <a:pt x="228" y="167"/>
                </a:lnTo>
                <a:lnTo>
                  <a:pt x="240" y="174"/>
                </a:lnTo>
                <a:lnTo>
                  <a:pt x="253" y="182"/>
                </a:lnTo>
                <a:lnTo>
                  <a:pt x="266" y="191"/>
                </a:lnTo>
                <a:lnTo>
                  <a:pt x="270" y="199"/>
                </a:lnTo>
                <a:lnTo>
                  <a:pt x="274" y="209"/>
                </a:lnTo>
                <a:lnTo>
                  <a:pt x="278" y="214"/>
                </a:lnTo>
                <a:lnTo>
                  <a:pt x="282" y="222"/>
                </a:lnTo>
                <a:lnTo>
                  <a:pt x="284" y="228"/>
                </a:lnTo>
                <a:lnTo>
                  <a:pt x="287" y="232"/>
                </a:lnTo>
                <a:lnTo>
                  <a:pt x="289" y="237"/>
                </a:lnTo>
                <a:lnTo>
                  <a:pt x="291" y="241"/>
                </a:lnTo>
                <a:lnTo>
                  <a:pt x="293" y="245"/>
                </a:lnTo>
                <a:lnTo>
                  <a:pt x="295" y="249"/>
                </a:lnTo>
                <a:lnTo>
                  <a:pt x="295" y="251"/>
                </a:lnTo>
                <a:lnTo>
                  <a:pt x="297" y="253"/>
                </a:lnTo>
                <a:lnTo>
                  <a:pt x="299" y="256"/>
                </a:lnTo>
                <a:lnTo>
                  <a:pt x="303" y="260"/>
                </a:lnTo>
                <a:lnTo>
                  <a:pt x="305" y="260"/>
                </a:lnTo>
                <a:lnTo>
                  <a:pt x="309" y="264"/>
                </a:lnTo>
                <a:lnTo>
                  <a:pt x="310" y="264"/>
                </a:lnTo>
                <a:lnTo>
                  <a:pt x="314" y="266"/>
                </a:lnTo>
                <a:lnTo>
                  <a:pt x="316" y="268"/>
                </a:lnTo>
                <a:lnTo>
                  <a:pt x="320" y="268"/>
                </a:lnTo>
                <a:lnTo>
                  <a:pt x="324" y="270"/>
                </a:lnTo>
                <a:lnTo>
                  <a:pt x="328" y="272"/>
                </a:lnTo>
                <a:lnTo>
                  <a:pt x="333" y="274"/>
                </a:lnTo>
                <a:lnTo>
                  <a:pt x="339" y="276"/>
                </a:lnTo>
                <a:lnTo>
                  <a:pt x="345" y="278"/>
                </a:lnTo>
                <a:lnTo>
                  <a:pt x="351" y="281"/>
                </a:lnTo>
                <a:lnTo>
                  <a:pt x="358" y="283"/>
                </a:lnTo>
                <a:lnTo>
                  <a:pt x="366" y="287"/>
                </a:lnTo>
                <a:lnTo>
                  <a:pt x="376" y="291"/>
                </a:lnTo>
                <a:lnTo>
                  <a:pt x="385" y="295"/>
                </a:lnTo>
                <a:lnTo>
                  <a:pt x="387" y="295"/>
                </a:lnTo>
              </a:path>
            </a:pathLst>
          </a:custGeom>
          <a:noFill/>
          <a:ln w="28575" cap="rnd" cmpd="sng">
            <a:solidFill>
              <a:schemeClr val="bg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56" name="Freeform 17">
            <a:extLst>
              <a:ext uri="{FF2B5EF4-FFF2-40B4-BE49-F238E27FC236}">
                <a16:creationId xmlns:a16="http://schemas.microsoft.com/office/drawing/2014/main" id="{5A39F2C1-CA17-489C-B3F2-D5DF2CF06A4E}"/>
              </a:ext>
            </a:extLst>
          </p:cNvPr>
          <p:cNvSpPr>
            <a:spLocks/>
          </p:cNvSpPr>
          <p:nvPr>
            <p:custDataLst>
              <p:tags r:id="rId17"/>
            </p:custDataLst>
          </p:nvPr>
        </p:nvSpPr>
        <p:spPr bwMode="auto">
          <a:xfrm>
            <a:off x="4979988" y="3489325"/>
            <a:ext cx="996950" cy="990600"/>
          </a:xfrm>
          <a:custGeom>
            <a:avLst/>
            <a:gdLst>
              <a:gd name="T0" fmla="*/ 17 w 628"/>
              <a:gd name="T1" fmla="*/ 10 h 624"/>
              <a:gd name="T2" fmla="*/ 46 w 628"/>
              <a:gd name="T3" fmla="*/ 27 h 624"/>
              <a:gd name="T4" fmla="*/ 71 w 628"/>
              <a:gd name="T5" fmla="*/ 43 h 624"/>
              <a:gd name="T6" fmla="*/ 94 w 628"/>
              <a:gd name="T7" fmla="*/ 60 h 624"/>
              <a:gd name="T8" fmla="*/ 113 w 628"/>
              <a:gd name="T9" fmla="*/ 75 h 624"/>
              <a:gd name="T10" fmla="*/ 128 w 628"/>
              <a:gd name="T11" fmla="*/ 92 h 624"/>
              <a:gd name="T12" fmla="*/ 149 w 628"/>
              <a:gd name="T13" fmla="*/ 117 h 624"/>
              <a:gd name="T14" fmla="*/ 163 w 628"/>
              <a:gd name="T15" fmla="*/ 134 h 624"/>
              <a:gd name="T16" fmla="*/ 174 w 628"/>
              <a:gd name="T17" fmla="*/ 154 h 624"/>
              <a:gd name="T18" fmla="*/ 186 w 628"/>
              <a:gd name="T19" fmla="*/ 175 h 624"/>
              <a:gd name="T20" fmla="*/ 199 w 628"/>
              <a:gd name="T21" fmla="*/ 196 h 624"/>
              <a:gd name="T22" fmla="*/ 211 w 628"/>
              <a:gd name="T23" fmla="*/ 219 h 624"/>
              <a:gd name="T24" fmla="*/ 226 w 628"/>
              <a:gd name="T25" fmla="*/ 244 h 624"/>
              <a:gd name="T26" fmla="*/ 243 w 628"/>
              <a:gd name="T27" fmla="*/ 272 h 624"/>
              <a:gd name="T28" fmla="*/ 263 w 628"/>
              <a:gd name="T29" fmla="*/ 303 h 624"/>
              <a:gd name="T30" fmla="*/ 284 w 628"/>
              <a:gd name="T31" fmla="*/ 335 h 624"/>
              <a:gd name="T32" fmla="*/ 311 w 628"/>
              <a:gd name="T33" fmla="*/ 356 h 624"/>
              <a:gd name="T34" fmla="*/ 334 w 628"/>
              <a:gd name="T35" fmla="*/ 376 h 624"/>
              <a:gd name="T36" fmla="*/ 351 w 628"/>
              <a:gd name="T37" fmla="*/ 391 h 624"/>
              <a:gd name="T38" fmla="*/ 364 w 628"/>
              <a:gd name="T39" fmla="*/ 402 h 624"/>
              <a:gd name="T40" fmla="*/ 378 w 628"/>
              <a:gd name="T41" fmla="*/ 412 h 624"/>
              <a:gd name="T42" fmla="*/ 387 w 628"/>
              <a:gd name="T43" fmla="*/ 420 h 624"/>
              <a:gd name="T44" fmla="*/ 399 w 628"/>
              <a:gd name="T45" fmla="*/ 429 h 624"/>
              <a:gd name="T46" fmla="*/ 406 w 628"/>
              <a:gd name="T47" fmla="*/ 435 h 624"/>
              <a:gd name="T48" fmla="*/ 418 w 628"/>
              <a:gd name="T49" fmla="*/ 445 h 624"/>
              <a:gd name="T50" fmla="*/ 426 w 628"/>
              <a:gd name="T51" fmla="*/ 450 h 624"/>
              <a:gd name="T52" fmla="*/ 437 w 628"/>
              <a:gd name="T53" fmla="*/ 458 h 624"/>
              <a:gd name="T54" fmla="*/ 451 w 628"/>
              <a:gd name="T55" fmla="*/ 467 h 624"/>
              <a:gd name="T56" fmla="*/ 466 w 628"/>
              <a:gd name="T57" fmla="*/ 479 h 624"/>
              <a:gd name="T58" fmla="*/ 487 w 628"/>
              <a:gd name="T59" fmla="*/ 492 h 624"/>
              <a:gd name="T60" fmla="*/ 512 w 628"/>
              <a:gd name="T61" fmla="*/ 510 h 624"/>
              <a:gd name="T62" fmla="*/ 516 w 628"/>
              <a:gd name="T63" fmla="*/ 529 h 624"/>
              <a:gd name="T64" fmla="*/ 518 w 628"/>
              <a:gd name="T65" fmla="*/ 544 h 624"/>
              <a:gd name="T66" fmla="*/ 520 w 628"/>
              <a:gd name="T67" fmla="*/ 557 h 624"/>
              <a:gd name="T68" fmla="*/ 521 w 628"/>
              <a:gd name="T69" fmla="*/ 569 h 624"/>
              <a:gd name="T70" fmla="*/ 523 w 628"/>
              <a:gd name="T71" fmla="*/ 580 h 624"/>
              <a:gd name="T72" fmla="*/ 535 w 628"/>
              <a:gd name="T73" fmla="*/ 594 h 624"/>
              <a:gd name="T74" fmla="*/ 541 w 628"/>
              <a:gd name="T75" fmla="*/ 596 h 624"/>
              <a:gd name="T76" fmla="*/ 548 w 628"/>
              <a:gd name="T77" fmla="*/ 598 h 624"/>
              <a:gd name="T78" fmla="*/ 560 w 628"/>
              <a:gd name="T79" fmla="*/ 601 h 624"/>
              <a:gd name="T80" fmla="*/ 571 w 628"/>
              <a:gd name="T81" fmla="*/ 603 h 624"/>
              <a:gd name="T82" fmla="*/ 587 w 628"/>
              <a:gd name="T83" fmla="*/ 609 h 624"/>
              <a:gd name="T84" fmla="*/ 604 w 628"/>
              <a:gd name="T85" fmla="*/ 615 h 624"/>
              <a:gd name="T86" fmla="*/ 625 w 628"/>
              <a:gd name="T87" fmla="*/ 623 h 62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28"/>
              <a:gd name="T133" fmla="*/ 0 h 624"/>
              <a:gd name="T134" fmla="*/ 628 w 628"/>
              <a:gd name="T135" fmla="*/ 624 h 62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28" h="624">
                <a:moveTo>
                  <a:pt x="0" y="0"/>
                </a:moveTo>
                <a:lnTo>
                  <a:pt x="17" y="10"/>
                </a:lnTo>
                <a:lnTo>
                  <a:pt x="33" y="18"/>
                </a:lnTo>
                <a:lnTo>
                  <a:pt x="46" y="27"/>
                </a:lnTo>
                <a:lnTo>
                  <a:pt x="59" y="35"/>
                </a:lnTo>
                <a:lnTo>
                  <a:pt x="71" y="43"/>
                </a:lnTo>
                <a:lnTo>
                  <a:pt x="82" y="50"/>
                </a:lnTo>
                <a:lnTo>
                  <a:pt x="94" y="60"/>
                </a:lnTo>
                <a:lnTo>
                  <a:pt x="103" y="67"/>
                </a:lnTo>
                <a:lnTo>
                  <a:pt x="113" y="75"/>
                </a:lnTo>
                <a:lnTo>
                  <a:pt x="121" y="83"/>
                </a:lnTo>
                <a:lnTo>
                  <a:pt x="128" y="92"/>
                </a:lnTo>
                <a:lnTo>
                  <a:pt x="144" y="108"/>
                </a:lnTo>
                <a:lnTo>
                  <a:pt x="149" y="117"/>
                </a:lnTo>
                <a:lnTo>
                  <a:pt x="157" y="127"/>
                </a:lnTo>
                <a:lnTo>
                  <a:pt x="163" y="134"/>
                </a:lnTo>
                <a:lnTo>
                  <a:pt x="169" y="144"/>
                </a:lnTo>
                <a:lnTo>
                  <a:pt x="174" y="154"/>
                </a:lnTo>
                <a:lnTo>
                  <a:pt x="180" y="163"/>
                </a:lnTo>
                <a:lnTo>
                  <a:pt x="186" y="175"/>
                </a:lnTo>
                <a:lnTo>
                  <a:pt x="192" y="184"/>
                </a:lnTo>
                <a:lnTo>
                  <a:pt x="199" y="196"/>
                </a:lnTo>
                <a:lnTo>
                  <a:pt x="205" y="207"/>
                </a:lnTo>
                <a:lnTo>
                  <a:pt x="211" y="219"/>
                </a:lnTo>
                <a:lnTo>
                  <a:pt x="219" y="232"/>
                </a:lnTo>
                <a:lnTo>
                  <a:pt x="226" y="244"/>
                </a:lnTo>
                <a:lnTo>
                  <a:pt x="234" y="259"/>
                </a:lnTo>
                <a:lnTo>
                  <a:pt x="243" y="272"/>
                </a:lnTo>
                <a:lnTo>
                  <a:pt x="251" y="288"/>
                </a:lnTo>
                <a:lnTo>
                  <a:pt x="263" y="303"/>
                </a:lnTo>
                <a:lnTo>
                  <a:pt x="272" y="318"/>
                </a:lnTo>
                <a:lnTo>
                  <a:pt x="284" y="335"/>
                </a:lnTo>
                <a:lnTo>
                  <a:pt x="297" y="347"/>
                </a:lnTo>
                <a:lnTo>
                  <a:pt x="311" y="356"/>
                </a:lnTo>
                <a:lnTo>
                  <a:pt x="322" y="366"/>
                </a:lnTo>
                <a:lnTo>
                  <a:pt x="334" y="376"/>
                </a:lnTo>
                <a:lnTo>
                  <a:pt x="341" y="383"/>
                </a:lnTo>
                <a:lnTo>
                  <a:pt x="351" y="391"/>
                </a:lnTo>
                <a:lnTo>
                  <a:pt x="358" y="397"/>
                </a:lnTo>
                <a:lnTo>
                  <a:pt x="364" y="402"/>
                </a:lnTo>
                <a:lnTo>
                  <a:pt x="372" y="408"/>
                </a:lnTo>
                <a:lnTo>
                  <a:pt x="378" y="412"/>
                </a:lnTo>
                <a:lnTo>
                  <a:pt x="381" y="416"/>
                </a:lnTo>
                <a:lnTo>
                  <a:pt x="387" y="420"/>
                </a:lnTo>
                <a:lnTo>
                  <a:pt x="395" y="427"/>
                </a:lnTo>
                <a:lnTo>
                  <a:pt x="399" y="429"/>
                </a:lnTo>
                <a:lnTo>
                  <a:pt x="403" y="433"/>
                </a:lnTo>
                <a:lnTo>
                  <a:pt x="406" y="435"/>
                </a:lnTo>
                <a:lnTo>
                  <a:pt x="412" y="441"/>
                </a:lnTo>
                <a:lnTo>
                  <a:pt x="418" y="445"/>
                </a:lnTo>
                <a:lnTo>
                  <a:pt x="422" y="446"/>
                </a:lnTo>
                <a:lnTo>
                  <a:pt x="426" y="450"/>
                </a:lnTo>
                <a:lnTo>
                  <a:pt x="431" y="454"/>
                </a:lnTo>
                <a:lnTo>
                  <a:pt x="437" y="458"/>
                </a:lnTo>
                <a:lnTo>
                  <a:pt x="443" y="462"/>
                </a:lnTo>
                <a:lnTo>
                  <a:pt x="451" y="467"/>
                </a:lnTo>
                <a:lnTo>
                  <a:pt x="458" y="471"/>
                </a:lnTo>
                <a:lnTo>
                  <a:pt x="466" y="479"/>
                </a:lnTo>
                <a:lnTo>
                  <a:pt x="475" y="485"/>
                </a:lnTo>
                <a:lnTo>
                  <a:pt x="487" y="492"/>
                </a:lnTo>
                <a:lnTo>
                  <a:pt x="498" y="500"/>
                </a:lnTo>
                <a:lnTo>
                  <a:pt x="512" y="510"/>
                </a:lnTo>
                <a:lnTo>
                  <a:pt x="514" y="519"/>
                </a:lnTo>
                <a:lnTo>
                  <a:pt x="516" y="529"/>
                </a:lnTo>
                <a:lnTo>
                  <a:pt x="516" y="536"/>
                </a:lnTo>
                <a:lnTo>
                  <a:pt x="518" y="544"/>
                </a:lnTo>
                <a:lnTo>
                  <a:pt x="518" y="552"/>
                </a:lnTo>
                <a:lnTo>
                  <a:pt x="520" y="557"/>
                </a:lnTo>
                <a:lnTo>
                  <a:pt x="520" y="563"/>
                </a:lnTo>
                <a:lnTo>
                  <a:pt x="521" y="569"/>
                </a:lnTo>
                <a:lnTo>
                  <a:pt x="521" y="577"/>
                </a:lnTo>
                <a:lnTo>
                  <a:pt x="523" y="580"/>
                </a:lnTo>
                <a:lnTo>
                  <a:pt x="523" y="582"/>
                </a:lnTo>
                <a:lnTo>
                  <a:pt x="535" y="594"/>
                </a:lnTo>
                <a:lnTo>
                  <a:pt x="539" y="594"/>
                </a:lnTo>
                <a:lnTo>
                  <a:pt x="541" y="596"/>
                </a:lnTo>
                <a:lnTo>
                  <a:pt x="544" y="598"/>
                </a:lnTo>
                <a:lnTo>
                  <a:pt x="548" y="598"/>
                </a:lnTo>
                <a:lnTo>
                  <a:pt x="554" y="600"/>
                </a:lnTo>
                <a:lnTo>
                  <a:pt x="560" y="601"/>
                </a:lnTo>
                <a:lnTo>
                  <a:pt x="566" y="601"/>
                </a:lnTo>
                <a:lnTo>
                  <a:pt x="571" y="603"/>
                </a:lnTo>
                <a:lnTo>
                  <a:pt x="579" y="605"/>
                </a:lnTo>
                <a:lnTo>
                  <a:pt x="587" y="609"/>
                </a:lnTo>
                <a:lnTo>
                  <a:pt x="594" y="611"/>
                </a:lnTo>
                <a:lnTo>
                  <a:pt x="604" y="615"/>
                </a:lnTo>
                <a:lnTo>
                  <a:pt x="613" y="619"/>
                </a:lnTo>
                <a:lnTo>
                  <a:pt x="625" y="623"/>
                </a:lnTo>
                <a:lnTo>
                  <a:pt x="627" y="623"/>
                </a:lnTo>
              </a:path>
            </a:pathLst>
          </a:custGeom>
          <a:noFill/>
          <a:ln w="28575" cap="rnd" cmpd="sng">
            <a:solidFill>
              <a:schemeClr val="bg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57" name="Freeform 18">
            <a:extLst>
              <a:ext uri="{FF2B5EF4-FFF2-40B4-BE49-F238E27FC236}">
                <a16:creationId xmlns:a16="http://schemas.microsoft.com/office/drawing/2014/main" id="{5A106632-8A20-44BB-9232-53C37524BFC8}"/>
              </a:ext>
            </a:extLst>
          </p:cNvPr>
          <p:cNvSpPr>
            <a:spLocks/>
          </p:cNvSpPr>
          <p:nvPr>
            <p:custDataLst>
              <p:tags r:id="rId18"/>
            </p:custDataLst>
          </p:nvPr>
        </p:nvSpPr>
        <p:spPr bwMode="auto">
          <a:xfrm>
            <a:off x="4989513" y="2058988"/>
            <a:ext cx="996950" cy="985837"/>
          </a:xfrm>
          <a:custGeom>
            <a:avLst/>
            <a:gdLst>
              <a:gd name="T0" fmla="*/ 17 w 628"/>
              <a:gd name="T1" fmla="*/ 9 h 621"/>
              <a:gd name="T2" fmla="*/ 46 w 628"/>
              <a:gd name="T3" fmla="*/ 27 h 621"/>
              <a:gd name="T4" fmla="*/ 71 w 628"/>
              <a:gd name="T5" fmla="*/ 42 h 621"/>
              <a:gd name="T6" fmla="*/ 94 w 628"/>
              <a:gd name="T7" fmla="*/ 59 h 621"/>
              <a:gd name="T8" fmla="*/ 113 w 628"/>
              <a:gd name="T9" fmla="*/ 75 h 621"/>
              <a:gd name="T10" fmla="*/ 128 w 628"/>
              <a:gd name="T11" fmla="*/ 92 h 621"/>
              <a:gd name="T12" fmla="*/ 149 w 628"/>
              <a:gd name="T13" fmla="*/ 117 h 621"/>
              <a:gd name="T14" fmla="*/ 163 w 628"/>
              <a:gd name="T15" fmla="*/ 134 h 621"/>
              <a:gd name="T16" fmla="*/ 174 w 628"/>
              <a:gd name="T17" fmla="*/ 153 h 621"/>
              <a:gd name="T18" fmla="*/ 186 w 628"/>
              <a:gd name="T19" fmla="*/ 172 h 621"/>
              <a:gd name="T20" fmla="*/ 199 w 628"/>
              <a:gd name="T21" fmla="*/ 195 h 621"/>
              <a:gd name="T22" fmla="*/ 211 w 628"/>
              <a:gd name="T23" fmla="*/ 218 h 621"/>
              <a:gd name="T24" fmla="*/ 226 w 628"/>
              <a:gd name="T25" fmla="*/ 243 h 621"/>
              <a:gd name="T26" fmla="*/ 243 w 628"/>
              <a:gd name="T27" fmla="*/ 270 h 621"/>
              <a:gd name="T28" fmla="*/ 262 w 628"/>
              <a:gd name="T29" fmla="*/ 300 h 621"/>
              <a:gd name="T30" fmla="*/ 283 w 628"/>
              <a:gd name="T31" fmla="*/ 333 h 621"/>
              <a:gd name="T32" fmla="*/ 310 w 628"/>
              <a:gd name="T33" fmla="*/ 354 h 621"/>
              <a:gd name="T34" fmla="*/ 333 w 628"/>
              <a:gd name="T35" fmla="*/ 373 h 621"/>
              <a:gd name="T36" fmla="*/ 351 w 628"/>
              <a:gd name="T37" fmla="*/ 388 h 621"/>
              <a:gd name="T38" fmla="*/ 364 w 628"/>
              <a:gd name="T39" fmla="*/ 400 h 621"/>
              <a:gd name="T40" fmla="*/ 377 w 628"/>
              <a:gd name="T41" fmla="*/ 409 h 621"/>
              <a:gd name="T42" fmla="*/ 387 w 628"/>
              <a:gd name="T43" fmla="*/ 417 h 621"/>
              <a:gd name="T44" fmla="*/ 398 w 628"/>
              <a:gd name="T45" fmla="*/ 427 h 621"/>
              <a:gd name="T46" fmla="*/ 406 w 628"/>
              <a:gd name="T47" fmla="*/ 432 h 621"/>
              <a:gd name="T48" fmla="*/ 418 w 628"/>
              <a:gd name="T49" fmla="*/ 442 h 621"/>
              <a:gd name="T50" fmla="*/ 425 w 628"/>
              <a:gd name="T51" fmla="*/ 448 h 621"/>
              <a:gd name="T52" fmla="*/ 437 w 628"/>
              <a:gd name="T53" fmla="*/ 455 h 621"/>
              <a:gd name="T54" fmla="*/ 450 w 628"/>
              <a:gd name="T55" fmla="*/ 465 h 621"/>
              <a:gd name="T56" fmla="*/ 466 w 628"/>
              <a:gd name="T57" fmla="*/ 476 h 621"/>
              <a:gd name="T58" fmla="*/ 487 w 628"/>
              <a:gd name="T59" fmla="*/ 492 h 621"/>
              <a:gd name="T60" fmla="*/ 512 w 628"/>
              <a:gd name="T61" fmla="*/ 509 h 621"/>
              <a:gd name="T62" fmla="*/ 515 w 628"/>
              <a:gd name="T63" fmla="*/ 528 h 621"/>
              <a:gd name="T64" fmla="*/ 517 w 628"/>
              <a:gd name="T65" fmla="*/ 543 h 621"/>
              <a:gd name="T66" fmla="*/ 519 w 628"/>
              <a:gd name="T67" fmla="*/ 557 h 621"/>
              <a:gd name="T68" fmla="*/ 521 w 628"/>
              <a:gd name="T69" fmla="*/ 566 h 621"/>
              <a:gd name="T70" fmla="*/ 523 w 628"/>
              <a:gd name="T71" fmla="*/ 578 h 621"/>
              <a:gd name="T72" fmla="*/ 525 w 628"/>
              <a:gd name="T73" fmla="*/ 584 h 621"/>
              <a:gd name="T74" fmla="*/ 531 w 628"/>
              <a:gd name="T75" fmla="*/ 588 h 621"/>
              <a:gd name="T76" fmla="*/ 538 w 628"/>
              <a:gd name="T77" fmla="*/ 591 h 621"/>
              <a:gd name="T78" fmla="*/ 544 w 628"/>
              <a:gd name="T79" fmla="*/ 595 h 621"/>
              <a:gd name="T80" fmla="*/ 554 w 628"/>
              <a:gd name="T81" fmla="*/ 597 h 621"/>
              <a:gd name="T82" fmla="*/ 565 w 628"/>
              <a:gd name="T83" fmla="*/ 599 h 621"/>
              <a:gd name="T84" fmla="*/ 579 w 628"/>
              <a:gd name="T85" fmla="*/ 603 h 621"/>
              <a:gd name="T86" fmla="*/ 594 w 628"/>
              <a:gd name="T87" fmla="*/ 609 h 621"/>
              <a:gd name="T88" fmla="*/ 613 w 628"/>
              <a:gd name="T89" fmla="*/ 616 h 621"/>
              <a:gd name="T90" fmla="*/ 627 w 628"/>
              <a:gd name="T91" fmla="*/ 620 h 62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628"/>
              <a:gd name="T139" fmla="*/ 0 h 621"/>
              <a:gd name="T140" fmla="*/ 628 w 628"/>
              <a:gd name="T141" fmla="*/ 621 h 62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628" h="621">
                <a:moveTo>
                  <a:pt x="0" y="0"/>
                </a:moveTo>
                <a:lnTo>
                  <a:pt x="17" y="9"/>
                </a:lnTo>
                <a:lnTo>
                  <a:pt x="32" y="17"/>
                </a:lnTo>
                <a:lnTo>
                  <a:pt x="46" y="27"/>
                </a:lnTo>
                <a:lnTo>
                  <a:pt x="59" y="34"/>
                </a:lnTo>
                <a:lnTo>
                  <a:pt x="71" y="42"/>
                </a:lnTo>
                <a:lnTo>
                  <a:pt x="82" y="50"/>
                </a:lnTo>
                <a:lnTo>
                  <a:pt x="94" y="59"/>
                </a:lnTo>
                <a:lnTo>
                  <a:pt x="103" y="67"/>
                </a:lnTo>
                <a:lnTo>
                  <a:pt x="113" y="75"/>
                </a:lnTo>
                <a:lnTo>
                  <a:pt x="120" y="82"/>
                </a:lnTo>
                <a:lnTo>
                  <a:pt x="128" y="92"/>
                </a:lnTo>
                <a:lnTo>
                  <a:pt x="143" y="107"/>
                </a:lnTo>
                <a:lnTo>
                  <a:pt x="149" y="117"/>
                </a:lnTo>
                <a:lnTo>
                  <a:pt x="157" y="124"/>
                </a:lnTo>
                <a:lnTo>
                  <a:pt x="163" y="134"/>
                </a:lnTo>
                <a:lnTo>
                  <a:pt x="168" y="143"/>
                </a:lnTo>
                <a:lnTo>
                  <a:pt x="174" y="153"/>
                </a:lnTo>
                <a:lnTo>
                  <a:pt x="180" y="163"/>
                </a:lnTo>
                <a:lnTo>
                  <a:pt x="186" y="172"/>
                </a:lnTo>
                <a:lnTo>
                  <a:pt x="191" y="184"/>
                </a:lnTo>
                <a:lnTo>
                  <a:pt x="199" y="195"/>
                </a:lnTo>
                <a:lnTo>
                  <a:pt x="205" y="207"/>
                </a:lnTo>
                <a:lnTo>
                  <a:pt x="211" y="218"/>
                </a:lnTo>
                <a:lnTo>
                  <a:pt x="218" y="230"/>
                </a:lnTo>
                <a:lnTo>
                  <a:pt x="226" y="243"/>
                </a:lnTo>
                <a:lnTo>
                  <a:pt x="234" y="256"/>
                </a:lnTo>
                <a:lnTo>
                  <a:pt x="243" y="270"/>
                </a:lnTo>
                <a:lnTo>
                  <a:pt x="251" y="285"/>
                </a:lnTo>
                <a:lnTo>
                  <a:pt x="262" y="300"/>
                </a:lnTo>
                <a:lnTo>
                  <a:pt x="272" y="316"/>
                </a:lnTo>
                <a:lnTo>
                  <a:pt x="283" y="333"/>
                </a:lnTo>
                <a:lnTo>
                  <a:pt x="297" y="344"/>
                </a:lnTo>
                <a:lnTo>
                  <a:pt x="310" y="354"/>
                </a:lnTo>
                <a:lnTo>
                  <a:pt x="322" y="364"/>
                </a:lnTo>
                <a:lnTo>
                  <a:pt x="333" y="373"/>
                </a:lnTo>
                <a:lnTo>
                  <a:pt x="341" y="381"/>
                </a:lnTo>
                <a:lnTo>
                  <a:pt x="351" y="388"/>
                </a:lnTo>
                <a:lnTo>
                  <a:pt x="358" y="394"/>
                </a:lnTo>
                <a:lnTo>
                  <a:pt x="364" y="400"/>
                </a:lnTo>
                <a:lnTo>
                  <a:pt x="372" y="406"/>
                </a:lnTo>
                <a:lnTo>
                  <a:pt x="377" y="409"/>
                </a:lnTo>
                <a:lnTo>
                  <a:pt x="381" y="413"/>
                </a:lnTo>
                <a:lnTo>
                  <a:pt x="387" y="417"/>
                </a:lnTo>
                <a:lnTo>
                  <a:pt x="395" y="425"/>
                </a:lnTo>
                <a:lnTo>
                  <a:pt x="398" y="427"/>
                </a:lnTo>
                <a:lnTo>
                  <a:pt x="402" y="431"/>
                </a:lnTo>
                <a:lnTo>
                  <a:pt x="406" y="432"/>
                </a:lnTo>
                <a:lnTo>
                  <a:pt x="412" y="438"/>
                </a:lnTo>
                <a:lnTo>
                  <a:pt x="418" y="442"/>
                </a:lnTo>
                <a:lnTo>
                  <a:pt x="422" y="444"/>
                </a:lnTo>
                <a:lnTo>
                  <a:pt x="425" y="448"/>
                </a:lnTo>
                <a:lnTo>
                  <a:pt x="431" y="452"/>
                </a:lnTo>
                <a:lnTo>
                  <a:pt x="437" y="455"/>
                </a:lnTo>
                <a:lnTo>
                  <a:pt x="443" y="461"/>
                </a:lnTo>
                <a:lnTo>
                  <a:pt x="450" y="465"/>
                </a:lnTo>
                <a:lnTo>
                  <a:pt x="458" y="471"/>
                </a:lnTo>
                <a:lnTo>
                  <a:pt x="466" y="476"/>
                </a:lnTo>
                <a:lnTo>
                  <a:pt x="475" y="484"/>
                </a:lnTo>
                <a:lnTo>
                  <a:pt x="487" y="492"/>
                </a:lnTo>
                <a:lnTo>
                  <a:pt x="498" y="499"/>
                </a:lnTo>
                <a:lnTo>
                  <a:pt x="512" y="509"/>
                </a:lnTo>
                <a:lnTo>
                  <a:pt x="514" y="519"/>
                </a:lnTo>
                <a:lnTo>
                  <a:pt x="515" y="528"/>
                </a:lnTo>
                <a:lnTo>
                  <a:pt x="515" y="536"/>
                </a:lnTo>
                <a:lnTo>
                  <a:pt x="517" y="543"/>
                </a:lnTo>
                <a:lnTo>
                  <a:pt x="517" y="551"/>
                </a:lnTo>
                <a:lnTo>
                  <a:pt x="519" y="557"/>
                </a:lnTo>
                <a:lnTo>
                  <a:pt x="519" y="563"/>
                </a:lnTo>
                <a:lnTo>
                  <a:pt x="521" y="566"/>
                </a:lnTo>
                <a:lnTo>
                  <a:pt x="521" y="574"/>
                </a:lnTo>
                <a:lnTo>
                  <a:pt x="523" y="578"/>
                </a:lnTo>
                <a:lnTo>
                  <a:pt x="523" y="580"/>
                </a:lnTo>
                <a:lnTo>
                  <a:pt x="525" y="584"/>
                </a:lnTo>
                <a:lnTo>
                  <a:pt x="529" y="588"/>
                </a:lnTo>
                <a:lnTo>
                  <a:pt x="531" y="588"/>
                </a:lnTo>
                <a:lnTo>
                  <a:pt x="535" y="591"/>
                </a:lnTo>
                <a:lnTo>
                  <a:pt x="538" y="591"/>
                </a:lnTo>
                <a:lnTo>
                  <a:pt x="540" y="593"/>
                </a:lnTo>
                <a:lnTo>
                  <a:pt x="544" y="595"/>
                </a:lnTo>
                <a:lnTo>
                  <a:pt x="548" y="595"/>
                </a:lnTo>
                <a:lnTo>
                  <a:pt x="554" y="597"/>
                </a:lnTo>
                <a:lnTo>
                  <a:pt x="560" y="599"/>
                </a:lnTo>
                <a:lnTo>
                  <a:pt x="565" y="599"/>
                </a:lnTo>
                <a:lnTo>
                  <a:pt x="571" y="601"/>
                </a:lnTo>
                <a:lnTo>
                  <a:pt x="579" y="603"/>
                </a:lnTo>
                <a:lnTo>
                  <a:pt x="586" y="607"/>
                </a:lnTo>
                <a:lnTo>
                  <a:pt x="594" y="609"/>
                </a:lnTo>
                <a:lnTo>
                  <a:pt x="604" y="612"/>
                </a:lnTo>
                <a:lnTo>
                  <a:pt x="613" y="616"/>
                </a:lnTo>
                <a:lnTo>
                  <a:pt x="625" y="620"/>
                </a:lnTo>
                <a:lnTo>
                  <a:pt x="627" y="620"/>
                </a:lnTo>
              </a:path>
            </a:pathLst>
          </a:custGeom>
          <a:noFill/>
          <a:ln w="28575" cap="flat" cmpd="sng">
            <a:solidFill>
              <a:schemeClr val="bg1"/>
            </a:solidFill>
            <a:prstDash val="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58" name="Freeform 19">
            <a:extLst>
              <a:ext uri="{FF2B5EF4-FFF2-40B4-BE49-F238E27FC236}">
                <a16:creationId xmlns:a16="http://schemas.microsoft.com/office/drawing/2014/main" id="{1B66D728-C4DE-448F-9D23-E85A2F2F1B95}"/>
              </a:ext>
            </a:extLst>
          </p:cNvPr>
          <p:cNvSpPr>
            <a:spLocks/>
          </p:cNvSpPr>
          <p:nvPr>
            <p:custDataLst>
              <p:tags r:id="rId19"/>
            </p:custDataLst>
          </p:nvPr>
        </p:nvSpPr>
        <p:spPr bwMode="auto">
          <a:xfrm>
            <a:off x="5972175" y="3033713"/>
            <a:ext cx="698500" cy="469900"/>
          </a:xfrm>
          <a:custGeom>
            <a:avLst/>
            <a:gdLst>
              <a:gd name="T0" fmla="*/ 11 w 440"/>
              <a:gd name="T1" fmla="*/ 10 h 296"/>
              <a:gd name="T2" fmla="*/ 35 w 440"/>
              <a:gd name="T3" fmla="*/ 25 h 296"/>
              <a:gd name="T4" fmla="*/ 56 w 440"/>
              <a:gd name="T5" fmla="*/ 42 h 296"/>
              <a:gd name="T6" fmla="*/ 79 w 440"/>
              <a:gd name="T7" fmla="*/ 58 h 296"/>
              <a:gd name="T8" fmla="*/ 100 w 440"/>
              <a:gd name="T9" fmla="*/ 71 h 296"/>
              <a:gd name="T10" fmla="*/ 123 w 440"/>
              <a:gd name="T11" fmla="*/ 85 h 296"/>
              <a:gd name="T12" fmla="*/ 146 w 440"/>
              <a:gd name="T13" fmla="*/ 98 h 296"/>
              <a:gd name="T14" fmla="*/ 167 w 440"/>
              <a:gd name="T15" fmla="*/ 111 h 296"/>
              <a:gd name="T16" fmla="*/ 190 w 440"/>
              <a:gd name="T17" fmla="*/ 125 h 296"/>
              <a:gd name="T18" fmla="*/ 211 w 440"/>
              <a:gd name="T19" fmla="*/ 136 h 296"/>
              <a:gd name="T20" fmla="*/ 234 w 440"/>
              <a:gd name="T21" fmla="*/ 150 h 296"/>
              <a:gd name="T22" fmla="*/ 257 w 440"/>
              <a:gd name="T23" fmla="*/ 163 h 296"/>
              <a:gd name="T24" fmla="*/ 280 w 440"/>
              <a:gd name="T25" fmla="*/ 174 h 296"/>
              <a:gd name="T26" fmla="*/ 303 w 440"/>
              <a:gd name="T27" fmla="*/ 188 h 296"/>
              <a:gd name="T28" fmla="*/ 326 w 440"/>
              <a:gd name="T29" fmla="*/ 203 h 296"/>
              <a:gd name="T30" fmla="*/ 349 w 440"/>
              <a:gd name="T31" fmla="*/ 217 h 296"/>
              <a:gd name="T32" fmla="*/ 366 w 440"/>
              <a:gd name="T33" fmla="*/ 228 h 296"/>
              <a:gd name="T34" fmla="*/ 376 w 440"/>
              <a:gd name="T35" fmla="*/ 232 h 296"/>
              <a:gd name="T36" fmla="*/ 383 w 440"/>
              <a:gd name="T37" fmla="*/ 236 h 296"/>
              <a:gd name="T38" fmla="*/ 391 w 440"/>
              <a:gd name="T39" fmla="*/ 240 h 296"/>
              <a:gd name="T40" fmla="*/ 397 w 440"/>
              <a:gd name="T41" fmla="*/ 241 h 296"/>
              <a:gd name="T42" fmla="*/ 401 w 440"/>
              <a:gd name="T43" fmla="*/ 243 h 296"/>
              <a:gd name="T44" fmla="*/ 405 w 440"/>
              <a:gd name="T45" fmla="*/ 245 h 296"/>
              <a:gd name="T46" fmla="*/ 406 w 440"/>
              <a:gd name="T47" fmla="*/ 247 h 296"/>
              <a:gd name="T48" fmla="*/ 408 w 440"/>
              <a:gd name="T49" fmla="*/ 249 h 296"/>
              <a:gd name="T50" fmla="*/ 412 w 440"/>
              <a:gd name="T51" fmla="*/ 251 h 296"/>
              <a:gd name="T52" fmla="*/ 416 w 440"/>
              <a:gd name="T53" fmla="*/ 257 h 296"/>
              <a:gd name="T54" fmla="*/ 418 w 440"/>
              <a:gd name="T55" fmla="*/ 263 h 296"/>
              <a:gd name="T56" fmla="*/ 422 w 440"/>
              <a:gd name="T57" fmla="*/ 268 h 296"/>
              <a:gd name="T58" fmla="*/ 426 w 440"/>
              <a:gd name="T59" fmla="*/ 276 h 296"/>
              <a:gd name="T60" fmla="*/ 431 w 440"/>
              <a:gd name="T61" fmla="*/ 284 h 296"/>
              <a:gd name="T62" fmla="*/ 437 w 440"/>
              <a:gd name="T63" fmla="*/ 295 h 29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40"/>
              <a:gd name="T97" fmla="*/ 0 h 296"/>
              <a:gd name="T98" fmla="*/ 440 w 440"/>
              <a:gd name="T99" fmla="*/ 296 h 29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40" h="296">
                <a:moveTo>
                  <a:pt x="0" y="0"/>
                </a:moveTo>
                <a:lnTo>
                  <a:pt x="11" y="10"/>
                </a:lnTo>
                <a:lnTo>
                  <a:pt x="23" y="18"/>
                </a:lnTo>
                <a:lnTo>
                  <a:pt x="35" y="25"/>
                </a:lnTo>
                <a:lnTo>
                  <a:pt x="44" y="35"/>
                </a:lnTo>
                <a:lnTo>
                  <a:pt x="56" y="42"/>
                </a:lnTo>
                <a:lnTo>
                  <a:pt x="67" y="50"/>
                </a:lnTo>
                <a:lnTo>
                  <a:pt x="79" y="58"/>
                </a:lnTo>
                <a:lnTo>
                  <a:pt x="90" y="63"/>
                </a:lnTo>
                <a:lnTo>
                  <a:pt x="100" y="71"/>
                </a:lnTo>
                <a:lnTo>
                  <a:pt x="111" y="79"/>
                </a:lnTo>
                <a:lnTo>
                  <a:pt x="123" y="85"/>
                </a:lnTo>
                <a:lnTo>
                  <a:pt x="134" y="92"/>
                </a:lnTo>
                <a:lnTo>
                  <a:pt x="146" y="98"/>
                </a:lnTo>
                <a:lnTo>
                  <a:pt x="155" y="106"/>
                </a:lnTo>
                <a:lnTo>
                  <a:pt x="167" y="111"/>
                </a:lnTo>
                <a:lnTo>
                  <a:pt x="178" y="119"/>
                </a:lnTo>
                <a:lnTo>
                  <a:pt x="190" y="125"/>
                </a:lnTo>
                <a:lnTo>
                  <a:pt x="199" y="130"/>
                </a:lnTo>
                <a:lnTo>
                  <a:pt x="211" y="136"/>
                </a:lnTo>
                <a:lnTo>
                  <a:pt x="222" y="144"/>
                </a:lnTo>
                <a:lnTo>
                  <a:pt x="234" y="150"/>
                </a:lnTo>
                <a:lnTo>
                  <a:pt x="245" y="155"/>
                </a:lnTo>
                <a:lnTo>
                  <a:pt x="257" y="163"/>
                </a:lnTo>
                <a:lnTo>
                  <a:pt x="268" y="169"/>
                </a:lnTo>
                <a:lnTo>
                  <a:pt x="280" y="174"/>
                </a:lnTo>
                <a:lnTo>
                  <a:pt x="291" y="182"/>
                </a:lnTo>
                <a:lnTo>
                  <a:pt x="303" y="188"/>
                </a:lnTo>
                <a:lnTo>
                  <a:pt x="314" y="196"/>
                </a:lnTo>
                <a:lnTo>
                  <a:pt x="326" y="203"/>
                </a:lnTo>
                <a:lnTo>
                  <a:pt x="337" y="209"/>
                </a:lnTo>
                <a:lnTo>
                  <a:pt x="349" y="217"/>
                </a:lnTo>
                <a:lnTo>
                  <a:pt x="360" y="224"/>
                </a:lnTo>
                <a:lnTo>
                  <a:pt x="366" y="228"/>
                </a:lnTo>
                <a:lnTo>
                  <a:pt x="372" y="230"/>
                </a:lnTo>
                <a:lnTo>
                  <a:pt x="376" y="232"/>
                </a:lnTo>
                <a:lnTo>
                  <a:pt x="380" y="234"/>
                </a:lnTo>
                <a:lnTo>
                  <a:pt x="383" y="236"/>
                </a:lnTo>
                <a:lnTo>
                  <a:pt x="387" y="238"/>
                </a:lnTo>
                <a:lnTo>
                  <a:pt x="391" y="240"/>
                </a:lnTo>
                <a:lnTo>
                  <a:pt x="393" y="240"/>
                </a:lnTo>
                <a:lnTo>
                  <a:pt x="397" y="241"/>
                </a:lnTo>
                <a:lnTo>
                  <a:pt x="399" y="241"/>
                </a:lnTo>
                <a:lnTo>
                  <a:pt x="401" y="243"/>
                </a:lnTo>
                <a:lnTo>
                  <a:pt x="403" y="243"/>
                </a:lnTo>
                <a:lnTo>
                  <a:pt x="405" y="245"/>
                </a:lnTo>
                <a:lnTo>
                  <a:pt x="406" y="245"/>
                </a:lnTo>
                <a:lnTo>
                  <a:pt x="406" y="247"/>
                </a:lnTo>
                <a:lnTo>
                  <a:pt x="408" y="247"/>
                </a:lnTo>
                <a:lnTo>
                  <a:pt x="408" y="249"/>
                </a:lnTo>
                <a:lnTo>
                  <a:pt x="410" y="251"/>
                </a:lnTo>
                <a:lnTo>
                  <a:pt x="412" y="251"/>
                </a:lnTo>
                <a:lnTo>
                  <a:pt x="412" y="253"/>
                </a:lnTo>
                <a:lnTo>
                  <a:pt x="416" y="257"/>
                </a:lnTo>
                <a:lnTo>
                  <a:pt x="416" y="259"/>
                </a:lnTo>
                <a:lnTo>
                  <a:pt x="418" y="263"/>
                </a:lnTo>
                <a:lnTo>
                  <a:pt x="420" y="264"/>
                </a:lnTo>
                <a:lnTo>
                  <a:pt x="422" y="268"/>
                </a:lnTo>
                <a:lnTo>
                  <a:pt x="424" y="272"/>
                </a:lnTo>
                <a:lnTo>
                  <a:pt x="426" y="276"/>
                </a:lnTo>
                <a:lnTo>
                  <a:pt x="428" y="280"/>
                </a:lnTo>
                <a:lnTo>
                  <a:pt x="431" y="284"/>
                </a:lnTo>
                <a:lnTo>
                  <a:pt x="433" y="289"/>
                </a:lnTo>
                <a:lnTo>
                  <a:pt x="437" y="295"/>
                </a:lnTo>
                <a:lnTo>
                  <a:pt x="439" y="295"/>
                </a:lnTo>
              </a:path>
            </a:pathLst>
          </a:custGeom>
          <a:noFill/>
          <a:ln w="28575" cap="rnd" cmpd="sng">
            <a:solidFill>
              <a:schemeClr val="bg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59" name="Freeform 20">
            <a:extLst>
              <a:ext uri="{FF2B5EF4-FFF2-40B4-BE49-F238E27FC236}">
                <a16:creationId xmlns:a16="http://schemas.microsoft.com/office/drawing/2014/main" id="{084B4573-4A45-43A4-89C8-AE0D06BDDB5E}"/>
              </a:ext>
            </a:extLst>
          </p:cNvPr>
          <p:cNvSpPr>
            <a:spLocks/>
          </p:cNvSpPr>
          <p:nvPr>
            <p:custDataLst>
              <p:tags r:id="rId20"/>
            </p:custDataLst>
          </p:nvPr>
        </p:nvSpPr>
        <p:spPr bwMode="auto">
          <a:xfrm>
            <a:off x="3443288" y="3946525"/>
            <a:ext cx="427037" cy="849313"/>
          </a:xfrm>
          <a:custGeom>
            <a:avLst/>
            <a:gdLst>
              <a:gd name="T0" fmla="*/ 268 w 269"/>
              <a:gd name="T1" fmla="*/ 0 h 535"/>
              <a:gd name="T2" fmla="*/ 2 w 269"/>
              <a:gd name="T3" fmla="*/ 534 h 535"/>
              <a:gd name="T4" fmla="*/ 0 w 269"/>
              <a:gd name="T5" fmla="*/ 534 h 535"/>
              <a:gd name="T6" fmla="*/ 0 60000 65536"/>
              <a:gd name="T7" fmla="*/ 0 60000 65536"/>
              <a:gd name="T8" fmla="*/ 0 60000 65536"/>
              <a:gd name="T9" fmla="*/ 0 w 269"/>
              <a:gd name="T10" fmla="*/ 0 h 535"/>
              <a:gd name="T11" fmla="*/ 269 w 269"/>
              <a:gd name="T12" fmla="*/ 535 h 535"/>
            </a:gdLst>
            <a:ahLst/>
            <a:cxnLst>
              <a:cxn ang="T6">
                <a:pos x="T0" y="T1"/>
              </a:cxn>
              <a:cxn ang="T7">
                <a:pos x="T2" y="T3"/>
              </a:cxn>
              <a:cxn ang="T8">
                <a:pos x="T4" y="T5"/>
              </a:cxn>
            </a:cxnLst>
            <a:rect l="T9" t="T10" r="T11" b="T12"/>
            <a:pathLst>
              <a:path w="269" h="535">
                <a:moveTo>
                  <a:pt x="268" y="0"/>
                </a:moveTo>
                <a:lnTo>
                  <a:pt x="2" y="534"/>
                </a:lnTo>
                <a:lnTo>
                  <a:pt x="0" y="534"/>
                </a:lnTo>
              </a:path>
            </a:pathLst>
          </a:custGeom>
          <a:noFill/>
          <a:ln w="12700" cap="rnd" cmpd="sng">
            <a:solidFill>
              <a:srgbClr val="000000"/>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60" name="Freeform 21">
            <a:extLst>
              <a:ext uri="{FF2B5EF4-FFF2-40B4-BE49-F238E27FC236}">
                <a16:creationId xmlns:a16="http://schemas.microsoft.com/office/drawing/2014/main" id="{E7AC8FBC-BF02-4E8D-9238-3E664A014D7C}"/>
              </a:ext>
            </a:extLst>
          </p:cNvPr>
          <p:cNvSpPr>
            <a:spLocks/>
          </p:cNvSpPr>
          <p:nvPr>
            <p:custDataLst>
              <p:tags r:id="rId21"/>
            </p:custDataLst>
          </p:nvPr>
        </p:nvSpPr>
        <p:spPr bwMode="auto">
          <a:xfrm>
            <a:off x="5291138" y="3957638"/>
            <a:ext cx="65087" cy="785812"/>
          </a:xfrm>
          <a:custGeom>
            <a:avLst/>
            <a:gdLst>
              <a:gd name="T0" fmla="*/ 40 w 41"/>
              <a:gd name="T1" fmla="*/ 0 h 495"/>
              <a:gd name="T2" fmla="*/ 2 w 41"/>
              <a:gd name="T3" fmla="*/ 494 h 495"/>
              <a:gd name="T4" fmla="*/ 0 w 41"/>
              <a:gd name="T5" fmla="*/ 494 h 495"/>
              <a:gd name="T6" fmla="*/ 0 60000 65536"/>
              <a:gd name="T7" fmla="*/ 0 60000 65536"/>
              <a:gd name="T8" fmla="*/ 0 60000 65536"/>
              <a:gd name="T9" fmla="*/ 0 w 41"/>
              <a:gd name="T10" fmla="*/ 0 h 495"/>
              <a:gd name="T11" fmla="*/ 41 w 41"/>
              <a:gd name="T12" fmla="*/ 495 h 495"/>
            </a:gdLst>
            <a:ahLst/>
            <a:cxnLst>
              <a:cxn ang="T6">
                <a:pos x="T0" y="T1"/>
              </a:cxn>
              <a:cxn ang="T7">
                <a:pos x="T2" y="T3"/>
              </a:cxn>
              <a:cxn ang="T8">
                <a:pos x="T4" y="T5"/>
              </a:cxn>
            </a:cxnLst>
            <a:rect l="T9" t="T10" r="T11" b="T12"/>
            <a:pathLst>
              <a:path w="41" h="495">
                <a:moveTo>
                  <a:pt x="40" y="0"/>
                </a:moveTo>
                <a:lnTo>
                  <a:pt x="2" y="494"/>
                </a:lnTo>
                <a:lnTo>
                  <a:pt x="0" y="494"/>
                </a:lnTo>
              </a:path>
            </a:pathLst>
          </a:custGeom>
          <a:noFill/>
          <a:ln w="12700" cap="rnd" cmpd="sng">
            <a:solidFill>
              <a:srgbClr val="000000"/>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361" name="Rectangle 22">
            <a:extLst>
              <a:ext uri="{FF2B5EF4-FFF2-40B4-BE49-F238E27FC236}">
                <a16:creationId xmlns:a16="http://schemas.microsoft.com/office/drawing/2014/main" id="{FC01BCD1-8B1F-4153-8347-C184F8C71454}"/>
              </a:ext>
            </a:extLst>
          </p:cNvPr>
          <p:cNvSpPr>
            <a:spLocks noChangeArrowheads="1"/>
          </p:cNvSpPr>
          <p:nvPr>
            <p:custDataLst>
              <p:tags r:id="rId22"/>
            </p:custDataLst>
          </p:nvPr>
        </p:nvSpPr>
        <p:spPr bwMode="auto">
          <a:xfrm>
            <a:off x="1143000" y="2100263"/>
            <a:ext cx="93821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600" b="0">
                <a:solidFill>
                  <a:srgbClr val="000000"/>
                </a:solidFill>
              </a:rPr>
              <a:t>Niveau</a:t>
            </a:r>
          </a:p>
          <a:p>
            <a:r>
              <a:rPr lang="fr-FR" altLang="fr-FR" sz="1600" b="0">
                <a:solidFill>
                  <a:srgbClr val="000000"/>
                </a:solidFill>
              </a:rPr>
              <a:t>du stock</a:t>
            </a:r>
          </a:p>
        </p:txBody>
      </p:sp>
      <p:sp>
        <p:nvSpPr>
          <p:cNvPr id="14362" name="Rectangle 23">
            <a:extLst>
              <a:ext uri="{FF2B5EF4-FFF2-40B4-BE49-F238E27FC236}">
                <a16:creationId xmlns:a16="http://schemas.microsoft.com/office/drawing/2014/main" id="{1E2220DB-12A3-4BFF-A837-50B03E6FD53E}"/>
              </a:ext>
            </a:extLst>
          </p:cNvPr>
          <p:cNvSpPr>
            <a:spLocks noChangeArrowheads="1"/>
          </p:cNvSpPr>
          <p:nvPr>
            <p:custDataLst>
              <p:tags r:id="rId23"/>
            </p:custDataLst>
          </p:nvPr>
        </p:nvSpPr>
        <p:spPr bwMode="auto">
          <a:xfrm>
            <a:off x="914400" y="3230563"/>
            <a:ext cx="118586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600" b="0">
                <a:solidFill>
                  <a:srgbClr val="000000"/>
                </a:solidFill>
              </a:rPr>
              <a:t>Point de</a:t>
            </a:r>
          </a:p>
          <a:p>
            <a:r>
              <a:rPr lang="fr-FR" altLang="fr-FR" sz="1600" b="0">
                <a:solidFill>
                  <a:srgbClr val="000000"/>
                </a:solidFill>
              </a:rPr>
              <a:t>commande</a:t>
            </a:r>
          </a:p>
        </p:txBody>
      </p:sp>
      <p:sp>
        <p:nvSpPr>
          <p:cNvPr id="14363" name="Rectangle 24">
            <a:extLst>
              <a:ext uri="{FF2B5EF4-FFF2-40B4-BE49-F238E27FC236}">
                <a16:creationId xmlns:a16="http://schemas.microsoft.com/office/drawing/2014/main" id="{F46FBE8B-9A56-4BAE-BB53-A427E74699CD}"/>
              </a:ext>
            </a:extLst>
          </p:cNvPr>
          <p:cNvSpPr>
            <a:spLocks noChangeArrowheads="1"/>
          </p:cNvSpPr>
          <p:nvPr>
            <p:custDataLst>
              <p:tags r:id="rId24"/>
            </p:custDataLst>
          </p:nvPr>
        </p:nvSpPr>
        <p:spPr bwMode="auto">
          <a:xfrm>
            <a:off x="1143000" y="3929063"/>
            <a:ext cx="97155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600" b="0">
                <a:solidFill>
                  <a:srgbClr val="000000"/>
                </a:solidFill>
              </a:rPr>
              <a:t>Stock de</a:t>
            </a:r>
          </a:p>
          <a:p>
            <a:r>
              <a:rPr lang="fr-FR" altLang="fr-FR" sz="1600" b="0">
                <a:solidFill>
                  <a:srgbClr val="000000"/>
                </a:solidFill>
              </a:rPr>
              <a:t>sécurité</a:t>
            </a:r>
          </a:p>
        </p:txBody>
      </p:sp>
      <p:sp>
        <p:nvSpPr>
          <p:cNvPr id="14364" name="Line 25">
            <a:extLst>
              <a:ext uri="{FF2B5EF4-FFF2-40B4-BE49-F238E27FC236}">
                <a16:creationId xmlns:a16="http://schemas.microsoft.com/office/drawing/2014/main" id="{2762D937-97ED-460A-BA98-F27A4A721661}"/>
              </a:ext>
            </a:extLst>
          </p:cNvPr>
          <p:cNvSpPr>
            <a:spLocks noChangeShapeType="1"/>
          </p:cNvSpPr>
          <p:nvPr>
            <p:custDataLst>
              <p:tags r:id="rId25"/>
            </p:custDataLst>
          </p:nvPr>
        </p:nvSpPr>
        <p:spPr bwMode="auto">
          <a:xfrm flipV="1">
            <a:off x="2133600" y="1981200"/>
            <a:ext cx="0" cy="2614613"/>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4365" name="Rectangle 27">
            <a:extLst>
              <a:ext uri="{FF2B5EF4-FFF2-40B4-BE49-F238E27FC236}">
                <a16:creationId xmlns:a16="http://schemas.microsoft.com/office/drawing/2014/main" id="{2A66FC68-9BBF-4FD7-B5FD-3D5C5A4F2D15}"/>
              </a:ext>
            </a:extLst>
          </p:cNvPr>
          <p:cNvSpPr>
            <a:spLocks noChangeArrowheads="1"/>
          </p:cNvSpPr>
          <p:nvPr>
            <p:custDataLst>
              <p:tags r:id="rId26"/>
            </p:custDataLst>
          </p:nvPr>
        </p:nvSpPr>
        <p:spPr bwMode="auto">
          <a:xfrm>
            <a:off x="4643438" y="4775200"/>
            <a:ext cx="13827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Délai supérieur</a:t>
            </a:r>
          </a:p>
          <a:p>
            <a:r>
              <a:rPr lang="fr-FR" altLang="fr-FR" sz="1400" b="0">
                <a:solidFill>
                  <a:srgbClr val="000000"/>
                </a:solidFill>
              </a:rPr>
              <a:t>au délai moyen</a:t>
            </a:r>
          </a:p>
        </p:txBody>
      </p:sp>
      <p:sp>
        <p:nvSpPr>
          <p:cNvPr id="14366" name="Rectangle 28">
            <a:extLst>
              <a:ext uri="{FF2B5EF4-FFF2-40B4-BE49-F238E27FC236}">
                <a16:creationId xmlns:a16="http://schemas.microsoft.com/office/drawing/2014/main" id="{8744D3CC-B8E8-4275-8DFF-0645D87962D3}"/>
              </a:ext>
            </a:extLst>
          </p:cNvPr>
          <p:cNvSpPr>
            <a:spLocks noChangeArrowheads="1"/>
          </p:cNvSpPr>
          <p:nvPr>
            <p:custDataLst>
              <p:tags r:id="rId27"/>
            </p:custDataLst>
          </p:nvPr>
        </p:nvSpPr>
        <p:spPr bwMode="auto">
          <a:xfrm>
            <a:off x="7405688" y="4678363"/>
            <a:ext cx="735012"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600" b="0">
                <a:solidFill>
                  <a:srgbClr val="000000"/>
                </a:solidFill>
              </a:rPr>
              <a:t>temps</a:t>
            </a:r>
          </a:p>
        </p:txBody>
      </p:sp>
      <p:sp>
        <p:nvSpPr>
          <p:cNvPr id="14367" name="Rectangle 29">
            <a:extLst>
              <a:ext uri="{FF2B5EF4-FFF2-40B4-BE49-F238E27FC236}">
                <a16:creationId xmlns:a16="http://schemas.microsoft.com/office/drawing/2014/main" id="{A70BBB29-35E5-46FA-BF5B-B5E6DFC41888}"/>
              </a:ext>
            </a:extLst>
          </p:cNvPr>
          <p:cNvSpPr>
            <a:spLocks noChangeArrowheads="1"/>
          </p:cNvSpPr>
          <p:nvPr>
            <p:custDataLst>
              <p:tags r:id="rId28"/>
            </p:custDataLst>
          </p:nvPr>
        </p:nvSpPr>
        <p:spPr bwMode="auto">
          <a:xfrm>
            <a:off x="6605588" y="3479800"/>
            <a:ext cx="1727200" cy="66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Demande moyenne</a:t>
            </a:r>
          </a:p>
          <a:p>
            <a:r>
              <a:rPr lang="fr-FR" altLang="fr-FR" sz="1400" b="0">
                <a:solidFill>
                  <a:srgbClr val="000000"/>
                </a:solidFill>
              </a:rPr>
              <a:t>pendant le délai</a:t>
            </a:r>
          </a:p>
          <a:p>
            <a:r>
              <a:rPr lang="fr-FR" altLang="fr-FR" sz="1400" b="0">
                <a:solidFill>
                  <a:srgbClr val="000000"/>
                </a:solidFill>
              </a:rPr>
              <a:t>de livraison moyen</a:t>
            </a:r>
          </a:p>
        </p:txBody>
      </p:sp>
      <p:sp>
        <p:nvSpPr>
          <p:cNvPr id="14368" name="Rectangle 30">
            <a:extLst>
              <a:ext uri="{FF2B5EF4-FFF2-40B4-BE49-F238E27FC236}">
                <a16:creationId xmlns:a16="http://schemas.microsoft.com/office/drawing/2014/main" id="{CCE44BAF-496E-41B4-9D5C-066F5F213F22}"/>
              </a:ext>
            </a:extLst>
          </p:cNvPr>
          <p:cNvSpPr>
            <a:spLocks noChangeArrowheads="1"/>
          </p:cNvSpPr>
          <p:nvPr>
            <p:custDataLst>
              <p:tags r:id="rId29"/>
            </p:custDataLst>
          </p:nvPr>
        </p:nvSpPr>
        <p:spPr bwMode="auto">
          <a:xfrm>
            <a:off x="4718050" y="2413000"/>
            <a:ext cx="319088"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Q</a:t>
            </a:r>
          </a:p>
        </p:txBody>
      </p:sp>
      <p:sp>
        <p:nvSpPr>
          <p:cNvPr id="14369" name="Rectangle 31">
            <a:extLst>
              <a:ext uri="{FF2B5EF4-FFF2-40B4-BE49-F238E27FC236}">
                <a16:creationId xmlns:a16="http://schemas.microsoft.com/office/drawing/2014/main" id="{157B73E6-7716-4AB4-95EA-6B7B5973EFC7}"/>
              </a:ext>
            </a:extLst>
          </p:cNvPr>
          <p:cNvSpPr>
            <a:spLocks noChangeArrowheads="1"/>
          </p:cNvSpPr>
          <p:nvPr>
            <p:custDataLst>
              <p:tags r:id="rId30"/>
            </p:custDataLst>
          </p:nvPr>
        </p:nvSpPr>
        <p:spPr bwMode="auto">
          <a:xfrm>
            <a:off x="3346450" y="2413000"/>
            <a:ext cx="319088"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Q</a:t>
            </a:r>
          </a:p>
        </p:txBody>
      </p:sp>
      <p:sp>
        <p:nvSpPr>
          <p:cNvPr id="14370" name="Rectangle 32">
            <a:extLst>
              <a:ext uri="{FF2B5EF4-FFF2-40B4-BE49-F238E27FC236}">
                <a16:creationId xmlns:a16="http://schemas.microsoft.com/office/drawing/2014/main" id="{C6B6328F-57F5-454F-9C3A-FB6E3D685C38}"/>
              </a:ext>
            </a:extLst>
          </p:cNvPr>
          <p:cNvSpPr>
            <a:spLocks noChangeArrowheads="1"/>
          </p:cNvSpPr>
          <p:nvPr>
            <p:custDataLst>
              <p:tags r:id="rId31"/>
            </p:custDataLst>
          </p:nvPr>
        </p:nvSpPr>
        <p:spPr bwMode="auto">
          <a:xfrm>
            <a:off x="5708650" y="3556000"/>
            <a:ext cx="319088"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Q</a:t>
            </a:r>
          </a:p>
        </p:txBody>
      </p:sp>
      <p:sp>
        <p:nvSpPr>
          <p:cNvPr id="14371" name="Rectangle 33">
            <a:extLst>
              <a:ext uri="{FF2B5EF4-FFF2-40B4-BE49-F238E27FC236}">
                <a16:creationId xmlns:a16="http://schemas.microsoft.com/office/drawing/2014/main" id="{E297BA11-37AD-46A0-9ECC-6E2B42993E12}"/>
              </a:ext>
            </a:extLst>
          </p:cNvPr>
          <p:cNvSpPr>
            <a:spLocks noChangeArrowheads="1"/>
          </p:cNvSpPr>
          <p:nvPr>
            <p:custDataLst>
              <p:tags r:id="rId32"/>
            </p:custDataLst>
          </p:nvPr>
        </p:nvSpPr>
        <p:spPr bwMode="auto">
          <a:xfrm>
            <a:off x="4108450" y="3556000"/>
            <a:ext cx="319088"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Q</a:t>
            </a:r>
          </a:p>
        </p:txBody>
      </p:sp>
      <p:sp>
        <p:nvSpPr>
          <p:cNvPr id="14372" name="Line 34">
            <a:extLst>
              <a:ext uri="{FF2B5EF4-FFF2-40B4-BE49-F238E27FC236}">
                <a16:creationId xmlns:a16="http://schemas.microsoft.com/office/drawing/2014/main" id="{DAD5CE4E-39B1-4D72-B610-E125C5279B7C}"/>
              </a:ext>
            </a:extLst>
          </p:cNvPr>
          <p:cNvSpPr>
            <a:spLocks noChangeShapeType="1"/>
          </p:cNvSpPr>
          <p:nvPr>
            <p:custDataLst>
              <p:tags r:id="rId33"/>
            </p:custDataLst>
          </p:nvPr>
        </p:nvSpPr>
        <p:spPr bwMode="auto">
          <a:xfrm>
            <a:off x="2147888" y="4583113"/>
            <a:ext cx="6069012"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4373" name="Line 35">
            <a:extLst>
              <a:ext uri="{FF2B5EF4-FFF2-40B4-BE49-F238E27FC236}">
                <a16:creationId xmlns:a16="http://schemas.microsoft.com/office/drawing/2014/main" id="{6C89486F-EC9F-42A0-9274-CED8C3F7FA5A}"/>
              </a:ext>
            </a:extLst>
          </p:cNvPr>
          <p:cNvSpPr>
            <a:spLocks noChangeShapeType="1"/>
          </p:cNvSpPr>
          <p:nvPr>
            <p:custDataLst>
              <p:tags r:id="rId34"/>
            </p:custDataLst>
          </p:nvPr>
        </p:nvSpPr>
        <p:spPr bwMode="auto">
          <a:xfrm>
            <a:off x="6477000" y="3530600"/>
            <a:ext cx="0" cy="658813"/>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4374" name="Line 36">
            <a:extLst>
              <a:ext uri="{FF2B5EF4-FFF2-40B4-BE49-F238E27FC236}">
                <a16:creationId xmlns:a16="http://schemas.microsoft.com/office/drawing/2014/main" id="{D7DEFF50-DC00-45CA-8EF9-318283C128F9}"/>
              </a:ext>
            </a:extLst>
          </p:cNvPr>
          <p:cNvSpPr>
            <a:spLocks noChangeShapeType="1"/>
          </p:cNvSpPr>
          <p:nvPr>
            <p:custDataLst>
              <p:tags r:id="rId35"/>
            </p:custDataLst>
          </p:nvPr>
        </p:nvSpPr>
        <p:spPr bwMode="auto">
          <a:xfrm>
            <a:off x="3595688" y="3287713"/>
            <a:ext cx="735012" cy="0"/>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4375" name="Line 37">
            <a:extLst>
              <a:ext uri="{FF2B5EF4-FFF2-40B4-BE49-F238E27FC236}">
                <a16:creationId xmlns:a16="http://schemas.microsoft.com/office/drawing/2014/main" id="{C0BF84A3-DAB2-47EB-9E79-48CC3F3DCECF}"/>
              </a:ext>
            </a:extLst>
          </p:cNvPr>
          <p:cNvSpPr>
            <a:spLocks noChangeShapeType="1"/>
          </p:cNvSpPr>
          <p:nvPr>
            <p:custDataLst>
              <p:tags r:id="rId36"/>
            </p:custDataLst>
          </p:nvPr>
        </p:nvSpPr>
        <p:spPr bwMode="auto">
          <a:xfrm>
            <a:off x="4967288" y="3287713"/>
            <a:ext cx="1039812" cy="0"/>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4376" name="Rectangle 38">
            <a:extLst>
              <a:ext uri="{FF2B5EF4-FFF2-40B4-BE49-F238E27FC236}">
                <a16:creationId xmlns:a16="http://schemas.microsoft.com/office/drawing/2014/main" id="{160CDDED-5FD8-4114-8BEA-5C58A8F8657D}"/>
              </a:ext>
            </a:extLst>
          </p:cNvPr>
          <p:cNvSpPr>
            <a:spLocks noChangeArrowheads="1"/>
          </p:cNvSpPr>
          <p:nvPr>
            <p:custDataLst>
              <p:tags r:id="rId37"/>
            </p:custDataLst>
          </p:nvPr>
        </p:nvSpPr>
        <p:spPr bwMode="auto">
          <a:xfrm>
            <a:off x="3773488" y="3022600"/>
            <a:ext cx="37782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d1</a:t>
            </a:r>
          </a:p>
        </p:txBody>
      </p:sp>
      <p:sp>
        <p:nvSpPr>
          <p:cNvPr id="14377" name="Rectangle 39">
            <a:extLst>
              <a:ext uri="{FF2B5EF4-FFF2-40B4-BE49-F238E27FC236}">
                <a16:creationId xmlns:a16="http://schemas.microsoft.com/office/drawing/2014/main" id="{156FE28B-EFF2-49F7-98A7-2D8AFE9F614F}"/>
              </a:ext>
            </a:extLst>
          </p:cNvPr>
          <p:cNvSpPr>
            <a:spLocks noChangeArrowheads="1"/>
          </p:cNvSpPr>
          <p:nvPr>
            <p:custDataLst>
              <p:tags r:id="rId38"/>
            </p:custDataLst>
          </p:nvPr>
        </p:nvSpPr>
        <p:spPr bwMode="auto">
          <a:xfrm>
            <a:off x="5297488" y="3022600"/>
            <a:ext cx="37782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d2</a:t>
            </a:r>
          </a:p>
        </p:txBody>
      </p:sp>
      <p:sp>
        <p:nvSpPr>
          <p:cNvPr id="40" name="Slide Number Placeholder 3">
            <a:extLst>
              <a:ext uri="{FF2B5EF4-FFF2-40B4-BE49-F238E27FC236}">
                <a16:creationId xmlns:a16="http://schemas.microsoft.com/office/drawing/2014/main" id="{F5D9F866-1C8D-4646-9096-126FD88CABDC}"/>
              </a:ext>
            </a:extLst>
          </p:cNvPr>
          <p:cNvSpPr txBox="1">
            <a:spLocks/>
          </p:cNvSpPr>
          <p:nvPr>
            <p:custDataLst>
              <p:tags r:id="rId39"/>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11</a:t>
            </a:fld>
            <a:endParaRPr lang="fr-FR"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a:extLst>
              <a:ext uri="{FF2B5EF4-FFF2-40B4-BE49-F238E27FC236}">
                <a16:creationId xmlns:a16="http://schemas.microsoft.com/office/drawing/2014/main" id="{CA976A8E-1261-45CD-B174-1C53E72EAF02}"/>
              </a:ext>
            </a:extLst>
          </p:cNvPr>
          <p:cNvSpPr>
            <a:spLocks noChangeArrowheads="1"/>
          </p:cNvSpPr>
          <p:nvPr>
            <p:custDataLst>
              <p:tags r:id="rId1"/>
            </p:custDataLst>
          </p:nvPr>
        </p:nvSpPr>
        <p:spPr bwMode="auto">
          <a:xfrm>
            <a:off x="6324600" y="6553200"/>
            <a:ext cx="1905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endParaRPr lang="fr-FR" altLang="fr-FR"/>
          </a:p>
        </p:txBody>
      </p:sp>
      <p:sp>
        <p:nvSpPr>
          <p:cNvPr id="15365" name="Rectangle 3">
            <a:extLst>
              <a:ext uri="{FF2B5EF4-FFF2-40B4-BE49-F238E27FC236}">
                <a16:creationId xmlns:a16="http://schemas.microsoft.com/office/drawing/2014/main" id="{C0DF3E8D-412A-4236-BAA6-D542B9F5B493}"/>
              </a:ext>
            </a:extLst>
          </p:cNvPr>
          <p:cNvSpPr>
            <a:spLocks noChangeArrowheads="1"/>
          </p:cNvSpPr>
          <p:nvPr>
            <p:custDataLst>
              <p:tags r:id="rId2"/>
            </p:custDataLst>
          </p:nvPr>
        </p:nvSpPr>
        <p:spPr bwMode="auto">
          <a:xfrm>
            <a:off x="914400" y="6553200"/>
            <a:ext cx="3962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endParaRPr lang="fr-FR" altLang="fr-FR"/>
          </a:p>
        </p:txBody>
      </p:sp>
      <p:sp>
        <p:nvSpPr>
          <p:cNvPr id="15366" name="Rectangle 4">
            <a:extLst>
              <a:ext uri="{FF2B5EF4-FFF2-40B4-BE49-F238E27FC236}">
                <a16:creationId xmlns:a16="http://schemas.microsoft.com/office/drawing/2014/main" id="{4750AB2C-5E62-481F-990E-1166C703412B}"/>
              </a:ext>
            </a:extLst>
          </p:cNvPr>
          <p:cNvSpPr>
            <a:spLocks noGrp="1" noChangeArrowheads="1"/>
          </p:cNvSpPr>
          <p:nvPr>
            <p:ph type="title"/>
            <p:custDataLst>
              <p:tags r:id="rId3"/>
            </p:custDataLst>
          </p:nvPr>
        </p:nvSpPr>
        <p:spPr>
          <a:noFill/>
        </p:spPr>
        <p:txBody>
          <a:bodyPr/>
          <a:lstStyle/>
          <a:p>
            <a:r>
              <a:rPr lang="fr-FR" altLang="fr-FR" dirty="0"/>
              <a:t>Aléas dans un système</a:t>
            </a:r>
            <a:br>
              <a:rPr lang="fr-FR" altLang="fr-FR" dirty="0"/>
            </a:br>
            <a:r>
              <a:rPr lang="fr-FR" altLang="fr-FR" dirty="0"/>
              <a:t>à </a:t>
            </a:r>
            <a:r>
              <a:rPr lang="fr-FR" altLang="fr-FR" dirty="0" err="1"/>
              <a:t>recomplètement</a:t>
            </a:r>
            <a:r>
              <a:rPr lang="fr-FR" altLang="fr-FR" dirty="0"/>
              <a:t> périodique</a:t>
            </a:r>
          </a:p>
        </p:txBody>
      </p:sp>
      <p:sp>
        <p:nvSpPr>
          <p:cNvPr id="15367" name="Freeform 5">
            <a:extLst>
              <a:ext uri="{FF2B5EF4-FFF2-40B4-BE49-F238E27FC236}">
                <a16:creationId xmlns:a16="http://schemas.microsoft.com/office/drawing/2014/main" id="{E6295DFA-0595-4E61-9AA6-3FC6B5631289}"/>
              </a:ext>
            </a:extLst>
          </p:cNvPr>
          <p:cNvSpPr>
            <a:spLocks/>
          </p:cNvSpPr>
          <p:nvPr>
            <p:custDataLst>
              <p:tags r:id="rId4"/>
            </p:custDataLst>
          </p:nvPr>
        </p:nvSpPr>
        <p:spPr bwMode="auto">
          <a:xfrm>
            <a:off x="2867025" y="2359025"/>
            <a:ext cx="2327275" cy="2322513"/>
          </a:xfrm>
          <a:custGeom>
            <a:avLst/>
            <a:gdLst>
              <a:gd name="T0" fmla="*/ 0 w 1466"/>
              <a:gd name="T1" fmla="*/ 0 h 1463"/>
              <a:gd name="T2" fmla="*/ 1463 w 1466"/>
              <a:gd name="T3" fmla="*/ 1462 h 1463"/>
              <a:gd name="T4" fmla="*/ 1465 w 1466"/>
              <a:gd name="T5" fmla="*/ 1462 h 1463"/>
              <a:gd name="T6" fmla="*/ 0 60000 65536"/>
              <a:gd name="T7" fmla="*/ 0 60000 65536"/>
              <a:gd name="T8" fmla="*/ 0 60000 65536"/>
              <a:gd name="T9" fmla="*/ 0 w 1466"/>
              <a:gd name="T10" fmla="*/ 0 h 1463"/>
              <a:gd name="T11" fmla="*/ 1466 w 1466"/>
              <a:gd name="T12" fmla="*/ 1463 h 1463"/>
            </a:gdLst>
            <a:ahLst/>
            <a:cxnLst>
              <a:cxn ang="T6">
                <a:pos x="T0" y="T1"/>
              </a:cxn>
              <a:cxn ang="T7">
                <a:pos x="T2" y="T3"/>
              </a:cxn>
              <a:cxn ang="T8">
                <a:pos x="T4" y="T5"/>
              </a:cxn>
            </a:cxnLst>
            <a:rect l="T9" t="T10" r="T11" b="T12"/>
            <a:pathLst>
              <a:path w="1466" h="1463">
                <a:moveTo>
                  <a:pt x="0" y="0"/>
                </a:moveTo>
                <a:lnTo>
                  <a:pt x="1463" y="1462"/>
                </a:lnTo>
                <a:lnTo>
                  <a:pt x="1465" y="1462"/>
                </a:lnTo>
              </a:path>
            </a:pathLst>
          </a:custGeom>
          <a:noFill/>
          <a:ln w="12700" cap="rnd"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68" name="Freeform 6">
            <a:extLst>
              <a:ext uri="{FF2B5EF4-FFF2-40B4-BE49-F238E27FC236}">
                <a16:creationId xmlns:a16="http://schemas.microsoft.com/office/drawing/2014/main" id="{AC18FFA2-EB34-45CE-A218-BA644589E1EF}"/>
              </a:ext>
            </a:extLst>
          </p:cNvPr>
          <p:cNvSpPr>
            <a:spLocks/>
          </p:cNvSpPr>
          <p:nvPr>
            <p:custDataLst>
              <p:tags r:id="rId5"/>
            </p:custDataLst>
          </p:nvPr>
        </p:nvSpPr>
        <p:spPr bwMode="auto">
          <a:xfrm>
            <a:off x="2876550" y="2362200"/>
            <a:ext cx="1419225" cy="1746250"/>
          </a:xfrm>
          <a:custGeom>
            <a:avLst/>
            <a:gdLst>
              <a:gd name="T0" fmla="*/ 8 w 894"/>
              <a:gd name="T1" fmla="*/ 2 h 1100"/>
              <a:gd name="T2" fmla="*/ 17 w 894"/>
              <a:gd name="T3" fmla="*/ 4 h 1100"/>
              <a:gd name="T4" fmla="*/ 21 w 894"/>
              <a:gd name="T5" fmla="*/ 7 h 1100"/>
              <a:gd name="T6" fmla="*/ 31 w 894"/>
              <a:gd name="T7" fmla="*/ 9 h 1100"/>
              <a:gd name="T8" fmla="*/ 46 w 894"/>
              <a:gd name="T9" fmla="*/ 28 h 1100"/>
              <a:gd name="T10" fmla="*/ 71 w 894"/>
              <a:gd name="T11" fmla="*/ 80 h 1100"/>
              <a:gd name="T12" fmla="*/ 98 w 894"/>
              <a:gd name="T13" fmla="*/ 134 h 1100"/>
              <a:gd name="T14" fmla="*/ 127 w 894"/>
              <a:gd name="T15" fmla="*/ 191 h 1100"/>
              <a:gd name="T16" fmla="*/ 155 w 894"/>
              <a:gd name="T17" fmla="*/ 249 h 1100"/>
              <a:gd name="T18" fmla="*/ 186 w 894"/>
              <a:gd name="T19" fmla="*/ 306 h 1100"/>
              <a:gd name="T20" fmla="*/ 217 w 894"/>
              <a:gd name="T21" fmla="*/ 362 h 1100"/>
              <a:gd name="T22" fmla="*/ 247 w 894"/>
              <a:gd name="T23" fmla="*/ 415 h 1100"/>
              <a:gd name="T24" fmla="*/ 280 w 894"/>
              <a:gd name="T25" fmla="*/ 465 h 1100"/>
              <a:gd name="T26" fmla="*/ 311 w 894"/>
              <a:gd name="T27" fmla="*/ 511 h 1100"/>
              <a:gd name="T28" fmla="*/ 341 w 894"/>
              <a:gd name="T29" fmla="*/ 551 h 1100"/>
              <a:gd name="T30" fmla="*/ 370 w 894"/>
              <a:gd name="T31" fmla="*/ 570 h 1100"/>
              <a:gd name="T32" fmla="*/ 391 w 894"/>
              <a:gd name="T33" fmla="*/ 580 h 1100"/>
              <a:gd name="T34" fmla="*/ 406 w 894"/>
              <a:gd name="T35" fmla="*/ 586 h 1100"/>
              <a:gd name="T36" fmla="*/ 418 w 894"/>
              <a:gd name="T37" fmla="*/ 591 h 1100"/>
              <a:gd name="T38" fmla="*/ 427 w 894"/>
              <a:gd name="T39" fmla="*/ 595 h 1100"/>
              <a:gd name="T40" fmla="*/ 435 w 894"/>
              <a:gd name="T41" fmla="*/ 599 h 1100"/>
              <a:gd name="T42" fmla="*/ 445 w 894"/>
              <a:gd name="T43" fmla="*/ 603 h 1100"/>
              <a:gd name="T44" fmla="*/ 454 w 894"/>
              <a:gd name="T45" fmla="*/ 610 h 1100"/>
              <a:gd name="T46" fmla="*/ 470 w 894"/>
              <a:gd name="T47" fmla="*/ 622 h 1100"/>
              <a:gd name="T48" fmla="*/ 491 w 894"/>
              <a:gd name="T49" fmla="*/ 637 h 1100"/>
              <a:gd name="T50" fmla="*/ 519 w 894"/>
              <a:gd name="T51" fmla="*/ 658 h 1100"/>
              <a:gd name="T52" fmla="*/ 525 w 894"/>
              <a:gd name="T53" fmla="*/ 676 h 1100"/>
              <a:gd name="T54" fmla="*/ 533 w 894"/>
              <a:gd name="T55" fmla="*/ 689 h 1100"/>
              <a:gd name="T56" fmla="*/ 552 w 894"/>
              <a:gd name="T57" fmla="*/ 704 h 1100"/>
              <a:gd name="T58" fmla="*/ 562 w 894"/>
              <a:gd name="T59" fmla="*/ 708 h 1100"/>
              <a:gd name="T60" fmla="*/ 571 w 894"/>
              <a:gd name="T61" fmla="*/ 712 h 1100"/>
              <a:gd name="T62" fmla="*/ 583 w 894"/>
              <a:gd name="T63" fmla="*/ 718 h 1100"/>
              <a:gd name="T64" fmla="*/ 594 w 894"/>
              <a:gd name="T65" fmla="*/ 725 h 1100"/>
              <a:gd name="T66" fmla="*/ 608 w 894"/>
              <a:gd name="T67" fmla="*/ 743 h 1100"/>
              <a:gd name="T68" fmla="*/ 619 w 894"/>
              <a:gd name="T69" fmla="*/ 762 h 1100"/>
              <a:gd name="T70" fmla="*/ 635 w 894"/>
              <a:gd name="T71" fmla="*/ 802 h 1100"/>
              <a:gd name="T72" fmla="*/ 650 w 894"/>
              <a:gd name="T73" fmla="*/ 838 h 1100"/>
              <a:gd name="T74" fmla="*/ 659 w 894"/>
              <a:gd name="T75" fmla="*/ 867 h 1100"/>
              <a:gd name="T76" fmla="*/ 665 w 894"/>
              <a:gd name="T77" fmla="*/ 888 h 1100"/>
              <a:gd name="T78" fmla="*/ 671 w 894"/>
              <a:gd name="T79" fmla="*/ 903 h 1100"/>
              <a:gd name="T80" fmla="*/ 677 w 894"/>
              <a:gd name="T81" fmla="*/ 915 h 1100"/>
              <a:gd name="T82" fmla="*/ 681 w 894"/>
              <a:gd name="T83" fmla="*/ 926 h 1100"/>
              <a:gd name="T84" fmla="*/ 686 w 894"/>
              <a:gd name="T85" fmla="*/ 936 h 1100"/>
              <a:gd name="T86" fmla="*/ 694 w 894"/>
              <a:gd name="T87" fmla="*/ 949 h 1100"/>
              <a:gd name="T88" fmla="*/ 707 w 894"/>
              <a:gd name="T89" fmla="*/ 967 h 1100"/>
              <a:gd name="T90" fmla="*/ 723 w 894"/>
              <a:gd name="T91" fmla="*/ 990 h 1100"/>
              <a:gd name="T92" fmla="*/ 776 w 894"/>
              <a:gd name="T93" fmla="*/ 991 h 1100"/>
              <a:gd name="T94" fmla="*/ 807 w 894"/>
              <a:gd name="T95" fmla="*/ 995 h 1100"/>
              <a:gd name="T96" fmla="*/ 817 w 894"/>
              <a:gd name="T97" fmla="*/ 997 h 1100"/>
              <a:gd name="T98" fmla="*/ 834 w 894"/>
              <a:gd name="T99" fmla="*/ 1016 h 1100"/>
              <a:gd name="T100" fmla="*/ 845 w 894"/>
              <a:gd name="T101" fmla="*/ 1034 h 1100"/>
              <a:gd name="T102" fmla="*/ 861 w 894"/>
              <a:gd name="T103" fmla="*/ 1057 h 1100"/>
              <a:gd name="T104" fmla="*/ 882 w 894"/>
              <a:gd name="T105" fmla="*/ 1087 h 110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894"/>
              <a:gd name="T160" fmla="*/ 0 h 1100"/>
              <a:gd name="T161" fmla="*/ 894 w 894"/>
              <a:gd name="T162" fmla="*/ 1100 h 110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894" h="1100">
                <a:moveTo>
                  <a:pt x="0" y="0"/>
                </a:moveTo>
                <a:lnTo>
                  <a:pt x="6" y="0"/>
                </a:lnTo>
                <a:lnTo>
                  <a:pt x="8" y="2"/>
                </a:lnTo>
                <a:lnTo>
                  <a:pt x="12" y="2"/>
                </a:lnTo>
                <a:lnTo>
                  <a:pt x="13" y="4"/>
                </a:lnTo>
                <a:lnTo>
                  <a:pt x="17" y="4"/>
                </a:lnTo>
                <a:lnTo>
                  <a:pt x="17" y="6"/>
                </a:lnTo>
                <a:lnTo>
                  <a:pt x="21" y="6"/>
                </a:lnTo>
                <a:lnTo>
                  <a:pt x="21" y="7"/>
                </a:lnTo>
                <a:lnTo>
                  <a:pt x="25" y="7"/>
                </a:lnTo>
                <a:lnTo>
                  <a:pt x="27" y="9"/>
                </a:lnTo>
                <a:lnTo>
                  <a:pt x="31" y="9"/>
                </a:lnTo>
                <a:lnTo>
                  <a:pt x="33" y="11"/>
                </a:lnTo>
                <a:lnTo>
                  <a:pt x="38" y="11"/>
                </a:lnTo>
                <a:lnTo>
                  <a:pt x="46" y="28"/>
                </a:lnTo>
                <a:lnTo>
                  <a:pt x="54" y="44"/>
                </a:lnTo>
                <a:lnTo>
                  <a:pt x="63" y="61"/>
                </a:lnTo>
                <a:lnTo>
                  <a:pt x="71" y="80"/>
                </a:lnTo>
                <a:lnTo>
                  <a:pt x="81" y="97"/>
                </a:lnTo>
                <a:lnTo>
                  <a:pt x="88" y="117"/>
                </a:lnTo>
                <a:lnTo>
                  <a:pt x="98" y="134"/>
                </a:lnTo>
                <a:lnTo>
                  <a:pt x="107" y="153"/>
                </a:lnTo>
                <a:lnTo>
                  <a:pt x="117" y="172"/>
                </a:lnTo>
                <a:lnTo>
                  <a:pt x="127" y="191"/>
                </a:lnTo>
                <a:lnTo>
                  <a:pt x="136" y="210"/>
                </a:lnTo>
                <a:lnTo>
                  <a:pt x="146" y="230"/>
                </a:lnTo>
                <a:lnTo>
                  <a:pt x="155" y="249"/>
                </a:lnTo>
                <a:lnTo>
                  <a:pt x="165" y="268"/>
                </a:lnTo>
                <a:lnTo>
                  <a:pt x="176" y="287"/>
                </a:lnTo>
                <a:lnTo>
                  <a:pt x="186" y="306"/>
                </a:lnTo>
                <a:lnTo>
                  <a:pt x="196" y="325"/>
                </a:lnTo>
                <a:lnTo>
                  <a:pt x="207" y="342"/>
                </a:lnTo>
                <a:lnTo>
                  <a:pt x="217" y="362"/>
                </a:lnTo>
                <a:lnTo>
                  <a:pt x="228" y="379"/>
                </a:lnTo>
                <a:lnTo>
                  <a:pt x="238" y="398"/>
                </a:lnTo>
                <a:lnTo>
                  <a:pt x="247" y="415"/>
                </a:lnTo>
                <a:lnTo>
                  <a:pt x="259" y="432"/>
                </a:lnTo>
                <a:lnTo>
                  <a:pt x="268" y="450"/>
                </a:lnTo>
                <a:lnTo>
                  <a:pt x="280" y="465"/>
                </a:lnTo>
                <a:lnTo>
                  <a:pt x="289" y="480"/>
                </a:lnTo>
                <a:lnTo>
                  <a:pt x="301" y="496"/>
                </a:lnTo>
                <a:lnTo>
                  <a:pt x="311" y="511"/>
                </a:lnTo>
                <a:lnTo>
                  <a:pt x="320" y="524"/>
                </a:lnTo>
                <a:lnTo>
                  <a:pt x="332" y="538"/>
                </a:lnTo>
                <a:lnTo>
                  <a:pt x="341" y="551"/>
                </a:lnTo>
                <a:lnTo>
                  <a:pt x="351" y="563"/>
                </a:lnTo>
                <a:lnTo>
                  <a:pt x="360" y="566"/>
                </a:lnTo>
                <a:lnTo>
                  <a:pt x="370" y="570"/>
                </a:lnTo>
                <a:lnTo>
                  <a:pt x="378" y="574"/>
                </a:lnTo>
                <a:lnTo>
                  <a:pt x="383" y="578"/>
                </a:lnTo>
                <a:lnTo>
                  <a:pt x="391" y="580"/>
                </a:lnTo>
                <a:lnTo>
                  <a:pt x="397" y="582"/>
                </a:lnTo>
                <a:lnTo>
                  <a:pt x="401" y="584"/>
                </a:lnTo>
                <a:lnTo>
                  <a:pt x="406" y="586"/>
                </a:lnTo>
                <a:lnTo>
                  <a:pt x="410" y="588"/>
                </a:lnTo>
                <a:lnTo>
                  <a:pt x="414" y="589"/>
                </a:lnTo>
                <a:lnTo>
                  <a:pt x="418" y="591"/>
                </a:lnTo>
                <a:lnTo>
                  <a:pt x="422" y="591"/>
                </a:lnTo>
                <a:lnTo>
                  <a:pt x="424" y="593"/>
                </a:lnTo>
                <a:lnTo>
                  <a:pt x="427" y="595"/>
                </a:lnTo>
                <a:lnTo>
                  <a:pt x="429" y="595"/>
                </a:lnTo>
                <a:lnTo>
                  <a:pt x="431" y="597"/>
                </a:lnTo>
                <a:lnTo>
                  <a:pt x="435" y="599"/>
                </a:lnTo>
                <a:lnTo>
                  <a:pt x="437" y="599"/>
                </a:lnTo>
                <a:lnTo>
                  <a:pt x="441" y="601"/>
                </a:lnTo>
                <a:lnTo>
                  <a:pt x="445" y="603"/>
                </a:lnTo>
                <a:lnTo>
                  <a:pt x="447" y="607"/>
                </a:lnTo>
                <a:lnTo>
                  <a:pt x="450" y="609"/>
                </a:lnTo>
                <a:lnTo>
                  <a:pt x="454" y="610"/>
                </a:lnTo>
                <a:lnTo>
                  <a:pt x="460" y="614"/>
                </a:lnTo>
                <a:lnTo>
                  <a:pt x="464" y="618"/>
                </a:lnTo>
                <a:lnTo>
                  <a:pt x="470" y="622"/>
                </a:lnTo>
                <a:lnTo>
                  <a:pt x="477" y="628"/>
                </a:lnTo>
                <a:lnTo>
                  <a:pt x="483" y="632"/>
                </a:lnTo>
                <a:lnTo>
                  <a:pt x="491" y="637"/>
                </a:lnTo>
                <a:lnTo>
                  <a:pt x="500" y="643"/>
                </a:lnTo>
                <a:lnTo>
                  <a:pt x="510" y="651"/>
                </a:lnTo>
                <a:lnTo>
                  <a:pt x="519" y="658"/>
                </a:lnTo>
                <a:lnTo>
                  <a:pt x="521" y="664"/>
                </a:lnTo>
                <a:lnTo>
                  <a:pt x="523" y="672"/>
                </a:lnTo>
                <a:lnTo>
                  <a:pt x="525" y="676"/>
                </a:lnTo>
                <a:lnTo>
                  <a:pt x="529" y="681"/>
                </a:lnTo>
                <a:lnTo>
                  <a:pt x="531" y="685"/>
                </a:lnTo>
                <a:lnTo>
                  <a:pt x="533" y="689"/>
                </a:lnTo>
                <a:lnTo>
                  <a:pt x="544" y="700"/>
                </a:lnTo>
                <a:lnTo>
                  <a:pt x="548" y="702"/>
                </a:lnTo>
                <a:lnTo>
                  <a:pt x="552" y="704"/>
                </a:lnTo>
                <a:lnTo>
                  <a:pt x="554" y="704"/>
                </a:lnTo>
                <a:lnTo>
                  <a:pt x="558" y="706"/>
                </a:lnTo>
                <a:lnTo>
                  <a:pt x="562" y="708"/>
                </a:lnTo>
                <a:lnTo>
                  <a:pt x="566" y="710"/>
                </a:lnTo>
                <a:lnTo>
                  <a:pt x="567" y="712"/>
                </a:lnTo>
                <a:lnTo>
                  <a:pt x="571" y="712"/>
                </a:lnTo>
                <a:lnTo>
                  <a:pt x="575" y="714"/>
                </a:lnTo>
                <a:lnTo>
                  <a:pt x="579" y="716"/>
                </a:lnTo>
                <a:lnTo>
                  <a:pt x="583" y="718"/>
                </a:lnTo>
                <a:lnTo>
                  <a:pt x="587" y="720"/>
                </a:lnTo>
                <a:lnTo>
                  <a:pt x="590" y="723"/>
                </a:lnTo>
                <a:lnTo>
                  <a:pt x="594" y="725"/>
                </a:lnTo>
                <a:lnTo>
                  <a:pt x="602" y="733"/>
                </a:lnTo>
                <a:lnTo>
                  <a:pt x="604" y="739"/>
                </a:lnTo>
                <a:lnTo>
                  <a:pt x="608" y="743"/>
                </a:lnTo>
                <a:lnTo>
                  <a:pt x="612" y="748"/>
                </a:lnTo>
                <a:lnTo>
                  <a:pt x="615" y="754"/>
                </a:lnTo>
                <a:lnTo>
                  <a:pt x="619" y="762"/>
                </a:lnTo>
                <a:lnTo>
                  <a:pt x="623" y="769"/>
                </a:lnTo>
                <a:lnTo>
                  <a:pt x="629" y="787"/>
                </a:lnTo>
                <a:lnTo>
                  <a:pt x="635" y="802"/>
                </a:lnTo>
                <a:lnTo>
                  <a:pt x="640" y="815"/>
                </a:lnTo>
                <a:lnTo>
                  <a:pt x="644" y="827"/>
                </a:lnTo>
                <a:lnTo>
                  <a:pt x="650" y="838"/>
                </a:lnTo>
                <a:lnTo>
                  <a:pt x="654" y="850"/>
                </a:lnTo>
                <a:lnTo>
                  <a:pt x="656" y="859"/>
                </a:lnTo>
                <a:lnTo>
                  <a:pt x="659" y="867"/>
                </a:lnTo>
                <a:lnTo>
                  <a:pt x="661" y="875"/>
                </a:lnTo>
                <a:lnTo>
                  <a:pt x="663" y="882"/>
                </a:lnTo>
                <a:lnTo>
                  <a:pt x="665" y="888"/>
                </a:lnTo>
                <a:lnTo>
                  <a:pt x="667" y="894"/>
                </a:lnTo>
                <a:lnTo>
                  <a:pt x="669" y="900"/>
                </a:lnTo>
                <a:lnTo>
                  <a:pt x="671" y="903"/>
                </a:lnTo>
                <a:lnTo>
                  <a:pt x="673" y="907"/>
                </a:lnTo>
                <a:lnTo>
                  <a:pt x="675" y="911"/>
                </a:lnTo>
                <a:lnTo>
                  <a:pt x="677" y="915"/>
                </a:lnTo>
                <a:lnTo>
                  <a:pt x="677" y="919"/>
                </a:lnTo>
                <a:lnTo>
                  <a:pt x="679" y="923"/>
                </a:lnTo>
                <a:lnTo>
                  <a:pt x="681" y="926"/>
                </a:lnTo>
                <a:lnTo>
                  <a:pt x="682" y="928"/>
                </a:lnTo>
                <a:lnTo>
                  <a:pt x="684" y="932"/>
                </a:lnTo>
                <a:lnTo>
                  <a:pt x="686" y="936"/>
                </a:lnTo>
                <a:lnTo>
                  <a:pt x="688" y="940"/>
                </a:lnTo>
                <a:lnTo>
                  <a:pt x="692" y="944"/>
                </a:lnTo>
                <a:lnTo>
                  <a:pt x="694" y="949"/>
                </a:lnTo>
                <a:lnTo>
                  <a:pt x="698" y="953"/>
                </a:lnTo>
                <a:lnTo>
                  <a:pt x="702" y="959"/>
                </a:lnTo>
                <a:lnTo>
                  <a:pt x="707" y="967"/>
                </a:lnTo>
                <a:lnTo>
                  <a:pt x="711" y="972"/>
                </a:lnTo>
                <a:lnTo>
                  <a:pt x="717" y="980"/>
                </a:lnTo>
                <a:lnTo>
                  <a:pt x="723" y="990"/>
                </a:lnTo>
                <a:lnTo>
                  <a:pt x="734" y="990"/>
                </a:lnTo>
                <a:lnTo>
                  <a:pt x="744" y="991"/>
                </a:lnTo>
                <a:lnTo>
                  <a:pt x="776" y="991"/>
                </a:lnTo>
                <a:lnTo>
                  <a:pt x="782" y="993"/>
                </a:lnTo>
                <a:lnTo>
                  <a:pt x="805" y="993"/>
                </a:lnTo>
                <a:lnTo>
                  <a:pt x="807" y="995"/>
                </a:lnTo>
                <a:lnTo>
                  <a:pt x="811" y="995"/>
                </a:lnTo>
                <a:lnTo>
                  <a:pt x="813" y="997"/>
                </a:lnTo>
                <a:lnTo>
                  <a:pt x="817" y="997"/>
                </a:lnTo>
                <a:lnTo>
                  <a:pt x="824" y="1005"/>
                </a:lnTo>
                <a:lnTo>
                  <a:pt x="826" y="1009"/>
                </a:lnTo>
                <a:lnTo>
                  <a:pt x="834" y="1016"/>
                </a:lnTo>
                <a:lnTo>
                  <a:pt x="836" y="1022"/>
                </a:lnTo>
                <a:lnTo>
                  <a:pt x="840" y="1026"/>
                </a:lnTo>
                <a:lnTo>
                  <a:pt x="845" y="1034"/>
                </a:lnTo>
                <a:lnTo>
                  <a:pt x="849" y="1039"/>
                </a:lnTo>
                <a:lnTo>
                  <a:pt x="855" y="1047"/>
                </a:lnTo>
                <a:lnTo>
                  <a:pt x="861" y="1057"/>
                </a:lnTo>
                <a:lnTo>
                  <a:pt x="866" y="1066"/>
                </a:lnTo>
                <a:lnTo>
                  <a:pt x="874" y="1076"/>
                </a:lnTo>
                <a:lnTo>
                  <a:pt x="882" y="1087"/>
                </a:lnTo>
                <a:lnTo>
                  <a:pt x="891" y="1099"/>
                </a:lnTo>
                <a:lnTo>
                  <a:pt x="893" y="1099"/>
                </a:lnTo>
              </a:path>
            </a:pathLst>
          </a:custGeom>
          <a:noFill/>
          <a:ln w="28575" cap="rnd" cmpd="sng">
            <a:solidFill>
              <a:schemeClr val="bg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69" name="Freeform 7">
            <a:extLst>
              <a:ext uri="{FF2B5EF4-FFF2-40B4-BE49-F238E27FC236}">
                <a16:creationId xmlns:a16="http://schemas.microsoft.com/office/drawing/2014/main" id="{1BFB022E-8F97-458C-9ECB-A52578274661}"/>
              </a:ext>
            </a:extLst>
          </p:cNvPr>
          <p:cNvSpPr>
            <a:spLocks/>
          </p:cNvSpPr>
          <p:nvPr>
            <p:custDataLst>
              <p:tags r:id="rId6"/>
            </p:custDataLst>
          </p:nvPr>
        </p:nvSpPr>
        <p:spPr bwMode="auto">
          <a:xfrm>
            <a:off x="4291013" y="4133850"/>
            <a:ext cx="893762" cy="582613"/>
          </a:xfrm>
          <a:custGeom>
            <a:avLst/>
            <a:gdLst>
              <a:gd name="T0" fmla="*/ 0 w 563"/>
              <a:gd name="T1" fmla="*/ 0 h 367"/>
              <a:gd name="T2" fmla="*/ 8 w 563"/>
              <a:gd name="T3" fmla="*/ 9 h 367"/>
              <a:gd name="T4" fmla="*/ 14 w 563"/>
              <a:gd name="T5" fmla="*/ 19 h 367"/>
              <a:gd name="T6" fmla="*/ 21 w 563"/>
              <a:gd name="T7" fmla="*/ 29 h 367"/>
              <a:gd name="T8" fmla="*/ 27 w 563"/>
              <a:gd name="T9" fmla="*/ 38 h 367"/>
              <a:gd name="T10" fmla="*/ 35 w 563"/>
              <a:gd name="T11" fmla="*/ 48 h 367"/>
              <a:gd name="T12" fmla="*/ 43 w 563"/>
              <a:gd name="T13" fmla="*/ 57 h 367"/>
              <a:gd name="T14" fmla="*/ 50 w 563"/>
              <a:gd name="T15" fmla="*/ 67 h 367"/>
              <a:gd name="T16" fmla="*/ 58 w 563"/>
              <a:gd name="T17" fmla="*/ 75 h 367"/>
              <a:gd name="T18" fmla="*/ 66 w 563"/>
              <a:gd name="T19" fmla="*/ 84 h 367"/>
              <a:gd name="T20" fmla="*/ 73 w 563"/>
              <a:gd name="T21" fmla="*/ 94 h 367"/>
              <a:gd name="T22" fmla="*/ 81 w 563"/>
              <a:gd name="T23" fmla="*/ 103 h 367"/>
              <a:gd name="T24" fmla="*/ 89 w 563"/>
              <a:gd name="T25" fmla="*/ 111 h 367"/>
              <a:gd name="T26" fmla="*/ 96 w 563"/>
              <a:gd name="T27" fmla="*/ 120 h 367"/>
              <a:gd name="T28" fmla="*/ 104 w 563"/>
              <a:gd name="T29" fmla="*/ 128 h 367"/>
              <a:gd name="T30" fmla="*/ 112 w 563"/>
              <a:gd name="T31" fmla="*/ 138 h 367"/>
              <a:gd name="T32" fmla="*/ 144 w 563"/>
              <a:gd name="T33" fmla="*/ 170 h 367"/>
              <a:gd name="T34" fmla="*/ 154 w 563"/>
              <a:gd name="T35" fmla="*/ 178 h 367"/>
              <a:gd name="T36" fmla="*/ 161 w 563"/>
              <a:gd name="T37" fmla="*/ 186 h 367"/>
              <a:gd name="T38" fmla="*/ 171 w 563"/>
              <a:gd name="T39" fmla="*/ 193 h 367"/>
              <a:gd name="T40" fmla="*/ 179 w 563"/>
              <a:gd name="T41" fmla="*/ 201 h 367"/>
              <a:gd name="T42" fmla="*/ 188 w 563"/>
              <a:gd name="T43" fmla="*/ 207 h 367"/>
              <a:gd name="T44" fmla="*/ 196 w 563"/>
              <a:gd name="T45" fmla="*/ 214 h 367"/>
              <a:gd name="T46" fmla="*/ 205 w 563"/>
              <a:gd name="T47" fmla="*/ 220 h 367"/>
              <a:gd name="T48" fmla="*/ 213 w 563"/>
              <a:gd name="T49" fmla="*/ 228 h 367"/>
              <a:gd name="T50" fmla="*/ 223 w 563"/>
              <a:gd name="T51" fmla="*/ 233 h 367"/>
              <a:gd name="T52" fmla="*/ 230 w 563"/>
              <a:gd name="T53" fmla="*/ 239 h 367"/>
              <a:gd name="T54" fmla="*/ 240 w 563"/>
              <a:gd name="T55" fmla="*/ 245 h 367"/>
              <a:gd name="T56" fmla="*/ 248 w 563"/>
              <a:gd name="T57" fmla="*/ 249 h 367"/>
              <a:gd name="T58" fmla="*/ 257 w 563"/>
              <a:gd name="T59" fmla="*/ 254 h 367"/>
              <a:gd name="T60" fmla="*/ 269 w 563"/>
              <a:gd name="T61" fmla="*/ 260 h 367"/>
              <a:gd name="T62" fmla="*/ 280 w 563"/>
              <a:gd name="T63" fmla="*/ 266 h 367"/>
              <a:gd name="T64" fmla="*/ 290 w 563"/>
              <a:gd name="T65" fmla="*/ 272 h 367"/>
              <a:gd name="T66" fmla="*/ 299 w 563"/>
              <a:gd name="T67" fmla="*/ 276 h 367"/>
              <a:gd name="T68" fmla="*/ 309 w 563"/>
              <a:gd name="T69" fmla="*/ 281 h 367"/>
              <a:gd name="T70" fmla="*/ 319 w 563"/>
              <a:gd name="T71" fmla="*/ 287 h 367"/>
              <a:gd name="T72" fmla="*/ 328 w 563"/>
              <a:gd name="T73" fmla="*/ 291 h 367"/>
              <a:gd name="T74" fmla="*/ 336 w 563"/>
              <a:gd name="T75" fmla="*/ 297 h 367"/>
              <a:gd name="T76" fmla="*/ 345 w 563"/>
              <a:gd name="T77" fmla="*/ 300 h 367"/>
              <a:gd name="T78" fmla="*/ 353 w 563"/>
              <a:gd name="T79" fmla="*/ 306 h 367"/>
              <a:gd name="T80" fmla="*/ 361 w 563"/>
              <a:gd name="T81" fmla="*/ 310 h 367"/>
              <a:gd name="T82" fmla="*/ 368 w 563"/>
              <a:gd name="T83" fmla="*/ 314 h 367"/>
              <a:gd name="T84" fmla="*/ 376 w 563"/>
              <a:gd name="T85" fmla="*/ 318 h 367"/>
              <a:gd name="T86" fmla="*/ 384 w 563"/>
              <a:gd name="T87" fmla="*/ 321 h 367"/>
              <a:gd name="T88" fmla="*/ 391 w 563"/>
              <a:gd name="T89" fmla="*/ 325 h 367"/>
              <a:gd name="T90" fmla="*/ 399 w 563"/>
              <a:gd name="T91" fmla="*/ 329 h 367"/>
              <a:gd name="T92" fmla="*/ 409 w 563"/>
              <a:gd name="T93" fmla="*/ 333 h 367"/>
              <a:gd name="T94" fmla="*/ 416 w 563"/>
              <a:gd name="T95" fmla="*/ 337 h 367"/>
              <a:gd name="T96" fmla="*/ 424 w 563"/>
              <a:gd name="T97" fmla="*/ 339 h 367"/>
              <a:gd name="T98" fmla="*/ 432 w 563"/>
              <a:gd name="T99" fmla="*/ 343 h 367"/>
              <a:gd name="T100" fmla="*/ 441 w 563"/>
              <a:gd name="T101" fmla="*/ 344 h 367"/>
              <a:gd name="T102" fmla="*/ 449 w 563"/>
              <a:gd name="T103" fmla="*/ 348 h 367"/>
              <a:gd name="T104" fmla="*/ 459 w 563"/>
              <a:gd name="T105" fmla="*/ 350 h 367"/>
              <a:gd name="T106" fmla="*/ 468 w 563"/>
              <a:gd name="T107" fmla="*/ 352 h 367"/>
              <a:gd name="T108" fmla="*/ 478 w 563"/>
              <a:gd name="T109" fmla="*/ 354 h 367"/>
              <a:gd name="T110" fmla="*/ 487 w 563"/>
              <a:gd name="T111" fmla="*/ 358 h 367"/>
              <a:gd name="T112" fmla="*/ 499 w 563"/>
              <a:gd name="T113" fmla="*/ 360 h 367"/>
              <a:gd name="T114" fmla="*/ 510 w 563"/>
              <a:gd name="T115" fmla="*/ 360 h 367"/>
              <a:gd name="T116" fmla="*/ 522 w 563"/>
              <a:gd name="T117" fmla="*/ 362 h 367"/>
              <a:gd name="T118" fmla="*/ 533 w 563"/>
              <a:gd name="T119" fmla="*/ 364 h 367"/>
              <a:gd name="T120" fmla="*/ 547 w 563"/>
              <a:gd name="T121" fmla="*/ 364 h 367"/>
              <a:gd name="T122" fmla="*/ 560 w 563"/>
              <a:gd name="T123" fmla="*/ 366 h 367"/>
              <a:gd name="T124" fmla="*/ 562 w 563"/>
              <a:gd name="T125" fmla="*/ 366 h 36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63"/>
              <a:gd name="T190" fmla="*/ 0 h 367"/>
              <a:gd name="T191" fmla="*/ 563 w 563"/>
              <a:gd name="T192" fmla="*/ 367 h 36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63" h="367">
                <a:moveTo>
                  <a:pt x="0" y="0"/>
                </a:moveTo>
                <a:lnTo>
                  <a:pt x="8" y="9"/>
                </a:lnTo>
                <a:lnTo>
                  <a:pt x="14" y="19"/>
                </a:lnTo>
                <a:lnTo>
                  <a:pt x="21" y="29"/>
                </a:lnTo>
                <a:lnTo>
                  <a:pt x="27" y="38"/>
                </a:lnTo>
                <a:lnTo>
                  <a:pt x="35" y="48"/>
                </a:lnTo>
                <a:lnTo>
                  <a:pt x="43" y="57"/>
                </a:lnTo>
                <a:lnTo>
                  <a:pt x="50" y="67"/>
                </a:lnTo>
                <a:lnTo>
                  <a:pt x="58" y="75"/>
                </a:lnTo>
                <a:lnTo>
                  <a:pt x="66" y="84"/>
                </a:lnTo>
                <a:lnTo>
                  <a:pt x="73" y="94"/>
                </a:lnTo>
                <a:lnTo>
                  <a:pt x="81" y="103"/>
                </a:lnTo>
                <a:lnTo>
                  <a:pt x="89" y="111"/>
                </a:lnTo>
                <a:lnTo>
                  <a:pt x="96" y="120"/>
                </a:lnTo>
                <a:lnTo>
                  <a:pt x="104" y="128"/>
                </a:lnTo>
                <a:lnTo>
                  <a:pt x="112" y="138"/>
                </a:lnTo>
                <a:lnTo>
                  <a:pt x="144" y="170"/>
                </a:lnTo>
                <a:lnTo>
                  <a:pt x="154" y="178"/>
                </a:lnTo>
                <a:lnTo>
                  <a:pt x="161" y="186"/>
                </a:lnTo>
                <a:lnTo>
                  <a:pt x="171" y="193"/>
                </a:lnTo>
                <a:lnTo>
                  <a:pt x="179" y="201"/>
                </a:lnTo>
                <a:lnTo>
                  <a:pt x="188" y="207"/>
                </a:lnTo>
                <a:lnTo>
                  <a:pt x="196" y="214"/>
                </a:lnTo>
                <a:lnTo>
                  <a:pt x="205" y="220"/>
                </a:lnTo>
                <a:lnTo>
                  <a:pt x="213" y="228"/>
                </a:lnTo>
                <a:lnTo>
                  <a:pt x="223" y="233"/>
                </a:lnTo>
                <a:lnTo>
                  <a:pt x="230" y="239"/>
                </a:lnTo>
                <a:lnTo>
                  <a:pt x="240" y="245"/>
                </a:lnTo>
                <a:lnTo>
                  <a:pt x="248" y="249"/>
                </a:lnTo>
                <a:lnTo>
                  <a:pt x="257" y="254"/>
                </a:lnTo>
                <a:lnTo>
                  <a:pt x="269" y="260"/>
                </a:lnTo>
                <a:lnTo>
                  <a:pt x="280" y="266"/>
                </a:lnTo>
                <a:lnTo>
                  <a:pt x="290" y="272"/>
                </a:lnTo>
                <a:lnTo>
                  <a:pt x="299" y="276"/>
                </a:lnTo>
                <a:lnTo>
                  <a:pt x="309" y="281"/>
                </a:lnTo>
                <a:lnTo>
                  <a:pt x="319" y="287"/>
                </a:lnTo>
                <a:lnTo>
                  <a:pt x="328" y="291"/>
                </a:lnTo>
                <a:lnTo>
                  <a:pt x="336" y="297"/>
                </a:lnTo>
                <a:lnTo>
                  <a:pt x="345" y="300"/>
                </a:lnTo>
                <a:lnTo>
                  <a:pt x="353" y="306"/>
                </a:lnTo>
                <a:lnTo>
                  <a:pt x="361" y="310"/>
                </a:lnTo>
                <a:lnTo>
                  <a:pt x="368" y="314"/>
                </a:lnTo>
                <a:lnTo>
                  <a:pt x="376" y="318"/>
                </a:lnTo>
                <a:lnTo>
                  <a:pt x="384" y="321"/>
                </a:lnTo>
                <a:lnTo>
                  <a:pt x="391" y="325"/>
                </a:lnTo>
                <a:lnTo>
                  <a:pt x="399" y="329"/>
                </a:lnTo>
                <a:lnTo>
                  <a:pt x="409" y="333"/>
                </a:lnTo>
                <a:lnTo>
                  <a:pt x="416" y="337"/>
                </a:lnTo>
                <a:lnTo>
                  <a:pt x="424" y="339"/>
                </a:lnTo>
                <a:lnTo>
                  <a:pt x="432" y="343"/>
                </a:lnTo>
                <a:lnTo>
                  <a:pt x="441" y="344"/>
                </a:lnTo>
                <a:lnTo>
                  <a:pt x="449" y="348"/>
                </a:lnTo>
                <a:lnTo>
                  <a:pt x="459" y="350"/>
                </a:lnTo>
                <a:lnTo>
                  <a:pt x="468" y="352"/>
                </a:lnTo>
                <a:lnTo>
                  <a:pt x="478" y="354"/>
                </a:lnTo>
                <a:lnTo>
                  <a:pt x="487" y="358"/>
                </a:lnTo>
                <a:lnTo>
                  <a:pt x="499" y="360"/>
                </a:lnTo>
                <a:lnTo>
                  <a:pt x="510" y="360"/>
                </a:lnTo>
                <a:lnTo>
                  <a:pt x="522" y="362"/>
                </a:lnTo>
                <a:lnTo>
                  <a:pt x="533" y="364"/>
                </a:lnTo>
                <a:lnTo>
                  <a:pt x="547" y="364"/>
                </a:lnTo>
                <a:lnTo>
                  <a:pt x="560" y="366"/>
                </a:lnTo>
                <a:lnTo>
                  <a:pt x="562" y="366"/>
                </a:lnTo>
              </a:path>
            </a:pathLst>
          </a:custGeom>
          <a:noFill/>
          <a:ln w="28575" cap="rnd" cmpd="sng">
            <a:solidFill>
              <a:schemeClr val="bg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70" name="Freeform 8">
            <a:extLst>
              <a:ext uri="{FF2B5EF4-FFF2-40B4-BE49-F238E27FC236}">
                <a16:creationId xmlns:a16="http://schemas.microsoft.com/office/drawing/2014/main" id="{AA173A40-C311-4A5D-B786-9F4CF1D4A033}"/>
              </a:ext>
            </a:extLst>
          </p:cNvPr>
          <p:cNvSpPr>
            <a:spLocks/>
          </p:cNvSpPr>
          <p:nvPr>
            <p:custDataLst>
              <p:tags r:id="rId7"/>
            </p:custDataLst>
          </p:nvPr>
        </p:nvSpPr>
        <p:spPr bwMode="auto">
          <a:xfrm>
            <a:off x="5186363" y="2990850"/>
            <a:ext cx="4762" cy="1736725"/>
          </a:xfrm>
          <a:custGeom>
            <a:avLst/>
            <a:gdLst>
              <a:gd name="T0" fmla="*/ 0 w 3"/>
              <a:gd name="T1" fmla="*/ 0 h 1094"/>
              <a:gd name="T2" fmla="*/ 0 w 3"/>
              <a:gd name="T3" fmla="*/ 1093 h 1094"/>
              <a:gd name="T4" fmla="*/ 2 w 3"/>
              <a:gd name="T5" fmla="*/ 1093 h 1094"/>
              <a:gd name="T6" fmla="*/ 0 60000 65536"/>
              <a:gd name="T7" fmla="*/ 0 60000 65536"/>
              <a:gd name="T8" fmla="*/ 0 60000 65536"/>
              <a:gd name="T9" fmla="*/ 0 w 3"/>
              <a:gd name="T10" fmla="*/ 0 h 1094"/>
              <a:gd name="T11" fmla="*/ 3 w 3"/>
              <a:gd name="T12" fmla="*/ 1094 h 1094"/>
            </a:gdLst>
            <a:ahLst/>
            <a:cxnLst>
              <a:cxn ang="T6">
                <a:pos x="T0" y="T1"/>
              </a:cxn>
              <a:cxn ang="T7">
                <a:pos x="T2" y="T3"/>
              </a:cxn>
              <a:cxn ang="T8">
                <a:pos x="T4" y="T5"/>
              </a:cxn>
            </a:cxnLst>
            <a:rect l="T9" t="T10" r="T11" b="T12"/>
            <a:pathLst>
              <a:path w="3" h="1094">
                <a:moveTo>
                  <a:pt x="0" y="0"/>
                </a:moveTo>
                <a:lnTo>
                  <a:pt x="0" y="1093"/>
                </a:lnTo>
                <a:lnTo>
                  <a:pt x="2" y="1093"/>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71" name="Freeform 9">
            <a:extLst>
              <a:ext uri="{FF2B5EF4-FFF2-40B4-BE49-F238E27FC236}">
                <a16:creationId xmlns:a16="http://schemas.microsoft.com/office/drawing/2014/main" id="{E35E757F-C05A-4897-8C05-DFE06EAF8B05}"/>
              </a:ext>
            </a:extLst>
          </p:cNvPr>
          <p:cNvSpPr>
            <a:spLocks/>
          </p:cNvSpPr>
          <p:nvPr>
            <p:custDataLst>
              <p:tags r:id="rId8"/>
            </p:custDataLst>
          </p:nvPr>
        </p:nvSpPr>
        <p:spPr bwMode="auto">
          <a:xfrm>
            <a:off x="5895975" y="3759200"/>
            <a:ext cx="9525" cy="1588"/>
          </a:xfrm>
          <a:custGeom>
            <a:avLst/>
            <a:gdLst>
              <a:gd name="T0" fmla="*/ 0 w 6"/>
              <a:gd name="T1" fmla="*/ 0 h 1"/>
              <a:gd name="T2" fmla="*/ 3 w 6"/>
              <a:gd name="T3" fmla="*/ 0 h 1"/>
              <a:gd name="T4" fmla="*/ 5 w 6"/>
              <a:gd name="T5" fmla="*/ 0 h 1"/>
              <a:gd name="T6" fmla="*/ 0 60000 65536"/>
              <a:gd name="T7" fmla="*/ 0 60000 65536"/>
              <a:gd name="T8" fmla="*/ 0 60000 65536"/>
              <a:gd name="T9" fmla="*/ 0 w 6"/>
              <a:gd name="T10" fmla="*/ 0 h 1"/>
              <a:gd name="T11" fmla="*/ 6 w 6"/>
              <a:gd name="T12" fmla="*/ 1 h 1"/>
            </a:gdLst>
            <a:ahLst/>
            <a:cxnLst>
              <a:cxn ang="T6">
                <a:pos x="T0" y="T1"/>
              </a:cxn>
              <a:cxn ang="T7">
                <a:pos x="T2" y="T3"/>
              </a:cxn>
              <a:cxn ang="T8">
                <a:pos x="T4" y="T5"/>
              </a:cxn>
            </a:cxnLst>
            <a:rect l="T9" t="T10" r="T11" b="T12"/>
            <a:pathLst>
              <a:path w="6" h="1">
                <a:moveTo>
                  <a:pt x="0" y="0"/>
                </a:moveTo>
                <a:lnTo>
                  <a:pt x="3" y="0"/>
                </a:lnTo>
                <a:lnTo>
                  <a:pt x="5"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72" name="Freeform 10">
            <a:extLst>
              <a:ext uri="{FF2B5EF4-FFF2-40B4-BE49-F238E27FC236}">
                <a16:creationId xmlns:a16="http://schemas.microsoft.com/office/drawing/2014/main" id="{8F16A83F-5443-4DCF-B516-1F00171D8D89}"/>
              </a:ext>
            </a:extLst>
          </p:cNvPr>
          <p:cNvSpPr>
            <a:spLocks/>
          </p:cNvSpPr>
          <p:nvPr>
            <p:custDataLst>
              <p:tags r:id="rId9"/>
            </p:custDataLst>
          </p:nvPr>
        </p:nvSpPr>
        <p:spPr bwMode="auto">
          <a:xfrm>
            <a:off x="6351588" y="3094038"/>
            <a:ext cx="4762" cy="1627187"/>
          </a:xfrm>
          <a:custGeom>
            <a:avLst/>
            <a:gdLst>
              <a:gd name="T0" fmla="*/ 0 w 3"/>
              <a:gd name="T1" fmla="*/ 0 h 1025"/>
              <a:gd name="T2" fmla="*/ 0 w 3"/>
              <a:gd name="T3" fmla="*/ 1024 h 1025"/>
              <a:gd name="T4" fmla="*/ 2 w 3"/>
              <a:gd name="T5" fmla="*/ 1024 h 1025"/>
              <a:gd name="T6" fmla="*/ 0 60000 65536"/>
              <a:gd name="T7" fmla="*/ 0 60000 65536"/>
              <a:gd name="T8" fmla="*/ 0 60000 65536"/>
              <a:gd name="T9" fmla="*/ 0 w 3"/>
              <a:gd name="T10" fmla="*/ 0 h 1025"/>
              <a:gd name="T11" fmla="*/ 3 w 3"/>
              <a:gd name="T12" fmla="*/ 1025 h 1025"/>
            </a:gdLst>
            <a:ahLst/>
            <a:cxnLst>
              <a:cxn ang="T6">
                <a:pos x="T0" y="T1"/>
              </a:cxn>
              <a:cxn ang="T7">
                <a:pos x="T2" y="T3"/>
              </a:cxn>
              <a:cxn ang="T8">
                <a:pos x="T4" y="T5"/>
              </a:cxn>
            </a:cxnLst>
            <a:rect l="T9" t="T10" r="T11" b="T12"/>
            <a:pathLst>
              <a:path w="3" h="1025">
                <a:moveTo>
                  <a:pt x="0" y="0"/>
                </a:moveTo>
                <a:lnTo>
                  <a:pt x="0" y="1024"/>
                </a:lnTo>
                <a:lnTo>
                  <a:pt x="2" y="1024"/>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73" name="Freeform 11">
            <a:extLst>
              <a:ext uri="{FF2B5EF4-FFF2-40B4-BE49-F238E27FC236}">
                <a16:creationId xmlns:a16="http://schemas.microsoft.com/office/drawing/2014/main" id="{78315F85-A769-4EDF-BB80-38D370A56ABF}"/>
              </a:ext>
            </a:extLst>
          </p:cNvPr>
          <p:cNvSpPr>
            <a:spLocks/>
          </p:cNvSpPr>
          <p:nvPr>
            <p:custDataLst>
              <p:tags r:id="rId10"/>
            </p:custDataLst>
          </p:nvPr>
        </p:nvSpPr>
        <p:spPr bwMode="auto">
          <a:xfrm>
            <a:off x="2855913" y="2368550"/>
            <a:ext cx="4787900" cy="1588"/>
          </a:xfrm>
          <a:custGeom>
            <a:avLst/>
            <a:gdLst>
              <a:gd name="T0" fmla="*/ 0 w 3016"/>
              <a:gd name="T1" fmla="*/ 0 h 1"/>
              <a:gd name="T2" fmla="*/ 3013 w 3016"/>
              <a:gd name="T3" fmla="*/ 0 h 1"/>
              <a:gd name="T4" fmla="*/ 3015 w 3016"/>
              <a:gd name="T5" fmla="*/ 0 h 1"/>
              <a:gd name="T6" fmla="*/ 0 60000 65536"/>
              <a:gd name="T7" fmla="*/ 0 60000 65536"/>
              <a:gd name="T8" fmla="*/ 0 60000 65536"/>
              <a:gd name="T9" fmla="*/ 0 w 3016"/>
              <a:gd name="T10" fmla="*/ 0 h 1"/>
              <a:gd name="T11" fmla="*/ 3016 w 3016"/>
              <a:gd name="T12" fmla="*/ 1 h 1"/>
            </a:gdLst>
            <a:ahLst/>
            <a:cxnLst>
              <a:cxn ang="T6">
                <a:pos x="T0" y="T1"/>
              </a:cxn>
              <a:cxn ang="T7">
                <a:pos x="T2" y="T3"/>
              </a:cxn>
              <a:cxn ang="T8">
                <a:pos x="T4" y="T5"/>
              </a:cxn>
            </a:cxnLst>
            <a:rect l="T9" t="T10" r="T11" b="T12"/>
            <a:pathLst>
              <a:path w="3016" h="1">
                <a:moveTo>
                  <a:pt x="0" y="0"/>
                </a:moveTo>
                <a:lnTo>
                  <a:pt x="3013" y="0"/>
                </a:lnTo>
                <a:lnTo>
                  <a:pt x="3015" y="0"/>
                </a:lnTo>
              </a:path>
            </a:pathLst>
          </a:custGeom>
          <a:noFill/>
          <a:ln w="28575" cap="rnd" cmpd="sng">
            <a:solidFill>
              <a:srgbClr val="66FF33"/>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74" name="Freeform 12">
            <a:extLst>
              <a:ext uri="{FF2B5EF4-FFF2-40B4-BE49-F238E27FC236}">
                <a16:creationId xmlns:a16="http://schemas.microsoft.com/office/drawing/2014/main" id="{07B5173D-CD44-4753-877B-8B225A51E916}"/>
              </a:ext>
            </a:extLst>
          </p:cNvPr>
          <p:cNvSpPr>
            <a:spLocks/>
          </p:cNvSpPr>
          <p:nvPr>
            <p:custDataLst>
              <p:tags r:id="rId11"/>
            </p:custDataLst>
          </p:nvPr>
        </p:nvSpPr>
        <p:spPr bwMode="auto">
          <a:xfrm>
            <a:off x="4254500" y="4114800"/>
            <a:ext cx="84138" cy="1588"/>
          </a:xfrm>
          <a:custGeom>
            <a:avLst/>
            <a:gdLst>
              <a:gd name="T0" fmla="*/ 0 w 53"/>
              <a:gd name="T1" fmla="*/ 0 h 1"/>
              <a:gd name="T2" fmla="*/ 50 w 53"/>
              <a:gd name="T3" fmla="*/ 0 h 1"/>
              <a:gd name="T4" fmla="*/ 52 w 53"/>
              <a:gd name="T5" fmla="*/ 0 h 1"/>
              <a:gd name="T6" fmla="*/ 0 60000 65536"/>
              <a:gd name="T7" fmla="*/ 0 60000 65536"/>
              <a:gd name="T8" fmla="*/ 0 60000 65536"/>
              <a:gd name="T9" fmla="*/ 0 w 53"/>
              <a:gd name="T10" fmla="*/ 0 h 1"/>
              <a:gd name="T11" fmla="*/ 53 w 53"/>
              <a:gd name="T12" fmla="*/ 1 h 1"/>
            </a:gdLst>
            <a:ahLst/>
            <a:cxnLst>
              <a:cxn ang="T6">
                <a:pos x="T0" y="T1"/>
              </a:cxn>
              <a:cxn ang="T7">
                <a:pos x="T2" y="T3"/>
              </a:cxn>
              <a:cxn ang="T8">
                <a:pos x="T4" y="T5"/>
              </a:cxn>
            </a:cxnLst>
            <a:rect l="T9" t="T10" r="T11" b="T12"/>
            <a:pathLst>
              <a:path w="53" h="1">
                <a:moveTo>
                  <a:pt x="0" y="0"/>
                </a:moveTo>
                <a:lnTo>
                  <a:pt x="50" y="0"/>
                </a:lnTo>
                <a:lnTo>
                  <a:pt x="52"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75" name="Freeform 13">
            <a:extLst>
              <a:ext uri="{FF2B5EF4-FFF2-40B4-BE49-F238E27FC236}">
                <a16:creationId xmlns:a16="http://schemas.microsoft.com/office/drawing/2014/main" id="{F278E4A7-ABC9-4AB7-A707-34253DA60F30}"/>
              </a:ext>
            </a:extLst>
          </p:cNvPr>
          <p:cNvSpPr>
            <a:spLocks/>
          </p:cNvSpPr>
          <p:nvPr>
            <p:custDataLst>
              <p:tags r:id="rId12"/>
            </p:custDataLst>
          </p:nvPr>
        </p:nvSpPr>
        <p:spPr bwMode="auto">
          <a:xfrm>
            <a:off x="5180013" y="2994025"/>
            <a:ext cx="542925" cy="989013"/>
          </a:xfrm>
          <a:custGeom>
            <a:avLst/>
            <a:gdLst>
              <a:gd name="T0" fmla="*/ 8 w 342"/>
              <a:gd name="T1" fmla="*/ 4 h 623"/>
              <a:gd name="T2" fmla="*/ 21 w 342"/>
              <a:gd name="T3" fmla="*/ 10 h 623"/>
              <a:gd name="T4" fmla="*/ 33 w 342"/>
              <a:gd name="T5" fmla="*/ 13 h 623"/>
              <a:gd name="T6" fmla="*/ 42 w 342"/>
              <a:gd name="T7" fmla="*/ 19 h 623"/>
              <a:gd name="T8" fmla="*/ 48 w 342"/>
              <a:gd name="T9" fmla="*/ 21 h 623"/>
              <a:gd name="T10" fmla="*/ 60 w 342"/>
              <a:gd name="T11" fmla="*/ 31 h 623"/>
              <a:gd name="T12" fmla="*/ 63 w 342"/>
              <a:gd name="T13" fmla="*/ 36 h 623"/>
              <a:gd name="T14" fmla="*/ 69 w 342"/>
              <a:gd name="T15" fmla="*/ 44 h 623"/>
              <a:gd name="T16" fmla="*/ 73 w 342"/>
              <a:gd name="T17" fmla="*/ 54 h 623"/>
              <a:gd name="T18" fmla="*/ 81 w 342"/>
              <a:gd name="T19" fmla="*/ 67 h 623"/>
              <a:gd name="T20" fmla="*/ 88 w 342"/>
              <a:gd name="T21" fmla="*/ 82 h 623"/>
              <a:gd name="T22" fmla="*/ 98 w 342"/>
              <a:gd name="T23" fmla="*/ 100 h 623"/>
              <a:gd name="T24" fmla="*/ 111 w 342"/>
              <a:gd name="T25" fmla="*/ 122 h 623"/>
              <a:gd name="T26" fmla="*/ 127 w 342"/>
              <a:gd name="T27" fmla="*/ 151 h 623"/>
              <a:gd name="T28" fmla="*/ 146 w 342"/>
              <a:gd name="T29" fmla="*/ 184 h 623"/>
              <a:gd name="T30" fmla="*/ 169 w 342"/>
              <a:gd name="T31" fmla="*/ 228 h 623"/>
              <a:gd name="T32" fmla="*/ 188 w 342"/>
              <a:gd name="T33" fmla="*/ 272 h 623"/>
              <a:gd name="T34" fmla="*/ 203 w 342"/>
              <a:gd name="T35" fmla="*/ 308 h 623"/>
              <a:gd name="T36" fmla="*/ 217 w 342"/>
              <a:gd name="T37" fmla="*/ 339 h 623"/>
              <a:gd name="T38" fmla="*/ 226 w 342"/>
              <a:gd name="T39" fmla="*/ 362 h 623"/>
              <a:gd name="T40" fmla="*/ 234 w 342"/>
              <a:gd name="T41" fmla="*/ 383 h 623"/>
              <a:gd name="T42" fmla="*/ 242 w 342"/>
              <a:gd name="T43" fmla="*/ 398 h 623"/>
              <a:gd name="T44" fmla="*/ 247 w 342"/>
              <a:gd name="T45" fmla="*/ 412 h 623"/>
              <a:gd name="T46" fmla="*/ 253 w 342"/>
              <a:gd name="T47" fmla="*/ 425 h 623"/>
              <a:gd name="T48" fmla="*/ 259 w 342"/>
              <a:gd name="T49" fmla="*/ 438 h 623"/>
              <a:gd name="T50" fmla="*/ 267 w 342"/>
              <a:gd name="T51" fmla="*/ 454 h 623"/>
              <a:gd name="T52" fmla="*/ 274 w 342"/>
              <a:gd name="T53" fmla="*/ 473 h 623"/>
              <a:gd name="T54" fmla="*/ 284 w 342"/>
              <a:gd name="T55" fmla="*/ 494 h 623"/>
              <a:gd name="T56" fmla="*/ 295 w 342"/>
              <a:gd name="T57" fmla="*/ 523 h 623"/>
              <a:gd name="T58" fmla="*/ 311 w 342"/>
              <a:gd name="T59" fmla="*/ 555 h 623"/>
              <a:gd name="T60" fmla="*/ 328 w 342"/>
              <a:gd name="T61" fmla="*/ 597 h 623"/>
              <a:gd name="T62" fmla="*/ 341 w 342"/>
              <a:gd name="T63" fmla="*/ 622 h 62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42"/>
              <a:gd name="T97" fmla="*/ 0 h 623"/>
              <a:gd name="T98" fmla="*/ 342 w 342"/>
              <a:gd name="T99" fmla="*/ 623 h 62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42" h="623">
                <a:moveTo>
                  <a:pt x="0" y="0"/>
                </a:moveTo>
                <a:lnTo>
                  <a:pt x="8" y="4"/>
                </a:lnTo>
                <a:lnTo>
                  <a:pt x="15" y="6"/>
                </a:lnTo>
                <a:lnTo>
                  <a:pt x="21" y="10"/>
                </a:lnTo>
                <a:lnTo>
                  <a:pt x="27" y="11"/>
                </a:lnTo>
                <a:lnTo>
                  <a:pt x="33" y="13"/>
                </a:lnTo>
                <a:lnTo>
                  <a:pt x="37" y="15"/>
                </a:lnTo>
                <a:lnTo>
                  <a:pt x="42" y="19"/>
                </a:lnTo>
                <a:lnTo>
                  <a:pt x="44" y="19"/>
                </a:lnTo>
                <a:lnTo>
                  <a:pt x="48" y="21"/>
                </a:lnTo>
                <a:lnTo>
                  <a:pt x="56" y="29"/>
                </a:lnTo>
                <a:lnTo>
                  <a:pt x="60" y="31"/>
                </a:lnTo>
                <a:lnTo>
                  <a:pt x="61" y="34"/>
                </a:lnTo>
                <a:lnTo>
                  <a:pt x="63" y="36"/>
                </a:lnTo>
                <a:lnTo>
                  <a:pt x="65" y="40"/>
                </a:lnTo>
                <a:lnTo>
                  <a:pt x="69" y="44"/>
                </a:lnTo>
                <a:lnTo>
                  <a:pt x="71" y="48"/>
                </a:lnTo>
                <a:lnTo>
                  <a:pt x="73" y="54"/>
                </a:lnTo>
                <a:lnTo>
                  <a:pt x="77" y="59"/>
                </a:lnTo>
                <a:lnTo>
                  <a:pt x="81" y="67"/>
                </a:lnTo>
                <a:lnTo>
                  <a:pt x="84" y="73"/>
                </a:lnTo>
                <a:lnTo>
                  <a:pt x="88" y="82"/>
                </a:lnTo>
                <a:lnTo>
                  <a:pt x="92" y="90"/>
                </a:lnTo>
                <a:lnTo>
                  <a:pt x="98" y="100"/>
                </a:lnTo>
                <a:lnTo>
                  <a:pt x="104" y="111"/>
                </a:lnTo>
                <a:lnTo>
                  <a:pt x="111" y="122"/>
                </a:lnTo>
                <a:lnTo>
                  <a:pt x="119" y="136"/>
                </a:lnTo>
                <a:lnTo>
                  <a:pt x="127" y="151"/>
                </a:lnTo>
                <a:lnTo>
                  <a:pt x="136" y="167"/>
                </a:lnTo>
                <a:lnTo>
                  <a:pt x="146" y="184"/>
                </a:lnTo>
                <a:lnTo>
                  <a:pt x="157" y="201"/>
                </a:lnTo>
                <a:lnTo>
                  <a:pt x="169" y="228"/>
                </a:lnTo>
                <a:lnTo>
                  <a:pt x="178" y="251"/>
                </a:lnTo>
                <a:lnTo>
                  <a:pt x="188" y="272"/>
                </a:lnTo>
                <a:lnTo>
                  <a:pt x="196" y="291"/>
                </a:lnTo>
                <a:lnTo>
                  <a:pt x="203" y="308"/>
                </a:lnTo>
                <a:lnTo>
                  <a:pt x="211" y="325"/>
                </a:lnTo>
                <a:lnTo>
                  <a:pt x="217" y="339"/>
                </a:lnTo>
                <a:lnTo>
                  <a:pt x="222" y="352"/>
                </a:lnTo>
                <a:lnTo>
                  <a:pt x="226" y="362"/>
                </a:lnTo>
                <a:lnTo>
                  <a:pt x="230" y="373"/>
                </a:lnTo>
                <a:lnTo>
                  <a:pt x="234" y="383"/>
                </a:lnTo>
                <a:lnTo>
                  <a:pt x="238" y="391"/>
                </a:lnTo>
                <a:lnTo>
                  <a:pt x="242" y="398"/>
                </a:lnTo>
                <a:lnTo>
                  <a:pt x="245" y="406"/>
                </a:lnTo>
                <a:lnTo>
                  <a:pt x="247" y="412"/>
                </a:lnTo>
                <a:lnTo>
                  <a:pt x="251" y="419"/>
                </a:lnTo>
                <a:lnTo>
                  <a:pt x="253" y="425"/>
                </a:lnTo>
                <a:lnTo>
                  <a:pt x="257" y="433"/>
                </a:lnTo>
                <a:lnTo>
                  <a:pt x="259" y="438"/>
                </a:lnTo>
                <a:lnTo>
                  <a:pt x="263" y="446"/>
                </a:lnTo>
                <a:lnTo>
                  <a:pt x="267" y="454"/>
                </a:lnTo>
                <a:lnTo>
                  <a:pt x="270" y="463"/>
                </a:lnTo>
                <a:lnTo>
                  <a:pt x="274" y="473"/>
                </a:lnTo>
                <a:lnTo>
                  <a:pt x="278" y="482"/>
                </a:lnTo>
                <a:lnTo>
                  <a:pt x="284" y="494"/>
                </a:lnTo>
                <a:lnTo>
                  <a:pt x="290" y="507"/>
                </a:lnTo>
                <a:lnTo>
                  <a:pt x="295" y="523"/>
                </a:lnTo>
                <a:lnTo>
                  <a:pt x="303" y="538"/>
                </a:lnTo>
                <a:lnTo>
                  <a:pt x="311" y="555"/>
                </a:lnTo>
                <a:lnTo>
                  <a:pt x="318" y="576"/>
                </a:lnTo>
                <a:lnTo>
                  <a:pt x="328" y="597"/>
                </a:lnTo>
                <a:lnTo>
                  <a:pt x="339" y="622"/>
                </a:lnTo>
                <a:lnTo>
                  <a:pt x="341" y="622"/>
                </a:lnTo>
              </a:path>
            </a:pathLst>
          </a:custGeom>
          <a:noFill/>
          <a:ln w="28575" cap="rnd" cmpd="sng">
            <a:solidFill>
              <a:schemeClr val="bg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76" name="Freeform 14">
            <a:extLst>
              <a:ext uri="{FF2B5EF4-FFF2-40B4-BE49-F238E27FC236}">
                <a16:creationId xmlns:a16="http://schemas.microsoft.com/office/drawing/2014/main" id="{94EFA2F9-5273-4EF3-B635-DC2576FF2685}"/>
              </a:ext>
            </a:extLst>
          </p:cNvPr>
          <p:cNvSpPr>
            <a:spLocks/>
          </p:cNvSpPr>
          <p:nvPr>
            <p:custDataLst>
              <p:tags r:id="rId13"/>
            </p:custDataLst>
          </p:nvPr>
        </p:nvSpPr>
        <p:spPr bwMode="auto">
          <a:xfrm>
            <a:off x="6342063" y="3103563"/>
            <a:ext cx="850900" cy="985837"/>
          </a:xfrm>
          <a:custGeom>
            <a:avLst/>
            <a:gdLst>
              <a:gd name="T0" fmla="*/ 0 w 536"/>
              <a:gd name="T1" fmla="*/ 0 h 621"/>
              <a:gd name="T2" fmla="*/ 14 w 536"/>
              <a:gd name="T3" fmla="*/ 11 h 621"/>
              <a:gd name="T4" fmla="*/ 25 w 536"/>
              <a:gd name="T5" fmla="*/ 25 h 621"/>
              <a:gd name="T6" fmla="*/ 39 w 536"/>
              <a:gd name="T7" fmla="*/ 36 h 621"/>
              <a:gd name="T8" fmla="*/ 50 w 536"/>
              <a:gd name="T9" fmla="*/ 48 h 621"/>
              <a:gd name="T10" fmla="*/ 64 w 536"/>
              <a:gd name="T11" fmla="*/ 59 h 621"/>
              <a:gd name="T12" fmla="*/ 123 w 536"/>
              <a:gd name="T13" fmla="*/ 119 h 621"/>
              <a:gd name="T14" fmla="*/ 136 w 536"/>
              <a:gd name="T15" fmla="*/ 130 h 621"/>
              <a:gd name="T16" fmla="*/ 148 w 536"/>
              <a:gd name="T17" fmla="*/ 142 h 621"/>
              <a:gd name="T18" fmla="*/ 159 w 536"/>
              <a:gd name="T19" fmla="*/ 155 h 621"/>
              <a:gd name="T20" fmla="*/ 171 w 536"/>
              <a:gd name="T21" fmla="*/ 166 h 621"/>
              <a:gd name="T22" fmla="*/ 184 w 536"/>
              <a:gd name="T23" fmla="*/ 178 h 621"/>
              <a:gd name="T24" fmla="*/ 196 w 536"/>
              <a:gd name="T25" fmla="*/ 189 h 621"/>
              <a:gd name="T26" fmla="*/ 207 w 536"/>
              <a:gd name="T27" fmla="*/ 203 h 621"/>
              <a:gd name="T28" fmla="*/ 219 w 536"/>
              <a:gd name="T29" fmla="*/ 214 h 621"/>
              <a:gd name="T30" fmla="*/ 230 w 536"/>
              <a:gd name="T31" fmla="*/ 228 h 621"/>
              <a:gd name="T32" fmla="*/ 242 w 536"/>
              <a:gd name="T33" fmla="*/ 239 h 621"/>
              <a:gd name="T34" fmla="*/ 253 w 536"/>
              <a:gd name="T35" fmla="*/ 253 h 621"/>
              <a:gd name="T36" fmla="*/ 265 w 536"/>
              <a:gd name="T37" fmla="*/ 264 h 621"/>
              <a:gd name="T38" fmla="*/ 276 w 536"/>
              <a:gd name="T39" fmla="*/ 277 h 621"/>
              <a:gd name="T40" fmla="*/ 288 w 536"/>
              <a:gd name="T41" fmla="*/ 291 h 621"/>
              <a:gd name="T42" fmla="*/ 299 w 536"/>
              <a:gd name="T43" fmla="*/ 302 h 621"/>
              <a:gd name="T44" fmla="*/ 311 w 536"/>
              <a:gd name="T45" fmla="*/ 316 h 621"/>
              <a:gd name="T46" fmla="*/ 320 w 536"/>
              <a:gd name="T47" fmla="*/ 329 h 621"/>
              <a:gd name="T48" fmla="*/ 332 w 536"/>
              <a:gd name="T49" fmla="*/ 343 h 621"/>
              <a:gd name="T50" fmla="*/ 343 w 536"/>
              <a:gd name="T51" fmla="*/ 356 h 621"/>
              <a:gd name="T52" fmla="*/ 355 w 536"/>
              <a:gd name="T53" fmla="*/ 369 h 621"/>
              <a:gd name="T54" fmla="*/ 365 w 536"/>
              <a:gd name="T55" fmla="*/ 385 h 621"/>
              <a:gd name="T56" fmla="*/ 376 w 536"/>
              <a:gd name="T57" fmla="*/ 398 h 621"/>
              <a:gd name="T58" fmla="*/ 388 w 536"/>
              <a:gd name="T59" fmla="*/ 415 h 621"/>
              <a:gd name="T60" fmla="*/ 399 w 536"/>
              <a:gd name="T61" fmla="*/ 429 h 621"/>
              <a:gd name="T62" fmla="*/ 409 w 536"/>
              <a:gd name="T63" fmla="*/ 442 h 621"/>
              <a:gd name="T64" fmla="*/ 418 w 536"/>
              <a:gd name="T65" fmla="*/ 456 h 621"/>
              <a:gd name="T66" fmla="*/ 426 w 536"/>
              <a:gd name="T67" fmla="*/ 467 h 621"/>
              <a:gd name="T68" fmla="*/ 434 w 536"/>
              <a:gd name="T69" fmla="*/ 477 h 621"/>
              <a:gd name="T70" fmla="*/ 441 w 536"/>
              <a:gd name="T71" fmla="*/ 486 h 621"/>
              <a:gd name="T72" fmla="*/ 447 w 536"/>
              <a:gd name="T73" fmla="*/ 494 h 621"/>
              <a:gd name="T74" fmla="*/ 453 w 536"/>
              <a:gd name="T75" fmla="*/ 501 h 621"/>
              <a:gd name="T76" fmla="*/ 457 w 536"/>
              <a:gd name="T77" fmla="*/ 507 h 621"/>
              <a:gd name="T78" fmla="*/ 462 w 536"/>
              <a:gd name="T79" fmla="*/ 513 h 621"/>
              <a:gd name="T80" fmla="*/ 466 w 536"/>
              <a:gd name="T81" fmla="*/ 519 h 621"/>
              <a:gd name="T82" fmla="*/ 470 w 536"/>
              <a:gd name="T83" fmla="*/ 524 h 621"/>
              <a:gd name="T84" fmla="*/ 472 w 536"/>
              <a:gd name="T85" fmla="*/ 528 h 621"/>
              <a:gd name="T86" fmla="*/ 476 w 536"/>
              <a:gd name="T87" fmla="*/ 532 h 621"/>
              <a:gd name="T88" fmla="*/ 478 w 536"/>
              <a:gd name="T89" fmla="*/ 536 h 621"/>
              <a:gd name="T90" fmla="*/ 480 w 536"/>
              <a:gd name="T91" fmla="*/ 540 h 621"/>
              <a:gd name="T92" fmla="*/ 485 w 536"/>
              <a:gd name="T93" fmla="*/ 546 h 621"/>
              <a:gd name="T94" fmla="*/ 487 w 536"/>
              <a:gd name="T95" fmla="*/ 549 h 621"/>
              <a:gd name="T96" fmla="*/ 489 w 536"/>
              <a:gd name="T97" fmla="*/ 553 h 621"/>
              <a:gd name="T98" fmla="*/ 491 w 536"/>
              <a:gd name="T99" fmla="*/ 557 h 621"/>
              <a:gd name="T100" fmla="*/ 495 w 536"/>
              <a:gd name="T101" fmla="*/ 561 h 621"/>
              <a:gd name="T102" fmla="*/ 497 w 536"/>
              <a:gd name="T103" fmla="*/ 565 h 621"/>
              <a:gd name="T104" fmla="*/ 501 w 536"/>
              <a:gd name="T105" fmla="*/ 568 h 621"/>
              <a:gd name="T106" fmla="*/ 503 w 536"/>
              <a:gd name="T107" fmla="*/ 574 h 621"/>
              <a:gd name="T108" fmla="*/ 506 w 536"/>
              <a:gd name="T109" fmla="*/ 580 h 621"/>
              <a:gd name="T110" fmla="*/ 510 w 536"/>
              <a:gd name="T111" fmla="*/ 586 h 621"/>
              <a:gd name="T112" fmla="*/ 516 w 536"/>
              <a:gd name="T113" fmla="*/ 593 h 621"/>
              <a:gd name="T114" fmla="*/ 522 w 536"/>
              <a:gd name="T115" fmla="*/ 601 h 621"/>
              <a:gd name="T116" fmla="*/ 528 w 536"/>
              <a:gd name="T117" fmla="*/ 611 h 621"/>
              <a:gd name="T118" fmla="*/ 533 w 536"/>
              <a:gd name="T119" fmla="*/ 620 h 621"/>
              <a:gd name="T120" fmla="*/ 535 w 536"/>
              <a:gd name="T121" fmla="*/ 620 h 6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36"/>
              <a:gd name="T184" fmla="*/ 0 h 621"/>
              <a:gd name="T185" fmla="*/ 536 w 536"/>
              <a:gd name="T186" fmla="*/ 621 h 6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36" h="621">
                <a:moveTo>
                  <a:pt x="0" y="0"/>
                </a:moveTo>
                <a:lnTo>
                  <a:pt x="14" y="11"/>
                </a:lnTo>
                <a:lnTo>
                  <a:pt x="25" y="25"/>
                </a:lnTo>
                <a:lnTo>
                  <a:pt x="39" y="36"/>
                </a:lnTo>
                <a:lnTo>
                  <a:pt x="50" y="48"/>
                </a:lnTo>
                <a:lnTo>
                  <a:pt x="64" y="59"/>
                </a:lnTo>
                <a:lnTo>
                  <a:pt x="123" y="119"/>
                </a:lnTo>
                <a:lnTo>
                  <a:pt x="136" y="130"/>
                </a:lnTo>
                <a:lnTo>
                  <a:pt x="148" y="142"/>
                </a:lnTo>
                <a:lnTo>
                  <a:pt x="159" y="155"/>
                </a:lnTo>
                <a:lnTo>
                  <a:pt x="171" y="166"/>
                </a:lnTo>
                <a:lnTo>
                  <a:pt x="184" y="178"/>
                </a:lnTo>
                <a:lnTo>
                  <a:pt x="196" y="189"/>
                </a:lnTo>
                <a:lnTo>
                  <a:pt x="207" y="203"/>
                </a:lnTo>
                <a:lnTo>
                  <a:pt x="219" y="214"/>
                </a:lnTo>
                <a:lnTo>
                  <a:pt x="230" y="228"/>
                </a:lnTo>
                <a:lnTo>
                  <a:pt x="242" y="239"/>
                </a:lnTo>
                <a:lnTo>
                  <a:pt x="253" y="253"/>
                </a:lnTo>
                <a:lnTo>
                  <a:pt x="265" y="264"/>
                </a:lnTo>
                <a:lnTo>
                  <a:pt x="276" y="277"/>
                </a:lnTo>
                <a:lnTo>
                  <a:pt x="288" y="291"/>
                </a:lnTo>
                <a:lnTo>
                  <a:pt x="299" y="302"/>
                </a:lnTo>
                <a:lnTo>
                  <a:pt x="311" y="316"/>
                </a:lnTo>
                <a:lnTo>
                  <a:pt x="320" y="329"/>
                </a:lnTo>
                <a:lnTo>
                  <a:pt x="332" y="343"/>
                </a:lnTo>
                <a:lnTo>
                  <a:pt x="343" y="356"/>
                </a:lnTo>
                <a:lnTo>
                  <a:pt x="355" y="369"/>
                </a:lnTo>
                <a:lnTo>
                  <a:pt x="365" y="385"/>
                </a:lnTo>
                <a:lnTo>
                  <a:pt x="376" y="398"/>
                </a:lnTo>
                <a:lnTo>
                  <a:pt x="388" y="415"/>
                </a:lnTo>
                <a:lnTo>
                  <a:pt x="399" y="429"/>
                </a:lnTo>
                <a:lnTo>
                  <a:pt x="409" y="442"/>
                </a:lnTo>
                <a:lnTo>
                  <a:pt x="418" y="456"/>
                </a:lnTo>
                <a:lnTo>
                  <a:pt x="426" y="467"/>
                </a:lnTo>
                <a:lnTo>
                  <a:pt x="434" y="477"/>
                </a:lnTo>
                <a:lnTo>
                  <a:pt x="441" y="486"/>
                </a:lnTo>
                <a:lnTo>
                  <a:pt x="447" y="494"/>
                </a:lnTo>
                <a:lnTo>
                  <a:pt x="453" y="501"/>
                </a:lnTo>
                <a:lnTo>
                  <a:pt x="457" y="507"/>
                </a:lnTo>
                <a:lnTo>
                  <a:pt x="462" y="513"/>
                </a:lnTo>
                <a:lnTo>
                  <a:pt x="466" y="519"/>
                </a:lnTo>
                <a:lnTo>
                  <a:pt x="470" y="524"/>
                </a:lnTo>
                <a:lnTo>
                  <a:pt x="472" y="528"/>
                </a:lnTo>
                <a:lnTo>
                  <a:pt x="476" y="532"/>
                </a:lnTo>
                <a:lnTo>
                  <a:pt x="478" y="536"/>
                </a:lnTo>
                <a:lnTo>
                  <a:pt x="480" y="540"/>
                </a:lnTo>
                <a:lnTo>
                  <a:pt x="485" y="546"/>
                </a:lnTo>
                <a:lnTo>
                  <a:pt x="487" y="549"/>
                </a:lnTo>
                <a:lnTo>
                  <a:pt x="489" y="553"/>
                </a:lnTo>
                <a:lnTo>
                  <a:pt x="491" y="557"/>
                </a:lnTo>
                <a:lnTo>
                  <a:pt x="495" y="561"/>
                </a:lnTo>
                <a:lnTo>
                  <a:pt x="497" y="565"/>
                </a:lnTo>
                <a:lnTo>
                  <a:pt x="501" y="568"/>
                </a:lnTo>
                <a:lnTo>
                  <a:pt x="503" y="574"/>
                </a:lnTo>
                <a:lnTo>
                  <a:pt x="506" y="580"/>
                </a:lnTo>
                <a:lnTo>
                  <a:pt x="510" y="586"/>
                </a:lnTo>
                <a:lnTo>
                  <a:pt x="516" y="593"/>
                </a:lnTo>
                <a:lnTo>
                  <a:pt x="522" y="601"/>
                </a:lnTo>
                <a:lnTo>
                  <a:pt x="528" y="611"/>
                </a:lnTo>
                <a:lnTo>
                  <a:pt x="533" y="620"/>
                </a:lnTo>
                <a:lnTo>
                  <a:pt x="535" y="620"/>
                </a:lnTo>
              </a:path>
            </a:pathLst>
          </a:custGeom>
          <a:noFill/>
          <a:ln w="28575" cap="rnd" cmpd="sng">
            <a:solidFill>
              <a:schemeClr val="bg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77" name="Freeform 15">
            <a:extLst>
              <a:ext uri="{FF2B5EF4-FFF2-40B4-BE49-F238E27FC236}">
                <a16:creationId xmlns:a16="http://schemas.microsoft.com/office/drawing/2014/main" id="{4A71029D-DF71-4885-81E1-B2EF674237C7}"/>
              </a:ext>
            </a:extLst>
          </p:cNvPr>
          <p:cNvSpPr>
            <a:spLocks/>
          </p:cNvSpPr>
          <p:nvPr>
            <p:custDataLst>
              <p:tags r:id="rId14"/>
            </p:custDataLst>
          </p:nvPr>
        </p:nvSpPr>
        <p:spPr bwMode="auto">
          <a:xfrm>
            <a:off x="7127875" y="4076700"/>
            <a:ext cx="84138" cy="1588"/>
          </a:xfrm>
          <a:custGeom>
            <a:avLst/>
            <a:gdLst>
              <a:gd name="T0" fmla="*/ 0 w 53"/>
              <a:gd name="T1" fmla="*/ 0 h 1"/>
              <a:gd name="T2" fmla="*/ 50 w 53"/>
              <a:gd name="T3" fmla="*/ 0 h 1"/>
              <a:gd name="T4" fmla="*/ 52 w 53"/>
              <a:gd name="T5" fmla="*/ 0 h 1"/>
              <a:gd name="T6" fmla="*/ 0 60000 65536"/>
              <a:gd name="T7" fmla="*/ 0 60000 65536"/>
              <a:gd name="T8" fmla="*/ 0 60000 65536"/>
              <a:gd name="T9" fmla="*/ 0 w 53"/>
              <a:gd name="T10" fmla="*/ 0 h 1"/>
              <a:gd name="T11" fmla="*/ 53 w 53"/>
              <a:gd name="T12" fmla="*/ 1 h 1"/>
            </a:gdLst>
            <a:ahLst/>
            <a:cxnLst>
              <a:cxn ang="T6">
                <a:pos x="T0" y="T1"/>
              </a:cxn>
              <a:cxn ang="T7">
                <a:pos x="T2" y="T3"/>
              </a:cxn>
              <a:cxn ang="T8">
                <a:pos x="T4" y="T5"/>
              </a:cxn>
            </a:cxnLst>
            <a:rect l="T9" t="T10" r="T11" b="T12"/>
            <a:pathLst>
              <a:path w="53" h="1">
                <a:moveTo>
                  <a:pt x="0" y="0"/>
                </a:moveTo>
                <a:lnTo>
                  <a:pt x="50" y="0"/>
                </a:lnTo>
                <a:lnTo>
                  <a:pt x="52"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78" name="Freeform 16">
            <a:extLst>
              <a:ext uri="{FF2B5EF4-FFF2-40B4-BE49-F238E27FC236}">
                <a16:creationId xmlns:a16="http://schemas.microsoft.com/office/drawing/2014/main" id="{912C467F-C877-4214-943A-D65DF59D0DF3}"/>
              </a:ext>
            </a:extLst>
          </p:cNvPr>
          <p:cNvSpPr>
            <a:spLocks/>
          </p:cNvSpPr>
          <p:nvPr>
            <p:custDataLst>
              <p:tags r:id="rId15"/>
            </p:custDataLst>
          </p:nvPr>
        </p:nvSpPr>
        <p:spPr bwMode="auto">
          <a:xfrm>
            <a:off x="2860675" y="4473575"/>
            <a:ext cx="4700588" cy="1588"/>
          </a:xfrm>
          <a:custGeom>
            <a:avLst/>
            <a:gdLst>
              <a:gd name="T0" fmla="*/ 0 w 2961"/>
              <a:gd name="T1" fmla="*/ 0 h 1"/>
              <a:gd name="T2" fmla="*/ 2958 w 2961"/>
              <a:gd name="T3" fmla="*/ 0 h 1"/>
              <a:gd name="T4" fmla="*/ 2960 w 2961"/>
              <a:gd name="T5" fmla="*/ 0 h 1"/>
              <a:gd name="T6" fmla="*/ 0 60000 65536"/>
              <a:gd name="T7" fmla="*/ 0 60000 65536"/>
              <a:gd name="T8" fmla="*/ 0 60000 65536"/>
              <a:gd name="T9" fmla="*/ 0 w 2961"/>
              <a:gd name="T10" fmla="*/ 0 h 1"/>
              <a:gd name="T11" fmla="*/ 2961 w 2961"/>
              <a:gd name="T12" fmla="*/ 1 h 1"/>
            </a:gdLst>
            <a:ahLst/>
            <a:cxnLst>
              <a:cxn ang="T6">
                <a:pos x="T0" y="T1"/>
              </a:cxn>
              <a:cxn ang="T7">
                <a:pos x="T2" y="T3"/>
              </a:cxn>
              <a:cxn ang="T8">
                <a:pos x="T4" y="T5"/>
              </a:cxn>
            </a:cxnLst>
            <a:rect l="T9" t="T10" r="T11" b="T12"/>
            <a:pathLst>
              <a:path w="2961" h="1">
                <a:moveTo>
                  <a:pt x="0" y="0"/>
                </a:moveTo>
                <a:lnTo>
                  <a:pt x="2958" y="0"/>
                </a:lnTo>
                <a:lnTo>
                  <a:pt x="2960" y="0"/>
                </a:lnTo>
              </a:path>
            </a:pathLst>
          </a:custGeom>
          <a:noFill/>
          <a:ln w="28575" cap="rnd" cmpd="sng">
            <a:solidFill>
              <a:schemeClr val="hlink"/>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79" name="Freeform 17">
            <a:extLst>
              <a:ext uri="{FF2B5EF4-FFF2-40B4-BE49-F238E27FC236}">
                <a16:creationId xmlns:a16="http://schemas.microsoft.com/office/drawing/2014/main" id="{7C236239-F4CC-4C98-AD86-2D3D03D0B277}"/>
              </a:ext>
            </a:extLst>
          </p:cNvPr>
          <p:cNvSpPr>
            <a:spLocks/>
          </p:cNvSpPr>
          <p:nvPr>
            <p:custDataLst>
              <p:tags r:id="rId16"/>
            </p:custDataLst>
          </p:nvPr>
        </p:nvSpPr>
        <p:spPr bwMode="auto">
          <a:xfrm>
            <a:off x="4291013" y="2386013"/>
            <a:ext cx="2095500" cy="2089150"/>
          </a:xfrm>
          <a:custGeom>
            <a:avLst/>
            <a:gdLst>
              <a:gd name="T0" fmla="*/ 0 w 1320"/>
              <a:gd name="T1" fmla="*/ 0 h 1316"/>
              <a:gd name="T2" fmla="*/ 1317 w 1320"/>
              <a:gd name="T3" fmla="*/ 1315 h 1316"/>
              <a:gd name="T4" fmla="*/ 1319 w 1320"/>
              <a:gd name="T5" fmla="*/ 1315 h 1316"/>
              <a:gd name="T6" fmla="*/ 0 60000 65536"/>
              <a:gd name="T7" fmla="*/ 0 60000 65536"/>
              <a:gd name="T8" fmla="*/ 0 60000 65536"/>
              <a:gd name="T9" fmla="*/ 0 w 1320"/>
              <a:gd name="T10" fmla="*/ 0 h 1316"/>
              <a:gd name="T11" fmla="*/ 1320 w 1320"/>
              <a:gd name="T12" fmla="*/ 1316 h 1316"/>
            </a:gdLst>
            <a:ahLst/>
            <a:cxnLst>
              <a:cxn ang="T6">
                <a:pos x="T0" y="T1"/>
              </a:cxn>
              <a:cxn ang="T7">
                <a:pos x="T2" y="T3"/>
              </a:cxn>
              <a:cxn ang="T8">
                <a:pos x="T4" y="T5"/>
              </a:cxn>
            </a:cxnLst>
            <a:rect l="T9" t="T10" r="T11" b="T12"/>
            <a:pathLst>
              <a:path w="1320" h="1316">
                <a:moveTo>
                  <a:pt x="0" y="0"/>
                </a:moveTo>
                <a:lnTo>
                  <a:pt x="1317" y="1315"/>
                </a:lnTo>
                <a:lnTo>
                  <a:pt x="1319" y="1315"/>
                </a:lnTo>
              </a:path>
            </a:pathLst>
          </a:custGeom>
          <a:noFill/>
          <a:ln w="12700" cap="rnd" cmpd="sng">
            <a:solidFill>
              <a:schemeClr val="tx2"/>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80" name="Freeform 18">
            <a:extLst>
              <a:ext uri="{FF2B5EF4-FFF2-40B4-BE49-F238E27FC236}">
                <a16:creationId xmlns:a16="http://schemas.microsoft.com/office/drawing/2014/main" id="{AABEEF2E-72FE-4059-80D9-5F5C55B99A25}"/>
              </a:ext>
            </a:extLst>
          </p:cNvPr>
          <p:cNvSpPr>
            <a:spLocks/>
          </p:cNvSpPr>
          <p:nvPr>
            <p:custDataLst>
              <p:tags r:id="rId17"/>
            </p:custDataLst>
          </p:nvPr>
        </p:nvSpPr>
        <p:spPr bwMode="auto">
          <a:xfrm>
            <a:off x="5697538" y="3994150"/>
            <a:ext cx="71437" cy="1588"/>
          </a:xfrm>
          <a:custGeom>
            <a:avLst/>
            <a:gdLst>
              <a:gd name="T0" fmla="*/ 0 w 45"/>
              <a:gd name="T1" fmla="*/ 0 h 1"/>
              <a:gd name="T2" fmla="*/ 42 w 45"/>
              <a:gd name="T3" fmla="*/ 0 h 1"/>
              <a:gd name="T4" fmla="*/ 44 w 45"/>
              <a:gd name="T5" fmla="*/ 0 h 1"/>
              <a:gd name="T6" fmla="*/ 0 60000 65536"/>
              <a:gd name="T7" fmla="*/ 0 60000 65536"/>
              <a:gd name="T8" fmla="*/ 0 60000 65536"/>
              <a:gd name="T9" fmla="*/ 0 w 45"/>
              <a:gd name="T10" fmla="*/ 0 h 1"/>
              <a:gd name="T11" fmla="*/ 45 w 45"/>
              <a:gd name="T12" fmla="*/ 1 h 1"/>
            </a:gdLst>
            <a:ahLst/>
            <a:cxnLst>
              <a:cxn ang="T6">
                <a:pos x="T0" y="T1"/>
              </a:cxn>
              <a:cxn ang="T7">
                <a:pos x="T2" y="T3"/>
              </a:cxn>
              <a:cxn ang="T8">
                <a:pos x="T4" y="T5"/>
              </a:cxn>
            </a:cxnLst>
            <a:rect l="T9" t="T10" r="T11" b="T12"/>
            <a:pathLst>
              <a:path w="45" h="1">
                <a:moveTo>
                  <a:pt x="0" y="0"/>
                </a:moveTo>
                <a:lnTo>
                  <a:pt x="42" y="0"/>
                </a:lnTo>
                <a:lnTo>
                  <a:pt x="44"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81" name="Freeform 19">
            <a:extLst>
              <a:ext uri="{FF2B5EF4-FFF2-40B4-BE49-F238E27FC236}">
                <a16:creationId xmlns:a16="http://schemas.microsoft.com/office/drawing/2014/main" id="{421400D0-2E28-4181-99CC-403345E3B29A}"/>
              </a:ext>
            </a:extLst>
          </p:cNvPr>
          <p:cNvSpPr>
            <a:spLocks/>
          </p:cNvSpPr>
          <p:nvPr>
            <p:custDataLst>
              <p:tags r:id="rId18"/>
            </p:custDataLst>
          </p:nvPr>
        </p:nvSpPr>
        <p:spPr bwMode="auto">
          <a:xfrm>
            <a:off x="5730875" y="3994150"/>
            <a:ext cx="625475" cy="709613"/>
          </a:xfrm>
          <a:custGeom>
            <a:avLst/>
            <a:gdLst>
              <a:gd name="T0" fmla="*/ 0 w 394"/>
              <a:gd name="T1" fmla="*/ 0 h 447"/>
              <a:gd name="T2" fmla="*/ 25 w 394"/>
              <a:gd name="T3" fmla="*/ 25 h 447"/>
              <a:gd name="T4" fmla="*/ 46 w 394"/>
              <a:gd name="T5" fmla="*/ 50 h 447"/>
              <a:gd name="T6" fmla="*/ 86 w 394"/>
              <a:gd name="T7" fmla="*/ 90 h 447"/>
              <a:gd name="T8" fmla="*/ 102 w 394"/>
              <a:gd name="T9" fmla="*/ 107 h 447"/>
              <a:gd name="T10" fmla="*/ 153 w 394"/>
              <a:gd name="T11" fmla="*/ 159 h 447"/>
              <a:gd name="T12" fmla="*/ 163 w 394"/>
              <a:gd name="T13" fmla="*/ 170 h 447"/>
              <a:gd name="T14" fmla="*/ 180 w 394"/>
              <a:gd name="T15" fmla="*/ 187 h 447"/>
              <a:gd name="T16" fmla="*/ 186 w 394"/>
              <a:gd name="T17" fmla="*/ 195 h 447"/>
              <a:gd name="T18" fmla="*/ 194 w 394"/>
              <a:gd name="T19" fmla="*/ 201 h 447"/>
              <a:gd name="T20" fmla="*/ 199 w 394"/>
              <a:gd name="T21" fmla="*/ 208 h 447"/>
              <a:gd name="T22" fmla="*/ 213 w 394"/>
              <a:gd name="T23" fmla="*/ 222 h 447"/>
              <a:gd name="T24" fmla="*/ 219 w 394"/>
              <a:gd name="T25" fmla="*/ 230 h 447"/>
              <a:gd name="T26" fmla="*/ 224 w 394"/>
              <a:gd name="T27" fmla="*/ 237 h 447"/>
              <a:gd name="T28" fmla="*/ 232 w 394"/>
              <a:gd name="T29" fmla="*/ 245 h 447"/>
              <a:gd name="T30" fmla="*/ 240 w 394"/>
              <a:gd name="T31" fmla="*/ 254 h 447"/>
              <a:gd name="T32" fmla="*/ 247 w 394"/>
              <a:gd name="T33" fmla="*/ 264 h 447"/>
              <a:gd name="T34" fmla="*/ 255 w 394"/>
              <a:gd name="T35" fmla="*/ 275 h 447"/>
              <a:gd name="T36" fmla="*/ 265 w 394"/>
              <a:gd name="T37" fmla="*/ 287 h 447"/>
              <a:gd name="T38" fmla="*/ 276 w 394"/>
              <a:gd name="T39" fmla="*/ 300 h 447"/>
              <a:gd name="T40" fmla="*/ 288 w 394"/>
              <a:gd name="T41" fmla="*/ 316 h 447"/>
              <a:gd name="T42" fmla="*/ 301 w 394"/>
              <a:gd name="T43" fmla="*/ 331 h 447"/>
              <a:gd name="T44" fmla="*/ 314 w 394"/>
              <a:gd name="T45" fmla="*/ 350 h 447"/>
              <a:gd name="T46" fmla="*/ 332 w 394"/>
              <a:gd name="T47" fmla="*/ 371 h 447"/>
              <a:gd name="T48" fmla="*/ 349 w 394"/>
              <a:gd name="T49" fmla="*/ 394 h 447"/>
              <a:gd name="T50" fmla="*/ 370 w 394"/>
              <a:gd name="T51" fmla="*/ 419 h 447"/>
              <a:gd name="T52" fmla="*/ 391 w 394"/>
              <a:gd name="T53" fmla="*/ 446 h 447"/>
              <a:gd name="T54" fmla="*/ 393 w 394"/>
              <a:gd name="T55" fmla="*/ 446 h 44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94"/>
              <a:gd name="T85" fmla="*/ 0 h 447"/>
              <a:gd name="T86" fmla="*/ 394 w 394"/>
              <a:gd name="T87" fmla="*/ 447 h 44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94" h="447">
                <a:moveTo>
                  <a:pt x="0" y="0"/>
                </a:moveTo>
                <a:lnTo>
                  <a:pt x="25" y="25"/>
                </a:lnTo>
                <a:lnTo>
                  <a:pt x="46" y="50"/>
                </a:lnTo>
                <a:lnTo>
                  <a:pt x="86" y="90"/>
                </a:lnTo>
                <a:lnTo>
                  <a:pt x="102" y="107"/>
                </a:lnTo>
                <a:lnTo>
                  <a:pt x="153" y="159"/>
                </a:lnTo>
                <a:lnTo>
                  <a:pt x="163" y="170"/>
                </a:lnTo>
                <a:lnTo>
                  <a:pt x="180" y="187"/>
                </a:lnTo>
                <a:lnTo>
                  <a:pt x="186" y="195"/>
                </a:lnTo>
                <a:lnTo>
                  <a:pt x="194" y="201"/>
                </a:lnTo>
                <a:lnTo>
                  <a:pt x="199" y="208"/>
                </a:lnTo>
                <a:lnTo>
                  <a:pt x="213" y="222"/>
                </a:lnTo>
                <a:lnTo>
                  <a:pt x="219" y="230"/>
                </a:lnTo>
                <a:lnTo>
                  <a:pt x="224" y="237"/>
                </a:lnTo>
                <a:lnTo>
                  <a:pt x="232" y="245"/>
                </a:lnTo>
                <a:lnTo>
                  <a:pt x="240" y="254"/>
                </a:lnTo>
                <a:lnTo>
                  <a:pt x="247" y="264"/>
                </a:lnTo>
                <a:lnTo>
                  <a:pt x="255" y="275"/>
                </a:lnTo>
                <a:lnTo>
                  <a:pt x="265" y="287"/>
                </a:lnTo>
                <a:lnTo>
                  <a:pt x="276" y="300"/>
                </a:lnTo>
                <a:lnTo>
                  <a:pt x="288" y="316"/>
                </a:lnTo>
                <a:lnTo>
                  <a:pt x="301" y="331"/>
                </a:lnTo>
                <a:lnTo>
                  <a:pt x="314" y="350"/>
                </a:lnTo>
                <a:lnTo>
                  <a:pt x="332" y="371"/>
                </a:lnTo>
                <a:lnTo>
                  <a:pt x="349" y="394"/>
                </a:lnTo>
                <a:lnTo>
                  <a:pt x="370" y="419"/>
                </a:lnTo>
                <a:lnTo>
                  <a:pt x="391" y="446"/>
                </a:lnTo>
                <a:lnTo>
                  <a:pt x="393" y="446"/>
                </a:lnTo>
              </a:path>
            </a:pathLst>
          </a:custGeom>
          <a:noFill/>
          <a:ln w="28575" cap="rnd" cmpd="sng">
            <a:solidFill>
              <a:schemeClr val="bg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82" name="Freeform 20">
            <a:extLst>
              <a:ext uri="{FF2B5EF4-FFF2-40B4-BE49-F238E27FC236}">
                <a16:creationId xmlns:a16="http://schemas.microsoft.com/office/drawing/2014/main" id="{2D5D7ABE-84A2-4205-BB61-DE062B1933F9}"/>
              </a:ext>
            </a:extLst>
          </p:cNvPr>
          <p:cNvSpPr>
            <a:spLocks/>
          </p:cNvSpPr>
          <p:nvPr>
            <p:custDataLst>
              <p:tags r:id="rId19"/>
            </p:custDataLst>
          </p:nvPr>
        </p:nvSpPr>
        <p:spPr bwMode="auto">
          <a:xfrm>
            <a:off x="5740400" y="2373313"/>
            <a:ext cx="615950" cy="728662"/>
          </a:xfrm>
          <a:custGeom>
            <a:avLst/>
            <a:gdLst>
              <a:gd name="T0" fmla="*/ 0 w 388"/>
              <a:gd name="T1" fmla="*/ 0 h 459"/>
              <a:gd name="T2" fmla="*/ 25 w 388"/>
              <a:gd name="T3" fmla="*/ 27 h 459"/>
              <a:gd name="T4" fmla="*/ 46 w 388"/>
              <a:gd name="T5" fmla="*/ 50 h 459"/>
              <a:gd name="T6" fmla="*/ 67 w 388"/>
              <a:gd name="T7" fmla="*/ 73 h 459"/>
              <a:gd name="T8" fmla="*/ 84 w 388"/>
              <a:gd name="T9" fmla="*/ 92 h 459"/>
              <a:gd name="T10" fmla="*/ 99 w 388"/>
              <a:gd name="T11" fmla="*/ 110 h 459"/>
              <a:gd name="T12" fmla="*/ 115 w 388"/>
              <a:gd name="T13" fmla="*/ 125 h 459"/>
              <a:gd name="T14" fmla="*/ 128 w 388"/>
              <a:gd name="T15" fmla="*/ 140 h 459"/>
              <a:gd name="T16" fmla="*/ 140 w 388"/>
              <a:gd name="T17" fmla="*/ 154 h 459"/>
              <a:gd name="T18" fmla="*/ 161 w 388"/>
              <a:gd name="T19" fmla="*/ 175 h 459"/>
              <a:gd name="T20" fmla="*/ 168 w 388"/>
              <a:gd name="T21" fmla="*/ 184 h 459"/>
              <a:gd name="T22" fmla="*/ 192 w 388"/>
              <a:gd name="T23" fmla="*/ 207 h 459"/>
              <a:gd name="T24" fmla="*/ 197 w 388"/>
              <a:gd name="T25" fmla="*/ 215 h 459"/>
              <a:gd name="T26" fmla="*/ 203 w 388"/>
              <a:gd name="T27" fmla="*/ 223 h 459"/>
              <a:gd name="T28" fmla="*/ 209 w 388"/>
              <a:gd name="T29" fmla="*/ 228 h 459"/>
              <a:gd name="T30" fmla="*/ 215 w 388"/>
              <a:gd name="T31" fmla="*/ 236 h 459"/>
              <a:gd name="T32" fmla="*/ 222 w 388"/>
              <a:gd name="T33" fmla="*/ 244 h 459"/>
              <a:gd name="T34" fmla="*/ 228 w 388"/>
              <a:gd name="T35" fmla="*/ 253 h 459"/>
              <a:gd name="T36" fmla="*/ 236 w 388"/>
              <a:gd name="T37" fmla="*/ 261 h 459"/>
              <a:gd name="T38" fmla="*/ 243 w 388"/>
              <a:gd name="T39" fmla="*/ 272 h 459"/>
              <a:gd name="T40" fmla="*/ 251 w 388"/>
              <a:gd name="T41" fmla="*/ 282 h 459"/>
              <a:gd name="T42" fmla="*/ 261 w 388"/>
              <a:gd name="T43" fmla="*/ 295 h 459"/>
              <a:gd name="T44" fmla="*/ 272 w 388"/>
              <a:gd name="T45" fmla="*/ 309 h 459"/>
              <a:gd name="T46" fmla="*/ 284 w 388"/>
              <a:gd name="T47" fmla="*/ 324 h 459"/>
              <a:gd name="T48" fmla="*/ 295 w 388"/>
              <a:gd name="T49" fmla="*/ 341 h 459"/>
              <a:gd name="T50" fmla="*/ 310 w 388"/>
              <a:gd name="T51" fmla="*/ 360 h 459"/>
              <a:gd name="T52" fmla="*/ 326 w 388"/>
              <a:gd name="T53" fmla="*/ 381 h 459"/>
              <a:gd name="T54" fmla="*/ 345 w 388"/>
              <a:gd name="T55" fmla="*/ 404 h 459"/>
              <a:gd name="T56" fmla="*/ 364 w 388"/>
              <a:gd name="T57" fmla="*/ 429 h 459"/>
              <a:gd name="T58" fmla="*/ 385 w 388"/>
              <a:gd name="T59" fmla="*/ 458 h 459"/>
              <a:gd name="T60" fmla="*/ 387 w 388"/>
              <a:gd name="T61" fmla="*/ 458 h 45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88"/>
              <a:gd name="T94" fmla="*/ 0 h 459"/>
              <a:gd name="T95" fmla="*/ 388 w 388"/>
              <a:gd name="T96" fmla="*/ 459 h 45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88" h="459">
                <a:moveTo>
                  <a:pt x="0" y="0"/>
                </a:moveTo>
                <a:lnTo>
                  <a:pt x="25" y="27"/>
                </a:lnTo>
                <a:lnTo>
                  <a:pt x="46" y="50"/>
                </a:lnTo>
                <a:lnTo>
                  <a:pt x="67" y="73"/>
                </a:lnTo>
                <a:lnTo>
                  <a:pt x="84" y="92"/>
                </a:lnTo>
                <a:lnTo>
                  <a:pt x="99" y="110"/>
                </a:lnTo>
                <a:lnTo>
                  <a:pt x="115" y="125"/>
                </a:lnTo>
                <a:lnTo>
                  <a:pt x="128" y="140"/>
                </a:lnTo>
                <a:lnTo>
                  <a:pt x="140" y="154"/>
                </a:lnTo>
                <a:lnTo>
                  <a:pt x="161" y="175"/>
                </a:lnTo>
                <a:lnTo>
                  <a:pt x="168" y="184"/>
                </a:lnTo>
                <a:lnTo>
                  <a:pt x="192" y="207"/>
                </a:lnTo>
                <a:lnTo>
                  <a:pt x="197" y="215"/>
                </a:lnTo>
                <a:lnTo>
                  <a:pt x="203" y="223"/>
                </a:lnTo>
                <a:lnTo>
                  <a:pt x="209" y="228"/>
                </a:lnTo>
                <a:lnTo>
                  <a:pt x="215" y="236"/>
                </a:lnTo>
                <a:lnTo>
                  <a:pt x="222" y="244"/>
                </a:lnTo>
                <a:lnTo>
                  <a:pt x="228" y="253"/>
                </a:lnTo>
                <a:lnTo>
                  <a:pt x="236" y="261"/>
                </a:lnTo>
                <a:lnTo>
                  <a:pt x="243" y="272"/>
                </a:lnTo>
                <a:lnTo>
                  <a:pt x="251" y="282"/>
                </a:lnTo>
                <a:lnTo>
                  <a:pt x="261" y="295"/>
                </a:lnTo>
                <a:lnTo>
                  <a:pt x="272" y="309"/>
                </a:lnTo>
                <a:lnTo>
                  <a:pt x="284" y="324"/>
                </a:lnTo>
                <a:lnTo>
                  <a:pt x="295" y="341"/>
                </a:lnTo>
                <a:lnTo>
                  <a:pt x="310" y="360"/>
                </a:lnTo>
                <a:lnTo>
                  <a:pt x="326" y="381"/>
                </a:lnTo>
                <a:lnTo>
                  <a:pt x="345" y="404"/>
                </a:lnTo>
                <a:lnTo>
                  <a:pt x="364" y="429"/>
                </a:lnTo>
                <a:lnTo>
                  <a:pt x="385" y="458"/>
                </a:lnTo>
                <a:lnTo>
                  <a:pt x="387" y="458"/>
                </a:lnTo>
              </a:path>
            </a:pathLst>
          </a:custGeom>
          <a:noFill/>
          <a:ln w="28575" cap="flat" cmpd="sng">
            <a:solidFill>
              <a:schemeClr val="bg1"/>
            </a:solidFill>
            <a:prstDash val="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83" name="Freeform 21">
            <a:extLst>
              <a:ext uri="{FF2B5EF4-FFF2-40B4-BE49-F238E27FC236}">
                <a16:creationId xmlns:a16="http://schemas.microsoft.com/office/drawing/2014/main" id="{D7F536EF-3C02-4BF1-8A28-8E528597F91C}"/>
              </a:ext>
            </a:extLst>
          </p:cNvPr>
          <p:cNvSpPr>
            <a:spLocks/>
          </p:cNvSpPr>
          <p:nvPr>
            <p:custDataLst>
              <p:tags r:id="rId20"/>
            </p:custDataLst>
          </p:nvPr>
        </p:nvSpPr>
        <p:spPr bwMode="auto">
          <a:xfrm>
            <a:off x="4310063" y="2398713"/>
            <a:ext cx="893762" cy="584200"/>
          </a:xfrm>
          <a:custGeom>
            <a:avLst/>
            <a:gdLst>
              <a:gd name="T0" fmla="*/ 8 w 563"/>
              <a:gd name="T1" fmla="*/ 9 h 368"/>
              <a:gd name="T2" fmla="*/ 21 w 563"/>
              <a:gd name="T3" fmla="*/ 28 h 368"/>
              <a:gd name="T4" fmla="*/ 34 w 563"/>
              <a:gd name="T5" fmla="*/ 48 h 368"/>
              <a:gd name="T6" fmla="*/ 50 w 563"/>
              <a:gd name="T7" fmla="*/ 67 h 368"/>
              <a:gd name="T8" fmla="*/ 65 w 563"/>
              <a:gd name="T9" fmla="*/ 86 h 368"/>
              <a:gd name="T10" fmla="*/ 80 w 563"/>
              <a:gd name="T11" fmla="*/ 103 h 368"/>
              <a:gd name="T12" fmla="*/ 96 w 563"/>
              <a:gd name="T13" fmla="*/ 122 h 368"/>
              <a:gd name="T14" fmla="*/ 111 w 563"/>
              <a:gd name="T15" fmla="*/ 140 h 368"/>
              <a:gd name="T16" fmla="*/ 128 w 563"/>
              <a:gd name="T17" fmla="*/ 155 h 368"/>
              <a:gd name="T18" fmla="*/ 144 w 563"/>
              <a:gd name="T19" fmla="*/ 172 h 368"/>
              <a:gd name="T20" fmla="*/ 161 w 563"/>
              <a:gd name="T21" fmla="*/ 187 h 368"/>
              <a:gd name="T22" fmla="*/ 178 w 563"/>
              <a:gd name="T23" fmla="*/ 203 h 368"/>
              <a:gd name="T24" fmla="*/ 195 w 563"/>
              <a:gd name="T25" fmla="*/ 216 h 368"/>
              <a:gd name="T26" fmla="*/ 213 w 563"/>
              <a:gd name="T27" fmla="*/ 229 h 368"/>
              <a:gd name="T28" fmla="*/ 230 w 563"/>
              <a:gd name="T29" fmla="*/ 241 h 368"/>
              <a:gd name="T30" fmla="*/ 247 w 563"/>
              <a:gd name="T31" fmla="*/ 251 h 368"/>
              <a:gd name="T32" fmla="*/ 268 w 563"/>
              <a:gd name="T33" fmla="*/ 262 h 368"/>
              <a:gd name="T34" fmla="*/ 289 w 563"/>
              <a:gd name="T35" fmla="*/ 274 h 368"/>
              <a:gd name="T36" fmla="*/ 308 w 563"/>
              <a:gd name="T37" fmla="*/ 283 h 368"/>
              <a:gd name="T38" fmla="*/ 328 w 563"/>
              <a:gd name="T39" fmla="*/ 293 h 368"/>
              <a:gd name="T40" fmla="*/ 345 w 563"/>
              <a:gd name="T41" fmla="*/ 302 h 368"/>
              <a:gd name="T42" fmla="*/ 360 w 563"/>
              <a:gd name="T43" fmla="*/ 312 h 368"/>
              <a:gd name="T44" fmla="*/ 376 w 563"/>
              <a:gd name="T45" fmla="*/ 319 h 368"/>
              <a:gd name="T46" fmla="*/ 391 w 563"/>
              <a:gd name="T47" fmla="*/ 327 h 368"/>
              <a:gd name="T48" fmla="*/ 408 w 563"/>
              <a:gd name="T49" fmla="*/ 335 h 368"/>
              <a:gd name="T50" fmla="*/ 424 w 563"/>
              <a:gd name="T51" fmla="*/ 341 h 368"/>
              <a:gd name="T52" fmla="*/ 441 w 563"/>
              <a:gd name="T53" fmla="*/ 346 h 368"/>
              <a:gd name="T54" fmla="*/ 458 w 563"/>
              <a:gd name="T55" fmla="*/ 352 h 368"/>
              <a:gd name="T56" fmla="*/ 477 w 563"/>
              <a:gd name="T57" fmla="*/ 356 h 368"/>
              <a:gd name="T58" fmla="*/ 498 w 563"/>
              <a:gd name="T59" fmla="*/ 362 h 368"/>
              <a:gd name="T60" fmla="*/ 521 w 563"/>
              <a:gd name="T61" fmla="*/ 363 h 368"/>
              <a:gd name="T62" fmla="*/ 546 w 563"/>
              <a:gd name="T63" fmla="*/ 365 h 368"/>
              <a:gd name="T64" fmla="*/ 562 w 563"/>
              <a:gd name="T65" fmla="*/ 367 h 36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63"/>
              <a:gd name="T100" fmla="*/ 0 h 368"/>
              <a:gd name="T101" fmla="*/ 563 w 563"/>
              <a:gd name="T102" fmla="*/ 368 h 36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63" h="368">
                <a:moveTo>
                  <a:pt x="0" y="0"/>
                </a:moveTo>
                <a:lnTo>
                  <a:pt x="8" y="9"/>
                </a:lnTo>
                <a:lnTo>
                  <a:pt x="13" y="19"/>
                </a:lnTo>
                <a:lnTo>
                  <a:pt x="21" y="28"/>
                </a:lnTo>
                <a:lnTo>
                  <a:pt x="27" y="38"/>
                </a:lnTo>
                <a:lnTo>
                  <a:pt x="34" y="48"/>
                </a:lnTo>
                <a:lnTo>
                  <a:pt x="42" y="57"/>
                </a:lnTo>
                <a:lnTo>
                  <a:pt x="50" y="67"/>
                </a:lnTo>
                <a:lnTo>
                  <a:pt x="57" y="76"/>
                </a:lnTo>
                <a:lnTo>
                  <a:pt x="65" y="86"/>
                </a:lnTo>
                <a:lnTo>
                  <a:pt x="73" y="95"/>
                </a:lnTo>
                <a:lnTo>
                  <a:pt x="80" y="103"/>
                </a:lnTo>
                <a:lnTo>
                  <a:pt x="88" y="113"/>
                </a:lnTo>
                <a:lnTo>
                  <a:pt x="96" y="122"/>
                </a:lnTo>
                <a:lnTo>
                  <a:pt x="103" y="130"/>
                </a:lnTo>
                <a:lnTo>
                  <a:pt x="111" y="140"/>
                </a:lnTo>
                <a:lnTo>
                  <a:pt x="119" y="147"/>
                </a:lnTo>
                <a:lnTo>
                  <a:pt x="128" y="155"/>
                </a:lnTo>
                <a:lnTo>
                  <a:pt x="136" y="164"/>
                </a:lnTo>
                <a:lnTo>
                  <a:pt x="144" y="172"/>
                </a:lnTo>
                <a:lnTo>
                  <a:pt x="153" y="180"/>
                </a:lnTo>
                <a:lnTo>
                  <a:pt x="161" y="187"/>
                </a:lnTo>
                <a:lnTo>
                  <a:pt x="170" y="195"/>
                </a:lnTo>
                <a:lnTo>
                  <a:pt x="178" y="203"/>
                </a:lnTo>
                <a:lnTo>
                  <a:pt x="188" y="208"/>
                </a:lnTo>
                <a:lnTo>
                  <a:pt x="195" y="216"/>
                </a:lnTo>
                <a:lnTo>
                  <a:pt x="205" y="222"/>
                </a:lnTo>
                <a:lnTo>
                  <a:pt x="213" y="229"/>
                </a:lnTo>
                <a:lnTo>
                  <a:pt x="222" y="235"/>
                </a:lnTo>
                <a:lnTo>
                  <a:pt x="230" y="241"/>
                </a:lnTo>
                <a:lnTo>
                  <a:pt x="239" y="247"/>
                </a:lnTo>
                <a:lnTo>
                  <a:pt x="247" y="251"/>
                </a:lnTo>
                <a:lnTo>
                  <a:pt x="257" y="256"/>
                </a:lnTo>
                <a:lnTo>
                  <a:pt x="268" y="262"/>
                </a:lnTo>
                <a:lnTo>
                  <a:pt x="280" y="268"/>
                </a:lnTo>
                <a:lnTo>
                  <a:pt x="289" y="274"/>
                </a:lnTo>
                <a:lnTo>
                  <a:pt x="299" y="277"/>
                </a:lnTo>
                <a:lnTo>
                  <a:pt x="308" y="283"/>
                </a:lnTo>
                <a:lnTo>
                  <a:pt x="318" y="289"/>
                </a:lnTo>
                <a:lnTo>
                  <a:pt x="328" y="293"/>
                </a:lnTo>
                <a:lnTo>
                  <a:pt x="335" y="298"/>
                </a:lnTo>
                <a:lnTo>
                  <a:pt x="345" y="302"/>
                </a:lnTo>
                <a:lnTo>
                  <a:pt x="353" y="308"/>
                </a:lnTo>
                <a:lnTo>
                  <a:pt x="360" y="312"/>
                </a:lnTo>
                <a:lnTo>
                  <a:pt x="368" y="316"/>
                </a:lnTo>
                <a:lnTo>
                  <a:pt x="376" y="319"/>
                </a:lnTo>
                <a:lnTo>
                  <a:pt x="383" y="323"/>
                </a:lnTo>
                <a:lnTo>
                  <a:pt x="391" y="327"/>
                </a:lnTo>
                <a:lnTo>
                  <a:pt x="399" y="331"/>
                </a:lnTo>
                <a:lnTo>
                  <a:pt x="408" y="335"/>
                </a:lnTo>
                <a:lnTo>
                  <a:pt x="416" y="339"/>
                </a:lnTo>
                <a:lnTo>
                  <a:pt x="424" y="341"/>
                </a:lnTo>
                <a:lnTo>
                  <a:pt x="431" y="344"/>
                </a:lnTo>
                <a:lnTo>
                  <a:pt x="441" y="346"/>
                </a:lnTo>
                <a:lnTo>
                  <a:pt x="448" y="350"/>
                </a:lnTo>
                <a:lnTo>
                  <a:pt x="458" y="352"/>
                </a:lnTo>
                <a:lnTo>
                  <a:pt x="468" y="354"/>
                </a:lnTo>
                <a:lnTo>
                  <a:pt x="477" y="356"/>
                </a:lnTo>
                <a:lnTo>
                  <a:pt x="487" y="360"/>
                </a:lnTo>
                <a:lnTo>
                  <a:pt x="498" y="362"/>
                </a:lnTo>
                <a:lnTo>
                  <a:pt x="510" y="362"/>
                </a:lnTo>
                <a:lnTo>
                  <a:pt x="521" y="363"/>
                </a:lnTo>
                <a:lnTo>
                  <a:pt x="533" y="365"/>
                </a:lnTo>
                <a:lnTo>
                  <a:pt x="546" y="365"/>
                </a:lnTo>
                <a:lnTo>
                  <a:pt x="560" y="367"/>
                </a:lnTo>
                <a:lnTo>
                  <a:pt x="562" y="367"/>
                </a:lnTo>
              </a:path>
            </a:pathLst>
          </a:custGeom>
          <a:noFill/>
          <a:ln w="28575" cap="flat" cmpd="sng">
            <a:solidFill>
              <a:schemeClr val="bg1"/>
            </a:solidFill>
            <a:prstDash val="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84" name="Freeform 22">
            <a:extLst>
              <a:ext uri="{FF2B5EF4-FFF2-40B4-BE49-F238E27FC236}">
                <a16:creationId xmlns:a16="http://schemas.microsoft.com/office/drawing/2014/main" id="{63B677DA-6DCB-4185-A6E3-EAC0BDAC1DED}"/>
              </a:ext>
            </a:extLst>
          </p:cNvPr>
          <p:cNvSpPr>
            <a:spLocks/>
          </p:cNvSpPr>
          <p:nvPr>
            <p:custDataLst>
              <p:tags r:id="rId21"/>
            </p:custDataLst>
          </p:nvPr>
        </p:nvSpPr>
        <p:spPr bwMode="auto">
          <a:xfrm>
            <a:off x="4616450" y="4641850"/>
            <a:ext cx="52388" cy="552450"/>
          </a:xfrm>
          <a:custGeom>
            <a:avLst/>
            <a:gdLst>
              <a:gd name="T0" fmla="*/ 32 w 33"/>
              <a:gd name="T1" fmla="*/ 0 h 348"/>
              <a:gd name="T2" fmla="*/ 4 w 33"/>
              <a:gd name="T3" fmla="*/ 347 h 348"/>
              <a:gd name="T4" fmla="*/ 0 w 33"/>
              <a:gd name="T5" fmla="*/ 347 h 348"/>
              <a:gd name="T6" fmla="*/ 0 60000 65536"/>
              <a:gd name="T7" fmla="*/ 0 60000 65536"/>
              <a:gd name="T8" fmla="*/ 0 60000 65536"/>
              <a:gd name="T9" fmla="*/ 0 w 33"/>
              <a:gd name="T10" fmla="*/ 0 h 348"/>
              <a:gd name="T11" fmla="*/ 33 w 33"/>
              <a:gd name="T12" fmla="*/ 348 h 348"/>
            </a:gdLst>
            <a:ahLst/>
            <a:cxnLst>
              <a:cxn ang="T6">
                <a:pos x="T0" y="T1"/>
              </a:cxn>
              <a:cxn ang="T7">
                <a:pos x="T2" y="T3"/>
              </a:cxn>
              <a:cxn ang="T8">
                <a:pos x="T4" y="T5"/>
              </a:cxn>
            </a:cxnLst>
            <a:rect l="T9" t="T10" r="T11" b="T12"/>
            <a:pathLst>
              <a:path w="33" h="348">
                <a:moveTo>
                  <a:pt x="32" y="0"/>
                </a:moveTo>
                <a:lnTo>
                  <a:pt x="4" y="347"/>
                </a:lnTo>
                <a:lnTo>
                  <a:pt x="0" y="347"/>
                </a:lnTo>
              </a:path>
            </a:pathLst>
          </a:custGeom>
          <a:noFill/>
          <a:ln w="12700" cap="rnd" cmpd="sng">
            <a:solidFill>
              <a:srgbClr val="000000"/>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85" name="Freeform 23">
            <a:extLst>
              <a:ext uri="{FF2B5EF4-FFF2-40B4-BE49-F238E27FC236}">
                <a16:creationId xmlns:a16="http://schemas.microsoft.com/office/drawing/2014/main" id="{378786C2-4733-4C59-A8EC-2A3423D7EE99}"/>
              </a:ext>
            </a:extLst>
          </p:cNvPr>
          <p:cNvSpPr>
            <a:spLocks/>
          </p:cNvSpPr>
          <p:nvPr>
            <p:custDataLst>
              <p:tags r:id="rId22"/>
            </p:custDataLst>
          </p:nvPr>
        </p:nvSpPr>
        <p:spPr bwMode="auto">
          <a:xfrm>
            <a:off x="5943600" y="4286250"/>
            <a:ext cx="160338" cy="773113"/>
          </a:xfrm>
          <a:custGeom>
            <a:avLst/>
            <a:gdLst>
              <a:gd name="T0" fmla="*/ 0 w 101"/>
              <a:gd name="T1" fmla="*/ 0 h 487"/>
              <a:gd name="T2" fmla="*/ 100 w 101"/>
              <a:gd name="T3" fmla="*/ 486 h 487"/>
              <a:gd name="T4" fmla="*/ 98 w 101"/>
              <a:gd name="T5" fmla="*/ 486 h 487"/>
              <a:gd name="T6" fmla="*/ 0 60000 65536"/>
              <a:gd name="T7" fmla="*/ 0 60000 65536"/>
              <a:gd name="T8" fmla="*/ 0 60000 65536"/>
              <a:gd name="T9" fmla="*/ 0 w 101"/>
              <a:gd name="T10" fmla="*/ 0 h 487"/>
              <a:gd name="T11" fmla="*/ 101 w 101"/>
              <a:gd name="T12" fmla="*/ 487 h 487"/>
            </a:gdLst>
            <a:ahLst/>
            <a:cxnLst>
              <a:cxn ang="T6">
                <a:pos x="T0" y="T1"/>
              </a:cxn>
              <a:cxn ang="T7">
                <a:pos x="T2" y="T3"/>
              </a:cxn>
              <a:cxn ang="T8">
                <a:pos x="T4" y="T5"/>
              </a:cxn>
            </a:cxnLst>
            <a:rect l="T9" t="T10" r="T11" b="T12"/>
            <a:pathLst>
              <a:path w="101" h="487">
                <a:moveTo>
                  <a:pt x="0" y="0"/>
                </a:moveTo>
                <a:lnTo>
                  <a:pt x="100" y="486"/>
                </a:lnTo>
                <a:lnTo>
                  <a:pt x="98" y="486"/>
                </a:lnTo>
              </a:path>
            </a:pathLst>
          </a:custGeom>
          <a:noFill/>
          <a:ln w="12700" cap="rnd" cmpd="sng">
            <a:solidFill>
              <a:srgbClr val="000000"/>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86" name="Rectangle 24">
            <a:extLst>
              <a:ext uri="{FF2B5EF4-FFF2-40B4-BE49-F238E27FC236}">
                <a16:creationId xmlns:a16="http://schemas.microsoft.com/office/drawing/2014/main" id="{630689E3-0484-4AC3-80E4-271BB01FB078}"/>
              </a:ext>
            </a:extLst>
          </p:cNvPr>
          <p:cNvSpPr>
            <a:spLocks noChangeArrowheads="1"/>
          </p:cNvSpPr>
          <p:nvPr>
            <p:custDataLst>
              <p:tags r:id="rId23"/>
            </p:custDataLst>
          </p:nvPr>
        </p:nvSpPr>
        <p:spPr bwMode="auto">
          <a:xfrm>
            <a:off x="1295400" y="2151063"/>
            <a:ext cx="16383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600" b="0">
                <a:solidFill>
                  <a:srgbClr val="000000"/>
                </a:solidFill>
              </a:rPr>
              <a:t>Niveau de</a:t>
            </a:r>
          </a:p>
          <a:p>
            <a:r>
              <a:rPr lang="fr-FR" altLang="fr-FR" sz="1600" b="0">
                <a:solidFill>
                  <a:srgbClr val="000000"/>
                </a:solidFill>
              </a:rPr>
              <a:t>recomplètement</a:t>
            </a:r>
          </a:p>
        </p:txBody>
      </p:sp>
      <p:sp>
        <p:nvSpPr>
          <p:cNvPr id="15387" name="Rectangle 25">
            <a:extLst>
              <a:ext uri="{FF2B5EF4-FFF2-40B4-BE49-F238E27FC236}">
                <a16:creationId xmlns:a16="http://schemas.microsoft.com/office/drawing/2014/main" id="{5A851B78-1F98-41C5-9348-6230BC99DCC1}"/>
              </a:ext>
            </a:extLst>
          </p:cNvPr>
          <p:cNvSpPr>
            <a:spLocks noChangeArrowheads="1"/>
          </p:cNvSpPr>
          <p:nvPr>
            <p:custDataLst>
              <p:tags r:id="rId24"/>
            </p:custDataLst>
          </p:nvPr>
        </p:nvSpPr>
        <p:spPr bwMode="auto">
          <a:xfrm>
            <a:off x="1951038" y="2951163"/>
            <a:ext cx="93821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600" b="0">
                <a:solidFill>
                  <a:srgbClr val="000000"/>
                </a:solidFill>
              </a:rPr>
              <a:t>Niveau</a:t>
            </a:r>
          </a:p>
          <a:p>
            <a:r>
              <a:rPr lang="fr-FR" altLang="fr-FR" sz="1600" b="0">
                <a:solidFill>
                  <a:srgbClr val="000000"/>
                </a:solidFill>
              </a:rPr>
              <a:t>du stock</a:t>
            </a:r>
          </a:p>
        </p:txBody>
      </p:sp>
      <p:sp>
        <p:nvSpPr>
          <p:cNvPr id="15388" name="Rectangle 26">
            <a:extLst>
              <a:ext uri="{FF2B5EF4-FFF2-40B4-BE49-F238E27FC236}">
                <a16:creationId xmlns:a16="http://schemas.microsoft.com/office/drawing/2014/main" id="{647C8902-A3D7-4B14-883A-3A74145CA49E}"/>
              </a:ext>
            </a:extLst>
          </p:cNvPr>
          <p:cNvSpPr>
            <a:spLocks noChangeArrowheads="1"/>
          </p:cNvSpPr>
          <p:nvPr>
            <p:custDataLst>
              <p:tags r:id="rId25"/>
            </p:custDataLst>
          </p:nvPr>
        </p:nvSpPr>
        <p:spPr bwMode="auto">
          <a:xfrm>
            <a:off x="1898650" y="4144963"/>
            <a:ext cx="97155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600" b="0">
                <a:solidFill>
                  <a:srgbClr val="000000"/>
                </a:solidFill>
              </a:rPr>
              <a:t>Stock de</a:t>
            </a:r>
          </a:p>
          <a:p>
            <a:r>
              <a:rPr lang="fr-FR" altLang="fr-FR" sz="1600" b="0">
                <a:solidFill>
                  <a:srgbClr val="000000"/>
                </a:solidFill>
              </a:rPr>
              <a:t>sécurité</a:t>
            </a:r>
          </a:p>
        </p:txBody>
      </p:sp>
      <p:sp>
        <p:nvSpPr>
          <p:cNvPr id="15389" name="Line 27">
            <a:extLst>
              <a:ext uri="{FF2B5EF4-FFF2-40B4-BE49-F238E27FC236}">
                <a16:creationId xmlns:a16="http://schemas.microsoft.com/office/drawing/2014/main" id="{A94DF8B6-63FC-46C7-9553-EB474A716A78}"/>
              </a:ext>
            </a:extLst>
          </p:cNvPr>
          <p:cNvSpPr>
            <a:spLocks noChangeShapeType="1"/>
          </p:cNvSpPr>
          <p:nvPr>
            <p:custDataLst>
              <p:tags r:id="rId26"/>
            </p:custDataLst>
          </p:nvPr>
        </p:nvSpPr>
        <p:spPr bwMode="auto">
          <a:xfrm flipV="1">
            <a:off x="2838450" y="2133600"/>
            <a:ext cx="0" cy="2690813"/>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5390" name="Line 28">
            <a:extLst>
              <a:ext uri="{FF2B5EF4-FFF2-40B4-BE49-F238E27FC236}">
                <a16:creationId xmlns:a16="http://schemas.microsoft.com/office/drawing/2014/main" id="{1151EE6D-C05B-4C98-82BF-1247E331344E}"/>
              </a:ext>
            </a:extLst>
          </p:cNvPr>
          <p:cNvSpPr>
            <a:spLocks noChangeShapeType="1"/>
          </p:cNvSpPr>
          <p:nvPr>
            <p:custDataLst>
              <p:tags r:id="rId27"/>
            </p:custDataLst>
          </p:nvPr>
        </p:nvSpPr>
        <p:spPr bwMode="auto">
          <a:xfrm>
            <a:off x="2852738" y="4811713"/>
            <a:ext cx="5154612"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5391" name="Rectangle 29">
            <a:extLst>
              <a:ext uri="{FF2B5EF4-FFF2-40B4-BE49-F238E27FC236}">
                <a16:creationId xmlns:a16="http://schemas.microsoft.com/office/drawing/2014/main" id="{85C37CDC-AF42-4AC3-B629-906734D28C11}"/>
              </a:ext>
            </a:extLst>
          </p:cNvPr>
          <p:cNvSpPr>
            <a:spLocks noChangeArrowheads="1"/>
          </p:cNvSpPr>
          <p:nvPr>
            <p:custDataLst>
              <p:tags r:id="rId28"/>
            </p:custDataLst>
          </p:nvPr>
        </p:nvSpPr>
        <p:spPr bwMode="auto">
          <a:xfrm>
            <a:off x="3671888" y="5156200"/>
            <a:ext cx="13827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Délai supérieur</a:t>
            </a:r>
          </a:p>
          <a:p>
            <a:r>
              <a:rPr lang="fr-FR" altLang="fr-FR" sz="1400" b="0">
                <a:solidFill>
                  <a:srgbClr val="000000"/>
                </a:solidFill>
              </a:rPr>
              <a:t>au délai moyen</a:t>
            </a:r>
          </a:p>
        </p:txBody>
      </p:sp>
      <p:sp>
        <p:nvSpPr>
          <p:cNvPr id="15392" name="Rectangle 30">
            <a:extLst>
              <a:ext uri="{FF2B5EF4-FFF2-40B4-BE49-F238E27FC236}">
                <a16:creationId xmlns:a16="http://schemas.microsoft.com/office/drawing/2014/main" id="{AB40F0A6-3EE9-4658-AFEF-B92444A02DDA}"/>
              </a:ext>
            </a:extLst>
          </p:cNvPr>
          <p:cNvSpPr>
            <a:spLocks noChangeArrowheads="1"/>
          </p:cNvSpPr>
          <p:nvPr>
            <p:custDataLst>
              <p:tags r:id="rId29"/>
            </p:custDataLst>
          </p:nvPr>
        </p:nvSpPr>
        <p:spPr bwMode="auto">
          <a:xfrm>
            <a:off x="5253038" y="5080000"/>
            <a:ext cx="2032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Demande supérieure</a:t>
            </a:r>
          </a:p>
          <a:p>
            <a:r>
              <a:rPr lang="fr-FR" altLang="fr-FR" sz="1400" b="0">
                <a:solidFill>
                  <a:srgbClr val="000000"/>
                </a:solidFill>
              </a:rPr>
              <a:t>à la demande moyenne</a:t>
            </a:r>
          </a:p>
          <a:p>
            <a:r>
              <a:rPr lang="fr-FR" altLang="fr-FR" sz="1400" b="0">
                <a:solidFill>
                  <a:srgbClr val="000000"/>
                </a:solidFill>
              </a:rPr>
              <a:t>pendant une période</a:t>
            </a:r>
          </a:p>
          <a:p>
            <a:r>
              <a:rPr lang="fr-FR" altLang="fr-FR" sz="1400" b="0">
                <a:solidFill>
                  <a:srgbClr val="000000"/>
                </a:solidFill>
              </a:rPr>
              <a:t>plus le délai moyen</a:t>
            </a:r>
          </a:p>
        </p:txBody>
      </p:sp>
      <p:sp>
        <p:nvSpPr>
          <p:cNvPr id="15393" name="Rectangle 31">
            <a:extLst>
              <a:ext uri="{FF2B5EF4-FFF2-40B4-BE49-F238E27FC236}">
                <a16:creationId xmlns:a16="http://schemas.microsoft.com/office/drawing/2014/main" id="{F1718F49-F886-48F2-899C-8E2AC80B55C3}"/>
              </a:ext>
            </a:extLst>
          </p:cNvPr>
          <p:cNvSpPr>
            <a:spLocks noChangeArrowheads="1"/>
          </p:cNvSpPr>
          <p:nvPr>
            <p:custDataLst>
              <p:tags r:id="rId30"/>
            </p:custDataLst>
          </p:nvPr>
        </p:nvSpPr>
        <p:spPr bwMode="auto">
          <a:xfrm>
            <a:off x="7272338" y="4906963"/>
            <a:ext cx="735012"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600" b="0">
                <a:solidFill>
                  <a:srgbClr val="000000"/>
                </a:solidFill>
              </a:rPr>
              <a:t>temps</a:t>
            </a:r>
          </a:p>
        </p:txBody>
      </p:sp>
      <p:sp>
        <p:nvSpPr>
          <p:cNvPr id="15394" name="Rectangle 32">
            <a:extLst>
              <a:ext uri="{FF2B5EF4-FFF2-40B4-BE49-F238E27FC236}">
                <a16:creationId xmlns:a16="http://schemas.microsoft.com/office/drawing/2014/main" id="{44995CE4-51D9-4499-B721-381EE8278400}"/>
              </a:ext>
            </a:extLst>
          </p:cNvPr>
          <p:cNvSpPr>
            <a:spLocks noChangeArrowheads="1"/>
          </p:cNvSpPr>
          <p:nvPr>
            <p:custDataLst>
              <p:tags r:id="rId31"/>
            </p:custDataLst>
          </p:nvPr>
        </p:nvSpPr>
        <p:spPr bwMode="auto">
          <a:xfrm>
            <a:off x="5145088" y="3708400"/>
            <a:ext cx="417512"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Q1</a:t>
            </a:r>
          </a:p>
        </p:txBody>
      </p:sp>
      <p:sp>
        <p:nvSpPr>
          <p:cNvPr id="15395" name="Rectangle 33">
            <a:extLst>
              <a:ext uri="{FF2B5EF4-FFF2-40B4-BE49-F238E27FC236}">
                <a16:creationId xmlns:a16="http://schemas.microsoft.com/office/drawing/2014/main" id="{E472F1A4-A38B-46CB-BB4C-7B6036CE4236}"/>
              </a:ext>
            </a:extLst>
          </p:cNvPr>
          <p:cNvSpPr>
            <a:spLocks noChangeArrowheads="1"/>
          </p:cNvSpPr>
          <p:nvPr>
            <p:custDataLst>
              <p:tags r:id="rId32"/>
            </p:custDataLst>
          </p:nvPr>
        </p:nvSpPr>
        <p:spPr bwMode="auto">
          <a:xfrm>
            <a:off x="3925888" y="2946400"/>
            <a:ext cx="417512"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Q1</a:t>
            </a:r>
          </a:p>
        </p:txBody>
      </p:sp>
      <p:sp>
        <p:nvSpPr>
          <p:cNvPr id="15396" name="Rectangle 34">
            <a:extLst>
              <a:ext uri="{FF2B5EF4-FFF2-40B4-BE49-F238E27FC236}">
                <a16:creationId xmlns:a16="http://schemas.microsoft.com/office/drawing/2014/main" id="{44710DCF-E652-45D7-A635-2E5438A16591}"/>
              </a:ext>
            </a:extLst>
          </p:cNvPr>
          <p:cNvSpPr>
            <a:spLocks noChangeArrowheads="1"/>
          </p:cNvSpPr>
          <p:nvPr>
            <p:custDataLst>
              <p:tags r:id="rId33"/>
            </p:custDataLst>
          </p:nvPr>
        </p:nvSpPr>
        <p:spPr bwMode="auto">
          <a:xfrm>
            <a:off x="6288088" y="3556000"/>
            <a:ext cx="417512"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Q2</a:t>
            </a:r>
          </a:p>
        </p:txBody>
      </p:sp>
      <p:sp>
        <p:nvSpPr>
          <p:cNvPr id="15397" name="Rectangle 35">
            <a:extLst>
              <a:ext uri="{FF2B5EF4-FFF2-40B4-BE49-F238E27FC236}">
                <a16:creationId xmlns:a16="http://schemas.microsoft.com/office/drawing/2014/main" id="{8C2B318F-BD97-4DFB-8F31-57E8CB010D74}"/>
              </a:ext>
            </a:extLst>
          </p:cNvPr>
          <p:cNvSpPr>
            <a:spLocks noChangeArrowheads="1"/>
          </p:cNvSpPr>
          <p:nvPr>
            <p:custDataLst>
              <p:tags r:id="rId34"/>
            </p:custDataLst>
          </p:nvPr>
        </p:nvSpPr>
        <p:spPr bwMode="auto">
          <a:xfrm>
            <a:off x="5373688" y="2565400"/>
            <a:ext cx="417512"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Q2</a:t>
            </a:r>
          </a:p>
        </p:txBody>
      </p:sp>
      <p:sp>
        <p:nvSpPr>
          <p:cNvPr id="15398" name="Rectangle 36">
            <a:extLst>
              <a:ext uri="{FF2B5EF4-FFF2-40B4-BE49-F238E27FC236}">
                <a16:creationId xmlns:a16="http://schemas.microsoft.com/office/drawing/2014/main" id="{BCFE09FE-16E5-4351-BE07-76CF04482B93}"/>
              </a:ext>
            </a:extLst>
          </p:cNvPr>
          <p:cNvSpPr>
            <a:spLocks noChangeArrowheads="1"/>
          </p:cNvSpPr>
          <p:nvPr>
            <p:custDataLst>
              <p:tags r:id="rId35"/>
            </p:custDataLst>
          </p:nvPr>
        </p:nvSpPr>
        <p:spPr bwMode="auto">
          <a:xfrm>
            <a:off x="6821488" y="2794000"/>
            <a:ext cx="417512"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Q3</a:t>
            </a:r>
          </a:p>
        </p:txBody>
      </p:sp>
      <p:sp>
        <p:nvSpPr>
          <p:cNvPr id="15399" name="Rectangle 37">
            <a:extLst>
              <a:ext uri="{FF2B5EF4-FFF2-40B4-BE49-F238E27FC236}">
                <a16:creationId xmlns:a16="http://schemas.microsoft.com/office/drawing/2014/main" id="{282EE71C-FFFA-4187-A0DB-AF2EEA7B35A3}"/>
              </a:ext>
            </a:extLst>
          </p:cNvPr>
          <p:cNvSpPr>
            <a:spLocks noChangeArrowheads="1"/>
          </p:cNvSpPr>
          <p:nvPr>
            <p:custDataLst>
              <p:tags r:id="rId36"/>
            </p:custDataLst>
          </p:nvPr>
        </p:nvSpPr>
        <p:spPr bwMode="auto">
          <a:xfrm>
            <a:off x="4122738" y="4851400"/>
            <a:ext cx="328612"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t1</a:t>
            </a:r>
          </a:p>
        </p:txBody>
      </p:sp>
      <p:sp>
        <p:nvSpPr>
          <p:cNvPr id="15400" name="Rectangle 38">
            <a:extLst>
              <a:ext uri="{FF2B5EF4-FFF2-40B4-BE49-F238E27FC236}">
                <a16:creationId xmlns:a16="http://schemas.microsoft.com/office/drawing/2014/main" id="{D9B2CBD7-13B2-439A-9FFF-3144EF98A24E}"/>
              </a:ext>
            </a:extLst>
          </p:cNvPr>
          <p:cNvSpPr>
            <a:spLocks noChangeArrowheads="1"/>
          </p:cNvSpPr>
          <p:nvPr>
            <p:custDataLst>
              <p:tags r:id="rId37"/>
            </p:custDataLst>
          </p:nvPr>
        </p:nvSpPr>
        <p:spPr bwMode="auto">
          <a:xfrm>
            <a:off x="5570538" y="4851400"/>
            <a:ext cx="328612"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t2</a:t>
            </a:r>
          </a:p>
        </p:txBody>
      </p:sp>
      <p:sp>
        <p:nvSpPr>
          <p:cNvPr id="15401" name="Rectangle 39">
            <a:extLst>
              <a:ext uri="{FF2B5EF4-FFF2-40B4-BE49-F238E27FC236}">
                <a16:creationId xmlns:a16="http://schemas.microsoft.com/office/drawing/2014/main" id="{F162F350-934A-4E8A-B642-8574D1744B61}"/>
              </a:ext>
            </a:extLst>
          </p:cNvPr>
          <p:cNvSpPr>
            <a:spLocks noChangeArrowheads="1"/>
          </p:cNvSpPr>
          <p:nvPr>
            <p:custDataLst>
              <p:tags r:id="rId38"/>
            </p:custDataLst>
          </p:nvPr>
        </p:nvSpPr>
        <p:spPr bwMode="auto">
          <a:xfrm>
            <a:off x="7018338" y="4851400"/>
            <a:ext cx="328612"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t3</a:t>
            </a:r>
          </a:p>
        </p:txBody>
      </p:sp>
      <p:sp>
        <p:nvSpPr>
          <p:cNvPr id="15402" name="Rectangle 40">
            <a:extLst>
              <a:ext uri="{FF2B5EF4-FFF2-40B4-BE49-F238E27FC236}">
                <a16:creationId xmlns:a16="http://schemas.microsoft.com/office/drawing/2014/main" id="{75CB3C5A-230D-453D-BA42-6813E6B3E032}"/>
              </a:ext>
            </a:extLst>
          </p:cNvPr>
          <p:cNvSpPr>
            <a:spLocks noChangeArrowheads="1"/>
          </p:cNvSpPr>
          <p:nvPr>
            <p:custDataLst>
              <p:tags r:id="rId39"/>
            </p:custDataLst>
          </p:nvPr>
        </p:nvSpPr>
        <p:spPr bwMode="auto">
          <a:xfrm>
            <a:off x="4554538" y="3327400"/>
            <a:ext cx="37782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d1</a:t>
            </a:r>
          </a:p>
        </p:txBody>
      </p:sp>
      <p:sp>
        <p:nvSpPr>
          <p:cNvPr id="15403" name="Rectangle 41">
            <a:extLst>
              <a:ext uri="{FF2B5EF4-FFF2-40B4-BE49-F238E27FC236}">
                <a16:creationId xmlns:a16="http://schemas.microsoft.com/office/drawing/2014/main" id="{F49D9F6E-3439-4550-B0B3-898F48C278DD}"/>
              </a:ext>
            </a:extLst>
          </p:cNvPr>
          <p:cNvSpPr>
            <a:spLocks noChangeArrowheads="1"/>
          </p:cNvSpPr>
          <p:nvPr>
            <p:custDataLst>
              <p:tags r:id="rId40"/>
            </p:custDataLst>
          </p:nvPr>
        </p:nvSpPr>
        <p:spPr bwMode="auto">
          <a:xfrm>
            <a:off x="5849938" y="3175000"/>
            <a:ext cx="37782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d2</a:t>
            </a:r>
          </a:p>
        </p:txBody>
      </p:sp>
      <p:sp>
        <p:nvSpPr>
          <p:cNvPr id="15404" name="Line 42">
            <a:extLst>
              <a:ext uri="{FF2B5EF4-FFF2-40B4-BE49-F238E27FC236}">
                <a16:creationId xmlns:a16="http://schemas.microsoft.com/office/drawing/2014/main" id="{4558B4DB-7810-4501-AFC5-C98B69E37653}"/>
              </a:ext>
            </a:extLst>
          </p:cNvPr>
          <p:cNvSpPr>
            <a:spLocks noChangeShapeType="1"/>
          </p:cNvSpPr>
          <p:nvPr>
            <p:custDataLst>
              <p:tags r:id="rId41"/>
            </p:custDataLst>
          </p:nvPr>
        </p:nvSpPr>
        <p:spPr bwMode="auto">
          <a:xfrm>
            <a:off x="5748338" y="3440113"/>
            <a:ext cx="582612" cy="0"/>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5405" name="Line 43">
            <a:extLst>
              <a:ext uri="{FF2B5EF4-FFF2-40B4-BE49-F238E27FC236}">
                <a16:creationId xmlns:a16="http://schemas.microsoft.com/office/drawing/2014/main" id="{DFCA8E2E-EC2B-4F40-B2FB-BCA40E1F50B7}"/>
              </a:ext>
            </a:extLst>
          </p:cNvPr>
          <p:cNvSpPr>
            <a:spLocks noChangeShapeType="1"/>
          </p:cNvSpPr>
          <p:nvPr>
            <p:custDataLst>
              <p:tags r:id="rId42"/>
            </p:custDataLst>
          </p:nvPr>
        </p:nvSpPr>
        <p:spPr bwMode="auto">
          <a:xfrm>
            <a:off x="4300538" y="3592513"/>
            <a:ext cx="887412" cy="0"/>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5406" name="Line 44">
            <a:extLst>
              <a:ext uri="{FF2B5EF4-FFF2-40B4-BE49-F238E27FC236}">
                <a16:creationId xmlns:a16="http://schemas.microsoft.com/office/drawing/2014/main" id="{28457160-3AF2-4F04-B109-770E6915A7F0}"/>
              </a:ext>
            </a:extLst>
          </p:cNvPr>
          <p:cNvSpPr>
            <a:spLocks noChangeShapeType="1"/>
          </p:cNvSpPr>
          <p:nvPr>
            <p:custDataLst>
              <p:tags r:id="rId43"/>
            </p:custDataLst>
          </p:nvPr>
        </p:nvSpPr>
        <p:spPr bwMode="auto">
          <a:xfrm>
            <a:off x="4286250" y="2387600"/>
            <a:ext cx="0" cy="1725613"/>
          </a:xfrm>
          <a:prstGeom prst="line">
            <a:avLst/>
          </a:prstGeom>
          <a:noFill/>
          <a:ln w="12700">
            <a:solidFill>
              <a:srgbClr val="000000"/>
            </a:solidFill>
            <a:prstDash val="lg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407" name="Line 45">
            <a:extLst>
              <a:ext uri="{FF2B5EF4-FFF2-40B4-BE49-F238E27FC236}">
                <a16:creationId xmlns:a16="http://schemas.microsoft.com/office/drawing/2014/main" id="{E48B061F-5614-4CBD-9852-6A3271F47A7E}"/>
              </a:ext>
            </a:extLst>
          </p:cNvPr>
          <p:cNvSpPr>
            <a:spLocks noChangeShapeType="1"/>
          </p:cNvSpPr>
          <p:nvPr>
            <p:custDataLst>
              <p:tags r:id="rId44"/>
            </p:custDataLst>
          </p:nvPr>
        </p:nvSpPr>
        <p:spPr bwMode="auto">
          <a:xfrm>
            <a:off x="4286250" y="4140200"/>
            <a:ext cx="0" cy="658813"/>
          </a:xfrm>
          <a:prstGeom prst="line">
            <a:avLst/>
          </a:prstGeom>
          <a:noFill/>
          <a:ln w="12700">
            <a:solidFill>
              <a:srgbClr val="000000"/>
            </a:solidFill>
            <a:prstDash val="dashDot"/>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408" name="Line 46">
            <a:extLst>
              <a:ext uri="{FF2B5EF4-FFF2-40B4-BE49-F238E27FC236}">
                <a16:creationId xmlns:a16="http://schemas.microsoft.com/office/drawing/2014/main" id="{B452E79F-C36E-436B-A5B8-DE8667FCE6B0}"/>
              </a:ext>
            </a:extLst>
          </p:cNvPr>
          <p:cNvSpPr>
            <a:spLocks noChangeShapeType="1"/>
          </p:cNvSpPr>
          <p:nvPr>
            <p:custDataLst>
              <p:tags r:id="rId45"/>
            </p:custDataLst>
          </p:nvPr>
        </p:nvSpPr>
        <p:spPr bwMode="auto">
          <a:xfrm>
            <a:off x="5734050" y="2387600"/>
            <a:ext cx="0" cy="1649413"/>
          </a:xfrm>
          <a:prstGeom prst="line">
            <a:avLst/>
          </a:prstGeom>
          <a:noFill/>
          <a:ln w="12700">
            <a:solidFill>
              <a:srgbClr val="000000"/>
            </a:solidFill>
            <a:prstDash val="lg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409" name="Line 47">
            <a:extLst>
              <a:ext uri="{FF2B5EF4-FFF2-40B4-BE49-F238E27FC236}">
                <a16:creationId xmlns:a16="http://schemas.microsoft.com/office/drawing/2014/main" id="{37F1B13B-36A3-41E6-BD18-0CF410865AC9}"/>
              </a:ext>
            </a:extLst>
          </p:cNvPr>
          <p:cNvSpPr>
            <a:spLocks noChangeShapeType="1"/>
          </p:cNvSpPr>
          <p:nvPr>
            <p:custDataLst>
              <p:tags r:id="rId46"/>
            </p:custDataLst>
          </p:nvPr>
        </p:nvSpPr>
        <p:spPr bwMode="auto">
          <a:xfrm>
            <a:off x="5734050" y="3987800"/>
            <a:ext cx="0" cy="811213"/>
          </a:xfrm>
          <a:prstGeom prst="line">
            <a:avLst/>
          </a:prstGeom>
          <a:noFill/>
          <a:ln w="12700">
            <a:solidFill>
              <a:srgbClr val="000000"/>
            </a:solidFill>
            <a:prstDash val="dashDot"/>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410" name="Line 48">
            <a:extLst>
              <a:ext uri="{FF2B5EF4-FFF2-40B4-BE49-F238E27FC236}">
                <a16:creationId xmlns:a16="http://schemas.microsoft.com/office/drawing/2014/main" id="{806A079D-3C2E-44C7-8E2B-7B42E68D0C43}"/>
              </a:ext>
            </a:extLst>
          </p:cNvPr>
          <p:cNvSpPr>
            <a:spLocks noChangeShapeType="1"/>
          </p:cNvSpPr>
          <p:nvPr>
            <p:custDataLst>
              <p:tags r:id="rId47"/>
            </p:custDataLst>
          </p:nvPr>
        </p:nvSpPr>
        <p:spPr bwMode="auto">
          <a:xfrm flipV="1">
            <a:off x="7181850" y="2362200"/>
            <a:ext cx="0" cy="1700213"/>
          </a:xfrm>
          <a:prstGeom prst="line">
            <a:avLst/>
          </a:prstGeom>
          <a:noFill/>
          <a:ln w="12700">
            <a:solidFill>
              <a:srgbClr val="000000"/>
            </a:solidFill>
            <a:prstDash val="lg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5411" name="Line 49">
            <a:extLst>
              <a:ext uri="{FF2B5EF4-FFF2-40B4-BE49-F238E27FC236}">
                <a16:creationId xmlns:a16="http://schemas.microsoft.com/office/drawing/2014/main" id="{2941A8B9-F0CE-4D99-8B5C-8D117BD77E6F}"/>
              </a:ext>
            </a:extLst>
          </p:cNvPr>
          <p:cNvSpPr>
            <a:spLocks noChangeShapeType="1"/>
          </p:cNvSpPr>
          <p:nvPr>
            <p:custDataLst>
              <p:tags r:id="rId48"/>
            </p:custDataLst>
          </p:nvPr>
        </p:nvSpPr>
        <p:spPr bwMode="auto">
          <a:xfrm>
            <a:off x="7181850" y="4064000"/>
            <a:ext cx="0" cy="735013"/>
          </a:xfrm>
          <a:prstGeom prst="line">
            <a:avLst/>
          </a:prstGeom>
          <a:noFill/>
          <a:ln w="12700">
            <a:solidFill>
              <a:srgbClr val="000000"/>
            </a:solidFill>
            <a:prstDash val="dashDot"/>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50" name="Slide Number Placeholder 3">
            <a:extLst>
              <a:ext uri="{FF2B5EF4-FFF2-40B4-BE49-F238E27FC236}">
                <a16:creationId xmlns:a16="http://schemas.microsoft.com/office/drawing/2014/main" id="{74103BC0-1793-422E-86DD-394904CC8FE7}"/>
              </a:ext>
            </a:extLst>
          </p:cNvPr>
          <p:cNvSpPr txBox="1">
            <a:spLocks/>
          </p:cNvSpPr>
          <p:nvPr>
            <p:custDataLst>
              <p:tags r:id="rId49"/>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12</a:t>
            </a:fld>
            <a:endParaRPr lang="fr-FR"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a:extLst>
              <a:ext uri="{FF2B5EF4-FFF2-40B4-BE49-F238E27FC236}">
                <a16:creationId xmlns:a16="http://schemas.microsoft.com/office/drawing/2014/main" id="{7DD41367-5B84-48D6-9720-2032CD9FA847}"/>
              </a:ext>
            </a:extLst>
          </p:cNvPr>
          <p:cNvSpPr>
            <a:spLocks noChangeArrowheads="1"/>
          </p:cNvSpPr>
          <p:nvPr>
            <p:custDataLst>
              <p:tags r:id="rId1"/>
            </p:custDataLst>
          </p:nvPr>
        </p:nvSpPr>
        <p:spPr bwMode="auto">
          <a:xfrm>
            <a:off x="6324600" y="6553200"/>
            <a:ext cx="1905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endParaRPr lang="fr-FR" altLang="fr-FR"/>
          </a:p>
        </p:txBody>
      </p:sp>
      <p:sp>
        <p:nvSpPr>
          <p:cNvPr id="17413" name="Rectangle 3">
            <a:extLst>
              <a:ext uri="{FF2B5EF4-FFF2-40B4-BE49-F238E27FC236}">
                <a16:creationId xmlns:a16="http://schemas.microsoft.com/office/drawing/2014/main" id="{CC00A466-45A0-46E0-BDD9-6CC42BBD1D22}"/>
              </a:ext>
            </a:extLst>
          </p:cNvPr>
          <p:cNvSpPr>
            <a:spLocks noChangeArrowheads="1"/>
          </p:cNvSpPr>
          <p:nvPr>
            <p:custDataLst>
              <p:tags r:id="rId2"/>
            </p:custDataLst>
          </p:nvPr>
        </p:nvSpPr>
        <p:spPr bwMode="auto">
          <a:xfrm>
            <a:off x="914400" y="6553200"/>
            <a:ext cx="3962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endParaRPr lang="fr-FR" altLang="fr-FR"/>
          </a:p>
        </p:txBody>
      </p:sp>
      <p:sp>
        <p:nvSpPr>
          <p:cNvPr id="17414" name="Rectangle 4">
            <a:extLst>
              <a:ext uri="{FF2B5EF4-FFF2-40B4-BE49-F238E27FC236}">
                <a16:creationId xmlns:a16="http://schemas.microsoft.com/office/drawing/2014/main" id="{F7A6148C-6B2B-47E3-B456-35D8C5F1D43E}"/>
              </a:ext>
            </a:extLst>
          </p:cNvPr>
          <p:cNvSpPr>
            <a:spLocks noGrp="1" noChangeArrowheads="1"/>
          </p:cNvSpPr>
          <p:nvPr>
            <p:ph type="title"/>
            <p:custDataLst>
              <p:tags r:id="rId3"/>
            </p:custDataLst>
          </p:nvPr>
        </p:nvSpPr>
        <p:spPr>
          <a:xfrm>
            <a:off x="1524794" y="794543"/>
            <a:ext cx="7239000" cy="942057"/>
          </a:xfrm>
          <a:noFill/>
        </p:spPr>
        <p:txBody>
          <a:bodyPr/>
          <a:lstStyle/>
          <a:p>
            <a:r>
              <a:rPr lang="fr-FR" altLang="fr-FR" dirty="0"/>
              <a:t>Détermination du stock de sécurité</a:t>
            </a:r>
            <a:br>
              <a:rPr lang="fr-FR" altLang="fr-FR" dirty="0"/>
            </a:br>
            <a:r>
              <a:rPr lang="fr-FR" altLang="fr-FR" dirty="0"/>
              <a:t>sur l’intervalle de protection</a:t>
            </a:r>
          </a:p>
        </p:txBody>
      </p:sp>
      <p:grpSp>
        <p:nvGrpSpPr>
          <p:cNvPr id="2" name="Groupe 1">
            <a:extLst>
              <a:ext uri="{FF2B5EF4-FFF2-40B4-BE49-F238E27FC236}">
                <a16:creationId xmlns:a16="http://schemas.microsoft.com/office/drawing/2014/main" id="{BD246268-98E3-402B-9A35-8B74B321DF93}"/>
              </a:ext>
            </a:extLst>
          </p:cNvPr>
          <p:cNvGrpSpPr/>
          <p:nvPr/>
        </p:nvGrpSpPr>
        <p:grpSpPr>
          <a:xfrm>
            <a:off x="3952875" y="2547813"/>
            <a:ext cx="4940300" cy="3632325"/>
            <a:chOff x="3952875" y="2547813"/>
            <a:chExt cx="4940300" cy="3632325"/>
          </a:xfrm>
        </p:grpSpPr>
        <p:sp>
          <p:nvSpPr>
            <p:cNvPr id="17415" name="Freeform 6">
              <a:extLst>
                <a:ext uri="{FF2B5EF4-FFF2-40B4-BE49-F238E27FC236}">
                  <a16:creationId xmlns:a16="http://schemas.microsoft.com/office/drawing/2014/main" id="{6E0B70B9-266F-481D-94B8-647414F77EBB}"/>
                </a:ext>
              </a:extLst>
            </p:cNvPr>
            <p:cNvSpPr>
              <a:spLocks/>
            </p:cNvSpPr>
            <p:nvPr>
              <p:custDataLst>
                <p:tags r:id="rId6"/>
              </p:custDataLst>
            </p:nvPr>
          </p:nvSpPr>
          <p:spPr bwMode="auto">
            <a:xfrm>
              <a:off x="7021513" y="4211638"/>
              <a:ext cx="1103312" cy="1055687"/>
            </a:xfrm>
            <a:custGeom>
              <a:avLst/>
              <a:gdLst>
                <a:gd name="T0" fmla="*/ 17 w 695"/>
                <a:gd name="T1" fmla="*/ 30 h 665"/>
                <a:gd name="T2" fmla="*/ 33 w 695"/>
                <a:gd name="T3" fmla="*/ 69 h 665"/>
                <a:gd name="T4" fmla="*/ 48 w 695"/>
                <a:gd name="T5" fmla="*/ 103 h 665"/>
                <a:gd name="T6" fmla="*/ 63 w 695"/>
                <a:gd name="T7" fmla="*/ 136 h 665"/>
                <a:gd name="T8" fmla="*/ 81 w 695"/>
                <a:gd name="T9" fmla="*/ 164 h 665"/>
                <a:gd name="T10" fmla="*/ 98 w 695"/>
                <a:gd name="T11" fmla="*/ 193 h 665"/>
                <a:gd name="T12" fmla="*/ 117 w 695"/>
                <a:gd name="T13" fmla="*/ 220 h 665"/>
                <a:gd name="T14" fmla="*/ 134 w 695"/>
                <a:gd name="T15" fmla="*/ 245 h 665"/>
                <a:gd name="T16" fmla="*/ 153 w 695"/>
                <a:gd name="T17" fmla="*/ 268 h 665"/>
                <a:gd name="T18" fmla="*/ 173 w 695"/>
                <a:gd name="T19" fmla="*/ 289 h 665"/>
                <a:gd name="T20" fmla="*/ 194 w 695"/>
                <a:gd name="T21" fmla="*/ 310 h 665"/>
                <a:gd name="T22" fmla="*/ 224 w 695"/>
                <a:gd name="T23" fmla="*/ 336 h 665"/>
                <a:gd name="T24" fmla="*/ 255 w 695"/>
                <a:gd name="T25" fmla="*/ 363 h 665"/>
                <a:gd name="T26" fmla="*/ 274 w 695"/>
                <a:gd name="T27" fmla="*/ 380 h 665"/>
                <a:gd name="T28" fmla="*/ 295 w 695"/>
                <a:gd name="T29" fmla="*/ 398 h 665"/>
                <a:gd name="T30" fmla="*/ 318 w 695"/>
                <a:gd name="T31" fmla="*/ 413 h 665"/>
                <a:gd name="T32" fmla="*/ 339 w 695"/>
                <a:gd name="T33" fmla="*/ 428 h 665"/>
                <a:gd name="T34" fmla="*/ 362 w 695"/>
                <a:gd name="T35" fmla="*/ 444 h 665"/>
                <a:gd name="T36" fmla="*/ 385 w 695"/>
                <a:gd name="T37" fmla="*/ 457 h 665"/>
                <a:gd name="T38" fmla="*/ 406 w 695"/>
                <a:gd name="T39" fmla="*/ 468 h 665"/>
                <a:gd name="T40" fmla="*/ 429 w 695"/>
                <a:gd name="T41" fmla="*/ 480 h 665"/>
                <a:gd name="T42" fmla="*/ 452 w 695"/>
                <a:gd name="T43" fmla="*/ 490 h 665"/>
                <a:gd name="T44" fmla="*/ 475 w 695"/>
                <a:gd name="T45" fmla="*/ 499 h 665"/>
                <a:gd name="T46" fmla="*/ 498 w 695"/>
                <a:gd name="T47" fmla="*/ 509 h 665"/>
                <a:gd name="T48" fmla="*/ 521 w 695"/>
                <a:gd name="T49" fmla="*/ 516 h 665"/>
                <a:gd name="T50" fmla="*/ 546 w 695"/>
                <a:gd name="T51" fmla="*/ 524 h 665"/>
                <a:gd name="T52" fmla="*/ 571 w 695"/>
                <a:gd name="T53" fmla="*/ 530 h 665"/>
                <a:gd name="T54" fmla="*/ 596 w 695"/>
                <a:gd name="T55" fmla="*/ 535 h 665"/>
                <a:gd name="T56" fmla="*/ 623 w 695"/>
                <a:gd name="T57" fmla="*/ 539 h 665"/>
                <a:gd name="T58" fmla="*/ 650 w 695"/>
                <a:gd name="T59" fmla="*/ 543 h 665"/>
                <a:gd name="T60" fmla="*/ 679 w 695"/>
                <a:gd name="T61" fmla="*/ 547 h 665"/>
                <a:gd name="T62" fmla="*/ 694 w 695"/>
                <a:gd name="T63" fmla="*/ 553 h 665"/>
                <a:gd name="T64" fmla="*/ 684 w 695"/>
                <a:gd name="T65" fmla="*/ 664 h 665"/>
                <a:gd name="T66" fmla="*/ 8 w 695"/>
                <a:gd name="T67" fmla="*/ 664 h 665"/>
                <a:gd name="T68" fmla="*/ 10 w 695"/>
                <a:gd name="T69" fmla="*/ 11 h 66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5"/>
                <a:gd name="T106" fmla="*/ 0 h 665"/>
                <a:gd name="T107" fmla="*/ 695 w 695"/>
                <a:gd name="T108" fmla="*/ 665 h 66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5" h="665">
                  <a:moveTo>
                    <a:pt x="10" y="11"/>
                  </a:moveTo>
                  <a:lnTo>
                    <a:pt x="17" y="30"/>
                  </a:lnTo>
                  <a:lnTo>
                    <a:pt x="25" y="49"/>
                  </a:lnTo>
                  <a:lnTo>
                    <a:pt x="33" y="69"/>
                  </a:lnTo>
                  <a:lnTo>
                    <a:pt x="40" y="86"/>
                  </a:lnTo>
                  <a:lnTo>
                    <a:pt x="48" y="103"/>
                  </a:lnTo>
                  <a:lnTo>
                    <a:pt x="56" y="118"/>
                  </a:lnTo>
                  <a:lnTo>
                    <a:pt x="63" y="136"/>
                  </a:lnTo>
                  <a:lnTo>
                    <a:pt x="73" y="151"/>
                  </a:lnTo>
                  <a:lnTo>
                    <a:pt x="81" y="164"/>
                  </a:lnTo>
                  <a:lnTo>
                    <a:pt x="90" y="180"/>
                  </a:lnTo>
                  <a:lnTo>
                    <a:pt x="98" y="193"/>
                  </a:lnTo>
                  <a:lnTo>
                    <a:pt x="107" y="206"/>
                  </a:lnTo>
                  <a:lnTo>
                    <a:pt x="117" y="220"/>
                  </a:lnTo>
                  <a:lnTo>
                    <a:pt x="127" y="231"/>
                  </a:lnTo>
                  <a:lnTo>
                    <a:pt x="134" y="245"/>
                  </a:lnTo>
                  <a:lnTo>
                    <a:pt x="144" y="256"/>
                  </a:lnTo>
                  <a:lnTo>
                    <a:pt x="153" y="268"/>
                  </a:lnTo>
                  <a:lnTo>
                    <a:pt x="163" y="277"/>
                  </a:lnTo>
                  <a:lnTo>
                    <a:pt x="173" y="289"/>
                  </a:lnTo>
                  <a:lnTo>
                    <a:pt x="184" y="298"/>
                  </a:lnTo>
                  <a:lnTo>
                    <a:pt x="194" y="310"/>
                  </a:lnTo>
                  <a:lnTo>
                    <a:pt x="213" y="329"/>
                  </a:lnTo>
                  <a:lnTo>
                    <a:pt x="224" y="336"/>
                  </a:lnTo>
                  <a:lnTo>
                    <a:pt x="243" y="356"/>
                  </a:lnTo>
                  <a:lnTo>
                    <a:pt x="255" y="363"/>
                  </a:lnTo>
                  <a:lnTo>
                    <a:pt x="265" y="373"/>
                  </a:lnTo>
                  <a:lnTo>
                    <a:pt x="274" y="380"/>
                  </a:lnTo>
                  <a:lnTo>
                    <a:pt x="286" y="388"/>
                  </a:lnTo>
                  <a:lnTo>
                    <a:pt x="295" y="398"/>
                  </a:lnTo>
                  <a:lnTo>
                    <a:pt x="307" y="405"/>
                  </a:lnTo>
                  <a:lnTo>
                    <a:pt x="318" y="413"/>
                  </a:lnTo>
                  <a:lnTo>
                    <a:pt x="330" y="421"/>
                  </a:lnTo>
                  <a:lnTo>
                    <a:pt x="339" y="428"/>
                  </a:lnTo>
                  <a:lnTo>
                    <a:pt x="351" y="436"/>
                  </a:lnTo>
                  <a:lnTo>
                    <a:pt x="362" y="444"/>
                  </a:lnTo>
                  <a:lnTo>
                    <a:pt x="374" y="449"/>
                  </a:lnTo>
                  <a:lnTo>
                    <a:pt x="385" y="457"/>
                  </a:lnTo>
                  <a:lnTo>
                    <a:pt x="395" y="463"/>
                  </a:lnTo>
                  <a:lnTo>
                    <a:pt x="406" y="468"/>
                  </a:lnTo>
                  <a:lnTo>
                    <a:pt x="418" y="474"/>
                  </a:lnTo>
                  <a:lnTo>
                    <a:pt x="429" y="480"/>
                  </a:lnTo>
                  <a:lnTo>
                    <a:pt x="441" y="486"/>
                  </a:lnTo>
                  <a:lnTo>
                    <a:pt x="452" y="490"/>
                  </a:lnTo>
                  <a:lnTo>
                    <a:pt x="464" y="495"/>
                  </a:lnTo>
                  <a:lnTo>
                    <a:pt x="475" y="499"/>
                  </a:lnTo>
                  <a:lnTo>
                    <a:pt x="487" y="505"/>
                  </a:lnTo>
                  <a:lnTo>
                    <a:pt x="498" y="509"/>
                  </a:lnTo>
                  <a:lnTo>
                    <a:pt x="510" y="513"/>
                  </a:lnTo>
                  <a:lnTo>
                    <a:pt x="521" y="516"/>
                  </a:lnTo>
                  <a:lnTo>
                    <a:pt x="535" y="520"/>
                  </a:lnTo>
                  <a:lnTo>
                    <a:pt x="546" y="524"/>
                  </a:lnTo>
                  <a:lnTo>
                    <a:pt x="558" y="526"/>
                  </a:lnTo>
                  <a:lnTo>
                    <a:pt x="571" y="530"/>
                  </a:lnTo>
                  <a:lnTo>
                    <a:pt x="585" y="532"/>
                  </a:lnTo>
                  <a:lnTo>
                    <a:pt x="596" y="535"/>
                  </a:lnTo>
                  <a:lnTo>
                    <a:pt x="610" y="537"/>
                  </a:lnTo>
                  <a:lnTo>
                    <a:pt x="623" y="539"/>
                  </a:lnTo>
                  <a:lnTo>
                    <a:pt x="636" y="541"/>
                  </a:lnTo>
                  <a:lnTo>
                    <a:pt x="650" y="543"/>
                  </a:lnTo>
                  <a:lnTo>
                    <a:pt x="663" y="545"/>
                  </a:lnTo>
                  <a:lnTo>
                    <a:pt x="679" y="547"/>
                  </a:lnTo>
                  <a:lnTo>
                    <a:pt x="692" y="549"/>
                  </a:lnTo>
                  <a:lnTo>
                    <a:pt x="694" y="553"/>
                  </a:lnTo>
                  <a:lnTo>
                    <a:pt x="694" y="656"/>
                  </a:lnTo>
                  <a:lnTo>
                    <a:pt x="684" y="664"/>
                  </a:lnTo>
                  <a:lnTo>
                    <a:pt x="0" y="664"/>
                  </a:lnTo>
                  <a:lnTo>
                    <a:pt x="8" y="664"/>
                  </a:lnTo>
                  <a:lnTo>
                    <a:pt x="8" y="0"/>
                  </a:lnTo>
                  <a:lnTo>
                    <a:pt x="10" y="11"/>
                  </a:lnTo>
                </a:path>
              </a:pathLst>
            </a:custGeom>
            <a:solidFill>
              <a:schemeClr val="tx2"/>
            </a:solidFill>
            <a:ln w="12700" cap="rnd" cmpd="sng">
              <a:solidFill>
                <a:srgbClr val="FFFFFF"/>
              </a:solidFill>
              <a:prstDash val="solid"/>
              <a:round/>
              <a:headEnd type="none" w="med" len="med"/>
              <a:tailEnd type="none" w="med" len="med"/>
            </a:ln>
          </p:spPr>
          <p:txBody>
            <a:bodyPr/>
            <a:lstStyle/>
            <a:p>
              <a:endParaRPr lang="fr-FR"/>
            </a:p>
          </p:txBody>
        </p:sp>
        <p:sp>
          <p:nvSpPr>
            <p:cNvPr id="17416" name="Freeform 7">
              <a:extLst>
                <a:ext uri="{FF2B5EF4-FFF2-40B4-BE49-F238E27FC236}">
                  <a16:creationId xmlns:a16="http://schemas.microsoft.com/office/drawing/2014/main" id="{AB7B83F4-CEFC-458E-9344-B641E322A22B}"/>
                </a:ext>
              </a:extLst>
            </p:cNvPr>
            <p:cNvSpPr>
              <a:spLocks/>
            </p:cNvSpPr>
            <p:nvPr>
              <p:custDataLst>
                <p:tags r:id="rId7"/>
              </p:custDataLst>
            </p:nvPr>
          </p:nvSpPr>
          <p:spPr bwMode="auto">
            <a:xfrm>
              <a:off x="6148388" y="3111500"/>
              <a:ext cx="1990725" cy="2176463"/>
            </a:xfrm>
            <a:custGeom>
              <a:avLst/>
              <a:gdLst>
                <a:gd name="T0" fmla="*/ 0 w 1254"/>
                <a:gd name="T1" fmla="*/ 6 h 1371"/>
                <a:gd name="T2" fmla="*/ 6 w 1254"/>
                <a:gd name="T3" fmla="*/ 9 h 1371"/>
                <a:gd name="T4" fmla="*/ 57 w 1254"/>
                <a:gd name="T5" fmla="*/ 15 h 1371"/>
                <a:gd name="T6" fmla="*/ 96 w 1254"/>
                <a:gd name="T7" fmla="*/ 23 h 1371"/>
                <a:gd name="T8" fmla="*/ 129 w 1254"/>
                <a:gd name="T9" fmla="*/ 30 h 1371"/>
                <a:gd name="T10" fmla="*/ 173 w 1254"/>
                <a:gd name="T11" fmla="*/ 46 h 1371"/>
                <a:gd name="T12" fmla="*/ 217 w 1254"/>
                <a:gd name="T13" fmla="*/ 69 h 1371"/>
                <a:gd name="T14" fmla="*/ 260 w 1254"/>
                <a:gd name="T15" fmla="*/ 97 h 1371"/>
                <a:gd name="T16" fmla="*/ 290 w 1254"/>
                <a:gd name="T17" fmla="*/ 121 h 1371"/>
                <a:gd name="T18" fmla="*/ 330 w 1254"/>
                <a:gd name="T19" fmla="*/ 165 h 1371"/>
                <a:gd name="T20" fmla="*/ 372 w 1254"/>
                <a:gd name="T21" fmla="*/ 221 h 1371"/>
                <a:gd name="T22" fmla="*/ 410 w 1254"/>
                <a:gd name="T23" fmla="*/ 295 h 1371"/>
                <a:gd name="T24" fmla="*/ 446 w 1254"/>
                <a:gd name="T25" fmla="*/ 384 h 1371"/>
                <a:gd name="T26" fmla="*/ 483 w 1254"/>
                <a:gd name="T27" fmla="*/ 486 h 1371"/>
                <a:gd name="T28" fmla="*/ 517 w 1254"/>
                <a:gd name="T29" fmla="*/ 590 h 1371"/>
                <a:gd name="T30" fmla="*/ 553 w 1254"/>
                <a:gd name="T31" fmla="*/ 697 h 1371"/>
                <a:gd name="T32" fmla="*/ 593 w 1254"/>
                <a:gd name="T33" fmla="*/ 795 h 1371"/>
                <a:gd name="T34" fmla="*/ 637 w 1254"/>
                <a:gd name="T35" fmla="*/ 882 h 1371"/>
                <a:gd name="T36" fmla="*/ 689 w 1254"/>
                <a:gd name="T37" fmla="*/ 951 h 1371"/>
                <a:gd name="T38" fmla="*/ 731 w 1254"/>
                <a:gd name="T39" fmla="*/ 997 h 1371"/>
                <a:gd name="T40" fmla="*/ 763 w 1254"/>
                <a:gd name="T41" fmla="*/ 1027 h 1371"/>
                <a:gd name="T42" fmla="*/ 824 w 1254"/>
                <a:gd name="T43" fmla="*/ 1080 h 1371"/>
                <a:gd name="T44" fmla="*/ 891 w 1254"/>
                <a:gd name="T45" fmla="*/ 1128 h 1371"/>
                <a:gd name="T46" fmla="*/ 959 w 1254"/>
                <a:gd name="T47" fmla="*/ 1168 h 1371"/>
                <a:gd name="T48" fmla="*/ 1034 w 1254"/>
                <a:gd name="T49" fmla="*/ 1202 h 1371"/>
                <a:gd name="T50" fmla="*/ 1112 w 1254"/>
                <a:gd name="T51" fmla="*/ 1227 h 1371"/>
                <a:gd name="T52" fmla="*/ 1175 w 1254"/>
                <a:gd name="T53" fmla="*/ 1241 h 1371"/>
                <a:gd name="T54" fmla="*/ 1236 w 1254"/>
                <a:gd name="T55" fmla="*/ 1241 h 1371"/>
                <a:gd name="T56" fmla="*/ 1230 w 1254"/>
                <a:gd name="T57" fmla="*/ 1356 h 1371"/>
                <a:gd name="T58" fmla="*/ 572 w 1254"/>
                <a:gd name="T59" fmla="*/ 1360 h 1371"/>
                <a:gd name="T60" fmla="*/ 568 w 1254"/>
                <a:gd name="T61" fmla="*/ 1364 h 1371"/>
                <a:gd name="T62" fmla="*/ 574 w 1254"/>
                <a:gd name="T63" fmla="*/ 1370 h 1371"/>
                <a:gd name="T64" fmla="*/ 1253 w 1254"/>
                <a:gd name="T65" fmla="*/ 1362 h 1371"/>
                <a:gd name="T66" fmla="*/ 1244 w 1254"/>
                <a:gd name="T67" fmla="*/ 1246 h 1371"/>
                <a:gd name="T68" fmla="*/ 1217 w 1254"/>
                <a:gd name="T69" fmla="*/ 1237 h 1371"/>
                <a:gd name="T70" fmla="*/ 1135 w 1254"/>
                <a:gd name="T71" fmla="*/ 1223 h 1371"/>
                <a:gd name="T72" fmla="*/ 1057 w 1254"/>
                <a:gd name="T73" fmla="*/ 1201 h 1371"/>
                <a:gd name="T74" fmla="*/ 982 w 1254"/>
                <a:gd name="T75" fmla="*/ 1168 h 1371"/>
                <a:gd name="T76" fmla="*/ 914 w 1254"/>
                <a:gd name="T77" fmla="*/ 1130 h 1371"/>
                <a:gd name="T78" fmla="*/ 845 w 1254"/>
                <a:gd name="T79" fmla="*/ 1086 h 1371"/>
                <a:gd name="T80" fmla="*/ 784 w 1254"/>
                <a:gd name="T81" fmla="*/ 1032 h 1371"/>
                <a:gd name="T82" fmla="*/ 725 w 1254"/>
                <a:gd name="T83" fmla="*/ 976 h 1371"/>
                <a:gd name="T84" fmla="*/ 670 w 1254"/>
                <a:gd name="T85" fmla="*/ 913 h 1371"/>
                <a:gd name="T86" fmla="*/ 624 w 1254"/>
                <a:gd name="T87" fmla="*/ 836 h 1371"/>
                <a:gd name="T88" fmla="*/ 582 w 1254"/>
                <a:gd name="T89" fmla="*/ 743 h 1371"/>
                <a:gd name="T90" fmla="*/ 543 w 1254"/>
                <a:gd name="T91" fmla="*/ 640 h 1371"/>
                <a:gd name="T92" fmla="*/ 510 w 1254"/>
                <a:gd name="T93" fmla="*/ 536 h 1371"/>
                <a:gd name="T94" fmla="*/ 475 w 1254"/>
                <a:gd name="T95" fmla="*/ 430 h 1371"/>
                <a:gd name="T96" fmla="*/ 439 w 1254"/>
                <a:gd name="T97" fmla="*/ 334 h 1371"/>
                <a:gd name="T98" fmla="*/ 400 w 1254"/>
                <a:gd name="T99" fmla="*/ 251 h 1371"/>
                <a:gd name="T100" fmla="*/ 368 w 1254"/>
                <a:gd name="T101" fmla="*/ 200 h 1371"/>
                <a:gd name="T102" fmla="*/ 326 w 1254"/>
                <a:gd name="T103" fmla="*/ 148 h 1371"/>
                <a:gd name="T104" fmla="*/ 275 w 1254"/>
                <a:gd name="T105" fmla="*/ 97 h 1371"/>
                <a:gd name="T106" fmla="*/ 244 w 1254"/>
                <a:gd name="T107" fmla="*/ 73 h 1371"/>
                <a:gd name="T108" fmla="*/ 221 w 1254"/>
                <a:gd name="T109" fmla="*/ 59 h 1371"/>
                <a:gd name="T110" fmla="*/ 189 w 1254"/>
                <a:gd name="T111" fmla="*/ 42 h 1371"/>
                <a:gd name="T112" fmla="*/ 143 w 1254"/>
                <a:gd name="T113" fmla="*/ 25 h 1371"/>
                <a:gd name="T114" fmla="*/ 108 w 1254"/>
                <a:gd name="T115" fmla="*/ 15 h 1371"/>
                <a:gd name="T116" fmla="*/ 73 w 1254"/>
                <a:gd name="T117" fmla="*/ 7 h 1371"/>
                <a:gd name="T118" fmla="*/ 33 w 1254"/>
                <a:gd name="T119" fmla="*/ 4 h 137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54"/>
                <a:gd name="T181" fmla="*/ 0 h 1371"/>
                <a:gd name="T182" fmla="*/ 1254 w 1254"/>
                <a:gd name="T183" fmla="*/ 1371 h 137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54" h="1371">
                  <a:moveTo>
                    <a:pt x="6" y="0"/>
                  </a:moveTo>
                  <a:lnTo>
                    <a:pt x="4" y="0"/>
                  </a:lnTo>
                  <a:lnTo>
                    <a:pt x="0" y="4"/>
                  </a:lnTo>
                  <a:lnTo>
                    <a:pt x="0" y="6"/>
                  </a:lnTo>
                  <a:lnTo>
                    <a:pt x="2" y="6"/>
                  </a:lnTo>
                  <a:lnTo>
                    <a:pt x="2" y="7"/>
                  </a:lnTo>
                  <a:lnTo>
                    <a:pt x="4" y="9"/>
                  </a:lnTo>
                  <a:lnTo>
                    <a:pt x="6" y="9"/>
                  </a:lnTo>
                  <a:lnTo>
                    <a:pt x="19" y="11"/>
                  </a:lnTo>
                  <a:lnTo>
                    <a:pt x="33" y="13"/>
                  </a:lnTo>
                  <a:lnTo>
                    <a:pt x="46" y="13"/>
                  </a:lnTo>
                  <a:lnTo>
                    <a:pt x="57" y="15"/>
                  </a:lnTo>
                  <a:lnTo>
                    <a:pt x="71" y="17"/>
                  </a:lnTo>
                  <a:lnTo>
                    <a:pt x="82" y="21"/>
                  </a:lnTo>
                  <a:lnTo>
                    <a:pt x="84" y="21"/>
                  </a:lnTo>
                  <a:lnTo>
                    <a:pt x="96" y="23"/>
                  </a:lnTo>
                  <a:lnTo>
                    <a:pt x="106" y="25"/>
                  </a:lnTo>
                  <a:lnTo>
                    <a:pt x="116" y="29"/>
                  </a:lnTo>
                  <a:lnTo>
                    <a:pt x="118" y="29"/>
                  </a:lnTo>
                  <a:lnTo>
                    <a:pt x="129" y="30"/>
                  </a:lnTo>
                  <a:lnTo>
                    <a:pt x="139" y="34"/>
                  </a:lnTo>
                  <a:lnTo>
                    <a:pt x="150" y="38"/>
                  </a:lnTo>
                  <a:lnTo>
                    <a:pt x="162" y="42"/>
                  </a:lnTo>
                  <a:lnTo>
                    <a:pt x="173" y="46"/>
                  </a:lnTo>
                  <a:lnTo>
                    <a:pt x="185" y="52"/>
                  </a:lnTo>
                  <a:lnTo>
                    <a:pt x="194" y="57"/>
                  </a:lnTo>
                  <a:lnTo>
                    <a:pt x="206" y="63"/>
                  </a:lnTo>
                  <a:lnTo>
                    <a:pt x="217" y="69"/>
                  </a:lnTo>
                  <a:lnTo>
                    <a:pt x="227" y="74"/>
                  </a:lnTo>
                  <a:lnTo>
                    <a:pt x="239" y="82"/>
                  </a:lnTo>
                  <a:lnTo>
                    <a:pt x="248" y="88"/>
                  </a:lnTo>
                  <a:lnTo>
                    <a:pt x="260" y="97"/>
                  </a:lnTo>
                  <a:lnTo>
                    <a:pt x="269" y="103"/>
                  </a:lnTo>
                  <a:lnTo>
                    <a:pt x="279" y="113"/>
                  </a:lnTo>
                  <a:lnTo>
                    <a:pt x="279" y="114"/>
                  </a:lnTo>
                  <a:lnTo>
                    <a:pt x="290" y="121"/>
                  </a:lnTo>
                  <a:lnTo>
                    <a:pt x="311" y="142"/>
                  </a:lnTo>
                  <a:lnTo>
                    <a:pt x="318" y="154"/>
                  </a:lnTo>
                  <a:lnTo>
                    <a:pt x="320" y="154"/>
                  </a:lnTo>
                  <a:lnTo>
                    <a:pt x="330" y="165"/>
                  </a:lnTo>
                  <a:lnTo>
                    <a:pt x="339" y="179"/>
                  </a:lnTo>
                  <a:lnTo>
                    <a:pt x="349" y="192"/>
                  </a:lnTo>
                  <a:lnTo>
                    <a:pt x="360" y="206"/>
                  </a:lnTo>
                  <a:lnTo>
                    <a:pt x="372" y="221"/>
                  </a:lnTo>
                  <a:lnTo>
                    <a:pt x="381" y="238"/>
                  </a:lnTo>
                  <a:lnTo>
                    <a:pt x="391" y="255"/>
                  </a:lnTo>
                  <a:lnTo>
                    <a:pt x="400" y="274"/>
                  </a:lnTo>
                  <a:lnTo>
                    <a:pt x="410" y="295"/>
                  </a:lnTo>
                  <a:lnTo>
                    <a:pt x="420" y="317"/>
                  </a:lnTo>
                  <a:lnTo>
                    <a:pt x="429" y="338"/>
                  </a:lnTo>
                  <a:lnTo>
                    <a:pt x="439" y="360"/>
                  </a:lnTo>
                  <a:lnTo>
                    <a:pt x="446" y="384"/>
                  </a:lnTo>
                  <a:lnTo>
                    <a:pt x="456" y="409"/>
                  </a:lnTo>
                  <a:lnTo>
                    <a:pt x="466" y="434"/>
                  </a:lnTo>
                  <a:lnTo>
                    <a:pt x="473" y="459"/>
                  </a:lnTo>
                  <a:lnTo>
                    <a:pt x="483" y="486"/>
                  </a:lnTo>
                  <a:lnTo>
                    <a:pt x="491" y="513"/>
                  </a:lnTo>
                  <a:lnTo>
                    <a:pt x="500" y="539"/>
                  </a:lnTo>
                  <a:lnTo>
                    <a:pt x="508" y="564"/>
                  </a:lnTo>
                  <a:lnTo>
                    <a:pt x="517" y="590"/>
                  </a:lnTo>
                  <a:lnTo>
                    <a:pt x="526" y="617"/>
                  </a:lnTo>
                  <a:lnTo>
                    <a:pt x="534" y="644"/>
                  </a:lnTo>
                  <a:lnTo>
                    <a:pt x="543" y="670"/>
                  </a:lnTo>
                  <a:lnTo>
                    <a:pt x="553" y="697"/>
                  </a:lnTo>
                  <a:lnTo>
                    <a:pt x="562" y="722"/>
                  </a:lnTo>
                  <a:lnTo>
                    <a:pt x="572" y="747"/>
                  </a:lnTo>
                  <a:lnTo>
                    <a:pt x="582" y="772"/>
                  </a:lnTo>
                  <a:lnTo>
                    <a:pt x="593" y="795"/>
                  </a:lnTo>
                  <a:lnTo>
                    <a:pt x="603" y="819"/>
                  </a:lnTo>
                  <a:lnTo>
                    <a:pt x="614" y="840"/>
                  </a:lnTo>
                  <a:lnTo>
                    <a:pt x="626" y="861"/>
                  </a:lnTo>
                  <a:lnTo>
                    <a:pt x="637" y="882"/>
                  </a:lnTo>
                  <a:lnTo>
                    <a:pt x="651" y="901"/>
                  </a:lnTo>
                  <a:lnTo>
                    <a:pt x="662" y="918"/>
                  </a:lnTo>
                  <a:lnTo>
                    <a:pt x="675" y="935"/>
                  </a:lnTo>
                  <a:lnTo>
                    <a:pt x="689" y="951"/>
                  </a:lnTo>
                  <a:lnTo>
                    <a:pt x="702" y="966"/>
                  </a:lnTo>
                  <a:lnTo>
                    <a:pt x="704" y="966"/>
                  </a:lnTo>
                  <a:lnTo>
                    <a:pt x="720" y="981"/>
                  </a:lnTo>
                  <a:lnTo>
                    <a:pt x="731" y="997"/>
                  </a:lnTo>
                  <a:lnTo>
                    <a:pt x="732" y="997"/>
                  </a:lnTo>
                  <a:lnTo>
                    <a:pt x="747" y="1012"/>
                  </a:lnTo>
                  <a:lnTo>
                    <a:pt x="747" y="1014"/>
                  </a:lnTo>
                  <a:lnTo>
                    <a:pt x="763" y="1027"/>
                  </a:lnTo>
                  <a:lnTo>
                    <a:pt x="778" y="1040"/>
                  </a:lnTo>
                  <a:lnTo>
                    <a:pt x="793" y="1053"/>
                  </a:lnTo>
                  <a:lnTo>
                    <a:pt x="809" y="1067"/>
                  </a:lnTo>
                  <a:lnTo>
                    <a:pt x="824" y="1080"/>
                  </a:lnTo>
                  <a:lnTo>
                    <a:pt x="839" y="1093"/>
                  </a:lnTo>
                  <a:lnTo>
                    <a:pt x="857" y="1105"/>
                  </a:lnTo>
                  <a:lnTo>
                    <a:pt x="874" y="1116"/>
                  </a:lnTo>
                  <a:lnTo>
                    <a:pt x="891" y="1128"/>
                  </a:lnTo>
                  <a:lnTo>
                    <a:pt x="908" y="1139"/>
                  </a:lnTo>
                  <a:lnTo>
                    <a:pt x="926" y="1149"/>
                  </a:lnTo>
                  <a:lnTo>
                    <a:pt x="942" y="1158"/>
                  </a:lnTo>
                  <a:lnTo>
                    <a:pt x="959" y="1168"/>
                  </a:lnTo>
                  <a:lnTo>
                    <a:pt x="978" y="1178"/>
                  </a:lnTo>
                  <a:lnTo>
                    <a:pt x="995" y="1187"/>
                  </a:lnTo>
                  <a:lnTo>
                    <a:pt x="1015" y="1195"/>
                  </a:lnTo>
                  <a:lnTo>
                    <a:pt x="1034" y="1202"/>
                  </a:lnTo>
                  <a:lnTo>
                    <a:pt x="1053" y="1210"/>
                  </a:lnTo>
                  <a:lnTo>
                    <a:pt x="1072" y="1216"/>
                  </a:lnTo>
                  <a:lnTo>
                    <a:pt x="1091" y="1222"/>
                  </a:lnTo>
                  <a:lnTo>
                    <a:pt x="1112" y="1227"/>
                  </a:lnTo>
                  <a:lnTo>
                    <a:pt x="1132" y="1233"/>
                  </a:lnTo>
                  <a:lnTo>
                    <a:pt x="1133" y="1233"/>
                  </a:lnTo>
                  <a:lnTo>
                    <a:pt x="1154" y="1237"/>
                  </a:lnTo>
                  <a:lnTo>
                    <a:pt x="1175" y="1241"/>
                  </a:lnTo>
                  <a:lnTo>
                    <a:pt x="1196" y="1245"/>
                  </a:lnTo>
                  <a:lnTo>
                    <a:pt x="1217" y="1246"/>
                  </a:lnTo>
                  <a:lnTo>
                    <a:pt x="1238" y="1248"/>
                  </a:lnTo>
                  <a:lnTo>
                    <a:pt x="1236" y="1241"/>
                  </a:lnTo>
                  <a:lnTo>
                    <a:pt x="1232" y="1243"/>
                  </a:lnTo>
                  <a:lnTo>
                    <a:pt x="1232" y="1245"/>
                  </a:lnTo>
                  <a:lnTo>
                    <a:pt x="1230" y="1245"/>
                  </a:lnTo>
                  <a:lnTo>
                    <a:pt x="1230" y="1356"/>
                  </a:lnTo>
                  <a:lnTo>
                    <a:pt x="1232" y="1356"/>
                  </a:lnTo>
                  <a:lnTo>
                    <a:pt x="1232" y="1358"/>
                  </a:lnTo>
                  <a:lnTo>
                    <a:pt x="1234" y="1360"/>
                  </a:lnTo>
                  <a:lnTo>
                    <a:pt x="572" y="1360"/>
                  </a:lnTo>
                  <a:lnTo>
                    <a:pt x="572" y="1362"/>
                  </a:lnTo>
                  <a:lnTo>
                    <a:pt x="570" y="1362"/>
                  </a:lnTo>
                  <a:lnTo>
                    <a:pt x="570" y="1364"/>
                  </a:lnTo>
                  <a:lnTo>
                    <a:pt x="568" y="1364"/>
                  </a:lnTo>
                  <a:lnTo>
                    <a:pt x="568" y="1368"/>
                  </a:lnTo>
                  <a:lnTo>
                    <a:pt x="570" y="1368"/>
                  </a:lnTo>
                  <a:lnTo>
                    <a:pt x="570" y="1370"/>
                  </a:lnTo>
                  <a:lnTo>
                    <a:pt x="574" y="1370"/>
                  </a:lnTo>
                  <a:lnTo>
                    <a:pt x="1247" y="1370"/>
                  </a:lnTo>
                  <a:lnTo>
                    <a:pt x="1249" y="1370"/>
                  </a:lnTo>
                  <a:lnTo>
                    <a:pt x="1253" y="1366"/>
                  </a:lnTo>
                  <a:lnTo>
                    <a:pt x="1253" y="1362"/>
                  </a:lnTo>
                  <a:lnTo>
                    <a:pt x="1251" y="1360"/>
                  </a:lnTo>
                  <a:lnTo>
                    <a:pt x="1240" y="1353"/>
                  </a:lnTo>
                  <a:lnTo>
                    <a:pt x="1240" y="1250"/>
                  </a:lnTo>
                  <a:lnTo>
                    <a:pt x="1244" y="1246"/>
                  </a:lnTo>
                  <a:lnTo>
                    <a:pt x="1244" y="1243"/>
                  </a:lnTo>
                  <a:lnTo>
                    <a:pt x="1240" y="1239"/>
                  </a:lnTo>
                  <a:lnTo>
                    <a:pt x="1238" y="1239"/>
                  </a:lnTo>
                  <a:lnTo>
                    <a:pt x="1217" y="1237"/>
                  </a:lnTo>
                  <a:lnTo>
                    <a:pt x="1196" y="1235"/>
                  </a:lnTo>
                  <a:lnTo>
                    <a:pt x="1177" y="1231"/>
                  </a:lnTo>
                  <a:lnTo>
                    <a:pt x="1155" y="1227"/>
                  </a:lnTo>
                  <a:lnTo>
                    <a:pt x="1135" y="1223"/>
                  </a:lnTo>
                  <a:lnTo>
                    <a:pt x="1116" y="1218"/>
                  </a:lnTo>
                  <a:lnTo>
                    <a:pt x="1095" y="1212"/>
                  </a:lnTo>
                  <a:lnTo>
                    <a:pt x="1076" y="1206"/>
                  </a:lnTo>
                  <a:lnTo>
                    <a:pt x="1057" y="1201"/>
                  </a:lnTo>
                  <a:lnTo>
                    <a:pt x="1038" y="1193"/>
                  </a:lnTo>
                  <a:lnTo>
                    <a:pt x="1018" y="1185"/>
                  </a:lnTo>
                  <a:lnTo>
                    <a:pt x="999" y="1178"/>
                  </a:lnTo>
                  <a:lnTo>
                    <a:pt x="982" y="1168"/>
                  </a:lnTo>
                  <a:lnTo>
                    <a:pt x="963" y="1158"/>
                  </a:lnTo>
                  <a:lnTo>
                    <a:pt x="946" y="1149"/>
                  </a:lnTo>
                  <a:lnTo>
                    <a:pt x="929" y="1139"/>
                  </a:lnTo>
                  <a:lnTo>
                    <a:pt x="914" y="1130"/>
                  </a:lnTo>
                  <a:lnTo>
                    <a:pt x="897" y="1120"/>
                  </a:lnTo>
                  <a:lnTo>
                    <a:pt x="880" y="1109"/>
                  </a:lnTo>
                  <a:lnTo>
                    <a:pt x="862" y="1097"/>
                  </a:lnTo>
                  <a:lnTo>
                    <a:pt x="845" y="1086"/>
                  </a:lnTo>
                  <a:lnTo>
                    <a:pt x="830" y="1072"/>
                  </a:lnTo>
                  <a:lnTo>
                    <a:pt x="814" y="1059"/>
                  </a:lnTo>
                  <a:lnTo>
                    <a:pt x="799" y="1045"/>
                  </a:lnTo>
                  <a:lnTo>
                    <a:pt x="784" y="1032"/>
                  </a:lnTo>
                  <a:lnTo>
                    <a:pt x="768" y="1020"/>
                  </a:lnTo>
                  <a:lnTo>
                    <a:pt x="753" y="1006"/>
                  </a:lnTo>
                  <a:lnTo>
                    <a:pt x="738" y="991"/>
                  </a:lnTo>
                  <a:lnTo>
                    <a:pt x="725" y="976"/>
                  </a:lnTo>
                  <a:lnTo>
                    <a:pt x="710" y="960"/>
                  </a:lnTo>
                  <a:lnTo>
                    <a:pt x="697" y="945"/>
                  </a:lnTo>
                  <a:lnTo>
                    <a:pt x="683" y="930"/>
                  </a:lnTo>
                  <a:lnTo>
                    <a:pt x="670" y="913"/>
                  </a:lnTo>
                  <a:lnTo>
                    <a:pt x="658" y="895"/>
                  </a:lnTo>
                  <a:lnTo>
                    <a:pt x="647" y="876"/>
                  </a:lnTo>
                  <a:lnTo>
                    <a:pt x="635" y="857"/>
                  </a:lnTo>
                  <a:lnTo>
                    <a:pt x="624" y="836"/>
                  </a:lnTo>
                  <a:lnTo>
                    <a:pt x="612" y="815"/>
                  </a:lnTo>
                  <a:lnTo>
                    <a:pt x="603" y="791"/>
                  </a:lnTo>
                  <a:lnTo>
                    <a:pt x="591" y="768"/>
                  </a:lnTo>
                  <a:lnTo>
                    <a:pt x="582" y="743"/>
                  </a:lnTo>
                  <a:lnTo>
                    <a:pt x="572" y="718"/>
                  </a:lnTo>
                  <a:lnTo>
                    <a:pt x="562" y="693"/>
                  </a:lnTo>
                  <a:lnTo>
                    <a:pt x="553" y="667"/>
                  </a:lnTo>
                  <a:lnTo>
                    <a:pt x="543" y="640"/>
                  </a:lnTo>
                  <a:lnTo>
                    <a:pt x="536" y="613"/>
                  </a:lnTo>
                  <a:lnTo>
                    <a:pt x="526" y="586"/>
                  </a:lnTo>
                  <a:lnTo>
                    <a:pt x="517" y="560"/>
                  </a:lnTo>
                  <a:lnTo>
                    <a:pt x="510" y="536"/>
                  </a:lnTo>
                  <a:lnTo>
                    <a:pt x="500" y="509"/>
                  </a:lnTo>
                  <a:lnTo>
                    <a:pt x="492" y="482"/>
                  </a:lnTo>
                  <a:lnTo>
                    <a:pt x="483" y="455"/>
                  </a:lnTo>
                  <a:lnTo>
                    <a:pt x="475" y="430"/>
                  </a:lnTo>
                  <a:lnTo>
                    <a:pt x="466" y="405"/>
                  </a:lnTo>
                  <a:lnTo>
                    <a:pt x="456" y="381"/>
                  </a:lnTo>
                  <a:lnTo>
                    <a:pt x="448" y="356"/>
                  </a:lnTo>
                  <a:lnTo>
                    <a:pt x="439" y="334"/>
                  </a:lnTo>
                  <a:lnTo>
                    <a:pt x="429" y="313"/>
                  </a:lnTo>
                  <a:lnTo>
                    <a:pt x="420" y="292"/>
                  </a:lnTo>
                  <a:lnTo>
                    <a:pt x="410" y="271"/>
                  </a:lnTo>
                  <a:lnTo>
                    <a:pt x="400" y="251"/>
                  </a:lnTo>
                  <a:lnTo>
                    <a:pt x="391" y="234"/>
                  </a:lnTo>
                  <a:lnTo>
                    <a:pt x="381" y="217"/>
                  </a:lnTo>
                  <a:lnTo>
                    <a:pt x="379" y="215"/>
                  </a:lnTo>
                  <a:lnTo>
                    <a:pt x="368" y="200"/>
                  </a:lnTo>
                  <a:lnTo>
                    <a:pt x="356" y="186"/>
                  </a:lnTo>
                  <a:lnTo>
                    <a:pt x="347" y="173"/>
                  </a:lnTo>
                  <a:lnTo>
                    <a:pt x="337" y="160"/>
                  </a:lnTo>
                  <a:lnTo>
                    <a:pt x="326" y="148"/>
                  </a:lnTo>
                  <a:lnTo>
                    <a:pt x="316" y="137"/>
                  </a:lnTo>
                  <a:lnTo>
                    <a:pt x="296" y="116"/>
                  </a:lnTo>
                  <a:lnTo>
                    <a:pt x="285" y="107"/>
                  </a:lnTo>
                  <a:lnTo>
                    <a:pt x="275" y="97"/>
                  </a:lnTo>
                  <a:lnTo>
                    <a:pt x="265" y="90"/>
                  </a:lnTo>
                  <a:lnTo>
                    <a:pt x="254" y="80"/>
                  </a:lnTo>
                  <a:lnTo>
                    <a:pt x="254" y="78"/>
                  </a:lnTo>
                  <a:lnTo>
                    <a:pt x="244" y="73"/>
                  </a:lnTo>
                  <a:lnTo>
                    <a:pt x="233" y="67"/>
                  </a:lnTo>
                  <a:lnTo>
                    <a:pt x="233" y="65"/>
                  </a:lnTo>
                  <a:lnTo>
                    <a:pt x="223" y="59"/>
                  </a:lnTo>
                  <a:lnTo>
                    <a:pt x="221" y="59"/>
                  </a:lnTo>
                  <a:lnTo>
                    <a:pt x="210" y="53"/>
                  </a:lnTo>
                  <a:lnTo>
                    <a:pt x="198" y="48"/>
                  </a:lnTo>
                  <a:lnTo>
                    <a:pt x="191" y="42"/>
                  </a:lnTo>
                  <a:lnTo>
                    <a:pt x="189" y="42"/>
                  </a:lnTo>
                  <a:lnTo>
                    <a:pt x="177" y="36"/>
                  </a:lnTo>
                  <a:lnTo>
                    <a:pt x="166" y="32"/>
                  </a:lnTo>
                  <a:lnTo>
                    <a:pt x="154" y="29"/>
                  </a:lnTo>
                  <a:lnTo>
                    <a:pt x="143" y="25"/>
                  </a:lnTo>
                  <a:lnTo>
                    <a:pt x="131" y="21"/>
                  </a:lnTo>
                  <a:lnTo>
                    <a:pt x="129" y="21"/>
                  </a:lnTo>
                  <a:lnTo>
                    <a:pt x="120" y="19"/>
                  </a:lnTo>
                  <a:lnTo>
                    <a:pt x="108" y="15"/>
                  </a:lnTo>
                  <a:lnTo>
                    <a:pt x="106" y="15"/>
                  </a:lnTo>
                  <a:lnTo>
                    <a:pt x="96" y="13"/>
                  </a:lnTo>
                  <a:lnTo>
                    <a:pt x="86" y="11"/>
                  </a:lnTo>
                  <a:lnTo>
                    <a:pt x="73" y="7"/>
                  </a:lnTo>
                  <a:lnTo>
                    <a:pt x="71" y="7"/>
                  </a:lnTo>
                  <a:lnTo>
                    <a:pt x="57" y="6"/>
                  </a:lnTo>
                  <a:lnTo>
                    <a:pt x="46" y="4"/>
                  </a:lnTo>
                  <a:lnTo>
                    <a:pt x="33" y="4"/>
                  </a:lnTo>
                  <a:lnTo>
                    <a:pt x="19" y="2"/>
                  </a:lnTo>
                  <a:lnTo>
                    <a:pt x="6" y="0"/>
                  </a:lnTo>
                </a:path>
              </a:pathLst>
            </a:custGeom>
            <a:solidFill>
              <a:srgbClr val="000000"/>
            </a:solidFill>
            <a:ln w="19050" cap="rnd" cmpd="sng">
              <a:solidFill>
                <a:srgbClr val="FF00FF"/>
              </a:solidFill>
              <a:prstDash val="solid"/>
              <a:round/>
              <a:headEnd type="none" w="med" len="med"/>
              <a:tailEnd type="none" w="med" len="med"/>
            </a:ln>
          </p:spPr>
          <p:txBody>
            <a:bodyPr/>
            <a:lstStyle/>
            <a:p>
              <a:endParaRPr lang="fr-FR"/>
            </a:p>
          </p:txBody>
        </p:sp>
        <p:sp>
          <p:nvSpPr>
            <p:cNvPr id="17417" name="Freeform 8">
              <a:extLst>
                <a:ext uri="{FF2B5EF4-FFF2-40B4-BE49-F238E27FC236}">
                  <a16:creationId xmlns:a16="http://schemas.microsoft.com/office/drawing/2014/main" id="{BAF5D014-005C-4708-BB10-A4EEB17446E0}"/>
                </a:ext>
              </a:extLst>
            </p:cNvPr>
            <p:cNvSpPr>
              <a:spLocks/>
            </p:cNvSpPr>
            <p:nvPr>
              <p:custDataLst>
                <p:tags r:id="rId8"/>
              </p:custDataLst>
            </p:nvPr>
          </p:nvSpPr>
          <p:spPr bwMode="auto">
            <a:xfrm>
              <a:off x="6124575" y="2762250"/>
              <a:ext cx="4763" cy="2941638"/>
            </a:xfrm>
            <a:custGeom>
              <a:avLst/>
              <a:gdLst>
                <a:gd name="T0" fmla="*/ 0 w 3"/>
                <a:gd name="T1" fmla="*/ 0 h 1853"/>
                <a:gd name="T2" fmla="*/ 0 w 3"/>
                <a:gd name="T3" fmla="*/ 1852 h 1853"/>
                <a:gd name="T4" fmla="*/ 2 w 3"/>
                <a:gd name="T5" fmla="*/ 1852 h 1853"/>
                <a:gd name="T6" fmla="*/ 0 60000 65536"/>
                <a:gd name="T7" fmla="*/ 0 60000 65536"/>
                <a:gd name="T8" fmla="*/ 0 60000 65536"/>
                <a:gd name="T9" fmla="*/ 0 w 3"/>
                <a:gd name="T10" fmla="*/ 0 h 1853"/>
                <a:gd name="T11" fmla="*/ 3 w 3"/>
                <a:gd name="T12" fmla="*/ 1853 h 1853"/>
              </a:gdLst>
              <a:ahLst/>
              <a:cxnLst>
                <a:cxn ang="T6">
                  <a:pos x="T0" y="T1"/>
                </a:cxn>
                <a:cxn ang="T7">
                  <a:pos x="T2" y="T3"/>
                </a:cxn>
                <a:cxn ang="T8">
                  <a:pos x="T4" y="T5"/>
                </a:cxn>
              </a:cxnLst>
              <a:rect l="T9" t="T10" r="T11" b="T12"/>
              <a:pathLst>
                <a:path w="3" h="1853">
                  <a:moveTo>
                    <a:pt x="0" y="0"/>
                  </a:moveTo>
                  <a:lnTo>
                    <a:pt x="0" y="1852"/>
                  </a:lnTo>
                  <a:lnTo>
                    <a:pt x="2" y="1852"/>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7418" name="Freeform 9">
              <a:extLst>
                <a:ext uri="{FF2B5EF4-FFF2-40B4-BE49-F238E27FC236}">
                  <a16:creationId xmlns:a16="http://schemas.microsoft.com/office/drawing/2014/main" id="{EFF3C433-DF76-43E0-A910-CD0C90A31B24}"/>
                </a:ext>
              </a:extLst>
            </p:cNvPr>
            <p:cNvSpPr>
              <a:spLocks/>
            </p:cNvSpPr>
            <p:nvPr>
              <p:custDataLst>
                <p:tags r:id="rId9"/>
              </p:custDataLst>
            </p:nvPr>
          </p:nvSpPr>
          <p:spPr bwMode="auto">
            <a:xfrm>
              <a:off x="4146550" y="3117850"/>
              <a:ext cx="1974850" cy="1981200"/>
            </a:xfrm>
            <a:custGeom>
              <a:avLst/>
              <a:gdLst>
                <a:gd name="T0" fmla="*/ 1243 w 1244"/>
                <a:gd name="T1" fmla="*/ 3 h 1248"/>
                <a:gd name="T2" fmla="*/ 1238 w 1244"/>
                <a:gd name="T3" fmla="*/ 0 h 1248"/>
                <a:gd name="T4" fmla="*/ 1186 w 1244"/>
                <a:gd name="T5" fmla="*/ 5 h 1248"/>
                <a:gd name="T6" fmla="*/ 1148 w 1244"/>
                <a:gd name="T7" fmla="*/ 13 h 1248"/>
                <a:gd name="T8" fmla="*/ 1114 w 1244"/>
                <a:gd name="T9" fmla="*/ 21 h 1248"/>
                <a:gd name="T10" fmla="*/ 1078 w 1244"/>
                <a:gd name="T11" fmla="*/ 32 h 1248"/>
                <a:gd name="T12" fmla="*/ 1034 w 1244"/>
                <a:gd name="T13" fmla="*/ 53 h 1248"/>
                <a:gd name="T14" fmla="*/ 991 w 1244"/>
                <a:gd name="T15" fmla="*/ 78 h 1248"/>
                <a:gd name="T16" fmla="*/ 961 w 1244"/>
                <a:gd name="T17" fmla="*/ 106 h 1248"/>
                <a:gd name="T18" fmla="*/ 927 w 1244"/>
                <a:gd name="T19" fmla="*/ 136 h 1248"/>
                <a:gd name="T20" fmla="*/ 897 w 1244"/>
                <a:gd name="T21" fmla="*/ 173 h 1248"/>
                <a:gd name="T22" fmla="*/ 854 w 1244"/>
                <a:gd name="T23" fmla="*/ 232 h 1248"/>
                <a:gd name="T24" fmla="*/ 816 w 1244"/>
                <a:gd name="T25" fmla="*/ 311 h 1248"/>
                <a:gd name="T26" fmla="*/ 780 w 1244"/>
                <a:gd name="T27" fmla="*/ 403 h 1248"/>
                <a:gd name="T28" fmla="*/ 745 w 1244"/>
                <a:gd name="T29" fmla="*/ 507 h 1248"/>
                <a:gd name="T30" fmla="*/ 710 w 1244"/>
                <a:gd name="T31" fmla="*/ 613 h 1248"/>
                <a:gd name="T32" fmla="*/ 673 w 1244"/>
                <a:gd name="T33" fmla="*/ 716 h 1248"/>
                <a:gd name="T34" fmla="*/ 631 w 1244"/>
                <a:gd name="T35" fmla="*/ 813 h 1248"/>
                <a:gd name="T36" fmla="*/ 585 w 1244"/>
                <a:gd name="T37" fmla="*/ 897 h 1248"/>
                <a:gd name="T38" fmla="*/ 535 w 1244"/>
                <a:gd name="T39" fmla="*/ 961 h 1248"/>
                <a:gd name="T40" fmla="*/ 492 w 1244"/>
                <a:gd name="T41" fmla="*/ 1003 h 1248"/>
                <a:gd name="T42" fmla="*/ 446 w 1244"/>
                <a:gd name="T43" fmla="*/ 1045 h 1248"/>
                <a:gd name="T44" fmla="*/ 383 w 1244"/>
                <a:gd name="T45" fmla="*/ 1095 h 1248"/>
                <a:gd name="T46" fmla="*/ 314 w 1244"/>
                <a:gd name="T47" fmla="*/ 1139 h 1248"/>
                <a:gd name="T48" fmla="*/ 242 w 1244"/>
                <a:gd name="T49" fmla="*/ 1176 h 1248"/>
                <a:gd name="T50" fmla="*/ 167 w 1244"/>
                <a:gd name="T51" fmla="*/ 1205 h 1248"/>
                <a:gd name="T52" fmla="*/ 90 w 1244"/>
                <a:gd name="T53" fmla="*/ 1226 h 1248"/>
                <a:gd name="T54" fmla="*/ 5 w 1244"/>
                <a:gd name="T55" fmla="*/ 1238 h 1248"/>
                <a:gd name="T56" fmla="*/ 0 w 1244"/>
                <a:gd name="T57" fmla="*/ 1241 h 1248"/>
                <a:gd name="T58" fmla="*/ 27 w 1244"/>
                <a:gd name="T59" fmla="*/ 1245 h 1248"/>
                <a:gd name="T60" fmla="*/ 92 w 1244"/>
                <a:gd name="T61" fmla="*/ 1236 h 1248"/>
                <a:gd name="T62" fmla="*/ 171 w 1244"/>
                <a:gd name="T63" fmla="*/ 1215 h 1248"/>
                <a:gd name="T64" fmla="*/ 246 w 1244"/>
                <a:gd name="T65" fmla="*/ 1186 h 1248"/>
                <a:gd name="T66" fmla="*/ 318 w 1244"/>
                <a:gd name="T67" fmla="*/ 1148 h 1248"/>
                <a:gd name="T68" fmla="*/ 371 w 1244"/>
                <a:gd name="T69" fmla="*/ 1114 h 1248"/>
                <a:gd name="T70" fmla="*/ 437 w 1244"/>
                <a:gd name="T71" fmla="*/ 1066 h 1248"/>
                <a:gd name="T72" fmla="*/ 498 w 1244"/>
                <a:gd name="T73" fmla="*/ 1011 h 1248"/>
                <a:gd name="T74" fmla="*/ 554 w 1244"/>
                <a:gd name="T75" fmla="*/ 952 h 1248"/>
                <a:gd name="T76" fmla="*/ 606 w 1244"/>
                <a:gd name="T77" fmla="*/ 884 h 1248"/>
                <a:gd name="T78" fmla="*/ 641 w 1244"/>
                <a:gd name="T79" fmla="*/ 817 h 1248"/>
                <a:gd name="T80" fmla="*/ 683 w 1244"/>
                <a:gd name="T81" fmla="*/ 720 h 1248"/>
                <a:gd name="T82" fmla="*/ 719 w 1244"/>
                <a:gd name="T83" fmla="*/ 617 h 1248"/>
                <a:gd name="T84" fmla="*/ 755 w 1244"/>
                <a:gd name="T85" fmla="*/ 511 h 1248"/>
                <a:gd name="T86" fmla="*/ 789 w 1244"/>
                <a:gd name="T87" fmla="*/ 407 h 1248"/>
                <a:gd name="T88" fmla="*/ 826 w 1244"/>
                <a:gd name="T89" fmla="*/ 313 h 1248"/>
                <a:gd name="T90" fmla="*/ 864 w 1244"/>
                <a:gd name="T91" fmla="*/ 236 h 1248"/>
                <a:gd name="T92" fmla="*/ 904 w 1244"/>
                <a:gd name="T93" fmla="*/ 179 h 1248"/>
                <a:gd name="T94" fmla="*/ 955 w 1244"/>
                <a:gd name="T95" fmla="*/ 121 h 1248"/>
                <a:gd name="T96" fmla="*/ 997 w 1244"/>
                <a:gd name="T97" fmla="*/ 86 h 1248"/>
                <a:gd name="T98" fmla="*/ 1026 w 1244"/>
                <a:gd name="T99" fmla="*/ 69 h 1248"/>
                <a:gd name="T100" fmla="*/ 1058 w 1244"/>
                <a:gd name="T101" fmla="*/ 51 h 1248"/>
                <a:gd name="T102" fmla="*/ 1105 w 1244"/>
                <a:gd name="T103" fmla="*/ 34 h 1248"/>
                <a:gd name="T104" fmla="*/ 1139 w 1244"/>
                <a:gd name="T105" fmla="*/ 25 h 1248"/>
                <a:gd name="T106" fmla="*/ 1174 w 1244"/>
                <a:gd name="T107" fmla="*/ 17 h 1248"/>
                <a:gd name="T108" fmla="*/ 1224 w 1244"/>
                <a:gd name="T109" fmla="*/ 11 h 124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44"/>
                <a:gd name="T166" fmla="*/ 0 h 1248"/>
                <a:gd name="T167" fmla="*/ 1244 w 1244"/>
                <a:gd name="T168" fmla="*/ 1248 h 124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44" h="1248">
                  <a:moveTo>
                    <a:pt x="1238" y="9"/>
                  </a:moveTo>
                  <a:lnTo>
                    <a:pt x="1240" y="9"/>
                  </a:lnTo>
                  <a:lnTo>
                    <a:pt x="1243" y="5"/>
                  </a:lnTo>
                  <a:lnTo>
                    <a:pt x="1243" y="3"/>
                  </a:lnTo>
                  <a:lnTo>
                    <a:pt x="1242" y="3"/>
                  </a:lnTo>
                  <a:lnTo>
                    <a:pt x="1242" y="2"/>
                  </a:lnTo>
                  <a:lnTo>
                    <a:pt x="1240" y="0"/>
                  </a:lnTo>
                  <a:lnTo>
                    <a:pt x="1238" y="0"/>
                  </a:lnTo>
                  <a:lnTo>
                    <a:pt x="1224" y="2"/>
                  </a:lnTo>
                  <a:lnTo>
                    <a:pt x="1211" y="3"/>
                  </a:lnTo>
                  <a:lnTo>
                    <a:pt x="1197" y="3"/>
                  </a:lnTo>
                  <a:lnTo>
                    <a:pt x="1186" y="5"/>
                  </a:lnTo>
                  <a:lnTo>
                    <a:pt x="1173" y="7"/>
                  </a:lnTo>
                  <a:lnTo>
                    <a:pt x="1171" y="7"/>
                  </a:lnTo>
                  <a:lnTo>
                    <a:pt x="1159" y="11"/>
                  </a:lnTo>
                  <a:lnTo>
                    <a:pt x="1148" y="13"/>
                  </a:lnTo>
                  <a:lnTo>
                    <a:pt x="1137" y="15"/>
                  </a:lnTo>
                  <a:lnTo>
                    <a:pt x="1135" y="15"/>
                  </a:lnTo>
                  <a:lnTo>
                    <a:pt x="1126" y="19"/>
                  </a:lnTo>
                  <a:lnTo>
                    <a:pt x="1114" y="21"/>
                  </a:lnTo>
                  <a:lnTo>
                    <a:pt x="1112" y="21"/>
                  </a:lnTo>
                  <a:lnTo>
                    <a:pt x="1101" y="25"/>
                  </a:lnTo>
                  <a:lnTo>
                    <a:pt x="1089" y="28"/>
                  </a:lnTo>
                  <a:lnTo>
                    <a:pt x="1078" y="32"/>
                  </a:lnTo>
                  <a:lnTo>
                    <a:pt x="1066" y="36"/>
                  </a:lnTo>
                  <a:lnTo>
                    <a:pt x="1055" y="42"/>
                  </a:lnTo>
                  <a:lnTo>
                    <a:pt x="1045" y="48"/>
                  </a:lnTo>
                  <a:lnTo>
                    <a:pt x="1034" y="53"/>
                  </a:lnTo>
                  <a:lnTo>
                    <a:pt x="1022" y="59"/>
                  </a:lnTo>
                  <a:lnTo>
                    <a:pt x="1012" y="65"/>
                  </a:lnTo>
                  <a:lnTo>
                    <a:pt x="1001" y="72"/>
                  </a:lnTo>
                  <a:lnTo>
                    <a:pt x="991" y="78"/>
                  </a:lnTo>
                  <a:lnTo>
                    <a:pt x="980" y="88"/>
                  </a:lnTo>
                  <a:lnTo>
                    <a:pt x="970" y="95"/>
                  </a:lnTo>
                  <a:lnTo>
                    <a:pt x="970" y="97"/>
                  </a:lnTo>
                  <a:lnTo>
                    <a:pt x="961" y="106"/>
                  </a:lnTo>
                  <a:lnTo>
                    <a:pt x="949" y="113"/>
                  </a:lnTo>
                  <a:lnTo>
                    <a:pt x="949" y="115"/>
                  </a:lnTo>
                  <a:lnTo>
                    <a:pt x="929" y="136"/>
                  </a:lnTo>
                  <a:lnTo>
                    <a:pt x="927" y="136"/>
                  </a:lnTo>
                  <a:lnTo>
                    <a:pt x="920" y="148"/>
                  </a:lnTo>
                  <a:lnTo>
                    <a:pt x="908" y="159"/>
                  </a:lnTo>
                  <a:lnTo>
                    <a:pt x="906" y="159"/>
                  </a:lnTo>
                  <a:lnTo>
                    <a:pt x="897" y="173"/>
                  </a:lnTo>
                  <a:lnTo>
                    <a:pt x="887" y="186"/>
                  </a:lnTo>
                  <a:lnTo>
                    <a:pt x="875" y="200"/>
                  </a:lnTo>
                  <a:lnTo>
                    <a:pt x="864" y="215"/>
                  </a:lnTo>
                  <a:lnTo>
                    <a:pt x="854" y="232"/>
                  </a:lnTo>
                  <a:lnTo>
                    <a:pt x="845" y="249"/>
                  </a:lnTo>
                  <a:lnTo>
                    <a:pt x="835" y="269"/>
                  </a:lnTo>
                  <a:lnTo>
                    <a:pt x="826" y="290"/>
                  </a:lnTo>
                  <a:lnTo>
                    <a:pt x="816" y="311"/>
                  </a:lnTo>
                  <a:lnTo>
                    <a:pt x="806" y="331"/>
                  </a:lnTo>
                  <a:lnTo>
                    <a:pt x="797" y="356"/>
                  </a:lnTo>
                  <a:lnTo>
                    <a:pt x="787" y="379"/>
                  </a:lnTo>
                  <a:lnTo>
                    <a:pt x="780" y="403"/>
                  </a:lnTo>
                  <a:lnTo>
                    <a:pt x="770" y="428"/>
                  </a:lnTo>
                  <a:lnTo>
                    <a:pt x="762" y="453"/>
                  </a:lnTo>
                  <a:lnTo>
                    <a:pt x="753" y="480"/>
                  </a:lnTo>
                  <a:lnTo>
                    <a:pt x="745" y="507"/>
                  </a:lnTo>
                  <a:lnTo>
                    <a:pt x="736" y="533"/>
                  </a:lnTo>
                  <a:lnTo>
                    <a:pt x="726" y="559"/>
                  </a:lnTo>
                  <a:lnTo>
                    <a:pt x="719" y="586"/>
                  </a:lnTo>
                  <a:lnTo>
                    <a:pt x="710" y="613"/>
                  </a:lnTo>
                  <a:lnTo>
                    <a:pt x="700" y="640"/>
                  </a:lnTo>
                  <a:lnTo>
                    <a:pt x="691" y="665"/>
                  </a:lnTo>
                  <a:lnTo>
                    <a:pt x="683" y="691"/>
                  </a:lnTo>
                  <a:lnTo>
                    <a:pt x="673" y="716"/>
                  </a:lnTo>
                  <a:lnTo>
                    <a:pt x="662" y="742"/>
                  </a:lnTo>
                  <a:lnTo>
                    <a:pt x="652" y="765"/>
                  </a:lnTo>
                  <a:lnTo>
                    <a:pt x="643" y="790"/>
                  </a:lnTo>
                  <a:lnTo>
                    <a:pt x="631" y="813"/>
                  </a:lnTo>
                  <a:lnTo>
                    <a:pt x="620" y="836"/>
                  </a:lnTo>
                  <a:lnTo>
                    <a:pt x="610" y="857"/>
                  </a:lnTo>
                  <a:lnTo>
                    <a:pt x="599" y="878"/>
                  </a:lnTo>
                  <a:lnTo>
                    <a:pt x="585" y="897"/>
                  </a:lnTo>
                  <a:lnTo>
                    <a:pt x="574" y="914"/>
                  </a:lnTo>
                  <a:lnTo>
                    <a:pt x="560" y="931"/>
                  </a:lnTo>
                  <a:lnTo>
                    <a:pt x="547" y="946"/>
                  </a:lnTo>
                  <a:lnTo>
                    <a:pt x="535" y="961"/>
                  </a:lnTo>
                  <a:lnTo>
                    <a:pt x="520" y="976"/>
                  </a:lnTo>
                  <a:lnTo>
                    <a:pt x="518" y="976"/>
                  </a:lnTo>
                  <a:lnTo>
                    <a:pt x="508" y="992"/>
                  </a:lnTo>
                  <a:lnTo>
                    <a:pt x="492" y="1003"/>
                  </a:lnTo>
                  <a:lnTo>
                    <a:pt x="477" y="1017"/>
                  </a:lnTo>
                  <a:lnTo>
                    <a:pt x="477" y="1019"/>
                  </a:lnTo>
                  <a:lnTo>
                    <a:pt x="462" y="1034"/>
                  </a:lnTo>
                  <a:lnTo>
                    <a:pt x="446" y="1045"/>
                  </a:lnTo>
                  <a:lnTo>
                    <a:pt x="431" y="1059"/>
                  </a:lnTo>
                  <a:lnTo>
                    <a:pt x="416" y="1070"/>
                  </a:lnTo>
                  <a:lnTo>
                    <a:pt x="398" y="1084"/>
                  </a:lnTo>
                  <a:lnTo>
                    <a:pt x="383" y="1095"/>
                  </a:lnTo>
                  <a:lnTo>
                    <a:pt x="366" y="1107"/>
                  </a:lnTo>
                  <a:lnTo>
                    <a:pt x="348" y="1118"/>
                  </a:lnTo>
                  <a:lnTo>
                    <a:pt x="331" y="1130"/>
                  </a:lnTo>
                  <a:lnTo>
                    <a:pt x="314" y="1139"/>
                  </a:lnTo>
                  <a:lnTo>
                    <a:pt x="298" y="1148"/>
                  </a:lnTo>
                  <a:lnTo>
                    <a:pt x="279" y="1157"/>
                  </a:lnTo>
                  <a:lnTo>
                    <a:pt x="261" y="1167"/>
                  </a:lnTo>
                  <a:lnTo>
                    <a:pt x="242" y="1176"/>
                  </a:lnTo>
                  <a:lnTo>
                    <a:pt x="225" y="1184"/>
                  </a:lnTo>
                  <a:lnTo>
                    <a:pt x="206" y="1192"/>
                  </a:lnTo>
                  <a:lnTo>
                    <a:pt x="187" y="1199"/>
                  </a:lnTo>
                  <a:lnTo>
                    <a:pt x="167" y="1205"/>
                  </a:lnTo>
                  <a:lnTo>
                    <a:pt x="146" y="1211"/>
                  </a:lnTo>
                  <a:lnTo>
                    <a:pt x="127" y="1217"/>
                  </a:lnTo>
                  <a:lnTo>
                    <a:pt x="110" y="1222"/>
                  </a:lnTo>
                  <a:lnTo>
                    <a:pt x="90" y="1226"/>
                  </a:lnTo>
                  <a:lnTo>
                    <a:pt x="69" y="1230"/>
                  </a:lnTo>
                  <a:lnTo>
                    <a:pt x="48" y="1234"/>
                  </a:lnTo>
                  <a:lnTo>
                    <a:pt x="27" y="1236"/>
                  </a:lnTo>
                  <a:lnTo>
                    <a:pt x="5" y="1238"/>
                  </a:lnTo>
                  <a:lnTo>
                    <a:pt x="4" y="1238"/>
                  </a:lnTo>
                  <a:lnTo>
                    <a:pt x="2" y="1240"/>
                  </a:lnTo>
                  <a:lnTo>
                    <a:pt x="2" y="1241"/>
                  </a:lnTo>
                  <a:lnTo>
                    <a:pt x="0" y="1241"/>
                  </a:lnTo>
                  <a:lnTo>
                    <a:pt x="0" y="1243"/>
                  </a:lnTo>
                  <a:lnTo>
                    <a:pt x="4" y="1247"/>
                  </a:lnTo>
                  <a:lnTo>
                    <a:pt x="5" y="1247"/>
                  </a:lnTo>
                  <a:lnTo>
                    <a:pt x="27" y="1245"/>
                  </a:lnTo>
                  <a:lnTo>
                    <a:pt x="48" y="1243"/>
                  </a:lnTo>
                  <a:lnTo>
                    <a:pt x="50" y="1243"/>
                  </a:lnTo>
                  <a:lnTo>
                    <a:pt x="71" y="1240"/>
                  </a:lnTo>
                  <a:lnTo>
                    <a:pt x="92" y="1236"/>
                  </a:lnTo>
                  <a:lnTo>
                    <a:pt x="112" y="1232"/>
                  </a:lnTo>
                  <a:lnTo>
                    <a:pt x="131" y="1226"/>
                  </a:lnTo>
                  <a:lnTo>
                    <a:pt x="150" y="1220"/>
                  </a:lnTo>
                  <a:lnTo>
                    <a:pt x="171" y="1215"/>
                  </a:lnTo>
                  <a:lnTo>
                    <a:pt x="190" y="1209"/>
                  </a:lnTo>
                  <a:lnTo>
                    <a:pt x="210" y="1201"/>
                  </a:lnTo>
                  <a:lnTo>
                    <a:pt x="229" y="1194"/>
                  </a:lnTo>
                  <a:lnTo>
                    <a:pt x="246" y="1186"/>
                  </a:lnTo>
                  <a:lnTo>
                    <a:pt x="265" y="1176"/>
                  </a:lnTo>
                  <a:lnTo>
                    <a:pt x="282" y="1167"/>
                  </a:lnTo>
                  <a:lnTo>
                    <a:pt x="302" y="1157"/>
                  </a:lnTo>
                  <a:lnTo>
                    <a:pt x="318" y="1148"/>
                  </a:lnTo>
                  <a:lnTo>
                    <a:pt x="335" y="1139"/>
                  </a:lnTo>
                  <a:lnTo>
                    <a:pt x="337" y="1137"/>
                  </a:lnTo>
                  <a:lnTo>
                    <a:pt x="354" y="1126"/>
                  </a:lnTo>
                  <a:lnTo>
                    <a:pt x="371" y="1114"/>
                  </a:lnTo>
                  <a:lnTo>
                    <a:pt x="389" y="1103"/>
                  </a:lnTo>
                  <a:lnTo>
                    <a:pt x="404" y="1091"/>
                  </a:lnTo>
                  <a:lnTo>
                    <a:pt x="421" y="1078"/>
                  </a:lnTo>
                  <a:lnTo>
                    <a:pt x="437" y="1066"/>
                  </a:lnTo>
                  <a:lnTo>
                    <a:pt x="452" y="1053"/>
                  </a:lnTo>
                  <a:lnTo>
                    <a:pt x="467" y="1040"/>
                  </a:lnTo>
                  <a:lnTo>
                    <a:pt x="483" y="1024"/>
                  </a:lnTo>
                  <a:lnTo>
                    <a:pt x="498" y="1011"/>
                  </a:lnTo>
                  <a:lnTo>
                    <a:pt x="513" y="997"/>
                  </a:lnTo>
                  <a:lnTo>
                    <a:pt x="526" y="982"/>
                  </a:lnTo>
                  <a:lnTo>
                    <a:pt x="541" y="967"/>
                  </a:lnTo>
                  <a:lnTo>
                    <a:pt x="554" y="952"/>
                  </a:lnTo>
                  <a:lnTo>
                    <a:pt x="568" y="936"/>
                  </a:lnTo>
                  <a:lnTo>
                    <a:pt x="581" y="920"/>
                  </a:lnTo>
                  <a:lnTo>
                    <a:pt x="593" y="903"/>
                  </a:lnTo>
                  <a:lnTo>
                    <a:pt x="606" y="884"/>
                  </a:lnTo>
                  <a:lnTo>
                    <a:pt x="608" y="882"/>
                  </a:lnTo>
                  <a:lnTo>
                    <a:pt x="620" y="861"/>
                  </a:lnTo>
                  <a:lnTo>
                    <a:pt x="629" y="840"/>
                  </a:lnTo>
                  <a:lnTo>
                    <a:pt x="641" y="817"/>
                  </a:lnTo>
                  <a:lnTo>
                    <a:pt x="652" y="794"/>
                  </a:lnTo>
                  <a:lnTo>
                    <a:pt x="662" y="769"/>
                  </a:lnTo>
                  <a:lnTo>
                    <a:pt x="671" y="746"/>
                  </a:lnTo>
                  <a:lnTo>
                    <a:pt x="683" y="720"/>
                  </a:lnTo>
                  <a:lnTo>
                    <a:pt x="692" y="695"/>
                  </a:lnTo>
                  <a:lnTo>
                    <a:pt x="700" y="668"/>
                  </a:lnTo>
                  <a:lnTo>
                    <a:pt x="710" y="644"/>
                  </a:lnTo>
                  <a:lnTo>
                    <a:pt x="719" y="617"/>
                  </a:lnTo>
                  <a:lnTo>
                    <a:pt x="728" y="590"/>
                  </a:lnTo>
                  <a:lnTo>
                    <a:pt x="736" y="563"/>
                  </a:lnTo>
                  <a:lnTo>
                    <a:pt x="745" y="536"/>
                  </a:lnTo>
                  <a:lnTo>
                    <a:pt x="755" y="511"/>
                  </a:lnTo>
                  <a:lnTo>
                    <a:pt x="762" y="484"/>
                  </a:lnTo>
                  <a:lnTo>
                    <a:pt x="772" y="457"/>
                  </a:lnTo>
                  <a:lnTo>
                    <a:pt x="780" y="432"/>
                  </a:lnTo>
                  <a:lnTo>
                    <a:pt x="789" y="407"/>
                  </a:lnTo>
                  <a:lnTo>
                    <a:pt x="797" y="382"/>
                  </a:lnTo>
                  <a:lnTo>
                    <a:pt x="806" y="359"/>
                  </a:lnTo>
                  <a:lnTo>
                    <a:pt x="816" y="334"/>
                  </a:lnTo>
                  <a:lnTo>
                    <a:pt x="826" y="313"/>
                  </a:lnTo>
                  <a:lnTo>
                    <a:pt x="835" y="293"/>
                  </a:lnTo>
                  <a:lnTo>
                    <a:pt x="845" y="272"/>
                  </a:lnTo>
                  <a:lnTo>
                    <a:pt x="854" y="253"/>
                  </a:lnTo>
                  <a:lnTo>
                    <a:pt x="864" y="236"/>
                  </a:lnTo>
                  <a:lnTo>
                    <a:pt x="874" y="221"/>
                  </a:lnTo>
                  <a:lnTo>
                    <a:pt x="883" y="205"/>
                  </a:lnTo>
                  <a:lnTo>
                    <a:pt x="895" y="192"/>
                  </a:lnTo>
                  <a:lnTo>
                    <a:pt x="904" y="179"/>
                  </a:lnTo>
                  <a:lnTo>
                    <a:pt x="914" y="165"/>
                  </a:lnTo>
                  <a:lnTo>
                    <a:pt x="925" y="154"/>
                  </a:lnTo>
                  <a:lnTo>
                    <a:pt x="934" y="142"/>
                  </a:lnTo>
                  <a:lnTo>
                    <a:pt x="955" y="121"/>
                  </a:lnTo>
                  <a:lnTo>
                    <a:pt x="966" y="112"/>
                  </a:lnTo>
                  <a:lnTo>
                    <a:pt x="976" y="103"/>
                  </a:lnTo>
                  <a:lnTo>
                    <a:pt x="986" y="95"/>
                  </a:lnTo>
                  <a:lnTo>
                    <a:pt x="997" y="86"/>
                  </a:lnTo>
                  <a:lnTo>
                    <a:pt x="1007" y="82"/>
                  </a:lnTo>
                  <a:lnTo>
                    <a:pt x="1007" y="80"/>
                  </a:lnTo>
                  <a:lnTo>
                    <a:pt x="1018" y="74"/>
                  </a:lnTo>
                  <a:lnTo>
                    <a:pt x="1026" y="69"/>
                  </a:lnTo>
                  <a:lnTo>
                    <a:pt x="1037" y="63"/>
                  </a:lnTo>
                  <a:lnTo>
                    <a:pt x="1049" y="57"/>
                  </a:lnTo>
                  <a:lnTo>
                    <a:pt x="1051" y="57"/>
                  </a:lnTo>
                  <a:lnTo>
                    <a:pt x="1058" y="51"/>
                  </a:lnTo>
                  <a:lnTo>
                    <a:pt x="1070" y="46"/>
                  </a:lnTo>
                  <a:lnTo>
                    <a:pt x="1082" y="42"/>
                  </a:lnTo>
                  <a:lnTo>
                    <a:pt x="1093" y="38"/>
                  </a:lnTo>
                  <a:lnTo>
                    <a:pt x="1105" y="34"/>
                  </a:lnTo>
                  <a:lnTo>
                    <a:pt x="1116" y="30"/>
                  </a:lnTo>
                  <a:lnTo>
                    <a:pt x="1126" y="28"/>
                  </a:lnTo>
                  <a:lnTo>
                    <a:pt x="1128" y="28"/>
                  </a:lnTo>
                  <a:lnTo>
                    <a:pt x="1139" y="25"/>
                  </a:lnTo>
                  <a:lnTo>
                    <a:pt x="1148" y="23"/>
                  </a:lnTo>
                  <a:lnTo>
                    <a:pt x="1159" y="21"/>
                  </a:lnTo>
                  <a:lnTo>
                    <a:pt x="1161" y="21"/>
                  </a:lnTo>
                  <a:lnTo>
                    <a:pt x="1174" y="17"/>
                  </a:lnTo>
                  <a:lnTo>
                    <a:pt x="1186" y="15"/>
                  </a:lnTo>
                  <a:lnTo>
                    <a:pt x="1197" y="13"/>
                  </a:lnTo>
                  <a:lnTo>
                    <a:pt x="1211" y="13"/>
                  </a:lnTo>
                  <a:lnTo>
                    <a:pt x="1224" y="11"/>
                  </a:lnTo>
                  <a:lnTo>
                    <a:pt x="1238" y="9"/>
                  </a:lnTo>
                </a:path>
              </a:pathLst>
            </a:custGeom>
            <a:solidFill>
              <a:srgbClr val="000000"/>
            </a:solidFill>
            <a:ln w="19050" cap="rnd" cmpd="sng">
              <a:solidFill>
                <a:srgbClr val="FF00FF"/>
              </a:solidFill>
              <a:prstDash val="solid"/>
              <a:round/>
              <a:headEnd type="none" w="med" len="med"/>
              <a:tailEnd type="none" w="med" len="med"/>
            </a:ln>
          </p:spPr>
          <p:txBody>
            <a:bodyPr/>
            <a:lstStyle/>
            <a:p>
              <a:endParaRPr lang="fr-FR"/>
            </a:p>
          </p:txBody>
        </p:sp>
        <p:sp>
          <p:nvSpPr>
            <p:cNvPr id="17419" name="Freeform 10">
              <a:extLst>
                <a:ext uri="{FF2B5EF4-FFF2-40B4-BE49-F238E27FC236}">
                  <a16:creationId xmlns:a16="http://schemas.microsoft.com/office/drawing/2014/main" id="{C04FEE57-A12C-45DF-8C2C-0EB8798DB76A}"/>
                </a:ext>
              </a:extLst>
            </p:cNvPr>
            <p:cNvSpPr>
              <a:spLocks/>
            </p:cNvSpPr>
            <p:nvPr>
              <p:custDataLst>
                <p:tags r:id="rId10"/>
              </p:custDataLst>
            </p:nvPr>
          </p:nvSpPr>
          <p:spPr bwMode="auto">
            <a:xfrm>
              <a:off x="7034213" y="3830638"/>
              <a:ext cx="4762" cy="2268537"/>
            </a:xfrm>
            <a:custGeom>
              <a:avLst/>
              <a:gdLst>
                <a:gd name="T0" fmla="*/ 0 w 3"/>
                <a:gd name="T1" fmla="*/ 1428 h 1429"/>
                <a:gd name="T2" fmla="*/ 0 w 3"/>
                <a:gd name="T3" fmla="*/ 0 h 1429"/>
                <a:gd name="T4" fmla="*/ 2 w 3"/>
                <a:gd name="T5" fmla="*/ 0 h 1429"/>
                <a:gd name="T6" fmla="*/ 0 60000 65536"/>
                <a:gd name="T7" fmla="*/ 0 60000 65536"/>
                <a:gd name="T8" fmla="*/ 0 60000 65536"/>
                <a:gd name="T9" fmla="*/ 0 w 3"/>
                <a:gd name="T10" fmla="*/ 0 h 1429"/>
                <a:gd name="T11" fmla="*/ 3 w 3"/>
                <a:gd name="T12" fmla="*/ 1429 h 1429"/>
              </a:gdLst>
              <a:ahLst/>
              <a:cxnLst>
                <a:cxn ang="T6">
                  <a:pos x="T0" y="T1"/>
                </a:cxn>
                <a:cxn ang="T7">
                  <a:pos x="T2" y="T3"/>
                </a:cxn>
                <a:cxn ang="T8">
                  <a:pos x="T4" y="T5"/>
                </a:cxn>
              </a:cxnLst>
              <a:rect l="T9" t="T10" r="T11" b="T12"/>
              <a:pathLst>
                <a:path w="3" h="1429">
                  <a:moveTo>
                    <a:pt x="0" y="1428"/>
                  </a:moveTo>
                  <a:lnTo>
                    <a:pt x="0" y="0"/>
                  </a:lnTo>
                  <a:lnTo>
                    <a:pt x="2"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7420" name="Freeform 11">
              <a:extLst>
                <a:ext uri="{FF2B5EF4-FFF2-40B4-BE49-F238E27FC236}">
                  <a16:creationId xmlns:a16="http://schemas.microsoft.com/office/drawing/2014/main" id="{4E0E137C-709C-4B1C-9065-4F83A4DE0171}"/>
                </a:ext>
              </a:extLst>
            </p:cNvPr>
            <p:cNvSpPr>
              <a:spLocks/>
            </p:cNvSpPr>
            <p:nvPr>
              <p:custDataLst>
                <p:tags r:id="rId11"/>
              </p:custDataLst>
            </p:nvPr>
          </p:nvSpPr>
          <p:spPr bwMode="auto">
            <a:xfrm>
              <a:off x="3957638" y="5268913"/>
              <a:ext cx="4762" cy="836612"/>
            </a:xfrm>
            <a:custGeom>
              <a:avLst/>
              <a:gdLst>
                <a:gd name="T0" fmla="*/ 0 w 3"/>
                <a:gd name="T1" fmla="*/ 0 h 527"/>
                <a:gd name="T2" fmla="*/ 0 w 3"/>
                <a:gd name="T3" fmla="*/ 526 h 527"/>
                <a:gd name="T4" fmla="*/ 2 w 3"/>
                <a:gd name="T5" fmla="*/ 526 h 527"/>
                <a:gd name="T6" fmla="*/ 0 60000 65536"/>
                <a:gd name="T7" fmla="*/ 0 60000 65536"/>
                <a:gd name="T8" fmla="*/ 0 60000 65536"/>
                <a:gd name="T9" fmla="*/ 0 w 3"/>
                <a:gd name="T10" fmla="*/ 0 h 527"/>
                <a:gd name="T11" fmla="*/ 3 w 3"/>
                <a:gd name="T12" fmla="*/ 527 h 527"/>
              </a:gdLst>
              <a:ahLst/>
              <a:cxnLst>
                <a:cxn ang="T6">
                  <a:pos x="T0" y="T1"/>
                </a:cxn>
                <a:cxn ang="T7">
                  <a:pos x="T2" y="T3"/>
                </a:cxn>
                <a:cxn ang="T8">
                  <a:pos x="T4" y="T5"/>
                </a:cxn>
              </a:cxnLst>
              <a:rect l="T9" t="T10" r="T11" b="T12"/>
              <a:pathLst>
                <a:path w="3" h="527">
                  <a:moveTo>
                    <a:pt x="0" y="0"/>
                  </a:moveTo>
                  <a:lnTo>
                    <a:pt x="0" y="526"/>
                  </a:lnTo>
                  <a:lnTo>
                    <a:pt x="2" y="526"/>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7421" name="Freeform 12">
              <a:extLst>
                <a:ext uri="{FF2B5EF4-FFF2-40B4-BE49-F238E27FC236}">
                  <a16:creationId xmlns:a16="http://schemas.microsoft.com/office/drawing/2014/main" id="{AC6BB942-0581-437D-A8CD-94B5FC8CD3F1}"/>
                </a:ext>
              </a:extLst>
            </p:cNvPr>
            <p:cNvSpPr>
              <a:spLocks/>
            </p:cNvSpPr>
            <p:nvPr>
              <p:custDataLst>
                <p:tags r:id="rId12"/>
              </p:custDataLst>
            </p:nvPr>
          </p:nvSpPr>
          <p:spPr bwMode="auto">
            <a:xfrm>
              <a:off x="7407275" y="4144963"/>
              <a:ext cx="565150" cy="863600"/>
            </a:xfrm>
            <a:custGeom>
              <a:avLst/>
              <a:gdLst>
                <a:gd name="T0" fmla="*/ 355 w 356"/>
                <a:gd name="T1" fmla="*/ 0 h 544"/>
                <a:gd name="T2" fmla="*/ 0 w 356"/>
                <a:gd name="T3" fmla="*/ 543 h 544"/>
                <a:gd name="T4" fmla="*/ 2 w 356"/>
                <a:gd name="T5" fmla="*/ 543 h 544"/>
                <a:gd name="T6" fmla="*/ 0 60000 65536"/>
                <a:gd name="T7" fmla="*/ 0 60000 65536"/>
                <a:gd name="T8" fmla="*/ 0 60000 65536"/>
                <a:gd name="T9" fmla="*/ 0 w 356"/>
                <a:gd name="T10" fmla="*/ 0 h 544"/>
                <a:gd name="T11" fmla="*/ 356 w 356"/>
                <a:gd name="T12" fmla="*/ 544 h 544"/>
              </a:gdLst>
              <a:ahLst/>
              <a:cxnLst>
                <a:cxn ang="T6">
                  <a:pos x="T0" y="T1"/>
                </a:cxn>
                <a:cxn ang="T7">
                  <a:pos x="T2" y="T3"/>
                </a:cxn>
                <a:cxn ang="T8">
                  <a:pos x="T4" y="T5"/>
                </a:cxn>
              </a:cxnLst>
              <a:rect l="T9" t="T10" r="T11" b="T12"/>
              <a:pathLst>
                <a:path w="356" h="544">
                  <a:moveTo>
                    <a:pt x="355" y="0"/>
                  </a:moveTo>
                  <a:lnTo>
                    <a:pt x="0" y="543"/>
                  </a:lnTo>
                  <a:lnTo>
                    <a:pt x="2" y="543"/>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7422" name="Freeform 13">
              <a:extLst>
                <a:ext uri="{FF2B5EF4-FFF2-40B4-BE49-F238E27FC236}">
                  <a16:creationId xmlns:a16="http://schemas.microsoft.com/office/drawing/2014/main" id="{C762869C-5AB4-490A-87B0-D0B8BB5BBCA5}"/>
                </a:ext>
              </a:extLst>
            </p:cNvPr>
            <p:cNvSpPr>
              <a:spLocks/>
            </p:cNvSpPr>
            <p:nvPr>
              <p:custDataLst>
                <p:tags r:id="rId13"/>
              </p:custDataLst>
            </p:nvPr>
          </p:nvSpPr>
          <p:spPr bwMode="auto">
            <a:xfrm>
              <a:off x="7407275" y="4857750"/>
              <a:ext cx="133350" cy="150813"/>
            </a:xfrm>
            <a:custGeom>
              <a:avLst/>
              <a:gdLst>
                <a:gd name="T0" fmla="*/ 83 w 84"/>
                <a:gd name="T1" fmla="*/ 46 h 95"/>
                <a:gd name="T2" fmla="*/ 0 w 84"/>
                <a:gd name="T3" fmla="*/ 94 h 95"/>
                <a:gd name="T4" fmla="*/ 12 w 84"/>
                <a:gd name="T5" fmla="*/ 0 h 95"/>
                <a:gd name="T6" fmla="*/ 83 w 84"/>
                <a:gd name="T7" fmla="*/ 46 h 95"/>
                <a:gd name="T8" fmla="*/ 0 60000 65536"/>
                <a:gd name="T9" fmla="*/ 0 60000 65536"/>
                <a:gd name="T10" fmla="*/ 0 60000 65536"/>
                <a:gd name="T11" fmla="*/ 0 60000 65536"/>
                <a:gd name="T12" fmla="*/ 0 w 84"/>
                <a:gd name="T13" fmla="*/ 0 h 95"/>
                <a:gd name="T14" fmla="*/ 84 w 84"/>
                <a:gd name="T15" fmla="*/ 95 h 95"/>
              </a:gdLst>
              <a:ahLst/>
              <a:cxnLst>
                <a:cxn ang="T8">
                  <a:pos x="T0" y="T1"/>
                </a:cxn>
                <a:cxn ang="T9">
                  <a:pos x="T2" y="T3"/>
                </a:cxn>
                <a:cxn ang="T10">
                  <a:pos x="T4" y="T5"/>
                </a:cxn>
                <a:cxn ang="T11">
                  <a:pos x="T6" y="T7"/>
                </a:cxn>
              </a:cxnLst>
              <a:rect l="T12" t="T13" r="T14" b="T15"/>
              <a:pathLst>
                <a:path w="84" h="95">
                  <a:moveTo>
                    <a:pt x="83" y="46"/>
                  </a:moveTo>
                  <a:lnTo>
                    <a:pt x="0" y="94"/>
                  </a:lnTo>
                  <a:lnTo>
                    <a:pt x="12" y="0"/>
                  </a:lnTo>
                  <a:lnTo>
                    <a:pt x="83" y="46"/>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a:p>
          </p:txBody>
        </p:sp>
        <p:sp>
          <p:nvSpPr>
            <p:cNvPr id="17423" name="Freeform 14" descr="Diagonales larges vers le haut">
              <a:extLst>
                <a:ext uri="{FF2B5EF4-FFF2-40B4-BE49-F238E27FC236}">
                  <a16:creationId xmlns:a16="http://schemas.microsoft.com/office/drawing/2014/main" id="{BB6E615D-11EE-4FC3-95ED-5C2EDBAEF499}"/>
                </a:ext>
              </a:extLst>
            </p:cNvPr>
            <p:cNvSpPr>
              <a:spLocks/>
            </p:cNvSpPr>
            <p:nvPr>
              <p:custDataLst>
                <p:tags r:id="rId14"/>
              </p:custDataLst>
            </p:nvPr>
          </p:nvSpPr>
          <p:spPr bwMode="auto">
            <a:xfrm>
              <a:off x="8107363" y="5097463"/>
              <a:ext cx="26987" cy="153987"/>
            </a:xfrm>
            <a:custGeom>
              <a:avLst/>
              <a:gdLst>
                <a:gd name="T0" fmla="*/ 0 w 17"/>
                <a:gd name="T1" fmla="*/ 0 h 97"/>
                <a:gd name="T2" fmla="*/ 0 w 17"/>
                <a:gd name="T3" fmla="*/ 96 h 97"/>
                <a:gd name="T4" fmla="*/ 16 w 17"/>
                <a:gd name="T5" fmla="*/ 96 h 97"/>
                <a:gd name="T6" fmla="*/ 16 w 17"/>
                <a:gd name="T7" fmla="*/ 0 h 97"/>
                <a:gd name="T8" fmla="*/ 0 w 17"/>
                <a:gd name="T9" fmla="*/ 0 h 97"/>
                <a:gd name="T10" fmla="*/ 0 60000 65536"/>
                <a:gd name="T11" fmla="*/ 0 60000 65536"/>
                <a:gd name="T12" fmla="*/ 0 60000 65536"/>
                <a:gd name="T13" fmla="*/ 0 60000 65536"/>
                <a:gd name="T14" fmla="*/ 0 60000 65536"/>
                <a:gd name="T15" fmla="*/ 0 w 17"/>
                <a:gd name="T16" fmla="*/ 0 h 97"/>
                <a:gd name="T17" fmla="*/ 17 w 17"/>
                <a:gd name="T18" fmla="*/ 97 h 97"/>
              </a:gdLst>
              <a:ahLst/>
              <a:cxnLst>
                <a:cxn ang="T10">
                  <a:pos x="T0" y="T1"/>
                </a:cxn>
                <a:cxn ang="T11">
                  <a:pos x="T2" y="T3"/>
                </a:cxn>
                <a:cxn ang="T12">
                  <a:pos x="T4" y="T5"/>
                </a:cxn>
                <a:cxn ang="T13">
                  <a:pos x="T6" y="T7"/>
                </a:cxn>
                <a:cxn ang="T14">
                  <a:pos x="T8" y="T9"/>
                </a:cxn>
              </a:cxnLst>
              <a:rect l="T15" t="T16" r="T17" b="T18"/>
              <a:pathLst>
                <a:path w="17" h="97">
                  <a:moveTo>
                    <a:pt x="0" y="0"/>
                  </a:moveTo>
                  <a:lnTo>
                    <a:pt x="0" y="96"/>
                  </a:lnTo>
                  <a:lnTo>
                    <a:pt x="16" y="96"/>
                  </a:lnTo>
                  <a:lnTo>
                    <a:pt x="16" y="0"/>
                  </a:lnTo>
                  <a:lnTo>
                    <a:pt x="0" y="0"/>
                  </a:lnTo>
                </a:path>
              </a:pathLst>
            </a:custGeom>
            <a:pattFill prst="wdUpDiag">
              <a:fgClr>
                <a:srgbClr val="000000"/>
              </a:fgClr>
              <a:bgClr>
                <a:srgbClr val="FFFFFF"/>
              </a:bgClr>
            </a:pattFill>
            <a:ln w="12700" cap="rnd" cmpd="sng">
              <a:solidFill>
                <a:srgbClr val="FFFFFF"/>
              </a:solidFill>
              <a:prstDash val="solid"/>
              <a:round/>
              <a:headEnd type="none" w="med" len="med"/>
              <a:tailEnd type="none" w="med" len="med"/>
            </a:ln>
          </p:spPr>
          <p:txBody>
            <a:bodyPr/>
            <a:lstStyle/>
            <a:p>
              <a:endParaRPr lang="fr-FR"/>
            </a:p>
          </p:txBody>
        </p:sp>
        <p:sp>
          <p:nvSpPr>
            <p:cNvPr id="17424" name="Rectangle 15">
              <a:extLst>
                <a:ext uri="{FF2B5EF4-FFF2-40B4-BE49-F238E27FC236}">
                  <a16:creationId xmlns:a16="http://schemas.microsoft.com/office/drawing/2014/main" id="{47AA892F-30C9-479B-BC8D-81F478F55A42}"/>
                </a:ext>
              </a:extLst>
            </p:cNvPr>
            <p:cNvSpPr>
              <a:spLocks noChangeArrowheads="1"/>
            </p:cNvSpPr>
            <p:nvPr>
              <p:custDataLst>
                <p:tags r:id="rId15"/>
              </p:custDataLst>
            </p:nvPr>
          </p:nvSpPr>
          <p:spPr bwMode="auto">
            <a:xfrm>
              <a:off x="3995936" y="2547813"/>
              <a:ext cx="1352550" cy="66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dirty="0">
                  <a:solidFill>
                    <a:srgbClr val="000000"/>
                  </a:solidFill>
                </a:rPr>
                <a:t>Densité de</a:t>
              </a:r>
            </a:p>
            <a:p>
              <a:r>
                <a:rPr lang="fr-FR" altLang="fr-FR" sz="1400" b="0" dirty="0">
                  <a:solidFill>
                    <a:srgbClr val="000000"/>
                  </a:solidFill>
                </a:rPr>
                <a:t>probabilité</a:t>
              </a:r>
            </a:p>
            <a:p>
              <a:r>
                <a:rPr lang="fr-FR" altLang="fr-FR" sz="1400" b="0" dirty="0">
                  <a:solidFill>
                    <a:srgbClr val="000000"/>
                  </a:solidFill>
                </a:rPr>
                <a:t>de la demande</a:t>
              </a:r>
            </a:p>
          </p:txBody>
        </p:sp>
        <p:sp>
          <p:nvSpPr>
            <p:cNvPr id="17425" name="Rectangle 16">
              <a:extLst>
                <a:ext uri="{FF2B5EF4-FFF2-40B4-BE49-F238E27FC236}">
                  <a16:creationId xmlns:a16="http://schemas.microsoft.com/office/drawing/2014/main" id="{23796F14-C65C-4A9E-A960-5A5F00C1E16F}"/>
                </a:ext>
              </a:extLst>
            </p:cNvPr>
            <p:cNvSpPr>
              <a:spLocks noChangeArrowheads="1"/>
            </p:cNvSpPr>
            <p:nvPr>
              <p:custDataLst>
                <p:tags r:id="rId16"/>
              </p:custDataLst>
            </p:nvPr>
          </p:nvSpPr>
          <p:spPr bwMode="auto">
            <a:xfrm>
              <a:off x="7712075" y="3708400"/>
              <a:ext cx="10191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Probabilité</a:t>
              </a:r>
            </a:p>
            <a:p>
              <a:r>
                <a:rPr lang="fr-FR" altLang="fr-FR" sz="1400" b="0">
                  <a:solidFill>
                    <a:srgbClr val="000000"/>
                  </a:solidFill>
                </a:rPr>
                <a:t>de rupture</a:t>
              </a:r>
            </a:p>
          </p:txBody>
        </p:sp>
        <p:sp>
          <p:nvSpPr>
            <p:cNvPr id="17426" name="Rectangle 17">
              <a:extLst>
                <a:ext uri="{FF2B5EF4-FFF2-40B4-BE49-F238E27FC236}">
                  <a16:creationId xmlns:a16="http://schemas.microsoft.com/office/drawing/2014/main" id="{DAE7DCA6-2EF2-4100-A123-5ADFEF9F3C4F}"/>
                </a:ext>
              </a:extLst>
            </p:cNvPr>
            <p:cNvSpPr>
              <a:spLocks noChangeArrowheads="1"/>
            </p:cNvSpPr>
            <p:nvPr>
              <p:custDataLst>
                <p:tags r:id="rId17"/>
              </p:custDataLst>
            </p:nvPr>
          </p:nvSpPr>
          <p:spPr bwMode="auto">
            <a:xfrm>
              <a:off x="7745413" y="5308600"/>
              <a:ext cx="94932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b="0">
                  <a:solidFill>
                    <a:srgbClr val="000000"/>
                  </a:solidFill>
                </a:rPr>
                <a:t>Demande</a:t>
              </a:r>
            </a:p>
          </p:txBody>
        </p:sp>
        <p:sp>
          <p:nvSpPr>
            <p:cNvPr id="17427" name="Rectangle 18">
              <a:extLst>
                <a:ext uri="{FF2B5EF4-FFF2-40B4-BE49-F238E27FC236}">
                  <a16:creationId xmlns:a16="http://schemas.microsoft.com/office/drawing/2014/main" id="{10FFDE29-9BBE-4224-B58E-B2BF82505FCC}"/>
                </a:ext>
              </a:extLst>
            </p:cNvPr>
            <p:cNvSpPr>
              <a:spLocks noChangeArrowheads="1"/>
            </p:cNvSpPr>
            <p:nvPr>
              <p:custDataLst>
                <p:tags r:id="rId18"/>
              </p:custDataLst>
            </p:nvPr>
          </p:nvSpPr>
          <p:spPr bwMode="auto">
            <a:xfrm>
              <a:off x="4259263" y="5367338"/>
              <a:ext cx="177006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200" b="0">
                  <a:solidFill>
                    <a:srgbClr val="000000"/>
                  </a:solidFill>
                </a:rPr>
                <a:t>Demande moyenne sur</a:t>
              </a:r>
            </a:p>
            <a:p>
              <a:r>
                <a:rPr lang="fr-FR" altLang="fr-FR" sz="1200" b="0">
                  <a:solidFill>
                    <a:srgbClr val="000000"/>
                  </a:solidFill>
                </a:rPr>
                <a:t>l'intervalle de protection</a:t>
              </a:r>
            </a:p>
          </p:txBody>
        </p:sp>
        <p:sp>
          <p:nvSpPr>
            <p:cNvPr id="17428" name="Rectangle 19">
              <a:extLst>
                <a:ext uri="{FF2B5EF4-FFF2-40B4-BE49-F238E27FC236}">
                  <a16:creationId xmlns:a16="http://schemas.microsoft.com/office/drawing/2014/main" id="{C0CCD1DD-637E-410C-84A9-AE150A3B8AC4}"/>
                </a:ext>
              </a:extLst>
            </p:cNvPr>
            <p:cNvSpPr>
              <a:spLocks noChangeArrowheads="1"/>
            </p:cNvSpPr>
            <p:nvPr>
              <p:custDataLst>
                <p:tags r:id="rId19"/>
              </p:custDataLst>
            </p:nvPr>
          </p:nvSpPr>
          <p:spPr bwMode="auto">
            <a:xfrm>
              <a:off x="6167438" y="5357813"/>
              <a:ext cx="77311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200" b="0">
                  <a:solidFill>
                    <a:srgbClr val="000000"/>
                  </a:solidFill>
                </a:rPr>
                <a:t>Stock de</a:t>
              </a:r>
            </a:p>
            <a:p>
              <a:r>
                <a:rPr lang="fr-FR" altLang="fr-FR" sz="1200" b="0">
                  <a:solidFill>
                    <a:srgbClr val="000000"/>
                  </a:solidFill>
                </a:rPr>
                <a:t>sécurité</a:t>
              </a:r>
            </a:p>
          </p:txBody>
        </p:sp>
        <p:sp>
          <p:nvSpPr>
            <p:cNvPr id="17429" name="Line 20">
              <a:extLst>
                <a:ext uri="{FF2B5EF4-FFF2-40B4-BE49-F238E27FC236}">
                  <a16:creationId xmlns:a16="http://schemas.microsoft.com/office/drawing/2014/main" id="{0E6150B4-F8D8-45C1-BE19-0D564AF63834}"/>
                </a:ext>
              </a:extLst>
            </p:cNvPr>
            <p:cNvSpPr>
              <a:spLocks noChangeShapeType="1"/>
            </p:cNvSpPr>
            <p:nvPr>
              <p:custDataLst>
                <p:tags r:id="rId20"/>
              </p:custDataLst>
            </p:nvPr>
          </p:nvSpPr>
          <p:spPr bwMode="auto">
            <a:xfrm>
              <a:off x="3967163" y="5573713"/>
              <a:ext cx="2182812" cy="0"/>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7430" name="Line 21">
              <a:extLst>
                <a:ext uri="{FF2B5EF4-FFF2-40B4-BE49-F238E27FC236}">
                  <a16:creationId xmlns:a16="http://schemas.microsoft.com/office/drawing/2014/main" id="{3CBFCF22-24A7-46FF-8322-83D6131EF4DB}"/>
                </a:ext>
              </a:extLst>
            </p:cNvPr>
            <p:cNvSpPr>
              <a:spLocks noChangeShapeType="1"/>
            </p:cNvSpPr>
            <p:nvPr>
              <p:custDataLst>
                <p:tags r:id="rId21"/>
              </p:custDataLst>
            </p:nvPr>
          </p:nvSpPr>
          <p:spPr bwMode="auto">
            <a:xfrm>
              <a:off x="6100763" y="5573713"/>
              <a:ext cx="906462" cy="0"/>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7431" name="Line 22">
              <a:extLst>
                <a:ext uri="{FF2B5EF4-FFF2-40B4-BE49-F238E27FC236}">
                  <a16:creationId xmlns:a16="http://schemas.microsoft.com/office/drawing/2014/main" id="{7BBC0B7E-E6C1-4AA2-B6E7-AECBADC8C3EC}"/>
                </a:ext>
              </a:extLst>
            </p:cNvPr>
            <p:cNvSpPr>
              <a:spLocks noChangeShapeType="1"/>
            </p:cNvSpPr>
            <p:nvPr>
              <p:custDataLst>
                <p:tags r:id="rId22"/>
              </p:custDataLst>
            </p:nvPr>
          </p:nvSpPr>
          <p:spPr bwMode="auto">
            <a:xfrm flipV="1">
              <a:off x="3952875" y="2590800"/>
              <a:ext cx="0" cy="2690813"/>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7432" name="Line 23">
              <a:extLst>
                <a:ext uri="{FF2B5EF4-FFF2-40B4-BE49-F238E27FC236}">
                  <a16:creationId xmlns:a16="http://schemas.microsoft.com/office/drawing/2014/main" id="{63552D84-FB57-428C-B87B-7E6CA2070B30}"/>
                </a:ext>
              </a:extLst>
            </p:cNvPr>
            <p:cNvSpPr>
              <a:spLocks noChangeShapeType="1"/>
            </p:cNvSpPr>
            <p:nvPr>
              <p:custDataLst>
                <p:tags r:id="rId23"/>
              </p:custDataLst>
            </p:nvPr>
          </p:nvSpPr>
          <p:spPr bwMode="auto">
            <a:xfrm>
              <a:off x="3967163" y="5268913"/>
              <a:ext cx="4926012"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7433" name="Line 24">
              <a:extLst>
                <a:ext uri="{FF2B5EF4-FFF2-40B4-BE49-F238E27FC236}">
                  <a16:creationId xmlns:a16="http://schemas.microsoft.com/office/drawing/2014/main" id="{30849783-C40C-48D1-927A-FF57B20A953B}"/>
                </a:ext>
              </a:extLst>
            </p:cNvPr>
            <p:cNvSpPr>
              <a:spLocks noChangeShapeType="1"/>
            </p:cNvSpPr>
            <p:nvPr>
              <p:custDataLst>
                <p:tags r:id="rId24"/>
              </p:custDataLst>
            </p:nvPr>
          </p:nvSpPr>
          <p:spPr bwMode="auto">
            <a:xfrm>
              <a:off x="3967163" y="5954713"/>
              <a:ext cx="3059112" cy="0"/>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7434" name="Rectangle 25">
              <a:extLst>
                <a:ext uri="{FF2B5EF4-FFF2-40B4-BE49-F238E27FC236}">
                  <a16:creationId xmlns:a16="http://schemas.microsoft.com/office/drawing/2014/main" id="{5E6E367A-18DD-4A55-B468-183A59240681}"/>
                </a:ext>
              </a:extLst>
            </p:cNvPr>
            <p:cNvSpPr>
              <a:spLocks noChangeArrowheads="1"/>
            </p:cNvSpPr>
            <p:nvPr>
              <p:custDataLst>
                <p:tags r:id="rId25"/>
              </p:custDataLst>
            </p:nvPr>
          </p:nvSpPr>
          <p:spPr bwMode="auto">
            <a:xfrm>
              <a:off x="4468813" y="5761038"/>
              <a:ext cx="220662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200" b="0">
                  <a:solidFill>
                    <a:srgbClr val="000000"/>
                  </a:solidFill>
                </a:rPr>
                <a:t>Niveau du stock au moment</a:t>
              </a:r>
            </a:p>
            <a:p>
              <a:r>
                <a:rPr lang="fr-FR" altLang="fr-FR" sz="1200" b="0">
                  <a:solidFill>
                    <a:srgbClr val="000000"/>
                  </a:solidFill>
                </a:rPr>
                <a:t>de la passation de commande</a:t>
              </a:r>
            </a:p>
          </p:txBody>
        </p:sp>
      </p:grpSp>
      <p:sp>
        <p:nvSpPr>
          <p:cNvPr id="17437" name="Text Box 29">
            <a:extLst>
              <a:ext uri="{FF2B5EF4-FFF2-40B4-BE49-F238E27FC236}">
                <a16:creationId xmlns:a16="http://schemas.microsoft.com/office/drawing/2014/main" id="{44D888C5-A43B-4396-9A67-D57571C02FA5}"/>
              </a:ext>
            </a:extLst>
          </p:cNvPr>
          <p:cNvSpPr txBox="1">
            <a:spLocks noChangeArrowheads="1"/>
          </p:cNvSpPr>
          <p:nvPr>
            <p:custDataLst>
              <p:tags r:id="rId4"/>
            </p:custDataLst>
          </p:nvPr>
        </p:nvSpPr>
        <p:spPr bwMode="auto">
          <a:xfrm>
            <a:off x="457200" y="2209800"/>
            <a:ext cx="3186113" cy="316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pPr algn="l"/>
            <a:r>
              <a:rPr lang="fr-FR" altLang="fr-FR" sz="1400">
                <a:solidFill>
                  <a:srgbClr val="00279F"/>
                </a:solidFill>
              </a:rPr>
              <a:t>La courbe statistique ci-contre </a:t>
            </a:r>
            <a:br>
              <a:rPr lang="fr-FR" altLang="fr-FR" sz="1400">
                <a:solidFill>
                  <a:srgbClr val="00279F"/>
                </a:solidFill>
              </a:rPr>
            </a:br>
            <a:r>
              <a:rPr lang="fr-FR" altLang="fr-FR" sz="1400">
                <a:solidFill>
                  <a:srgbClr val="00279F"/>
                </a:solidFill>
              </a:rPr>
              <a:t>représente la distribution de la</a:t>
            </a:r>
            <a:br>
              <a:rPr lang="fr-FR" altLang="fr-FR" sz="1400">
                <a:solidFill>
                  <a:srgbClr val="00279F"/>
                </a:solidFill>
              </a:rPr>
            </a:br>
            <a:r>
              <a:rPr lang="fr-FR" altLang="fr-FR" sz="1400">
                <a:solidFill>
                  <a:srgbClr val="00279F"/>
                </a:solidFill>
              </a:rPr>
              <a:t>demande pendant un intervalle</a:t>
            </a:r>
            <a:br>
              <a:rPr lang="fr-FR" altLang="fr-FR" sz="1400">
                <a:solidFill>
                  <a:srgbClr val="00279F"/>
                </a:solidFill>
              </a:rPr>
            </a:br>
            <a:r>
              <a:rPr lang="fr-FR" altLang="fr-FR" sz="1400">
                <a:solidFill>
                  <a:srgbClr val="00279F"/>
                </a:solidFill>
              </a:rPr>
              <a:t>de protection.</a:t>
            </a:r>
            <a:br>
              <a:rPr lang="fr-FR" altLang="fr-FR" sz="1400">
                <a:solidFill>
                  <a:srgbClr val="00279F"/>
                </a:solidFill>
              </a:rPr>
            </a:br>
            <a:br>
              <a:rPr lang="fr-FR" altLang="fr-FR" sz="1400">
                <a:solidFill>
                  <a:srgbClr val="00279F"/>
                </a:solidFill>
              </a:rPr>
            </a:br>
            <a:r>
              <a:rPr lang="fr-FR" altLang="fr-FR" sz="1400">
                <a:solidFill>
                  <a:srgbClr val="00279F"/>
                </a:solidFill>
              </a:rPr>
              <a:t>On a figuré ici une courbe « pure »</a:t>
            </a:r>
            <a:br>
              <a:rPr lang="fr-FR" altLang="fr-FR" sz="1400">
                <a:solidFill>
                  <a:srgbClr val="00279F"/>
                </a:solidFill>
              </a:rPr>
            </a:br>
            <a:r>
              <a:rPr lang="fr-FR" altLang="fr-FR" sz="1400">
                <a:solidFill>
                  <a:srgbClr val="00279F"/>
                </a:solidFill>
              </a:rPr>
              <a:t>ayant la forme d’une loi de Gauss,</a:t>
            </a:r>
            <a:br>
              <a:rPr lang="fr-FR" altLang="fr-FR" sz="1400">
                <a:solidFill>
                  <a:srgbClr val="00279F"/>
                </a:solidFill>
              </a:rPr>
            </a:br>
            <a:r>
              <a:rPr lang="fr-FR" altLang="fr-FR" sz="1400">
                <a:solidFill>
                  <a:srgbClr val="00279F"/>
                </a:solidFill>
              </a:rPr>
              <a:t>ce qui est réaliste dans la plupart</a:t>
            </a:r>
            <a:br>
              <a:rPr lang="fr-FR" altLang="fr-FR" sz="1400">
                <a:solidFill>
                  <a:srgbClr val="00279F"/>
                </a:solidFill>
              </a:rPr>
            </a:br>
            <a:r>
              <a:rPr lang="fr-FR" altLang="fr-FR" sz="1400">
                <a:solidFill>
                  <a:srgbClr val="00279F"/>
                </a:solidFill>
              </a:rPr>
              <a:t>des cas de stocks d’entreprises </a:t>
            </a:r>
            <a:br>
              <a:rPr lang="fr-FR" altLang="fr-FR" sz="1400">
                <a:solidFill>
                  <a:srgbClr val="00279F"/>
                </a:solidFill>
              </a:rPr>
            </a:br>
            <a:r>
              <a:rPr lang="fr-FR" altLang="fr-FR" sz="1400">
                <a:solidFill>
                  <a:srgbClr val="00279F"/>
                </a:solidFill>
              </a:rPr>
              <a:t>industrielles et de distribution.</a:t>
            </a:r>
          </a:p>
          <a:p>
            <a:pPr algn="l"/>
            <a:endParaRPr lang="fr-FR" altLang="fr-FR" sz="1400">
              <a:solidFill>
                <a:srgbClr val="00279F"/>
              </a:solidFill>
            </a:endParaRPr>
          </a:p>
          <a:p>
            <a:pPr algn="l"/>
            <a:r>
              <a:rPr lang="fr-FR" altLang="fr-FR" sz="1400">
                <a:solidFill>
                  <a:srgbClr val="00279F"/>
                </a:solidFill>
              </a:rPr>
              <a:t>Dans le cas de stocks de pièces</a:t>
            </a:r>
            <a:br>
              <a:rPr lang="fr-FR" altLang="fr-FR" sz="1400">
                <a:solidFill>
                  <a:srgbClr val="00279F"/>
                </a:solidFill>
              </a:rPr>
            </a:br>
            <a:r>
              <a:rPr lang="fr-FR" altLang="fr-FR" sz="1400">
                <a:solidFill>
                  <a:srgbClr val="00279F"/>
                </a:solidFill>
              </a:rPr>
              <a:t>détachées (à consommation de</a:t>
            </a:r>
            <a:br>
              <a:rPr lang="fr-FR" altLang="fr-FR" sz="1400">
                <a:solidFill>
                  <a:srgbClr val="00279F"/>
                </a:solidFill>
              </a:rPr>
            </a:br>
            <a:r>
              <a:rPr lang="fr-FR" altLang="fr-FR" sz="1400">
                <a:solidFill>
                  <a:srgbClr val="00279F"/>
                </a:solidFill>
              </a:rPr>
              <a:t>faible volume), on sera en revanche</a:t>
            </a:r>
            <a:br>
              <a:rPr lang="fr-FR" altLang="fr-FR" sz="1400">
                <a:solidFill>
                  <a:srgbClr val="00279F"/>
                </a:solidFill>
              </a:rPr>
            </a:br>
            <a:r>
              <a:rPr lang="fr-FR" altLang="fr-FR" sz="1400">
                <a:solidFill>
                  <a:srgbClr val="00279F"/>
                </a:solidFill>
              </a:rPr>
              <a:t>souvent confronté à des demandes</a:t>
            </a:r>
            <a:br>
              <a:rPr lang="fr-FR" altLang="fr-FR" sz="1400">
                <a:solidFill>
                  <a:srgbClr val="00279F"/>
                </a:solidFill>
              </a:rPr>
            </a:br>
            <a:r>
              <a:rPr lang="fr-FR" altLang="fr-FR" sz="1400">
                <a:solidFill>
                  <a:srgbClr val="00279F"/>
                </a:solidFill>
              </a:rPr>
              <a:t>suivant plutôt des lois de Poisson.</a:t>
            </a:r>
          </a:p>
        </p:txBody>
      </p:sp>
      <p:sp>
        <p:nvSpPr>
          <p:cNvPr id="26" name="Slide Number Placeholder 3">
            <a:extLst>
              <a:ext uri="{FF2B5EF4-FFF2-40B4-BE49-F238E27FC236}">
                <a16:creationId xmlns:a16="http://schemas.microsoft.com/office/drawing/2014/main" id="{A7118234-CD0C-47E6-8950-ECC4375EF1AE}"/>
              </a:ext>
            </a:extLst>
          </p:cNvPr>
          <p:cNvSpPr txBox="1">
            <a:spLocks/>
          </p:cNvSpPr>
          <p:nvPr>
            <p:custDataLst>
              <p:tags r:id="rId5"/>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13</a:t>
            </a:fld>
            <a:endParaRPr lang="fr-FR"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a:extLst>
              <a:ext uri="{FF2B5EF4-FFF2-40B4-BE49-F238E27FC236}">
                <a16:creationId xmlns:a16="http://schemas.microsoft.com/office/drawing/2014/main" id="{83F36838-C008-4F2B-9866-4D01D985F0B4}"/>
              </a:ext>
            </a:extLst>
          </p:cNvPr>
          <p:cNvSpPr>
            <a:spLocks noGrp="1" noChangeArrowheads="1"/>
          </p:cNvSpPr>
          <p:nvPr>
            <p:ph type="title"/>
            <p:custDataLst>
              <p:tags r:id="rId2"/>
            </p:custDataLst>
          </p:nvPr>
        </p:nvSpPr>
        <p:spPr>
          <a:xfrm>
            <a:off x="1691680" y="762000"/>
            <a:ext cx="7239000" cy="457200"/>
          </a:xfrm>
        </p:spPr>
        <p:txBody>
          <a:bodyPr/>
          <a:lstStyle/>
          <a:p>
            <a:r>
              <a:rPr lang="fr-FR" altLang="fr-FR" dirty="0"/>
              <a:t>Calcul du stock de sécurité : exemple 1</a:t>
            </a:r>
          </a:p>
        </p:txBody>
      </p:sp>
      <p:sp>
        <p:nvSpPr>
          <p:cNvPr id="2054" name="Rectangle 3">
            <a:extLst>
              <a:ext uri="{FF2B5EF4-FFF2-40B4-BE49-F238E27FC236}">
                <a16:creationId xmlns:a16="http://schemas.microsoft.com/office/drawing/2014/main" id="{CF3473A4-A78F-45A3-AB13-19EAB5646DC1}"/>
              </a:ext>
            </a:extLst>
          </p:cNvPr>
          <p:cNvSpPr>
            <a:spLocks noGrp="1" noChangeArrowheads="1"/>
          </p:cNvSpPr>
          <p:nvPr>
            <p:ph type="body" idx="1"/>
            <p:custDataLst>
              <p:tags r:id="rId3"/>
            </p:custDataLst>
          </p:nvPr>
        </p:nvSpPr>
        <p:spPr>
          <a:xfrm>
            <a:off x="1066800" y="1524000"/>
            <a:ext cx="7162800" cy="4114800"/>
          </a:xfrm>
        </p:spPr>
        <p:txBody>
          <a:bodyPr/>
          <a:lstStyle/>
          <a:p>
            <a:r>
              <a:rPr lang="fr-FR" altLang="fr-FR" dirty="0"/>
              <a:t>Cas du système à point de commande</a:t>
            </a:r>
          </a:p>
          <a:p>
            <a:pPr lvl="1"/>
            <a:r>
              <a:rPr lang="fr-FR" altLang="fr-FR" dirty="0"/>
              <a:t>Demande moyenne sur le délai de livraison : </a:t>
            </a:r>
            <a:r>
              <a:rPr lang="fr-FR" altLang="fr-FR" dirty="0">
                <a:solidFill>
                  <a:schemeClr val="accent2"/>
                </a:solidFill>
              </a:rPr>
              <a:t>100</a:t>
            </a:r>
            <a:endParaRPr lang="fr-FR" altLang="fr-FR" dirty="0"/>
          </a:p>
          <a:p>
            <a:pPr lvl="1"/>
            <a:r>
              <a:rPr lang="fr-FR" altLang="fr-FR" dirty="0"/>
              <a:t>Écart type de la demande sur le délai : </a:t>
            </a:r>
            <a:r>
              <a:rPr lang="fr-FR" altLang="fr-FR" dirty="0">
                <a:solidFill>
                  <a:schemeClr val="accent2"/>
                </a:solidFill>
              </a:rPr>
              <a:t>30</a:t>
            </a:r>
            <a:endParaRPr lang="fr-FR" altLang="fr-FR" dirty="0"/>
          </a:p>
          <a:p>
            <a:pPr lvl="1"/>
            <a:r>
              <a:rPr lang="fr-FR" altLang="fr-FR" dirty="0"/>
              <a:t>Objectif de taux de service : </a:t>
            </a:r>
            <a:r>
              <a:rPr lang="fr-FR" altLang="fr-FR" dirty="0">
                <a:solidFill>
                  <a:schemeClr val="accent2"/>
                </a:solidFill>
              </a:rPr>
              <a:t>95%</a:t>
            </a:r>
            <a:endParaRPr lang="fr-FR" altLang="fr-FR" dirty="0"/>
          </a:p>
          <a:p>
            <a:pPr lvl="2"/>
            <a:r>
              <a:rPr lang="fr-FR" altLang="fr-FR" sz="1600" dirty="0"/>
              <a:t>on ne veut pas avoir plus de 5% de risque de rupture lors d’un réapprovisionnement</a:t>
            </a:r>
            <a:endParaRPr lang="fr-FR" altLang="fr-FR" dirty="0"/>
          </a:p>
          <a:p>
            <a:pPr lvl="1"/>
            <a:r>
              <a:rPr lang="fr-FR" altLang="fr-FR" dirty="0"/>
              <a:t>Loi normale inverse pour 95% : </a:t>
            </a:r>
            <a:r>
              <a:rPr lang="fr-FR" altLang="fr-FR" dirty="0">
                <a:solidFill>
                  <a:schemeClr val="accent2"/>
                </a:solidFill>
              </a:rPr>
              <a:t>1,645</a:t>
            </a:r>
            <a:endParaRPr lang="fr-FR" altLang="fr-FR" dirty="0"/>
          </a:p>
          <a:p>
            <a:pPr lvl="2"/>
            <a:r>
              <a:rPr lang="fr-FR" altLang="fr-FR" sz="1600" dirty="0"/>
              <a:t>cf. table ou fonction Excel LOI.NORMALE.STANDARD.INVERSE</a:t>
            </a:r>
          </a:p>
          <a:p>
            <a:pPr lvl="1"/>
            <a:r>
              <a:rPr lang="fr-FR" altLang="fr-FR" dirty="0"/>
              <a:t>Stock de sécurité : </a:t>
            </a:r>
            <a:r>
              <a:rPr lang="fr-FR" altLang="fr-FR" dirty="0">
                <a:solidFill>
                  <a:schemeClr val="accent2"/>
                </a:solidFill>
              </a:rPr>
              <a:t>30 x 1,645 = 49</a:t>
            </a:r>
          </a:p>
          <a:p>
            <a:pPr lvl="1"/>
            <a:r>
              <a:rPr lang="fr-FR" altLang="fr-FR" dirty="0"/>
              <a:t>Point de commande :</a:t>
            </a:r>
            <a:r>
              <a:rPr lang="fr-FR" altLang="fr-FR" dirty="0">
                <a:solidFill>
                  <a:schemeClr val="accent2"/>
                </a:solidFill>
              </a:rPr>
              <a:t> 100 + 49 = 149</a:t>
            </a:r>
            <a:endParaRPr lang="fr-FR" altLang="fr-FR" dirty="0"/>
          </a:p>
        </p:txBody>
      </p:sp>
      <p:graphicFrame>
        <p:nvGraphicFramePr>
          <p:cNvPr id="2050" name="Object 4">
            <a:extLst>
              <a:ext uri="{FF2B5EF4-FFF2-40B4-BE49-F238E27FC236}">
                <a16:creationId xmlns:a16="http://schemas.microsoft.com/office/drawing/2014/main" id="{272F5698-DAC9-4860-98AC-FDC2FD60B64A}"/>
              </a:ext>
            </a:extLst>
          </p:cNvPr>
          <p:cNvGraphicFramePr>
            <a:graphicFrameLocks noChangeAspect="1"/>
          </p:cNvGraphicFramePr>
          <p:nvPr>
            <p:custDataLst>
              <p:tags r:id="rId4"/>
            </p:custDataLst>
          </p:nvPr>
        </p:nvGraphicFramePr>
        <p:xfrm>
          <a:off x="2628900" y="4981575"/>
          <a:ext cx="1968500" cy="609600"/>
        </p:xfrm>
        <a:graphic>
          <a:graphicData uri="http://schemas.openxmlformats.org/presentationml/2006/ole">
            <mc:AlternateContent xmlns:mc="http://schemas.openxmlformats.org/markup-compatibility/2006">
              <mc:Choice xmlns:v="urn:schemas-microsoft-com:vml" Requires="v">
                <p:oleObj spid="_x0000_s2159" name="Equation" r:id="rId9" imgW="660240" imgH="203040" progId="Equation.3">
                  <p:embed/>
                </p:oleObj>
              </mc:Choice>
              <mc:Fallback>
                <p:oleObj name="Equation" r:id="rId9" imgW="660240" imgH="203040" progId="Equation.3">
                  <p:embed/>
                  <p:pic>
                    <p:nvPicPr>
                      <p:cNvPr id="0" name="Object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28900" y="4981575"/>
                        <a:ext cx="19685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5" name="Text Box 5">
            <a:extLst>
              <a:ext uri="{FF2B5EF4-FFF2-40B4-BE49-F238E27FC236}">
                <a16:creationId xmlns:a16="http://schemas.microsoft.com/office/drawing/2014/main" id="{0DE69BD5-F6CA-4543-A882-F4766D7055A2}"/>
              </a:ext>
            </a:extLst>
          </p:cNvPr>
          <p:cNvSpPr txBox="1">
            <a:spLocks noChangeArrowheads="1"/>
          </p:cNvSpPr>
          <p:nvPr>
            <p:custDataLst>
              <p:tags r:id="rId5"/>
            </p:custDataLst>
          </p:nvPr>
        </p:nvSpPr>
        <p:spPr bwMode="auto">
          <a:xfrm>
            <a:off x="2514600" y="5732463"/>
            <a:ext cx="3609975"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pPr algn="l"/>
            <a:r>
              <a:rPr lang="fr-FR" altLang="fr-FR" sz="1400">
                <a:solidFill>
                  <a:srgbClr val="FF0066"/>
                </a:solidFill>
                <a:sym typeface="Symbol" panose="05050102010706020507" pitchFamily="18" charset="2"/>
              </a:rPr>
              <a:t>SS : Stock de sécurité</a:t>
            </a:r>
          </a:p>
          <a:p>
            <a:pPr algn="l"/>
            <a:r>
              <a:rPr lang="fr-FR" altLang="fr-FR" sz="1400">
                <a:solidFill>
                  <a:srgbClr val="FF0066"/>
                </a:solidFill>
                <a:latin typeface="Symbol" panose="05050102010706020507" pitchFamily="18" charset="2"/>
                <a:sym typeface="Symbol" panose="05050102010706020507" pitchFamily="18" charset="2"/>
              </a:rPr>
              <a:t>s</a:t>
            </a:r>
            <a:r>
              <a:rPr lang="fr-FR" altLang="fr-FR" sz="1400">
                <a:solidFill>
                  <a:srgbClr val="FF0066"/>
                </a:solidFill>
                <a:sym typeface="Symbol" panose="05050102010706020507" pitchFamily="18" charset="2"/>
              </a:rPr>
              <a:t> : </a:t>
            </a:r>
            <a:r>
              <a:rPr lang="fr-FR" altLang="fr-FR" sz="1400">
                <a:solidFill>
                  <a:srgbClr val="FF0066"/>
                </a:solidFill>
              </a:rPr>
              <a:t>Écart type de la demande sur le délai </a:t>
            </a:r>
          </a:p>
          <a:p>
            <a:pPr algn="l"/>
            <a:r>
              <a:rPr lang="fr-FR" altLang="fr-FR" sz="1400">
                <a:solidFill>
                  <a:srgbClr val="FF0066"/>
                </a:solidFill>
              </a:rPr>
              <a:t>Z : Valeur de loi normale</a:t>
            </a:r>
          </a:p>
        </p:txBody>
      </p:sp>
      <p:sp>
        <p:nvSpPr>
          <p:cNvPr id="6" name="Slide Number Placeholder 3">
            <a:extLst>
              <a:ext uri="{FF2B5EF4-FFF2-40B4-BE49-F238E27FC236}">
                <a16:creationId xmlns:a16="http://schemas.microsoft.com/office/drawing/2014/main" id="{83771C0B-4373-46D7-9B3D-D13C66004E36}"/>
              </a:ext>
            </a:extLst>
          </p:cNvPr>
          <p:cNvSpPr txBox="1">
            <a:spLocks/>
          </p:cNvSpPr>
          <p:nvPr>
            <p:custDataLst>
              <p:tags r:id="rId6"/>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14</a:t>
            </a:fld>
            <a:endParaRPr lang="fr-FR"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a:extLst>
              <a:ext uri="{FF2B5EF4-FFF2-40B4-BE49-F238E27FC236}">
                <a16:creationId xmlns:a16="http://schemas.microsoft.com/office/drawing/2014/main" id="{D8DD19D5-5D29-4952-8996-E578426A2618}"/>
              </a:ext>
            </a:extLst>
          </p:cNvPr>
          <p:cNvSpPr>
            <a:spLocks noGrp="1" noChangeArrowheads="1"/>
          </p:cNvSpPr>
          <p:nvPr>
            <p:ph type="title"/>
            <p:custDataLst>
              <p:tags r:id="rId2"/>
            </p:custDataLst>
          </p:nvPr>
        </p:nvSpPr>
        <p:spPr/>
        <p:txBody>
          <a:bodyPr/>
          <a:lstStyle/>
          <a:p>
            <a:r>
              <a:rPr lang="fr-FR" altLang="fr-FR"/>
              <a:t>Calcul du stock de sécurité : exemple 2</a:t>
            </a:r>
          </a:p>
        </p:txBody>
      </p:sp>
      <p:sp>
        <p:nvSpPr>
          <p:cNvPr id="3078" name="Rectangle 3">
            <a:extLst>
              <a:ext uri="{FF2B5EF4-FFF2-40B4-BE49-F238E27FC236}">
                <a16:creationId xmlns:a16="http://schemas.microsoft.com/office/drawing/2014/main" id="{C1E4CD1A-4B05-4AA3-8DA9-9E70D9375E7F}"/>
              </a:ext>
            </a:extLst>
          </p:cNvPr>
          <p:cNvSpPr>
            <a:spLocks noGrp="1" noChangeArrowheads="1"/>
          </p:cNvSpPr>
          <p:nvPr>
            <p:ph type="body" idx="1"/>
            <p:custDataLst>
              <p:tags r:id="rId3"/>
            </p:custDataLst>
          </p:nvPr>
        </p:nvSpPr>
        <p:spPr>
          <a:xfrm>
            <a:off x="1066800" y="1676400"/>
            <a:ext cx="7162800" cy="3429000"/>
          </a:xfrm>
        </p:spPr>
        <p:txBody>
          <a:bodyPr/>
          <a:lstStyle/>
          <a:p>
            <a:pPr>
              <a:lnSpc>
                <a:spcPct val="80000"/>
              </a:lnSpc>
            </a:pPr>
            <a:r>
              <a:rPr lang="fr-FR" altLang="fr-FR"/>
              <a:t>Cas du système à point de commande</a:t>
            </a:r>
          </a:p>
          <a:p>
            <a:pPr lvl="1">
              <a:lnSpc>
                <a:spcPct val="80000"/>
              </a:lnSpc>
            </a:pPr>
            <a:r>
              <a:rPr lang="fr-FR" altLang="fr-FR"/>
              <a:t>Demande moyenne par semaine : </a:t>
            </a:r>
            <a:r>
              <a:rPr lang="fr-FR" altLang="fr-FR">
                <a:solidFill>
                  <a:schemeClr val="accent2"/>
                </a:solidFill>
              </a:rPr>
              <a:t>40</a:t>
            </a:r>
            <a:endParaRPr lang="fr-FR" altLang="fr-FR"/>
          </a:p>
          <a:p>
            <a:pPr lvl="1">
              <a:lnSpc>
                <a:spcPct val="80000"/>
              </a:lnSpc>
            </a:pPr>
            <a:r>
              <a:rPr lang="fr-FR" altLang="fr-FR"/>
              <a:t>Ecart type de la demande par semaine : </a:t>
            </a:r>
            <a:r>
              <a:rPr lang="fr-FR" altLang="fr-FR">
                <a:solidFill>
                  <a:schemeClr val="accent2"/>
                </a:solidFill>
              </a:rPr>
              <a:t>15</a:t>
            </a:r>
          </a:p>
          <a:p>
            <a:pPr lvl="1">
              <a:lnSpc>
                <a:spcPct val="80000"/>
              </a:lnSpc>
            </a:pPr>
            <a:r>
              <a:rPr lang="fr-FR" altLang="fr-FR"/>
              <a:t>Délai de livraison :</a:t>
            </a:r>
            <a:r>
              <a:rPr lang="fr-FR" altLang="fr-FR">
                <a:solidFill>
                  <a:schemeClr val="accent2"/>
                </a:solidFill>
              </a:rPr>
              <a:t> 5 semaines</a:t>
            </a:r>
            <a:endParaRPr lang="fr-FR" altLang="fr-FR"/>
          </a:p>
          <a:p>
            <a:pPr lvl="1">
              <a:lnSpc>
                <a:spcPct val="80000"/>
              </a:lnSpc>
            </a:pPr>
            <a:r>
              <a:rPr lang="fr-FR" altLang="fr-FR"/>
              <a:t>Objectif de taux de service : </a:t>
            </a:r>
            <a:r>
              <a:rPr lang="fr-FR" altLang="fr-FR">
                <a:solidFill>
                  <a:schemeClr val="accent2"/>
                </a:solidFill>
              </a:rPr>
              <a:t>95%</a:t>
            </a:r>
            <a:endParaRPr lang="fr-FR" altLang="fr-FR"/>
          </a:p>
          <a:p>
            <a:pPr lvl="1">
              <a:lnSpc>
                <a:spcPct val="80000"/>
              </a:lnSpc>
            </a:pPr>
            <a:r>
              <a:rPr lang="fr-FR" altLang="fr-FR"/>
              <a:t>Demande moyenne sur le délai : </a:t>
            </a:r>
            <a:r>
              <a:rPr lang="fr-FR" altLang="fr-FR">
                <a:solidFill>
                  <a:schemeClr val="accent2"/>
                </a:solidFill>
              </a:rPr>
              <a:t>40 x 5 = 200</a:t>
            </a:r>
            <a:endParaRPr lang="fr-FR" altLang="fr-FR"/>
          </a:p>
          <a:p>
            <a:pPr lvl="1">
              <a:lnSpc>
                <a:spcPct val="80000"/>
              </a:lnSpc>
            </a:pPr>
            <a:r>
              <a:rPr lang="fr-FR" altLang="fr-FR"/>
              <a:t>Ecart type de la demande sur le délai : </a:t>
            </a:r>
            <a:r>
              <a:rPr lang="fr-FR" altLang="fr-FR">
                <a:solidFill>
                  <a:schemeClr val="accent2"/>
                </a:solidFill>
              </a:rPr>
              <a:t>15 x </a:t>
            </a:r>
            <a:r>
              <a:rPr lang="fr-FR" altLang="fr-FR">
                <a:solidFill>
                  <a:schemeClr val="accent2"/>
                </a:solidFill>
                <a:sym typeface="Symbol" panose="05050102010706020507" pitchFamily="18" charset="2"/>
              </a:rPr>
              <a:t></a:t>
            </a:r>
            <a:r>
              <a:rPr lang="fr-FR" altLang="fr-FR">
                <a:solidFill>
                  <a:schemeClr val="accent2"/>
                </a:solidFill>
              </a:rPr>
              <a:t>5 = 34</a:t>
            </a:r>
          </a:p>
          <a:p>
            <a:pPr lvl="1">
              <a:lnSpc>
                <a:spcPct val="80000"/>
              </a:lnSpc>
            </a:pPr>
            <a:r>
              <a:rPr lang="fr-FR" altLang="fr-FR"/>
              <a:t>Loi normale inverse pour 95% : </a:t>
            </a:r>
            <a:r>
              <a:rPr lang="fr-FR" altLang="fr-FR">
                <a:solidFill>
                  <a:schemeClr val="accent2"/>
                </a:solidFill>
              </a:rPr>
              <a:t>1,645</a:t>
            </a:r>
            <a:endParaRPr lang="fr-FR" altLang="fr-FR"/>
          </a:p>
          <a:p>
            <a:pPr lvl="2">
              <a:lnSpc>
                <a:spcPct val="80000"/>
              </a:lnSpc>
            </a:pPr>
            <a:r>
              <a:rPr lang="fr-FR" altLang="fr-FR" sz="1600"/>
              <a:t>cf. table ou fonction excel</a:t>
            </a:r>
          </a:p>
          <a:p>
            <a:pPr lvl="1">
              <a:lnSpc>
                <a:spcPct val="80000"/>
              </a:lnSpc>
            </a:pPr>
            <a:r>
              <a:rPr lang="fr-FR" altLang="fr-FR"/>
              <a:t>Stock de sécurité : </a:t>
            </a:r>
            <a:r>
              <a:rPr lang="fr-FR" altLang="fr-FR">
                <a:solidFill>
                  <a:schemeClr val="accent2"/>
                </a:solidFill>
              </a:rPr>
              <a:t>34 x 1,645 = 56</a:t>
            </a:r>
          </a:p>
          <a:p>
            <a:pPr lvl="1">
              <a:lnSpc>
                <a:spcPct val="80000"/>
              </a:lnSpc>
            </a:pPr>
            <a:r>
              <a:rPr lang="fr-FR" altLang="fr-FR"/>
              <a:t>Point de commande :</a:t>
            </a:r>
            <a:r>
              <a:rPr lang="fr-FR" altLang="fr-FR">
                <a:solidFill>
                  <a:schemeClr val="accent2"/>
                </a:solidFill>
              </a:rPr>
              <a:t> 200 + 56 = 256</a:t>
            </a:r>
            <a:endParaRPr lang="fr-FR" altLang="fr-FR"/>
          </a:p>
        </p:txBody>
      </p:sp>
      <p:graphicFrame>
        <p:nvGraphicFramePr>
          <p:cNvPr id="3074" name="Object 1024">
            <a:extLst>
              <a:ext uri="{FF2B5EF4-FFF2-40B4-BE49-F238E27FC236}">
                <a16:creationId xmlns:a16="http://schemas.microsoft.com/office/drawing/2014/main" id="{9D550F49-870D-4C43-AF27-DA550E1A989A}"/>
              </a:ext>
            </a:extLst>
          </p:cNvPr>
          <p:cNvGraphicFramePr>
            <a:graphicFrameLocks noChangeAspect="1"/>
          </p:cNvGraphicFramePr>
          <p:nvPr>
            <p:custDataLst>
              <p:tags r:id="rId4"/>
            </p:custDataLst>
          </p:nvPr>
        </p:nvGraphicFramePr>
        <p:xfrm>
          <a:off x="2036763" y="5029200"/>
          <a:ext cx="5830887" cy="762000"/>
        </p:xfrm>
        <a:graphic>
          <a:graphicData uri="http://schemas.openxmlformats.org/presentationml/2006/ole">
            <mc:AlternateContent xmlns:mc="http://schemas.openxmlformats.org/markup-compatibility/2006">
              <mc:Choice xmlns:v="urn:schemas-microsoft-com:vml" Requires="v">
                <p:oleObj spid="_x0000_s3182" name="Equation" r:id="rId9" imgW="1955520" imgH="253800" progId="Equation.3">
                  <p:embed/>
                </p:oleObj>
              </mc:Choice>
              <mc:Fallback>
                <p:oleObj name="Equation" r:id="rId9" imgW="1955520" imgH="253800" progId="Equation.3">
                  <p:embed/>
                  <p:pic>
                    <p:nvPicPr>
                      <p:cNvPr id="0" name="Object 102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36763" y="5029200"/>
                        <a:ext cx="5830887"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9" name="Text Box 5">
            <a:extLst>
              <a:ext uri="{FF2B5EF4-FFF2-40B4-BE49-F238E27FC236}">
                <a16:creationId xmlns:a16="http://schemas.microsoft.com/office/drawing/2014/main" id="{C00E097C-154D-4282-A086-7AB582EC9737}"/>
              </a:ext>
            </a:extLst>
          </p:cNvPr>
          <p:cNvSpPr txBox="1">
            <a:spLocks noChangeArrowheads="1"/>
          </p:cNvSpPr>
          <p:nvPr>
            <p:custDataLst>
              <p:tags r:id="rId5"/>
            </p:custDataLst>
          </p:nvPr>
        </p:nvSpPr>
        <p:spPr bwMode="auto">
          <a:xfrm>
            <a:off x="2514600" y="5808663"/>
            <a:ext cx="3649663"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pPr algn="l"/>
            <a:r>
              <a:rPr lang="fr-FR" altLang="fr-FR" sz="1400" dirty="0">
                <a:solidFill>
                  <a:srgbClr val="FF0066"/>
                </a:solidFill>
                <a:sym typeface="Symbol" panose="05050102010706020507" pitchFamily="18" charset="2"/>
              </a:rPr>
              <a:t>SS : Stock de sécurité</a:t>
            </a:r>
          </a:p>
          <a:p>
            <a:pPr algn="l"/>
            <a:r>
              <a:rPr lang="fr-FR" altLang="fr-FR" sz="1400" dirty="0">
                <a:solidFill>
                  <a:srgbClr val="FF0066"/>
                </a:solidFill>
                <a:latin typeface="Symbol" panose="05050102010706020507" pitchFamily="18" charset="2"/>
                <a:sym typeface="Symbol" panose="05050102010706020507" pitchFamily="18" charset="2"/>
              </a:rPr>
              <a:t>s</a:t>
            </a:r>
            <a:r>
              <a:rPr lang="fr-FR" altLang="fr-FR" sz="1400" dirty="0">
                <a:solidFill>
                  <a:srgbClr val="FF0066"/>
                </a:solidFill>
                <a:sym typeface="Symbol" panose="05050102010706020507" pitchFamily="18" charset="2"/>
              </a:rPr>
              <a:t> : </a:t>
            </a:r>
            <a:r>
              <a:rPr lang="fr-FR" altLang="fr-FR" sz="1400" dirty="0">
                <a:solidFill>
                  <a:srgbClr val="FF0066"/>
                </a:solidFill>
              </a:rPr>
              <a:t>Écart type de la demande par période </a:t>
            </a:r>
          </a:p>
          <a:p>
            <a:pPr algn="l"/>
            <a:r>
              <a:rPr lang="fr-FR" altLang="fr-FR" sz="1400" dirty="0">
                <a:solidFill>
                  <a:srgbClr val="FF0066"/>
                </a:solidFill>
              </a:rPr>
              <a:t>Z : Valeur de loi normale</a:t>
            </a:r>
          </a:p>
        </p:txBody>
      </p:sp>
      <p:sp>
        <p:nvSpPr>
          <p:cNvPr id="6" name="Slide Number Placeholder 3">
            <a:extLst>
              <a:ext uri="{FF2B5EF4-FFF2-40B4-BE49-F238E27FC236}">
                <a16:creationId xmlns:a16="http://schemas.microsoft.com/office/drawing/2014/main" id="{FE2CE26A-A22C-4CBD-B0A6-DBE233AAA961}"/>
              </a:ext>
            </a:extLst>
          </p:cNvPr>
          <p:cNvSpPr txBox="1">
            <a:spLocks/>
          </p:cNvSpPr>
          <p:nvPr>
            <p:custDataLst>
              <p:tags r:id="rId6"/>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15</a:t>
            </a:fld>
            <a:endParaRPr lang="fr-FR" dirty="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a:extLst>
              <a:ext uri="{FF2B5EF4-FFF2-40B4-BE49-F238E27FC236}">
                <a16:creationId xmlns:a16="http://schemas.microsoft.com/office/drawing/2014/main" id="{15802422-B6F6-4E8B-957D-9F357BE03A8D}"/>
              </a:ext>
            </a:extLst>
          </p:cNvPr>
          <p:cNvSpPr>
            <a:spLocks noGrp="1" noChangeArrowheads="1"/>
          </p:cNvSpPr>
          <p:nvPr>
            <p:ph type="title"/>
            <p:custDataLst>
              <p:tags r:id="rId2"/>
            </p:custDataLst>
          </p:nvPr>
        </p:nvSpPr>
        <p:spPr/>
        <p:txBody>
          <a:bodyPr/>
          <a:lstStyle/>
          <a:p>
            <a:r>
              <a:rPr lang="fr-FR" altLang="fr-FR"/>
              <a:t>Calcul du stock de sécurité : exemple 3</a:t>
            </a:r>
          </a:p>
        </p:txBody>
      </p:sp>
      <p:sp>
        <p:nvSpPr>
          <p:cNvPr id="4102" name="Rectangle 3">
            <a:extLst>
              <a:ext uri="{FF2B5EF4-FFF2-40B4-BE49-F238E27FC236}">
                <a16:creationId xmlns:a16="http://schemas.microsoft.com/office/drawing/2014/main" id="{DB5C9F08-70B9-463F-B9F3-8221FE57B498}"/>
              </a:ext>
            </a:extLst>
          </p:cNvPr>
          <p:cNvSpPr>
            <a:spLocks noGrp="1" noChangeArrowheads="1"/>
          </p:cNvSpPr>
          <p:nvPr>
            <p:ph type="body" idx="1"/>
            <p:custDataLst>
              <p:tags r:id="rId3"/>
            </p:custDataLst>
          </p:nvPr>
        </p:nvSpPr>
        <p:spPr>
          <a:xfrm>
            <a:off x="381000" y="1524000"/>
            <a:ext cx="8229600" cy="4114800"/>
          </a:xfrm>
        </p:spPr>
        <p:txBody>
          <a:bodyPr/>
          <a:lstStyle/>
          <a:p>
            <a:r>
              <a:rPr lang="fr-FR" altLang="fr-FR"/>
              <a:t>Cas du système à recomplètement périodique</a:t>
            </a:r>
          </a:p>
          <a:p>
            <a:pPr lvl="1"/>
            <a:r>
              <a:rPr lang="fr-FR" altLang="fr-FR"/>
              <a:t>Demande moyenne par semaine : </a:t>
            </a:r>
            <a:r>
              <a:rPr lang="fr-FR" altLang="fr-FR">
                <a:solidFill>
                  <a:schemeClr val="accent2"/>
                </a:solidFill>
              </a:rPr>
              <a:t>50</a:t>
            </a:r>
            <a:endParaRPr lang="fr-FR" altLang="fr-FR"/>
          </a:p>
          <a:p>
            <a:pPr lvl="1"/>
            <a:r>
              <a:rPr lang="fr-FR" altLang="fr-FR"/>
              <a:t>Ecart type de la demande par semaine : </a:t>
            </a:r>
            <a:r>
              <a:rPr lang="fr-FR" altLang="fr-FR">
                <a:solidFill>
                  <a:schemeClr val="accent2"/>
                </a:solidFill>
              </a:rPr>
              <a:t>20</a:t>
            </a:r>
          </a:p>
          <a:p>
            <a:pPr lvl="1"/>
            <a:r>
              <a:rPr lang="fr-FR" altLang="fr-FR"/>
              <a:t>Intervalle entre deux commandes : </a:t>
            </a:r>
            <a:r>
              <a:rPr lang="fr-FR" altLang="fr-FR">
                <a:solidFill>
                  <a:schemeClr val="accent2"/>
                </a:solidFill>
              </a:rPr>
              <a:t>8 semaines</a:t>
            </a:r>
            <a:endParaRPr lang="fr-FR" altLang="fr-FR"/>
          </a:p>
          <a:p>
            <a:pPr lvl="1"/>
            <a:r>
              <a:rPr lang="fr-FR" altLang="fr-FR"/>
              <a:t>Délai de livraison :</a:t>
            </a:r>
            <a:r>
              <a:rPr lang="fr-FR" altLang="fr-FR">
                <a:solidFill>
                  <a:schemeClr val="accent2"/>
                </a:solidFill>
              </a:rPr>
              <a:t> 3 semaines</a:t>
            </a:r>
            <a:endParaRPr lang="fr-FR" altLang="fr-FR"/>
          </a:p>
          <a:p>
            <a:pPr lvl="1"/>
            <a:r>
              <a:rPr lang="fr-FR" altLang="fr-FR"/>
              <a:t>Objectif de taux de service : </a:t>
            </a:r>
            <a:r>
              <a:rPr lang="fr-FR" altLang="fr-FR">
                <a:solidFill>
                  <a:schemeClr val="accent2"/>
                </a:solidFill>
              </a:rPr>
              <a:t>95%</a:t>
            </a:r>
            <a:endParaRPr lang="fr-FR" altLang="fr-FR"/>
          </a:p>
          <a:p>
            <a:pPr lvl="1"/>
            <a:r>
              <a:rPr lang="fr-FR" altLang="fr-FR"/>
              <a:t>Demande moyenne sur délai + intervalle : </a:t>
            </a:r>
            <a:r>
              <a:rPr lang="fr-FR" altLang="fr-FR">
                <a:solidFill>
                  <a:schemeClr val="accent2"/>
                </a:solidFill>
              </a:rPr>
              <a:t>50 x 11 = 550</a:t>
            </a:r>
            <a:endParaRPr lang="fr-FR" altLang="fr-FR"/>
          </a:p>
          <a:p>
            <a:pPr lvl="1"/>
            <a:r>
              <a:rPr lang="fr-FR" altLang="fr-FR"/>
              <a:t>Ecart type de la demande sur délai + intervalle : </a:t>
            </a:r>
            <a:r>
              <a:rPr lang="fr-FR" altLang="fr-FR">
                <a:solidFill>
                  <a:schemeClr val="accent2"/>
                </a:solidFill>
              </a:rPr>
              <a:t>20 x </a:t>
            </a:r>
            <a:r>
              <a:rPr lang="fr-FR" altLang="fr-FR">
                <a:solidFill>
                  <a:schemeClr val="accent2"/>
                </a:solidFill>
                <a:sym typeface="Symbol" panose="05050102010706020507" pitchFamily="18" charset="2"/>
              </a:rPr>
              <a:t></a:t>
            </a:r>
            <a:r>
              <a:rPr lang="fr-FR" altLang="fr-FR">
                <a:solidFill>
                  <a:schemeClr val="accent2"/>
                </a:solidFill>
              </a:rPr>
              <a:t>11 = 66</a:t>
            </a:r>
          </a:p>
          <a:p>
            <a:pPr lvl="1"/>
            <a:r>
              <a:rPr lang="fr-FR" altLang="fr-FR"/>
              <a:t>Loi normale inverse pour 95% : </a:t>
            </a:r>
            <a:r>
              <a:rPr lang="fr-FR" altLang="fr-FR">
                <a:solidFill>
                  <a:schemeClr val="accent2"/>
                </a:solidFill>
              </a:rPr>
              <a:t>1,645</a:t>
            </a:r>
            <a:endParaRPr lang="fr-FR" altLang="fr-FR"/>
          </a:p>
          <a:p>
            <a:pPr lvl="2"/>
            <a:r>
              <a:rPr lang="fr-FR" altLang="fr-FR" sz="1600"/>
              <a:t>cf. table ou fonction excel</a:t>
            </a:r>
          </a:p>
          <a:p>
            <a:pPr lvl="1"/>
            <a:r>
              <a:rPr lang="fr-FR" altLang="fr-FR"/>
              <a:t>Stock de sécurité : </a:t>
            </a:r>
            <a:r>
              <a:rPr lang="fr-FR" altLang="fr-FR">
                <a:solidFill>
                  <a:schemeClr val="accent2"/>
                </a:solidFill>
              </a:rPr>
              <a:t>66 x 1,645 = 109</a:t>
            </a:r>
          </a:p>
          <a:p>
            <a:pPr lvl="1"/>
            <a:r>
              <a:rPr lang="fr-FR" altLang="fr-FR"/>
              <a:t>Niveau de recomplètement :</a:t>
            </a:r>
            <a:r>
              <a:rPr lang="fr-FR" altLang="fr-FR">
                <a:solidFill>
                  <a:schemeClr val="accent2"/>
                </a:solidFill>
              </a:rPr>
              <a:t> 550 + 109 = 659</a:t>
            </a:r>
          </a:p>
        </p:txBody>
      </p:sp>
      <p:graphicFrame>
        <p:nvGraphicFramePr>
          <p:cNvPr id="4098" name="Object 0">
            <a:extLst>
              <a:ext uri="{FF2B5EF4-FFF2-40B4-BE49-F238E27FC236}">
                <a16:creationId xmlns:a16="http://schemas.microsoft.com/office/drawing/2014/main" id="{CE83FB3F-9655-4028-AA31-7C8EDE822759}"/>
              </a:ext>
            </a:extLst>
          </p:cNvPr>
          <p:cNvGraphicFramePr>
            <a:graphicFrameLocks noChangeAspect="1"/>
          </p:cNvGraphicFramePr>
          <p:nvPr>
            <p:custDataLst>
              <p:tags r:id="rId4"/>
            </p:custDataLst>
          </p:nvPr>
        </p:nvGraphicFramePr>
        <p:xfrm>
          <a:off x="1085850" y="5410200"/>
          <a:ext cx="6477000" cy="762000"/>
        </p:xfrm>
        <a:graphic>
          <a:graphicData uri="http://schemas.openxmlformats.org/presentationml/2006/ole">
            <mc:AlternateContent xmlns:mc="http://schemas.openxmlformats.org/markup-compatibility/2006">
              <mc:Choice xmlns:v="urn:schemas-microsoft-com:vml" Requires="v">
                <p:oleObj spid="_x0000_s4204" name="Equation" r:id="rId9" imgW="2171520" imgH="253800" progId="Equation.3">
                  <p:embed/>
                </p:oleObj>
              </mc:Choice>
              <mc:Fallback>
                <p:oleObj name="Equation" r:id="rId9" imgW="2171520" imgH="253800" progId="Equation.3">
                  <p:embed/>
                  <p:pic>
                    <p:nvPicPr>
                      <p:cNvPr id="0" name="Object 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85850" y="5410200"/>
                        <a:ext cx="64770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3" name="Text Box 5">
            <a:extLst>
              <a:ext uri="{FF2B5EF4-FFF2-40B4-BE49-F238E27FC236}">
                <a16:creationId xmlns:a16="http://schemas.microsoft.com/office/drawing/2014/main" id="{47CD5C11-8B33-4FDF-80F4-7F71CD36E7D9}"/>
              </a:ext>
            </a:extLst>
          </p:cNvPr>
          <p:cNvSpPr txBox="1">
            <a:spLocks noChangeArrowheads="1"/>
          </p:cNvSpPr>
          <p:nvPr>
            <p:custDataLst>
              <p:tags r:id="rId5"/>
            </p:custDataLst>
          </p:nvPr>
        </p:nvSpPr>
        <p:spPr bwMode="auto">
          <a:xfrm>
            <a:off x="1828800" y="6019800"/>
            <a:ext cx="36004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pPr algn="l"/>
            <a:r>
              <a:rPr lang="fr-FR" altLang="fr-FR" sz="1400">
                <a:solidFill>
                  <a:srgbClr val="FF0066"/>
                </a:solidFill>
                <a:latin typeface="Symbol" panose="05050102010706020507" pitchFamily="18" charset="2"/>
                <a:sym typeface="Symbol" panose="05050102010706020507" pitchFamily="18" charset="2"/>
              </a:rPr>
              <a:t>s</a:t>
            </a:r>
            <a:r>
              <a:rPr lang="fr-FR" altLang="fr-FR" sz="1400">
                <a:solidFill>
                  <a:srgbClr val="FF0066"/>
                </a:solidFill>
                <a:sym typeface="Symbol" panose="05050102010706020507" pitchFamily="18" charset="2"/>
              </a:rPr>
              <a:t> : </a:t>
            </a:r>
            <a:r>
              <a:rPr lang="fr-FR" altLang="fr-FR" sz="1400">
                <a:solidFill>
                  <a:srgbClr val="FF0066"/>
                </a:solidFill>
              </a:rPr>
              <a:t>Écart type de la demande par période</a:t>
            </a:r>
            <a:endParaRPr lang="fr-FR" altLang="fr-FR" sz="1400">
              <a:solidFill>
                <a:srgbClr val="FF0066"/>
              </a:solidFill>
              <a:sym typeface="Symbol" panose="05050102010706020507" pitchFamily="18" charset="2"/>
            </a:endParaRPr>
          </a:p>
          <a:p>
            <a:pPr algn="l"/>
            <a:r>
              <a:rPr lang="fr-FR" altLang="fr-FR" sz="1400">
                <a:solidFill>
                  <a:srgbClr val="FF0066"/>
                </a:solidFill>
                <a:sym typeface="Symbol" panose="05050102010706020507" pitchFamily="18" charset="2"/>
              </a:rPr>
              <a:t>I : </a:t>
            </a:r>
            <a:r>
              <a:rPr lang="fr-FR" altLang="fr-FR" sz="1400">
                <a:solidFill>
                  <a:srgbClr val="FF0066"/>
                </a:solidFill>
              </a:rPr>
              <a:t>Intervalle entre deux commandes </a:t>
            </a:r>
          </a:p>
        </p:txBody>
      </p:sp>
      <p:sp>
        <p:nvSpPr>
          <p:cNvPr id="6" name="Slide Number Placeholder 3">
            <a:extLst>
              <a:ext uri="{FF2B5EF4-FFF2-40B4-BE49-F238E27FC236}">
                <a16:creationId xmlns:a16="http://schemas.microsoft.com/office/drawing/2014/main" id="{5CC5E6BD-BF8C-4B1E-B334-A9BBD6CC9E74}"/>
              </a:ext>
            </a:extLst>
          </p:cNvPr>
          <p:cNvSpPr txBox="1">
            <a:spLocks/>
          </p:cNvSpPr>
          <p:nvPr>
            <p:custDataLst>
              <p:tags r:id="rId6"/>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16</a:t>
            </a:fld>
            <a:endParaRPr lang="fr-FR"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a:extLst>
              <a:ext uri="{FF2B5EF4-FFF2-40B4-BE49-F238E27FC236}">
                <a16:creationId xmlns:a16="http://schemas.microsoft.com/office/drawing/2014/main" id="{067F6F17-2366-4D1C-B3BD-6ADB7640125B}"/>
              </a:ext>
            </a:extLst>
          </p:cNvPr>
          <p:cNvSpPr>
            <a:spLocks noGrp="1" noChangeArrowheads="1"/>
          </p:cNvSpPr>
          <p:nvPr>
            <p:ph type="title"/>
            <p:custDataLst>
              <p:tags r:id="rId2"/>
            </p:custDataLst>
          </p:nvPr>
        </p:nvSpPr>
        <p:spPr>
          <a:xfrm>
            <a:off x="1066800" y="692150"/>
            <a:ext cx="7392988" cy="755650"/>
          </a:xfrm>
        </p:spPr>
        <p:txBody>
          <a:bodyPr/>
          <a:lstStyle/>
          <a:p>
            <a:r>
              <a:rPr lang="fr-FR" altLang="fr-FR" dirty="0"/>
              <a:t>Aléa combiné sur la demande et le délai</a:t>
            </a:r>
          </a:p>
        </p:txBody>
      </p:sp>
      <p:sp>
        <p:nvSpPr>
          <p:cNvPr id="5126" name="Rectangle 3">
            <a:extLst>
              <a:ext uri="{FF2B5EF4-FFF2-40B4-BE49-F238E27FC236}">
                <a16:creationId xmlns:a16="http://schemas.microsoft.com/office/drawing/2014/main" id="{F97FA6D0-0552-4AC5-8F7D-D0F2452953C0}"/>
              </a:ext>
            </a:extLst>
          </p:cNvPr>
          <p:cNvSpPr>
            <a:spLocks noGrp="1" noChangeArrowheads="1"/>
          </p:cNvSpPr>
          <p:nvPr>
            <p:ph type="body" sz="half" idx="1"/>
            <p:custDataLst>
              <p:tags r:id="rId3"/>
            </p:custDataLst>
          </p:nvPr>
        </p:nvSpPr>
        <p:spPr>
          <a:xfrm>
            <a:off x="1066800" y="1676400"/>
            <a:ext cx="7177088" cy="3768725"/>
          </a:xfrm>
        </p:spPr>
        <p:txBody>
          <a:bodyPr/>
          <a:lstStyle/>
          <a:p>
            <a:r>
              <a:rPr lang="fr-FR" altLang="fr-FR" sz="2000" dirty="0"/>
              <a:t>Calcul de l’écart type (</a:t>
            </a:r>
            <a:r>
              <a:rPr lang="fr-FR" altLang="fr-FR" sz="2000" dirty="0">
                <a:latin typeface="Symbol" panose="05050102010706020507" pitchFamily="18" charset="2"/>
              </a:rPr>
              <a:t>s</a:t>
            </a:r>
            <a:r>
              <a:rPr lang="fr-FR" altLang="fr-FR" sz="2000" dirty="0"/>
              <a:t>) de la demande (aléatoire) sur le délai (aléatoire)</a:t>
            </a:r>
          </a:p>
          <a:p>
            <a:pPr lvl="1"/>
            <a:r>
              <a:rPr lang="fr-FR" altLang="fr-FR" dirty="0"/>
              <a:t>où</a:t>
            </a:r>
          </a:p>
          <a:p>
            <a:pPr lvl="2">
              <a:buFont typeface="Wingdings" panose="05000000000000000000" pitchFamily="2" charset="2"/>
              <a:buChar char="§"/>
            </a:pPr>
            <a:r>
              <a:rPr lang="fr-FR" altLang="fr-FR" dirty="0"/>
              <a:t>d est le délai d’obtention moyen</a:t>
            </a:r>
          </a:p>
          <a:p>
            <a:pPr lvl="2">
              <a:buFont typeface="Wingdings" panose="05000000000000000000" pitchFamily="2" charset="2"/>
              <a:buChar char="§"/>
            </a:pPr>
            <a:r>
              <a:rPr lang="fr-FR" altLang="fr-FR" dirty="0"/>
              <a:t>D est la demande moyenne par période</a:t>
            </a:r>
          </a:p>
          <a:p>
            <a:pPr lvl="2">
              <a:buFont typeface="Wingdings" panose="05000000000000000000" pitchFamily="2" charset="2"/>
              <a:buChar char="§"/>
            </a:pPr>
            <a:r>
              <a:rPr lang="fr-FR" altLang="fr-FR" dirty="0" err="1">
                <a:latin typeface="Symbol" panose="05050102010706020507" pitchFamily="18" charset="2"/>
              </a:rPr>
              <a:t>s</a:t>
            </a:r>
            <a:r>
              <a:rPr lang="fr-FR" altLang="fr-FR" baseline="-25000" dirty="0" err="1"/>
              <a:t>D</a:t>
            </a:r>
            <a:r>
              <a:rPr lang="fr-FR" altLang="fr-FR" dirty="0"/>
              <a:t> est l’écart-type de la demande par période</a:t>
            </a:r>
          </a:p>
          <a:p>
            <a:pPr lvl="2">
              <a:buFont typeface="Wingdings" panose="05000000000000000000" pitchFamily="2" charset="2"/>
              <a:buChar char="§"/>
            </a:pPr>
            <a:r>
              <a:rPr lang="fr-FR" altLang="fr-FR" dirty="0" err="1">
                <a:latin typeface="Symbol" panose="05050102010706020507" pitchFamily="18" charset="2"/>
              </a:rPr>
              <a:t>s</a:t>
            </a:r>
            <a:r>
              <a:rPr lang="fr-FR" altLang="fr-FR" baseline="-25000" dirty="0" err="1"/>
              <a:t>d</a:t>
            </a:r>
            <a:r>
              <a:rPr lang="fr-FR" altLang="fr-FR" dirty="0"/>
              <a:t> est l’écart-type du délai</a:t>
            </a:r>
            <a:endParaRPr lang="fr-FR" altLang="fr-FR" sz="1600" dirty="0"/>
          </a:p>
          <a:p>
            <a:pPr>
              <a:buFont typeface="Wingdings" panose="05000000000000000000" pitchFamily="2" charset="2"/>
              <a:buNone/>
            </a:pPr>
            <a:endParaRPr lang="fr-FR" altLang="fr-FR" sz="2000" dirty="0"/>
          </a:p>
          <a:p>
            <a:endParaRPr lang="fr-FR" altLang="fr-FR" sz="2000" dirty="0"/>
          </a:p>
          <a:p>
            <a:endParaRPr lang="fr-FR" altLang="fr-FR" sz="2000" dirty="0"/>
          </a:p>
        </p:txBody>
      </p:sp>
      <p:graphicFrame>
        <p:nvGraphicFramePr>
          <p:cNvPr id="5122" name="Object 4">
            <a:extLst>
              <a:ext uri="{FF2B5EF4-FFF2-40B4-BE49-F238E27FC236}">
                <a16:creationId xmlns:a16="http://schemas.microsoft.com/office/drawing/2014/main" id="{3D5B1490-26A1-4DEB-831C-EE6300108C0A}"/>
              </a:ext>
            </a:extLst>
          </p:cNvPr>
          <p:cNvGraphicFramePr>
            <a:graphicFrameLocks noGrp="1" noChangeAspect="1"/>
          </p:cNvGraphicFramePr>
          <p:nvPr>
            <p:ph sz="half" idx="2"/>
            <p:custDataLst>
              <p:tags r:id="rId4"/>
            </p:custDataLst>
          </p:nvPr>
        </p:nvGraphicFramePr>
        <p:xfrm>
          <a:off x="1763713" y="4724400"/>
          <a:ext cx="5327650" cy="1263650"/>
        </p:xfrm>
        <a:graphic>
          <a:graphicData uri="http://schemas.openxmlformats.org/presentationml/2006/ole">
            <mc:AlternateContent xmlns:mc="http://schemas.openxmlformats.org/markup-compatibility/2006">
              <mc:Choice xmlns:v="urn:schemas-microsoft-com:vml" Requires="v">
                <p:oleObj spid="_x0000_s5227" name="Equation" r:id="rId8" imgW="1231560" imgH="291960" progId="Equation.3">
                  <p:embed/>
                </p:oleObj>
              </mc:Choice>
              <mc:Fallback>
                <p:oleObj name="Equation" r:id="rId8" imgW="1231560" imgH="291960"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63713" y="4724400"/>
                        <a:ext cx="5327650" cy="1263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Slide Number Placeholder 3">
            <a:extLst>
              <a:ext uri="{FF2B5EF4-FFF2-40B4-BE49-F238E27FC236}">
                <a16:creationId xmlns:a16="http://schemas.microsoft.com/office/drawing/2014/main" id="{A6177DE9-7E12-4F29-8398-9EED91772138}"/>
              </a:ext>
            </a:extLst>
          </p:cNvPr>
          <p:cNvSpPr txBox="1">
            <a:spLocks/>
          </p:cNvSpPr>
          <p:nvPr>
            <p:custDataLst>
              <p:tags r:id="rId5"/>
            </p:custDataLst>
          </p:nvPr>
        </p:nvSpPr>
        <p:spPr>
          <a:xfrm>
            <a:off x="8393113" y="6492875"/>
            <a:ext cx="750887" cy="365125"/>
          </a:xfrm>
          <a:prstGeom prst="rect">
            <a:avLst/>
          </a:prstGeom>
          <a:ln/>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17</a:t>
            </a:fld>
            <a:endParaRPr lang="fr-FR"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a:extLst>
              <a:ext uri="{FF2B5EF4-FFF2-40B4-BE49-F238E27FC236}">
                <a16:creationId xmlns:a16="http://schemas.microsoft.com/office/drawing/2014/main" id="{47EB1E7D-D476-4B86-88DD-C427ED5AA886}"/>
              </a:ext>
            </a:extLst>
          </p:cNvPr>
          <p:cNvSpPr>
            <a:spLocks noGrp="1" noChangeArrowheads="1"/>
          </p:cNvSpPr>
          <p:nvPr>
            <p:ph type="title"/>
            <p:custDataLst>
              <p:tags r:id="rId1"/>
            </p:custDataLst>
          </p:nvPr>
        </p:nvSpPr>
        <p:spPr>
          <a:xfrm>
            <a:off x="1066800" y="674688"/>
            <a:ext cx="7239000" cy="773112"/>
          </a:xfrm>
        </p:spPr>
        <p:txBody>
          <a:bodyPr/>
          <a:lstStyle/>
          <a:p>
            <a:r>
              <a:rPr lang="fr-FR" altLang="fr-FR" dirty="0"/>
              <a:t>Détermination du stock de sécurité à partir du coût de rupture</a:t>
            </a:r>
          </a:p>
        </p:txBody>
      </p:sp>
      <p:sp>
        <p:nvSpPr>
          <p:cNvPr id="19461" name="Line 3">
            <a:extLst>
              <a:ext uri="{FF2B5EF4-FFF2-40B4-BE49-F238E27FC236}">
                <a16:creationId xmlns:a16="http://schemas.microsoft.com/office/drawing/2014/main" id="{66443A5A-8F93-49F0-B866-4BC2F729A381}"/>
              </a:ext>
            </a:extLst>
          </p:cNvPr>
          <p:cNvSpPr>
            <a:spLocks noChangeShapeType="1"/>
          </p:cNvSpPr>
          <p:nvPr>
            <p:custDataLst>
              <p:tags r:id="rId2"/>
            </p:custDataLst>
          </p:nvPr>
        </p:nvSpPr>
        <p:spPr bwMode="auto">
          <a:xfrm flipV="1">
            <a:off x="1524000" y="1905000"/>
            <a:ext cx="0" cy="34290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9462" name="Line 4">
            <a:extLst>
              <a:ext uri="{FF2B5EF4-FFF2-40B4-BE49-F238E27FC236}">
                <a16:creationId xmlns:a16="http://schemas.microsoft.com/office/drawing/2014/main" id="{75AE3C93-6D56-4559-9ABA-BE902B9E160F}"/>
              </a:ext>
            </a:extLst>
          </p:cNvPr>
          <p:cNvSpPr>
            <a:spLocks noChangeShapeType="1"/>
          </p:cNvSpPr>
          <p:nvPr>
            <p:custDataLst>
              <p:tags r:id="rId3"/>
            </p:custDataLst>
          </p:nvPr>
        </p:nvSpPr>
        <p:spPr bwMode="auto">
          <a:xfrm>
            <a:off x="1524000" y="5334000"/>
            <a:ext cx="6248400"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9463" name="Text Box 5">
            <a:extLst>
              <a:ext uri="{FF2B5EF4-FFF2-40B4-BE49-F238E27FC236}">
                <a16:creationId xmlns:a16="http://schemas.microsoft.com/office/drawing/2014/main" id="{69A0FF3C-1D5F-44C5-A018-71E36B4F9340}"/>
              </a:ext>
            </a:extLst>
          </p:cNvPr>
          <p:cNvSpPr txBox="1">
            <a:spLocks noChangeArrowheads="1"/>
          </p:cNvSpPr>
          <p:nvPr>
            <p:custDataLst>
              <p:tags r:id="rId4"/>
            </p:custDataLst>
          </p:nvPr>
        </p:nvSpPr>
        <p:spPr bwMode="auto">
          <a:xfrm>
            <a:off x="6172200" y="5486400"/>
            <a:ext cx="1423988"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a:solidFill>
                  <a:srgbClr val="000000"/>
                </a:solidFill>
              </a:rPr>
              <a:t>Quantité de Ss</a:t>
            </a:r>
          </a:p>
        </p:txBody>
      </p:sp>
      <p:sp>
        <p:nvSpPr>
          <p:cNvPr id="19464" name="Text Box 6">
            <a:extLst>
              <a:ext uri="{FF2B5EF4-FFF2-40B4-BE49-F238E27FC236}">
                <a16:creationId xmlns:a16="http://schemas.microsoft.com/office/drawing/2014/main" id="{933FD43F-104B-4D30-BD2E-8A41CE551094}"/>
              </a:ext>
            </a:extLst>
          </p:cNvPr>
          <p:cNvSpPr txBox="1">
            <a:spLocks noChangeArrowheads="1"/>
          </p:cNvSpPr>
          <p:nvPr>
            <p:custDataLst>
              <p:tags r:id="rId5"/>
            </p:custDataLst>
          </p:nvPr>
        </p:nvSpPr>
        <p:spPr bwMode="auto">
          <a:xfrm>
            <a:off x="838200" y="2057400"/>
            <a:ext cx="587375"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400">
                <a:solidFill>
                  <a:srgbClr val="000000"/>
                </a:solidFill>
              </a:rPr>
              <a:t>Coût</a:t>
            </a:r>
          </a:p>
        </p:txBody>
      </p:sp>
      <p:sp>
        <p:nvSpPr>
          <p:cNvPr id="19465" name="Line 7">
            <a:extLst>
              <a:ext uri="{FF2B5EF4-FFF2-40B4-BE49-F238E27FC236}">
                <a16:creationId xmlns:a16="http://schemas.microsoft.com/office/drawing/2014/main" id="{6594CB2D-EFE6-45CF-9DBD-503DC6DF2EEF}"/>
              </a:ext>
            </a:extLst>
          </p:cNvPr>
          <p:cNvSpPr>
            <a:spLocks noChangeShapeType="1"/>
          </p:cNvSpPr>
          <p:nvPr>
            <p:custDataLst>
              <p:tags r:id="rId6"/>
            </p:custDataLst>
          </p:nvPr>
        </p:nvSpPr>
        <p:spPr bwMode="auto">
          <a:xfrm flipV="1">
            <a:off x="1524000" y="2895600"/>
            <a:ext cx="6248400" cy="2438400"/>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466" name="Freeform 8">
            <a:extLst>
              <a:ext uri="{FF2B5EF4-FFF2-40B4-BE49-F238E27FC236}">
                <a16:creationId xmlns:a16="http://schemas.microsoft.com/office/drawing/2014/main" id="{22B97D7D-9E28-47C4-B7DC-40B2AB346DCB}"/>
              </a:ext>
            </a:extLst>
          </p:cNvPr>
          <p:cNvSpPr>
            <a:spLocks/>
          </p:cNvSpPr>
          <p:nvPr>
            <p:custDataLst>
              <p:tags r:id="rId7"/>
            </p:custDataLst>
          </p:nvPr>
        </p:nvSpPr>
        <p:spPr bwMode="auto">
          <a:xfrm>
            <a:off x="1676400" y="2133600"/>
            <a:ext cx="5953125" cy="2990850"/>
          </a:xfrm>
          <a:custGeom>
            <a:avLst/>
            <a:gdLst>
              <a:gd name="T0" fmla="*/ 3 w 2838"/>
              <a:gd name="T1" fmla="*/ 82 h 2364"/>
              <a:gd name="T2" fmla="*/ 9 w 2838"/>
              <a:gd name="T3" fmla="*/ 240 h 2364"/>
              <a:gd name="T4" fmla="*/ 17 w 2838"/>
              <a:gd name="T5" fmla="*/ 393 h 2364"/>
              <a:gd name="T6" fmla="*/ 25 w 2838"/>
              <a:gd name="T7" fmla="*/ 541 h 2364"/>
              <a:gd name="T8" fmla="*/ 37 w 2838"/>
              <a:gd name="T9" fmla="*/ 683 h 2364"/>
              <a:gd name="T10" fmla="*/ 52 w 2838"/>
              <a:gd name="T11" fmla="*/ 818 h 2364"/>
              <a:gd name="T12" fmla="*/ 69 w 2838"/>
              <a:gd name="T13" fmla="*/ 949 h 2364"/>
              <a:gd name="T14" fmla="*/ 91 w 2838"/>
              <a:gd name="T15" fmla="*/ 1074 h 2364"/>
              <a:gd name="T16" fmla="*/ 117 w 2838"/>
              <a:gd name="T17" fmla="*/ 1192 h 2364"/>
              <a:gd name="T18" fmla="*/ 150 w 2838"/>
              <a:gd name="T19" fmla="*/ 1306 h 2364"/>
              <a:gd name="T20" fmla="*/ 189 w 2838"/>
              <a:gd name="T21" fmla="*/ 1413 h 2364"/>
              <a:gd name="T22" fmla="*/ 234 w 2838"/>
              <a:gd name="T23" fmla="*/ 1515 h 2364"/>
              <a:gd name="T24" fmla="*/ 287 w 2838"/>
              <a:gd name="T25" fmla="*/ 1612 h 2364"/>
              <a:gd name="T26" fmla="*/ 347 w 2838"/>
              <a:gd name="T27" fmla="*/ 1703 h 2364"/>
              <a:gd name="T28" fmla="*/ 418 w 2838"/>
              <a:gd name="T29" fmla="*/ 1789 h 2364"/>
              <a:gd name="T30" fmla="*/ 497 w 2838"/>
              <a:gd name="T31" fmla="*/ 1870 h 2364"/>
              <a:gd name="T32" fmla="*/ 585 w 2838"/>
              <a:gd name="T33" fmla="*/ 1942 h 2364"/>
              <a:gd name="T34" fmla="*/ 684 w 2838"/>
              <a:gd name="T35" fmla="*/ 2009 h 2364"/>
              <a:gd name="T36" fmla="*/ 790 w 2838"/>
              <a:gd name="T37" fmla="*/ 2067 h 2364"/>
              <a:gd name="T38" fmla="*/ 905 w 2838"/>
              <a:gd name="T39" fmla="*/ 2118 h 2364"/>
              <a:gd name="T40" fmla="*/ 1026 w 2838"/>
              <a:gd name="T41" fmla="*/ 2162 h 2364"/>
              <a:gd name="T42" fmla="*/ 1154 w 2838"/>
              <a:gd name="T43" fmla="*/ 2202 h 2364"/>
              <a:gd name="T44" fmla="*/ 1290 w 2838"/>
              <a:gd name="T45" fmla="*/ 2234 h 2364"/>
              <a:gd name="T46" fmla="*/ 1431 w 2838"/>
              <a:gd name="T47" fmla="*/ 2262 h 2364"/>
              <a:gd name="T48" fmla="*/ 1580 w 2838"/>
              <a:gd name="T49" fmla="*/ 2286 h 2364"/>
              <a:gd name="T50" fmla="*/ 1732 w 2838"/>
              <a:gd name="T51" fmla="*/ 2303 h 2364"/>
              <a:gd name="T52" fmla="*/ 1891 w 2838"/>
              <a:gd name="T53" fmla="*/ 2320 h 2364"/>
              <a:gd name="T54" fmla="*/ 2053 w 2838"/>
              <a:gd name="T55" fmla="*/ 2332 h 2364"/>
              <a:gd name="T56" fmla="*/ 2221 w 2838"/>
              <a:gd name="T57" fmla="*/ 2342 h 2364"/>
              <a:gd name="T58" fmla="*/ 2393 w 2838"/>
              <a:gd name="T59" fmla="*/ 2350 h 2364"/>
              <a:gd name="T60" fmla="*/ 2567 w 2838"/>
              <a:gd name="T61" fmla="*/ 2356 h 2364"/>
              <a:gd name="T62" fmla="*/ 2745 w 2838"/>
              <a:gd name="T63" fmla="*/ 2361 h 2364"/>
              <a:gd name="T64" fmla="*/ 2837 w 2838"/>
              <a:gd name="T65" fmla="*/ 2363 h 236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838"/>
              <a:gd name="T100" fmla="*/ 0 h 2364"/>
              <a:gd name="T101" fmla="*/ 2838 w 2838"/>
              <a:gd name="T102" fmla="*/ 2364 h 236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838" h="2364">
                <a:moveTo>
                  <a:pt x="0" y="0"/>
                </a:moveTo>
                <a:lnTo>
                  <a:pt x="3" y="82"/>
                </a:lnTo>
                <a:lnTo>
                  <a:pt x="5" y="160"/>
                </a:lnTo>
                <a:lnTo>
                  <a:pt x="9" y="240"/>
                </a:lnTo>
                <a:lnTo>
                  <a:pt x="13" y="318"/>
                </a:lnTo>
                <a:lnTo>
                  <a:pt x="17" y="393"/>
                </a:lnTo>
                <a:lnTo>
                  <a:pt x="21" y="468"/>
                </a:lnTo>
                <a:lnTo>
                  <a:pt x="25" y="541"/>
                </a:lnTo>
                <a:lnTo>
                  <a:pt x="31" y="613"/>
                </a:lnTo>
                <a:lnTo>
                  <a:pt x="37" y="683"/>
                </a:lnTo>
                <a:lnTo>
                  <a:pt x="45" y="751"/>
                </a:lnTo>
                <a:lnTo>
                  <a:pt x="52" y="818"/>
                </a:lnTo>
                <a:lnTo>
                  <a:pt x="60" y="884"/>
                </a:lnTo>
                <a:lnTo>
                  <a:pt x="69" y="949"/>
                </a:lnTo>
                <a:lnTo>
                  <a:pt x="80" y="1011"/>
                </a:lnTo>
                <a:lnTo>
                  <a:pt x="91" y="1074"/>
                </a:lnTo>
                <a:lnTo>
                  <a:pt x="103" y="1133"/>
                </a:lnTo>
                <a:lnTo>
                  <a:pt x="117" y="1192"/>
                </a:lnTo>
                <a:lnTo>
                  <a:pt x="133" y="1249"/>
                </a:lnTo>
                <a:lnTo>
                  <a:pt x="150" y="1306"/>
                </a:lnTo>
                <a:lnTo>
                  <a:pt x="168" y="1360"/>
                </a:lnTo>
                <a:lnTo>
                  <a:pt x="189" y="1413"/>
                </a:lnTo>
                <a:lnTo>
                  <a:pt x="209" y="1466"/>
                </a:lnTo>
                <a:lnTo>
                  <a:pt x="234" y="1515"/>
                </a:lnTo>
                <a:lnTo>
                  <a:pt x="258" y="1565"/>
                </a:lnTo>
                <a:lnTo>
                  <a:pt x="287" y="1612"/>
                </a:lnTo>
                <a:lnTo>
                  <a:pt x="317" y="1659"/>
                </a:lnTo>
                <a:lnTo>
                  <a:pt x="347" y="1703"/>
                </a:lnTo>
                <a:lnTo>
                  <a:pt x="381" y="1748"/>
                </a:lnTo>
                <a:lnTo>
                  <a:pt x="418" y="1789"/>
                </a:lnTo>
                <a:lnTo>
                  <a:pt x="455" y="1830"/>
                </a:lnTo>
                <a:lnTo>
                  <a:pt x="497" y="1870"/>
                </a:lnTo>
                <a:lnTo>
                  <a:pt x="540" y="1907"/>
                </a:lnTo>
                <a:lnTo>
                  <a:pt x="585" y="1942"/>
                </a:lnTo>
                <a:lnTo>
                  <a:pt x="633" y="1977"/>
                </a:lnTo>
                <a:lnTo>
                  <a:pt x="684" y="2009"/>
                </a:lnTo>
                <a:lnTo>
                  <a:pt x="735" y="2039"/>
                </a:lnTo>
                <a:lnTo>
                  <a:pt x="790" y="2067"/>
                </a:lnTo>
                <a:lnTo>
                  <a:pt x="846" y="2092"/>
                </a:lnTo>
                <a:lnTo>
                  <a:pt x="905" y="2118"/>
                </a:lnTo>
                <a:lnTo>
                  <a:pt x="964" y="2141"/>
                </a:lnTo>
                <a:lnTo>
                  <a:pt x="1026" y="2162"/>
                </a:lnTo>
                <a:lnTo>
                  <a:pt x="1090" y="2182"/>
                </a:lnTo>
                <a:lnTo>
                  <a:pt x="1154" y="2202"/>
                </a:lnTo>
                <a:lnTo>
                  <a:pt x="1222" y="2217"/>
                </a:lnTo>
                <a:lnTo>
                  <a:pt x="1290" y="2234"/>
                </a:lnTo>
                <a:lnTo>
                  <a:pt x="1360" y="2248"/>
                </a:lnTo>
                <a:lnTo>
                  <a:pt x="1431" y="2262"/>
                </a:lnTo>
                <a:lnTo>
                  <a:pt x="1505" y="2275"/>
                </a:lnTo>
                <a:lnTo>
                  <a:pt x="1580" y="2286"/>
                </a:lnTo>
                <a:lnTo>
                  <a:pt x="1654" y="2295"/>
                </a:lnTo>
                <a:lnTo>
                  <a:pt x="1732" y="2303"/>
                </a:lnTo>
                <a:lnTo>
                  <a:pt x="1810" y="2313"/>
                </a:lnTo>
                <a:lnTo>
                  <a:pt x="1891" y="2320"/>
                </a:lnTo>
                <a:lnTo>
                  <a:pt x="1972" y="2327"/>
                </a:lnTo>
                <a:lnTo>
                  <a:pt x="2053" y="2332"/>
                </a:lnTo>
                <a:lnTo>
                  <a:pt x="2137" y="2338"/>
                </a:lnTo>
                <a:lnTo>
                  <a:pt x="2221" y="2342"/>
                </a:lnTo>
                <a:lnTo>
                  <a:pt x="2306" y="2346"/>
                </a:lnTo>
                <a:lnTo>
                  <a:pt x="2393" y="2350"/>
                </a:lnTo>
                <a:lnTo>
                  <a:pt x="2479" y="2352"/>
                </a:lnTo>
                <a:lnTo>
                  <a:pt x="2567" y="2356"/>
                </a:lnTo>
                <a:lnTo>
                  <a:pt x="2655" y="2357"/>
                </a:lnTo>
                <a:lnTo>
                  <a:pt x="2745" y="2361"/>
                </a:lnTo>
                <a:lnTo>
                  <a:pt x="2835" y="2363"/>
                </a:lnTo>
                <a:lnTo>
                  <a:pt x="2837" y="2363"/>
                </a:lnTo>
              </a:path>
            </a:pathLst>
          </a:custGeom>
          <a:noFill/>
          <a:ln w="38100" cap="rnd" cmpd="sng">
            <a:solidFill>
              <a:schemeClr val="hlink"/>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9467" name="Text Box 11">
            <a:extLst>
              <a:ext uri="{FF2B5EF4-FFF2-40B4-BE49-F238E27FC236}">
                <a16:creationId xmlns:a16="http://schemas.microsoft.com/office/drawing/2014/main" id="{A103E789-B1A7-4512-953E-6E437DA9E289}"/>
              </a:ext>
            </a:extLst>
          </p:cNvPr>
          <p:cNvSpPr txBox="1">
            <a:spLocks noChangeArrowheads="1"/>
          </p:cNvSpPr>
          <p:nvPr>
            <p:custDataLst>
              <p:tags r:id="rId8"/>
            </p:custDataLst>
          </p:nvPr>
        </p:nvSpPr>
        <p:spPr bwMode="auto">
          <a:xfrm>
            <a:off x="6096000" y="3505200"/>
            <a:ext cx="14541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200">
                <a:solidFill>
                  <a:srgbClr val="000000"/>
                </a:solidFill>
              </a:rPr>
              <a:t>Coût de stockage</a:t>
            </a:r>
          </a:p>
        </p:txBody>
      </p:sp>
      <p:sp>
        <p:nvSpPr>
          <p:cNvPr id="19468" name="Text Box 12">
            <a:extLst>
              <a:ext uri="{FF2B5EF4-FFF2-40B4-BE49-F238E27FC236}">
                <a16:creationId xmlns:a16="http://schemas.microsoft.com/office/drawing/2014/main" id="{CB5429AC-562E-4A4E-B5CB-AB2B9B6AB4F7}"/>
              </a:ext>
            </a:extLst>
          </p:cNvPr>
          <p:cNvSpPr txBox="1">
            <a:spLocks noChangeArrowheads="1"/>
          </p:cNvSpPr>
          <p:nvPr>
            <p:custDataLst>
              <p:tags r:id="rId9"/>
            </p:custDataLst>
          </p:nvPr>
        </p:nvSpPr>
        <p:spPr bwMode="auto">
          <a:xfrm>
            <a:off x="4906963" y="4748213"/>
            <a:ext cx="1328737"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200">
                <a:solidFill>
                  <a:srgbClr val="000000"/>
                </a:solidFill>
              </a:rPr>
              <a:t>Coût de rupture</a:t>
            </a:r>
          </a:p>
        </p:txBody>
      </p:sp>
      <p:sp>
        <p:nvSpPr>
          <p:cNvPr id="19469" name="Freeform 15">
            <a:extLst>
              <a:ext uri="{FF2B5EF4-FFF2-40B4-BE49-F238E27FC236}">
                <a16:creationId xmlns:a16="http://schemas.microsoft.com/office/drawing/2014/main" id="{2A955686-8589-45D0-90F0-1278656575FB}"/>
              </a:ext>
            </a:extLst>
          </p:cNvPr>
          <p:cNvSpPr>
            <a:spLocks/>
          </p:cNvSpPr>
          <p:nvPr>
            <p:custDataLst>
              <p:tags r:id="rId10"/>
            </p:custDataLst>
          </p:nvPr>
        </p:nvSpPr>
        <p:spPr bwMode="auto">
          <a:xfrm>
            <a:off x="1828800" y="2209800"/>
            <a:ext cx="5867400" cy="1741488"/>
          </a:xfrm>
          <a:custGeom>
            <a:avLst/>
            <a:gdLst>
              <a:gd name="T0" fmla="*/ 0 w 3696"/>
              <a:gd name="T1" fmla="*/ 0 h 1097"/>
              <a:gd name="T2" fmla="*/ 829 w 3696"/>
              <a:gd name="T3" fmla="*/ 1049 h 1097"/>
              <a:gd name="T4" fmla="*/ 3696 w 3696"/>
              <a:gd name="T5" fmla="*/ 288 h 1097"/>
              <a:gd name="T6" fmla="*/ 0 60000 65536"/>
              <a:gd name="T7" fmla="*/ 0 60000 65536"/>
              <a:gd name="T8" fmla="*/ 0 60000 65536"/>
              <a:gd name="T9" fmla="*/ 0 w 3696"/>
              <a:gd name="T10" fmla="*/ 0 h 1097"/>
              <a:gd name="T11" fmla="*/ 3696 w 3696"/>
              <a:gd name="T12" fmla="*/ 1097 h 1097"/>
            </a:gdLst>
            <a:ahLst/>
            <a:cxnLst>
              <a:cxn ang="T6">
                <a:pos x="T0" y="T1"/>
              </a:cxn>
              <a:cxn ang="T7">
                <a:pos x="T2" y="T3"/>
              </a:cxn>
              <a:cxn ang="T8">
                <a:pos x="T4" y="T5"/>
              </a:cxn>
            </a:cxnLst>
            <a:rect l="T9" t="T10" r="T11" b="T12"/>
            <a:pathLst>
              <a:path w="3696" h="1097">
                <a:moveTo>
                  <a:pt x="0" y="0"/>
                </a:moveTo>
                <a:cubicBezTo>
                  <a:pt x="138" y="175"/>
                  <a:pt x="213" y="1001"/>
                  <a:pt x="829" y="1049"/>
                </a:cubicBezTo>
                <a:cubicBezTo>
                  <a:pt x="1445" y="1097"/>
                  <a:pt x="3099" y="447"/>
                  <a:pt x="3696" y="288"/>
                </a:cubicBezTo>
              </a:path>
            </a:pathLst>
          </a:custGeom>
          <a:noFill/>
          <a:ln w="57150" cap="flat" cmpd="sng">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470" name="Text Box 16">
            <a:extLst>
              <a:ext uri="{FF2B5EF4-FFF2-40B4-BE49-F238E27FC236}">
                <a16:creationId xmlns:a16="http://schemas.microsoft.com/office/drawing/2014/main" id="{10DEF569-0AB4-44D1-89DF-276366F8629F}"/>
              </a:ext>
            </a:extLst>
          </p:cNvPr>
          <p:cNvSpPr txBox="1">
            <a:spLocks noChangeArrowheads="1"/>
          </p:cNvSpPr>
          <p:nvPr>
            <p:custDataLst>
              <p:tags r:id="rId11"/>
            </p:custDataLst>
          </p:nvPr>
        </p:nvSpPr>
        <p:spPr bwMode="auto">
          <a:xfrm>
            <a:off x="4572000" y="2590800"/>
            <a:ext cx="25765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000" b="1">
                <a:solidFill>
                  <a:schemeClr val="tx1"/>
                </a:solidFill>
                <a:latin typeface="Arial" panose="020B0604020202020204" pitchFamily="34" charset="0"/>
              </a:defRPr>
            </a:lvl9pPr>
          </a:lstStyle>
          <a:p>
            <a:r>
              <a:rPr lang="fr-FR" altLang="fr-FR" sz="1200">
                <a:solidFill>
                  <a:srgbClr val="000000"/>
                </a:solidFill>
              </a:rPr>
              <a:t>Coût total de la fonction Sécurité</a:t>
            </a:r>
          </a:p>
        </p:txBody>
      </p:sp>
      <p:sp>
        <p:nvSpPr>
          <p:cNvPr id="13" name="Slide Number Placeholder 3">
            <a:extLst>
              <a:ext uri="{FF2B5EF4-FFF2-40B4-BE49-F238E27FC236}">
                <a16:creationId xmlns:a16="http://schemas.microsoft.com/office/drawing/2014/main" id="{B8848ED0-94E4-4B66-AD92-73BD06F58B25}"/>
              </a:ext>
            </a:extLst>
          </p:cNvPr>
          <p:cNvSpPr txBox="1">
            <a:spLocks/>
          </p:cNvSpPr>
          <p:nvPr>
            <p:custDataLst>
              <p:tags r:id="rId12"/>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18</a:t>
            </a:fld>
            <a:endParaRPr lang="fr-FR" dirty="0"/>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a:extLst>
              <a:ext uri="{FF2B5EF4-FFF2-40B4-BE49-F238E27FC236}">
                <a16:creationId xmlns:a16="http://schemas.microsoft.com/office/drawing/2014/main" id="{23EDD25D-ADB8-4B57-A81F-D5234C461FC9}"/>
              </a:ext>
            </a:extLst>
          </p:cNvPr>
          <p:cNvSpPr>
            <a:spLocks noGrp="1" noChangeArrowheads="1"/>
          </p:cNvSpPr>
          <p:nvPr>
            <p:ph type="title"/>
            <p:custDataLst>
              <p:tags r:id="rId1"/>
            </p:custDataLst>
          </p:nvPr>
        </p:nvSpPr>
        <p:spPr>
          <a:xfrm>
            <a:off x="1221432" y="764704"/>
            <a:ext cx="7239000" cy="457200"/>
          </a:xfrm>
        </p:spPr>
        <p:txBody>
          <a:bodyPr/>
          <a:lstStyle/>
          <a:p>
            <a:r>
              <a:rPr lang="fr-FR" altLang="fr-FR" dirty="0"/>
              <a:t>Risque de rupture</a:t>
            </a:r>
          </a:p>
        </p:txBody>
      </p:sp>
      <p:sp>
        <p:nvSpPr>
          <p:cNvPr id="31748" name="Line 4">
            <a:extLst>
              <a:ext uri="{FF2B5EF4-FFF2-40B4-BE49-F238E27FC236}">
                <a16:creationId xmlns:a16="http://schemas.microsoft.com/office/drawing/2014/main" id="{AD5B84C5-F153-4735-AFF3-4AD19FC2770B}"/>
              </a:ext>
            </a:extLst>
          </p:cNvPr>
          <p:cNvSpPr>
            <a:spLocks noChangeShapeType="1"/>
          </p:cNvSpPr>
          <p:nvPr>
            <p:custDataLst>
              <p:tags r:id="rId2"/>
            </p:custDataLst>
          </p:nvPr>
        </p:nvSpPr>
        <p:spPr bwMode="auto">
          <a:xfrm>
            <a:off x="685800" y="2590800"/>
            <a:ext cx="7924800"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1749" name="Line 5">
            <a:extLst>
              <a:ext uri="{FF2B5EF4-FFF2-40B4-BE49-F238E27FC236}">
                <a16:creationId xmlns:a16="http://schemas.microsoft.com/office/drawing/2014/main" id="{F30C315B-AB88-4996-8055-32BD94928104}"/>
              </a:ext>
            </a:extLst>
          </p:cNvPr>
          <p:cNvSpPr>
            <a:spLocks noChangeShapeType="1"/>
          </p:cNvSpPr>
          <p:nvPr>
            <p:custDataLst>
              <p:tags r:id="rId3"/>
            </p:custDataLst>
          </p:nvPr>
        </p:nvSpPr>
        <p:spPr bwMode="auto">
          <a:xfrm flipV="1">
            <a:off x="685800" y="1143000"/>
            <a:ext cx="0" cy="14478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1750" name="Line 6">
            <a:extLst>
              <a:ext uri="{FF2B5EF4-FFF2-40B4-BE49-F238E27FC236}">
                <a16:creationId xmlns:a16="http://schemas.microsoft.com/office/drawing/2014/main" id="{90152B3B-79B2-4734-854A-034704F9277F}"/>
              </a:ext>
            </a:extLst>
          </p:cNvPr>
          <p:cNvSpPr>
            <a:spLocks noChangeShapeType="1"/>
          </p:cNvSpPr>
          <p:nvPr>
            <p:custDataLst>
              <p:tags r:id="rId4"/>
            </p:custDataLst>
          </p:nvPr>
        </p:nvSpPr>
        <p:spPr bwMode="auto">
          <a:xfrm>
            <a:off x="685800" y="1371600"/>
            <a:ext cx="914400" cy="1219200"/>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51" name="Line 7">
            <a:extLst>
              <a:ext uri="{FF2B5EF4-FFF2-40B4-BE49-F238E27FC236}">
                <a16:creationId xmlns:a16="http://schemas.microsoft.com/office/drawing/2014/main" id="{A678C10E-6E94-4962-B1DA-C961CA02419B}"/>
              </a:ext>
            </a:extLst>
          </p:cNvPr>
          <p:cNvSpPr>
            <a:spLocks noChangeShapeType="1"/>
          </p:cNvSpPr>
          <p:nvPr>
            <p:custDataLst>
              <p:tags r:id="rId5"/>
            </p:custDataLst>
          </p:nvPr>
        </p:nvSpPr>
        <p:spPr bwMode="auto">
          <a:xfrm flipV="1">
            <a:off x="1600200" y="1371600"/>
            <a:ext cx="0" cy="121920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52" name="Line 8">
            <a:extLst>
              <a:ext uri="{FF2B5EF4-FFF2-40B4-BE49-F238E27FC236}">
                <a16:creationId xmlns:a16="http://schemas.microsoft.com/office/drawing/2014/main" id="{859A1D52-87FB-4C3A-AD48-1A682A650BFE}"/>
              </a:ext>
            </a:extLst>
          </p:cNvPr>
          <p:cNvSpPr>
            <a:spLocks noChangeShapeType="1"/>
          </p:cNvSpPr>
          <p:nvPr>
            <p:custDataLst>
              <p:tags r:id="rId6"/>
            </p:custDataLst>
          </p:nvPr>
        </p:nvSpPr>
        <p:spPr bwMode="auto">
          <a:xfrm>
            <a:off x="1600200" y="1371600"/>
            <a:ext cx="914400" cy="1219200"/>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53" name="Line 9">
            <a:extLst>
              <a:ext uri="{FF2B5EF4-FFF2-40B4-BE49-F238E27FC236}">
                <a16:creationId xmlns:a16="http://schemas.microsoft.com/office/drawing/2014/main" id="{411B9710-7876-49AB-ABF2-5C8AB2B36EBD}"/>
              </a:ext>
            </a:extLst>
          </p:cNvPr>
          <p:cNvSpPr>
            <a:spLocks noChangeShapeType="1"/>
          </p:cNvSpPr>
          <p:nvPr>
            <p:custDataLst>
              <p:tags r:id="rId7"/>
            </p:custDataLst>
          </p:nvPr>
        </p:nvSpPr>
        <p:spPr bwMode="auto">
          <a:xfrm flipV="1">
            <a:off x="2514600" y="1371600"/>
            <a:ext cx="0" cy="121920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54" name="Line 10">
            <a:extLst>
              <a:ext uri="{FF2B5EF4-FFF2-40B4-BE49-F238E27FC236}">
                <a16:creationId xmlns:a16="http://schemas.microsoft.com/office/drawing/2014/main" id="{5C85A9EA-7789-4C5D-BE6D-89DC1817C24D}"/>
              </a:ext>
            </a:extLst>
          </p:cNvPr>
          <p:cNvSpPr>
            <a:spLocks noChangeShapeType="1"/>
          </p:cNvSpPr>
          <p:nvPr>
            <p:custDataLst>
              <p:tags r:id="rId8"/>
            </p:custDataLst>
          </p:nvPr>
        </p:nvSpPr>
        <p:spPr bwMode="auto">
          <a:xfrm>
            <a:off x="2514600" y="1371600"/>
            <a:ext cx="914400" cy="1219200"/>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55" name="Line 11">
            <a:extLst>
              <a:ext uri="{FF2B5EF4-FFF2-40B4-BE49-F238E27FC236}">
                <a16:creationId xmlns:a16="http://schemas.microsoft.com/office/drawing/2014/main" id="{4D7993EC-1C77-45E1-8EEB-4F1A30B03432}"/>
              </a:ext>
            </a:extLst>
          </p:cNvPr>
          <p:cNvSpPr>
            <a:spLocks noChangeShapeType="1"/>
          </p:cNvSpPr>
          <p:nvPr>
            <p:custDataLst>
              <p:tags r:id="rId9"/>
            </p:custDataLst>
          </p:nvPr>
        </p:nvSpPr>
        <p:spPr bwMode="auto">
          <a:xfrm flipV="1">
            <a:off x="3429000" y="1371600"/>
            <a:ext cx="0" cy="121920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56" name="Line 12">
            <a:extLst>
              <a:ext uri="{FF2B5EF4-FFF2-40B4-BE49-F238E27FC236}">
                <a16:creationId xmlns:a16="http://schemas.microsoft.com/office/drawing/2014/main" id="{4AD33A4F-B016-40FF-B5CE-8310DF3A6E99}"/>
              </a:ext>
            </a:extLst>
          </p:cNvPr>
          <p:cNvSpPr>
            <a:spLocks noChangeShapeType="1"/>
          </p:cNvSpPr>
          <p:nvPr>
            <p:custDataLst>
              <p:tags r:id="rId10"/>
            </p:custDataLst>
          </p:nvPr>
        </p:nvSpPr>
        <p:spPr bwMode="auto">
          <a:xfrm>
            <a:off x="3429000" y="1371600"/>
            <a:ext cx="914400" cy="1219200"/>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57" name="Line 13">
            <a:extLst>
              <a:ext uri="{FF2B5EF4-FFF2-40B4-BE49-F238E27FC236}">
                <a16:creationId xmlns:a16="http://schemas.microsoft.com/office/drawing/2014/main" id="{8BA9FB2E-7838-4489-9A8B-81F7B371CE39}"/>
              </a:ext>
            </a:extLst>
          </p:cNvPr>
          <p:cNvSpPr>
            <a:spLocks noChangeShapeType="1"/>
          </p:cNvSpPr>
          <p:nvPr>
            <p:custDataLst>
              <p:tags r:id="rId11"/>
            </p:custDataLst>
          </p:nvPr>
        </p:nvSpPr>
        <p:spPr bwMode="auto">
          <a:xfrm flipV="1">
            <a:off x="4343400" y="1371600"/>
            <a:ext cx="0" cy="121920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58" name="Line 14">
            <a:extLst>
              <a:ext uri="{FF2B5EF4-FFF2-40B4-BE49-F238E27FC236}">
                <a16:creationId xmlns:a16="http://schemas.microsoft.com/office/drawing/2014/main" id="{85C5C243-4F82-417C-8D23-4AE0CEBDCEE6}"/>
              </a:ext>
            </a:extLst>
          </p:cNvPr>
          <p:cNvSpPr>
            <a:spLocks noChangeShapeType="1"/>
          </p:cNvSpPr>
          <p:nvPr>
            <p:custDataLst>
              <p:tags r:id="rId12"/>
            </p:custDataLst>
          </p:nvPr>
        </p:nvSpPr>
        <p:spPr bwMode="auto">
          <a:xfrm>
            <a:off x="4343400" y="1371600"/>
            <a:ext cx="914400" cy="1219200"/>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59" name="Line 15">
            <a:extLst>
              <a:ext uri="{FF2B5EF4-FFF2-40B4-BE49-F238E27FC236}">
                <a16:creationId xmlns:a16="http://schemas.microsoft.com/office/drawing/2014/main" id="{37A6D010-F76F-4C7C-8FDC-24AFEDE790FE}"/>
              </a:ext>
            </a:extLst>
          </p:cNvPr>
          <p:cNvSpPr>
            <a:spLocks noChangeShapeType="1"/>
          </p:cNvSpPr>
          <p:nvPr>
            <p:custDataLst>
              <p:tags r:id="rId13"/>
            </p:custDataLst>
          </p:nvPr>
        </p:nvSpPr>
        <p:spPr bwMode="auto">
          <a:xfrm flipV="1">
            <a:off x="5257800" y="1371600"/>
            <a:ext cx="0" cy="121920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60" name="Line 16">
            <a:extLst>
              <a:ext uri="{FF2B5EF4-FFF2-40B4-BE49-F238E27FC236}">
                <a16:creationId xmlns:a16="http://schemas.microsoft.com/office/drawing/2014/main" id="{CA7D4F41-9C43-4505-BE91-89EA42DA75E4}"/>
              </a:ext>
            </a:extLst>
          </p:cNvPr>
          <p:cNvSpPr>
            <a:spLocks noChangeShapeType="1"/>
          </p:cNvSpPr>
          <p:nvPr>
            <p:custDataLst>
              <p:tags r:id="rId14"/>
            </p:custDataLst>
          </p:nvPr>
        </p:nvSpPr>
        <p:spPr bwMode="auto">
          <a:xfrm>
            <a:off x="5257800" y="1371600"/>
            <a:ext cx="914400" cy="1219200"/>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61" name="Line 17">
            <a:extLst>
              <a:ext uri="{FF2B5EF4-FFF2-40B4-BE49-F238E27FC236}">
                <a16:creationId xmlns:a16="http://schemas.microsoft.com/office/drawing/2014/main" id="{71658F4A-B7F6-40A8-B8C5-C7868C901909}"/>
              </a:ext>
            </a:extLst>
          </p:cNvPr>
          <p:cNvSpPr>
            <a:spLocks noChangeShapeType="1"/>
          </p:cNvSpPr>
          <p:nvPr>
            <p:custDataLst>
              <p:tags r:id="rId15"/>
            </p:custDataLst>
          </p:nvPr>
        </p:nvSpPr>
        <p:spPr bwMode="auto">
          <a:xfrm flipV="1">
            <a:off x="6172200" y="1371600"/>
            <a:ext cx="0" cy="121920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62" name="Line 18">
            <a:extLst>
              <a:ext uri="{FF2B5EF4-FFF2-40B4-BE49-F238E27FC236}">
                <a16:creationId xmlns:a16="http://schemas.microsoft.com/office/drawing/2014/main" id="{5463B7EF-B2D9-4E92-99D7-EF9EEED886E5}"/>
              </a:ext>
            </a:extLst>
          </p:cNvPr>
          <p:cNvSpPr>
            <a:spLocks noChangeShapeType="1"/>
          </p:cNvSpPr>
          <p:nvPr>
            <p:custDataLst>
              <p:tags r:id="rId16"/>
            </p:custDataLst>
          </p:nvPr>
        </p:nvSpPr>
        <p:spPr bwMode="auto">
          <a:xfrm>
            <a:off x="6172200" y="1371600"/>
            <a:ext cx="914400" cy="1219200"/>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63" name="Line 19">
            <a:extLst>
              <a:ext uri="{FF2B5EF4-FFF2-40B4-BE49-F238E27FC236}">
                <a16:creationId xmlns:a16="http://schemas.microsoft.com/office/drawing/2014/main" id="{DFA28C67-72F5-4E67-B22F-FB6DC3DD1AB2}"/>
              </a:ext>
            </a:extLst>
          </p:cNvPr>
          <p:cNvSpPr>
            <a:spLocks noChangeShapeType="1"/>
          </p:cNvSpPr>
          <p:nvPr>
            <p:custDataLst>
              <p:tags r:id="rId17"/>
            </p:custDataLst>
          </p:nvPr>
        </p:nvSpPr>
        <p:spPr bwMode="auto">
          <a:xfrm flipV="1">
            <a:off x="7086600" y="1371600"/>
            <a:ext cx="0" cy="121920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64" name="Line 20">
            <a:extLst>
              <a:ext uri="{FF2B5EF4-FFF2-40B4-BE49-F238E27FC236}">
                <a16:creationId xmlns:a16="http://schemas.microsoft.com/office/drawing/2014/main" id="{73DAE0AE-DFB7-4635-98BC-DBE9B25A26BC}"/>
              </a:ext>
            </a:extLst>
          </p:cNvPr>
          <p:cNvSpPr>
            <a:spLocks noChangeShapeType="1"/>
          </p:cNvSpPr>
          <p:nvPr>
            <p:custDataLst>
              <p:tags r:id="rId18"/>
            </p:custDataLst>
          </p:nvPr>
        </p:nvSpPr>
        <p:spPr bwMode="auto">
          <a:xfrm>
            <a:off x="7086600" y="1371600"/>
            <a:ext cx="914400" cy="1219200"/>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65" name="Line 22">
            <a:extLst>
              <a:ext uri="{FF2B5EF4-FFF2-40B4-BE49-F238E27FC236}">
                <a16:creationId xmlns:a16="http://schemas.microsoft.com/office/drawing/2014/main" id="{5193C60F-8B9C-4689-A38E-AA2A7808DAE3}"/>
              </a:ext>
            </a:extLst>
          </p:cNvPr>
          <p:cNvSpPr>
            <a:spLocks noChangeShapeType="1"/>
          </p:cNvSpPr>
          <p:nvPr>
            <p:custDataLst>
              <p:tags r:id="rId19"/>
            </p:custDataLst>
          </p:nvPr>
        </p:nvSpPr>
        <p:spPr bwMode="auto">
          <a:xfrm>
            <a:off x="685800" y="6324600"/>
            <a:ext cx="7924800"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1766" name="Line 23">
            <a:extLst>
              <a:ext uri="{FF2B5EF4-FFF2-40B4-BE49-F238E27FC236}">
                <a16:creationId xmlns:a16="http://schemas.microsoft.com/office/drawing/2014/main" id="{A7E48BBF-323C-411E-ADC2-2AFA5AD80C7A}"/>
              </a:ext>
            </a:extLst>
          </p:cNvPr>
          <p:cNvSpPr>
            <a:spLocks noChangeShapeType="1"/>
          </p:cNvSpPr>
          <p:nvPr>
            <p:custDataLst>
              <p:tags r:id="rId20"/>
            </p:custDataLst>
          </p:nvPr>
        </p:nvSpPr>
        <p:spPr bwMode="auto">
          <a:xfrm flipV="1">
            <a:off x="685800" y="2971800"/>
            <a:ext cx="0" cy="33528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nvGrpSpPr>
          <p:cNvPr id="31767" name="Group 26">
            <a:extLst>
              <a:ext uri="{FF2B5EF4-FFF2-40B4-BE49-F238E27FC236}">
                <a16:creationId xmlns:a16="http://schemas.microsoft.com/office/drawing/2014/main" id="{389858FC-C5A7-4B75-8B9B-AE3183285167}"/>
              </a:ext>
            </a:extLst>
          </p:cNvPr>
          <p:cNvGrpSpPr>
            <a:grpSpLocks/>
          </p:cNvGrpSpPr>
          <p:nvPr>
            <p:custDataLst>
              <p:tags r:id="rId21"/>
            </p:custDataLst>
          </p:nvPr>
        </p:nvGrpSpPr>
        <p:grpSpPr bwMode="auto">
          <a:xfrm>
            <a:off x="685800" y="3276600"/>
            <a:ext cx="2514600" cy="3048000"/>
            <a:chOff x="432" y="3216"/>
            <a:chExt cx="576" cy="768"/>
          </a:xfrm>
        </p:grpSpPr>
        <p:sp>
          <p:nvSpPr>
            <p:cNvPr id="31778" name="Line 24">
              <a:extLst>
                <a:ext uri="{FF2B5EF4-FFF2-40B4-BE49-F238E27FC236}">
                  <a16:creationId xmlns:a16="http://schemas.microsoft.com/office/drawing/2014/main" id="{F59728D8-A3C3-4EE4-9109-5513163ED861}"/>
                </a:ext>
              </a:extLst>
            </p:cNvPr>
            <p:cNvSpPr>
              <a:spLocks noChangeShapeType="1"/>
            </p:cNvSpPr>
            <p:nvPr/>
          </p:nvSpPr>
          <p:spPr bwMode="auto">
            <a:xfrm>
              <a:off x="432" y="3216"/>
              <a:ext cx="576" cy="768"/>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79" name="Line 25">
              <a:extLst>
                <a:ext uri="{FF2B5EF4-FFF2-40B4-BE49-F238E27FC236}">
                  <a16:creationId xmlns:a16="http://schemas.microsoft.com/office/drawing/2014/main" id="{5A7B947F-ECEA-411F-8C5E-A75E3CA0F731}"/>
                </a:ext>
              </a:extLst>
            </p:cNvPr>
            <p:cNvSpPr>
              <a:spLocks noChangeShapeType="1"/>
            </p:cNvSpPr>
            <p:nvPr/>
          </p:nvSpPr>
          <p:spPr bwMode="auto">
            <a:xfrm flipV="1">
              <a:off x="1008" y="3216"/>
              <a:ext cx="0" cy="768"/>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31768" name="Group 27">
            <a:extLst>
              <a:ext uri="{FF2B5EF4-FFF2-40B4-BE49-F238E27FC236}">
                <a16:creationId xmlns:a16="http://schemas.microsoft.com/office/drawing/2014/main" id="{54A8EEBD-303F-499D-A91C-8C4D39DA8F1C}"/>
              </a:ext>
            </a:extLst>
          </p:cNvPr>
          <p:cNvGrpSpPr>
            <a:grpSpLocks/>
          </p:cNvGrpSpPr>
          <p:nvPr>
            <p:custDataLst>
              <p:tags r:id="rId22"/>
            </p:custDataLst>
          </p:nvPr>
        </p:nvGrpSpPr>
        <p:grpSpPr bwMode="auto">
          <a:xfrm>
            <a:off x="3200400" y="3276600"/>
            <a:ext cx="2514600" cy="3048000"/>
            <a:chOff x="432" y="3216"/>
            <a:chExt cx="576" cy="768"/>
          </a:xfrm>
        </p:grpSpPr>
        <p:sp>
          <p:nvSpPr>
            <p:cNvPr id="31776" name="Line 28">
              <a:extLst>
                <a:ext uri="{FF2B5EF4-FFF2-40B4-BE49-F238E27FC236}">
                  <a16:creationId xmlns:a16="http://schemas.microsoft.com/office/drawing/2014/main" id="{DE10B832-3D43-47AA-A816-EF9AFA4372CC}"/>
                </a:ext>
              </a:extLst>
            </p:cNvPr>
            <p:cNvSpPr>
              <a:spLocks noChangeShapeType="1"/>
            </p:cNvSpPr>
            <p:nvPr/>
          </p:nvSpPr>
          <p:spPr bwMode="auto">
            <a:xfrm>
              <a:off x="432" y="3216"/>
              <a:ext cx="576" cy="768"/>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77" name="Line 29">
              <a:extLst>
                <a:ext uri="{FF2B5EF4-FFF2-40B4-BE49-F238E27FC236}">
                  <a16:creationId xmlns:a16="http://schemas.microsoft.com/office/drawing/2014/main" id="{1CDB255E-A37A-4C40-AEE1-2A625BECF264}"/>
                </a:ext>
              </a:extLst>
            </p:cNvPr>
            <p:cNvSpPr>
              <a:spLocks noChangeShapeType="1"/>
            </p:cNvSpPr>
            <p:nvPr/>
          </p:nvSpPr>
          <p:spPr bwMode="auto">
            <a:xfrm flipV="1">
              <a:off x="1008" y="3216"/>
              <a:ext cx="0" cy="768"/>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31769" name="Line 31">
            <a:extLst>
              <a:ext uri="{FF2B5EF4-FFF2-40B4-BE49-F238E27FC236}">
                <a16:creationId xmlns:a16="http://schemas.microsoft.com/office/drawing/2014/main" id="{E09C31DD-E9BD-4F33-A44A-0A406473FE47}"/>
              </a:ext>
            </a:extLst>
          </p:cNvPr>
          <p:cNvSpPr>
            <a:spLocks noChangeShapeType="1"/>
          </p:cNvSpPr>
          <p:nvPr>
            <p:custDataLst>
              <p:tags r:id="rId23"/>
            </p:custDataLst>
          </p:nvPr>
        </p:nvSpPr>
        <p:spPr bwMode="auto">
          <a:xfrm>
            <a:off x="5715000" y="3276600"/>
            <a:ext cx="2514600" cy="3048000"/>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770" name="Text Box 33">
            <a:extLst>
              <a:ext uri="{FF2B5EF4-FFF2-40B4-BE49-F238E27FC236}">
                <a16:creationId xmlns:a16="http://schemas.microsoft.com/office/drawing/2014/main" id="{4B3076B0-047D-4FE0-96FC-443AB8B0ED0D}"/>
              </a:ext>
            </a:extLst>
          </p:cNvPr>
          <p:cNvSpPr txBox="1">
            <a:spLocks noChangeArrowheads="1"/>
          </p:cNvSpPr>
          <p:nvPr>
            <p:custDataLst>
              <p:tags r:id="rId24"/>
            </p:custDataLst>
          </p:nvPr>
        </p:nvSpPr>
        <p:spPr bwMode="auto">
          <a:xfrm>
            <a:off x="3251206" y="2852936"/>
            <a:ext cx="2520242"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fr-FR" altLang="fr-FR" b="1" dirty="0">
                <a:solidFill>
                  <a:srgbClr val="000066"/>
                </a:solidFill>
              </a:rPr>
              <a:t>Commandes fréquentes</a:t>
            </a:r>
          </a:p>
        </p:txBody>
      </p:sp>
      <p:sp>
        <p:nvSpPr>
          <p:cNvPr id="31771" name="Text Box 34">
            <a:extLst>
              <a:ext uri="{FF2B5EF4-FFF2-40B4-BE49-F238E27FC236}">
                <a16:creationId xmlns:a16="http://schemas.microsoft.com/office/drawing/2014/main" id="{676B826E-ED18-4D64-8868-0A0058016340}"/>
              </a:ext>
            </a:extLst>
          </p:cNvPr>
          <p:cNvSpPr txBox="1">
            <a:spLocks noChangeArrowheads="1"/>
          </p:cNvSpPr>
          <p:nvPr>
            <p:custDataLst>
              <p:tags r:id="rId25"/>
            </p:custDataLst>
          </p:nvPr>
        </p:nvSpPr>
        <p:spPr bwMode="auto">
          <a:xfrm>
            <a:off x="2930698" y="5607050"/>
            <a:ext cx="2393604" cy="313932"/>
          </a:xfrm>
          <a:prstGeom prst="rect">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fr-FR" altLang="fr-FR" b="1" dirty="0">
                <a:solidFill>
                  <a:srgbClr val="000066"/>
                </a:solidFill>
              </a:rPr>
              <a:t>Commandes espacées</a:t>
            </a:r>
          </a:p>
        </p:txBody>
      </p:sp>
      <p:sp>
        <p:nvSpPr>
          <p:cNvPr id="31772" name="Line 35">
            <a:extLst>
              <a:ext uri="{FF2B5EF4-FFF2-40B4-BE49-F238E27FC236}">
                <a16:creationId xmlns:a16="http://schemas.microsoft.com/office/drawing/2014/main" id="{A5F53754-2BB7-44A5-9A6F-C1983328FE1B}"/>
              </a:ext>
            </a:extLst>
          </p:cNvPr>
          <p:cNvSpPr>
            <a:spLocks noChangeShapeType="1"/>
          </p:cNvSpPr>
          <p:nvPr>
            <p:custDataLst>
              <p:tags r:id="rId26"/>
            </p:custDataLst>
          </p:nvPr>
        </p:nvSpPr>
        <p:spPr bwMode="auto">
          <a:xfrm>
            <a:off x="685800" y="1981200"/>
            <a:ext cx="7696200" cy="0"/>
          </a:xfrm>
          <a:prstGeom prst="line">
            <a:avLst/>
          </a:prstGeom>
          <a:noFill/>
          <a:ln w="12700">
            <a:solidFill>
              <a:schemeClr val="hlink"/>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31773" name="Line 36">
            <a:extLst>
              <a:ext uri="{FF2B5EF4-FFF2-40B4-BE49-F238E27FC236}">
                <a16:creationId xmlns:a16="http://schemas.microsoft.com/office/drawing/2014/main" id="{43FDCB55-FC58-4FC5-AD2C-142041CA36BC}"/>
              </a:ext>
            </a:extLst>
          </p:cNvPr>
          <p:cNvSpPr>
            <a:spLocks noChangeShapeType="1"/>
          </p:cNvSpPr>
          <p:nvPr>
            <p:custDataLst>
              <p:tags r:id="rId27"/>
            </p:custDataLst>
          </p:nvPr>
        </p:nvSpPr>
        <p:spPr bwMode="auto">
          <a:xfrm>
            <a:off x="685800" y="4876800"/>
            <a:ext cx="7696200" cy="0"/>
          </a:xfrm>
          <a:prstGeom prst="line">
            <a:avLst/>
          </a:prstGeom>
          <a:noFill/>
          <a:ln w="12700">
            <a:solidFill>
              <a:schemeClr val="hlink"/>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31774" name="Text Box 37">
            <a:extLst>
              <a:ext uri="{FF2B5EF4-FFF2-40B4-BE49-F238E27FC236}">
                <a16:creationId xmlns:a16="http://schemas.microsoft.com/office/drawing/2014/main" id="{DF40A6B9-CED9-4E2B-813A-B9A99824E9AF}"/>
              </a:ext>
            </a:extLst>
          </p:cNvPr>
          <p:cNvSpPr txBox="1">
            <a:spLocks noChangeArrowheads="1"/>
          </p:cNvSpPr>
          <p:nvPr>
            <p:custDataLst>
              <p:tags r:id="rId28"/>
            </p:custDataLst>
          </p:nvPr>
        </p:nvSpPr>
        <p:spPr bwMode="auto">
          <a:xfrm>
            <a:off x="228600" y="1219200"/>
            <a:ext cx="4556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fr-FR" altLang="fr-FR" b="1">
                <a:solidFill>
                  <a:srgbClr val="000066"/>
                </a:solidFill>
              </a:rPr>
              <a:t>Q1</a:t>
            </a:r>
          </a:p>
        </p:txBody>
      </p:sp>
      <p:sp>
        <p:nvSpPr>
          <p:cNvPr id="31775" name="Text Box 38">
            <a:extLst>
              <a:ext uri="{FF2B5EF4-FFF2-40B4-BE49-F238E27FC236}">
                <a16:creationId xmlns:a16="http://schemas.microsoft.com/office/drawing/2014/main" id="{DBEEF15C-3D09-438D-8364-BBA5C8597E52}"/>
              </a:ext>
            </a:extLst>
          </p:cNvPr>
          <p:cNvSpPr txBox="1">
            <a:spLocks noChangeArrowheads="1"/>
          </p:cNvSpPr>
          <p:nvPr>
            <p:custDataLst>
              <p:tags r:id="rId29"/>
            </p:custDataLst>
          </p:nvPr>
        </p:nvSpPr>
        <p:spPr bwMode="auto">
          <a:xfrm>
            <a:off x="228600" y="3092450"/>
            <a:ext cx="4556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fr-FR" altLang="fr-FR" b="1">
                <a:solidFill>
                  <a:srgbClr val="000066"/>
                </a:solidFill>
              </a:rPr>
              <a:t>Q2</a:t>
            </a:r>
          </a:p>
        </p:txBody>
      </p:sp>
      <p:sp>
        <p:nvSpPr>
          <p:cNvPr id="2" name="Ellipse 1">
            <a:extLst>
              <a:ext uri="{FF2B5EF4-FFF2-40B4-BE49-F238E27FC236}">
                <a16:creationId xmlns:a16="http://schemas.microsoft.com/office/drawing/2014/main" id="{71F68C56-15B4-4131-9755-52C691C85222}"/>
              </a:ext>
            </a:extLst>
          </p:cNvPr>
          <p:cNvSpPr/>
          <p:nvPr>
            <p:custDataLst>
              <p:tags r:id="rId30"/>
            </p:custDataLst>
          </p:nvPr>
        </p:nvSpPr>
        <p:spPr bwMode="auto">
          <a:xfrm>
            <a:off x="1403648" y="2420888"/>
            <a:ext cx="318118" cy="318118"/>
          </a:xfrm>
          <a:prstGeom prst="ellipse">
            <a:avLst/>
          </a:prstGeom>
          <a:solidFill>
            <a:srgbClr val="FF0066"/>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000" b="1" i="0" u="none" strike="noStrike" cap="none" normalizeH="0" baseline="0">
              <a:ln>
                <a:noFill/>
              </a:ln>
              <a:solidFill>
                <a:schemeClr val="tx1"/>
              </a:solidFill>
              <a:effectLst/>
              <a:latin typeface="Arial" charset="0"/>
            </a:endParaRPr>
          </a:p>
        </p:txBody>
      </p:sp>
      <p:sp>
        <p:nvSpPr>
          <p:cNvPr id="36" name="Ellipse 35">
            <a:extLst>
              <a:ext uri="{FF2B5EF4-FFF2-40B4-BE49-F238E27FC236}">
                <a16:creationId xmlns:a16="http://schemas.microsoft.com/office/drawing/2014/main" id="{7DEA7483-9480-4FD6-AC1C-FDFF2C5B4912}"/>
              </a:ext>
            </a:extLst>
          </p:cNvPr>
          <p:cNvSpPr/>
          <p:nvPr>
            <p:custDataLst>
              <p:tags r:id="rId31"/>
            </p:custDataLst>
          </p:nvPr>
        </p:nvSpPr>
        <p:spPr bwMode="auto">
          <a:xfrm>
            <a:off x="2333465" y="2420888"/>
            <a:ext cx="318118" cy="318118"/>
          </a:xfrm>
          <a:prstGeom prst="ellipse">
            <a:avLst/>
          </a:prstGeom>
          <a:solidFill>
            <a:srgbClr val="FF0066"/>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000" b="1" i="0" u="none" strike="noStrike" cap="none" normalizeH="0" baseline="0">
              <a:ln>
                <a:noFill/>
              </a:ln>
              <a:solidFill>
                <a:schemeClr val="tx1"/>
              </a:solidFill>
              <a:effectLst/>
              <a:latin typeface="Arial" charset="0"/>
            </a:endParaRPr>
          </a:p>
        </p:txBody>
      </p:sp>
      <p:sp>
        <p:nvSpPr>
          <p:cNvPr id="37" name="Ellipse 36">
            <a:extLst>
              <a:ext uri="{FF2B5EF4-FFF2-40B4-BE49-F238E27FC236}">
                <a16:creationId xmlns:a16="http://schemas.microsoft.com/office/drawing/2014/main" id="{C9FF2C2B-FB93-4C2C-8828-C38B0DF5381A}"/>
              </a:ext>
            </a:extLst>
          </p:cNvPr>
          <p:cNvSpPr/>
          <p:nvPr>
            <p:custDataLst>
              <p:tags r:id="rId32"/>
            </p:custDataLst>
          </p:nvPr>
        </p:nvSpPr>
        <p:spPr bwMode="auto">
          <a:xfrm>
            <a:off x="3263282" y="2420888"/>
            <a:ext cx="318118" cy="318118"/>
          </a:xfrm>
          <a:prstGeom prst="ellipse">
            <a:avLst/>
          </a:prstGeom>
          <a:solidFill>
            <a:srgbClr val="FF0066"/>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000" b="1" i="0" u="none" strike="noStrike" cap="none" normalizeH="0" baseline="0">
              <a:ln>
                <a:noFill/>
              </a:ln>
              <a:solidFill>
                <a:schemeClr val="tx1"/>
              </a:solidFill>
              <a:effectLst/>
              <a:latin typeface="Arial" charset="0"/>
            </a:endParaRPr>
          </a:p>
        </p:txBody>
      </p:sp>
      <p:sp>
        <p:nvSpPr>
          <p:cNvPr id="38" name="Ellipse 37">
            <a:extLst>
              <a:ext uri="{FF2B5EF4-FFF2-40B4-BE49-F238E27FC236}">
                <a16:creationId xmlns:a16="http://schemas.microsoft.com/office/drawing/2014/main" id="{D4434934-703D-4B2C-9A5E-400D0EB628E7}"/>
              </a:ext>
            </a:extLst>
          </p:cNvPr>
          <p:cNvSpPr/>
          <p:nvPr>
            <p:custDataLst>
              <p:tags r:id="rId33"/>
            </p:custDataLst>
          </p:nvPr>
        </p:nvSpPr>
        <p:spPr bwMode="auto">
          <a:xfrm>
            <a:off x="4193099" y="2420888"/>
            <a:ext cx="318118" cy="318118"/>
          </a:xfrm>
          <a:prstGeom prst="ellipse">
            <a:avLst/>
          </a:prstGeom>
          <a:solidFill>
            <a:srgbClr val="FF0066"/>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000" b="1" i="0" u="none" strike="noStrike" cap="none" normalizeH="0" baseline="0">
              <a:ln>
                <a:noFill/>
              </a:ln>
              <a:solidFill>
                <a:schemeClr val="tx1"/>
              </a:solidFill>
              <a:effectLst/>
              <a:latin typeface="Arial" charset="0"/>
            </a:endParaRPr>
          </a:p>
        </p:txBody>
      </p:sp>
      <p:sp>
        <p:nvSpPr>
          <p:cNvPr id="39" name="Ellipse 38">
            <a:extLst>
              <a:ext uri="{FF2B5EF4-FFF2-40B4-BE49-F238E27FC236}">
                <a16:creationId xmlns:a16="http://schemas.microsoft.com/office/drawing/2014/main" id="{D77603E9-7575-4F96-BD31-837ECB770EF6}"/>
              </a:ext>
            </a:extLst>
          </p:cNvPr>
          <p:cNvSpPr/>
          <p:nvPr>
            <p:custDataLst>
              <p:tags r:id="rId34"/>
            </p:custDataLst>
          </p:nvPr>
        </p:nvSpPr>
        <p:spPr bwMode="auto">
          <a:xfrm>
            <a:off x="5122916" y="2420888"/>
            <a:ext cx="318118" cy="318118"/>
          </a:xfrm>
          <a:prstGeom prst="ellipse">
            <a:avLst/>
          </a:prstGeom>
          <a:solidFill>
            <a:srgbClr val="FF0066"/>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000" b="1" i="0" u="none" strike="noStrike" cap="none" normalizeH="0" baseline="0">
              <a:ln>
                <a:noFill/>
              </a:ln>
              <a:solidFill>
                <a:schemeClr val="tx1"/>
              </a:solidFill>
              <a:effectLst/>
              <a:latin typeface="Arial" charset="0"/>
            </a:endParaRPr>
          </a:p>
        </p:txBody>
      </p:sp>
      <p:sp>
        <p:nvSpPr>
          <p:cNvPr id="40" name="Ellipse 39">
            <a:extLst>
              <a:ext uri="{FF2B5EF4-FFF2-40B4-BE49-F238E27FC236}">
                <a16:creationId xmlns:a16="http://schemas.microsoft.com/office/drawing/2014/main" id="{2992F10C-4905-4D0E-B674-52A37AE5C909}"/>
              </a:ext>
            </a:extLst>
          </p:cNvPr>
          <p:cNvSpPr/>
          <p:nvPr>
            <p:custDataLst>
              <p:tags r:id="rId35"/>
            </p:custDataLst>
          </p:nvPr>
        </p:nvSpPr>
        <p:spPr bwMode="auto">
          <a:xfrm>
            <a:off x="6052733" y="2420888"/>
            <a:ext cx="318118" cy="318118"/>
          </a:xfrm>
          <a:prstGeom prst="ellipse">
            <a:avLst/>
          </a:prstGeom>
          <a:solidFill>
            <a:srgbClr val="FF0066"/>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000" b="1" i="0" u="none" strike="noStrike" cap="none" normalizeH="0" baseline="0">
              <a:ln>
                <a:noFill/>
              </a:ln>
              <a:solidFill>
                <a:schemeClr val="tx1"/>
              </a:solidFill>
              <a:effectLst/>
              <a:latin typeface="Arial" charset="0"/>
            </a:endParaRPr>
          </a:p>
        </p:txBody>
      </p:sp>
      <p:sp>
        <p:nvSpPr>
          <p:cNvPr id="41" name="Ellipse 40">
            <a:extLst>
              <a:ext uri="{FF2B5EF4-FFF2-40B4-BE49-F238E27FC236}">
                <a16:creationId xmlns:a16="http://schemas.microsoft.com/office/drawing/2014/main" id="{F6F3DA0F-37CE-4890-A63D-71D456E766E8}"/>
              </a:ext>
            </a:extLst>
          </p:cNvPr>
          <p:cNvSpPr/>
          <p:nvPr>
            <p:custDataLst>
              <p:tags r:id="rId36"/>
            </p:custDataLst>
          </p:nvPr>
        </p:nvSpPr>
        <p:spPr bwMode="auto">
          <a:xfrm>
            <a:off x="6982550" y="2420888"/>
            <a:ext cx="318118" cy="318118"/>
          </a:xfrm>
          <a:prstGeom prst="ellipse">
            <a:avLst/>
          </a:prstGeom>
          <a:solidFill>
            <a:srgbClr val="FF0066"/>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000" b="1" i="0" u="none" strike="noStrike" cap="none" normalizeH="0" baseline="0">
              <a:ln>
                <a:noFill/>
              </a:ln>
              <a:solidFill>
                <a:schemeClr val="tx1"/>
              </a:solidFill>
              <a:effectLst/>
              <a:latin typeface="Arial" charset="0"/>
            </a:endParaRPr>
          </a:p>
        </p:txBody>
      </p:sp>
      <p:sp>
        <p:nvSpPr>
          <p:cNvPr id="42" name="Ellipse 41">
            <a:extLst>
              <a:ext uri="{FF2B5EF4-FFF2-40B4-BE49-F238E27FC236}">
                <a16:creationId xmlns:a16="http://schemas.microsoft.com/office/drawing/2014/main" id="{892260B7-A43F-46B8-BD41-941607975443}"/>
              </a:ext>
            </a:extLst>
          </p:cNvPr>
          <p:cNvSpPr/>
          <p:nvPr>
            <p:custDataLst>
              <p:tags r:id="rId37"/>
            </p:custDataLst>
          </p:nvPr>
        </p:nvSpPr>
        <p:spPr bwMode="auto">
          <a:xfrm>
            <a:off x="7912367" y="2420888"/>
            <a:ext cx="318118" cy="318118"/>
          </a:xfrm>
          <a:prstGeom prst="ellipse">
            <a:avLst/>
          </a:prstGeom>
          <a:solidFill>
            <a:srgbClr val="FF0066"/>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000" b="1" i="0" u="none" strike="noStrike" cap="none" normalizeH="0" baseline="0">
              <a:ln>
                <a:noFill/>
              </a:ln>
              <a:solidFill>
                <a:schemeClr val="tx1"/>
              </a:solidFill>
              <a:effectLst/>
              <a:latin typeface="Arial" charset="0"/>
            </a:endParaRPr>
          </a:p>
        </p:txBody>
      </p:sp>
      <p:sp>
        <p:nvSpPr>
          <p:cNvPr id="43" name="Ellipse 42">
            <a:extLst>
              <a:ext uri="{FF2B5EF4-FFF2-40B4-BE49-F238E27FC236}">
                <a16:creationId xmlns:a16="http://schemas.microsoft.com/office/drawing/2014/main" id="{403D182C-7577-4376-A9B0-310DC61809AB}"/>
              </a:ext>
            </a:extLst>
          </p:cNvPr>
          <p:cNvSpPr/>
          <p:nvPr>
            <p:custDataLst>
              <p:tags r:id="rId38"/>
            </p:custDataLst>
          </p:nvPr>
        </p:nvSpPr>
        <p:spPr bwMode="auto">
          <a:xfrm>
            <a:off x="3029746" y="6135218"/>
            <a:ext cx="318118" cy="318118"/>
          </a:xfrm>
          <a:prstGeom prst="ellipse">
            <a:avLst/>
          </a:prstGeom>
          <a:solidFill>
            <a:srgbClr val="FF0066"/>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000" b="1" i="0" u="none" strike="noStrike" cap="none" normalizeH="0" baseline="0">
              <a:ln>
                <a:noFill/>
              </a:ln>
              <a:solidFill>
                <a:schemeClr val="tx1"/>
              </a:solidFill>
              <a:effectLst/>
              <a:latin typeface="Arial" charset="0"/>
            </a:endParaRPr>
          </a:p>
        </p:txBody>
      </p:sp>
      <p:sp>
        <p:nvSpPr>
          <p:cNvPr id="44" name="Ellipse 43">
            <a:extLst>
              <a:ext uri="{FF2B5EF4-FFF2-40B4-BE49-F238E27FC236}">
                <a16:creationId xmlns:a16="http://schemas.microsoft.com/office/drawing/2014/main" id="{54A5A8CB-8F92-49B9-B4FE-268C25766E3B}"/>
              </a:ext>
            </a:extLst>
          </p:cNvPr>
          <p:cNvSpPr/>
          <p:nvPr>
            <p:custDataLst>
              <p:tags r:id="rId39"/>
            </p:custDataLst>
          </p:nvPr>
        </p:nvSpPr>
        <p:spPr bwMode="auto">
          <a:xfrm>
            <a:off x="5550026" y="6135218"/>
            <a:ext cx="318118" cy="318118"/>
          </a:xfrm>
          <a:prstGeom prst="ellipse">
            <a:avLst/>
          </a:prstGeom>
          <a:solidFill>
            <a:srgbClr val="FF0066"/>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000" b="1" i="0" u="none" strike="noStrike" cap="none" normalizeH="0" baseline="0">
              <a:ln>
                <a:noFill/>
              </a:ln>
              <a:solidFill>
                <a:schemeClr val="tx1"/>
              </a:solidFill>
              <a:effectLst/>
              <a:latin typeface="Arial" charset="0"/>
            </a:endParaRPr>
          </a:p>
        </p:txBody>
      </p:sp>
      <p:sp>
        <p:nvSpPr>
          <p:cNvPr id="45" name="Ellipse 44">
            <a:extLst>
              <a:ext uri="{FF2B5EF4-FFF2-40B4-BE49-F238E27FC236}">
                <a16:creationId xmlns:a16="http://schemas.microsoft.com/office/drawing/2014/main" id="{D45469AA-DE24-4DB4-99AF-679ECFEFB8C1}"/>
              </a:ext>
            </a:extLst>
          </p:cNvPr>
          <p:cNvSpPr/>
          <p:nvPr>
            <p:custDataLst>
              <p:tags r:id="rId40"/>
            </p:custDataLst>
          </p:nvPr>
        </p:nvSpPr>
        <p:spPr bwMode="auto">
          <a:xfrm>
            <a:off x="8070306" y="6135218"/>
            <a:ext cx="318118" cy="318118"/>
          </a:xfrm>
          <a:prstGeom prst="ellipse">
            <a:avLst/>
          </a:prstGeom>
          <a:solidFill>
            <a:srgbClr val="FF0066"/>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000" b="1" i="0" u="none" strike="noStrike" cap="none" normalizeH="0" baseline="0">
              <a:ln>
                <a:noFill/>
              </a:ln>
              <a:solidFill>
                <a:schemeClr val="tx1"/>
              </a:solidFill>
              <a:effectLst/>
              <a:latin typeface="Arial" charset="0"/>
            </a:endParaRPr>
          </a:p>
        </p:txBody>
      </p:sp>
      <p:sp>
        <p:nvSpPr>
          <p:cNvPr id="3" name="Bulle narrative : rectangle 2">
            <a:extLst>
              <a:ext uri="{FF2B5EF4-FFF2-40B4-BE49-F238E27FC236}">
                <a16:creationId xmlns:a16="http://schemas.microsoft.com/office/drawing/2014/main" id="{7090B53D-BEBC-41AD-A919-72021C68779F}"/>
              </a:ext>
            </a:extLst>
          </p:cNvPr>
          <p:cNvSpPr/>
          <p:nvPr>
            <p:custDataLst>
              <p:tags r:id="rId41"/>
            </p:custDataLst>
          </p:nvPr>
        </p:nvSpPr>
        <p:spPr bwMode="auto">
          <a:xfrm>
            <a:off x="7596336" y="3200399"/>
            <a:ext cx="1175047" cy="797011"/>
          </a:xfrm>
          <a:prstGeom prst="wedgeRectCallout">
            <a:avLst>
              <a:gd name="adj1" fmla="val -171366"/>
              <a:gd name="adj2" fmla="val -110533"/>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00"/>
                </a:solidFill>
                <a:effectLst/>
                <a:latin typeface="Arial" charset="0"/>
              </a:rPr>
              <a:t>Risque de rupture</a:t>
            </a:r>
          </a:p>
        </p:txBody>
      </p:sp>
      <p:sp>
        <p:nvSpPr>
          <p:cNvPr id="47" name="Slide Number Placeholder 3">
            <a:extLst>
              <a:ext uri="{FF2B5EF4-FFF2-40B4-BE49-F238E27FC236}">
                <a16:creationId xmlns:a16="http://schemas.microsoft.com/office/drawing/2014/main" id="{4844B265-21FD-4C80-9853-1D3345717951}"/>
              </a:ext>
            </a:extLst>
          </p:cNvPr>
          <p:cNvSpPr txBox="1">
            <a:spLocks/>
          </p:cNvSpPr>
          <p:nvPr>
            <p:custDataLst>
              <p:tags r:id="rId42"/>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19</a:t>
            </a:fld>
            <a:endParaRPr lang="fr-FR" dirty="0"/>
          </a:p>
        </p:txBody>
      </p:sp>
    </p:spTree>
    <p:extLst>
      <p:ext uri="{BB962C8B-B14F-4D97-AF65-F5344CB8AC3E}">
        <p14:creationId xmlns:p14="http://schemas.microsoft.com/office/powerpoint/2010/main" val="125125909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FFBD3C8C-7FCD-43D5-A212-F263B3200EDF}"/>
              </a:ext>
            </a:extLst>
          </p:cNvPr>
          <p:cNvSpPr>
            <a:spLocks noGrp="1" noChangeArrowheads="1"/>
          </p:cNvSpPr>
          <p:nvPr>
            <p:ph type="title"/>
            <p:custDataLst>
              <p:tags r:id="rId1"/>
            </p:custDataLst>
          </p:nvPr>
        </p:nvSpPr>
        <p:spPr>
          <a:xfrm>
            <a:off x="611188" y="692150"/>
            <a:ext cx="8229600" cy="865188"/>
          </a:xfrm>
        </p:spPr>
        <p:txBody>
          <a:bodyPr/>
          <a:lstStyle/>
          <a:p>
            <a:pPr>
              <a:tabLst>
                <a:tab pos="3225800" algn="l"/>
              </a:tabLst>
              <a:defRPr/>
            </a:pPr>
            <a:r>
              <a:rPr lang="fr-FR" dirty="0">
                <a:solidFill>
                  <a:srgbClr val="008000"/>
                </a:solidFill>
                <a:effectLst/>
                <a:latin typeface="+mn-lt"/>
              </a:rPr>
              <a:t>Contenu</a:t>
            </a:r>
          </a:p>
        </p:txBody>
      </p:sp>
      <p:sp>
        <p:nvSpPr>
          <p:cNvPr id="16387" name="Rectangle 2">
            <a:extLst>
              <a:ext uri="{FF2B5EF4-FFF2-40B4-BE49-F238E27FC236}">
                <a16:creationId xmlns:a16="http://schemas.microsoft.com/office/drawing/2014/main" id="{EF668E7E-E123-49E9-9174-29D11877576E}"/>
              </a:ext>
            </a:extLst>
          </p:cNvPr>
          <p:cNvSpPr>
            <a:spLocks noGrp="1" noChangeArrowheads="1"/>
          </p:cNvSpPr>
          <p:nvPr>
            <p:ph idx="1"/>
            <p:custDataLst>
              <p:tags r:id="rId2"/>
            </p:custDataLst>
          </p:nvPr>
        </p:nvSpPr>
        <p:spPr>
          <a:xfrm>
            <a:off x="2690813" y="1412875"/>
            <a:ext cx="5995987" cy="4608513"/>
          </a:xfrm>
        </p:spPr>
        <p:txBody>
          <a:bodyPr/>
          <a:lstStyle/>
          <a:p>
            <a:pPr marL="342900" indent="-342900">
              <a:buFontTx/>
              <a:buChar char="•"/>
            </a:pPr>
            <a:r>
              <a:rPr lang="fr-FR" altLang="fr-FR" sz="2000" dirty="0">
                <a:ea typeface="Arial Narrow" panose="020B0606020202030204" pitchFamily="34" charset="0"/>
                <a:sym typeface="Gill Sans Light"/>
              </a:rPr>
              <a:t>Rappel sur les variables aléatoires et la loi normale</a:t>
            </a:r>
          </a:p>
          <a:p>
            <a:pPr marL="342900" indent="-342900">
              <a:buFontTx/>
              <a:buChar char="•"/>
            </a:pPr>
            <a:r>
              <a:rPr lang="fr-FR" altLang="fr-FR" sz="2000" dirty="0">
                <a:ea typeface="Arial Narrow" panose="020B0606020202030204" pitchFamily="34" charset="0"/>
                <a:sym typeface="Gill Sans Light"/>
              </a:rPr>
              <a:t>Différentes méthodes pour définir un niveau de stock de sécurité </a:t>
            </a:r>
          </a:p>
          <a:p>
            <a:pPr marL="342900" indent="-342900">
              <a:buFontTx/>
              <a:buChar char="•"/>
            </a:pPr>
            <a:r>
              <a:rPr lang="fr-FR" altLang="fr-FR" sz="2000" dirty="0">
                <a:ea typeface="Arial Narrow" panose="020B0606020202030204" pitchFamily="34" charset="0"/>
                <a:sym typeface="Gill Sans Light"/>
              </a:rPr>
              <a:t>Systèmes de stock et sécurité : nature du problème </a:t>
            </a:r>
          </a:p>
          <a:p>
            <a:pPr marL="342900" indent="-342900">
              <a:buFontTx/>
              <a:buChar char="•"/>
            </a:pPr>
            <a:r>
              <a:rPr lang="fr-FR" altLang="fr-FR" sz="2000" dirty="0">
                <a:ea typeface="Arial Narrow" panose="020B0606020202030204" pitchFamily="34" charset="0"/>
                <a:sym typeface="Gill Sans Light"/>
              </a:rPr>
              <a:t>Approche statistique</a:t>
            </a:r>
          </a:p>
          <a:p>
            <a:pPr marL="342900" indent="-342900">
              <a:buFontTx/>
              <a:buChar char="•"/>
            </a:pPr>
            <a:r>
              <a:rPr lang="fr-FR" altLang="fr-FR" sz="2000" dirty="0">
                <a:ea typeface="Arial Narrow" panose="020B0606020202030204" pitchFamily="34" charset="0"/>
                <a:sym typeface="Gill Sans Light"/>
              </a:rPr>
              <a:t>Autres solutions pratiques pour l’obtention d’un taux de service élevé</a:t>
            </a:r>
          </a:p>
          <a:p>
            <a:pPr marL="342900" indent="-342900">
              <a:buFontTx/>
              <a:buChar char="•"/>
            </a:pPr>
            <a:endParaRPr lang="fr-FR" altLang="fr-FR" sz="2000" dirty="0">
              <a:ea typeface="Arial Narrow" panose="020B0606020202030204" pitchFamily="34" charset="0"/>
              <a:sym typeface="Gill Sans Light"/>
            </a:endParaRPr>
          </a:p>
        </p:txBody>
      </p:sp>
      <p:grpSp>
        <p:nvGrpSpPr>
          <p:cNvPr id="16388" name="Group 6">
            <a:extLst>
              <a:ext uri="{FF2B5EF4-FFF2-40B4-BE49-F238E27FC236}">
                <a16:creationId xmlns:a16="http://schemas.microsoft.com/office/drawing/2014/main" id="{5B5FAE7C-1EAF-42F4-AB72-93F73918935E}"/>
              </a:ext>
            </a:extLst>
          </p:cNvPr>
          <p:cNvGrpSpPr>
            <a:grpSpLocks/>
          </p:cNvGrpSpPr>
          <p:nvPr>
            <p:custDataLst>
              <p:tags r:id="rId3"/>
            </p:custDataLst>
          </p:nvPr>
        </p:nvGrpSpPr>
        <p:grpSpPr bwMode="auto">
          <a:xfrm>
            <a:off x="468313" y="1989138"/>
            <a:ext cx="2222500" cy="3460750"/>
            <a:chOff x="1587500" y="2420889"/>
            <a:chExt cx="2222500" cy="3460800"/>
          </a:xfrm>
        </p:grpSpPr>
        <p:pic>
          <p:nvPicPr>
            <p:cNvPr id="16390" name="Picture 7" descr="boy with board.jpg">
              <a:extLst>
                <a:ext uri="{FF2B5EF4-FFF2-40B4-BE49-F238E27FC236}">
                  <a16:creationId xmlns:a16="http://schemas.microsoft.com/office/drawing/2014/main" id="{80BC48FA-40B0-4B75-86F5-CB5DE8ABE6F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b="-851"/>
            <a:stretch>
              <a:fillRect/>
            </a:stretch>
          </p:blipFill>
          <p:spPr bwMode="auto">
            <a:xfrm>
              <a:off x="1587500" y="2420889"/>
              <a:ext cx="2222500" cy="346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30EB57D3-1457-4B04-A9A2-612E81979329}"/>
                </a:ext>
              </a:extLst>
            </p:cNvPr>
            <p:cNvSpPr txBox="1"/>
            <p:nvPr/>
          </p:nvSpPr>
          <p:spPr>
            <a:xfrm rot="20581012">
              <a:off x="2151062" y="3654394"/>
              <a:ext cx="1025525" cy="763599"/>
            </a:xfrm>
            <a:prstGeom prst="rect">
              <a:avLst/>
            </a:prstGeom>
            <a:noFill/>
          </p:spPr>
          <p:txBody>
            <a:bodyPr wrap="none">
              <a:spAutoFit/>
            </a:bodyPr>
            <a:lstStyle/>
            <a:p>
              <a:pPr algn="ctr">
                <a:lnSpc>
                  <a:spcPct val="90000"/>
                </a:lnSpc>
                <a:defRPr/>
              </a:pPr>
              <a:r>
                <a:rPr lang="en-US" dirty="0">
                  <a:solidFill>
                    <a:schemeClr val="bg1">
                      <a:lumMod val="50000"/>
                    </a:schemeClr>
                  </a:solidFill>
                  <a:latin typeface="Arial Narrow"/>
                  <a:cs typeface="Arial Narrow"/>
                </a:rPr>
                <a:t>Menu </a:t>
              </a:r>
            </a:p>
            <a:p>
              <a:pPr algn="ctr">
                <a:lnSpc>
                  <a:spcPct val="90000"/>
                </a:lnSpc>
                <a:defRPr/>
              </a:pPr>
              <a:r>
                <a:rPr lang="en-US" dirty="0">
                  <a:solidFill>
                    <a:schemeClr val="bg1">
                      <a:lumMod val="50000"/>
                    </a:schemeClr>
                  </a:solidFill>
                  <a:latin typeface="Arial Narrow"/>
                  <a:cs typeface="Arial Narrow"/>
                </a:rPr>
                <a:t>du jour!</a:t>
              </a:r>
            </a:p>
          </p:txBody>
        </p:sp>
      </p:grpSp>
      <p:sp>
        <p:nvSpPr>
          <p:cNvPr id="3" name="Slide Number Placeholder 2">
            <a:extLst>
              <a:ext uri="{FF2B5EF4-FFF2-40B4-BE49-F238E27FC236}">
                <a16:creationId xmlns:a16="http://schemas.microsoft.com/office/drawing/2014/main" id="{9B7A0898-B65F-40A1-A70B-51E03076BE35}"/>
              </a:ext>
            </a:extLst>
          </p:cNvPr>
          <p:cNvSpPr>
            <a:spLocks noGrp="1"/>
          </p:cNvSpPr>
          <p:nvPr>
            <p:ph type="sldNum" sz="quarter" idx="10"/>
            <p:custDataLst>
              <p:tags r:id="rId4"/>
            </p:custDataLst>
          </p:nvPr>
        </p:nvSpPr>
        <p:spPr/>
        <p:txBody>
          <a:bodyPr/>
          <a:lstStyle/>
          <a:p>
            <a:pPr>
              <a:defRPr/>
            </a:pPr>
            <a:fld id="{0470882E-F4E2-4DF5-9C90-9949CA83C4CE}" type="slidenum">
              <a:rPr lang="fr-FR"/>
              <a:pPr>
                <a:defRPr/>
              </a:pPr>
              <a:t>2</a:t>
            </a:fld>
            <a:endParaRPr lang="fr-FR" dirty="0"/>
          </a:p>
        </p:txBody>
      </p:sp>
    </p:spTree>
    <p:extLst>
      <p:ext uri="{BB962C8B-B14F-4D97-AF65-F5344CB8AC3E}">
        <p14:creationId xmlns:p14="http://schemas.microsoft.com/office/powerpoint/2010/main" val="10629439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a:extLst>
              <a:ext uri="{FF2B5EF4-FFF2-40B4-BE49-F238E27FC236}">
                <a16:creationId xmlns:a16="http://schemas.microsoft.com/office/drawing/2014/main" id="{AF5F40CD-A94F-44AF-ADC6-F2CC1266855C}"/>
              </a:ext>
            </a:extLst>
          </p:cNvPr>
          <p:cNvSpPr>
            <a:spLocks noGrp="1" noChangeArrowheads="1"/>
          </p:cNvSpPr>
          <p:nvPr>
            <p:ph type="title"/>
            <p:custDataLst>
              <p:tags r:id="rId1"/>
            </p:custDataLst>
          </p:nvPr>
        </p:nvSpPr>
        <p:spPr>
          <a:xfrm>
            <a:off x="1066800" y="838200"/>
            <a:ext cx="7239000" cy="790600"/>
          </a:xfrm>
          <a:noFill/>
        </p:spPr>
        <p:txBody>
          <a:bodyPr anchor="t"/>
          <a:lstStyle/>
          <a:p>
            <a:r>
              <a:rPr lang="fr-FR" altLang="fr-FR" dirty="0"/>
              <a:t>Mesures complémentaires des stocks de sécurité pour un bon niveau de service</a:t>
            </a:r>
          </a:p>
        </p:txBody>
      </p:sp>
      <p:sp>
        <p:nvSpPr>
          <p:cNvPr id="23557" name="Rectangle 3">
            <a:extLst>
              <a:ext uri="{FF2B5EF4-FFF2-40B4-BE49-F238E27FC236}">
                <a16:creationId xmlns:a16="http://schemas.microsoft.com/office/drawing/2014/main" id="{F892F814-234F-42F0-B839-7F8D7A75DE2E}"/>
              </a:ext>
            </a:extLst>
          </p:cNvPr>
          <p:cNvSpPr>
            <a:spLocks noGrp="1" noChangeArrowheads="1"/>
          </p:cNvSpPr>
          <p:nvPr>
            <p:ph type="body" idx="1"/>
            <p:custDataLst>
              <p:tags r:id="rId2"/>
            </p:custDataLst>
          </p:nvPr>
        </p:nvSpPr>
        <p:spPr>
          <a:xfrm>
            <a:off x="533400" y="1752600"/>
            <a:ext cx="8305800" cy="4114800"/>
          </a:xfrm>
          <a:noFill/>
        </p:spPr>
        <p:txBody>
          <a:bodyPr/>
          <a:lstStyle/>
          <a:p>
            <a:pPr>
              <a:lnSpc>
                <a:spcPct val="80000"/>
              </a:lnSpc>
            </a:pPr>
            <a:r>
              <a:rPr lang="fr-FR" altLang="fr-FR"/>
              <a:t> Un enjeu commercial majeur : </a:t>
            </a:r>
            <a:br>
              <a:rPr lang="fr-FR" altLang="fr-FR"/>
            </a:br>
            <a:r>
              <a:rPr lang="fr-FR" altLang="fr-FR"/>
              <a:t> </a:t>
            </a:r>
            <a:r>
              <a:rPr lang="fr-FR" altLang="fr-FR">
                <a:solidFill>
                  <a:srgbClr val="00279F"/>
                </a:solidFill>
              </a:rPr>
              <a:t>maintenir un taux de service élevé aux utilisateurs</a:t>
            </a:r>
          </a:p>
          <a:p>
            <a:pPr>
              <a:lnSpc>
                <a:spcPct val="80000"/>
              </a:lnSpc>
            </a:pPr>
            <a:r>
              <a:rPr lang="fr-FR" altLang="fr-FR"/>
              <a:t> Plusieurs axes de solutions conjointement :</a:t>
            </a:r>
          </a:p>
          <a:p>
            <a:pPr marL="704850" lvl="1">
              <a:lnSpc>
                <a:spcPct val="80000"/>
              </a:lnSpc>
            </a:pPr>
            <a:r>
              <a:rPr lang="fr-FR" altLang="fr-FR"/>
              <a:t>Choisir des niveaux de stocks de sécurité adéquats </a:t>
            </a:r>
            <a:br>
              <a:rPr lang="fr-FR" altLang="fr-FR"/>
            </a:br>
            <a:r>
              <a:rPr lang="fr-FR" altLang="fr-FR"/>
              <a:t>(segmentation des articles en « classes de risque »)</a:t>
            </a:r>
          </a:p>
          <a:p>
            <a:pPr marL="704850" lvl="1">
              <a:lnSpc>
                <a:spcPct val="80000"/>
              </a:lnSpc>
            </a:pPr>
            <a:r>
              <a:rPr lang="fr-FR" altLang="fr-FR"/>
              <a:t>Choisir et mettre en oeuvre une </a:t>
            </a:r>
            <a:r>
              <a:rPr lang="fr-FR" altLang="fr-FR">
                <a:solidFill>
                  <a:schemeClr val="accent2"/>
                </a:solidFill>
              </a:rPr>
              <a:t>politique fournisseurs</a:t>
            </a:r>
            <a:r>
              <a:rPr lang="fr-FR" altLang="fr-FR"/>
              <a:t> adaptée (respect des délais,  flexibilité face aux demandes exceptionnelles, envisager la "double source")</a:t>
            </a:r>
          </a:p>
          <a:p>
            <a:pPr marL="704850" lvl="1">
              <a:lnSpc>
                <a:spcPct val="80000"/>
              </a:lnSpc>
            </a:pPr>
            <a:r>
              <a:rPr lang="fr-FR" altLang="fr-FR"/>
              <a:t>Optimiser le </a:t>
            </a:r>
            <a:r>
              <a:rPr lang="fr-FR" altLang="fr-FR">
                <a:solidFill>
                  <a:schemeClr val="accent2"/>
                </a:solidFill>
              </a:rPr>
              <a:t>choix des modes de transports</a:t>
            </a:r>
            <a:r>
              <a:rPr lang="fr-FR" altLang="fr-FR"/>
              <a:t> et systèmes logistiques</a:t>
            </a:r>
          </a:p>
          <a:p>
            <a:pPr marL="704850" lvl="1">
              <a:lnSpc>
                <a:spcPct val="80000"/>
              </a:lnSpc>
            </a:pPr>
            <a:r>
              <a:rPr lang="fr-FR" altLang="fr-FR">
                <a:solidFill>
                  <a:schemeClr val="accent2"/>
                </a:solidFill>
              </a:rPr>
              <a:t>Fiabiliser la prévision</a:t>
            </a:r>
            <a:r>
              <a:rPr lang="fr-FR" altLang="fr-FR"/>
              <a:t> de besoins (exigence interne)</a:t>
            </a:r>
          </a:p>
          <a:p>
            <a:pPr marL="704850" lvl="1">
              <a:lnSpc>
                <a:spcPct val="80000"/>
              </a:lnSpc>
            </a:pPr>
            <a:r>
              <a:rPr lang="fr-FR" altLang="fr-FR"/>
              <a:t>Procédures </a:t>
            </a:r>
            <a:r>
              <a:rPr lang="fr-FR" altLang="fr-FR">
                <a:solidFill>
                  <a:schemeClr val="accent2"/>
                </a:solidFill>
              </a:rPr>
              <a:t>de dépannages d'urgence</a:t>
            </a:r>
            <a:endParaRPr lang="fr-FR" altLang="fr-FR"/>
          </a:p>
          <a:p>
            <a:pPr>
              <a:lnSpc>
                <a:spcPct val="80000"/>
              </a:lnSpc>
            </a:pPr>
            <a:r>
              <a:rPr lang="fr-FR" altLang="fr-FR"/>
              <a:t> Penser à des mesures organisationnelles :</a:t>
            </a:r>
          </a:p>
          <a:p>
            <a:pPr marL="704850" lvl="1">
              <a:lnSpc>
                <a:spcPct val="80000"/>
              </a:lnSpc>
            </a:pPr>
            <a:r>
              <a:rPr lang="fr-FR" altLang="fr-FR"/>
              <a:t>Partage et centralisation de la sécurité </a:t>
            </a:r>
            <a:br>
              <a:rPr lang="fr-FR" altLang="fr-FR"/>
            </a:br>
            <a:r>
              <a:rPr lang="fr-FR" altLang="fr-FR"/>
              <a:t>(sociétés multi-sites ou en réseau)</a:t>
            </a:r>
          </a:p>
          <a:p>
            <a:pPr marL="704850" lvl="1">
              <a:lnSpc>
                <a:spcPct val="80000"/>
              </a:lnSpc>
            </a:pPr>
            <a:r>
              <a:rPr lang="fr-FR" altLang="fr-FR"/>
              <a:t>Stocks de sécurité "stratégiques"</a:t>
            </a:r>
          </a:p>
        </p:txBody>
      </p:sp>
      <p:sp>
        <p:nvSpPr>
          <p:cNvPr id="4" name="Slide Number Placeholder 3">
            <a:extLst>
              <a:ext uri="{FF2B5EF4-FFF2-40B4-BE49-F238E27FC236}">
                <a16:creationId xmlns:a16="http://schemas.microsoft.com/office/drawing/2014/main" id="{16ADD504-A49E-491C-8A00-1879F7DFC7F9}"/>
              </a:ext>
            </a:extLst>
          </p:cNvPr>
          <p:cNvSpPr txBox="1">
            <a:spLocks/>
          </p:cNvSpPr>
          <p:nvPr>
            <p:custDataLst>
              <p:tags r:id="rId3"/>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20</a:t>
            </a:fld>
            <a:endParaRPr lang="fr-F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AC27EF-06BF-4890-8EE5-EAEF0FA90A3B}"/>
              </a:ext>
            </a:extLst>
          </p:cNvPr>
          <p:cNvSpPr>
            <a:spLocks noGrp="1"/>
          </p:cNvSpPr>
          <p:nvPr>
            <p:ph type="title"/>
            <p:custDataLst>
              <p:tags r:id="rId2"/>
            </p:custDataLst>
          </p:nvPr>
        </p:nvSpPr>
        <p:spPr>
          <a:xfrm>
            <a:off x="1066800" y="476672"/>
            <a:ext cx="7681664" cy="971128"/>
          </a:xfrm>
        </p:spPr>
        <p:txBody>
          <a:bodyPr/>
          <a:lstStyle/>
          <a:p>
            <a:r>
              <a:rPr lang="fr-FR" dirty="0"/>
              <a:t>Les variables aléatoires :</a:t>
            </a:r>
            <a:br>
              <a:rPr lang="fr-FR" dirty="0"/>
            </a:br>
            <a:r>
              <a:rPr lang="fr-FR" dirty="0"/>
              <a:t>moyenne, écart-type et variabilité</a:t>
            </a:r>
          </a:p>
        </p:txBody>
      </p:sp>
      <p:sp>
        <p:nvSpPr>
          <p:cNvPr id="3" name="Espace réservé du contenu 2">
            <a:extLst>
              <a:ext uri="{FF2B5EF4-FFF2-40B4-BE49-F238E27FC236}">
                <a16:creationId xmlns:a16="http://schemas.microsoft.com/office/drawing/2014/main" id="{20F8D32B-6988-4DFF-AFA0-B1807FE06F7B}"/>
              </a:ext>
            </a:extLst>
          </p:cNvPr>
          <p:cNvSpPr>
            <a:spLocks noGrp="1"/>
          </p:cNvSpPr>
          <p:nvPr>
            <p:ph idx="1"/>
            <p:custDataLst>
              <p:tags r:id="rId3"/>
            </p:custDataLst>
          </p:nvPr>
        </p:nvSpPr>
        <p:spPr>
          <a:xfrm>
            <a:off x="4211960" y="1447800"/>
            <a:ext cx="4824536" cy="5293568"/>
          </a:xfrm>
        </p:spPr>
        <p:txBody>
          <a:bodyPr/>
          <a:lstStyle/>
          <a:p>
            <a:pPr marL="0" indent="0">
              <a:buClr>
                <a:srgbClr val="0033CC"/>
              </a:buClr>
              <a:buNone/>
            </a:pPr>
            <a:r>
              <a:rPr lang="fr-FR" sz="1800" dirty="0">
                <a:solidFill>
                  <a:srgbClr val="0033CC"/>
                </a:solidFill>
                <a:cs typeface="Calibri" pitchFamily="34" charset="0"/>
              </a:rPr>
              <a:t>Soit n observations de valeurs connues </a:t>
            </a:r>
            <a:r>
              <a:rPr lang="fr-FR" sz="1800" dirty="0" err="1">
                <a:solidFill>
                  <a:srgbClr val="0033CC"/>
                </a:solidFill>
                <a:cs typeface="Calibri" pitchFamily="34" charset="0"/>
              </a:rPr>
              <a:t>Y</a:t>
            </a:r>
            <a:r>
              <a:rPr lang="fr-FR" sz="1800" baseline="-25000" dirty="0" err="1">
                <a:solidFill>
                  <a:srgbClr val="0033CC"/>
                </a:solidFill>
                <a:cs typeface="Calibri" pitchFamily="34" charset="0"/>
              </a:rPr>
              <a:t>t</a:t>
            </a:r>
            <a:endParaRPr lang="fr-FR" sz="1800" baseline="-25000" dirty="0">
              <a:solidFill>
                <a:srgbClr val="0033CC"/>
              </a:solidFill>
              <a:cs typeface="Calibri" pitchFamily="34" charset="0"/>
            </a:endParaRPr>
          </a:p>
          <a:p>
            <a:pPr marL="0" indent="0">
              <a:buClr>
                <a:srgbClr val="0033CC"/>
              </a:buClr>
              <a:buNone/>
            </a:pPr>
            <a:endParaRPr lang="fr-FR" sz="600" baseline="-25000" dirty="0">
              <a:solidFill>
                <a:srgbClr val="0033CC"/>
              </a:solidFill>
              <a:cs typeface="Calibri" pitchFamily="34" charset="0"/>
            </a:endParaRPr>
          </a:p>
          <a:p>
            <a:pPr marL="0" indent="0">
              <a:buClr>
                <a:srgbClr val="0033CC"/>
              </a:buClr>
              <a:buNone/>
            </a:pPr>
            <a:r>
              <a:rPr lang="fr-FR" sz="1800" dirty="0">
                <a:solidFill>
                  <a:srgbClr val="0033CC"/>
                </a:solidFill>
                <a:cs typeface="Calibri" pitchFamily="34" charset="0"/>
              </a:rPr>
              <a:t>On peut calculer :</a:t>
            </a:r>
          </a:p>
          <a:p>
            <a:pPr marL="0" lvl="1" indent="0">
              <a:buClr>
                <a:srgbClr val="008000"/>
              </a:buClr>
              <a:buSzTx/>
              <a:buNone/>
            </a:pPr>
            <a:r>
              <a:rPr lang="fr-FR" sz="1600" dirty="0">
                <a:solidFill>
                  <a:srgbClr val="008000"/>
                </a:solidFill>
                <a:cs typeface="Calibri" pitchFamily="34" charset="0"/>
              </a:rPr>
              <a:t>La</a:t>
            </a:r>
            <a:r>
              <a:rPr lang="fr-FR" sz="1400" dirty="0">
                <a:solidFill>
                  <a:srgbClr val="008000"/>
                </a:solidFill>
                <a:cs typeface="Calibri" pitchFamily="34" charset="0"/>
              </a:rPr>
              <a:t> </a:t>
            </a:r>
            <a:r>
              <a:rPr lang="fr-FR" sz="1600" dirty="0">
                <a:solidFill>
                  <a:srgbClr val="008000"/>
                </a:solidFill>
                <a:cs typeface="Calibri" pitchFamily="34" charset="0"/>
              </a:rPr>
              <a:t>moyenne </a:t>
            </a:r>
          </a:p>
          <a:p>
            <a:pPr marL="457200" lvl="1" indent="0">
              <a:buClr>
                <a:srgbClr val="008000"/>
              </a:buClr>
              <a:buSzTx/>
              <a:buNone/>
            </a:pPr>
            <a:endParaRPr lang="fr-FR" sz="1600" dirty="0">
              <a:solidFill>
                <a:srgbClr val="008000"/>
              </a:solidFill>
              <a:cs typeface="Calibri" pitchFamily="34" charset="0"/>
            </a:endParaRPr>
          </a:p>
          <a:p>
            <a:pPr marL="457200" lvl="1" indent="0">
              <a:buClr>
                <a:srgbClr val="008000"/>
              </a:buClr>
              <a:buSzTx/>
              <a:buNone/>
            </a:pPr>
            <a:endParaRPr lang="fr-FR" sz="1600" dirty="0">
              <a:solidFill>
                <a:srgbClr val="008000"/>
              </a:solidFill>
              <a:cs typeface="Calibri" pitchFamily="34" charset="0"/>
            </a:endParaRPr>
          </a:p>
          <a:p>
            <a:pPr marL="0" lvl="1" indent="0">
              <a:buClr>
                <a:srgbClr val="008000"/>
              </a:buClr>
              <a:buSzTx/>
              <a:buNone/>
            </a:pPr>
            <a:r>
              <a:rPr lang="fr-FR" sz="1600" dirty="0">
                <a:solidFill>
                  <a:srgbClr val="008000"/>
                </a:solidFill>
                <a:cs typeface="Calibri" pitchFamily="34" charset="0"/>
              </a:rPr>
              <a:t> L’écart-type </a:t>
            </a:r>
            <a:r>
              <a:rPr lang="el-GR" b="0" dirty="0">
                <a:solidFill>
                  <a:srgbClr val="008000"/>
                </a:solidFill>
                <a:cs typeface="Calibri" pitchFamily="34" charset="0"/>
              </a:rPr>
              <a:t>σ</a:t>
            </a:r>
            <a:r>
              <a:rPr lang="fr-FR" b="0" dirty="0">
                <a:solidFill>
                  <a:srgbClr val="008000"/>
                </a:solidFill>
                <a:cs typeface="Calibri" pitchFamily="34" charset="0"/>
              </a:rPr>
              <a:t> </a:t>
            </a:r>
            <a:r>
              <a:rPr lang="fr-FR" sz="1600" dirty="0">
                <a:solidFill>
                  <a:srgbClr val="008000"/>
                </a:solidFill>
                <a:cs typeface="Calibri" pitchFamily="34" charset="0"/>
              </a:rPr>
              <a:t>(la dispersion des valeurs)</a:t>
            </a:r>
          </a:p>
          <a:p>
            <a:pPr marL="914400" lvl="2" indent="0">
              <a:buClr>
                <a:schemeClr val="tx1"/>
              </a:buClr>
              <a:buNone/>
            </a:pPr>
            <a:r>
              <a:rPr lang="fr-FR" sz="1400" b="0" dirty="0">
                <a:cs typeface="Calibri" pitchFamily="34" charset="0"/>
              </a:rPr>
              <a:t> </a:t>
            </a:r>
          </a:p>
          <a:p>
            <a:pPr marL="914400" lvl="2" indent="0">
              <a:buClr>
                <a:schemeClr val="tx1"/>
              </a:buClr>
              <a:buNone/>
            </a:pPr>
            <a:endParaRPr lang="fr-FR" sz="1400" b="0" dirty="0">
              <a:solidFill>
                <a:srgbClr val="008000"/>
              </a:solidFill>
              <a:cs typeface="Calibri" pitchFamily="34" charset="0"/>
            </a:endParaRPr>
          </a:p>
          <a:p>
            <a:pPr marL="914400" lvl="2" indent="0">
              <a:buClr>
                <a:schemeClr val="tx1"/>
              </a:buClr>
              <a:buNone/>
            </a:pPr>
            <a:endParaRPr lang="fr-FR" sz="1400" dirty="0">
              <a:solidFill>
                <a:srgbClr val="008000"/>
              </a:solidFill>
              <a:cs typeface="Calibri" pitchFamily="34" charset="0"/>
            </a:endParaRPr>
          </a:p>
          <a:p>
            <a:pPr marL="457200" lvl="1" indent="0">
              <a:buClr>
                <a:srgbClr val="008000"/>
              </a:buClr>
              <a:buSzTx/>
              <a:buNone/>
            </a:pPr>
            <a:endParaRPr lang="fr-FR" sz="1600" dirty="0">
              <a:solidFill>
                <a:srgbClr val="008000"/>
              </a:solidFill>
              <a:cs typeface="Calibri" pitchFamily="34" charset="0"/>
            </a:endParaRPr>
          </a:p>
          <a:p>
            <a:pPr marL="457200" lvl="1" indent="0">
              <a:buClr>
                <a:srgbClr val="008000"/>
              </a:buClr>
              <a:buSzTx/>
              <a:buNone/>
            </a:pPr>
            <a:endParaRPr lang="fr-FR" sz="1600" dirty="0">
              <a:solidFill>
                <a:srgbClr val="008000"/>
              </a:solidFill>
              <a:cs typeface="Calibri" pitchFamily="34" charset="0"/>
            </a:endParaRPr>
          </a:p>
          <a:p>
            <a:pPr marL="457200" lvl="1" indent="0">
              <a:buClr>
                <a:srgbClr val="008000"/>
              </a:buClr>
              <a:buSzTx/>
              <a:buNone/>
            </a:pPr>
            <a:endParaRPr lang="fr-FR" sz="1600" dirty="0">
              <a:solidFill>
                <a:srgbClr val="008000"/>
              </a:solidFill>
              <a:cs typeface="Calibri" pitchFamily="34" charset="0"/>
            </a:endParaRPr>
          </a:p>
          <a:p>
            <a:pPr marL="0" lvl="1" indent="0">
              <a:buClr>
                <a:srgbClr val="008000"/>
              </a:buClr>
              <a:buSzTx/>
              <a:buNone/>
            </a:pPr>
            <a:r>
              <a:rPr lang="fr-FR" sz="1600" dirty="0">
                <a:solidFill>
                  <a:srgbClr val="008000"/>
                </a:solidFill>
                <a:cs typeface="Calibri" pitchFamily="34" charset="0"/>
              </a:rPr>
              <a:t>La variance V</a:t>
            </a:r>
          </a:p>
          <a:p>
            <a:pPr marL="0" lvl="1" indent="0">
              <a:buClr>
                <a:srgbClr val="008000"/>
              </a:buClr>
              <a:buSzTx/>
              <a:buNone/>
            </a:pPr>
            <a:r>
              <a:rPr lang="fr-FR" sz="1200" dirty="0">
                <a:solidFill>
                  <a:srgbClr val="000000"/>
                </a:solidFill>
                <a:cs typeface="Calibri" pitchFamily="34" charset="0"/>
              </a:rPr>
              <a:t>Carré de l’écart-type</a:t>
            </a:r>
          </a:p>
          <a:p>
            <a:pPr marL="0" lvl="1" indent="0">
              <a:buClr>
                <a:srgbClr val="008000"/>
              </a:buClr>
              <a:buSzTx/>
              <a:buNone/>
            </a:pPr>
            <a:endParaRPr lang="fr-FR" sz="1600" dirty="0">
              <a:solidFill>
                <a:srgbClr val="008000"/>
              </a:solidFill>
              <a:cs typeface="Calibri" pitchFamily="34" charset="0"/>
            </a:endParaRPr>
          </a:p>
          <a:p>
            <a:pPr marL="0" lvl="1" indent="0">
              <a:buClr>
                <a:srgbClr val="008000"/>
              </a:buClr>
              <a:buSzTx/>
              <a:buNone/>
            </a:pPr>
            <a:r>
              <a:rPr lang="fr-FR" sz="1600" dirty="0">
                <a:solidFill>
                  <a:srgbClr val="008000"/>
                </a:solidFill>
                <a:cs typeface="Calibri" pitchFamily="34" charset="0"/>
              </a:rPr>
              <a:t>Le coefficient de variation </a:t>
            </a:r>
            <a:br>
              <a:rPr lang="fr-FR" sz="1600" dirty="0">
                <a:solidFill>
                  <a:srgbClr val="008000"/>
                </a:solidFill>
                <a:cs typeface="Calibri" pitchFamily="34" charset="0"/>
              </a:rPr>
            </a:br>
            <a:r>
              <a:rPr lang="fr-FR" sz="1600" dirty="0">
                <a:solidFill>
                  <a:srgbClr val="008000"/>
                </a:solidFill>
                <a:cs typeface="Calibri" pitchFamily="34" charset="0"/>
              </a:rPr>
              <a:t>ou variabilité</a:t>
            </a:r>
          </a:p>
          <a:p>
            <a:pPr marL="0" lvl="1" indent="0">
              <a:buClr>
                <a:srgbClr val="008000"/>
              </a:buClr>
              <a:buSzTx/>
              <a:buNone/>
            </a:pPr>
            <a:r>
              <a:rPr lang="fr-FR" sz="1400" dirty="0">
                <a:solidFill>
                  <a:srgbClr val="000000"/>
                </a:solidFill>
                <a:cs typeface="Calibri" pitchFamily="34" charset="0"/>
              </a:rPr>
              <a:t>Rapport écart-type / moyenne</a:t>
            </a:r>
          </a:p>
          <a:p>
            <a:pPr lvl="2">
              <a:buClr>
                <a:schemeClr val="tx1"/>
              </a:buClr>
              <a:buSzPct val="90000"/>
              <a:buFont typeface="Wingdings" pitchFamily="2" charset="2"/>
              <a:buChar char="Ä"/>
            </a:pPr>
            <a:endParaRPr lang="fr-FR" sz="1400" dirty="0">
              <a:cs typeface="Calibri" pitchFamily="34" charset="0"/>
            </a:endParaRPr>
          </a:p>
        </p:txBody>
      </p:sp>
      <p:graphicFrame>
        <p:nvGraphicFramePr>
          <p:cNvPr id="7" name="Object 102">
            <a:extLst>
              <a:ext uri="{FF2B5EF4-FFF2-40B4-BE49-F238E27FC236}">
                <a16:creationId xmlns:a16="http://schemas.microsoft.com/office/drawing/2014/main" id="{21C8FF38-A0AD-4826-BB0A-BC8F808D3989}"/>
              </a:ext>
            </a:extLst>
          </p:cNvPr>
          <p:cNvGraphicFramePr>
            <a:graphicFrameLocks noChangeAspect="1"/>
          </p:cNvGraphicFramePr>
          <p:nvPr>
            <p:custDataLst>
              <p:tags r:id="rId4"/>
            </p:custDataLst>
            <p:extLst>
              <p:ext uri="{D42A27DB-BD31-4B8C-83A1-F6EECF244321}">
                <p14:modId xmlns:p14="http://schemas.microsoft.com/office/powerpoint/2010/main" val="1595886254"/>
              </p:ext>
            </p:extLst>
          </p:nvPr>
        </p:nvGraphicFramePr>
        <p:xfrm>
          <a:off x="7062923" y="1916832"/>
          <a:ext cx="1184275" cy="1066800"/>
        </p:xfrm>
        <a:graphic>
          <a:graphicData uri="http://schemas.openxmlformats.org/presentationml/2006/ole">
            <mc:AlternateContent xmlns:mc="http://schemas.openxmlformats.org/markup-compatibility/2006">
              <mc:Choice xmlns:v="urn:schemas-microsoft-com:vml" Requires="v">
                <p:oleObj spid="_x0000_s9440" name="Équation" r:id="rId16" imgW="672840" imgH="609480" progId="Equation.3">
                  <p:embed/>
                </p:oleObj>
              </mc:Choice>
              <mc:Fallback>
                <p:oleObj name="Équation" r:id="rId16" imgW="672840" imgH="609480" progId="Equation.3">
                  <p:embed/>
                  <p:pic>
                    <p:nvPicPr>
                      <p:cNvPr id="301158" name="Object 10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062923" y="1916832"/>
                        <a:ext cx="1184275" cy="1066800"/>
                      </a:xfrm>
                      <a:prstGeom prst="rect">
                        <a:avLst/>
                      </a:prstGeom>
                      <a:solidFill>
                        <a:schemeClr val="accent6">
                          <a:lumMod val="20000"/>
                          <a:lumOff val="80000"/>
                        </a:schemeClr>
                      </a:solidFill>
                      <a:ln w="25400">
                        <a:solidFill>
                          <a:srgbClr val="000000"/>
                        </a:solidFill>
                        <a:miter lim="800000"/>
                        <a:headEnd/>
                        <a:tailEnd/>
                      </a:ln>
                    </p:spPr>
                  </p:pic>
                </p:oleObj>
              </mc:Fallback>
            </mc:AlternateContent>
          </a:graphicData>
        </a:graphic>
      </p:graphicFrame>
      <p:graphicFrame>
        <p:nvGraphicFramePr>
          <p:cNvPr id="8" name="Object 101">
            <a:extLst>
              <a:ext uri="{FF2B5EF4-FFF2-40B4-BE49-F238E27FC236}">
                <a16:creationId xmlns:a16="http://schemas.microsoft.com/office/drawing/2014/main" id="{1DD3CCE9-8D8B-4C81-A112-FAF8396BA2A5}"/>
              </a:ext>
            </a:extLst>
          </p:cNvPr>
          <p:cNvGraphicFramePr>
            <a:graphicFrameLocks noChangeAspect="1"/>
          </p:cNvGraphicFramePr>
          <p:nvPr>
            <p:custDataLst>
              <p:tags r:id="rId5"/>
            </p:custDataLst>
            <p:extLst>
              <p:ext uri="{D42A27DB-BD31-4B8C-83A1-F6EECF244321}">
                <p14:modId xmlns:p14="http://schemas.microsoft.com/office/powerpoint/2010/main" val="1645905801"/>
              </p:ext>
            </p:extLst>
          </p:nvPr>
        </p:nvGraphicFramePr>
        <p:xfrm>
          <a:off x="4572000" y="3903885"/>
          <a:ext cx="1897062" cy="1055687"/>
        </p:xfrm>
        <a:graphic>
          <a:graphicData uri="http://schemas.openxmlformats.org/presentationml/2006/ole">
            <mc:AlternateContent xmlns:mc="http://schemas.openxmlformats.org/markup-compatibility/2006">
              <mc:Choice xmlns:v="urn:schemas-microsoft-com:vml" Requires="v">
                <p:oleObj spid="_x0000_s9441" name="Équation" r:id="rId18" imgW="1155600" imgH="647640" progId="Equation.3">
                  <p:embed/>
                </p:oleObj>
              </mc:Choice>
              <mc:Fallback>
                <p:oleObj name="Équation" r:id="rId18" imgW="1155600" imgH="647640" progId="Equation.3">
                  <p:embed/>
                  <p:pic>
                    <p:nvPicPr>
                      <p:cNvPr id="301157" name="Object 10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572000" y="3903885"/>
                        <a:ext cx="1897062" cy="1055687"/>
                      </a:xfrm>
                      <a:prstGeom prst="rect">
                        <a:avLst/>
                      </a:prstGeom>
                      <a:solidFill>
                        <a:schemeClr val="accent6">
                          <a:lumMod val="20000"/>
                          <a:lumOff val="80000"/>
                        </a:schemeClr>
                      </a:solidFill>
                      <a:ln w="25400">
                        <a:solidFill>
                          <a:srgbClr val="000000"/>
                        </a:solidFill>
                        <a:miter lim="800000"/>
                        <a:headEnd/>
                        <a:tailEnd/>
                      </a:ln>
                    </p:spPr>
                  </p:pic>
                </p:oleObj>
              </mc:Fallback>
            </mc:AlternateContent>
          </a:graphicData>
        </a:graphic>
      </p:graphicFrame>
      <p:graphicFrame>
        <p:nvGraphicFramePr>
          <p:cNvPr id="9" name="Object 111">
            <a:extLst>
              <a:ext uri="{FF2B5EF4-FFF2-40B4-BE49-F238E27FC236}">
                <a16:creationId xmlns:a16="http://schemas.microsoft.com/office/drawing/2014/main" id="{BDA16F6C-CFDC-415E-B21F-24E1CCE4F0E5}"/>
              </a:ext>
            </a:extLst>
          </p:cNvPr>
          <p:cNvGraphicFramePr>
            <a:graphicFrameLocks noChangeAspect="1"/>
          </p:cNvGraphicFramePr>
          <p:nvPr>
            <p:custDataLst>
              <p:tags r:id="rId6"/>
            </p:custDataLst>
            <p:extLst>
              <p:ext uri="{D42A27DB-BD31-4B8C-83A1-F6EECF244321}">
                <p14:modId xmlns:p14="http://schemas.microsoft.com/office/powerpoint/2010/main" val="2697115194"/>
              </p:ext>
            </p:extLst>
          </p:nvPr>
        </p:nvGraphicFramePr>
        <p:xfrm>
          <a:off x="7036729" y="3903884"/>
          <a:ext cx="1897063" cy="1055688"/>
        </p:xfrm>
        <a:graphic>
          <a:graphicData uri="http://schemas.openxmlformats.org/presentationml/2006/ole">
            <mc:AlternateContent xmlns:mc="http://schemas.openxmlformats.org/markup-compatibility/2006">
              <mc:Choice xmlns:v="urn:schemas-microsoft-com:vml" Requires="v">
                <p:oleObj spid="_x0000_s9442" name="Équation" r:id="rId20" imgW="1155600" imgH="647640" progId="Equation.3">
                  <p:embed/>
                </p:oleObj>
              </mc:Choice>
              <mc:Fallback>
                <p:oleObj name="Équation" r:id="rId20" imgW="1155600" imgH="647640" progId="Equation.3">
                  <p:embed/>
                  <p:pic>
                    <p:nvPicPr>
                      <p:cNvPr id="301167" name="Object 11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036729" y="3903884"/>
                        <a:ext cx="1897063" cy="1055688"/>
                      </a:xfrm>
                      <a:prstGeom prst="rect">
                        <a:avLst/>
                      </a:prstGeom>
                      <a:solidFill>
                        <a:schemeClr val="accent6">
                          <a:lumMod val="20000"/>
                          <a:lumOff val="80000"/>
                        </a:schemeClr>
                      </a:solidFill>
                      <a:ln w="25400">
                        <a:solidFill>
                          <a:srgbClr val="000000"/>
                        </a:solidFill>
                        <a:miter lim="800000"/>
                        <a:headEnd/>
                        <a:tailEnd/>
                      </a:ln>
                    </p:spPr>
                  </p:pic>
                </p:oleObj>
              </mc:Fallback>
            </mc:AlternateContent>
          </a:graphicData>
        </a:graphic>
      </p:graphicFrame>
      <p:sp>
        <p:nvSpPr>
          <p:cNvPr id="12" name="Rectangle 11">
            <a:extLst>
              <a:ext uri="{FF2B5EF4-FFF2-40B4-BE49-F238E27FC236}">
                <a16:creationId xmlns:a16="http://schemas.microsoft.com/office/drawing/2014/main" id="{287D8D78-10D4-4248-9CE8-D158C713EB31}"/>
              </a:ext>
            </a:extLst>
          </p:cNvPr>
          <p:cNvSpPr/>
          <p:nvPr>
            <p:custDataLst>
              <p:tags r:id="rId7"/>
            </p:custDataLst>
          </p:nvPr>
        </p:nvSpPr>
        <p:spPr>
          <a:xfrm>
            <a:off x="4156917" y="3410969"/>
            <a:ext cx="2879812" cy="424732"/>
          </a:xfrm>
          <a:prstGeom prst="rect">
            <a:avLst/>
          </a:prstGeom>
        </p:spPr>
        <p:txBody>
          <a:bodyPr wrap="square">
            <a:spAutoFit/>
          </a:bodyPr>
          <a:lstStyle/>
          <a:p>
            <a:pPr marL="0" lvl="2" algn="l">
              <a:buClr>
                <a:schemeClr val="tx1"/>
              </a:buClr>
            </a:pPr>
            <a:r>
              <a:rPr lang="fr-FR" sz="1200" dirty="0">
                <a:solidFill>
                  <a:srgbClr val="000000"/>
                </a:solidFill>
                <a:latin typeface="+mj-lt"/>
                <a:cs typeface="Calibri" pitchFamily="34" charset="0"/>
              </a:rPr>
              <a:t>d’une population en se basant sur un échantillon de cette population</a:t>
            </a:r>
            <a:endParaRPr lang="el-GR" sz="1200" dirty="0">
              <a:solidFill>
                <a:srgbClr val="000000"/>
              </a:solidFill>
              <a:latin typeface="+mj-lt"/>
              <a:cs typeface="Calibri" pitchFamily="34" charset="0"/>
            </a:endParaRPr>
          </a:p>
        </p:txBody>
      </p:sp>
      <p:sp>
        <p:nvSpPr>
          <p:cNvPr id="13" name="ZoneTexte 12">
            <a:extLst>
              <a:ext uri="{FF2B5EF4-FFF2-40B4-BE49-F238E27FC236}">
                <a16:creationId xmlns:a16="http://schemas.microsoft.com/office/drawing/2014/main" id="{1C52D8A5-175E-4E17-B61A-2B09865A656C}"/>
              </a:ext>
            </a:extLst>
          </p:cNvPr>
          <p:cNvSpPr txBox="1"/>
          <p:nvPr>
            <p:custDataLst>
              <p:tags r:id="rId8"/>
            </p:custDataLst>
          </p:nvPr>
        </p:nvSpPr>
        <p:spPr>
          <a:xfrm>
            <a:off x="6894410" y="3430312"/>
            <a:ext cx="2142086" cy="424732"/>
          </a:xfrm>
          <a:prstGeom prst="rect">
            <a:avLst/>
          </a:prstGeom>
          <a:noFill/>
        </p:spPr>
        <p:txBody>
          <a:bodyPr wrap="square" rtlCol="0">
            <a:spAutoFit/>
          </a:bodyPr>
          <a:lstStyle/>
          <a:p>
            <a:pPr marL="0" lvl="2">
              <a:buClr>
                <a:schemeClr val="tx1"/>
              </a:buClr>
              <a:buSzPct val="90000"/>
              <a:buFont typeface="Wingdings" pitchFamily="2" charset="2"/>
              <a:buChar char="Ä"/>
            </a:pPr>
            <a:r>
              <a:rPr lang="fr-FR" sz="1200" dirty="0">
                <a:solidFill>
                  <a:srgbClr val="000000"/>
                </a:solidFill>
                <a:latin typeface="+mj-lt"/>
                <a:cs typeface="Calibri" pitchFamily="34" charset="0"/>
              </a:rPr>
              <a:t>d’une population à partir de la population entière</a:t>
            </a:r>
          </a:p>
        </p:txBody>
      </p:sp>
      <p:graphicFrame>
        <p:nvGraphicFramePr>
          <p:cNvPr id="14" name="Object 6">
            <a:extLst>
              <a:ext uri="{FF2B5EF4-FFF2-40B4-BE49-F238E27FC236}">
                <a16:creationId xmlns:a16="http://schemas.microsoft.com/office/drawing/2014/main" id="{A4D6761F-58D1-4902-A783-504D82CCEC81}"/>
              </a:ext>
            </a:extLst>
          </p:cNvPr>
          <p:cNvGraphicFramePr>
            <a:graphicFrameLocks noChangeAspect="1"/>
          </p:cNvGraphicFramePr>
          <p:nvPr>
            <p:custDataLst>
              <p:tags r:id="rId9"/>
            </p:custDataLst>
            <p:extLst>
              <p:ext uri="{D42A27DB-BD31-4B8C-83A1-F6EECF244321}">
                <p14:modId xmlns:p14="http://schemas.microsoft.com/office/powerpoint/2010/main" val="967582616"/>
              </p:ext>
            </p:extLst>
          </p:nvPr>
        </p:nvGraphicFramePr>
        <p:xfrm>
          <a:off x="7062923" y="5187186"/>
          <a:ext cx="922337" cy="365125"/>
        </p:xfrm>
        <a:graphic>
          <a:graphicData uri="http://schemas.openxmlformats.org/presentationml/2006/ole">
            <mc:AlternateContent xmlns:mc="http://schemas.openxmlformats.org/markup-compatibility/2006">
              <mc:Choice xmlns:v="urn:schemas-microsoft-com:vml" Requires="v">
                <p:oleObj spid="_x0000_s9443" name="Equation" r:id="rId22" imgW="444240" imgH="177480" progId="Equation.3">
                  <p:embed/>
                </p:oleObj>
              </mc:Choice>
              <mc:Fallback>
                <p:oleObj name="Equation" r:id="rId22" imgW="444240" imgH="177480" progId="Equation.3">
                  <p:embed/>
                  <p:pic>
                    <p:nvPicPr>
                      <p:cNvPr id="186374" name="Object 6"/>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062923" y="5187186"/>
                        <a:ext cx="922337" cy="365125"/>
                      </a:xfrm>
                      <a:prstGeom prst="rect">
                        <a:avLst/>
                      </a:prstGeom>
                      <a:solidFill>
                        <a:schemeClr val="accent6">
                          <a:lumMod val="20000"/>
                          <a:lumOff val="80000"/>
                        </a:schemeClr>
                      </a:solidFill>
                      <a:ln w="25400">
                        <a:solidFill>
                          <a:srgbClr val="000000"/>
                        </a:solidFill>
                        <a:miter lim="800000"/>
                        <a:headEnd/>
                        <a:tailEnd/>
                      </a:ln>
                    </p:spPr>
                  </p:pic>
                </p:oleObj>
              </mc:Fallback>
            </mc:AlternateContent>
          </a:graphicData>
        </a:graphic>
      </p:graphicFrame>
      <p:graphicFrame>
        <p:nvGraphicFramePr>
          <p:cNvPr id="15" name="Object 6">
            <a:extLst>
              <a:ext uri="{FF2B5EF4-FFF2-40B4-BE49-F238E27FC236}">
                <a16:creationId xmlns:a16="http://schemas.microsoft.com/office/drawing/2014/main" id="{D8A3D8CF-D4C9-474C-BB83-A66A577EC547}"/>
              </a:ext>
            </a:extLst>
          </p:cNvPr>
          <p:cNvGraphicFramePr>
            <a:graphicFrameLocks noChangeAspect="1"/>
          </p:cNvGraphicFramePr>
          <p:nvPr>
            <p:custDataLst>
              <p:tags r:id="rId10"/>
            </p:custDataLst>
            <p:extLst>
              <p:ext uri="{D42A27DB-BD31-4B8C-83A1-F6EECF244321}">
                <p14:modId xmlns:p14="http://schemas.microsoft.com/office/powerpoint/2010/main" val="1701150510"/>
              </p:ext>
            </p:extLst>
          </p:nvPr>
        </p:nvGraphicFramePr>
        <p:xfrm>
          <a:off x="7063494" y="5740163"/>
          <a:ext cx="995237" cy="702594"/>
        </p:xfrm>
        <a:graphic>
          <a:graphicData uri="http://schemas.openxmlformats.org/presentationml/2006/ole">
            <mc:AlternateContent xmlns:mc="http://schemas.openxmlformats.org/markup-compatibility/2006">
              <mc:Choice xmlns:v="urn:schemas-microsoft-com:vml" Requires="v">
                <p:oleObj spid="_x0000_s9444" name="Équation" r:id="rId24" imgW="558720" imgH="393480" progId="Equation.3">
                  <p:embed/>
                </p:oleObj>
              </mc:Choice>
              <mc:Fallback>
                <p:oleObj name="Équation" r:id="rId24" imgW="558720" imgH="393480" progId="Equation.3">
                  <p:embed/>
                  <p:pic>
                    <p:nvPicPr>
                      <p:cNvPr id="428038" name="Object 6"/>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7063494" y="5740163"/>
                        <a:ext cx="995237" cy="702594"/>
                      </a:xfrm>
                      <a:prstGeom prst="rect">
                        <a:avLst/>
                      </a:prstGeom>
                      <a:solidFill>
                        <a:schemeClr val="accent6">
                          <a:lumMod val="20000"/>
                          <a:lumOff val="80000"/>
                        </a:schemeClr>
                      </a:solidFill>
                      <a:ln w="25400">
                        <a:solidFill>
                          <a:srgbClr val="000000"/>
                        </a:solidFill>
                        <a:miter lim="800000"/>
                        <a:headEnd/>
                        <a:tailEnd/>
                      </a:ln>
                    </p:spPr>
                  </p:pic>
                </p:oleObj>
              </mc:Fallback>
            </mc:AlternateContent>
          </a:graphicData>
        </a:graphic>
      </p:graphicFrame>
      <p:sp>
        <p:nvSpPr>
          <p:cNvPr id="16" name="ZoneTexte 15">
            <a:extLst>
              <a:ext uri="{FF2B5EF4-FFF2-40B4-BE49-F238E27FC236}">
                <a16:creationId xmlns:a16="http://schemas.microsoft.com/office/drawing/2014/main" id="{0EB9618A-3283-4E07-B882-26B138983776}"/>
              </a:ext>
            </a:extLst>
          </p:cNvPr>
          <p:cNvSpPr txBox="1"/>
          <p:nvPr>
            <p:custDataLst>
              <p:tags r:id="rId11"/>
            </p:custDataLst>
          </p:nvPr>
        </p:nvSpPr>
        <p:spPr>
          <a:xfrm>
            <a:off x="610826" y="6315526"/>
            <a:ext cx="2223687" cy="369332"/>
          </a:xfrm>
          <a:prstGeom prst="rect">
            <a:avLst/>
          </a:prstGeom>
          <a:noFill/>
        </p:spPr>
        <p:txBody>
          <a:bodyPr wrap="none" rtlCol="0">
            <a:spAutoFit/>
          </a:bodyPr>
          <a:lstStyle/>
          <a:p>
            <a:r>
              <a:rPr lang="fr-FR" dirty="0">
                <a:solidFill>
                  <a:srgbClr val="000000"/>
                </a:solidFill>
                <a:cs typeface="Calibri" pitchFamily="34" charset="0"/>
              </a:rPr>
              <a:t>Moyenne : </a:t>
            </a:r>
            <a:r>
              <a:rPr lang="fr-FR" dirty="0">
                <a:solidFill>
                  <a:srgbClr val="FF0000"/>
                </a:solidFill>
                <a:cs typeface="Calibri" pitchFamily="34" charset="0"/>
              </a:rPr>
              <a:t>=MOYENNE(B2:B27)</a:t>
            </a:r>
          </a:p>
          <a:p>
            <a:r>
              <a:rPr lang="fr-FR" dirty="0">
                <a:solidFill>
                  <a:srgbClr val="000000"/>
                </a:solidFill>
                <a:cs typeface="Calibri" pitchFamily="34" charset="0"/>
              </a:rPr>
              <a:t>Écart-type : </a:t>
            </a:r>
            <a:r>
              <a:rPr lang="fr-FR" dirty="0">
                <a:solidFill>
                  <a:srgbClr val="FF0000"/>
                </a:solidFill>
                <a:cs typeface="Calibri" pitchFamily="34" charset="0"/>
              </a:rPr>
              <a:t>=ECARTYPE(B2:B27)</a:t>
            </a:r>
          </a:p>
        </p:txBody>
      </p:sp>
      <p:pic>
        <p:nvPicPr>
          <p:cNvPr id="19" name="Image 18">
            <a:extLst>
              <a:ext uri="{FF2B5EF4-FFF2-40B4-BE49-F238E27FC236}">
                <a16:creationId xmlns:a16="http://schemas.microsoft.com/office/drawing/2014/main" id="{C143C917-FF2E-4536-8280-07A227E3FBDF}"/>
              </a:ext>
            </a:extLst>
          </p:cNvPr>
          <p:cNvPicPr>
            <a:picLocks noChangeAspect="1"/>
          </p:cNvPicPr>
          <p:nvPr>
            <p:custDataLst>
              <p:tags r:id="rId12"/>
            </p:custDataLst>
          </p:nvPr>
        </p:nvPicPr>
        <p:blipFill>
          <a:blip r:embed="rId26"/>
          <a:stretch>
            <a:fillRect/>
          </a:stretch>
        </p:blipFill>
        <p:spPr>
          <a:xfrm>
            <a:off x="220293" y="1376876"/>
            <a:ext cx="3185756" cy="4938650"/>
          </a:xfrm>
          <a:prstGeom prst="rect">
            <a:avLst/>
          </a:prstGeom>
        </p:spPr>
      </p:pic>
      <p:sp>
        <p:nvSpPr>
          <p:cNvPr id="20" name="Slide Number Placeholder 3">
            <a:extLst>
              <a:ext uri="{FF2B5EF4-FFF2-40B4-BE49-F238E27FC236}">
                <a16:creationId xmlns:a16="http://schemas.microsoft.com/office/drawing/2014/main" id="{0F361AEF-953E-44E3-BF34-AE4786A20C6A}"/>
              </a:ext>
            </a:extLst>
          </p:cNvPr>
          <p:cNvSpPr txBox="1">
            <a:spLocks/>
          </p:cNvSpPr>
          <p:nvPr>
            <p:custDataLst>
              <p:tags r:id="rId13"/>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3</a:t>
            </a:fld>
            <a:endParaRPr lang="fr-FR" dirty="0"/>
          </a:p>
        </p:txBody>
      </p:sp>
    </p:spTree>
    <p:extLst>
      <p:ext uri="{BB962C8B-B14F-4D97-AF65-F5344CB8AC3E}">
        <p14:creationId xmlns:p14="http://schemas.microsoft.com/office/powerpoint/2010/main" val="151744730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7CF2A0-FFD5-42B0-A35D-C261FF345AA8}"/>
              </a:ext>
            </a:extLst>
          </p:cNvPr>
          <p:cNvSpPr>
            <a:spLocks noGrp="1"/>
          </p:cNvSpPr>
          <p:nvPr>
            <p:ph type="title"/>
            <p:custDataLst>
              <p:tags r:id="rId1"/>
            </p:custDataLst>
          </p:nvPr>
        </p:nvSpPr>
        <p:spPr>
          <a:xfrm>
            <a:off x="1259632" y="620688"/>
            <a:ext cx="7272808" cy="720080"/>
          </a:xfrm>
        </p:spPr>
        <p:txBody>
          <a:bodyPr/>
          <a:lstStyle/>
          <a:p>
            <a:r>
              <a:rPr lang="fr-FR" dirty="0"/>
              <a:t>Regroupement des données </a:t>
            </a:r>
            <a:br>
              <a:rPr lang="fr-FR" dirty="0"/>
            </a:br>
            <a:r>
              <a:rPr lang="fr-FR" dirty="0"/>
              <a:t>et loi normale</a:t>
            </a:r>
          </a:p>
        </p:txBody>
      </p:sp>
      <p:pic>
        <p:nvPicPr>
          <p:cNvPr id="9" name="Image 8">
            <a:extLst>
              <a:ext uri="{FF2B5EF4-FFF2-40B4-BE49-F238E27FC236}">
                <a16:creationId xmlns:a16="http://schemas.microsoft.com/office/drawing/2014/main" id="{CC3A7C46-8F99-46BF-BE0A-90A71E9BA559}"/>
              </a:ext>
            </a:extLst>
          </p:cNvPr>
          <p:cNvPicPr>
            <a:picLocks noChangeAspect="1"/>
          </p:cNvPicPr>
          <p:nvPr>
            <p:custDataLst>
              <p:tags r:id="rId2"/>
            </p:custDataLst>
          </p:nvPr>
        </p:nvPicPr>
        <p:blipFill>
          <a:blip r:embed="rId8"/>
          <a:stretch>
            <a:fillRect/>
          </a:stretch>
        </p:blipFill>
        <p:spPr>
          <a:xfrm>
            <a:off x="179512" y="1484784"/>
            <a:ext cx="3614579" cy="4461867"/>
          </a:xfrm>
          <a:prstGeom prst="rect">
            <a:avLst/>
          </a:prstGeom>
        </p:spPr>
      </p:pic>
      <p:graphicFrame>
        <p:nvGraphicFramePr>
          <p:cNvPr id="10" name="Graphique 9">
            <a:extLst>
              <a:ext uri="{FF2B5EF4-FFF2-40B4-BE49-F238E27FC236}">
                <a16:creationId xmlns:a16="http://schemas.microsoft.com/office/drawing/2014/main" id="{984ADCEC-BC4A-400D-A069-C688F377E5D9}"/>
              </a:ext>
            </a:extLst>
          </p:cNvPr>
          <p:cNvGraphicFramePr>
            <a:graphicFrameLocks/>
          </p:cNvGraphicFramePr>
          <p:nvPr>
            <p:custDataLst>
              <p:tags r:id="rId3"/>
            </p:custDataLst>
            <p:extLst>
              <p:ext uri="{D42A27DB-BD31-4B8C-83A1-F6EECF244321}">
                <p14:modId xmlns:p14="http://schemas.microsoft.com/office/powerpoint/2010/main" val="2130357939"/>
              </p:ext>
            </p:extLst>
          </p:nvPr>
        </p:nvGraphicFramePr>
        <p:xfrm>
          <a:off x="4139952" y="1638706"/>
          <a:ext cx="4572000" cy="2743200"/>
        </p:xfrm>
        <a:graphic>
          <a:graphicData uri="http://schemas.openxmlformats.org/drawingml/2006/chart">
            <c:chart xmlns:c="http://schemas.openxmlformats.org/drawingml/2006/chart" xmlns:r="http://schemas.openxmlformats.org/officeDocument/2006/relationships" r:id="rId9"/>
          </a:graphicData>
        </a:graphic>
      </p:graphicFrame>
      <p:sp>
        <p:nvSpPr>
          <p:cNvPr id="7" name="ZoneTexte 6">
            <a:extLst>
              <a:ext uri="{FF2B5EF4-FFF2-40B4-BE49-F238E27FC236}">
                <a16:creationId xmlns:a16="http://schemas.microsoft.com/office/drawing/2014/main" id="{1860A5EC-8060-497C-8D74-B8863EC941B0}"/>
              </a:ext>
            </a:extLst>
          </p:cNvPr>
          <p:cNvSpPr txBox="1"/>
          <p:nvPr>
            <p:custDataLst>
              <p:tags r:id="rId4"/>
            </p:custDataLst>
          </p:nvPr>
        </p:nvSpPr>
        <p:spPr>
          <a:xfrm>
            <a:off x="4150469" y="4959521"/>
            <a:ext cx="2749471" cy="987130"/>
          </a:xfrm>
          <a:prstGeom prst="rect">
            <a:avLst/>
          </a:prstGeom>
          <a:noFill/>
        </p:spPr>
        <p:txBody>
          <a:bodyPr wrap="none" rtlCol="0">
            <a:spAutoFit/>
          </a:bodyPr>
          <a:lstStyle/>
          <a:p>
            <a:pPr algn="l">
              <a:lnSpc>
                <a:spcPct val="150000"/>
              </a:lnSpc>
            </a:pPr>
            <a:r>
              <a:rPr lang="fr-FR">
                <a:solidFill>
                  <a:srgbClr val="000000"/>
                </a:solidFill>
              </a:rPr>
              <a:t>La colonne E est calculée par la formule :</a:t>
            </a:r>
          </a:p>
          <a:p>
            <a:pPr algn="l">
              <a:lnSpc>
                <a:spcPct val="150000"/>
              </a:lnSpc>
            </a:pPr>
            <a:r>
              <a:rPr lang="fr-FR">
                <a:solidFill>
                  <a:srgbClr val="000000"/>
                </a:solidFill>
              </a:rPr>
              <a:t>{=FREQUENCE(B2:B27;D2:D12)}</a:t>
            </a:r>
          </a:p>
          <a:p>
            <a:pPr algn="l">
              <a:lnSpc>
                <a:spcPct val="150000"/>
              </a:lnSpc>
            </a:pPr>
            <a:r>
              <a:rPr lang="fr-FR">
                <a:solidFill>
                  <a:srgbClr val="000000"/>
                </a:solidFill>
              </a:rPr>
              <a:t>La colonne F est calculée par la formule :</a:t>
            </a:r>
          </a:p>
          <a:p>
            <a:pPr algn="l">
              <a:lnSpc>
                <a:spcPct val="150000"/>
              </a:lnSpc>
            </a:pPr>
            <a:r>
              <a:rPr lang="fr-FR">
                <a:solidFill>
                  <a:srgbClr val="000000"/>
                </a:solidFill>
              </a:rPr>
              <a:t>=LOI.NORMALE.N(D2;$E$14;$E$15;FAUX)</a:t>
            </a:r>
          </a:p>
        </p:txBody>
      </p:sp>
      <p:sp>
        <p:nvSpPr>
          <p:cNvPr id="12" name="Slide Number Placeholder 3">
            <a:extLst>
              <a:ext uri="{FF2B5EF4-FFF2-40B4-BE49-F238E27FC236}">
                <a16:creationId xmlns:a16="http://schemas.microsoft.com/office/drawing/2014/main" id="{06386C0B-1A4A-47E6-A23F-1E192C31CEFF}"/>
              </a:ext>
            </a:extLst>
          </p:cNvPr>
          <p:cNvSpPr txBox="1">
            <a:spLocks/>
          </p:cNvSpPr>
          <p:nvPr>
            <p:custDataLst>
              <p:tags r:id="rId5"/>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4</a:t>
            </a:fld>
            <a:endParaRPr lang="fr-FR" dirty="0"/>
          </a:p>
        </p:txBody>
      </p:sp>
    </p:spTree>
    <p:extLst>
      <p:ext uri="{BB962C8B-B14F-4D97-AF65-F5344CB8AC3E}">
        <p14:creationId xmlns:p14="http://schemas.microsoft.com/office/powerpoint/2010/main" val="65231413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71266A-EED8-4A70-89B5-2885028A3565}"/>
              </a:ext>
            </a:extLst>
          </p:cNvPr>
          <p:cNvSpPr>
            <a:spLocks noGrp="1"/>
          </p:cNvSpPr>
          <p:nvPr>
            <p:ph type="title"/>
            <p:custDataLst>
              <p:tags r:id="rId1"/>
            </p:custDataLst>
          </p:nvPr>
        </p:nvSpPr>
        <p:spPr>
          <a:xfrm>
            <a:off x="1453899" y="531315"/>
            <a:ext cx="7239000" cy="457200"/>
          </a:xfrm>
        </p:spPr>
        <p:txBody>
          <a:bodyPr/>
          <a:lstStyle/>
          <a:p>
            <a:r>
              <a:rPr lang="fr-FR" dirty="0"/>
              <a:t>La loi normale ou loi de Laplace-Gauss</a:t>
            </a:r>
          </a:p>
        </p:txBody>
      </p:sp>
      <p:sp>
        <p:nvSpPr>
          <p:cNvPr id="4" name="Espace réservé du pied de page 3">
            <a:extLst>
              <a:ext uri="{FF2B5EF4-FFF2-40B4-BE49-F238E27FC236}">
                <a16:creationId xmlns:a16="http://schemas.microsoft.com/office/drawing/2014/main" id="{69390758-0C9B-4C7D-B43C-2C54F8F50FBA}"/>
              </a:ext>
            </a:extLst>
          </p:cNvPr>
          <p:cNvSpPr>
            <a:spLocks noGrp="1"/>
          </p:cNvSpPr>
          <p:nvPr>
            <p:ph type="ftr" sz="quarter" idx="4294967295"/>
            <p:custDataLst>
              <p:tags r:id="rId2"/>
            </p:custDataLst>
          </p:nvPr>
        </p:nvSpPr>
        <p:spPr>
          <a:xfrm>
            <a:off x="179388" y="6437313"/>
            <a:ext cx="6840537" cy="304800"/>
          </a:xfrm>
          <a:prstGeom prst="rect">
            <a:avLst/>
          </a:prstGeom>
        </p:spPr>
        <p:txBody>
          <a:bodyPr/>
          <a:lstStyle/>
          <a:p>
            <a:pPr>
              <a:defRPr/>
            </a:pPr>
            <a:r>
              <a:rPr lang="fr-FR"/>
              <a:t>© HEC Paris - Département Management des Opérations et des Systèmes d'Information</a:t>
            </a:r>
          </a:p>
        </p:txBody>
      </p:sp>
      <p:pic>
        <p:nvPicPr>
          <p:cNvPr id="21" name="Picture 2">
            <a:extLst>
              <a:ext uri="{FF2B5EF4-FFF2-40B4-BE49-F238E27FC236}">
                <a16:creationId xmlns:a16="http://schemas.microsoft.com/office/drawing/2014/main" id="{F3DBF78D-B566-41A0-81A0-4425BD8FC9CD}"/>
              </a:ext>
            </a:extLst>
          </p:cNvPr>
          <p:cNvPicPr>
            <a:picLocks noChangeAspect="1" noChangeArrowheads="1"/>
          </p:cNvPicPr>
          <p:nvPr>
            <p:custDataLst>
              <p:tags r:id="rId3"/>
            </p:custDataLst>
          </p:nvPr>
        </p:nvPicPr>
        <p:blipFill>
          <a:blip r:embed="rId14">
            <a:extLst>
              <a:ext uri="{28A0092B-C50C-407E-A947-70E740481C1C}">
                <a14:useLocalDpi xmlns:a14="http://schemas.microsoft.com/office/drawing/2010/main" val="0"/>
              </a:ext>
            </a:extLst>
          </a:blip>
          <a:srcRect/>
          <a:stretch>
            <a:fillRect/>
          </a:stretch>
        </p:blipFill>
        <p:spPr bwMode="auto">
          <a:xfrm>
            <a:off x="5712517" y="1340768"/>
            <a:ext cx="2614816" cy="779956"/>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a:extLst>
              <a:ext uri="{FF2B5EF4-FFF2-40B4-BE49-F238E27FC236}">
                <a16:creationId xmlns:a16="http://schemas.microsoft.com/office/drawing/2014/main" id="{C3490AA9-7490-491E-ABBC-11F43B69913A}"/>
              </a:ext>
            </a:extLst>
          </p:cNvPr>
          <p:cNvPicPr>
            <a:picLocks noGrp="1" noChangeAspect="1" noChangeArrowheads="1"/>
          </p:cNvPicPr>
          <p:nvPr>
            <p:ph idx="1"/>
            <p:custDataLst>
              <p:tags r:id="rId4"/>
            </p:custDataLst>
          </p:nvPr>
        </p:nvPicPr>
        <p:blipFill>
          <a:blip r:embed="rId15">
            <a:extLst>
              <a:ext uri="{28A0092B-C50C-407E-A947-70E740481C1C}">
                <a14:useLocalDpi xmlns:a14="http://schemas.microsoft.com/office/drawing/2010/main" val="0"/>
              </a:ext>
            </a:extLst>
          </a:blip>
          <a:srcRect/>
          <a:stretch>
            <a:fillRect/>
          </a:stretch>
        </p:blipFill>
        <p:spPr bwMode="auto">
          <a:xfrm>
            <a:off x="5712517" y="2060848"/>
            <a:ext cx="2614816" cy="802401"/>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a:extLst>
              <a:ext uri="{FF2B5EF4-FFF2-40B4-BE49-F238E27FC236}">
                <a16:creationId xmlns:a16="http://schemas.microsoft.com/office/drawing/2014/main" id="{142DECC5-F750-4318-858E-7A298575F628}"/>
              </a:ext>
            </a:extLst>
          </p:cNvPr>
          <p:cNvPicPr>
            <a:picLocks noChangeAspect="1" noChangeArrowheads="1"/>
          </p:cNvPicPr>
          <p:nvPr>
            <p:custDataLst>
              <p:tags r:id="rId5"/>
            </p:custDataLst>
          </p:nvPr>
        </p:nvPicPr>
        <p:blipFill>
          <a:blip r:embed="rId16">
            <a:extLst>
              <a:ext uri="{28A0092B-C50C-407E-A947-70E740481C1C}">
                <a14:useLocalDpi xmlns:a14="http://schemas.microsoft.com/office/drawing/2010/main" val="0"/>
              </a:ext>
            </a:extLst>
          </a:blip>
          <a:srcRect/>
          <a:stretch>
            <a:fillRect/>
          </a:stretch>
        </p:blipFill>
        <p:spPr bwMode="auto">
          <a:xfrm>
            <a:off x="5712517" y="2828593"/>
            <a:ext cx="2614816" cy="802401"/>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8">
            <a:extLst>
              <a:ext uri="{FF2B5EF4-FFF2-40B4-BE49-F238E27FC236}">
                <a16:creationId xmlns:a16="http://schemas.microsoft.com/office/drawing/2014/main" id="{09F105D0-3850-41B6-81B2-ED0A37C4B0E0}"/>
              </a:ext>
            </a:extLst>
          </p:cNvPr>
          <p:cNvPicPr>
            <a:picLocks noChangeAspect="1" noChangeArrowheads="1"/>
          </p:cNvPicPr>
          <p:nvPr>
            <p:custDataLst>
              <p:tags r:id="rId6"/>
            </p:custDataLst>
          </p:nvPr>
        </p:nvPicPr>
        <p:blipFill>
          <a:blip r:embed="rId17">
            <a:extLst>
              <a:ext uri="{28A0092B-C50C-407E-A947-70E740481C1C}">
                <a14:useLocalDpi xmlns:a14="http://schemas.microsoft.com/office/drawing/2010/main" val="0"/>
              </a:ext>
            </a:extLst>
          </a:blip>
          <a:srcRect/>
          <a:stretch>
            <a:fillRect/>
          </a:stretch>
        </p:blipFill>
        <p:spPr bwMode="auto">
          <a:xfrm>
            <a:off x="5712517" y="3645024"/>
            <a:ext cx="2614816" cy="802401"/>
          </a:xfrm>
          <a:prstGeom prst="rect">
            <a:avLst/>
          </a:prstGeom>
          <a:noFill/>
          <a:extLst>
            <a:ext uri="{909E8E84-426E-40DD-AFC4-6F175D3DCCD1}">
              <a14:hiddenFill xmlns:a14="http://schemas.microsoft.com/office/drawing/2010/main">
                <a:solidFill>
                  <a:srgbClr val="FFFFFF"/>
                </a:solidFill>
              </a14:hiddenFill>
            </a:ext>
          </a:extLst>
        </p:spPr>
      </p:pic>
      <p:sp>
        <p:nvSpPr>
          <p:cNvPr id="45" name="Slide Number Placeholder 3">
            <a:extLst>
              <a:ext uri="{FF2B5EF4-FFF2-40B4-BE49-F238E27FC236}">
                <a16:creationId xmlns:a16="http://schemas.microsoft.com/office/drawing/2014/main" id="{CF4847F4-9845-4E88-8E8D-54BF29C43A89}"/>
              </a:ext>
            </a:extLst>
          </p:cNvPr>
          <p:cNvSpPr txBox="1">
            <a:spLocks/>
          </p:cNvSpPr>
          <p:nvPr>
            <p:custDataLst>
              <p:tags r:id="rId7"/>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5</a:t>
            </a:fld>
            <a:endParaRPr lang="fr-FR" dirty="0"/>
          </a:p>
        </p:txBody>
      </p:sp>
      <p:pic>
        <p:nvPicPr>
          <p:cNvPr id="12292" name="Picture 4" descr="La Loi normale, loi de Gauss">
            <a:extLst>
              <a:ext uri="{FF2B5EF4-FFF2-40B4-BE49-F238E27FC236}">
                <a16:creationId xmlns:a16="http://schemas.microsoft.com/office/drawing/2014/main" id="{ED134DEF-1593-4D47-9DD5-1BAC2493CC00}"/>
              </a:ext>
            </a:extLst>
          </p:cNvPr>
          <p:cNvPicPr>
            <a:picLocks noChangeAspect="1" noChangeArrowheads="1"/>
          </p:cNvPicPr>
          <p:nvPr>
            <p:custDataLst>
              <p:tags r:id="rId8"/>
            </p:custDataLst>
          </p:nvPr>
        </p:nvPicPr>
        <p:blipFill>
          <a:blip r:embed="rId18">
            <a:extLst>
              <a:ext uri="{28A0092B-C50C-407E-A947-70E740481C1C}">
                <a14:useLocalDpi xmlns:a14="http://schemas.microsoft.com/office/drawing/2010/main" val="0"/>
              </a:ext>
            </a:extLst>
          </a:blip>
          <a:srcRect/>
          <a:stretch>
            <a:fillRect/>
          </a:stretch>
        </p:blipFill>
        <p:spPr bwMode="auto">
          <a:xfrm>
            <a:off x="1453899" y="4528620"/>
            <a:ext cx="2228850" cy="776288"/>
          </a:xfrm>
          <a:prstGeom prst="rect">
            <a:avLst/>
          </a:prstGeom>
          <a:solidFill>
            <a:schemeClr val="accent2">
              <a:lumMod val="20000"/>
              <a:lumOff val="80000"/>
            </a:schemeClr>
          </a:solidFill>
          <a:ln>
            <a:solidFill>
              <a:srgbClr val="000000"/>
            </a:solidFill>
          </a:ln>
        </p:spPr>
      </p:pic>
      <p:grpSp>
        <p:nvGrpSpPr>
          <p:cNvPr id="3" name="Groupe 2">
            <a:extLst>
              <a:ext uri="{FF2B5EF4-FFF2-40B4-BE49-F238E27FC236}">
                <a16:creationId xmlns:a16="http://schemas.microsoft.com/office/drawing/2014/main" id="{2EA3F0D6-2AE6-4BAA-8A03-74AF6AB4D44E}"/>
              </a:ext>
            </a:extLst>
          </p:cNvPr>
          <p:cNvGrpSpPr/>
          <p:nvPr/>
        </p:nvGrpSpPr>
        <p:grpSpPr>
          <a:xfrm>
            <a:off x="420252" y="1341167"/>
            <a:ext cx="4367772" cy="2663897"/>
            <a:chOff x="420252" y="1341167"/>
            <a:chExt cx="3834135" cy="2168303"/>
          </a:xfrm>
        </p:grpSpPr>
        <p:grpSp>
          <p:nvGrpSpPr>
            <p:cNvPr id="18" name="Groupe 17">
              <a:extLst>
                <a:ext uri="{FF2B5EF4-FFF2-40B4-BE49-F238E27FC236}">
                  <a16:creationId xmlns:a16="http://schemas.microsoft.com/office/drawing/2014/main" id="{B9B3FCF1-1885-4321-8E3F-0392F5748CCE}"/>
                </a:ext>
              </a:extLst>
            </p:cNvPr>
            <p:cNvGrpSpPr/>
            <p:nvPr>
              <p:custDataLst>
                <p:tags r:id="rId9"/>
              </p:custDataLst>
            </p:nvPr>
          </p:nvGrpSpPr>
          <p:grpSpPr>
            <a:xfrm>
              <a:off x="420252" y="1341167"/>
              <a:ext cx="3834135" cy="2168303"/>
              <a:chOff x="350617" y="743566"/>
              <a:chExt cx="4572000" cy="2743200"/>
            </a:xfrm>
          </p:grpSpPr>
          <p:graphicFrame>
            <p:nvGraphicFramePr>
              <p:cNvPr id="16" name="Graphique 15">
                <a:extLst>
                  <a:ext uri="{FF2B5EF4-FFF2-40B4-BE49-F238E27FC236}">
                    <a16:creationId xmlns:a16="http://schemas.microsoft.com/office/drawing/2014/main" id="{5D22378A-C023-4BFE-9451-35D32EF77D4C}"/>
                  </a:ext>
                </a:extLst>
              </p:cNvPr>
              <p:cNvGraphicFramePr>
                <a:graphicFrameLocks/>
              </p:cNvGraphicFramePr>
              <p:nvPr>
                <p:extLst>
                  <p:ext uri="{D42A27DB-BD31-4B8C-83A1-F6EECF244321}">
                    <p14:modId xmlns:p14="http://schemas.microsoft.com/office/powerpoint/2010/main" val="18493404"/>
                  </p:ext>
                </p:extLst>
              </p:nvPr>
            </p:nvGraphicFramePr>
            <p:xfrm>
              <a:off x="350617" y="743566"/>
              <a:ext cx="4572000" cy="2743200"/>
            </p:xfrm>
            <a:graphic>
              <a:graphicData uri="http://schemas.openxmlformats.org/drawingml/2006/chart">
                <c:chart xmlns:c="http://schemas.openxmlformats.org/drawingml/2006/chart" xmlns:r="http://schemas.openxmlformats.org/officeDocument/2006/relationships" r:id="rId19"/>
              </a:graphicData>
            </a:graphic>
          </p:graphicFrame>
          <p:cxnSp>
            <p:nvCxnSpPr>
              <p:cNvPr id="12" name="Connecteur droit avec flèche 11">
                <a:extLst>
                  <a:ext uri="{FF2B5EF4-FFF2-40B4-BE49-F238E27FC236}">
                    <a16:creationId xmlns:a16="http://schemas.microsoft.com/office/drawing/2014/main" id="{DA4BCCB1-8030-4BD7-B424-F98EEFFE4F82}"/>
                  </a:ext>
                </a:extLst>
              </p:cNvPr>
              <p:cNvCxnSpPr>
                <a:cxnSpLocks/>
              </p:cNvCxnSpPr>
              <p:nvPr/>
            </p:nvCxnSpPr>
            <p:spPr bwMode="auto">
              <a:xfrm>
                <a:off x="2051720" y="2452381"/>
                <a:ext cx="557808" cy="0"/>
              </a:xfrm>
              <a:prstGeom prst="straightConnector1">
                <a:avLst/>
              </a:prstGeom>
              <a:ln w="38100" cap="flat" cmpd="sng" algn="ctr">
                <a:solidFill>
                  <a:schemeClr val="accent2"/>
                </a:solidFill>
                <a:prstDash val="solid"/>
                <a:round/>
                <a:headEnd type="triangle" w="med" len="med"/>
                <a:tailEnd type="triangle" w="med" len="med"/>
              </a:ln>
            </p:spPr>
            <p:style>
              <a:lnRef idx="0">
                <a:scrgbClr r="0" g="0" b="0"/>
              </a:lnRef>
              <a:fillRef idx="0">
                <a:scrgbClr r="0" g="0" b="0"/>
              </a:fillRef>
              <a:effectRef idx="0">
                <a:scrgbClr r="0" g="0" b="0"/>
              </a:effectRef>
              <a:fontRef idx="minor">
                <a:schemeClr val="tx1"/>
              </a:fontRef>
            </p:style>
          </p:cxnSp>
          <p:cxnSp>
            <p:nvCxnSpPr>
              <p:cNvPr id="6" name="Connecteur droit avec flèche 5">
                <a:extLst>
                  <a:ext uri="{FF2B5EF4-FFF2-40B4-BE49-F238E27FC236}">
                    <a16:creationId xmlns:a16="http://schemas.microsoft.com/office/drawing/2014/main" id="{A8B9CE67-E580-44E1-A121-38F602EF1CE5}"/>
                  </a:ext>
                </a:extLst>
              </p:cNvPr>
              <p:cNvCxnSpPr>
                <a:cxnSpLocks/>
              </p:cNvCxnSpPr>
              <p:nvPr/>
            </p:nvCxnSpPr>
            <p:spPr bwMode="auto">
              <a:xfrm>
                <a:off x="2631856" y="2452381"/>
                <a:ext cx="522312" cy="0"/>
              </a:xfrm>
              <a:prstGeom prst="straightConnector1">
                <a:avLst/>
              </a:prstGeom>
              <a:ln w="38100" cap="flat" cmpd="sng" algn="ctr">
                <a:solidFill>
                  <a:schemeClr val="accent2"/>
                </a:solidFill>
                <a:prstDash val="solid"/>
                <a:round/>
                <a:headEnd type="triangle" w="med" len="med"/>
                <a:tailEnd type="triangle" w="med" len="med"/>
              </a:ln>
            </p:spPr>
            <p:style>
              <a:lnRef idx="0">
                <a:scrgbClr r="0" g="0" b="0"/>
              </a:lnRef>
              <a:fillRef idx="0">
                <a:scrgbClr r="0" g="0" b="0"/>
              </a:fillRef>
              <a:effectRef idx="0">
                <a:scrgbClr r="0" g="0" b="0"/>
              </a:effectRef>
              <a:fontRef idx="minor">
                <a:schemeClr val="tx1"/>
              </a:fontRef>
            </p:style>
          </p:cxnSp>
        </p:grpSp>
        <p:sp>
          <p:nvSpPr>
            <p:cNvPr id="20" name="Rectangle 19">
              <a:extLst>
                <a:ext uri="{FF2B5EF4-FFF2-40B4-BE49-F238E27FC236}">
                  <a16:creationId xmlns:a16="http://schemas.microsoft.com/office/drawing/2014/main" id="{BB5F7DE5-81C2-447C-92DD-53DCC7EC468A}"/>
                </a:ext>
              </a:extLst>
            </p:cNvPr>
            <p:cNvSpPr/>
            <p:nvPr>
              <p:custDataLst>
                <p:tags r:id="rId10"/>
              </p:custDataLst>
            </p:nvPr>
          </p:nvSpPr>
          <p:spPr>
            <a:xfrm>
              <a:off x="1952587" y="2420888"/>
              <a:ext cx="290464" cy="258532"/>
            </a:xfrm>
            <a:prstGeom prst="rect">
              <a:avLst/>
            </a:prstGeom>
          </p:spPr>
          <p:txBody>
            <a:bodyPr wrap="none">
              <a:spAutoFit/>
            </a:bodyPr>
            <a:lstStyle/>
            <a:p>
              <a:r>
                <a:rPr lang="fr-FR" sz="1200" dirty="0">
                  <a:solidFill>
                    <a:srgbClr val="00B050"/>
                  </a:solidFill>
                </a:rPr>
                <a:t>σ</a:t>
              </a:r>
            </a:p>
          </p:txBody>
        </p:sp>
        <p:sp>
          <p:nvSpPr>
            <p:cNvPr id="50" name="Rectangle 49">
              <a:extLst>
                <a:ext uri="{FF2B5EF4-FFF2-40B4-BE49-F238E27FC236}">
                  <a16:creationId xmlns:a16="http://schemas.microsoft.com/office/drawing/2014/main" id="{AF163962-9D70-4061-98DF-C21ED4AF29F2}"/>
                </a:ext>
              </a:extLst>
            </p:cNvPr>
            <p:cNvSpPr/>
            <p:nvPr>
              <p:custDataLst>
                <p:tags r:id="rId11"/>
              </p:custDataLst>
            </p:nvPr>
          </p:nvSpPr>
          <p:spPr>
            <a:xfrm>
              <a:off x="2337320" y="2420888"/>
              <a:ext cx="290464" cy="258532"/>
            </a:xfrm>
            <a:prstGeom prst="rect">
              <a:avLst/>
            </a:prstGeom>
          </p:spPr>
          <p:txBody>
            <a:bodyPr wrap="none">
              <a:spAutoFit/>
            </a:bodyPr>
            <a:lstStyle/>
            <a:p>
              <a:r>
                <a:rPr lang="fr-FR" sz="1200" dirty="0">
                  <a:solidFill>
                    <a:srgbClr val="00B050"/>
                  </a:solidFill>
                </a:rPr>
                <a:t>σ</a:t>
              </a:r>
            </a:p>
          </p:txBody>
        </p:sp>
      </p:grpSp>
    </p:spTree>
    <p:extLst>
      <p:ext uri="{BB962C8B-B14F-4D97-AF65-F5344CB8AC3E}">
        <p14:creationId xmlns:p14="http://schemas.microsoft.com/office/powerpoint/2010/main" val="423574051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F2BCFE-FEB6-4E10-8E3D-6E40D21DF369}"/>
              </a:ext>
            </a:extLst>
          </p:cNvPr>
          <p:cNvSpPr>
            <a:spLocks noGrp="1"/>
          </p:cNvSpPr>
          <p:nvPr>
            <p:ph type="title"/>
          </p:nvPr>
        </p:nvSpPr>
        <p:spPr>
          <a:xfrm>
            <a:off x="1475656" y="764704"/>
            <a:ext cx="7239000" cy="457200"/>
          </a:xfrm>
        </p:spPr>
        <p:txBody>
          <a:bodyPr/>
          <a:lstStyle/>
          <a:p>
            <a:r>
              <a:rPr lang="fr-FR" dirty="0"/>
              <a:t>La fonction de répartition</a:t>
            </a:r>
          </a:p>
        </p:txBody>
      </p:sp>
      <p:pic>
        <p:nvPicPr>
          <p:cNvPr id="5" name="Espace réservé du contenu 4">
            <a:extLst>
              <a:ext uri="{FF2B5EF4-FFF2-40B4-BE49-F238E27FC236}">
                <a16:creationId xmlns:a16="http://schemas.microsoft.com/office/drawing/2014/main" id="{F78AA746-0C27-42DE-9AFE-D33C84DA1B07}"/>
              </a:ext>
            </a:extLst>
          </p:cNvPr>
          <p:cNvPicPr>
            <a:picLocks noGrp="1" noChangeAspect="1"/>
          </p:cNvPicPr>
          <p:nvPr>
            <p:ph idx="1"/>
          </p:nvPr>
        </p:nvPicPr>
        <p:blipFill>
          <a:blip r:embed="rId7">
            <a:extLst>
              <a:ext uri="{28A0092B-C50C-407E-A947-70E740481C1C}">
                <a14:useLocalDpi xmlns:a14="http://schemas.microsoft.com/office/drawing/2010/main" val="0"/>
              </a:ext>
            </a:extLst>
          </a:blip>
          <a:stretch>
            <a:fillRect/>
          </a:stretch>
        </p:blipFill>
        <p:spPr>
          <a:xfrm>
            <a:off x="4860032" y="1412776"/>
            <a:ext cx="3785795" cy="5013620"/>
          </a:xfrm>
        </p:spPr>
      </p:pic>
      <p:grpSp>
        <p:nvGrpSpPr>
          <p:cNvPr id="6" name="Groupe 5">
            <a:extLst>
              <a:ext uri="{FF2B5EF4-FFF2-40B4-BE49-F238E27FC236}">
                <a16:creationId xmlns:a16="http://schemas.microsoft.com/office/drawing/2014/main" id="{78852BA1-105B-49D2-99CF-A1CB41C20811}"/>
              </a:ext>
            </a:extLst>
          </p:cNvPr>
          <p:cNvGrpSpPr/>
          <p:nvPr>
            <p:custDataLst>
              <p:tags r:id="rId2"/>
            </p:custDataLst>
          </p:nvPr>
        </p:nvGrpSpPr>
        <p:grpSpPr>
          <a:xfrm>
            <a:off x="502596" y="2420888"/>
            <a:ext cx="4104456" cy="1788545"/>
            <a:chOff x="3474793" y="1670539"/>
            <a:chExt cx="5364407" cy="2120411"/>
          </a:xfrm>
        </p:grpSpPr>
        <p:sp>
          <p:nvSpPr>
            <p:cNvPr id="7" name="Line 12">
              <a:extLst>
                <a:ext uri="{FF2B5EF4-FFF2-40B4-BE49-F238E27FC236}">
                  <a16:creationId xmlns:a16="http://schemas.microsoft.com/office/drawing/2014/main" id="{386AF673-84D5-4C13-88AD-D215282B2B55}"/>
                </a:ext>
              </a:extLst>
            </p:cNvPr>
            <p:cNvSpPr>
              <a:spLocks noChangeShapeType="1"/>
            </p:cNvSpPr>
            <p:nvPr/>
          </p:nvSpPr>
          <p:spPr bwMode="auto">
            <a:xfrm>
              <a:off x="4166089" y="3241431"/>
              <a:ext cx="4673111" cy="0"/>
            </a:xfrm>
            <a:prstGeom prst="line">
              <a:avLst/>
            </a:prstGeom>
            <a:noFill/>
            <a:ln w="3175">
              <a:solidFill>
                <a:schemeClr val="tx1"/>
              </a:solidFill>
              <a:round/>
              <a:headEnd/>
              <a:tailEnd type="triangle" w="med" len="med"/>
            </a:ln>
          </p:spPr>
          <p:txBody>
            <a:bodyPr wrap="none" anchor="ctr"/>
            <a:lstStyle/>
            <a:p>
              <a:endParaRPr lang="fr-FR" sz="923"/>
            </a:p>
          </p:txBody>
        </p:sp>
        <p:sp>
          <p:nvSpPr>
            <p:cNvPr id="8" name="Line 13">
              <a:extLst>
                <a:ext uri="{FF2B5EF4-FFF2-40B4-BE49-F238E27FC236}">
                  <a16:creationId xmlns:a16="http://schemas.microsoft.com/office/drawing/2014/main" id="{280B3FEE-8D46-4D11-BE88-5344C5ABEA77}"/>
                </a:ext>
              </a:extLst>
            </p:cNvPr>
            <p:cNvSpPr>
              <a:spLocks noChangeShapeType="1"/>
            </p:cNvSpPr>
            <p:nvPr/>
          </p:nvSpPr>
          <p:spPr bwMode="auto">
            <a:xfrm flipV="1">
              <a:off x="6501912" y="1711569"/>
              <a:ext cx="0" cy="1619250"/>
            </a:xfrm>
            <a:prstGeom prst="line">
              <a:avLst/>
            </a:prstGeom>
            <a:noFill/>
            <a:ln w="3175">
              <a:solidFill>
                <a:schemeClr val="tx1"/>
              </a:solidFill>
              <a:round/>
              <a:headEnd/>
              <a:tailEnd type="triangle" w="med" len="med"/>
            </a:ln>
          </p:spPr>
          <p:txBody>
            <a:bodyPr wrap="none" anchor="ctr"/>
            <a:lstStyle/>
            <a:p>
              <a:endParaRPr lang="fr-FR" sz="923"/>
            </a:p>
          </p:txBody>
        </p:sp>
        <p:sp>
          <p:nvSpPr>
            <p:cNvPr id="9" name="Text Box 14">
              <a:extLst>
                <a:ext uri="{FF2B5EF4-FFF2-40B4-BE49-F238E27FC236}">
                  <a16:creationId xmlns:a16="http://schemas.microsoft.com/office/drawing/2014/main" id="{75694B81-F21D-4329-9350-B286FEBF24CD}"/>
                </a:ext>
              </a:extLst>
            </p:cNvPr>
            <p:cNvSpPr txBox="1">
              <a:spLocks noChangeArrowheads="1"/>
            </p:cNvSpPr>
            <p:nvPr/>
          </p:nvSpPr>
          <p:spPr bwMode="auto">
            <a:xfrm>
              <a:off x="4083775" y="3185746"/>
              <a:ext cx="309701" cy="220188"/>
            </a:xfrm>
            <a:prstGeom prst="rect">
              <a:avLst/>
            </a:prstGeom>
            <a:noFill/>
            <a:ln w="3175">
              <a:noFill/>
              <a:miter lim="800000"/>
              <a:headEnd/>
              <a:tailEnd/>
            </a:ln>
          </p:spPr>
          <p:txBody>
            <a:bodyPr wrap="none">
              <a:spAutoFit/>
            </a:bodyPr>
            <a:lstStyle/>
            <a:p>
              <a:pPr defTabSz="703402"/>
              <a:r>
                <a:rPr lang="fr-FR" sz="923"/>
                <a:t>-</a:t>
              </a:r>
              <a:r>
                <a:rPr lang="fr-FR" sz="923">
                  <a:sym typeface="Symbol" pitchFamily="18" charset="2"/>
                </a:rPr>
                <a:t></a:t>
              </a:r>
              <a:endParaRPr lang="fr-FR" sz="923"/>
            </a:p>
          </p:txBody>
        </p:sp>
        <p:sp>
          <p:nvSpPr>
            <p:cNvPr id="10" name="Text Box 15">
              <a:extLst>
                <a:ext uri="{FF2B5EF4-FFF2-40B4-BE49-F238E27FC236}">
                  <a16:creationId xmlns:a16="http://schemas.microsoft.com/office/drawing/2014/main" id="{F93BEEDE-D53D-474C-86EF-E348CF3798FE}"/>
                </a:ext>
              </a:extLst>
            </p:cNvPr>
            <p:cNvSpPr txBox="1">
              <a:spLocks noChangeArrowheads="1"/>
            </p:cNvSpPr>
            <p:nvPr/>
          </p:nvSpPr>
          <p:spPr bwMode="auto">
            <a:xfrm>
              <a:off x="8401025" y="2936631"/>
              <a:ext cx="338555" cy="220188"/>
            </a:xfrm>
            <a:prstGeom prst="rect">
              <a:avLst/>
            </a:prstGeom>
            <a:noFill/>
            <a:ln w="3175">
              <a:noFill/>
              <a:miter lim="800000"/>
              <a:headEnd/>
              <a:tailEnd/>
            </a:ln>
          </p:spPr>
          <p:txBody>
            <a:bodyPr wrap="none">
              <a:spAutoFit/>
            </a:bodyPr>
            <a:lstStyle/>
            <a:p>
              <a:pPr defTabSz="703402"/>
              <a:r>
                <a:rPr lang="fr-FR" sz="923"/>
                <a:t>+</a:t>
              </a:r>
              <a:r>
                <a:rPr lang="fr-FR" sz="923">
                  <a:sym typeface="Symbol" pitchFamily="18" charset="2"/>
                </a:rPr>
                <a:t></a:t>
              </a:r>
              <a:endParaRPr lang="fr-FR" sz="923"/>
            </a:p>
          </p:txBody>
        </p:sp>
        <p:sp>
          <p:nvSpPr>
            <p:cNvPr id="11" name="Text Box 16">
              <a:extLst>
                <a:ext uri="{FF2B5EF4-FFF2-40B4-BE49-F238E27FC236}">
                  <a16:creationId xmlns:a16="http://schemas.microsoft.com/office/drawing/2014/main" id="{7920E605-2A52-434A-B901-BA422120F9C7}"/>
                </a:ext>
              </a:extLst>
            </p:cNvPr>
            <p:cNvSpPr txBox="1">
              <a:spLocks noChangeArrowheads="1"/>
            </p:cNvSpPr>
            <p:nvPr/>
          </p:nvSpPr>
          <p:spPr bwMode="auto">
            <a:xfrm>
              <a:off x="6398697" y="3256085"/>
              <a:ext cx="250390" cy="220188"/>
            </a:xfrm>
            <a:prstGeom prst="rect">
              <a:avLst/>
            </a:prstGeom>
            <a:noFill/>
            <a:ln w="3175">
              <a:noFill/>
              <a:miter lim="800000"/>
              <a:headEnd/>
              <a:tailEnd/>
            </a:ln>
          </p:spPr>
          <p:txBody>
            <a:bodyPr wrap="none">
              <a:spAutoFit/>
            </a:bodyPr>
            <a:lstStyle/>
            <a:p>
              <a:pPr defTabSz="703402"/>
              <a:r>
                <a:rPr lang="fr-FR" sz="923"/>
                <a:t>0</a:t>
              </a:r>
            </a:p>
          </p:txBody>
        </p:sp>
        <p:sp>
          <p:nvSpPr>
            <p:cNvPr id="12" name="Text Box 17">
              <a:extLst>
                <a:ext uri="{FF2B5EF4-FFF2-40B4-BE49-F238E27FC236}">
                  <a16:creationId xmlns:a16="http://schemas.microsoft.com/office/drawing/2014/main" id="{5ACCE95A-566F-4B15-AD3F-C03B38226CD2}"/>
                </a:ext>
              </a:extLst>
            </p:cNvPr>
            <p:cNvSpPr txBox="1">
              <a:spLocks noChangeArrowheads="1"/>
            </p:cNvSpPr>
            <p:nvPr/>
          </p:nvSpPr>
          <p:spPr bwMode="auto">
            <a:xfrm>
              <a:off x="7010953" y="3256085"/>
              <a:ext cx="256802" cy="220188"/>
            </a:xfrm>
            <a:prstGeom prst="rect">
              <a:avLst/>
            </a:prstGeom>
            <a:noFill/>
            <a:ln w="3175">
              <a:noFill/>
              <a:miter lim="800000"/>
              <a:headEnd/>
              <a:tailEnd/>
            </a:ln>
          </p:spPr>
          <p:txBody>
            <a:bodyPr wrap="none">
              <a:spAutoFit/>
            </a:bodyPr>
            <a:lstStyle/>
            <a:p>
              <a:pPr defTabSz="703402"/>
              <a:r>
                <a:rPr lang="fr-FR" sz="923"/>
                <a:t>u</a:t>
              </a:r>
            </a:p>
          </p:txBody>
        </p:sp>
        <p:sp>
          <p:nvSpPr>
            <p:cNvPr id="13" name="Line 18">
              <a:extLst>
                <a:ext uri="{FF2B5EF4-FFF2-40B4-BE49-F238E27FC236}">
                  <a16:creationId xmlns:a16="http://schemas.microsoft.com/office/drawing/2014/main" id="{5B324D24-D886-44E2-AADD-CAFFAE268174}"/>
                </a:ext>
              </a:extLst>
            </p:cNvPr>
            <p:cNvSpPr>
              <a:spLocks noChangeShapeType="1"/>
            </p:cNvSpPr>
            <p:nvPr/>
          </p:nvSpPr>
          <p:spPr bwMode="auto">
            <a:xfrm flipV="1">
              <a:off x="7111512" y="2699239"/>
              <a:ext cx="0" cy="631581"/>
            </a:xfrm>
            <a:prstGeom prst="line">
              <a:avLst/>
            </a:prstGeom>
            <a:noFill/>
            <a:ln w="3175">
              <a:solidFill>
                <a:schemeClr val="tx1"/>
              </a:solidFill>
              <a:round/>
              <a:headEnd/>
              <a:tailEnd/>
            </a:ln>
          </p:spPr>
          <p:txBody>
            <a:bodyPr wrap="none" anchor="ctr"/>
            <a:lstStyle/>
            <a:p>
              <a:endParaRPr lang="fr-FR" sz="923"/>
            </a:p>
          </p:txBody>
        </p:sp>
        <p:sp>
          <p:nvSpPr>
            <p:cNvPr id="14" name="Text Box 22">
              <a:extLst>
                <a:ext uri="{FF2B5EF4-FFF2-40B4-BE49-F238E27FC236}">
                  <a16:creationId xmlns:a16="http://schemas.microsoft.com/office/drawing/2014/main" id="{2511BADC-6AC9-42DC-A755-14CEE79169EA}"/>
                </a:ext>
              </a:extLst>
            </p:cNvPr>
            <p:cNvSpPr txBox="1">
              <a:spLocks noChangeArrowheads="1"/>
            </p:cNvSpPr>
            <p:nvPr/>
          </p:nvSpPr>
          <p:spPr bwMode="auto">
            <a:xfrm>
              <a:off x="6512997" y="1670539"/>
              <a:ext cx="250390" cy="220188"/>
            </a:xfrm>
            <a:prstGeom prst="rect">
              <a:avLst/>
            </a:prstGeom>
            <a:noFill/>
            <a:ln w="3175">
              <a:noFill/>
              <a:miter lim="800000"/>
              <a:headEnd/>
              <a:tailEnd/>
            </a:ln>
          </p:spPr>
          <p:txBody>
            <a:bodyPr wrap="none">
              <a:spAutoFit/>
            </a:bodyPr>
            <a:lstStyle/>
            <a:p>
              <a:pPr defTabSz="703402"/>
              <a:r>
                <a:rPr lang="fr-FR" sz="923"/>
                <a:t>y</a:t>
              </a:r>
            </a:p>
          </p:txBody>
        </p:sp>
        <p:grpSp>
          <p:nvGrpSpPr>
            <p:cNvPr id="15" name="Groupe 14">
              <a:extLst>
                <a:ext uri="{FF2B5EF4-FFF2-40B4-BE49-F238E27FC236}">
                  <a16:creationId xmlns:a16="http://schemas.microsoft.com/office/drawing/2014/main" id="{64DBAA05-449A-405B-BC5A-5B09EA14332C}"/>
                </a:ext>
              </a:extLst>
            </p:cNvPr>
            <p:cNvGrpSpPr/>
            <p:nvPr/>
          </p:nvGrpSpPr>
          <p:grpSpPr>
            <a:xfrm>
              <a:off x="3474793" y="1733550"/>
              <a:ext cx="5195887" cy="2057400"/>
              <a:chOff x="4379913" y="1524000"/>
              <a:chExt cx="5195887" cy="2057400"/>
            </a:xfrm>
          </p:grpSpPr>
          <p:sp>
            <p:nvSpPr>
              <p:cNvPr id="16" name="Freeform 10" descr="noir)">
                <a:extLst>
                  <a:ext uri="{FF2B5EF4-FFF2-40B4-BE49-F238E27FC236}">
                    <a16:creationId xmlns:a16="http://schemas.microsoft.com/office/drawing/2014/main" id="{1DF7F2FA-E37E-4CA2-B4FC-76CDA1197E1A}"/>
                  </a:ext>
                </a:extLst>
              </p:cNvPr>
              <p:cNvSpPr>
                <a:spLocks/>
              </p:cNvSpPr>
              <p:nvPr/>
            </p:nvSpPr>
            <p:spPr bwMode="auto">
              <a:xfrm>
                <a:off x="4876800" y="1935163"/>
                <a:ext cx="4224338" cy="1290637"/>
              </a:xfrm>
              <a:custGeom>
                <a:avLst/>
                <a:gdLst>
                  <a:gd name="T0" fmla="*/ 0 w 440"/>
                  <a:gd name="T1" fmla="*/ 1290637 h 283"/>
                  <a:gd name="T2" fmla="*/ 105608 w 440"/>
                  <a:gd name="T3" fmla="*/ 1290637 h 283"/>
                  <a:gd name="T4" fmla="*/ 201616 w 440"/>
                  <a:gd name="T5" fmla="*/ 1290637 h 283"/>
                  <a:gd name="T6" fmla="*/ 307225 w 440"/>
                  <a:gd name="T7" fmla="*/ 1290637 h 283"/>
                  <a:gd name="T8" fmla="*/ 412833 w 440"/>
                  <a:gd name="T9" fmla="*/ 1286076 h 283"/>
                  <a:gd name="T10" fmla="*/ 518441 w 440"/>
                  <a:gd name="T11" fmla="*/ 1281516 h 283"/>
                  <a:gd name="T12" fmla="*/ 614449 w 440"/>
                  <a:gd name="T13" fmla="*/ 1276955 h 283"/>
                  <a:gd name="T14" fmla="*/ 720058 w 440"/>
                  <a:gd name="T15" fmla="*/ 1263274 h 283"/>
                  <a:gd name="T16" fmla="*/ 825666 w 440"/>
                  <a:gd name="T17" fmla="*/ 1245031 h 283"/>
                  <a:gd name="T18" fmla="*/ 931275 w 440"/>
                  <a:gd name="T19" fmla="*/ 1217668 h 283"/>
                  <a:gd name="T20" fmla="*/ 1027282 w 440"/>
                  <a:gd name="T21" fmla="*/ 1176623 h 283"/>
                  <a:gd name="T22" fmla="*/ 1132891 w 440"/>
                  <a:gd name="T23" fmla="*/ 1117336 h 283"/>
                  <a:gd name="T24" fmla="*/ 1238499 w 440"/>
                  <a:gd name="T25" fmla="*/ 1035246 h 283"/>
                  <a:gd name="T26" fmla="*/ 1344108 w 440"/>
                  <a:gd name="T27" fmla="*/ 930353 h 283"/>
                  <a:gd name="T28" fmla="*/ 1440115 w 440"/>
                  <a:gd name="T29" fmla="*/ 807218 h 283"/>
                  <a:gd name="T30" fmla="*/ 1545724 w 440"/>
                  <a:gd name="T31" fmla="*/ 661280 h 283"/>
                  <a:gd name="T32" fmla="*/ 1651332 w 440"/>
                  <a:gd name="T33" fmla="*/ 506222 h 283"/>
                  <a:gd name="T34" fmla="*/ 1747340 w 440"/>
                  <a:gd name="T35" fmla="*/ 351163 h 283"/>
                  <a:gd name="T36" fmla="*/ 1852948 w 440"/>
                  <a:gd name="T37" fmla="*/ 209785 h 283"/>
                  <a:gd name="T38" fmla="*/ 1958557 w 440"/>
                  <a:gd name="T39" fmla="*/ 100332 h 283"/>
                  <a:gd name="T40" fmla="*/ 2064165 w 440"/>
                  <a:gd name="T41" fmla="*/ 22803 h 283"/>
                  <a:gd name="T42" fmla="*/ 2160173 w 440"/>
                  <a:gd name="T43" fmla="*/ 0 h 283"/>
                  <a:gd name="T44" fmla="*/ 2265781 w 440"/>
                  <a:gd name="T45" fmla="*/ 22803 h 283"/>
                  <a:gd name="T46" fmla="*/ 2371390 w 440"/>
                  <a:gd name="T47" fmla="*/ 100332 h 283"/>
                  <a:gd name="T48" fmla="*/ 2476999 w 440"/>
                  <a:gd name="T49" fmla="*/ 209785 h 283"/>
                  <a:gd name="T50" fmla="*/ 2573006 w 440"/>
                  <a:gd name="T51" fmla="*/ 351163 h 283"/>
                  <a:gd name="T52" fmla="*/ 2678615 w 440"/>
                  <a:gd name="T53" fmla="*/ 506222 h 283"/>
                  <a:gd name="T54" fmla="*/ 2784223 w 440"/>
                  <a:gd name="T55" fmla="*/ 661280 h 283"/>
                  <a:gd name="T56" fmla="*/ 2880231 w 440"/>
                  <a:gd name="T57" fmla="*/ 807218 h 283"/>
                  <a:gd name="T58" fmla="*/ 2985839 w 440"/>
                  <a:gd name="T59" fmla="*/ 930353 h 283"/>
                  <a:gd name="T60" fmla="*/ 3091448 w 440"/>
                  <a:gd name="T61" fmla="*/ 1035246 h 283"/>
                  <a:gd name="T62" fmla="*/ 3197056 w 440"/>
                  <a:gd name="T63" fmla="*/ 1117336 h 283"/>
                  <a:gd name="T64" fmla="*/ 3293064 w 440"/>
                  <a:gd name="T65" fmla="*/ 1176623 h 283"/>
                  <a:gd name="T66" fmla="*/ 3398672 w 440"/>
                  <a:gd name="T67" fmla="*/ 1217668 h 283"/>
                  <a:gd name="T68" fmla="*/ 3504281 w 440"/>
                  <a:gd name="T69" fmla="*/ 1245031 h 283"/>
                  <a:gd name="T70" fmla="*/ 3609889 w 440"/>
                  <a:gd name="T71" fmla="*/ 1263274 h 283"/>
                  <a:gd name="T72" fmla="*/ 3705897 w 440"/>
                  <a:gd name="T73" fmla="*/ 1276955 h 283"/>
                  <a:gd name="T74" fmla="*/ 3811505 w 440"/>
                  <a:gd name="T75" fmla="*/ 1281516 h 283"/>
                  <a:gd name="T76" fmla="*/ 3917114 w 440"/>
                  <a:gd name="T77" fmla="*/ 1286076 h 283"/>
                  <a:gd name="T78" fmla="*/ 4022722 w 440"/>
                  <a:gd name="T79" fmla="*/ 1290637 h 283"/>
                  <a:gd name="T80" fmla="*/ 4118730 w 440"/>
                  <a:gd name="T81" fmla="*/ 1290637 h 283"/>
                  <a:gd name="T82" fmla="*/ 4224338 w 440"/>
                  <a:gd name="T83" fmla="*/ 1290637 h 28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40"/>
                  <a:gd name="T127" fmla="*/ 0 h 283"/>
                  <a:gd name="T128" fmla="*/ 440 w 440"/>
                  <a:gd name="T129" fmla="*/ 283 h 28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40" h="283">
                    <a:moveTo>
                      <a:pt x="0" y="283"/>
                    </a:moveTo>
                    <a:lnTo>
                      <a:pt x="11" y="283"/>
                    </a:lnTo>
                    <a:lnTo>
                      <a:pt x="21" y="283"/>
                    </a:lnTo>
                    <a:lnTo>
                      <a:pt x="32" y="283"/>
                    </a:lnTo>
                    <a:lnTo>
                      <a:pt x="43" y="282"/>
                    </a:lnTo>
                    <a:lnTo>
                      <a:pt x="54" y="281"/>
                    </a:lnTo>
                    <a:lnTo>
                      <a:pt x="64" y="280"/>
                    </a:lnTo>
                    <a:lnTo>
                      <a:pt x="75" y="277"/>
                    </a:lnTo>
                    <a:lnTo>
                      <a:pt x="86" y="273"/>
                    </a:lnTo>
                    <a:lnTo>
                      <a:pt x="97" y="267"/>
                    </a:lnTo>
                    <a:lnTo>
                      <a:pt x="107" y="258"/>
                    </a:lnTo>
                    <a:lnTo>
                      <a:pt x="118" y="245"/>
                    </a:lnTo>
                    <a:lnTo>
                      <a:pt x="129" y="227"/>
                    </a:lnTo>
                    <a:lnTo>
                      <a:pt x="140" y="204"/>
                    </a:lnTo>
                    <a:lnTo>
                      <a:pt x="150" y="177"/>
                    </a:lnTo>
                    <a:lnTo>
                      <a:pt x="161" y="145"/>
                    </a:lnTo>
                    <a:lnTo>
                      <a:pt x="172" y="111"/>
                    </a:lnTo>
                    <a:lnTo>
                      <a:pt x="182" y="77"/>
                    </a:lnTo>
                    <a:lnTo>
                      <a:pt x="193" y="46"/>
                    </a:lnTo>
                    <a:lnTo>
                      <a:pt x="204" y="22"/>
                    </a:lnTo>
                    <a:lnTo>
                      <a:pt x="215" y="5"/>
                    </a:lnTo>
                    <a:lnTo>
                      <a:pt x="225" y="0"/>
                    </a:lnTo>
                    <a:lnTo>
                      <a:pt x="236" y="5"/>
                    </a:lnTo>
                    <a:lnTo>
                      <a:pt x="247" y="22"/>
                    </a:lnTo>
                    <a:lnTo>
                      <a:pt x="258" y="46"/>
                    </a:lnTo>
                    <a:lnTo>
                      <a:pt x="268" y="77"/>
                    </a:lnTo>
                    <a:lnTo>
                      <a:pt x="279" y="111"/>
                    </a:lnTo>
                    <a:lnTo>
                      <a:pt x="290" y="145"/>
                    </a:lnTo>
                    <a:lnTo>
                      <a:pt x="300" y="177"/>
                    </a:lnTo>
                    <a:lnTo>
                      <a:pt x="311" y="204"/>
                    </a:lnTo>
                    <a:lnTo>
                      <a:pt x="322" y="227"/>
                    </a:lnTo>
                    <a:lnTo>
                      <a:pt x="333" y="245"/>
                    </a:lnTo>
                    <a:lnTo>
                      <a:pt x="343" y="258"/>
                    </a:lnTo>
                    <a:lnTo>
                      <a:pt x="354" y="267"/>
                    </a:lnTo>
                    <a:lnTo>
                      <a:pt x="365" y="273"/>
                    </a:lnTo>
                    <a:lnTo>
                      <a:pt x="376" y="277"/>
                    </a:lnTo>
                    <a:lnTo>
                      <a:pt x="386" y="280"/>
                    </a:lnTo>
                    <a:lnTo>
                      <a:pt x="397" y="281"/>
                    </a:lnTo>
                    <a:lnTo>
                      <a:pt x="408" y="282"/>
                    </a:lnTo>
                    <a:lnTo>
                      <a:pt x="419" y="283"/>
                    </a:lnTo>
                    <a:lnTo>
                      <a:pt x="429" y="283"/>
                    </a:lnTo>
                    <a:lnTo>
                      <a:pt x="440" y="283"/>
                    </a:lnTo>
                  </a:path>
                </a:pathLst>
              </a:custGeom>
              <a:pattFill prst="ltUpDiag">
                <a:fgClr>
                  <a:srgbClr val="0000D4"/>
                </a:fgClr>
                <a:bgClr>
                  <a:srgbClr val="FFFFFF"/>
                </a:bgClr>
              </a:pattFill>
              <a:ln w="28575" cmpd="sng">
                <a:solidFill>
                  <a:srgbClr val="000000"/>
                </a:solidFill>
                <a:prstDash val="solid"/>
                <a:round/>
                <a:headEnd/>
                <a:tailEnd/>
              </a:ln>
            </p:spPr>
            <p: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000000"/>
                  </a:solidFill>
                  <a:effectLst/>
                  <a:uLnTx/>
                  <a:uFillTx/>
                  <a:latin typeface="Arial" charset="0"/>
                </a:endParaRPr>
              </a:p>
            </p:txBody>
          </p:sp>
          <p:sp>
            <p:nvSpPr>
              <p:cNvPr id="17" name="Line 12">
                <a:extLst>
                  <a:ext uri="{FF2B5EF4-FFF2-40B4-BE49-F238E27FC236}">
                    <a16:creationId xmlns:a16="http://schemas.microsoft.com/office/drawing/2014/main" id="{E3749D4E-63DF-48AA-84AF-D80D3D8EA1D2}"/>
                  </a:ext>
                </a:extLst>
              </p:cNvPr>
              <p:cNvSpPr>
                <a:spLocks noChangeShapeType="1"/>
              </p:cNvSpPr>
              <p:nvPr/>
            </p:nvSpPr>
            <p:spPr bwMode="auto">
              <a:xfrm>
                <a:off x="4513263" y="3225800"/>
                <a:ext cx="5062537" cy="0"/>
              </a:xfrm>
              <a:prstGeom prst="line">
                <a:avLst/>
              </a:prstGeom>
              <a:noFill/>
              <a:ln w="3175">
                <a:solidFill>
                  <a:srgbClr val="000000"/>
                </a:solidFill>
                <a:round/>
                <a:headEnd/>
                <a:tailEnd type="triangle" w="med" len="med"/>
              </a:ln>
            </p:spPr>
            <p:txBody>
              <a:bodyPr wrap="none"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000000"/>
                  </a:solidFill>
                  <a:effectLst/>
                  <a:uLnTx/>
                  <a:uFillTx/>
                  <a:latin typeface="Arial" charset="0"/>
                </a:endParaRPr>
              </a:p>
            </p:txBody>
          </p:sp>
          <p:sp>
            <p:nvSpPr>
              <p:cNvPr id="18" name="Line 13">
                <a:extLst>
                  <a:ext uri="{FF2B5EF4-FFF2-40B4-BE49-F238E27FC236}">
                    <a16:creationId xmlns:a16="http://schemas.microsoft.com/office/drawing/2014/main" id="{5214AEA3-F396-4A1F-AE58-E0E4D64079D7}"/>
                  </a:ext>
                </a:extLst>
              </p:cNvPr>
              <p:cNvSpPr>
                <a:spLocks noChangeShapeType="1"/>
              </p:cNvSpPr>
              <p:nvPr/>
            </p:nvSpPr>
            <p:spPr bwMode="auto">
              <a:xfrm flipV="1">
                <a:off x="7043738" y="1568450"/>
                <a:ext cx="0" cy="1754188"/>
              </a:xfrm>
              <a:prstGeom prst="line">
                <a:avLst/>
              </a:prstGeom>
              <a:noFill/>
              <a:ln w="3175">
                <a:solidFill>
                  <a:srgbClr val="000000"/>
                </a:solidFill>
                <a:round/>
                <a:headEnd/>
                <a:tailEnd type="triangle" w="med" len="med"/>
              </a:ln>
            </p:spPr>
            <p:txBody>
              <a:bodyPr wrap="none"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000000"/>
                  </a:solidFill>
                  <a:effectLst/>
                  <a:uLnTx/>
                  <a:uFillTx/>
                  <a:latin typeface="Arial" charset="0"/>
                </a:endParaRPr>
              </a:p>
            </p:txBody>
          </p:sp>
          <p:sp>
            <p:nvSpPr>
              <p:cNvPr id="19" name="Text Box 14">
                <a:extLst>
                  <a:ext uri="{FF2B5EF4-FFF2-40B4-BE49-F238E27FC236}">
                    <a16:creationId xmlns:a16="http://schemas.microsoft.com/office/drawing/2014/main" id="{7F6E0977-5C07-4829-AA5F-FF17C62E90FB}"/>
                  </a:ext>
                </a:extLst>
              </p:cNvPr>
              <p:cNvSpPr txBox="1">
                <a:spLocks noChangeArrowheads="1"/>
              </p:cNvSpPr>
              <p:nvPr/>
            </p:nvSpPr>
            <p:spPr bwMode="auto">
              <a:xfrm>
                <a:off x="4379913" y="3165475"/>
                <a:ext cx="423862" cy="339725"/>
              </a:xfrm>
              <a:prstGeom prst="rect">
                <a:avLst/>
              </a:prstGeom>
              <a:noFill/>
              <a:ln w="3175">
                <a:noFill/>
                <a:miter lim="800000"/>
                <a:headEnd/>
                <a:tailEnd/>
              </a:ln>
            </p:spPr>
            <p:txBody>
              <a:bodyPr wrap="none">
                <a:spAutoFit/>
              </a:bodyPr>
              <a:lstStyle/>
              <a:p>
                <a:pPr marL="0" marR="0" lvl="0" indent="0" algn="l" defTabSz="762000" eaLnBrk="1" fontAlgn="auto" latinLnBrk="0" hangingPunct="1">
                  <a:lnSpc>
                    <a:spcPct val="100000"/>
                  </a:lnSpc>
                  <a:spcBef>
                    <a:spcPts val="0"/>
                  </a:spcBef>
                  <a:spcAft>
                    <a:spcPts val="0"/>
                  </a:spcAft>
                  <a:buClrTx/>
                  <a:buSzTx/>
                  <a:buFontTx/>
                  <a:buNone/>
                  <a:tabLst/>
                  <a:defRPr/>
                </a:pPr>
                <a:r>
                  <a:rPr kumimoji="0" lang="fr-FR" sz="1800" b="0" i="0" u="none" strike="noStrike" kern="0" cap="none" spc="0" normalizeH="0" baseline="0" noProof="0">
                    <a:ln>
                      <a:noFill/>
                    </a:ln>
                    <a:solidFill>
                      <a:srgbClr val="000000"/>
                    </a:solidFill>
                    <a:effectLst/>
                    <a:uLnTx/>
                    <a:uFillTx/>
                    <a:latin typeface="Arial" charset="0"/>
                  </a:rPr>
                  <a:t>-</a:t>
                </a:r>
                <a:r>
                  <a:rPr kumimoji="0" lang="fr-FR" sz="1800" b="0" i="0" u="none" strike="noStrike" kern="0" cap="none" spc="0" normalizeH="0" baseline="0" noProof="0">
                    <a:ln>
                      <a:noFill/>
                    </a:ln>
                    <a:solidFill>
                      <a:srgbClr val="000000"/>
                    </a:solidFill>
                    <a:effectLst/>
                    <a:uLnTx/>
                    <a:uFillTx/>
                    <a:latin typeface="Arial" charset="0"/>
                    <a:sym typeface="Symbol" pitchFamily="18" charset="2"/>
                  </a:rPr>
                  <a:t></a:t>
                </a:r>
                <a:endParaRPr kumimoji="0" lang="fr-FR" sz="1800" b="0" i="0" u="none" strike="noStrike" kern="0" cap="none" spc="0" normalizeH="0" baseline="0" noProof="0">
                  <a:ln>
                    <a:noFill/>
                  </a:ln>
                  <a:solidFill>
                    <a:srgbClr val="000000"/>
                  </a:solidFill>
                  <a:effectLst/>
                  <a:uLnTx/>
                  <a:uFillTx/>
                  <a:latin typeface="Arial" charset="0"/>
                </a:endParaRPr>
              </a:p>
            </p:txBody>
          </p:sp>
          <p:sp>
            <p:nvSpPr>
              <p:cNvPr id="20" name="Text Box 15">
                <a:extLst>
                  <a:ext uri="{FF2B5EF4-FFF2-40B4-BE49-F238E27FC236}">
                    <a16:creationId xmlns:a16="http://schemas.microsoft.com/office/drawing/2014/main" id="{550CE753-5FD4-403F-B4C5-30165F182531}"/>
                  </a:ext>
                </a:extLst>
              </p:cNvPr>
              <p:cNvSpPr txBox="1">
                <a:spLocks noChangeArrowheads="1"/>
              </p:cNvSpPr>
              <p:nvPr/>
            </p:nvSpPr>
            <p:spPr bwMode="auto">
              <a:xfrm>
                <a:off x="9043988" y="2895600"/>
                <a:ext cx="481012" cy="339725"/>
              </a:xfrm>
              <a:prstGeom prst="rect">
                <a:avLst/>
              </a:prstGeom>
              <a:noFill/>
              <a:ln w="3175">
                <a:noFill/>
                <a:miter lim="800000"/>
                <a:headEnd/>
                <a:tailEnd/>
              </a:ln>
            </p:spPr>
            <p:txBody>
              <a:bodyPr wrap="none">
                <a:spAutoFit/>
              </a:bodyPr>
              <a:lstStyle/>
              <a:p>
                <a:pPr marL="0" marR="0" lvl="0" indent="0" algn="l" defTabSz="762000" eaLnBrk="1" fontAlgn="auto" latinLnBrk="0" hangingPunct="1">
                  <a:lnSpc>
                    <a:spcPct val="100000"/>
                  </a:lnSpc>
                  <a:spcBef>
                    <a:spcPts val="0"/>
                  </a:spcBef>
                  <a:spcAft>
                    <a:spcPts val="0"/>
                  </a:spcAft>
                  <a:buClrTx/>
                  <a:buSzTx/>
                  <a:buFontTx/>
                  <a:buNone/>
                  <a:tabLst/>
                  <a:defRPr/>
                </a:pPr>
                <a:r>
                  <a:rPr kumimoji="0" lang="fr-FR" sz="1800" b="0" i="0" u="none" strike="noStrike" kern="0" cap="none" spc="0" normalizeH="0" baseline="0" noProof="0">
                    <a:ln>
                      <a:noFill/>
                    </a:ln>
                    <a:solidFill>
                      <a:srgbClr val="000000"/>
                    </a:solidFill>
                    <a:effectLst/>
                    <a:uLnTx/>
                    <a:uFillTx/>
                    <a:latin typeface="Arial" charset="0"/>
                  </a:rPr>
                  <a:t>+</a:t>
                </a:r>
                <a:r>
                  <a:rPr kumimoji="0" lang="fr-FR" sz="1800" b="0" i="0" u="none" strike="noStrike" kern="0" cap="none" spc="0" normalizeH="0" baseline="0" noProof="0">
                    <a:ln>
                      <a:noFill/>
                    </a:ln>
                    <a:solidFill>
                      <a:srgbClr val="000000"/>
                    </a:solidFill>
                    <a:effectLst/>
                    <a:uLnTx/>
                    <a:uFillTx/>
                    <a:latin typeface="Arial" charset="0"/>
                    <a:sym typeface="Symbol" pitchFamily="18" charset="2"/>
                  </a:rPr>
                  <a:t></a:t>
                </a:r>
                <a:endParaRPr kumimoji="0" lang="fr-FR" sz="1800" b="0" i="0" u="none" strike="noStrike" kern="0" cap="none" spc="0" normalizeH="0" baseline="0" noProof="0">
                  <a:ln>
                    <a:noFill/>
                  </a:ln>
                  <a:solidFill>
                    <a:srgbClr val="000000"/>
                  </a:solidFill>
                  <a:effectLst/>
                  <a:uLnTx/>
                  <a:uFillTx/>
                  <a:latin typeface="Arial" charset="0"/>
                </a:endParaRPr>
              </a:p>
            </p:txBody>
          </p:sp>
          <p:sp>
            <p:nvSpPr>
              <p:cNvPr id="21" name="Text Box 16">
                <a:extLst>
                  <a:ext uri="{FF2B5EF4-FFF2-40B4-BE49-F238E27FC236}">
                    <a16:creationId xmlns:a16="http://schemas.microsoft.com/office/drawing/2014/main" id="{0B862276-1035-45EF-BF91-6829C3B5F458}"/>
                  </a:ext>
                </a:extLst>
              </p:cNvPr>
              <p:cNvSpPr txBox="1">
                <a:spLocks noChangeArrowheads="1"/>
              </p:cNvSpPr>
              <p:nvPr/>
            </p:nvSpPr>
            <p:spPr bwMode="auto">
              <a:xfrm>
                <a:off x="6911975" y="3241675"/>
                <a:ext cx="311150" cy="339725"/>
              </a:xfrm>
              <a:prstGeom prst="rect">
                <a:avLst/>
              </a:prstGeom>
              <a:noFill/>
              <a:ln w="3175">
                <a:noFill/>
                <a:miter lim="800000"/>
                <a:headEnd/>
                <a:tailEnd/>
              </a:ln>
            </p:spPr>
            <p:txBody>
              <a:bodyPr wrap="none">
                <a:spAutoFit/>
              </a:bodyPr>
              <a:lstStyle/>
              <a:p>
                <a:pPr marL="0" marR="0" lvl="0" indent="0" algn="l" defTabSz="762000" eaLnBrk="1" fontAlgn="auto" latinLnBrk="0" hangingPunct="1">
                  <a:lnSpc>
                    <a:spcPct val="100000"/>
                  </a:lnSpc>
                  <a:spcBef>
                    <a:spcPts val="0"/>
                  </a:spcBef>
                  <a:spcAft>
                    <a:spcPts val="0"/>
                  </a:spcAft>
                  <a:buClrTx/>
                  <a:buSzTx/>
                  <a:buFontTx/>
                  <a:buNone/>
                  <a:tabLst/>
                  <a:defRPr/>
                </a:pPr>
                <a:r>
                  <a:rPr kumimoji="0" lang="fr-FR" sz="1800" b="0" i="0" u="none" strike="noStrike" kern="0" cap="none" spc="0" normalizeH="0" baseline="0" noProof="0">
                    <a:ln>
                      <a:noFill/>
                    </a:ln>
                    <a:solidFill>
                      <a:srgbClr val="000000"/>
                    </a:solidFill>
                    <a:effectLst/>
                    <a:uLnTx/>
                    <a:uFillTx/>
                    <a:latin typeface="Arial" charset="0"/>
                  </a:rPr>
                  <a:t>0</a:t>
                </a:r>
              </a:p>
            </p:txBody>
          </p:sp>
          <p:sp>
            <p:nvSpPr>
              <p:cNvPr id="22" name="Text Box 17">
                <a:extLst>
                  <a:ext uri="{FF2B5EF4-FFF2-40B4-BE49-F238E27FC236}">
                    <a16:creationId xmlns:a16="http://schemas.microsoft.com/office/drawing/2014/main" id="{015DC7FD-EDF1-4E00-A0CE-47E3ED4FF213}"/>
                  </a:ext>
                </a:extLst>
              </p:cNvPr>
              <p:cNvSpPr txBox="1">
                <a:spLocks noChangeArrowheads="1"/>
              </p:cNvSpPr>
              <p:nvPr/>
            </p:nvSpPr>
            <p:spPr bwMode="auto">
              <a:xfrm>
                <a:off x="7572375" y="3241675"/>
                <a:ext cx="323850" cy="339725"/>
              </a:xfrm>
              <a:prstGeom prst="rect">
                <a:avLst/>
              </a:prstGeom>
              <a:noFill/>
              <a:ln w="3175">
                <a:noFill/>
                <a:miter lim="800000"/>
                <a:headEnd/>
                <a:tailEnd/>
              </a:ln>
            </p:spPr>
            <p:txBody>
              <a:bodyPr wrap="none">
                <a:spAutoFit/>
              </a:bodyPr>
              <a:lstStyle/>
              <a:p>
                <a:pPr marL="0" marR="0" lvl="0" indent="0" algn="l" defTabSz="762000" eaLnBrk="1" fontAlgn="auto" latinLnBrk="0" hangingPunct="1">
                  <a:lnSpc>
                    <a:spcPct val="100000"/>
                  </a:lnSpc>
                  <a:spcBef>
                    <a:spcPts val="0"/>
                  </a:spcBef>
                  <a:spcAft>
                    <a:spcPts val="0"/>
                  </a:spcAft>
                  <a:buClrTx/>
                  <a:buSzTx/>
                  <a:buFontTx/>
                  <a:buNone/>
                  <a:tabLst/>
                  <a:defRPr/>
                </a:pPr>
                <a:r>
                  <a:rPr kumimoji="0" lang="fr-FR" sz="1800" b="0" i="0" u="none" strike="noStrike" kern="0" cap="none" spc="0" normalizeH="0" baseline="0" noProof="0" dirty="0">
                    <a:ln>
                      <a:noFill/>
                    </a:ln>
                    <a:solidFill>
                      <a:srgbClr val="000000"/>
                    </a:solidFill>
                    <a:effectLst/>
                    <a:uLnTx/>
                    <a:uFillTx/>
                    <a:latin typeface="Arial" charset="0"/>
                  </a:rPr>
                  <a:t>u</a:t>
                </a:r>
              </a:p>
            </p:txBody>
          </p:sp>
          <p:sp>
            <p:nvSpPr>
              <p:cNvPr id="23" name="Line 18">
                <a:extLst>
                  <a:ext uri="{FF2B5EF4-FFF2-40B4-BE49-F238E27FC236}">
                    <a16:creationId xmlns:a16="http://schemas.microsoft.com/office/drawing/2014/main" id="{2B0FB7A5-7B4A-47B3-8AD3-ABA1761975D3}"/>
                  </a:ext>
                </a:extLst>
              </p:cNvPr>
              <p:cNvSpPr>
                <a:spLocks noChangeShapeType="1"/>
              </p:cNvSpPr>
              <p:nvPr/>
            </p:nvSpPr>
            <p:spPr bwMode="auto">
              <a:xfrm flipV="1">
                <a:off x="7704138" y="2638425"/>
                <a:ext cx="0" cy="684213"/>
              </a:xfrm>
              <a:prstGeom prst="line">
                <a:avLst/>
              </a:prstGeom>
              <a:noFill/>
              <a:ln w="3175">
                <a:solidFill>
                  <a:srgbClr val="000000"/>
                </a:solidFill>
                <a:round/>
                <a:headEnd/>
                <a:tailEnd/>
              </a:ln>
            </p:spPr>
            <p:txBody>
              <a:bodyPr wrap="none"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000000"/>
                  </a:solidFill>
                  <a:effectLst/>
                  <a:uLnTx/>
                  <a:uFillTx/>
                  <a:latin typeface="Arial" charset="0"/>
                </a:endParaRPr>
              </a:p>
            </p:txBody>
          </p:sp>
          <p:sp>
            <p:nvSpPr>
              <p:cNvPr id="24" name="Freeform 21">
                <a:extLst>
                  <a:ext uri="{FF2B5EF4-FFF2-40B4-BE49-F238E27FC236}">
                    <a16:creationId xmlns:a16="http://schemas.microsoft.com/office/drawing/2014/main" id="{E2271C96-5ACE-4B54-9A04-812F3AE7D9F1}"/>
                  </a:ext>
                </a:extLst>
              </p:cNvPr>
              <p:cNvSpPr>
                <a:spLocks/>
              </p:cNvSpPr>
              <p:nvPr/>
            </p:nvSpPr>
            <p:spPr bwMode="auto">
              <a:xfrm>
                <a:off x="7708900" y="2708275"/>
                <a:ext cx="854075" cy="519113"/>
              </a:xfrm>
              <a:custGeom>
                <a:avLst/>
                <a:gdLst>
                  <a:gd name="T0" fmla="*/ 0 w 372"/>
                  <a:gd name="T1" fmla="*/ 511002 h 256"/>
                  <a:gd name="T2" fmla="*/ 9184 w 372"/>
                  <a:gd name="T3" fmla="*/ 0 h 256"/>
                  <a:gd name="T4" fmla="*/ 114795 w 372"/>
                  <a:gd name="T5" fmla="*/ 137889 h 256"/>
                  <a:gd name="T6" fmla="*/ 206631 w 372"/>
                  <a:gd name="T7" fmla="*/ 243334 h 256"/>
                  <a:gd name="T8" fmla="*/ 307651 w 372"/>
                  <a:gd name="T9" fmla="*/ 336612 h 256"/>
                  <a:gd name="T10" fmla="*/ 413262 w 372"/>
                  <a:gd name="T11" fmla="*/ 397446 h 256"/>
                  <a:gd name="T12" fmla="*/ 578567 w 372"/>
                  <a:gd name="T13" fmla="*/ 462335 h 256"/>
                  <a:gd name="T14" fmla="*/ 734688 w 372"/>
                  <a:gd name="T15" fmla="*/ 494779 h 256"/>
                  <a:gd name="T16" fmla="*/ 854075 w 372"/>
                  <a:gd name="T17" fmla="*/ 519113 h 256"/>
                  <a:gd name="T18" fmla="*/ 0 w 372"/>
                  <a:gd name="T19" fmla="*/ 511002 h 2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2"/>
                  <a:gd name="T31" fmla="*/ 0 h 256"/>
                  <a:gd name="T32" fmla="*/ 372 w 372"/>
                  <a:gd name="T33" fmla="*/ 256 h 2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2" h="256">
                    <a:moveTo>
                      <a:pt x="0" y="252"/>
                    </a:moveTo>
                    <a:lnTo>
                      <a:pt x="4" y="0"/>
                    </a:lnTo>
                    <a:lnTo>
                      <a:pt x="50" y="68"/>
                    </a:lnTo>
                    <a:lnTo>
                      <a:pt x="90" y="120"/>
                    </a:lnTo>
                    <a:lnTo>
                      <a:pt x="134" y="166"/>
                    </a:lnTo>
                    <a:lnTo>
                      <a:pt x="180" y="196"/>
                    </a:lnTo>
                    <a:lnTo>
                      <a:pt x="252" y="228"/>
                    </a:lnTo>
                    <a:lnTo>
                      <a:pt x="320" y="244"/>
                    </a:lnTo>
                    <a:lnTo>
                      <a:pt x="372" y="256"/>
                    </a:lnTo>
                    <a:lnTo>
                      <a:pt x="0" y="252"/>
                    </a:lnTo>
                    <a:close/>
                  </a:path>
                </a:pathLst>
              </a:custGeom>
              <a:solidFill>
                <a:srgbClr val="FFFFFF"/>
              </a:solidFill>
              <a:ln w="3175" cap="flat" cmpd="sng">
                <a:solidFill>
                  <a:srgbClr val="000000"/>
                </a:solidFill>
                <a:prstDash val="solid"/>
                <a:round/>
                <a:headEnd type="none" w="med" len="med"/>
                <a:tailEnd type="none" w="med" len="med"/>
              </a:ln>
            </p:spPr>
            <p:txBody>
              <a:bodyPr wrap="none"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000000"/>
                  </a:solidFill>
                  <a:effectLst/>
                  <a:uLnTx/>
                  <a:uFillTx/>
                  <a:latin typeface="Arial" charset="0"/>
                </a:endParaRPr>
              </a:p>
            </p:txBody>
          </p:sp>
          <p:sp>
            <p:nvSpPr>
              <p:cNvPr id="25" name="Text Box 22">
                <a:extLst>
                  <a:ext uri="{FF2B5EF4-FFF2-40B4-BE49-F238E27FC236}">
                    <a16:creationId xmlns:a16="http://schemas.microsoft.com/office/drawing/2014/main" id="{C4274BE5-D196-4F52-BCE3-646768C70146}"/>
                  </a:ext>
                </a:extLst>
              </p:cNvPr>
              <p:cNvSpPr txBox="1">
                <a:spLocks noChangeArrowheads="1"/>
              </p:cNvSpPr>
              <p:nvPr/>
            </p:nvSpPr>
            <p:spPr bwMode="auto">
              <a:xfrm>
                <a:off x="7035800" y="1524000"/>
                <a:ext cx="311150" cy="339725"/>
              </a:xfrm>
              <a:prstGeom prst="rect">
                <a:avLst/>
              </a:prstGeom>
              <a:noFill/>
              <a:ln w="3175">
                <a:noFill/>
                <a:miter lim="800000"/>
                <a:headEnd/>
                <a:tailEnd/>
              </a:ln>
            </p:spPr>
            <p:txBody>
              <a:bodyPr wrap="none">
                <a:spAutoFit/>
              </a:bodyPr>
              <a:lstStyle/>
              <a:p>
                <a:pPr marL="0" marR="0" lvl="0" indent="0" algn="l" defTabSz="762000" eaLnBrk="1" fontAlgn="auto" latinLnBrk="0" hangingPunct="1">
                  <a:lnSpc>
                    <a:spcPct val="100000"/>
                  </a:lnSpc>
                  <a:spcBef>
                    <a:spcPts val="0"/>
                  </a:spcBef>
                  <a:spcAft>
                    <a:spcPts val="0"/>
                  </a:spcAft>
                  <a:buClrTx/>
                  <a:buSzTx/>
                  <a:buFontTx/>
                  <a:buNone/>
                  <a:tabLst/>
                  <a:defRPr/>
                </a:pPr>
                <a:r>
                  <a:rPr kumimoji="0" lang="fr-FR" sz="1800" b="0" i="0" u="none" strike="noStrike" kern="0" cap="none" spc="0" normalizeH="0" baseline="0" noProof="0">
                    <a:ln>
                      <a:noFill/>
                    </a:ln>
                    <a:solidFill>
                      <a:srgbClr val="000000"/>
                    </a:solidFill>
                    <a:effectLst/>
                    <a:uLnTx/>
                    <a:uFillTx/>
                    <a:latin typeface="Arial" charset="0"/>
                  </a:rPr>
                  <a:t>y</a:t>
                </a:r>
              </a:p>
            </p:txBody>
          </p:sp>
        </p:grpSp>
      </p:grpSp>
      <p:graphicFrame>
        <p:nvGraphicFramePr>
          <p:cNvPr id="26" name="Object 1024">
            <a:extLst>
              <a:ext uri="{FF2B5EF4-FFF2-40B4-BE49-F238E27FC236}">
                <a16:creationId xmlns:a16="http://schemas.microsoft.com/office/drawing/2014/main" id="{46777E0F-AAE3-49CB-B11B-80B483AB5BB9}"/>
              </a:ext>
            </a:extLst>
          </p:cNvPr>
          <p:cNvGraphicFramePr>
            <a:graphicFrameLocks noChangeAspect="1"/>
          </p:cNvGraphicFramePr>
          <p:nvPr>
            <p:custDataLst>
              <p:tags r:id="rId3"/>
            </p:custDataLst>
            <p:extLst>
              <p:ext uri="{D42A27DB-BD31-4B8C-83A1-F6EECF244321}">
                <p14:modId xmlns:p14="http://schemas.microsoft.com/office/powerpoint/2010/main" val="422983468"/>
              </p:ext>
            </p:extLst>
          </p:nvPr>
        </p:nvGraphicFramePr>
        <p:xfrm>
          <a:off x="1309253" y="1553780"/>
          <a:ext cx="2292522" cy="768633"/>
        </p:xfrm>
        <a:graphic>
          <a:graphicData uri="http://schemas.openxmlformats.org/presentationml/2006/ole">
            <mc:AlternateContent xmlns:mc="http://schemas.openxmlformats.org/markup-compatibility/2006">
              <mc:Choice xmlns:v="urn:schemas-microsoft-com:vml" Requires="v">
                <p:oleObj spid="_x0000_s13317" name="Équation" r:id="rId8" imgW="2349360" imgH="787320" progId="Equation.3">
                  <p:embed/>
                </p:oleObj>
              </mc:Choice>
              <mc:Fallback>
                <p:oleObj name="Équation" r:id="rId8" imgW="2349360" imgH="787320" progId="Equation.3">
                  <p:embed/>
                  <p:pic>
                    <p:nvPicPr>
                      <p:cNvPr id="46" name="Object 1024">
                        <a:extLst>
                          <a:ext uri="{FF2B5EF4-FFF2-40B4-BE49-F238E27FC236}">
                            <a16:creationId xmlns:a16="http://schemas.microsoft.com/office/drawing/2014/main" id="{4B8915B3-FD4D-48C0-97EA-E140598ABFE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09253" y="1553780"/>
                        <a:ext cx="2292522" cy="768633"/>
                      </a:xfrm>
                      <a:prstGeom prst="rect">
                        <a:avLst/>
                      </a:prstGeom>
                      <a:solidFill>
                        <a:schemeClr val="accent2">
                          <a:lumMod val="20000"/>
                          <a:lumOff val="80000"/>
                        </a:schemeClr>
                      </a:solidFill>
                      <a:ln w="9525">
                        <a:solidFill>
                          <a:srgbClr val="000000"/>
                        </a:solidFill>
                        <a:miter lim="800000"/>
                        <a:headEnd/>
                        <a:tailEnd/>
                      </a:ln>
                    </p:spPr>
                  </p:pic>
                </p:oleObj>
              </mc:Fallback>
            </mc:AlternateContent>
          </a:graphicData>
        </a:graphic>
      </p:graphicFrame>
      <p:graphicFrame>
        <p:nvGraphicFramePr>
          <p:cNvPr id="27" name="Graphique 26">
            <a:extLst>
              <a:ext uri="{FF2B5EF4-FFF2-40B4-BE49-F238E27FC236}">
                <a16:creationId xmlns:a16="http://schemas.microsoft.com/office/drawing/2014/main" id="{86461A5E-1ECE-4A04-AFA0-1C503A166292}"/>
              </a:ext>
            </a:extLst>
          </p:cNvPr>
          <p:cNvGraphicFramePr>
            <a:graphicFrameLocks/>
          </p:cNvGraphicFramePr>
          <p:nvPr>
            <p:custDataLst>
              <p:tags r:id="rId4"/>
            </p:custDataLst>
            <p:extLst>
              <p:ext uri="{D42A27DB-BD31-4B8C-83A1-F6EECF244321}">
                <p14:modId xmlns:p14="http://schemas.microsoft.com/office/powerpoint/2010/main" val="624563324"/>
              </p:ext>
            </p:extLst>
          </p:nvPr>
        </p:nvGraphicFramePr>
        <p:xfrm>
          <a:off x="534238" y="4458907"/>
          <a:ext cx="3811418" cy="2252524"/>
        </p:xfrm>
        <a:graphic>
          <a:graphicData uri="http://schemas.openxmlformats.org/drawingml/2006/chart">
            <c:chart xmlns:c="http://schemas.openxmlformats.org/drawingml/2006/chart" xmlns:r="http://schemas.openxmlformats.org/officeDocument/2006/relationships" r:id="rId10"/>
          </a:graphicData>
        </a:graphic>
      </p:graphicFrame>
    </p:spTree>
    <p:extLst>
      <p:ext uri="{BB962C8B-B14F-4D97-AF65-F5344CB8AC3E}">
        <p14:creationId xmlns:p14="http://schemas.microsoft.com/office/powerpoint/2010/main" val="250348025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a:extLst>
              <a:ext uri="{FF2B5EF4-FFF2-40B4-BE49-F238E27FC236}">
                <a16:creationId xmlns:a16="http://schemas.microsoft.com/office/drawing/2014/main" id="{3793294B-E44A-4204-A186-D37F5F70A86F}"/>
              </a:ext>
            </a:extLst>
          </p:cNvPr>
          <p:cNvSpPr>
            <a:spLocks noGrp="1" noChangeArrowheads="1"/>
          </p:cNvSpPr>
          <p:nvPr>
            <p:ph type="title"/>
            <p:custDataLst>
              <p:tags r:id="rId1"/>
            </p:custDataLst>
          </p:nvPr>
        </p:nvSpPr>
        <p:spPr>
          <a:xfrm>
            <a:off x="1066800" y="990600"/>
            <a:ext cx="6781800" cy="533400"/>
          </a:xfrm>
          <a:noFill/>
        </p:spPr>
        <p:txBody>
          <a:bodyPr/>
          <a:lstStyle/>
          <a:p>
            <a:r>
              <a:rPr lang="fr-FR" altLang="fr-FR"/>
              <a:t>Stock de sécurité</a:t>
            </a:r>
          </a:p>
        </p:txBody>
      </p:sp>
      <p:sp>
        <p:nvSpPr>
          <p:cNvPr id="10245" name="Rectangle 3">
            <a:extLst>
              <a:ext uri="{FF2B5EF4-FFF2-40B4-BE49-F238E27FC236}">
                <a16:creationId xmlns:a16="http://schemas.microsoft.com/office/drawing/2014/main" id="{CF3D1DEF-0048-44F0-9419-87658290C4EA}"/>
              </a:ext>
            </a:extLst>
          </p:cNvPr>
          <p:cNvSpPr>
            <a:spLocks noGrp="1" noChangeArrowheads="1"/>
          </p:cNvSpPr>
          <p:nvPr>
            <p:ph type="body" idx="1"/>
            <p:custDataLst>
              <p:tags r:id="rId2"/>
            </p:custDataLst>
          </p:nvPr>
        </p:nvSpPr>
        <p:spPr>
          <a:xfrm>
            <a:off x="1219200" y="1600200"/>
            <a:ext cx="6553200" cy="3733800"/>
          </a:xfrm>
          <a:noFill/>
        </p:spPr>
        <p:txBody>
          <a:bodyPr/>
          <a:lstStyle/>
          <a:p>
            <a:r>
              <a:rPr lang="fr-FR" altLang="fr-FR" dirty="0"/>
              <a:t> Objectif : protection contre les aléas</a:t>
            </a:r>
            <a:endParaRPr lang="fr-FR" altLang="fr-FR" sz="1800" dirty="0">
              <a:solidFill>
                <a:srgbClr val="00FF00"/>
              </a:solidFill>
            </a:endParaRPr>
          </a:p>
          <a:p>
            <a:pPr lvl="1">
              <a:buFont typeface="Arial" panose="020B0604020202020204" pitchFamily="34" charset="0"/>
              <a:buChar char="•"/>
            </a:pPr>
            <a:r>
              <a:rPr lang="fr-FR" altLang="fr-FR" dirty="0"/>
              <a:t>Aléa sur la </a:t>
            </a:r>
            <a:r>
              <a:rPr lang="fr-FR" altLang="fr-FR" dirty="0">
                <a:solidFill>
                  <a:srgbClr val="FF0066"/>
                </a:solidFill>
              </a:rPr>
              <a:t>consommation</a:t>
            </a:r>
            <a:endParaRPr lang="fr-FR" altLang="fr-FR" dirty="0"/>
          </a:p>
          <a:p>
            <a:pPr lvl="1">
              <a:buFont typeface="Arial" panose="020B0604020202020204" pitchFamily="34" charset="0"/>
              <a:buChar char="•"/>
            </a:pPr>
            <a:r>
              <a:rPr lang="fr-FR" altLang="fr-FR" dirty="0"/>
              <a:t>Aléa sur le </a:t>
            </a:r>
            <a:r>
              <a:rPr lang="fr-FR" altLang="fr-FR" dirty="0">
                <a:solidFill>
                  <a:srgbClr val="FF0066"/>
                </a:solidFill>
              </a:rPr>
              <a:t>délai de réapprovisionnement</a:t>
            </a:r>
            <a:endParaRPr lang="fr-FR" altLang="fr-FR" dirty="0">
              <a:solidFill>
                <a:srgbClr val="00FF00"/>
              </a:solidFill>
            </a:endParaRPr>
          </a:p>
          <a:p>
            <a:pPr lvl="1">
              <a:buFont typeface="Arial" panose="020B0604020202020204" pitchFamily="34" charset="0"/>
              <a:buChar char="•"/>
            </a:pPr>
            <a:r>
              <a:rPr lang="fr-FR" altLang="fr-FR" dirty="0"/>
              <a:t>Aléa sur la </a:t>
            </a:r>
            <a:r>
              <a:rPr lang="fr-FR" altLang="fr-FR" dirty="0">
                <a:solidFill>
                  <a:srgbClr val="FF0066"/>
                </a:solidFill>
              </a:rPr>
              <a:t>quantité bonne livrée</a:t>
            </a:r>
            <a:br>
              <a:rPr lang="fr-FR" altLang="fr-FR" dirty="0">
                <a:solidFill>
                  <a:srgbClr val="00FF00"/>
                </a:solidFill>
              </a:rPr>
            </a:br>
            <a:br>
              <a:rPr lang="fr-FR" altLang="fr-FR" dirty="0">
                <a:solidFill>
                  <a:srgbClr val="00FF00"/>
                </a:solidFill>
              </a:rPr>
            </a:br>
            <a:r>
              <a:rPr lang="fr-FR" altLang="fr-FR" dirty="0"/>
              <a:t>Il faut connaître les distributions de probabilité établies à partir des historiques impératifs</a:t>
            </a:r>
          </a:p>
        </p:txBody>
      </p:sp>
      <p:sp>
        <p:nvSpPr>
          <p:cNvPr id="4" name="Slide Number Placeholder 3">
            <a:extLst>
              <a:ext uri="{FF2B5EF4-FFF2-40B4-BE49-F238E27FC236}">
                <a16:creationId xmlns:a16="http://schemas.microsoft.com/office/drawing/2014/main" id="{1457D823-931F-4852-8655-E502FABC01AA}"/>
              </a:ext>
            </a:extLst>
          </p:cNvPr>
          <p:cNvSpPr txBox="1">
            <a:spLocks/>
          </p:cNvSpPr>
          <p:nvPr>
            <p:custDataLst>
              <p:tags r:id="rId3"/>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7</a:t>
            </a:fld>
            <a:endParaRPr lang="fr-FR" dirty="0"/>
          </a:p>
        </p:txBody>
      </p:sp>
      <p:sp>
        <p:nvSpPr>
          <p:cNvPr id="2" name="ZoneTexte 1">
            <a:extLst>
              <a:ext uri="{FF2B5EF4-FFF2-40B4-BE49-F238E27FC236}">
                <a16:creationId xmlns:a16="http://schemas.microsoft.com/office/drawing/2014/main" id="{E758E3FA-D8A6-40B8-A853-E1B251A750DD}"/>
              </a:ext>
            </a:extLst>
          </p:cNvPr>
          <p:cNvSpPr txBox="1"/>
          <p:nvPr>
            <p:custDataLst>
              <p:tags r:id="rId4"/>
            </p:custDataLst>
          </p:nvPr>
        </p:nvSpPr>
        <p:spPr>
          <a:xfrm>
            <a:off x="0" y="0"/>
            <a:ext cx="3810000" cy="1270000"/>
          </a:xfrm>
          <a:prstGeom prst="rect">
            <a:avLst/>
          </a:prstGeom>
          <a:noFill/>
        </p:spPr>
        <p:txBody>
          <a:bodyPr vert="horz" rtlCol="0">
            <a:spAutoFit/>
          </a:bodyPr>
          <a:lstStyle/>
          <a:p>
            <a:endParaRPr lang="fr-F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a:extLst>
              <a:ext uri="{FF2B5EF4-FFF2-40B4-BE49-F238E27FC236}">
                <a16:creationId xmlns:a16="http://schemas.microsoft.com/office/drawing/2014/main" id="{DEFFB6A9-1545-40BC-A29B-80AEE47AA36C}"/>
              </a:ext>
            </a:extLst>
          </p:cNvPr>
          <p:cNvSpPr>
            <a:spLocks noGrp="1" noChangeArrowheads="1"/>
          </p:cNvSpPr>
          <p:nvPr>
            <p:ph type="title"/>
            <p:custDataLst>
              <p:tags r:id="rId1"/>
            </p:custDataLst>
          </p:nvPr>
        </p:nvSpPr>
        <p:spPr>
          <a:xfrm>
            <a:off x="1295400" y="914400"/>
            <a:ext cx="7239000" cy="457200"/>
          </a:xfrm>
        </p:spPr>
        <p:txBody>
          <a:bodyPr/>
          <a:lstStyle/>
          <a:p>
            <a:r>
              <a:rPr lang="fr-FR" altLang="fr-FR"/>
              <a:t>Stock de sécurité et taux de service</a:t>
            </a:r>
          </a:p>
        </p:txBody>
      </p:sp>
      <p:sp>
        <p:nvSpPr>
          <p:cNvPr id="11269" name="Rectangle 3">
            <a:extLst>
              <a:ext uri="{FF2B5EF4-FFF2-40B4-BE49-F238E27FC236}">
                <a16:creationId xmlns:a16="http://schemas.microsoft.com/office/drawing/2014/main" id="{8FEB1A8C-7C92-4134-89DE-CC9590148AC7}"/>
              </a:ext>
            </a:extLst>
          </p:cNvPr>
          <p:cNvSpPr>
            <a:spLocks noGrp="1" noChangeArrowheads="1"/>
          </p:cNvSpPr>
          <p:nvPr>
            <p:ph type="body" idx="1"/>
            <p:custDataLst>
              <p:tags r:id="rId2"/>
            </p:custDataLst>
          </p:nvPr>
        </p:nvSpPr>
        <p:spPr>
          <a:xfrm>
            <a:off x="762000" y="1600200"/>
            <a:ext cx="7696200" cy="4114800"/>
          </a:xfrm>
        </p:spPr>
        <p:txBody>
          <a:bodyPr/>
          <a:lstStyle/>
          <a:p>
            <a:r>
              <a:rPr lang="fr-FR" altLang="fr-FR"/>
              <a:t> La détermination du Ss dépend de :</a:t>
            </a:r>
          </a:p>
          <a:p>
            <a:pPr marL="704850" lvl="1"/>
            <a:r>
              <a:rPr lang="fr-FR" altLang="fr-FR"/>
              <a:t> </a:t>
            </a:r>
            <a:r>
              <a:rPr lang="fr-FR" altLang="fr-FR">
                <a:solidFill>
                  <a:schemeClr val="accent2"/>
                </a:solidFill>
              </a:rPr>
              <a:t>l’objectif de taux</a:t>
            </a:r>
            <a:r>
              <a:rPr lang="fr-FR" altLang="fr-FR">
                <a:solidFill>
                  <a:srgbClr val="00FF00"/>
                </a:solidFill>
              </a:rPr>
              <a:t> </a:t>
            </a:r>
            <a:r>
              <a:rPr lang="fr-FR" altLang="fr-FR"/>
              <a:t>de service visé (%)</a:t>
            </a:r>
          </a:p>
          <a:p>
            <a:pPr marL="704850" lvl="1"/>
            <a:r>
              <a:rPr lang="fr-FR" altLang="fr-FR"/>
              <a:t> la </a:t>
            </a:r>
            <a:r>
              <a:rPr lang="fr-FR" altLang="fr-FR">
                <a:solidFill>
                  <a:schemeClr val="accent2"/>
                </a:solidFill>
              </a:rPr>
              <a:t>définition précise</a:t>
            </a:r>
            <a:r>
              <a:rPr lang="fr-FR" altLang="fr-FR"/>
              <a:t> donnée au taux de service</a:t>
            </a:r>
          </a:p>
          <a:p>
            <a:r>
              <a:rPr lang="fr-FR" altLang="fr-FR"/>
              <a:t> Plusieurs acceptions sont possibles :</a:t>
            </a:r>
          </a:p>
          <a:p>
            <a:pPr marL="704850" lvl="1"/>
            <a:r>
              <a:rPr lang="fr-FR" altLang="fr-FR"/>
              <a:t> % total des quantités livrées / quantités commandées</a:t>
            </a:r>
          </a:p>
          <a:p>
            <a:pPr marL="704850" lvl="1"/>
            <a:r>
              <a:rPr lang="fr-FR" altLang="fr-FR"/>
              <a:t> % commandes (lots) livrés totalement / commandes passées</a:t>
            </a:r>
            <a:br>
              <a:rPr lang="fr-FR" altLang="fr-FR"/>
            </a:br>
            <a:r>
              <a:rPr lang="fr-FR" altLang="fr-FR"/>
              <a:t> (ce point se réfère à la possibilité de livrer partiellement des </a:t>
            </a:r>
            <a:br>
              <a:rPr lang="fr-FR" altLang="fr-FR"/>
            </a:br>
            <a:r>
              <a:rPr lang="fr-FR" altLang="fr-FR"/>
              <a:t> commandes)</a:t>
            </a:r>
          </a:p>
          <a:p>
            <a:pPr>
              <a:lnSpc>
                <a:spcPct val="80000"/>
              </a:lnSpc>
            </a:pPr>
            <a:r>
              <a:rPr lang="fr-FR" altLang="fr-FR"/>
              <a:t> Condition préalable à vérifier :</a:t>
            </a:r>
            <a:br>
              <a:rPr lang="fr-FR" altLang="fr-FR"/>
            </a:br>
            <a:r>
              <a:rPr lang="fr-FR" altLang="fr-FR"/>
              <a:t> </a:t>
            </a:r>
            <a:r>
              <a:rPr lang="fr-FR" altLang="fr-FR" sz="2000" i="1">
                <a:solidFill>
                  <a:srgbClr val="00279F"/>
                </a:solidFill>
              </a:rPr>
              <a:t>Dans leur définition du service, les clients acceptent-ils</a:t>
            </a:r>
            <a:br>
              <a:rPr lang="fr-FR" altLang="fr-FR" sz="2000" i="1">
                <a:solidFill>
                  <a:srgbClr val="00279F"/>
                </a:solidFill>
              </a:rPr>
            </a:br>
            <a:r>
              <a:rPr lang="fr-FR" altLang="fr-FR" sz="2000" i="1">
                <a:solidFill>
                  <a:srgbClr val="00279F"/>
                </a:solidFill>
              </a:rPr>
              <a:t> une livraison différée à délai très court ? </a:t>
            </a:r>
            <a:br>
              <a:rPr lang="fr-FR" altLang="fr-FR" sz="2000" i="1">
                <a:solidFill>
                  <a:srgbClr val="00279F"/>
                </a:solidFill>
              </a:rPr>
            </a:br>
            <a:r>
              <a:rPr lang="fr-FR" altLang="fr-FR" sz="2000" i="1">
                <a:solidFill>
                  <a:srgbClr val="00279F"/>
                </a:solidFill>
              </a:rPr>
              <a:t> Dans ce cas, des mesures de dépannage d’urgence </a:t>
            </a:r>
            <a:br>
              <a:rPr lang="fr-FR" altLang="fr-FR" sz="2000" i="1">
                <a:solidFill>
                  <a:srgbClr val="00279F"/>
                </a:solidFill>
              </a:rPr>
            </a:br>
            <a:r>
              <a:rPr lang="fr-FR" altLang="fr-FR" sz="2000" i="1">
                <a:solidFill>
                  <a:srgbClr val="00279F"/>
                </a:solidFill>
              </a:rPr>
              <a:t> peuvent être une alternative à des stocks de sécurité </a:t>
            </a:r>
            <a:br>
              <a:rPr lang="fr-FR" altLang="fr-FR" sz="2000" i="1">
                <a:solidFill>
                  <a:srgbClr val="00279F"/>
                </a:solidFill>
              </a:rPr>
            </a:br>
            <a:r>
              <a:rPr lang="fr-FR" altLang="fr-FR" sz="2000" i="1">
                <a:solidFill>
                  <a:srgbClr val="00279F"/>
                </a:solidFill>
              </a:rPr>
              <a:t> élevés.</a:t>
            </a:r>
            <a:endParaRPr lang="fr-FR" altLang="fr-FR" sz="2000">
              <a:solidFill>
                <a:srgbClr val="00279F"/>
              </a:solidFill>
            </a:endParaRPr>
          </a:p>
        </p:txBody>
      </p:sp>
      <p:sp>
        <p:nvSpPr>
          <p:cNvPr id="4" name="Slide Number Placeholder 3">
            <a:extLst>
              <a:ext uri="{FF2B5EF4-FFF2-40B4-BE49-F238E27FC236}">
                <a16:creationId xmlns:a16="http://schemas.microsoft.com/office/drawing/2014/main" id="{2419F22F-34CE-4416-B76F-A03A0FE50E45}"/>
              </a:ext>
            </a:extLst>
          </p:cNvPr>
          <p:cNvSpPr txBox="1">
            <a:spLocks/>
          </p:cNvSpPr>
          <p:nvPr>
            <p:custDataLst>
              <p:tags r:id="rId3"/>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8</a:t>
            </a:fld>
            <a:endParaRPr lang="fr-FR"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1026">
            <a:extLst>
              <a:ext uri="{FF2B5EF4-FFF2-40B4-BE49-F238E27FC236}">
                <a16:creationId xmlns:a16="http://schemas.microsoft.com/office/drawing/2014/main" id="{9D206D31-D986-4736-9134-D3395AEBE28F}"/>
              </a:ext>
            </a:extLst>
          </p:cNvPr>
          <p:cNvSpPr>
            <a:spLocks noGrp="1" noChangeArrowheads="1"/>
          </p:cNvSpPr>
          <p:nvPr>
            <p:ph type="title"/>
            <p:custDataLst>
              <p:tags r:id="rId1"/>
            </p:custDataLst>
          </p:nvPr>
        </p:nvSpPr>
        <p:spPr>
          <a:xfrm>
            <a:off x="1066800" y="990600"/>
            <a:ext cx="7010400" cy="533400"/>
          </a:xfrm>
        </p:spPr>
        <p:txBody>
          <a:bodyPr/>
          <a:lstStyle/>
          <a:p>
            <a:r>
              <a:rPr lang="fr-FR" altLang="fr-FR" dirty="0"/>
              <a:t>Qu’est ce qu’une rupture ?</a:t>
            </a:r>
          </a:p>
        </p:txBody>
      </p:sp>
      <p:sp>
        <p:nvSpPr>
          <p:cNvPr id="12293" name="Rectangle 1027">
            <a:extLst>
              <a:ext uri="{FF2B5EF4-FFF2-40B4-BE49-F238E27FC236}">
                <a16:creationId xmlns:a16="http://schemas.microsoft.com/office/drawing/2014/main" id="{8DA0FADE-39EE-4C94-BDE6-F6297F1A53D4}"/>
              </a:ext>
            </a:extLst>
          </p:cNvPr>
          <p:cNvSpPr>
            <a:spLocks noGrp="1" noChangeArrowheads="1"/>
          </p:cNvSpPr>
          <p:nvPr>
            <p:ph type="body" idx="1"/>
            <p:custDataLst>
              <p:tags r:id="rId2"/>
            </p:custDataLst>
          </p:nvPr>
        </p:nvSpPr>
        <p:spPr>
          <a:xfrm>
            <a:off x="1066800" y="1676400"/>
            <a:ext cx="6934200" cy="4848944"/>
          </a:xfrm>
        </p:spPr>
        <p:txBody>
          <a:bodyPr/>
          <a:lstStyle/>
          <a:p>
            <a:pPr marL="0" indent="0">
              <a:buNone/>
            </a:pPr>
            <a:r>
              <a:rPr lang="fr-FR" altLang="fr-FR" dirty="0"/>
              <a:t>Nombreux modèles</a:t>
            </a:r>
          </a:p>
          <a:p>
            <a:pPr lvl="1">
              <a:buFont typeface="Arial" panose="020B0604020202020204" pitchFamily="34" charset="0"/>
              <a:buChar char="•"/>
            </a:pPr>
            <a:r>
              <a:rPr lang="fr-FR" altLang="fr-FR" dirty="0"/>
              <a:t>Vente perdue ou vente reportée</a:t>
            </a:r>
          </a:p>
          <a:p>
            <a:pPr lvl="1">
              <a:buFont typeface="Arial" panose="020B0604020202020204" pitchFamily="34" charset="0"/>
              <a:buChar char="•"/>
            </a:pPr>
            <a:r>
              <a:rPr lang="fr-FR" altLang="fr-FR" dirty="0"/>
              <a:t>Livraisons partielles ou non</a:t>
            </a:r>
          </a:p>
          <a:p>
            <a:pPr lvl="1">
              <a:buFont typeface="Arial" panose="020B0604020202020204" pitchFamily="34" charset="0"/>
              <a:buChar char="•"/>
            </a:pPr>
            <a:r>
              <a:rPr lang="fr-FR" altLang="fr-FR" dirty="0"/>
              <a:t>Coût de rupture dépendant ou non de la durée de rupture</a:t>
            </a:r>
          </a:p>
          <a:p>
            <a:pPr lvl="1">
              <a:buFont typeface="Arial" panose="020B0604020202020204" pitchFamily="34" charset="0"/>
              <a:buChar char="•"/>
            </a:pPr>
            <a:r>
              <a:rPr lang="fr-FR" altLang="fr-FR" dirty="0"/>
              <a:t>Existence ou non d'un système de prévision</a:t>
            </a:r>
            <a:br>
              <a:rPr lang="fr-FR" altLang="fr-FR" dirty="0"/>
            </a:br>
            <a:endParaRPr lang="fr-FR" altLang="fr-FR" dirty="0"/>
          </a:p>
          <a:p>
            <a:pPr marL="0" indent="0">
              <a:buNone/>
            </a:pPr>
            <a:r>
              <a:rPr lang="fr-FR" altLang="fr-FR" dirty="0"/>
              <a:t>Rappel des éléments d’un coût de rupture</a:t>
            </a:r>
          </a:p>
          <a:p>
            <a:pPr lvl="1">
              <a:buFont typeface="Arial" panose="020B0604020202020204" pitchFamily="34" charset="0"/>
              <a:buChar char="•"/>
            </a:pPr>
            <a:r>
              <a:rPr lang="fr-FR" altLang="fr-FR" dirty="0"/>
              <a:t>Perte de marge</a:t>
            </a:r>
          </a:p>
          <a:p>
            <a:pPr lvl="1">
              <a:buFont typeface="Arial" panose="020B0604020202020204" pitchFamily="34" charset="0"/>
              <a:buChar char="•"/>
            </a:pPr>
            <a:r>
              <a:rPr lang="fr-FR" altLang="fr-FR" dirty="0"/>
              <a:t>Coût d'approvisionnement d'urgence </a:t>
            </a:r>
          </a:p>
          <a:p>
            <a:pPr lvl="1">
              <a:buFont typeface="Arial" panose="020B0604020202020204" pitchFamily="34" charset="0"/>
              <a:buChar char="•"/>
            </a:pPr>
            <a:r>
              <a:rPr lang="fr-FR" altLang="fr-FR" dirty="0"/>
              <a:t>Coût de livraison spéciale</a:t>
            </a:r>
          </a:p>
          <a:p>
            <a:pPr lvl="1">
              <a:buFont typeface="Arial" panose="020B0604020202020204" pitchFamily="34" charset="0"/>
              <a:buChar char="•"/>
            </a:pPr>
            <a:r>
              <a:rPr lang="fr-FR" altLang="fr-FR" dirty="0"/>
              <a:t>Pénalités de retard</a:t>
            </a:r>
          </a:p>
          <a:p>
            <a:pPr lvl="1">
              <a:buFont typeface="Arial" panose="020B0604020202020204" pitchFamily="34" charset="0"/>
              <a:buChar char="•"/>
            </a:pPr>
            <a:r>
              <a:rPr lang="fr-FR" altLang="fr-FR" dirty="0"/>
              <a:t>Perte d'image</a:t>
            </a:r>
          </a:p>
          <a:p>
            <a:pPr marL="0" indent="0">
              <a:buNone/>
            </a:pPr>
            <a:endParaRPr lang="fr-FR" altLang="fr-FR" dirty="0"/>
          </a:p>
        </p:txBody>
      </p:sp>
      <p:sp>
        <p:nvSpPr>
          <p:cNvPr id="4" name="Slide Number Placeholder 3">
            <a:extLst>
              <a:ext uri="{FF2B5EF4-FFF2-40B4-BE49-F238E27FC236}">
                <a16:creationId xmlns:a16="http://schemas.microsoft.com/office/drawing/2014/main" id="{E2A33FDF-71D9-49CC-AE09-5254CDF32932}"/>
              </a:ext>
            </a:extLst>
          </p:cNvPr>
          <p:cNvSpPr txBox="1">
            <a:spLocks/>
          </p:cNvSpPr>
          <p:nvPr>
            <p:custDataLst>
              <p:tags r:id="rId3"/>
            </p:custDataLst>
          </p:nvPr>
        </p:nvSpPr>
        <p:spPr>
          <a:xfrm>
            <a:off x="8393113" y="6492875"/>
            <a:ext cx="750887" cy="365125"/>
          </a:xfrm>
          <a:prstGeom prst="rect">
            <a:avLst/>
          </a:prstGeom>
        </p:spPr>
        <p:txBody>
          <a:bodyPr vert="horz" lIns="91440" tIns="45720" rIns="91440" bIns="45720" rtlCol="0" anchor="ctr"/>
          <a:lstStyle>
            <a:defPPr>
              <a:defRPr lang="fr-FR"/>
            </a:defPPr>
            <a:lvl1pPr algn="r" rtl="0" eaLnBrk="0" fontAlgn="base" hangingPunct="0">
              <a:lnSpc>
                <a:spcPct val="90000"/>
              </a:lnSpc>
              <a:spcBef>
                <a:spcPct val="0"/>
              </a:spcBef>
              <a:spcAft>
                <a:spcPct val="0"/>
              </a:spcAft>
              <a:defRPr sz="1200" b="1" kern="1200">
                <a:solidFill>
                  <a:srgbClr val="000000"/>
                </a:solidFill>
                <a:latin typeface="Arial Narrow"/>
                <a:ea typeface="+mn-ea"/>
                <a:cs typeface="Arial Narrow"/>
              </a:defRPr>
            </a:lvl1pPr>
            <a:lvl2pPr marL="4572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a:lstStyle>
          <a:p>
            <a:pPr>
              <a:defRPr/>
            </a:pPr>
            <a:fld id="{B243A67F-FE35-4788-A91E-68A82AB110FA}" type="slidenum">
              <a:rPr lang="fr-FR" smtClean="0"/>
              <a:pPr>
                <a:defRPr/>
              </a:pPr>
              <a:t>9</a:t>
            </a:fld>
            <a:endParaRPr lang="fr-FR" dirty="0"/>
          </a:p>
        </p:txBody>
      </p:sp>
    </p:spTree>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4"/>
</p:tagLst>
</file>

<file path=ppt/tags/tag100.xml><?xml version="1.0" encoding="utf-8"?>
<p:tagLst xmlns:a="http://schemas.openxmlformats.org/drawingml/2006/main" xmlns:r="http://schemas.openxmlformats.org/officeDocument/2006/relationships" xmlns:p="http://schemas.openxmlformats.org/presentationml/2006/main">
  <p:tag name="NUM" val="7"/>
</p:tagLst>
</file>

<file path=ppt/tags/tag101.xml><?xml version="1.0" encoding="utf-8"?>
<p:tagLst xmlns:a="http://schemas.openxmlformats.org/drawingml/2006/main" xmlns:r="http://schemas.openxmlformats.org/officeDocument/2006/relationships" xmlns:p="http://schemas.openxmlformats.org/presentationml/2006/main">
  <p:tag name="NUM" val="8"/>
</p:tagLst>
</file>

<file path=ppt/tags/tag102.xml><?xml version="1.0" encoding="utf-8"?>
<p:tagLst xmlns:a="http://schemas.openxmlformats.org/drawingml/2006/main" xmlns:r="http://schemas.openxmlformats.org/officeDocument/2006/relationships" xmlns:p="http://schemas.openxmlformats.org/presentationml/2006/main">
  <p:tag name="NUM" val="9"/>
</p:tagLst>
</file>

<file path=ppt/tags/tag103.xml><?xml version="1.0" encoding="utf-8"?>
<p:tagLst xmlns:a="http://schemas.openxmlformats.org/drawingml/2006/main" xmlns:r="http://schemas.openxmlformats.org/officeDocument/2006/relationships" xmlns:p="http://schemas.openxmlformats.org/presentationml/2006/main">
  <p:tag name="NUM" val="10"/>
</p:tagLst>
</file>

<file path=ppt/tags/tag104.xml><?xml version="1.0" encoding="utf-8"?>
<p:tagLst xmlns:a="http://schemas.openxmlformats.org/drawingml/2006/main" xmlns:r="http://schemas.openxmlformats.org/officeDocument/2006/relationships" xmlns:p="http://schemas.openxmlformats.org/presentationml/2006/main">
  <p:tag name="NUM" val="11"/>
</p:tagLst>
</file>

<file path=ppt/tags/tag105.xml><?xml version="1.0" encoding="utf-8"?>
<p:tagLst xmlns:a="http://schemas.openxmlformats.org/drawingml/2006/main" xmlns:r="http://schemas.openxmlformats.org/officeDocument/2006/relationships" xmlns:p="http://schemas.openxmlformats.org/presentationml/2006/main">
  <p:tag name="NUM" val="12"/>
</p:tagLst>
</file>

<file path=ppt/tags/tag106.xml><?xml version="1.0" encoding="utf-8"?>
<p:tagLst xmlns:a="http://schemas.openxmlformats.org/drawingml/2006/main" xmlns:r="http://schemas.openxmlformats.org/officeDocument/2006/relationships" xmlns:p="http://schemas.openxmlformats.org/presentationml/2006/main">
  <p:tag name="NUM" val="13"/>
</p:tagLst>
</file>

<file path=ppt/tags/tag107.xml><?xml version="1.0" encoding="utf-8"?>
<p:tagLst xmlns:a="http://schemas.openxmlformats.org/drawingml/2006/main" xmlns:r="http://schemas.openxmlformats.org/officeDocument/2006/relationships" xmlns:p="http://schemas.openxmlformats.org/presentationml/2006/main">
  <p:tag name="NUM" val="14"/>
</p:tagLst>
</file>

<file path=ppt/tags/tag108.xml><?xml version="1.0" encoding="utf-8"?>
<p:tagLst xmlns:a="http://schemas.openxmlformats.org/drawingml/2006/main" xmlns:r="http://schemas.openxmlformats.org/officeDocument/2006/relationships" xmlns:p="http://schemas.openxmlformats.org/presentationml/2006/main">
  <p:tag name="NUM" val="15"/>
</p:tagLst>
</file>

<file path=ppt/tags/tag109.xml><?xml version="1.0" encoding="utf-8"?>
<p:tagLst xmlns:a="http://schemas.openxmlformats.org/drawingml/2006/main" xmlns:r="http://schemas.openxmlformats.org/officeDocument/2006/relationships" xmlns:p="http://schemas.openxmlformats.org/presentationml/2006/main">
  <p:tag name="NUM" val="16"/>
</p:tagLst>
</file>

<file path=ppt/tags/tag11.xml><?xml version="1.0" encoding="utf-8"?>
<p:tagLst xmlns:a="http://schemas.openxmlformats.org/drawingml/2006/main" xmlns:r="http://schemas.openxmlformats.org/officeDocument/2006/relationships" xmlns:p="http://schemas.openxmlformats.org/presentationml/2006/main">
  <p:tag name="NUM" val="5"/>
</p:tagLst>
</file>

<file path=ppt/tags/tag110.xml><?xml version="1.0" encoding="utf-8"?>
<p:tagLst xmlns:a="http://schemas.openxmlformats.org/drawingml/2006/main" xmlns:r="http://schemas.openxmlformats.org/officeDocument/2006/relationships" xmlns:p="http://schemas.openxmlformats.org/presentationml/2006/main">
  <p:tag name="NUM" val="17"/>
</p:tagLst>
</file>

<file path=ppt/tags/tag111.xml><?xml version="1.0" encoding="utf-8"?>
<p:tagLst xmlns:a="http://schemas.openxmlformats.org/drawingml/2006/main" xmlns:r="http://schemas.openxmlformats.org/officeDocument/2006/relationships" xmlns:p="http://schemas.openxmlformats.org/presentationml/2006/main">
  <p:tag name="NUM" val="18"/>
</p:tagLst>
</file>

<file path=ppt/tags/tag112.xml><?xml version="1.0" encoding="utf-8"?>
<p:tagLst xmlns:a="http://schemas.openxmlformats.org/drawingml/2006/main" xmlns:r="http://schemas.openxmlformats.org/officeDocument/2006/relationships" xmlns:p="http://schemas.openxmlformats.org/presentationml/2006/main">
  <p:tag name="NUM" val="19"/>
</p:tagLst>
</file>

<file path=ppt/tags/tag113.xml><?xml version="1.0" encoding="utf-8"?>
<p:tagLst xmlns:a="http://schemas.openxmlformats.org/drawingml/2006/main" xmlns:r="http://schemas.openxmlformats.org/officeDocument/2006/relationships" xmlns:p="http://schemas.openxmlformats.org/presentationml/2006/main">
  <p:tag name="NUM" val="20"/>
</p:tagLst>
</file>

<file path=ppt/tags/tag114.xml><?xml version="1.0" encoding="utf-8"?>
<p:tagLst xmlns:a="http://schemas.openxmlformats.org/drawingml/2006/main" xmlns:r="http://schemas.openxmlformats.org/officeDocument/2006/relationships" xmlns:p="http://schemas.openxmlformats.org/presentationml/2006/main">
  <p:tag name="NUM" val="21"/>
</p:tagLst>
</file>

<file path=ppt/tags/tag115.xml><?xml version="1.0" encoding="utf-8"?>
<p:tagLst xmlns:a="http://schemas.openxmlformats.org/drawingml/2006/main" xmlns:r="http://schemas.openxmlformats.org/officeDocument/2006/relationships" xmlns:p="http://schemas.openxmlformats.org/presentationml/2006/main">
  <p:tag name="NUM" val="22"/>
</p:tagLst>
</file>

<file path=ppt/tags/tag116.xml><?xml version="1.0" encoding="utf-8"?>
<p:tagLst xmlns:a="http://schemas.openxmlformats.org/drawingml/2006/main" xmlns:r="http://schemas.openxmlformats.org/officeDocument/2006/relationships" xmlns:p="http://schemas.openxmlformats.org/presentationml/2006/main">
  <p:tag name="NUM" val="23"/>
</p:tagLst>
</file>

<file path=ppt/tags/tag117.xml><?xml version="1.0" encoding="utf-8"?>
<p:tagLst xmlns:a="http://schemas.openxmlformats.org/drawingml/2006/main" xmlns:r="http://schemas.openxmlformats.org/officeDocument/2006/relationships" xmlns:p="http://schemas.openxmlformats.org/presentationml/2006/main">
  <p:tag name="NUM" val="24"/>
</p:tagLst>
</file>

<file path=ppt/tags/tag118.xml><?xml version="1.0" encoding="utf-8"?>
<p:tagLst xmlns:a="http://schemas.openxmlformats.org/drawingml/2006/main" xmlns:r="http://schemas.openxmlformats.org/officeDocument/2006/relationships" xmlns:p="http://schemas.openxmlformats.org/presentationml/2006/main">
  <p:tag name="NUM" val="25"/>
</p:tagLst>
</file>

<file path=ppt/tags/tag119.xml><?xml version="1.0" encoding="utf-8"?>
<p:tagLst xmlns:a="http://schemas.openxmlformats.org/drawingml/2006/main" xmlns:r="http://schemas.openxmlformats.org/officeDocument/2006/relationships" xmlns:p="http://schemas.openxmlformats.org/presentationml/2006/main">
  <p:tag name="NUM" val="26"/>
</p:tagLst>
</file>

<file path=ppt/tags/tag12.xml><?xml version="1.0" encoding="utf-8"?>
<p:tagLst xmlns:a="http://schemas.openxmlformats.org/drawingml/2006/main" xmlns:r="http://schemas.openxmlformats.org/officeDocument/2006/relationships" xmlns:p="http://schemas.openxmlformats.org/presentationml/2006/main">
  <p:tag name="NUM" val="6"/>
</p:tagLst>
</file>

<file path=ppt/tags/tag120.xml><?xml version="1.0" encoding="utf-8"?>
<p:tagLst xmlns:a="http://schemas.openxmlformats.org/drawingml/2006/main" xmlns:r="http://schemas.openxmlformats.org/officeDocument/2006/relationships" xmlns:p="http://schemas.openxmlformats.org/presentationml/2006/main">
  <p:tag name="NUM" val="27"/>
</p:tagLst>
</file>

<file path=ppt/tags/tag121.xml><?xml version="1.0" encoding="utf-8"?>
<p:tagLst xmlns:a="http://schemas.openxmlformats.org/drawingml/2006/main" xmlns:r="http://schemas.openxmlformats.org/officeDocument/2006/relationships" xmlns:p="http://schemas.openxmlformats.org/presentationml/2006/main">
  <p:tag name="NUM" val="28"/>
</p:tagLst>
</file>

<file path=ppt/tags/tag122.xml><?xml version="1.0" encoding="utf-8"?>
<p:tagLst xmlns:a="http://schemas.openxmlformats.org/drawingml/2006/main" xmlns:r="http://schemas.openxmlformats.org/officeDocument/2006/relationships" xmlns:p="http://schemas.openxmlformats.org/presentationml/2006/main">
  <p:tag name="NUM" val="29"/>
</p:tagLst>
</file>

<file path=ppt/tags/tag123.xml><?xml version="1.0" encoding="utf-8"?>
<p:tagLst xmlns:a="http://schemas.openxmlformats.org/drawingml/2006/main" xmlns:r="http://schemas.openxmlformats.org/officeDocument/2006/relationships" xmlns:p="http://schemas.openxmlformats.org/presentationml/2006/main">
  <p:tag name="NUM" val="30"/>
</p:tagLst>
</file>

<file path=ppt/tags/tag124.xml><?xml version="1.0" encoding="utf-8"?>
<p:tagLst xmlns:a="http://schemas.openxmlformats.org/drawingml/2006/main" xmlns:r="http://schemas.openxmlformats.org/officeDocument/2006/relationships" xmlns:p="http://schemas.openxmlformats.org/presentationml/2006/main">
  <p:tag name="NUM" val="31"/>
</p:tagLst>
</file>

<file path=ppt/tags/tag125.xml><?xml version="1.0" encoding="utf-8"?>
<p:tagLst xmlns:a="http://schemas.openxmlformats.org/drawingml/2006/main" xmlns:r="http://schemas.openxmlformats.org/officeDocument/2006/relationships" xmlns:p="http://schemas.openxmlformats.org/presentationml/2006/main">
  <p:tag name="NUM" val="32"/>
</p:tagLst>
</file>

<file path=ppt/tags/tag126.xml><?xml version="1.0" encoding="utf-8"?>
<p:tagLst xmlns:a="http://schemas.openxmlformats.org/drawingml/2006/main" xmlns:r="http://schemas.openxmlformats.org/officeDocument/2006/relationships" xmlns:p="http://schemas.openxmlformats.org/presentationml/2006/main">
  <p:tag name="NUM" val="33"/>
</p:tagLst>
</file>

<file path=ppt/tags/tag127.xml><?xml version="1.0" encoding="utf-8"?>
<p:tagLst xmlns:a="http://schemas.openxmlformats.org/drawingml/2006/main" xmlns:r="http://schemas.openxmlformats.org/officeDocument/2006/relationships" xmlns:p="http://schemas.openxmlformats.org/presentationml/2006/main">
  <p:tag name="NUM" val="34"/>
</p:tagLst>
</file>

<file path=ppt/tags/tag128.xml><?xml version="1.0" encoding="utf-8"?>
<p:tagLst xmlns:a="http://schemas.openxmlformats.org/drawingml/2006/main" xmlns:r="http://schemas.openxmlformats.org/officeDocument/2006/relationships" xmlns:p="http://schemas.openxmlformats.org/presentationml/2006/main">
  <p:tag name="NUM" val="35"/>
</p:tagLst>
</file>

<file path=ppt/tags/tag129.xml><?xml version="1.0" encoding="utf-8"?>
<p:tagLst xmlns:a="http://schemas.openxmlformats.org/drawingml/2006/main" xmlns:r="http://schemas.openxmlformats.org/officeDocument/2006/relationships" xmlns:p="http://schemas.openxmlformats.org/presentationml/2006/main">
  <p:tag name="NUM" val="36"/>
</p:tagLst>
</file>

<file path=ppt/tags/tag13.xml><?xml version="1.0" encoding="utf-8"?>
<p:tagLst xmlns:a="http://schemas.openxmlformats.org/drawingml/2006/main" xmlns:r="http://schemas.openxmlformats.org/officeDocument/2006/relationships" xmlns:p="http://schemas.openxmlformats.org/presentationml/2006/main">
  <p:tag name="NUM" val="7"/>
</p:tagLst>
</file>

<file path=ppt/tags/tag130.xml><?xml version="1.0" encoding="utf-8"?>
<p:tagLst xmlns:a="http://schemas.openxmlformats.org/drawingml/2006/main" xmlns:r="http://schemas.openxmlformats.org/officeDocument/2006/relationships" xmlns:p="http://schemas.openxmlformats.org/presentationml/2006/main">
  <p:tag name="NUM" val="37"/>
</p:tagLst>
</file>

<file path=ppt/tags/tag131.xml><?xml version="1.0" encoding="utf-8"?>
<p:tagLst xmlns:a="http://schemas.openxmlformats.org/drawingml/2006/main" xmlns:r="http://schemas.openxmlformats.org/officeDocument/2006/relationships" xmlns:p="http://schemas.openxmlformats.org/presentationml/2006/main">
  <p:tag name="NUM" val="38"/>
</p:tagLst>
</file>

<file path=ppt/tags/tag132.xml><?xml version="1.0" encoding="utf-8"?>
<p:tagLst xmlns:a="http://schemas.openxmlformats.org/drawingml/2006/main" xmlns:r="http://schemas.openxmlformats.org/officeDocument/2006/relationships" xmlns:p="http://schemas.openxmlformats.org/presentationml/2006/main">
  <p:tag name="NUM" val="39"/>
</p:tagLst>
</file>

<file path=ppt/tags/tag133.xml><?xml version="1.0" encoding="utf-8"?>
<p:tagLst xmlns:a="http://schemas.openxmlformats.org/drawingml/2006/main" xmlns:r="http://schemas.openxmlformats.org/officeDocument/2006/relationships" xmlns:p="http://schemas.openxmlformats.org/presentationml/2006/main">
  <p:tag name="NUM" val="40"/>
</p:tagLst>
</file>

<file path=ppt/tags/tag134.xml><?xml version="1.0" encoding="utf-8"?>
<p:tagLst xmlns:a="http://schemas.openxmlformats.org/drawingml/2006/main" xmlns:r="http://schemas.openxmlformats.org/officeDocument/2006/relationships" xmlns:p="http://schemas.openxmlformats.org/presentationml/2006/main">
  <p:tag name="NUM" val="41"/>
</p:tagLst>
</file>

<file path=ppt/tags/tag135.xml><?xml version="1.0" encoding="utf-8"?>
<p:tagLst xmlns:a="http://schemas.openxmlformats.org/drawingml/2006/main" xmlns:r="http://schemas.openxmlformats.org/officeDocument/2006/relationships" xmlns:p="http://schemas.openxmlformats.org/presentationml/2006/main">
  <p:tag name="NUM" val="42"/>
</p:tagLst>
</file>

<file path=ppt/tags/tag136.xml><?xml version="1.0" encoding="utf-8"?>
<p:tagLst xmlns:a="http://schemas.openxmlformats.org/drawingml/2006/main" xmlns:r="http://schemas.openxmlformats.org/officeDocument/2006/relationships" xmlns:p="http://schemas.openxmlformats.org/presentationml/2006/main">
  <p:tag name="NUM" val="43"/>
</p:tagLst>
</file>

<file path=ppt/tags/tag137.xml><?xml version="1.0" encoding="utf-8"?>
<p:tagLst xmlns:a="http://schemas.openxmlformats.org/drawingml/2006/main" xmlns:r="http://schemas.openxmlformats.org/officeDocument/2006/relationships" xmlns:p="http://schemas.openxmlformats.org/presentationml/2006/main">
  <p:tag name="NUM" val="44"/>
</p:tagLst>
</file>

<file path=ppt/tags/tag138.xml><?xml version="1.0" encoding="utf-8"?>
<p:tagLst xmlns:a="http://schemas.openxmlformats.org/drawingml/2006/main" xmlns:r="http://schemas.openxmlformats.org/officeDocument/2006/relationships" xmlns:p="http://schemas.openxmlformats.org/presentationml/2006/main">
  <p:tag name="NUM" val="45"/>
</p:tagLst>
</file>

<file path=ppt/tags/tag139.xml><?xml version="1.0" encoding="utf-8"?>
<p:tagLst xmlns:a="http://schemas.openxmlformats.org/drawingml/2006/main" xmlns:r="http://schemas.openxmlformats.org/officeDocument/2006/relationships" xmlns:p="http://schemas.openxmlformats.org/presentationml/2006/main">
  <p:tag name="NUM" val="46"/>
</p:tagLst>
</file>

<file path=ppt/tags/tag14.xml><?xml version="1.0" encoding="utf-8"?>
<p:tagLst xmlns:a="http://schemas.openxmlformats.org/drawingml/2006/main" xmlns:r="http://schemas.openxmlformats.org/officeDocument/2006/relationships" xmlns:p="http://schemas.openxmlformats.org/presentationml/2006/main">
  <p:tag name="NUM" val="8"/>
</p:tagLst>
</file>

<file path=ppt/tags/tag140.xml><?xml version="1.0" encoding="utf-8"?>
<p:tagLst xmlns:a="http://schemas.openxmlformats.org/drawingml/2006/main" xmlns:r="http://schemas.openxmlformats.org/officeDocument/2006/relationships" xmlns:p="http://schemas.openxmlformats.org/presentationml/2006/main">
  <p:tag name="NUM" val="47"/>
</p:tagLst>
</file>

<file path=ppt/tags/tag141.xml><?xml version="1.0" encoding="utf-8"?>
<p:tagLst xmlns:a="http://schemas.openxmlformats.org/drawingml/2006/main" xmlns:r="http://schemas.openxmlformats.org/officeDocument/2006/relationships" xmlns:p="http://schemas.openxmlformats.org/presentationml/2006/main">
  <p:tag name="NUM" val="48"/>
</p:tagLst>
</file>

<file path=ppt/tags/tag142.xml><?xml version="1.0" encoding="utf-8"?>
<p:tagLst xmlns:a="http://schemas.openxmlformats.org/drawingml/2006/main" xmlns:r="http://schemas.openxmlformats.org/officeDocument/2006/relationships" xmlns:p="http://schemas.openxmlformats.org/presentationml/2006/main">
  <p:tag name="NUM" val="49"/>
</p:tagLst>
</file>

<file path=ppt/tags/tag143.xml><?xml version="1.0" encoding="utf-8"?>
<p:tagLst xmlns:a="http://schemas.openxmlformats.org/drawingml/2006/main" xmlns:r="http://schemas.openxmlformats.org/officeDocument/2006/relationships" xmlns:p="http://schemas.openxmlformats.org/presentationml/2006/main">
  <p:tag name="NUM" val="1"/>
</p:tagLst>
</file>

<file path=ppt/tags/tag144.xml><?xml version="1.0" encoding="utf-8"?>
<p:tagLst xmlns:a="http://schemas.openxmlformats.org/drawingml/2006/main" xmlns:r="http://schemas.openxmlformats.org/officeDocument/2006/relationships" xmlns:p="http://schemas.openxmlformats.org/presentationml/2006/main">
  <p:tag name="NUM" val="2"/>
</p:tagLst>
</file>

<file path=ppt/tags/tag145.xml><?xml version="1.0" encoding="utf-8"?>
<p:tagLst xmlns:a="http://schemas.openxmlformats.org/drawingml/2006/main" xmlns:r="http://schemas.openxmlformats.org/officeDocument/2006/relationships" xmlns:p="http://schemas.openxmlformats.org/presentationml/2006/main">
  <p:tag name="NUM" val="3"/>
</p:tagLst>
</file>

<file path=ppt/tags/tag146.xml><?xml version="1.0" encoding="utf-8"?>
<p:tagLst xmlns:a="http://schemas.openxmlformats.org/drawingml/2006/main" xmlns:r="http://schemas.openxmlformats.org/officeDocument/2006/relationships" xmlns:p="http://schemas.openxmlformats.org/presentationml/2006/main">
  <p:tag name="NUM" val="24"/>
</p:tagLst>
</file>

<file path=ppt/tags/tag147.xml><?xml version="1.0" encoding="utf-8"?>
<p:tagLst xmlns:a="http://schemas.openxmlformats.org/drawingml/2006/main" xmlns:r="http://schemas.openxmlformats.org/officeDocument/2006/relationships" xmlns:p="http://schemas.openxmlformats.org/presentationml/2006/main">
  <p:tag name="NUM" val="25"/>
</p:tagLst>
</file>

<file path=ppt/tags/tag148.xml><?xml version="1.0" encoding="utf-8"?>
<p:tagLst xmlns:a="http://schemas.openxmlformats.org/drawingml/2006/main" xmlns:r="http://schemas.openxmlformats.org/officeDocument/2006/relationships" xmlns:p="http://schemas.openxmlformats.org/presentationml/2006/main">
  <p:tag name="NUM" val="4"/>
</p:tagLst>
</file>

<file path=ppt/tags/tag149.xml><?xml version="1.0" encoding="utf-8"?>
<p:tagLst xmlns:a="http://schemas.openxmlformats.org/drawingml/2006/main" xmlns:r="http://schemas.openxmlformats.org/officeDocument/2006/relationships" xmlns:p="http://schemas.openxmlformats.org/presentationml/2006/main">
  <p:tag name="NUM" val="5"/>
</p:tagLst>
</file>

<file path=ppt/tags/tag15.xml><?xml version="1.0" encoding="utf-8"?>
<p:tagLst xmlns:a="http://schemas.openxmlformats.org/drawingml/2006/main" xmlns:r="http://schemas.openxmlformats.org/officeDocument/2006/relationships" xmlns:p="http://schemas.openxmlformats.org/presentationml/2006/main">
  <p:tag name="NUM" val="9"/>
</p:tagLst>
</file>

<file path=ppt/tags/tag150.xml><?xml version="1.0" encoding="utf-8"?>
<p:tagLst xmlns:a="http://schemas.openxmlformats.org/drawingml/2006/main" xmlns:r="http://schemas.openxmlformats.org/officeDocument/2006/relationships" xmlns:p="http://schemas.openxmlformats.org/presentationml/2006/main">
  <p:tag name="NUM" val="6"/>
</p:tagLst>
</file>

<file path=ppt/tags/tag151.xml><?xml version="1.0" encoding="utf-8"?>
<p:tagLst xmlns:a="http://schemas.openxmlformats.org/drawingml/2006/main" xmlns:r="http://schemas.openxmlformats.org/officeDocument/2006/relationships" xmlns:p="http://schemas.openxmlformats.org/presentationml/2006/main">
  <p:tag name="NUM" val="7"/>
</p:tagLst>
</file>

<file path=ppt/tags/tag152.xml><?xml version="1.0" encoding="utf-8"?>
<p:tagLst xmlns:a="http://schemas.openxmlformats.org/drawingml/2006/main" xmlns:r="http://schemas.openxmlformats.org/officeDocument/2006/relationships" xmlns:p="http://schemas.openxmlformats.org/presentationml/2006/main">
  <p:tag name="NUM" val="8"/>
</p:tagLst>
</file>

<file path=ppt/tags/tag153.xml><?xml version="1.0" encoding="utf-8"?>
<p:tagLst xmlns:a="http://schemas.openxmlformats.org/drawingml/2006/main" xmlns:r="http://schemas.openxmlformats.org/officeDocument/2006/relationships" xmlns:p="http://schemas.openxmlformats.org/presentationml/2006/main">
  <p:tag name="NUM" val="9"/>
</p:tagLst>
</file>

<file path=ppt/tags/tag154.xml><?xml version="1.0" encoding="utf-8"?>
<p:tagLst xmlns:a="http://schemas.openxmlformats.org/drawingml/2006/main" xmlns:r="http://schemas.openxmlformats.org/officeDocument/2006/relationships" xmlns:p="http://schemas.openxmlformats.org/presentationml/2006/main">
  <p:tag name="NUM" val="10"/>
</p:tagLst>
</file>

<file path=ppt/tags/tag155.xml><?xml version="1.0" encoding="utf-8"?>
<p:tagLst xmlns:a="http://schemas.openxmlformats.org/drawingml/2006/main" xmlns:r="http://schemas.openxmlformats.org/officeDocument/2006/relationships" xmlns:p="http://schemas.openxmlformats.org/presentationml/2006/main">
  <p:tag name="NUM" val="11"/>
</p:tagLst>
</file>

<file path=ppt/tags/tag156.xml><?xml version="1.0" encoding="utf-8"?>
<p:tagLst xmlns:a="http://schemas.openxmlformats.org/drawingml/2006/main" xmlns:r="http://schemas.openxmlformats.org/officeDocument/2006/relationships" xmlns:p="http://schemas.openxmlformats.org/presentationml/2006/main">
  <p:tag name="NUM" val="12"/>
</p:tagLst>
</file>

<file path=ppt/tags/tag157.xml><?xml version="1.0" encoding="utf-8"?>
<p:tagLst xmlns:a="http://schemas.openxmlformats.org/drawingml/2006/main" xmlns:r="http://schemas.openxmlformats.org/officeDocument/2006/relationships" xmlns:p="http://schemas.openxmlformats.org/presentationml/2006/main">
  <p:tag name="NUM" val="13"/>
</p:tagLst>
</file>

<file path=ppt/tags/tag158.xml><?xml version="1.0" encoding="utf-8"?>
<p:tagLst xmlns:a="http://schemas.openxmlformats.org/drawingml/2006/main" xmlns:r="http://schemas.openxmlformats.org/officeDocument/2006/relationships" xmlns:p="http://schemas.openxmlformats.org/presentationml/2006/main">
  <p:tag name="NUM" val="14"/>
</p:tagLst>
</file>

<file path=ppt/tags/tag159.xml><?xml version="1.0" encoding="utf-8"?>
<p:tagLst xmlns:a="http://schemas.openxmlformats.org/drawingml/2006/main" xmlns:r="http://schemas.openxmlformats.org/officeDocument/2006/relationships" xmlns:p="http://schemas.openxmlformats.org/presentationml/2006/main">
  <p:tag name="NUM" val="15"/>
</p:tagLst>
</file>

<file path=ppt/tags/tag16.xml><?xml version="1.0" encoding="utf-8"?>
<p:tagLst xmlns:a="http://schemas.openxmlformats.org/drawingml/2006/main" xmlns:r="http://schemas.openxmlformats.org/officeDocument/2006/relationships" xmlns:p="http://schemas.openxmlformats.org/presentationml/2006/main">
  <p:tag name="NUM" val="10"/>
</p:tagLst>
</file>

<file path=ppt/tags/tag160.xml><?xml version="1.0" encoding="utf-8"?>
<p:tagLst xmlns:a="http://schemas.openxmlformats.org/drawingml/2006/main" xmlns:r="http://schemas.openxmlformats.org/officeDocument/2006/relationships" xmlns:p="http://schemas.openxmlformats.org/presentationml/2006/main">
  <p:tag name="NUM" val="16"/>
</p:tagLst>
</file>

<file path=ppt/tags/tag161.xml><?xml version="1.0" encoding="utf-8"?>
<p:tagLst xmlns:a="http://schemas.openxmlformats.org/drawingml/2006/main" xmlns:r="http://schemas.openxmlformats.org/officeDocument/2006/relationships" xmlns:p="http://schemas.openxmlformats.org/presentationml/2006/main">
  <p:tag name="NUM" val="17"/>
</p:tagLst>
</file>

<file path=ppt/tags/tag162.xml><?xml version="1.0" encoding="utf-8"?>
<p:tagLst xmlns:a="http://schemas.openxmlformats.org/drawingml/2006/main" xmlns:r="http://schemas.openxmlformats.org/officeDocument/2006/relationships" xmlns:p="http://schemas.openxmlformats.org/presentationml/2006/main">
  <p:tag name="NUM" val="18"/>
</p:tagLst>
</file>

<file path=ppt/tags/tag163.xml><?xml version="1.0" encoding="utf-8"?>
<p:tagLst xmlns:a="http://schemas.openxmlformats.org/drawingml/2006/main" xmlns:r="http://schemas.openxmlformats.org/officeDocument/2006/relationships" xmlns:p="http://schemas.openxmlformats.org/presentationml/2006/main">
  <p:tag name="NUM" val="19"/>
</p:tagLst>
</file>

<file path=ppt/tags/tag164.xml><?xml version="1.0" encoding="utf-8"?>
<p:tagLst xmlns:a="http://schemas.openxmlformats.org/drawingml/2006/main" xmlns:r="http://schemas.openxmlformats.org/officeDocument/2006/relationships" xmlns:p="http://schemas.openxmlformats.org/presentationml/2006/main">
  <p:tag name="NUM" val="20"/>
</p:tagLst>
</file>

<file path=ppt/tags/tag165.xml><?xml version="1.0" encoding="utf-8"?>
<p:tagLst xmlns:a="http://schemas.openxmlformats.org/drawingml/2006/main" xmlns:r="http://schemas.openxmlformats.org/officeDocument/2006/relationships" xmlns:p="http://schemas.openxmlformats.org/presentationml/2006/main">
  <p:tag name="NUM" val="21"/>
</p:tagLst>
</file>

<file path=ppt/tags/tag166.xml><?xml version="1.0" encoding="utf-8"?>
<p:tagLst xmlns:a="http://schemas.openxmlformats.org/drawingml/2006/main" xmlns:r="http://schemas.openxmlformats.org/officeDocument/2006/relationships" xmlns:p="http://schemas.openxmlformats.org/presentationml/2006/main">
  <p:tag name="NUM" val="22"/>
</p:tagLst>
</file>

<file path=ppt/tags/tag167.xml><?xml version="1.0" encoding="utf-8"?>
<p:tagLst xmlns:a="http://schemas.openxmlformats.org/drawingml/2006/main" xmlns:r="http://schemas.openxmlformats.org/officeDocument/2006/relationships" xmlns:p="http://schemas.openxmlformats.org/presentationml/2006/main">
  <p:tag name="NUM" val="23"/>
</p:tagLst>
</file>

<file path=ppt/tags/tag168.xml><?xml version="1.0" encoding="utf-8"?>
<p:tagLst xmlns:a="http://schemas.openxmlformats.org/drawingml/2006/main" xmlns:r="http://schemas.openxmlformats.org/officeDocument/2006/relationships" xmlns:p="http://schemas.openxmlformats.org/presentationml/2006/main">
  <p:tag name="NUM" val="1"/>
</p:tagLst>
</file>

<file path=ppt/tags/tag169.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11"/>
</p:tagLst>
</file>

<file path=ppt/tags/tag170.xml><?xml version="1.0" encoding="utf-8"?>
<p:tagLst xmlns:a="http://schemas.openxmlformats.org/drawingml/2006/main" xmlns:r="http://schemas.openxmlformats.org/officeDocument/2006/relationships" xmlns:p="http://schemas.openxmlformats.org/presentationml/2006/main">
  <p:tag name="NUM" val="3"/>
</p:tagLst>
</file>

<file path=ppt/tags/tag171.xml><?xml version="1.0" encoding="utf-8"?>
<p:tagLst xmlns:a="http://schemas.openxmlformats.org/drawingml/2006/main" xmlns:r="http://schemas.openxmlformats.org/officeDocument/2006/relationships" xmlns:p="http://schemas.openxmlformats.org/presentationml/2006/main">
  <p:tag name="NUM" val="4"/>
</p:tagLst>
</file>

<file path=ppt/tags/tag172.xml><?xml version="1.0" encoding="utf-8"?>
<p:tagLst xmlns:a="http://schemas.openxmlformats.org/drawingml/2006/main" xmlns:r="http://schemas.openxmlformats.org/officeDocument/2006/relationships" xmlns:p="http://schemas.openxmlformats.org/presentationml/2006/main">
  <p:tag name="NUM" val="5"/>
</p:tagLst>
</file>

<file path=ppt/tags/tag173.xml><?xml version="1.0" encoding="utf-8"?>
<p:tagLst xmlns:a="http://schemas.openxmlformats.org/drawingml/2006/main" xmlns:r="http://schemas.openxmlformats.org/officeDocument/2006/relationships" xmlns:p="http://schemas.openxmlformats.org/presentationml/2006/main">
  <p:tag name="NUM" val="1"/>
</p:tagLst>
</file>

<file path=ppt/tags/tag174.xml><?xml version="1.0" encoding="utf-8"?>
<p:tagLst xmlns:a="http://schemas.openxmlformats.org/drawingml/2006/main" xmlns:r="http://schemas.openxmlformats.org/officeDocument/2006/relationships" xmlns:p="http://schemas.openxmlformats.org/presentationml/2006/main">
  <p:tag name="NUM" val="2"/>
</p:tagLst>
</file>

<file path=ppt/tags/tag175.xml><?xml version="1.0" encoding="utf-8"?>
<p:tagLst xmlns:a="http://schemas.openxmlformats.org/drawingml/2006/main" xmlns:r="http://schemas.openxmlformats.org/officeDocument/2006/relationships" xmlns:p="http://schemas.openxmlformats.org/presentationml/2006/main">
  <p:tag name="NUM" val="3"/>
</p:tagLst>
</file>

<file path=ppt/tags/tag176.xml><?xml version="1.0" encoding="utf-8"?>
<p:tagLst xmlns:a="http://schemas.openxmlformats.org/drawingml/2006/main" xmlns:r="http://schemas.openxmlformats.org/officeDocument/2006/relationships" xmlns:p="http://schemas.openxmlformats.org/presentationml/2006/main">
  <p:tag name="NUM" val="4"/>
</p:tagLst>
</file>

<file path=ppt/tags/tag177.xml><?xml version="1.0" encoding="utf-8"?>
<p:tagLst xmlns:a="http://schemas.openxmlformats.org/drawingml/2006/main" xmlns:r="http://schemas.openxmlformats.org/officeDocument/2006/relationships" xmlns:p="http://schemas.openxmlformats.org/presentationml/2006/main">
  <p:tag name="NUM" val="5"/>
</p:tagLst>
</file>

<file path=ppt/tags/tag178.xml><?xml version="1.0" encoding="utf-8"?>
<p:tagLst xmlns:a="http://schemas.openxmlformats.org/drawingml/2006/main" xmlns:r="http://schemas.openxmlformats.org/officeDocument/2006/relationships" xmlns:p="http://schemas.openxmlformats.org/presentationml/2006/main">
  <p:tag name="NUM" val="1"/>
</p:tagLst>
</file>

<file path=ppt/tags/tag179.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12"/>
</p:tagLst>
</file>

<file path=ppt/tags/tag180.xml><?xml version="1.0" encoding="utf-8"?>
<p:tagLst xmlns:a="http://schemas.openxmlformats.org/drawingml/2006/main" xmlns:r="http://schemas.openxmlformats.org/officeDocument/2006/relationships" xmlns:p="http://schemas.openxmlformats.org/presentationml/2006/main">
  <p:tag name="NUM" val="3"/>
</p:tagLst>
</file>

<file path=ppt/tags/tag181.xml><?xml version="1.0" encoding="utf-8"?>
<p:tagLst xmlns:a="http://schemas.openxmlformats.org/drawingml/2006/main" xmlns:r="http://schemas.openxmlformats.org/officeDocument/2006/relationships" xmlns:p="http://schemas.openxmlformats.org/presentationml/2006/main">
  <p:tag name="NUM" val="4"/>
</p:tagLst>
</file>

<file path=ppt/tags/tag182.xml><?xml version="1.0" encoding="utf-8"?>
<p:tagLst xmlns:a="http://schemas.openxmlformats.org/drawingml/2006/main" xmlns:r="http://schemas.openxmlformats.org/officeDocument/2006/relationships" xmlns:p="http://schemas.openxmlformats.org/presentationml/2006/main">
  <p:tag name="NUM" val="5"/>
</p:tagLst>
</file>

<file path=ppt/tags/tag183.xml><?xml version="1.0" encoding="utf-8"?>
<p:tagLst xmlns:a="http://schemas.openxmlformats.org/drawingml/2006/main" xmlns:r="http://schemas.openxmlformats.org/officeDocument/2006/relationships" xmlns:p="http://schemas.openxmlformats.org/presentationml/2006/main">
  <p:tag name="NUM" val="1"/>
</p:tagLst>
</file>

<file path=ppt/tags/tag184.xml><?xml version="1.0" encoding="utf-8"?>
<p:tagLst xmlns:a="http://schemas.openxmlformats.org/drawingml/2006/main" xmlns:r="http://schemas.openxmlformats.org/officeDocument/2006/relationships" xmlns:p="http://schemas.openxmlformats.org/presentationml/2006/main">
  <p:tag name="NUM" val="2"/>
</p:tagLst>
</file>

<file path=ppt/tags/tag185.xml><?xml version="1.0" encoding="utf-8"?>
<p:tagLst xmlns:a="http://schemas.openxmlformats.org/drawingml/2006/main" xmlns:r="http://schemas.openxmlformats.org/officeDocument/2006/relationships" xmlns:p="http://schemas.openxmlformats.org/presentationml/2006/main">
  <p:tag name="NUM" val="3"/>
</p:tagLst>
</file>

<file path=ppt/tags/tag186.xml><?xml version="1.0" encoding="utf-8"?>
<p:tagLst xmlns:a="http://schemas.openxmlformats.org/drawingml/2006/main" xmlns:r="http://schemas.openxmlformats.org/officeDocument/2006/relationships" xmlns:p="http://schemas.openxmlformats.org/presentationml/2006/main">
  <p:tag name="NUM" val="4"/>
</p:tagLst>
</file>

<file path=ppt/tags/tag187.xml><?xml version="1.0" encoding="utf-8"?>
<p:tagLst xmlns:a="http://schemas.openxmlformats.org/drawingml/2006/main" xmlns:r="http://schemas.openxmlformats.org/officeDocument/2006/relationships" xmlns:p="http://schemas.openxmlformats.org/presentationml/2006/main">
  <p:tag name="NUM" val="1"/>
</p:tagLst>
</file>

<file path=ppt/tags/tag188.xml><?xml version="1.0" encoding="utf-8"?>
<p:tagLst xmlns:a="http://schemas.openxmlformats.org/drawingml/2006/main" xmlns:r="http://schemas.openxmlformats.org/officeDocument/2006/relationships" xmlns:p="http://schemas.openxmlformats.org/presentationml/2006/main">
  <p:tag name="NUM" val="2"/>
</p:tagLst>
</file>

<file path=ppt/tags/tag189.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190.xml><?xml version="1.0" encoding="utf-8"?>
<p:tagLst xmlns:a="http://schemas.openxmlformats.org/drawingml/2006/main" xmlns:r="http://schemas.openxmlformats.org/officeDocument/2006/relationships" xmlns:p="http://schemas.openxmlformats.org/presentationml/2006/main">
  <p:tag name="NUM" val="4"/>
</p:tagLst>
</file>

<file path=ppt/tags/tag191.xml><?xml version="1.0" encoding="utf-8"?>
<p:tagLst xmlns:a="http://schemas.openxmlformats.org/drawingml/2006/main" xmlns:r="http://schemas.openxmlformats.org/officeDocument/2006/relationships" xmlns:p="http://schemas.openxmlformats.org/presentationml/2006/main">
  <p:tag name="NUM" val="5"/>
</p:tagLst>
</file>

<file path=ppt/tags/tag192.xml><?xml version="1.0" encoding="utf-8"?>
<p:tagLst xmlns:a="http://schemas.openxmlformats.org/drawingml/2006/main" xmlns:r="http://schemas.openxmlformats.org/officeDocument/2006/relationships" xmlns:p="http://schemas.openxmlformats.org/presentationml/2006/main">
  <p:tag name="NUM" val="6"/>
</p:tagLst>
</file>

<file path=ppt/tags/tag193.xml><?xml version="1.0" encoding="utf-8"?>
<p:tagLst xmlns:a="http://schemas.openxmlformats.org/drawingml/2006/main" xmlns:r="http://schemas.openxmlformats.org/officeDocument/2006/relationships" xmlns:p="http://schemas.openxmlformats.org/presentationml/2006/main">
  <p:tag name="NUM" val="7"/>
</p:tagLst>
</file>

<file path=ppt/tags/tag194.xml><?xml version="1.0" encoding="utf-8"?>
<p:tagLst xmlns:a="http://schemas.openxmlformats.org/drawingml/2006/main" xmlns:r="http://schemas.openxmlformats.org/officeDocument/2006/relationships" xmlns:p="http://schemas.openxmlformats.org/presentationml/2006/main">
  <p:tag name="NUM" val="8"/>
</p:tagLst>
</file>

<file path=ppt/tags/tag195.xml><?xml version="1.0" encoding="utf-8"?>
<p:tagLst xmlns:a="http://schemas.openxmlformats.org/drawingml/2006/main" xmlns:r="http://schemas.openxmlformats.org/officeDocument/2006/relationships" xmlns:p="http://schemas.openxmlformats.org/presentationml/2006/main">
  <p:tag name="NUM" val="9"/>
</p:tagLst>
</file>

<file path=ppt/tags/tag196.xml><?xml version="1.0" encoding="utf-8"?>
<p:tagLst xmlns:a="http://schemas.openxmlformats.org/drawingml/2006/main" xmlns:r="http://schemas.openxmlformats.org/officeDocument/2006/relationships" xmlns:p="http://schemas.openxmlformats.org/presentationml/2006/main">
  <p:tag name="NUM" val="10"/>
</p:tagLst>
</file>

<file path=ppt/tags/tag197.xml><?xml version="1.0" encoding="utf-8"?>
<p:tagLst xmlns:a="http://schemas.openxmlformats.org/drawingml/2006/main" xmlns:r="http://schemas.openxmlformats.org/officeDocument/2006/relationships" xmlns:p="http://schemas.openxmlformats.org/presentationml/2006/main">
  <p:tag name="NUM" val="11"/>
</p:tagLst>
</file>

<file path=ppt/tags/tag198.xml><?xml version="1.0" encoding="utf-8"?>
<p:tagLst xmlns:a="http://schemas.openxmlformats.org/drawingml/2006/main" xmlns:r="http://schemas.openxmlformats.org/officeDocument/2006/relationships" xmlns:p="http://schemas.openxmlformats.org/presentationml/2006/main">
  <p:tag name="NUM" val="12"/>
</p:tagLst>
</file>

<file path=ppt/tags/tag19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00.xml><?xml version="1.0" encoding="utf-8"?>
<p:tagLst xmlns:a="http://schemas.openxmlformats.org/drawingml/2006/main" xmlns:r="http://schemas.openxmlformats.org/officeDocument/2006/relationships" xmlns:p="http://schemas.openxmlformats.org/presentationml/2006/main">
  <p:tag name="NUM" val="2"/>
</p:tagLst>
</file>

<file path=ppt/tags/tag201.xml><?xml version="1.0" encoding="utf-8"?>
<p:tagLst xmlns:a="http://schemas.openxmlformats.org/drawingml/2006/main" xmlns:r="http://schemas.openxmlformats.org/officeDocument/2006/relationships" xmlns:p="http://schemas.openxmlformats.org/presentationml/2006/main">
  <p:tag name="NUM" val="3"/>
</p:tagLst>
</file>

<file path=ppt/tags/tag202.xml><?xml version="1.0" encoding="utf-8"?>
<p:tagLst xmlns:a="http://schemas.openxmlformats.org/drawingml/2006/main" xmlns:r="http://schemas.openxmlformats.org/officeDocument/2006/relationships" xmlns:p="http://schemas.openxmlformats.org/presentationml/2006/main">
  <p:tag name="NUM" val="4"/>
</p:tagLst>
</file>

<file path=ppt/tags/tag203.xml><?xml version="1.0" encoding="utf-8"?>
<p:tagLst xmlns:a="http://schemas.openxmlformats.org/drawingml/2006/main" xmlns:r="http://schemas.openxmlformats.org/officeDocument/2006/relationships" xmlns:p="http://schemas.openxmlformats.org/presentationml/2006/main">
  <p:tag name="NUM" val="5"/>
</p:tagLst>
</file>

<file path=ppt/tags/tag204.xml><?xml version="1.0" encoding="utf-8"?>
<p:tagLst xmlns:a="http://schemas.openxmlformats.org/drawingml/2006/main" xmlns:r="http://schemas.openxmlformats.org/officeDocument/2006/relationships" xmlns:p="http://schemas.openxmlformats.org/presentationml/2006/main">
  <p:tag name="NUM" val="6"/>
</p:tagLst>
</file>

<file path=ppt/tags/tag205.xml><?xml version="1.0" encoding="utf-8"?>
<p:tagLst xmlns:a="http://schemas.openxmlformats.org/drawingml/2006/main" xmlns:r="http://schemas.openxmlformats.org/officeDocument/2006/relationships" xmlns:p="http://schemas.openxmlformats.org/presentationml/2006/main">
  <p:tag name="NUM" val="7"/>
</p:tagLst>
</file>

<file path=ppt/tags/tag206.xml><?xml version="1.0" encoding="utf-8"?>
<p:tagLst xmlns:a="http://schemas.openxmlformats.org/drawingml/2006/main" xmlns:r="http://schemas.openxmlformats.org/officeDocument/2006/relationships" xmlns:p="http://schemas.openxmlformats.org/presentationml/2006/main">
  <p:tag name="NUM" val="8"/>
</p:tagLst>
</file>

<file path=ppt/tags/tag207.xml><?xml version="1.0" encoding="utf-8"?>
<p:tagLst xmlns:a="http://schemas.openxmlformats.org/drawingml/2006/main" xmlns:r="http://schemas.openxmlformats.org/officeDocument/2006/relationships" xmlns:p="http://schemas.openxmlformats.org/presentationml/2006/main">
  <p:tag name="NUM" val="9"/>
</p:tagLst>
</file>

<file path=ppt/tags/tag208.xml><?xml version="1.0" encoding="utf-8"?>
<p:tagLst xmlns:a="http://schemas.openxmlformats.org/drawingml/2006/main" xmlns:r="http://schemas.openxmlformats.org/officeDocument/2006/relationships" xmlns:p="http://schemas.openxmlformats.org/presentationml/2006/main">
  <p:tag name="NUM" val="10"/>
</p:tagLst>
</file>

<file path=ppt/tags/tag209.xml><?xml version="1.0" encoding="utf-8"?>
<p:tagLst xmlns:a="http://schemas.openxmlformats.org/drawingml/2006/main" xmlns:r="http://schemas.openxmlformats.org/officeDocument/2006/relationships" xmlns:p="http://schemas.openxmlformats.org/presentationml/2006/main">
  <p:tag name="NUM" val="11"/>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10.xml><?xml version="1.0" encoding="utf-8"?>
<p:tagLst xmlns:a="http://schemas.openxmlformats.org/drawingml/2006/main" xmlns:r="http://schemas.openxmlformats.org/officeDocument/2006/relationships" xmlns:p="http://schemas.openxmlformats.org/presentationml/2006/main">
  <p:tag name="NUM" val="12"/>
</p:tagLst>
</file>

<file path=ppt/tags/tag211.xml><?xml version="1.0" encoding="utf-8"?>
<p:tagLst xmlns:a="http://schemas.openxmlformats.org/drawingml/2006/main" xmlns:r="http://schemas.openxmlformats.org/officeDocument/2006/relationships" xmlns:p="http://schemas.openxmlformats.org/presentationml/2006/main">
  <p:tag name="NUM" val="13"/>
</p:tagLst>
</file>

<file path=ppt/tags/tag212.xml><?xml version="1.0" encoding="utf-8"?>
<p:tagLst xmlns:a="http://schemas.openxmlformats.org/drawingml/2006/main" xmlns:r="http://schemas.openxmlformats.org/officeDocument/2006/relationships" xmlns:p="http://schemas.openxmlformats.org/presentationml/2006/main">
  <p:tag name="NUM" val="14"/>
</p:tagLst>
</file>

<file path=ppt/tags/tag213.xml><?xml version="1.0" encoding="utf-8"?>
<p:tagLst xmlns:a="http://schemas.openxmlformats.org/drawingml/2006/main" xmlns:r="http://schemas.openxmlformats.org/officeDocument/2006/relationships" xmlns:p="http://schemas.openxmlformats.org/presentationml/2006/main">
  <p:tag name="NUM" val="15"/>
</p:tagLst>
</file>

<file path=ppt/tags/tag214.xml><?xml version="1.0" encoding="utf-8"?>
<p:tagLst xmlns:a="http://schemas.openxmlformats.org/drawingml/2006/main" xmlns:r="http://schemas.openxmlformats.org/officeDocument/2006/relationships" xmlns:p="http://schemas.openxmlformats.org/presentationml/2006/main">
  <p:tag name="NUM" val="16"/>
</p:tagLst>
</file>

<file path=ppt/tags/tag215.xml><?xml version="1.0" encoding="utf-8"?>
<p:tagLst xmlns:a="http://schemas.openxmlformats.org/drawingml/2006/main" xmlns:r="http://schemas.openxmlformats.org/officeDocument/2006/relationships" xmlns:p="http://schemas.openxmlformats.org/presentationml/2006/main">
  <p:tag name="NUM" val="17"/>
</p:tagLst>
</file>

<file path=ppt/tags/tag216.xml><?xml version="1.0" encoding="utf-8"?>
<p:tagLst xmlns:a="http://schemas.openxmlformats.org/drawingml/2006/main" xmlns:r="http://schemas.openxmlformats.org/officeDocument/2006/relationships" xmlns:p="http://schemas.openxmlformats.org/presentationml/2006/main">
  <p:tag name="NUM" val="18"/>
</p:tagLst>
</file>

<file path=ppt/tags/tag217.xml><?xml version="1.0" encoding="utf-8"?>
<p:tagLst xmlns:a="http://schemas.openxmlformats.org/drawingml/2006/main" xmlns:r="http://schemas.openxmlformats.org/officeDocument/2006/relationships" xmlns:p="http://schemas.openxmlformats.org/presentationml/2006/main">
  <p:tag name="NUM" val="19"/>
</p:tagLst>
</file>

<file path=ppt/tags/tag218.xml><?xml version="1.0" encoding="utf-8"?>
<p:tagLst xmlns:a="http://schemas.openxmlformats.org/drawingml/2006/main" xmlns:r="http://schemas.openxmlformats.org/officeDocument/2006/relationships" xmlns:p="http://schemas.openxmlformats.org/presentationml/2006/main">
  <p:tag name="NUM" val="20"/>
</p:tagLst>
</file>

<file path=ppt/tags/tag219.xml><?xml version="1.0" encoding="utf-8"?>
<p:tagLst xmlns:a="http://schemas.openxmlformats.org/drawingml/2006/main" xmlns:r="http://schemas.openxmlformats.org/officeDocument/2006/relationships" xmlns:p="http://schemas.openxmlformats.org/presentationml/2006/main">
  <p:tag name="NUM" val="21"/>
</p:tagLst>
</file>

<file path=ppt/tags/tag22.xml><?xml version="1.0" encoding="utf-8"?>
<p:tagLst xmlns:a="http://schemas.openxmlformats.org/drawingml/2006/main" xmlns:r="http://schemas.openxmlformats.org/officeDocument/2006/relationships" xmlns:p="http://schemas.openxmlformats.org/presentationml/2006/main">
  <p:tag name="NUM" val="4"/>
</p:tagLst>
</file>

<file path=ppt/tags/tag220.xml><?xml version="1.0" encoding="utf-8"?>
<p:tagLst xmlns:a="http://schemas.openxmlformats.org/drawingml/2006/main" xmlns:r="http://schemas.openxmlformats.org/officeDocument/2006/relationships" xmlns:p="http://schemas.openxmlformats.org/presentationml/2006/main">
  <p:tag name="NUM" val="22"/>
</p:tagLst>
</file>

<file path=ppt/tags/tag221.xml><?xml version="1.0" encoding="utf-8"?>
<p:tagLst xmlns:a="http://schemas.openxmlformats.org/drawingml/2006/main" xmlns:r="http://schemas.openxmlformats.org/officeDocument/2006/relationships" xmlns:p="http://schemas.openxmlformats.org/presentationml/2006/main">
  <p:tag name="NUM" val="23"/>
</p:tagLst>
</file>

<file path=ppt/tags/tag222.xml><?xml version="1.0" encoding="utf-8"?>
<p:tagLst xmlns:a="http://schemas.openxmlformats.org/drawingml/2006/main" xmlns:r="http://schemas.openxmlformats.org/officeDocument/2006/relationships" xmlns:p="http://schemas.openxmlformats.org/presentationml/2006/main">
  <p:tag name="NUM" val="24"/>
</p:tagLst>
</file>

<file path=ppt/tags/tag223.xml><?xml version="1.0" encoding="utf-8"?>
<p:tagLst xmlns:a="http://schemas.openxmlformats.org/drawingml/2006/main" xmlns:r="http://schemas.openxmlformats.org/officeDocument/2006/relationships" xmlns:p="http://schemas.openxmlformats.org/presentationml/2006/main">
  <p:tag name="NUM" val="25"/>
</p:tagLst>
</file>

<file path=ppt/tags/tag224.xml><?xml version="1.0" encoding="utf-8"?>
<p:tagLst xmlns:a="http://schemas.openxmlformats.org/drawingml/2006/main" xmlns:r="http://schemas.openxmlformats.org/officeDocument/2006/relationships" xmlns:p="http://schemas.openxmlformats.org/presentationml/2006/main">
  <p:tag name="NUM" val="26"/>
</p:tagLst>
</file>

<file path=ppt/tags/tag225.xml><?xml version="1.0" encoding="utf-8"?>
<p:tagLst xmlns:a="http://schemas.openxmlformats.org/drawingml/2006/main" xmlns:r="http://schemas.openxmlformats.org/officeDocument/2006/relationships" xmlns:p="http://schemas.openxmlformats.org/presentationml/2006/main">
  <p:tag name="NUM" val="27"/>
</p:tagLst>
</file>

<file path=ppt/tags/tag226.xml><?xml version="1.0" encoding="utf-8"?>
<p:tagLst xmlns:a="http://schemas.openxmlformats.org/drawingml/2006/main" xmlns:r="http://schemas.openxmlformats.org/officeDocument/2006/relationships" xmlns:p="http://schemas.openxmlformats.org/presentationml/2006/main">
  <p:tag name="NUM" val="28"/>
</p:tagLst>
</file>

<file path=ppt/tags/tag227.xml><?xml version="1.0" encoding="utf-8"?>
<p:tagLst xmlns:a="http://schemas.openxmlformats.org/drawingml/2006/main" xmlns:r="http://schemas.openxmlformats.org/officeDocument/2006/relationships" xmlns:p="http://schemas.openxmlformats.org/presentationml/2006/main">
  <p:tag name="NUM" val="29"/>
</p:tagLst>
</file>

<file path=ppt/tags/tag228.xml><?xml version="1.0" encoding="utf-8"?>
<p:tagLst xmlns:a="http://schemas.openxmlformats.org/drawingml/2006/main" xmlns:r="http://schemas.openxmlformats.org/officeDocument/2006/relationships" xmlns:p="http://schemas.openxmlformats.org/presentationml/2006/main">
  <p:tag name="NUM" val="30"/>
</p:tagLst>
</file>

<file path=ppt/tags/tag229.xml><?xml version="1.0" encoding="utf-8"?>
<p:tagLst xmlns:a="http://schemas.openxmlformats.org/drawingml/2006/main" xmlns:r="http://schemas.openxmlformats.org/officeDocument/2006/relationships" xmlns:p="http://schemas.openxmlformats.org/presentationml/2006/main">
  <p:tag name="NUM" val="31"/>
</p:tagLst>
</file>

<file path=ppt/tags/tag23.xml><?xml version="1.0" encoding="utf-8"?>
<p:tagLst xmlns:a="http://schemas.openxmlformats.org/drawingml/2006/main" xmlns:r="http://schemas.openxmlformats.org/officeDocument/2006/relationships" xmlns:p="http://schemas.openxmlformats.org/presentationml/2006/main">
  <p:tag name="NUM" val="5"/>
</p:tagLst>
</file>

<file path=ppt/tags/tag230.xml><?xml version="1.0" encoding="utf-8"?>
<p:tagLst xmlns:a="http://schemas.openxmlformats.org/drawingml/2006/main" xmlns:r="http://schemas.openxmlformats.org/officeDocument/2006/relationships" xmlns:p="http://schemas.openxmlformats.org/presentationml/2006/main">
  <p:tag name="NUM" val="32"/>
</p:tagLst>
</file>

<file path=ppt/tags/tag231.xml><?xml version="1.0" encoding="utf-8"?>
<p:tagLst xmlns:a="http://schemas.openxmlformats.org/drawingml/2006/main" xmlns:r="http://schemas.openxmlformats.org/officeDocument/2006/relationships" xmlns:p="http://schemas.openxmlformats.org/presentationml/2006/main">
  <p:tag name="NUM" val="33"/>
</p:tagLst>
</file>

<file path=ppt/tags/tag232.xml><?xml version="1.0" encoding="utf-8"?>
<p:tagLst xmlns:a="http://schemas.openxmlformats.org/drawingml/2006/main" xmlns:r="http://schemas.openxmlformats.org/officeDocument/2006/relationships" xmlns:p="http://schemas.openxmlformats.org/presentationml/2006/main">
  <p:tag name="NUM" val="34"/>
</p:tagLst>
</file>

<file path=ppt/tags/tag233.xml><?xml version="1.0" encoding="utf-8"?>
<p:tagLst xmlns:a="http://schemas.openxmlformats.org/drawingml/2006/main" xmlns:r="http://schemas.openxmlformats.org/officeDocument/2006/relationships" xmlns:p="http://schemas.openxmlformats.org/presentationml/2006/main">
  <p:tag name="NUM" val="35"/>
</p:tagLst>
</file>

<file path=ppt/tags/tag234.xml><?xml version="1.0" encoding="utf-8"?>
<p:tagLst xmlns:a="http://schemas.openxmlformats.org/drawingml/2006/main" xmlns:r="http://schemas.openxmlformats.org/officeDocument/2006/relationships" xmlns:p="http://schemas.openxmlformats.org/presentationml/2006/main">
  <p:tag name="NUM" val="36"/>
</p:tagLst>
</file>

<file path=ppt/tags/tag235.xml><?xml version="1.0" encoding="utf-8"?>
<p:tagLst xmlns:a="http://schemas.openxmlformats.org/drawingml/2006/main" xmlns:r="http://schemas.openxmlformats.org/officeDocument/2006/relationships" xmlns:p="http://schemas.openxmlformats.org/presentationml/2006/main">
  <p:tag name="NUM" val="37"/>
</p:tagLst>
</file>

<file path=ppt/tags/tag236.xml><?xml version="1.0" encoding="utf-8"?>
<p:tagLst xmlns:a="http://schemas.openxmlformats.org/drawingml/2006/main" xmlns:r="http://schemas.openxmlformats.org/officeDocument/2006/relationships" xmlns:p="http://schemas.openxmlformats.org/presentationml/2006/main">
  <p:tag name="NUM" val="38"/>
</p:tagLst>
</file>

<file path=ppt/tags/tag237.xml><?xml version="1.0" encoding="utf-8"?>
<p:tagLst xmlns:a="http://schemas.openxmlformats.org/drawingml/2006/main" xmlns:r="http://schemas.openxmlformats.org/officeDocument/2006/relationships" xmlns:p="http://schemas.openxmlformats.org/presentationml/2006/main">
  <p:tag name="NUM" val="39"/>
</p:tagLst>
</file>

<file path=ppt/tags/tag238.xml><?xml version="1.0" encoding="utf-8"?>
<p:tagLst xmlns:a="http://schemas.openxmlformats.org/drawingml/2006/main" xmlns:r="http://schemas.openxmlformats.org/officeDocument/2006/relationships" xmlns:p="http://schemas.openxmlformats.org/presentationml/2006/main">
  <p:tag name="NUM" val="40"/>
</p:tagLst>
</file>

<file path=ppt/tags/tag239.xml><?xml version="1.0" encoding="utf-8"?>
<p:tagLst xmlns:a="http://schemas.openxmlformats.org/drawingml/2006/main" xmlns:r="http://schemas.openxmlformats.org/officeDocument/2006/relationships" xmlns:p="http://schemas.openxmlformats.org/presentationml/2006/main">
  <p:tag name="NUM" val="41"/>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40.xml><?xml version="1.0" encoding="utf-8"?>
<p:tagLst xmlns:a="http://schemas.openxmlformats.org/drawingml/2006/main" xmlns:r="http://schemas.openxmlformats.org/officeDocument/2006/relationships" xmlns:p="http://schemas.openxmlformats.org/presentationml/2006/main">
  <p:tag name="NUM" val="42"/>
</p:tagLst>
</file>

<file path=ppt/tags/tag241.xml><?xml version="1.0" encoding="utf-8"?>
<p:tagLst xmlns:a="http://schemas.openxmlformats.org/drawingml/2006/main" xmlns:r="http://schemas.openxmlformats.org/officeDocument/2006/relationships" xmlns:p="http://schemas.openxmlformats.org/presentationml/2006/main">
  <p:tag name="NUM" val="1"/>
</p:tagLst>
</file>

<file path=ppt/tags/tag242.xml><?xml version="1.0" encoding="utf-8"?>
<p:tagLst xmlns:a="http://schemas.openxmlformats.org/drawingml/2006/main" xmlns:r="http://schemas.openxmlformats.org/officeDocument/2006/relationships" xmlns:p="http://schemas.openxmlformats.org/presentationml/2006/main">
  <p:tag name="NUM" val="2"/>
</p:tagLst>
</file>

<file path=ppt/tags/tag243.xml><?xml version="1.0" encoding="utf-8"?>
<p:tagLst xmlns:a="http://schemas.openxmlformats.org/drawingml/2006/main" xmlns:r="http://schemas.openxmlformats.org/officeDocument/2006/relationships" xmlns:p="http://schemas.openxmlformats.org/presentationml/2006/main">
  <p:tag name="NUM" val="3"/>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5"/>
</p:tagLst>
</file>

<file path=ppt/tags/tag27.xml><?xml version="1.0" encoding="utf-8"?>
<p:tagLst xmlns:a="http://schemas.openxmlformats.org/drawingml/2006/main" xmlns:r="http://schemas.openxmlformats.org/officeDocument/2006/relationships" xmlns:p="http://schemas.openxmlformats.org/presentationml/2006/main">
  <p:tag name="NUM" val="6"/>
</p:tagLst>
</file>

<file path=ppt/tags/tag28.xml><?xml version="1.0" encoding="utf-8"?>
<p:tagLst xmlns:a="http://schemas.openxmlformats.org/drawingml/2006/main" xmlns:r="http://schemas.openxmlformats.org/officeDocument/2006/relationships" xmlns:p="http://schemas.openxmlformats.org/presentationml/2006/main">
  <p:tag name="NUM" val="7"/>
</p:tagLst>
</file>

<file path=ppt/tags/tag29.xml><?xml version="1.0" encoding="utf-8"?>
<p:tagLst xmlns:a="http://schemas.openxmlformats.org/drawingml/2006/main" xmlns:r="http://schemas.openxmlformats.org/officeDocument/2006/relationships" xmlns:p="http://schemas.openxmlformats.org/presentationml/2006/main">
  <p:tag name="NUM" val="8"/>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10"/>
</p:tagLst>
</file>

<file path=ppt/tags/tag31.xml><?xml version="1.0" encoding="utf-8"?>
<p:tagLst xmlns:a="http://schemas.openxmlformats.org/drawingml/2006/main" xmlns:r="http://schemas.openxmlformats.org/officeDocument/2006/relationships" xmlns:p="http://schemas.openxmlformats.org/presentationml/2006/main">
  <p:tag name="NUM" val="12"/>
</p:tagLst>
</file>

<file path=ppt/tags/tag32.xml><?xml version="1.0" encoding="utf-8"?>
<p:tagLst xmlns:a="http://schemas.openxmlformats.org/drawingml/2006/main" xmlns:r="http://schemas.openxmlformats.org/officeDocument/2006/relationships" xmlns:p="http://schemas.openxmlformats.org/presentationml/2006/main">
  <p:tag name="NUM" val="4"/>
</p:tagLst>
</file>

<file path=ppt/tags/tag33.xml><?xml version="1.0" encoding="utf-8"?>
<p:tagLst xmlns:a="http://schemas.openxmlformats.org/drawingml/2006/main" xmlns:r="http://schemas.openxmlformats.org/officeDocument/2006/relationships" xmlns:p="http://schemas.openxmlformats.org/presentationml/2006/main">
  <p:tag name="NUM" val="14"/>
</p:tagLst>
</file>

<file path=ppt/tags/tag34.xml><?xml version="1.0" encoding="utf-8"?>
<p:tagLst xmlns:a="http://schemas.openxmlformats.org/drawingml/2006/main" xmlns:r="http://schemas.openxmlformats.org/officeDocument/2006/relationships" xmlns:p="http://schemas.openxmlformats.org/presentationml/2006/main">
  <p:tag name="NUM" val="15"/>
</p:tagLst>
</file>

<file path=ppt/tags/tag35.xml><?xml version="1.0" encoding="utf-8"?>
<p:tagLst xmlns:a="http://schemas.openxmlformats.org/drawingml/2006/main" xmlns:r="http://schemas.openxmlformats.org/officeDocument/2006/relationships" xmlns:p="http://schemas.openxmlformats.org/presentationml/2006/main">
  <p:tag name="NUM" val="9"/>
</p:tagLst>
</file>

<file path=ppt/tags/tag36.xml><?xml version="1.0" encoding="utf-8"?>
<p:tagLst xmlns:a="http://schemas.openxmlformats.org/drawingml/2006/main" xmlns:r="http://schemas.openxmlformats.org/officeDocument/2006/relationships" xmlns:p="http://schemas.openxmlformats.org/presentationml/2006/main">
  <p:tag name="NUM" val="11"/>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4"/>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3"/>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4"/>
</p:tagLst>
</file>

<file path=ppt/tags/tag52.xml><?xml version="1.0" encoding="utf-8"?>
<p:tagLst xmlns:a="http://schemas.openxmlformats.org/drawingml/2006/main" xmlns:r="http://schemas.openxmlformats.org/officeDocument/2006/relationships" xmlns:p="http://schemas.openxmlformats.org/presentationml/2006/main">
  <p:tag name="NUM" val="5"/>
</p:tagLst>
</file>

<file path=ppt/tags/tag53.xml><?xml version="1.0" encoding="utf-8"?>
<p:tagLst xmlns:a="http://schemas.openxmlformats.org/drawingml/2006/main" xmlns:r="http://schemas.openxmlformats.org/officeDocument/2006/relationships" xmlns:p="http://schemas.openxmlformats.org/presentationml/2006/main">
  <p:tag name="NUM" val="6"/>
</p:tagLst>
</file>

<file path=ppt/tags/tag54.xml><?xml version="1.0" encoding="utf-8"?>
<p:tagLst xmlns:a="http://schemas.openxmlformats.org/drawingml/2006/main" xmlns:r="http://schemas.openxmlformats.org/officeDocument/2006/relationships" xmlns:p="http://schemas.openxmlformats.org/presentationml/2006/main">
  <p:tag name="NUM" val="7"/>
</p:tagLst>
</file>

<file path=ppt/tags/tag55.xml><?xml version="1.0" encoding="utf-8"?>
<p:tagLst xmlns:a="http://schemas.openxmlformats.org/drawingml/2006/main" xmlns:r="http://schemas.openxmlformats.org/officeDocument/2006/relationships" xmlns:p="http://schemas.openxmlformats.org/presentationml/2006/main">
  <p:tag name="NUM" val="1"/>
</p:tagLst>
</file>

<file path=ppt/tags/tag56.xml><?xml version="1.0" encoding="utf-8"?>
<p:tagLst xmlns:a="http://schemas.openxmlformats.org/drawingml/2006/main" xmlns:r="http://schemas.openxmlformats.org/officeDocument/2006/relationships" xmlns:p="http://schemas.openxmlformats.org/presentationml/2006/main">
  <p:tag name="NUM" val="2"/>
</p:tagLst>
</file>

<file path=ppt/tags/tag57.xml><?xml version="1.0" encoding="utf-8"?>
<p:tagLst xmlns:a="http://schemas.openxmlformats.org/drawingml/2006/main" xmlns:r="http://schemas.openxmlformats.org/officeDocument/2006/relationships" xmlns:p="http://schemas.openxmlformats.org/presentationml/2006/main">
  <p:tag name="NUM" val="3"/>
</p:tagLst>
</file>

<file path=ppt/tags/tag58.xml><?xml version="1.0" encoding="utf-8"?>
<p:tagLst xmlns:a="http://schemas.openxmlformats.org/drawingml/2006/main" xmlns:r="http://schemas.openxmlformats.org/officeDocument/2006/relationships" xmlns:p="http://schemas.openxmlformats.org/presentationml/2006/main">
  <p:tag name="NUM" val="4"/>
</p:tagLst>
</file>

<file path=ppt/tags/tag59.xml><?xml version="1.0" encoding="utf-8"?>
<p:tagLst xmlns:a="http://schemas.openxmlformats.org/drawingml/2006/main" xmlns:r="http://schemas.openxmlformats.org/officeDocument/2006/relationships" xmlns:p="http://schemas.openxmlformats.org/presentationml/2006/main">
  <p:tag name="NUM" val="5"/>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60.xml><?xml version="1.0" encoding="utf-8"?>
<p:tagLst xmlns:a="http://schemas.openxmlformats.org/drawingml/2006/main" xmlns:r="http://schemas.openxmlformats.org/officeDocument/2006/relationships" xmlns:p="http://schemas.openxmlformats.org/presentationml/2006/main">
  <p:tag name="NUM" val="6"/>
</p:tagLst>
</file>

<file path=ppt/tags/tag61.xml><?xml version="1.0" encoding="utf-8"?>
<p:tagLst xmlns:a="http://schemas.openxmlformats.org/drawingml/2006/main" xmlns:r="http://schemas.openxmlformats.org/officeDocument/2006/relationships" xmlns:p="http://schemas.openxmlformats.org/presentationml/2006/main">
  <p:tag name="NUM" val="7"/>
</p:tagLst>
</file>

<file path=ppt/tags/tag62.xml><?xml version="1.0" encoding="utf-8"?>
<p:tagLst xmlns:a="http://schemas.openxmlformats.org/drawingml/2006/main" xmlns:r="http://schemas.openxmlformats.org/officeDocument/2006/relationships" xmlns:p="http://schemas.openxmlformats.org/presentationml/2006/main">
  <p:tag name="NUM" val="8"/>
</p:tagLst>
</file>

<file path=ppt/tags/tag63.xml><?xml version="1.0" encoding="utf-8"?>
<p:tagLst xmlns:a="http://schemas.openxmlformats.org/drawingml/2006/main" xmlns:r="http://schemas.openxmlformats.org/officeDocument/2006/relationships" xmlns:p="http://schemas.openxmlformats.org/presentationml/2006/main">
  <p:tag name="NUM" val="9"/>
</p:tagLst>
</file>

<file path=ppt/tags/tag64.xml><?xml version="1.0" encoding="utf-8"?>
<p:tagLst xmlns:a="http://schemas.openxmlformats.org/drawingml/2006/main" xmlns:r="http://schemas.openxmlformats.org/officeDocument/2006/relationships" xmlns:p="http://schemas.openxmlformats.org/presentationml/2006/main">
  <p:tag name="NUM" val="10"/>
</p:tagLst>
</file>

<file path=ppt/tags/tag65.xml><?xml version="1.0" encoding="utf-8"?>
<p:tagLst xmlns:a="http://schemas.openxmlformats.org/drawingml/2006/main" xmlns:r="http://schemas.openxmlformats.org/officeDocument/2006/relationships" xmlns:p="http://schemas.openxmlformats.org/presentationml/2006/main">
  <p:tag name="NUM" val="11"/>
</p:tagLst>
</file>

<file path=ppt/tags/tag66.xml><?xml version="1.0" encoding="utf-8"?>
<p:tagLst xmlns:a="http://schemas.openxmlformats.org/drawingml/2006/main" xmlns:r="http://schemas.openxmlformats.org/officeDocument/2006/relationships" xmlns:p="http://schemas.openxmlformats.org/presentationml/2006/main">
  <p:tag name="NUM" val="12"/>
</p:tagLst>
</file>

<file path=ppt/tags/tag67.xml><?xml version="1.0" encoding="utf-8"?>
<p:tagLst xmlns:a="http://schemas.openxmlformats.org/drawingml/2006/main" xmlns:r="http://schemas.openxmlformats.org/officeDocument/2006/relationships" xmlns:p="http://schemas.openxmlformats.org/presentationml/2006/main">
  <p:tag name="NUM" val="13"/>
</p:tagLst>
</file>

<file path=ppt/tags/tag68.xml><?xml version="1.0" encoding="utf-8"?>
<p:tagLst xmlns:a="http://schemas.openxmlformats.org/drawingml/2006/main" xmlns:r="http://schemas.openxmlformats.org/officeDocument/2006/relationships" xmlns:p="http://schemas.openxmlformats.org/presentationml/2006/main">
  <p:tag name="NUM" val="14"/>
</p:tagLst>
</file>

<file path=ppt/tags/tag69.xml><?xml version="1.0" encoding="utf-8"?>
<p:tagLst xmlns:a="http://schemas.openxmlformats.org/drawingml/2006/main" xmlns:r="http://schemas.openxmlformats.org/officeDocument/2006/relationships" xmlns:p="http://schemas.openxmlformats.org/presentationml/2006/main">
  <p:tag name="NUM" val="15"/>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70.xml><?xml version="1.0" encoding="utf-8"?>
<p:tagLst xmlns:a="http://schemas.openxmlformats.org/drawingml/2006/main" xmlns:r="http://schemas.openxmlformats.org/officeDocument/2006/relationships" xmlns:p="http://schemas.openxmlformats.org/presentationml/2006/main">
  <p:tag name="NUM" val="16"/>
</p:tagLst>
</file>

<file path=ppt/tags/tag71.xml><?xml version="1.0" encoding="utf-8"?>
<p:tagLst xmlns:a="http://schemas.openxmlformats.org/drawingml/2006/main" xmlns:r="http://schemas.openxmlformats.org/officeDocument/2006/relationships" xmlns:p="http://schemas.openxmlformats.org/presentationml/2006/main">
  <p:tag name="NUM" val="17"/>
</p:tagLst>
</file>

<file path=ppt/tags/tag72.xml><?xml version="1.0" encoding="utf-8"?>
<p:tagLst xmlns:a="http://schemas.openxmlformats.org/drawingml/2006/main" xmlns:r="http://schemas.openxmlformats.org/officeDocument/2006/relationships" xmlns:p="http://schemas.openxmlformats.org/presentationml/2006/main">
  <p:tag name="NUM" val="18"/>
</p:tagLst>
</file>

<file path=ppt/tags/tag73.xml><?xml version="1.0" encoding="utf-8"?>
<p:tagLst xmlns:a="http://schemas.openxmlformats.org/drawingml/2006/main" xmlns:r="http://schemas.openxmlformats.org/officeDocument/2006/relationships" xmlns:p="http://schemas.openxmlformats.org/presentationml/2006/main">
  <p:tag name="NUM" val="19"/>
</p:tagLst>
</file>

<file path=ppt/tags/tag74.xml><?xml version="1.0" encoding="utf-8"?>
<p:tagLst xmlns:a="http://schemas.openxmlformats.org/drawingml/2006/main" xmlns:r="http://schemas.openxmlformats.org/officeDocument/2006/relationships" xmlns:p="http://schemas.openxmlformats.org/presentationml/2006/main">
  <p:tag name="NUM" val="20"/>
</p:tagLst>
</file>

<file path=ppt/tags/tag75.xml><?xml version="1.0" encoding="utf-8"?>
<p:tagLst xmlns:a="http://schemas.openxmlformats.org/drawingml/2006/main" xmlns:r="http://schemas.openxmlformats.org/officeDocument/2006/relationships" xmlns:p="http://schemas.openxmlformats.org/presentationml/2006/main">
  <p:tag name="NUM" val="21"/>
</p:tagLst>
</file>

<file path=ppt/tags/tag76.xml><?xml version="1.0" encoding="utf-8"?>
<p:tagLst xmlns:a="http://schemas.openxmlformats.org/drawingml/2006/main" xmlns:r="http://schemas.openxmlformats.org/officeDocument/2006/relationships" xmlns:p="http://schemas.openxmlformats.org/presentationml/2006/main">
  <p:tag name="NUM" val="22"/>
</p:tagLst>
</file>

<file path=ppt/tags/tag77.xml><?xml version="1.0" encoding="utf-8"?>
<p:tagLst xmlns:a="http://schemas.openxmlformats.org/drawingml/2006/main" xmlns:r="http://schemas.openxmlformats.org/officeDocument/2006/relationships" xmlns:p="http://schemas.openxmlformats.org/presentationml/2006/main">
  <p:tag name="NUM" val="23"/>
</p:tagLst>
</file>

<file path=ppt/tags/tag78.xml><?xml version="1.0" encoding="utf-8"?>
<p:tagLst xmlns:a="http://schemas.openxmlformats.org/drawingml/2006/main" xmlns:r="http://schemas.openxmlformats.org/officeDocument/2006/relationships" xmlns:p="http://schemas.openxmlformats.org/presentationml/2006/main">
  <p:tag name="NUM" val="24"/>
</p:tagLst>
</file>

<file path=ppt/tags/tag79.xml><?xml version="1.0" encoding="utf-8"?>
<p:tagLst xmlns:a="http://schemas.openxmlformats.org/drawingml/2006/main" xmlns:r="http://schemas.openxmlformats.org/officeDocument/2006/relationships" xmlns:p="http://schemas.openxmlformats.org/presentationml/2006/main">
  <p:tag name="NUM" val="25"/>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80.xml><?xml version="1.0" encoding="utf-8"?>
<p:tagLst xmlns:a="http://schemas.openxmlformats.org/drawingml/2006/main" xmlns:r="http://schemas.openxmlformats.org/officeDocument/2006/relationships" xmlns:p="http://schemas.openxmlformats.org/presentationml/2006/main">
  <p:tag name="NUM" val="26"/>
</p:tagLst>
</file>

<file path=ppt/tags/tag81.xml><?xml version="1.0" encoding="utf-8"?>
<p:tagLst xmlns:a="http://schemas.openxmlformats.org/drawingml/2006/main" xmlns:r="http://schemas.openxmlformats.org/officeDocument/2006/relationships" xmlns:p="http://schemas.openxmlformats.org/presentationml/2006/main">
  <p:tag name="NUM" val="27"/>
</p:tagLst>
</file>

<file path=ppt/tags/tag82.xml><?xml version="1.0" encoding="utf-8"?>
<p:tagLst xmlns:a="http://schemas.openxmlformats.org/drawingml/2006/main" xmlns:r="http://schemas.openxmlformats.org/officeDocument/2006/relationships" xmlns:p="http://schemas.openxmlformats.org/presentationml/2006/main">
  <p:tag name="NUM" val="28"/>
</p:tagLst>
</file>

<file path=ppt/tags/tag83.xml><?xml version="1.0" encoding="utf-8"?>
<p:tagLst xmlns:a="http://schemas.openxmlformats.org/drawingml/2006/main" xmlns:r="http://schemas.openxmlformats.org/officeDocument/2006/relationships" xmlns:p="http://schemas.openxmlformats.org/presentationml/2006/main">
  <p:tag name="NUM" val="29"/>
</p:tagLst>
</file>

<file path=ppt/tags/tag84.xml><?xml version="1.0" encoding="utf-8"?>
<p:tagLst xmlns:a="http://schemas.openxmlformats.org/drawingml/2006/main" xmlns:r="http://schemas.openxmlformats.org/officeDocument/2006/relationships" xmlns:p="http://schemas.openxmlformats.org/presentationml/2006/main">
  <p:tag name="NUM" val="30"/>
</p:tagLst>
</file>

<file path=ppt/tags/tag85.xml><?xml version="1.0" encoding="utf-8"?>
<p:tagLst xmlns:a="http://schemas.openxmlformats.org/drawingml/2006/main" xmlns:r="http://schemas.openxmlformats.org/officeDocument/2006/relationships" xmlns:p="http://schemas.openxmlformats.org/presentationml/2006/main">
  <p:tag name="NUM" val="31"/>
</p:tagLst>
</file>

<file path=ppt/tags/tag86.xml><?xml version="1.0" encoding="utf-8"?>
<p:tagLst xmlns:a="http://schemas.openxmlformats.org/drawingml/2006/main" xmlns:r="http://schemas.openxmlformats.org/officeDocument/2006/relationships" xmlns:p="http://schemas.openxmlformats.org/presentationml/2006/main">
  <p:tag name="NUM" val="32"/>
</p:tagLst>
</file>

<file path=ppt/tags/tag87.xml><?xml version="1.0" encoding="utf-8"?>
<p:tagLst xmlns:a="http://schemas.openxmlformats.org/drawingml/2006/main" xmlns:r="http://schemas.openxmlformats.org/officeDocument/2006/relationships" xmlns:p="http://schemas.openxmlformats.org/presentationml/2006/main">
  <p:tag name="NUM" val="33"/>
</p:tagLst>
</file>

<file path=ppt/tags/tag88.xml><?xml version="1.0" encoding="utf-8"?>
<p:tagLst xmlns:a="http://schemas.openxmlformats.org/drawingml/2006/main" xmlns:r="http://schemas.openxmlformats.org/officeDocument/2006/relationships" xmlns:p="http://schemas.openxmlformats.org/presentationml/2006/main">
  <p:tag name="NUM" val="34"/>
</p:tagLst>
</file>

<file path=ppt/tags/tag89.xml><?xml version="1.0" encoding="utf-8"?>
<p:tagLst xmlns:a="http://schemas.openxmlformats.org/drawingml/2006/main" xmlns:r="http://schemas.openxmlformats.org/officeDocument/2006/relationships" xmlns:p="http://schemas.openxmlformats.org/presentationml/2006/main">
  <p:tag name="NUM" val="35"/>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ags/tag90.xml><?xml version="1.0" encoding="utf-8"?>
<p:tagLst xmlns:a="http://schemas.openxmlformats.org/drawingml/2006/main" xmlns:r="http://schemas.openxmlformats.org/officeDocument/2006/relationships" xmlns:p="http://schemas.openxmlformats.org/presentationml/2006/main">
  <p:tag name="NUM" val="36"/>
</p:tagLst>
</file>

<file path=ppt/tags/tag91.xml><?xml version="1.0" encoding="utf-8"?>
<p:tagLst xmlns:a="http://schemas.openxmlformats.org/drawingml/2006/main" xmlns:r="http://schemas.openxmlformats.org/officeDocument/2006/relationships" xmlns:p="http://schemas.openxmlformats.org/presentationml/2006/main">
  <p:tag name="NUM" val="37"/>
</p:tagLst>
</file>

<file path=ppt/tags/tag92.xml><?xml version="1.0" encoding="utf-8"?>
<p:tagLst xmlns:a="http://schemas.openxmlformats.org/drawingml/2006/main" xmlns:r="http://schemas.openxmlformats.org/officeDocument/2006/relationships" xmlns:p="http://schemas.openxmlformats.org/presentationml/2006/main">
  <p:tag name="NUM" val="38"/>
</p:tagLst>
</file>

<file path=ppt/tags/tag93.xml><?xml version="1.0" encoding="utf-8"?>
<p:tagLst xmlns:a="http://schemas.openxmlformats.org/drawingml/2006/main" xmlns:r="http://schemas.openxmlformats.org/officeDocument/2006/relationships" xmlns:p="http://schemas.openxmlformats.org/presentationml/2006/main">
  <p:tag name="NUM" val="39"/>
</p:tagLst>
</file>

<file path=ppt/tags/tag94.xml><?xml version="1.0" encoding="utf-8"?>
<p:tagLst xmlns:a="http://schemas.openxmlformats.org/drawingml/2006/main" xmlns:r="http://schemas.openxmlformats.org/officeDocument/2006/relationships" xmlns:p="http://schemas.openxmlformats.org/presentationml/2006/main">
  <p:tag name="NUM" val="1"/>
</p:tagLst>
</file>

<file path=ppt/tags/tag95.xml><?xml version="1.0" encoding="utf-8"?>
<p:tagLst xmlns:a="http://schemas.openxmlformats.org/drawingml/2006/main" xmlns:r="http://schemas.openxmlformats.org/officeDocument/2006/relationships" xmlns:p="http://schemas.openxmlformats.org/presentationml/2006/main">
  <p:tag name="NUM" val="2"/>
</p:tagLst>
</file>

<file path=ppt/tags/tag96.xml><?xml version="1.0" encoding="utf-8"?>
<p:tagLst xmlns:a="http://schemas.openxmlformats.org/drawingml/2006/main" xmlns:r="http://schemas.openxmlformats.org/officeDocument/2006/relationships" xmlns:p="http://schemas.openxmlformats.org/presentationml/2006/main">
  <p:tag name="NUM" val="3"/>
</p:tagLst>
</file>

<file path=ppt/tags/tag97.xml><?xml version="1.0" encoding="utf-8"?>
<p:tagLst xmlns:a="http://schemas.openxmlformats.org/drawingml/2006/main" xmlns:r="http://schemas.openxmlformats.org/officeDocument/2006/relationships" xmlns:p="http://schemas.openxmlformats.org/presentationml/2006/main">
  <p:tag name="NUM" val="4"/>
</p:tagLst>
</file>

<file path=ppt/tags/tag98.xml><?xml version="1.0" encoding="utf-8"?>
<p:tagLst xmlns:a="http://schemas.openxmlformats.org/drawingml/2006/main" xmlns:r="http://schemas.openxmlformats.org/officeDocument/2006/relationships" xmlns:p="http://schemas.openxmlformats.org/presentationml/2006/main">
  <p:tag name="NUM" val="5"/>
</p:tagLst>
</file>

<file path=ppt/tags/tag99.xml><?xml version="1.0" encoding="utf-8"?>
<p:tagLst xmlns:a="http://schemas.openxmlformats.org/drawingml/2006/main" xmlns:r="http://schemas.openxmlformats.org/officeDocument/2006/relationships" xmlns:p="http://schemas.openxmlformats.org/presentationml/2006/main">
  <p:tag name="NUM" val="6"/>
</p:tagLst>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000" b="1" i="0" u="none" strike="noStrike" cap="none" normalizeH="0" baseline="0" smtClean="0">
            <a:ln>
              <a:noFill/>
            </a:ln>
            <a:solidFill>
              <a:schemeClr val="tx1"/>
            </a:solidFill>
            <a:effectLst/>
            <a:latin typeface="Arial"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C:\Program Files\Microsoft Office\Modèles\Modèles de présentation\mil.pot</Template>
  <TotalTime>0</TotalTime>
  <Pages>12</Pages>
  <Words>5525</Words>
  <Application>Microsoft Office PowerPoint</Application>
  <PresentationFormat>Format US (216 x 279 mm)</PresentationFormat>
  <Paragraphs>453</Paragraphs>
  <Slides>20</Slides>
  <Notes>20</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Serveurs OLE incorporés</vt:lpstr>
      </vt:variant>
      <vt:variant>
        <vt:i4>2</vt:i4>
      </vt:variant>
      <vt:variant>
        <vt:lpstr>Titres des diapositives</vt:lpstr>
      </vt:variant>
      <vt:variant>
        <vt:i4>20</vt:i4>
      </vt:variant>
    </vt:vector>
  </HeadingPairs>
  <TitlesOfParts>
    <vt:vector size="30" baseType="lpstr">
      <vt:lpstr>Arial</vt:lpstr>
      <vt:lpstr>Arial</vt:lpstr>
      <vt:lpstr>Arial Narrow</vt:lpstr>
      <vt:lpstr>Helvetica</vt:lpstr>
      <vt:lpstr>Symbol</vt:lpstr>
      <vt:lpstr>Tahoma</vt:lpstr>
      <vt:lpstr>Wingdings</vt:lpstr>
      <vt:lpstr>mil</vt:lpstr>
      <vt:lpstr>Équation</vt:lpstr>
      <vt:lpstr>Equation</vt:lpstr>
      <vt:lpstr>Présentation PowerPoint</vt:lpstr>
      <vt:lpstr>Contenu</vt:lpstr>
      <vt:lpstr>Les variables aléatoires : moyenne, écart-type et variabilité</vt:lpstr>
      <vt:lpstr>Regroupement des données  et loi normale</vt:lpstr>
      <vt:lpstr>La loi normale ou loi de Laplace-Gauss</vt:lpstr>
      <vt:lpstr>La fonction de répartition</vt:lpstr>
      <vt:lpstr>Stock de sécurité</vt:lpstr>
      <vt:lpstr>Stock de sécurité et taux de service</vt:lpstr>
      <vt:lpstr>Qu’est ce qu’une rupture ?</vt:lpstr>
      <vt:lpstr>Méthodes alternatives de détermination des stocks de sécurité</vt:lpstr>
      <vt:lpstr>Aléas dans un système à point de commande</vt:lpstr>
      <vt:lpstr>Aléas dans un système à recomplètement périodique</vt:lpstr>
      <vt:lpstr>Détermination du stock de sécurité sur l’intervalle de protection</vt:lpstr>
      <vt:lpstr>Calcul du stock de sécurité : exemple 1</vt:lpstr>
      <vt:lpstr>Calcul du stock de sécurité : exemple 2</vt:lpstr>
      <vt:lpstr>Calcul du stock de sécurité : exemple 3</vt:lpstr>
      <vt:lpstr>Aléa combiné sur la demande et le délai</vt:lpstr>
      <vt:lpstr>Détermination du stock de sécurité à partir du coût de rupture</vt:lpstr>
      <vt:lpstr>Risque de rupture</vt:lpstr>
      <vt:lpstr>Mesures complémentaires des stocks de sécurité pour un bon niveau de service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Aléas et stocks de sécurité</dc:title>
  <dc:subject/>
  <dc:creator>Groupe HEC</dc:creator>
  <cp:keywords/>
  <dc:description/>
  <cp:lastModifiedBy>Gérard</cp:lastModifiedBy>
  <cp:revision>223</cp:revision>
  <cp:lastPrinted>2003-09-05T08:42:09Z</cp:lastPrinted>
  <dcterms:created xsi:type="dcterms:W3CDTF">1997-12-29T12:38:36Z</dcterms:created>
  <dcterms:modified xsi:type="dcterms:W3CDTF">2020-06-02T06:04:40Z</dcterms:modified>
</cp:coreProperties>
</file>