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handoutMasterIdLst>
    <p:handoutMasterId r:id="rId18"/>
  </p:handoutMasterIdLst>
  <p:sldIdLst>
    <p:sldId id="257" r:id="rId2"/>
    <p:sldId id="288" r:id="rId3"/>
    <p:sldId id="301" r:id="rId4"/>
    <p:sldId id="302" r:id="rId5"/>
    <p:sldId id="291" r:id="rId6"/>
    <p:sldId id="303" r:id="rId7"/>
    <p:sldId id="532" r:id="rId8"/>
    <p:sldId id="526" r:id="rId9"/>
    <p:sldId id="528" r:id="rId10"/>
    <p:sldId id="305" r:id="rId11"/>
    <p:sldId id="306" r:id="rId12"/>
    <p:sldId id="307" r:id="rId13"/>
    <p:sldId id="295" r:id="rId14"/>
    <p:sldId id="336" r:id="rId15"/>
    <p:sldId id="337" r:id="rId16"/>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51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FF00"/>
    <a:srgbClr val="00279F"/>
    <a:srgbClr val="339933"/>
    <a:srgbClr val="FF0066"/>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72047" autoAdjust="0"/>
  </p:normalViewPr>
  <p:slideViewPr>
    <p:cSldViewPr>
      <p:cViewPr varScale="1">
        <p:scale>
          <a:sx n="79" d="100"/>
          <a:sy n="79" d="100"/>
        </p:scale>
        <p:origin x="2466" y="78"/>
      </p:cViewPr>
      <p:guideLst>
        <p:guide orient="horz" pos="2256"/>
        <p:guide pos="5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8"/>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F3E776A-890E-4822-93DC-BF4CCEFD9089}"/>
              </a:ext>
            </a:extLst>
          </p:cNvPr>
          <p:cNvSpPr>
            <a:spLocks noGrp="1" noChangeArrowheads="1"/>
          </p:cNvSpPr>
          <p:nvPr>
            <p:ph type="body" sz="quarter" idx="3"/>
          </p:nvPr>
        </p:nvSpPr>
        <p:spPr bwMode="auto">
          <a:xfrm>
            <a:off x="946150" y="4878388"/>
            <a:ext cx="5207000" cy="4627562"/>
          </a:xfrm>
          <a:prstGeom prst="rect">
            <a:avLst/>
          </a:prstGeom>
          <a:noFill/>
          <a:ln w="12700">
            <a:noFill/>
            <a:miter lim="800000"/>
            <a:headEnd/>
            <a:tailEnd/>
          </a:ln>
          <a:effectLst/>
        </p:spPr>
        <p:txBody>
          <a:bodyPr vert="horz" wrap="square" lIns="95484" tIns="46903" rIns="95484" bIns="46903"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25603" name="Rectangle 3">
            <a:extLst>
              <a:ext uri="{FF2B5EF4-FFF2-40B4-BE49-F238E27FC236}">
                <a16:creationId xmlns:a16="http://schemas.microsoft.com/office/drawing/2014/main" id="{D8B2302B-8852-4881-AE43-98E1C0776A77}"/>
              </a:ext>
            </a:extLst>
          </p:cNvPr>
          <p:cNvSpPr>
            <a:spLocks noGrp="1" noRot="1" noChangeAspect="1" noChangeArrowheads="1" noTextEdit="1"/>
          </p:cNvSpPr>
          <p:nvPr>
            <p:ph type="sldImg" idx="2"/>
          </p:nvPr>
        </p:nvSpPr>
        <p:spPr bwMode="auto">
          <a:xfrm>
            <a:off x="1163638" y="893763"/>
            <a:ext cx="4773612" cy="35798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A la différence des situations que nous avons étudié dans </a:t>
            </a:r>
            <a:r>
              <a:rPr lang="fr-FR" sz="1000"/>
              <a:t>les chapitres </a:t>
            </a:r>
            <a:r>
              <a:rPr lang="fr-FR" sz="1000" dirty="0"/>
              <a:t>précédents où l’on considérait que la demande était stable dans le temps et que l’on pouvait procéder à des réapprovisionnements successifs, nous allons analyser dans ce chapitre le cas où on doit satisfaire une demande unique sans aucune possibilité de réapprovisionnement.</a:t>
            </a:r>
          </a:p>
          <a:p>
            <a:pPr>
              <a:lnSpc>
                <a:spcPct val="100000"/>
              </a:lnSpc>
            </a:pPr>
            <a:r>
              <a:rPr lang="fr-FR" sz="1000" dirty="0"/>
              <a:t>Il faut donc décider à partir d’une estimation du volume que l’on espère vendre de la quantité d’un article qu’on lance où que l’on commande.</a:t>
            </a:r>
          </a:p>
          <a:p>
            <a:pPr>
              <a:lnSpc>
                <a:spcPct val="100000"/>
              </a:lnSpc>
            </a:pPr>
            <a:r>
              <a:rPr lang="fr-FR" sz="1000" dirty="0"/>
              <a:t>Il faut arbitrer entre le fait de ne pas lancer (ou commander ) assez ce qui conduit à une rupture de stocks et donc à une perte de marge et le fait de lancer (ou commander) trop ce qui conduit à un surplus invendable.</a:t>
            </a:r>
          </a:p>
        </p:txBody>
      </p:sp>
      <p:sp>
        <p:nvSpPr>
          <p:cNvPr id="4" name="Espace réservé du numéro de diapositive 3">
            <a:extLst>
              <a:ext uri="{FF2B5EF4-FFF2-40B4-BE49-F238E27FC236}">
                <a16:creationId xmlns:a16="http://schemas.microsoft.com/office/drawing/2014/main" id="{3C19F829-8D22-424E-B4A5-C8492D7FACD8}"/>
              </a:ext>
            </a:extLst>
          </p:cNvPr>
          <p:cNvSpPr txBox="1">
            <a:spLocks/>
          </p:cNvSpPr>
          <p:nvPr/>
        </p:nvSpPr>
        <p:spPr>
          <a:xfrm>
            <a:off x="3890218" y="9505950"/>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a:t>
            </a:fld>
            <a:endParaRPr lang="fr-FR" dirty="0"/>
          </a:p>
        </p:txBody>
      </p:sp>
    </p:spTree>
    <p:extLst>
      <p:ext uri="{BB962C8B-B14F-4D97-AF65-F5344CB8AC3E}">
        <p14:creationId xmlns:p14="http://schemas.microsoft.com/office/powerpoint/2010/main" val="2365581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43744" y="4613250"/>
            <a:ext cx="5411812" cy="4627562"/>
          </a:xfrm>
        </p:spPr>
        <p:txBody>
          <a:bodyPr/>
          <a:lstStyle/>
          <a:p>
            <a:pPr>
              <a:lnSpc>
                <a:spcPct val="100000"/>
              </a:lnSpc>
              <a:buFontTx/>
              <a:buNone/>
            </a:pPr>
            <a:r>
              <a:rPr lang="fr-FR" altLang="fr-FR" sz="1000" b="1" dirty="0">
                <a:latin typeface="Arial" panose="020B0604020202020204" pitchFamily="34" charset="0"/>
              </a:rPr>
              <a:t>La loi uniforme</a:t>
            </a:r>
          </a:p>
          <a:p>
            <a:pPr>
              <a:lnSpc>
                <a:spcPct val="100000"/>
              </a:lnSpc>
              <a:buFontTx/>
              <a:buNone/>
            </a:pPr>
            <a:r>
              <a:rPr lang="fr-FR" sz="1000" dirty="0"/>
              <a:t>Une variable aléatoire qui peut prendre n valeurs possibles k</a:t>
            </a:r>
            <a:r>
              <a:rPr lang="fr-FR" sz="1000" baseline="-25000" dirty="0"/>
              <a:t>1</a:t>
            </a:r>
            <a:r>
              <a:rPr lang="fr-FR" sz="1000" dirty="0"/>
              <a:t> , k</a:t>
            </a:r>
            <a:r>
              <a:rPr lang="fr-FR" sz="1000" baseline="-25000" dirty="0"/>
              <a:t>2</a:t>
            </a:r>
            <a:r>
              <a:rPr lang="fr-FR" sz="1000" dirty="0"/>
              <a:t> , …, k</a:t>
            </a:r>
            <a:r>
              <a:rPr lang="fr-FR" sz="1000" baseline="-25000" dirty="0"/>
              <a:t>n</a:t>
            </a:r>
            <a:r>
              <a:rPr lang="fr-FR" sz="1000" dirty="0"/>
              <a:t>, suit une </a:t>
            </a:r>
            <a:r>
              <a:rPr lang="fr-FR" sz="1000" b="1" dirty="0"/>
              <a:t>loi uniforme</a:t>
            </a:r>
            <a:r>
              <a:rPr lang="fr-FR" sz="1000" dirty="0"/>
              <a:t> lorsque la probabilité de n'importe quelle valeur k</a:t>
            </a:r>
            <a:r>
              <a:rPr lang="fr-FR" sz="1000" baseline="-25000" dirty="0"/>
              <a:t>i</a:t>
            </a:r>
            <a:r>
              <a:rPr lang="fr-FR" sz="1000" dirty="0"/>
              <a:t> est égale à 1/n. </a:t>
            </a:r>
          </a:p>
          <a:p>
            <a:pPr>
              <a:lnSpc>
                <a:spcPct val="100000"/>
              </a:lnSpc>
              <a:buFontTx/>
              <a:buNone/>
            </a:pPr>
            <a:r>
              <a:rPr lang="fr-FR" altLang="fr-FR" sz="1000" dirty="0">
                <a:latin typeface="Arial" panose="020B0604020202020204" pitchFamily="34" charset="0"/>
              </a:rPr>
              <a:t>On définit par une valeur minimum et une valeur maximum sans pouvoir fournir plus de précision.</a:t>
            </a:r>
          </a:p>
          <a:p>
            <a:pPr>
              <a:lnSpc>
                <a:spcPct val="100000"/>
              </a:lnSpc>
              <a:buFontTx/>
              <a:buNone/>
            </a:pPr>
            <a:r>
              <a:rPr lang="fr-FR" altLang="fr-FR" sz="1000" b="1" dirty="0">
                <a:latin typeface="Arial" panose="020B0604020202020204" pitchFamily="34" charset="0"/>
              </a:rPr>
              <a:t>Exemple :</a:t>
            </a:r>
          </a:p>
          <a:p>
            <a:pPr>
              <a:lnSpc>
                <a:spcPct val="100000"/>
              </a:lnSpc>
              <a:buFontTx/>
              <a:buNone/>
            </a:pPr>
            <a:r>
              <a:rPr lang="fr-FR" altLang="fr-FR" sz="1000" dirty="0">
                <a:latin typeface="Arial" panose="020B0604020202020204" pitchFamily="34" charset="0"/>
              </a:rPr>
              <a:t>Vous vendez des calendriers pour la nouvelle année. Vous devez passer une commande au mois de septembre précédent. Un calendrier vous coûte 1,5 € et vous les vendez 3,5 €.</a:t>
            </a:r>
          </a:p>
          <a:p>
            <a:pPr>
              <a:lnSpc>
                <a:spcPct val="100000"/>
              </a:lnSpc>
              <a:buFontTx/>
              <a:buNone/>
            </a:pPr>
            <a:r>
              <a:rPr lang="fr-FR" altLang="fr-FR" sz="1000" dirty="0">
                <a:latin typeface="Arial" panose="020B0604020202020204" pitchFamily="34" charset="0"/>
              </a:rPr>
              <a:t>Si vous n’avez pas tout vendu au mois de juillet, vous pouvez vendre tous les calendriers restants au prix de 1 €</a:t>
            </a:r>
          </a:p>
          <a:p>
            <a:pPr>
              <a:lnSpc>
                <a:spcPct val="100000"/>
              </a:lnSpc>
              <a:buFontTx/>
              <a:buNone/>
            </a:pPr>
            <a:r>
              <a:rPr lang="fr-FR" altLang="fr-FR" sz="1000" dirty="0">
                <a:latin typeface="Arial" panose="020B0604020202020204" pitchFamily="34" charset="0"/>
              </a:rPr>
              <a:t>Vous estimez que vous en vendrez au moins 150 et au maximum 850. La demande moyenne espérée est de 500.</a:t>
            </a:r>
          </a:p>
          <a:p>
            <a:pPr>
              <a:lnSpc>
                <a:spcPct val="100000"/>
              </a:lnSpc>
              <a:buFontTx/>
              <a:buNone/>
            </a:pPr>
            <a:r>
              <a:rPr lang="fr-FR" altLang="fr-FR" sz="1000" dirty="0">
                <a:latin typeface="Arial" panose="020B0604020202020204" pitchFamily="34" charset="0"/>
              </a:rPr>
              <a:t>Commander la demande moyenne engendrerait une marge de 1000.</a:t>
            </a:r>
          </a:p>
          <a:p>
            <a:pPr>
              <a:lnSpc>
                <a:spcPct val="100000"/>
              </a:lnSpc>
              <a:buFontTx/>
              <a:buNone/>
            </a:pPr>
            <a:r>
              <a:rPr lang="fr-FR" altLang="fr-FR" sz="1000" dirty="0">
                <a:latin typeface="Arial" panose="020B0604020202020204" pitchFamily="34" charset="0"/>
              </a:rPr>
              <a:t>Combien faut-il en acheter pour maximiser votre espérance de profit ?</a:t>
            </a:r>
          </a:p>
          <a:p>
            <a:pPr>
              <a:lnSpc>
                <a:spcPct val="100000"/>
              </a:lnSpc>
              <a:buFontTx/>
              <a:buNone/>
            </a:pPr>
            <a:r>
              <a:rPr lang="fr-FR" altLang="fr-FR" sz="1000" dirty="0">
                <a:latin typeface="Arial" panose="020B0604020202020204" pitchFamily="34" charset="0"/>
              </a:rPr>
              <a:t>Calcul du ratio : v= 3,5, c = 1,5, s= 1 alors (v – c) / (v – s) = 2 / 2,5 = 0,80</a:t>
            </a:r>
          </a:p>
          <a:p>
            <a:pPr>
              <a:lnSpc>
                <a:spcPct val="100000"/>
              </a:lnSpc>
              <a:buFontTx/>
              <a:buNone/>
            </a:pPr>
            <a:r>
              <a:rPr lang="fr-FR" altLang="fr-FR" sz="1000" dirty="0">
                <a:latin typeface="Arial" panose="020B0604020202020204" pitchFamily="34" charset="0"/>
              </a:rPr>
              <a:t>La quantité à commander est donc : 150 + (850 – 150) x 0,8 = 710</a:t>
            </a:r>
          </a:p>
          <a:p>
            <a:pPr>
              <a:lnSpc>
                <a:spcPct val="100000"/>
              </a:lnSpc>
              <a:buFontTx/>
              <a:buNone/>
            </a:pPr>
            <a:r>
              <a:rPr lang="fr-FR" altLang="fr-FR" sz="1000" dirty="0">
                <a:latin typeface="Arial" panose="020B0604020202020204" pitchFamily="34" charset="0"/>
              </a:rPr>
              <a:t>L’espérance de profit  est de 860.</a:t>
            </a:r>
            <a:endParaRPr lang="fr-FR" altLang="fr-FR" sz="1000" dirty="0">
              <a:solidFill>
                <a:srgbClr val="FF0000"/>
              </a:solidFill>
              <a:latin typeface="Arial" panose="020B0604020202020204" pitchFamily="34" charset="0"/>
            </a:endParaRPr>
          </a:p>
          <a:p>
            <a:pPr>
              <a:lnSpc>
                <a:spcPct val="100000"/>
              </a:lnSpc>
              <a:buFontTx/>
              <a:buNone/>
            </a:pPr>
            <a:endParaRPr lang="fr-FR" altLang="fr-FR" sz="1000" dirty="0">
              <a:latin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C3F1332-7E85-497F-B293-A79E783E2BEF}"/>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10</a:t>
            </a:fld>
            <a:endParaRPr lang="fr-FR" dirty="0"/>
          </a:p>
        </p:txBody>
      </p:sp>
    </p:spTree>
    <p:extLst>
      <p:ext uri="{BB962C8B-B14F-4D97-AF65-F5344CB8AC3E}">
        <p14:creationId xmlns:p14="http://schemas.microsoft.com/office/powerpoint/2010/main" val="612479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06412"/>
            <a:ext cx="5207000" cy="4627562"/>
          </a:xfrm>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Nous reprenons l’exemple des calendriers en supposant maintenant que la demande suit une loi normale de moyenne </a:t>
            </a:r>
            <a:r>
              <a:rPr lang="fr-FR" sz="1000" dirty="0">
                <a:solidFill>
                  <a:srgbClr val="000000"/>
                </a:solidFill>
                <a:latin typeface="Cambria Math" panose="02040503050406030204" pitchFamily="18" charset="0"/>
                <a:ea typeface="Cambria Math" panose="02040503050406030204" pitchFamily="18" charset="0"/>
              </a:rPr>
              <a:t>𝜇 = 500 et d’écart type 𝜎 </a:t>
            </a:r>
            <a:r>
              <a:rPr lang="fr-FR" sz="1000" dirty="0">
                <a:solidFill>
                  <a:srgbClr val="000000"/>
                </a:solidFill>
              </a:rPr>
              <a:t>= 120,</a:t>
            </a:r>
          </a:p>
          <a:p>
            <a:pPr>
              <a:lnSpc>
                <a:spcPct val="100000"/>
              </a:lnSpc>
            </a:pPr>
            <a:r>
              <a:rPr lang="fr-FR" sz="1000" dirty="0"/>
              <a:t>Le ratio trouvé est de 0,80.</a:t>
            </a:r>
          </a:p>
          <a:p>
            <a:pPr>
              <a:lnSpc>
                <a:spcPct val="100000"/>
              </a:lnSpc>
            </a:pPr>
            <a:r>
              <a:rPr lang="fr-FR" altLang="fr-FR" sz="1000" dirty="0"/>
              <a:t>On peut rechercher la valeur dans une table ou par la fonction Excel LOI.NORMALE.STANDARD.INVERSE(0,8) qui donne </a:t>
            </a:r>
            <a:r>
              <a:rPr lang="fr-FR" altLang="fr-FR" sz="1000" i="1" dirty="0"/>
              <a:t>z</a:t>
            </a:r>
            <a:r>
              <a:rPr lang="fr-FR" altLang="fr-FR" sz="1000" dirty="0"/>
              <a:t> = 0,84</a:t>
            </a:r>
          </a:p>
          <a:p>
            <a:pPr>
              <a:lnSpc>
                <a:spcPct val="100000"/>
              </a:lnSpc>
            </a:pPr>
            <a:r>
              <a:rPr lang="fr-FR" altLang="fr-FR" sz="1000" dirty="0"/>
              <a:t>La quantité à commander est la moyenne + </a:t>
            </a:r>
            <a:r>
              <a:rPr lang="fr-FR" altLang="fr-FR" sz="1000" i="1" dirty="0"/>
              <a:t>z</a:t>
            </a:r>
            <a:r>
              <a:rPr lang="fr-FR" altLang="fr-FR" sz="1000" dirty="0"/>
              <a:t> écart types soit</a:t>
            </a:r>
          </a:p>
          <a:p>
            <a:pPr>
              <a:lnSpc>
                <a:spcPct val="100000"/>
              </a:lnSpc>
            </a:pPr>
            <a:r>
              <a:rPr lang="fr-FR" sz="1000" dirty="0"/>
              <a:t>Q = 500 + 0,84 x 120 soit environ 600.</a:t>
            </a:r>
          </a:p>
          <a:p>
            <a:pPr>
              <a:lnSpc>
                <a:spcPct val="100000"/>
              </a:lnSpc>
            </a:pPr>
            <a:r>
              <a:rPr lang="fr-FR" altLang="fr-FR" sz="1000" dirty="0">
                <a:latin typeface="Arial" panose="020B0604020202020204" pitchFamily="34" charset="0"/>
              </a:rPr>
              <a:t>Avec v = 3,5, c = 1,5, s = 1, </a:t>
            </a:r>
          </a:p>
          <a:p>
            <a:pPr>
              <a:lnSpc>
                <a:spcPct val="100000"/>
              </a:lnSpc>
            </a:pPr>
            <a:r>
              <a:rPr lang="fr-FR" altLang="fr-FR" sz="1000" dirty="0">
                <a:latin typeface="Arial" panose="020B0604020202020204" pitchFamily="34" charset="0"/>
              </a:rPr>
              <a:t>Co = 0,5 et Cu = 2</a:t>
            </a:r>
          </a:p>
          <a:p>
            <a:pPr>
              <a:lnSpc>
                <a:spcPct val="100000"/>
              </a:lnSpc>
            </a:pPr>
            <a:r>
              <a:rPr lang="fr-FR" sz="1000" dirty="0">
                <a:latin typeface="Arial" panose="020B0604020202020204" pitchFamily="34" charset="0"/>
              </a:rPr>
              <a:t>Espérance de profit : 915 €</a:t>
            </a:r>
            <a:r>
              <a:rPr lang="fr-FR" sz="1000" dirty="0">
                <a:solidFill>
                  <a:srgbClr val="FF0000"/>
                </a:solidFill>
                <a:latin typeface="Arial" panose="020B0604020202020204" pitchFamily="34" charset="0"/>
              </a:rPr>
              <a:t>.</a:t>
            </a:r>
            <a:endParaRPr lang="fr-FR" sz="1000" dirty="0">
              <a:latin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710FE934-C2D9-4B12-AB87-43C07372F102}"/>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11</a:t>
            </a:fld>
            <a:endParaRPr lang="fr-FR" dirty="0"/>
          </a:p>
        </p:txBody>
      </p:sp>
    </p:spTree>
    <p:extLst>
      <p:ext uri="{BB962C8B-B14F-4D97-AF65-F5344CB8AC3E}">
        <p14:creationId xmlns:p14="http://schemas.microsoft.com/office/powerpoint/2010/main" val="3543821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De la théorie à la pratique, il y a un pas. De nombreux facteurs vont modifier la situation et il va falloir s’adapter…</a:t>
            </a:r>
          </a:p>
          <a:p>
            <a:pPr>
              <a:lnSpc>
                <a:spcPct val="100000"/>
              </a:lnSpc>
            </a:pPr>
            <a:r>
              <a:rPr lang="fr-FR" sz="1000" dirty="0"/>
              <a:t>On doit commencer par se référer à des courbes de demande observées dans des situations similaires (type d’opération de promotion, type de rabais, type de clientèle visée…).</a:t>
            </a:r>
          </a:p>
          <a:p>
            <a:pPr>
              <a:lnSpc>
                <a:spcPct val="100000"/>
              </a:lnSpc>
            </a:pPr>
            <a:r>
              <a:rPr lang="fr-FR" sz="1000" dirty="0"/>
              <a:t>Cette première proposition est analysée et commentée par les différents services de l’entreprise (marketing, commercial, industrie…) qui vont apporter des informations nouvelles et un nouveau consensus sur les quantité est alors recherché.</a:t>
            </a:r>
          </a:p>
          <a:p>
            <a:pPr>
              <a:lnSpc>
                <a:spcPct val="100000"/>
              </a:lnSpc>
            </a:pPr>
            <a:r>
              <a:rPr lang="fr-FR" sz="1000" dirty="0"/>
              <a:t>Les premiers approvisionnements seront faits sur cette base.</a:t>
            </a:r>
          </a:p>
          <a:p>
            <a:pPr>
              <a:lnSpc>
                <a:spcPct val="100000"/>
              </a:lnSpc>
            </a:pPr>
            <a:r>
              <a:rPr lang="fr-FR" sz="1000" dirty="0"/>
              <a:t>Les premières ventes réelles permettront d’ajuster ces prévisions et un nouveaux consensus sera recherché.</a:t>
            </a:r>
          </a:p>
          <a:p>
            <a:pPr>
              <a:lnSpc>
                <a:spcPct val="100000"/>
              </a:lnSpc>
            </a:pPr>
            <a:r>
              <a:rPr lang="fr-FR" sz="1000" dirty="0"/>
              <a:t>Le rôle de l’organisation est important dans ces phases pour faciliter les échanges et pour prendre des décisions.</a:t>
            </a:r>
          </a:p>
          <a:p>
            <a:pPr>
              <a:lnSpc>
                <a:spcPct val="100000"/>
              </a:lnSpc>
            </a:pPr>
            <a:r>
              <a:rPr lang="fr-FR" sz="1000" dirty="0"/>
              <a:t>En fin de période on gérera la fin d’opération avec des stratégies décidées au sein de ce comité qui peuvent être très variées :</a:t>
            </a:r>
          </a:p>
          <a:p>
            <a:pPr marL="171450" indent="-171450">
              <a:lnSpc>
                <a:spcPct val="100000"/>
              </a:lnSpc>
              <a:buFont typeface="Arial" panose="020B0604020202020204" pitchFamily="34" charset="0"/>
              <a:buChar char="•"/>
            </a:pPr>
            <a:r>
              <a:rPr lang="fr-FR" sz="1000" dirty="0"/>
              <a:t>Retours négociés auprès des fournisseurs,</a:t>
            </a:r>
          </a:p>
          <a:p>
            <a:pPr marL="171450" indent="-171450">
              <a:lnSpc>
                <a:spcPct val="100000"/>
              </a:lnSpc>
              <a:buFont typeface="Arial" panose="020B0604020202020204" pitchFamily="34" charset="0"/>
              <a:buChar char="•"/>
            </a:pPr>
            <a:r>
              <a:rPr lang="fr-FR" sz="1000" dirty="0"/>
              <a:t>Admettre qu’en fin d’opération des articles soient en rupture (par exemple les grandes tailles dans le textile),</a:t>
            </a:r>
          </a:p>
          <a:p>
            <a:pPr marL="171450" indent="-171450">
              <a:lnSpc>
                <a:spcPct val="100000"/>
              </a:lnSpc>
              <a:buFont typeface="Arial" panose="020B0604020202020204" pitchFamily="34" charset="0"/>
              <a:buChar char="•"/>
            </a:pPr>
            <a:r>
              <a:rPr lang="fr-FR" sz="1000" dirty="0"/>
              <a:t>Échange de stock entre magasins</a:t>
            </a:r>
          </a:p>
          <a:p>
            <a:pPr marL="171450" indent="-171450">
              <a:lnSpc>
                <a:spcPct val="100000"/>
              </a:lnSpc>
              <a:buFont typeface="Arial" panose="020B0604020202020204" pitchFamily="34" charset="0"/>
              <a:buChar char="•"/>
            </a:pPr>
            <a:r>
              <a:rPr lang="fr-FR" sz="1000" dirty="0"/>
              <a:t>Baisse de prix anticipée sur les mauvaises ventes</a:t>
            </a:r>
          </a:p>
          <a:p>
            <a:pPr marL="171450" indent="-171450">
              <a:lnSpc>
                <a:spcPct val="100000"/>
              </a:lnSpc>
              <a:buFont typeface="Arial" panose="020B0604020202020204" pitchFamily="34" charset="0"/>
              <a:buChar char="•"/>
            </a:pPr>
            <a:r>
              <a:rPr lang="fr-FR" sz="1000" dirty="0"/>
              <a:t>Restockage et reconditionnement des articles qui peuvent être revendus l’année suivante</a:t>
            </a:r>
          </a:p>
          <a:p>
            <a:pPr marL="171450" indent="-171450">
              <a:lnSpc>
                <a:spcPct val="100000"/>
              </a:lnSpc>
              <a:buFont typeface="Arial" panose="020B0604020202020204" pitchFamily="34" charset="0"/>
              <a:buChar char="•"/>
            </a:pPr>
            <a:r>
              <a:rPr lang="fr-FR" sz="1000" dirty="0"/>
              <a:t>…</a:t>
            </a:r>
          </a:p>
        </p:txBody>
      </p:sp>
      <p:sp>
        <p:nvSpPr>
          <p:cNvPr id="4" name="Espace réservé du numéro de diapositive 3">
            <a:extLst>
              <a:ext uri="{FF2B5EF4-FFF2-40B4-BE49-F238E27FC236}">
                <a16:creationId xmlns:a16="http://schemas.microsoft.com/office/drawing/2014/main" id="{3121AF3C-7450-4039-9383-269DA0FC647A}"/>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12</a:t>
            </a:fld>
            <a:endParaRPr lang="fr-FR" dirty="0"/>
          </a:p>
        </p:txBody>
      </p:sp>
    </p:spTree>
    <p:extLst>
      <p:ext uri="{BB962C8B-B14F-4D97-AF65-F5344CB8AC3E}">
        <p14:creationId xmlns:p14="http://schemas.microsoft.com/office/powerpoint/2010/main" val="3144072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Prenons l’exemple des articles d’une entreprise de bonneterie renouvelés chaque saison (tous les six mois) pour une partie du catalogue.</a:t>
            </a:r>
          </a:p>
          <a:p>
            <a:pPr>
              <a:lnSpc>
                <a:spcPct val="100000"/>
              </a:lnSpc>
            </a:pPr>
            <a:r>
              <a:rPr lang="fr-FR" sz="1000" dirty="0"/>
              <a:t>Tout article nouveau s’inscrit dans une famille préexistante.</a:t>
            </a:r>
          </a:p>
          <a:p>
            <a:pPr>
              <a:lnSpc>
                <a:spcPct val="100000"/>
              </a:lnSpc>
            </a:pPr>
            <a:r>
              <a:rPr lang="fr-FR" sz="1000" dirty="0"/>
              <a:t>On procède ainsi :</a:t>
            </a:r>
          </a:p>
          <a:p>
            <a:pPr marL="171450" indent="-171450">
              <a:lnSpc>
                <a:spcPct val="100000"/>
              </a:lnSpc>
              <a:buFontTx/>
              <a:buChar char="-"/>
            </a:pPr>
            <a:r>
              <a:rPr lang="fr-FR" sz="1000" dirty="0"/>
              <a:t>Pour passer les commandes de matières à délai long (tissu en particulier), et avec deux ou trois mois d’avance sur la fabrication, on réalise une première prévision par article-tissu-coloris de type prédictif en interrogeant un échantillon représentatif des distributeurs ;</a:t>
            </a:r>
          </a:p>
          <a:p>
            <a:pPr marL="171450" indent="-171450">
              <a:lnSpc>
                <a:spcPct val="100000"/>
              </a:lnSpc>
              <a:buFontTx/>
              <a:buChar char="-"/>
            </a:pPr>
            <a:r>
              <a:rPr lang="fr-FR" sz="1000" dirty="0"/>
              <a:t>Dans un second temps, en cours de saison, après que la prise d’ordres fermes ait atteint un certain pourcentage cumulé, on abandonne la prédiction de départ pour opérer par extrapolation du carnet de commandes.</a:t>
            </a:r>
          </a:p>
          <a:p>
            <a:pPr marL="171450" indent="-171450">
              <a:lnSpc>
                <a:spcPct val="100000"/>
              </a:lnSpc>
              <a:buFontTx/>
              <a:buChar char="-"/>
            </a:pPr>
            <a:r>
              <a:rPr lang="fr-FR" sz="1000" dirty="0"/>
              <a:t>Plus on avance dans la saison, plus la dispersion des ventes cumulées tend à diminuer. Ainsi, à chaque date de la saison, on peut évaluer un coefficient moyen d’extrapolation par rapport à la prise d’ordres. Cela permet de prendre des décisions de réassortiment plus sures et de réduire les soldes et les invendus de fin de saison.</a:t>
            </a:r>
          </a:p>
        </p:txBody>
      </p:sp>
      <p:sp>
        <p:nvSpPr>
          <p:cNvPr id="4" name="Espace réservé du numéro de diapositive 3">
            <a:extLst>
              <a:ext uri="{FF2B5EF4-FFF2-40B4-BE49-F238E27FC236}">
                <a16:creationId xmlns:a16="http://schemas.microsoft.com/office/drawing/2014/main" id="{40B807EA-2AA5-47BE-B09F-F94EFA5D5423}"/>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13</a:t>
            </a:fld>
            <a:endParaRPr lang="fr-FR" dirty="0"/>
          </a:p>
        </p:txBody>
      </p:sp>
    </p:spTree>
    <p:extLst>
      <p:ext uri="{BB962C8B-B14F-4D97-AF65-F5344CB8AC3E}">
        <p14:creationId xmlns:p14="http://schemas.microsoft.com/office/powerpoint/2010/main" val="2677280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944" y="4589140"/>
            <a:ext cx="5207000" cy="5136678"/>
          </a:xfrm>
        </p:spPr>
        <p:txBody>
          <a:bodyPr>
            <a:normAutofit/>
          </a:bodyPr>
          <a:lstStyle/>
          <a:p>
            <a:pPr>
              <a:lnSpc>
                <a:spcPct val="100000"/>
              </a:lnSpc>
            </a:pPr>
            <a:r>
              <a:rPr lang="fr-FR" sz="1000" dirty="0"/>
              <a:t>Une étude réalisée par le cercle des Directeurs de la Distribution Spécialisée et réunissant des distributeurs de différents secteurs d’activité a montré que tous abordent des problèmes identiques de manière identique et ce quel que soit le secteur d’activité.</a:t>
            </a:r>
          </a:p>
          <a:p>
            <a:pPr>
              <a:lnSpc>
                <a:spcPct val="100000"/>
              </a:lnSpc>
            </a:pPr>
            <a:r>
              <a:rPr lang="fr-FR" sz="1000" dirty="0"/>
              <a:t>Dans le cadre de produits saisonniers à cycle de vie court, ils développent des méthodes d’analyse et selon les résultats fournis par les grilles d’évaluation, ils définissent des stratégies adaptées. La prévision n’est qu’un élément de cette stratégie, mais elle revêt deux caractéristiques : sur ce type d’événements, sa fiabilité est souvent très faible… et les erreurs de prévision ont des conséquences souvent très fortes.</a:t>
            </a:r>
          </a:p>
          <a:p>
            <a:pPr>
              <a:lnSpc>
                <a:spcPct val="100000"/>
              </a:lnSpc>
            </a:pPr>
            <a:r>
              <a:rPr lang="fr-FR" sz="1000" dirty="0"/>
              <a:t>Les entreprises développent donc des techniques qui relèvent plus de la maîtrise des risques que de la statistique. Ces techniques s’articulent autours de trois principes :</a:t>
            </a:r>
          </a:p>
          <a:p>
            <a:pPr marL="171450">
              <a:lnSpc>
                <a:spcPct val="100000"/>
              </a:lnSpc>
              <a:buFontTx/>
              <a:buChar char="-"/>
            </a:pPr>
            <a:r>
              <a:rPr lang="fr-FR" sz="1000" dirty="0"/>
              <a:t>Les check lists d’analyse</a:t>
            </a:r>
          </a:p>
          <a:p>
            <a:pPr marL="171450">
              <a:lnSpc>
                <a:spcPct val="100000"/>
              </a:lnSpc>
              <a:buFontTx/>
              <a:buChar char="-"/>
            </a:pPr>
            <a:r>
              <a:rPr lang="fr-FR" sz="1000" dirty="0"/>
              <a:t>Le respect de procédures transversales strictes au sein de l’entreprise</a:t>
            </a:r>
          </a:p>
          <a:p>
            <a:pPr marL="171450">
              <a:lnSpc>
                <a:spcPct val="100000"/>
              </a:lnSpc>
              <a:buFontTx/>
              <a:buChar char="-"/>
            </a:pPr>
            <a:r>
              <a:rPr lang="fr-FR" sz="1000" dirty="0"/>
              <a:t>Le pilotage transversal des opérations</a:t>
            </a:r>
          </a:p>
          <a:p>
            <a:pPr>
              <a:lnSpc>
                <a:spcPct val="100000"/>
              </a:lnSpc>
            </a:pPr>
            <a:endParaRPr lang="fr-FR" sz="1000" dirty="0"/>
          </a:p>
          <a:p>
            <a:pPr marL="0">
              <a:lnSpc>
                <a:spcPct val="100000"/>
              </a:lnSpc>
              <a:buFontTx/>
              <a:buNone/>
            </a:pPr>
            <a:r>
              <a:rPr lang="fr-FR" sz="1000" dirty="0"/>
              <a:t>Ainsi, par exemple, la check list proposée est adaptée à la fois au pilotage de l’approvisionnement de pneus hivers, de parasols, de maillot de bain, ou de crème solaire. Et on s’aperçoit aisément que dans chacun des cas, les réponses au questionnaire seront différentes… mais que le remplissage du questionnaire permet de déterminer une stratégie d’approvisionnement. Ainsi, par exemple, pour un produit soumis à la mode, il faudra se débarrasser des stocks en fin de période (stratégie de rupture pilotée ou de soldes) alors qu’on pourra envisager pour certains produits non soumis à la mode comme les parasols de stocker les invendus pour re-commercialisations l’année suivante. On pourra adapter la stratégie au pays (en Allemagne, toute la population s’équipe en pneus hivers en novembre, alors qu’en France la demande est plus liée à la météo et répartie sur tout l’hiver).</a:t>
            </a:r>
          </a:p>
        </p:txBody>
      </p:sp>
      <p:sp>
        <p:nvSpPr>
          <p:cNvPr id="4" name="Espace réservé du numéro de diapositive 3"/>
          <p:cNvSpPr>
            <a:spLocks noGrp="1"/>
          </p:cNvSpPr>
          <p:nvPr>
            <p:ph type="sldNum" sz="quarter" idx="5"/>
          </p:nvPr>
        </p:nvSpPr>
        <p:spPr/>
        <p:txBody>
          <a:bodyPr/>
          <a:lstStyle/>
          <a:p>
            <a:pPr>
              <a:defRPr/>
            </a:pPr>
            <a:endParaRPr lang="fr-FR" dirty="0"/>
          </a:p>
        </p:txBody>
      </p:sp>
      <p:sp>
        <p:nvSpPr>
          <p:cNvPr id="5" name="Espace réservé du numéro de diapositive 3">
            <a:extLst>
              <a:ext uri="{FF2B5EF4-FFF2-40B4-BE49-F238E27FC236}">
                <a16:creationId xmlns:a16="http://schemas.microsoft.com/office/drawing/2014/main" id="{30D9C034-BD70-404B-AC1E-90F6CCA07B63}"/>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14</a:t>
            </a:fld>
            <a:endParaRPr lang="fr-FR" dirty="0"/>
          </a:p>
        </p:txBody>
      </p:sp>
    </p:spTree>
    <p:extLst>
      <p:ext uri="{BB962C8B-B14F-4D97-AF65-F5344CB8AC3E}">
        <p14:creationId xmlns:p14="http://schemas.microsoft.com/office/powerpoint/2010/main" val="3643367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92696" y="4572000"/>
            <a:ext cx="5688632" cy="4392488"/>
          </a:xfrm>
        </p:spPr>
        <p:txBody>
          <a:bodyPr>
            <a:normAutofit/>
          </a:bodyPr>
          <a:lstStyle/>
          <a:p>
            <a:pPr>
              <a:lnSpc>
                <a:spcPct val="100000"/>
              </a:lnSpc>
            </a:pPr>
            <a:r>
              <a:rPr lang="fr-FR" sz="1000" dirty="0"/>
              <a:t>Pour ce type d’activité, le cycle est souvent annuel, et les besoin de prévision s’affinent et se modifient au cours du cycle en fonction des différentes informations et modifications de l’offre puis de la demande qui surviennent tout au long du processus: tel produit que l’on prévoyait comme un best seller en début de saison s’avère un échec, et tel autre produit auquel personne ne croyait réussit contre toutes attentes.</a:t>
            </a:r>
          </a:p>
          <a:p>
            <a:pPr>
              <a:lnSpc>
                <a:spcPct val="100000"/>
              </a:lnSpc>
            </a:pPr>
            <a:r>
              <a:rPr lang="fr-FR" sz="1000" dirty="0"/>
              <a:t>Le Supply Chain Manager en liaison avec le marketing, le commercial, les achats, la production et la finance devra étroitement maîtriser ce processus. En début de cycle, le besoin de prévision nécessite peu de précision et s’appuie sur le debriefing de l’opération de l’année précédente et sur les nouvelles tendances perçues par le marketing et les achats.</a:t>
            </a:r>
          </a:p>
          <a:p>
            <a:pPr>
              <a:lnSpc>
                <a:spcPct val="100000"/>
              </a:lnSpc>
            </a:pPr>
            <a:r>
              <a:rPr lang="fr-FR" sz="1000" dirty="0"/>
              <a:t>Une fois que Achats, Marketing, Industrie et supply chain ont défini une offre, un salon est souvent organisé avec les commerciaux terrain qui permet d’affiner l’offre retenue et d’aligner tout le monde sur un consensus sur les quantités prévisionnelles… mais au final, c’est le client qui tranchera !</a:t>
            </a:r>
          </a:p>
          <a:p>
            <a:pPr>
              <a:lnSpc>
                <a:spcPct val="100000"/>
              </a:lnSpc>
            </a:pPr>
            <a:r>
              <a:rPr lang="fr-FR" sz="1000" dirty="0"/>
              <a:t>Chaque fois que l’on peut on s’approche de la « structure type d’approvisionnement » (avec des variations liées aux produits et aux pays) : 2/3 des quantités achetées ferme et approvisionnées avec des délais longs à partir de pays à bas coût, de façon à avoir une offre forte et très rentable en début de saison et construction d’une flexibilité pour le dernier tiers quand c’est possible de façon à pouvoir piloter la fin de saison avec le moins de reliquat possible, et de s’adapter à une demande en cours de saison souvent difficilement prévisible.</a:t>
            </a:r>
          </a:p>
          <a:p>
            <a:pPr>
              <a:lnSpc>
                <a:spcPct val="100000"/>
              </a:lnSpc>
            </a:pPr>
            <a:r>
              <a:rPr lang="fr-FR" sz="1000" dirty="0"/>
              <a:t>Dès le début de saison, en accord avec tous les services de l’entreprise, une stratégie de fin de saison a été arrêtée : à partir de quand accepte t on les ruptures, sur quels produits, qu’est ce qui doit être soldé (avec la provision financière prévue et alimentée par les bénéfices tout le long de la saison, qu’est ce qui peut être stocké pour plus tard, à quel prix…).</a:t>
            </a:r>
          </a:p>
          <a:p>
            <a:pPr>
              <a:lnSpc>
                <a:spcPct val="100000"/>
              </a:lnSpc>
            </a:pPr>
            <a:endParaRPr lang="fr-FR" sz="1000" dirty="0"/>
          </a:p>
          <a:p>
            <a:pPr algn="ctr">
              <a:lnSpc>
                <a:spcPct val="100000"/>
              </a:lnSpc>
            </a:pPr>
            <a:r>
              <a:rPr lang="fr-FR" sz="1050" b="1" dirty="0"/>
              <a:t>La qualité de la collaboration entre services est essentielle</a:t>
            </a:r>
          </a:p>
        </p:txBody>
      </p:sp>
      <p:sp>
        <p:nvSpPr>
          <p:cNvPr id="4" name="Espace réservé du numéro de diapositive 3"/>
          <p:cNvSpPr>
            <a:spLocks noGrp="1"/>
          </p:cNvSpPr>
          <p:nvPr>
            <p:ph type="sldNum" sz="quarter" idx="5"/>
          </p:nvPr>
        </p:nvSpPr>
        <p:spPr/>
        <p:txBody>
          <a:bodyPr/>
          <a:lstStyle/>
          <a:p>
            <a:pPr>
              <a:defRPr/>
            </a:pPr>
            <a:endParaRPr lang="fr-FR" dirty="0"/>
          </a:p>
        </p:txBody>
      </p:sp>
      <p:sp>
        <p:nvSpPr>
          <p:cNvPr id="5" name="Espace réservé du numéro de diapositive 3">
            <a:extLst>
              <a:ext uri="{FF2B5EF4-FFF2-40B4-BE49-F238E27FC236}">
                <a16:creationId xmlns:a16="http://schemas.microsoft.com/office/drawing/2014/main" id="{D32C4A02-8094-4E84-8BCC-398ED133EBB8}"/>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15</a:t>
            </a:fld>
            <a:endParaRPr lang="fr-FR" dirty="0"/>
          </a:p>
        </p:txBody>
      </p:sp>
    </p:spTree>
    <p:extLst>
      <p:ext uri="{BB962C8B-B14F-4D97-AF65-F5344CB8AC3E}">
        <p14:creationId xmlns:p14="http://schemas.microsoft.com/office/powerpoint/2010/main" val="2761851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78461"/>
            <a:ext cx="5207000" cy="5556151"/>
          </a:xfrm>
        </p:spPr>
        <p:txBody>
          <a:bodyPr/>
          <a:lstStyle/>
          <a:p>
            <a:pPr>
              <a:lnSpc>
                <a:spcPct val="100000"/>
              </a:lnSpc>
            </a:pPr>
            <a:r>
              <a:rPr lang="fr-FR" sz="1000" dirty="0"/>
              <a:t>Ces situations se rencontrent très fréquemment dans la vie économique.</a:t>
            </a:r>
          </a:p>
          <a:p>
            <a:pPr>
              <a:lnSpc>
                <a:spcPct val="100000"/>
              </a:lnSpc>
            </a:pPr>
            <a:r>
              <a:rPr lang="fr-FR" sz="1000" dirty="0"/>
              <a:t>Les exemples que l’on cite le plus souvent sont :</a:t>
            </a:r>
          </a:p>
          <a:p>
            <a:pPr marL="171450" indent="-171450">
              <a:lnSpc>
                <a:spcPct val="100000"/>
              </a:lnSpc>
              <a:buFontTx/>
              <a:buChar char="-"/>
            </a:pPr>
            <a:r>
              <a:rPr lang="fr-FR" sz="1000" dirty="0"/>
              <a:t>Le vendeur de journaux – que l’on nomme en anglais </a:t>
            </a:r>
            <a:r>
              <a:rPr lang="fr-FR" sz="1000" i="1" dirty="0"/>
              <a:t>News Boy</a:t>
            </a:r>
            <a:r>
              <a:rPr lang="fr-FR" sz="1000" i="0" dirty="0"/>
              <a:t> </a:t>
            </a:r>
            <a:r>
              <a:rPr lang="fr-FR" sz="1000" dirty="0"/>
              <a:t>– </a:t>
            </a:r>
            <a:r>
              <a:rPr lang="fr-FR" sz="1000" i="0" dirty="0"/>
              <a:t>qui achète des journaux pour les revendre dans la rue,</a:t>
            </a:r>
            <a:br>
              <a:rPr lang="fr-FR" sz="1000" i="0" dirty="0"/>
            </a:br>
            <a:r>
              <a:rPr lang="fr-FR" sz="1000" i="0" dirty="0"/>
              <a:t>mais un journal non vendu n’a que peu de valeur le lendemain…</a:t>
            </a:r>
          </a:p>
          <a:p>
            <a:pPr marL="171450" indent="-171450">
              <a:lnSpc>
                <a:spcPct val="100000"/>
              </a:lnSpc>
              <a:buFontTx/>
              <a:buChar char="-"/>
            </a:pPr>
            <a:r>
              <a:rPr lang="fr-FR" sz="1000" i="0" dirty="0"/>
              <a:t>Le marchand de sapins de Noël qui doit s’approvisionner longtemps à l’avance pour satisfaire ses clients jusqu’au dernier moment,</a:t>
            </a:r>
            <a:br>
              <a:rPr lang="fr-FR" sz="1000" i="0" dirty="0"/>
            </a:br>
            <a:r>
              <a:rPr lang="fr-FR" sz="1000" i="0" dirty="0"/>
              <a:t>mais un sapin non vendu la veille de Noël est invendable le jour de Noël.</a:t>
            </a:r>
          </a:p>
          <a:p>
            <a:pPr marL="171450" indent="-171450">
              <a:lnSpc>
                <a:spcPct val="100000"/>
              </a:lnSpc>
              <a:buFontTx/>
              <a:buChar char="-"/>
            </a:pPr>
            <a:r>
              <a:rPr lang="fr-FR" sz="1000" i="0" dirty="0"/>
              <a:t>Les articles de mode ou saisonniers – les vêtements par exemple – qui ne pourront qu’être soldés à prix cassé à la fin de la saison,</a:t>
            </a:r>
          </a:p>
          <a:p>
            <a:pPr marL="171450" indent="-171450">
              <a:lnSpc>
                <a:spcPct val="100000"/>
              </a:lnSpc>
              <a:buFontTx/>
              <a:buChar char="-"/>
            </a:pPr>
            <a:r>
              <a:rPr lang="fr-FR" sz="1000" i="0" dirty="0"/>
              <a:t>Les articles à durée de vie courte – le pain que fait cuire un boulanger,</a:t>
            </a:r>
          </a:p>
          <a:p>
            <a:pPr marL="171450" indent="-171450">
              <a:lnSpc>
                <a:spcPct val="100000"/>
              </a:lnSpc>
              <a:buFontTx/>
              <a:buChar char="-"/>
            </a:pPr>
            <a:r>
              <a:rPr lang="fr-FR" sz="1000" i="0" dirty="0"/>
              <a:t>Les produits périssables, dans tous les réseaux de distribution, qui sont invendables au-delà d’une date limite de consommation pour des raisons sanitaires.</a:t>
            </a:r>
          </a:p>
          <a:p>
            <a:pPr>
              <a:lnSpc>
                <a:spcPct val="100000"/>
              </a:lnSpc>
            </a:pPr>
            <a:endParaRPr lang="fr-FR" sz="1000" i="0" dirty="0"/>
          </a:p>
          <a:p>
            <a:pPr marL="0" indent="0">
              <a:lnSpc>
                <a:spcPct val="100000"/>
              </a:lnSpc>
              <a:buFontTx/>
              <a:buNone/>
            </a:pPr>
            <a:r>
              <a:rPr lang="fr-FR" sz="1000" i="0" dirty="0"/>
              <a:t>Dans chacune de ces situations, on doit faire un pari sur la demande pour décider de la taille d’une commande ou d’un lancement en fabrication sachant que le réassortiment n’est pas possible car il arriverait trop tard.</a:t>
            </a:r>
          </a:p>
          <a:p>
            <a:pPr marL="0" indent="0">
              <a:lnSpc>
                <a:spcPct val="100000"/>
              </a:lnSpc>
              <a:buFontTx/>
              <a:buNone/>
            </a:pPr>
            <a:r>
              <a:rPr lang="fr-FR" sz="1000" i="0" dirty="0"/>
              <a:t>Notons que le problème peut être reporté en amont de la chaîne de distribution si le fournisseur accepte de reprendre les invendus de ses clients; c’est le cas des journaux qui sont récupérés par le distributeur.</a:t>
            </a:r>
          </a:p>
          <a:p>
            <a:pPr marL="0" indent="0">
              <a:lnSpc>
                <a:spcPct val="100000"/>
              </a:lnSpc>
              <a:buFontTx/>
              <a:buNone/>
            </a:pPr>
            <a:endParaRPr lang="fr-FR" sz="1000" dirty="0"/>
          </a:p>
          <a:p>
            <a:pPr>
              <a:lnSpc>
                <a:spcPct val="100000"/>
              </a:lnSpc>
            </a:pPr>
            <a:r>
              <a:rPr lang="fr-FR" sz="1000" dirty="0"/>
              <a:t>Dans ces situations, le nombre de variables aboutissant à une décision est très élevé, et elles varient dans le temps. D’où la nécessité de mettre en œuvre un processus de gestion du risque..</a:t>
            </a:r>
          </a:p>
          <a:p>
            <a:pPr>
              <a:lnSpc>
                <a:spcPct val="100000"/>
              </a:lnSpc>
            </a:pPr>
            <a:r>
              <a:rPr lang="fr-FR" sz="1000" dirty="0"/>
              <a:t>Cela dit, chaque fois que possible, la mathématisation des processus de décision facilitera la gestion des opérations. </a:t>
            </a:r>
          </a:p>
          <a:p>
            <a:pPr>
              <a:lnSpc>
                <a:spcPct val="100000"/>
              </a:lnSpc>
            </a:pPr>
            <a:endParaRPr lang="fr-FR" sz="1000" dirty="0"/>
          </a:p>
          <a:p>
            <a:pPr>
              <a:lnSpc>
                <a:spcPct val="100000"/>
              </a:lnSpc>
            </a:pPr>
            <a:r>
              <a:rPr lang="fr-FR" sz="1000" dirty="0"/>
              <a:t>La partie suivante décrit les fondamentaux de la théorie mathématique.</a:t>
            </a:r>
          </a:p>
          <a:p>
            <a:pPr marL="0" indent="0">
              <a:buFontTx/>
              <a:buNone/>
            </a:pPr>
            <a:endParaRPr lang="fr-FR" sz="1000" dirty="0"/>
          </a:p>
        </p:txBody>
      </p:sp>
      <p:sp>
        <p:nvSpPr>
          <p:cNvPr id="4" name="Espace réservé du numéro de diapositive 3">
            <a:extLst>
              <a:ext uri="{FF2B5EF4-FFF2-40B4-BE49-F238E27FC236}">
                <a16:creationId xmlns:a16="http://schemas.microsoft.com/office/drawing/2014/main" id="{5BB91B71-0109-48F2-B2B8-E3CE3D48BBB1}"/>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2</a:t>
            </a:fld>
            <a:endParaRPr lang="fr-FR" dirty="0"/>
          </a:p>
        </p:txBody>
      </p:sp>
    </p:spTree>
    <p:extLst>
      <p:ext uri="{BB962C8B-B14F-4D97-AF65-F5344CB8AC3E}">
        <p14:creationId xmlns:p14="http://schemas.microsoft.com/office/powerpoint/2010/main" val="1926915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878388"/>
            <a:ext cx="5616624" cy="4627562"/>
          </a:xfrm>
        </p:spPr>
        <p:txBody>
          <a:bodyPr/>
          <a:lstStyle/>
          <a:p>
            <a:pPr>
              <a:lnSpc>
                <a:spcPct val="100000"/>
              </a:lnSpc>
            </a:pPr>
            <a:r>
              <a:rPr lang="fr-FR" sz="1000" dirty="0"/>
              <a:t>Dans le but de maximiser l’espérance de profit (ou de minimiser le risque de perte), il convient de rassembler des informations qui relèvent souvent de la prédiction plutôt que de la prévision.</a:t>
            </a:r>
          </a:p>
          <a:p>
            <a:pPr>
              <a:lnSpc>
                <a:spcPct val="100000"/>
              </a:lnSpc>
            </a:pPr>
            <a:r>
              <a:rPr lang="fr-FR" sz="1000" dirty="0"/>
              <a:t>La première information à estimer concerne les caractéristiques de la demande : demande moyenne espérée et distribution de probabilité.</a:t>
            </a:r>
          </a:p>
          <a:p>
            <a:pPr>
              <a:lnSpc>
                <a:spcPct val="100000"/>
              </a:lnSpc>
            </a:pPr>
            <a:r>
              <a:rPr lang="fr-FR" sz="1000" dirty="0"/>
              <a:t>Pour déterminer la marge réalisée sur une vente, il faut connaître :</a:t>
            </a:r>
          </a:p>
          <a:p>
            <a:pPr marL="171450" indent="-171450">
              <a:lnSpc>
                <a:spcPct val="100000"/>
              </a:lnSpc>
              <a:buFontTx/>
              <a:buChar char="-"/>
            </a:pPr>
            <a:r>
              <a:rPr lang="fr-FR" sz="1000" dirty="0"/>
              <a:t>Le prix de vente normal</a:t>
            </a:r>
          </a:p>
          <a:p>
            <a:pPr marL="171450" indent="-171450">
              <a:lnSpc>
                <a:spcPct val="100000"/>
              </a:lnSpc>
              <a:buFontTx/>
              <a:buChar char="-"/>
            </a:pPr>
            <a:r>
              <a:rPr lang="fr-FR" sz="1000" dirty="0"/>
              <a:t>Le coût de revient, ce qui permet de calculer la marge unitaire</a:t>
            </a:r>
          </a:p>
          <a:p>
            <a:pPr marL="171450" indent="-171450">
              <a:lnSpc>
                <a:spcPct val="100000"/>
              </a:lnSpc>
              <a:buFontTx/>
              <a:buChar char="-"/>
            </a:pPr>
            <a:r>
              <a:rPr lang="fr-FR" sz="1000" dirty="0"/>
              <a:t>Le prix de revente des invendus pour évaluer la perte unitaire subie</a:t>
            </a:r>
          </a:p>
          <a:p>
            <a:pPr marL="0" indent="0">
              <a:lnSpc>
                <a:spcPct val="100000"/>
              </a:lnSpc>
              <a:buFontTx/>
              <a:buNone/>
            </a:pPr>
            <a:endParaRPr lang="fr-FR" sz="1000" dirty="0"/>
          </a:p>
          <a:p>
            <a:pPr marL="0" indent="0">
              <a:lnSpc>
                <a:spcPct val="100000"/>
              </a:lnSpc>
              <a:buFontTx/>
              <a:buNone/>
            </a:pPr>
            <a:r>
              <a:rPr lang="fr-FR" sz="1000" dirty="0"/>
              <a:t>Notons que le » prix de revente » des invendus peut être négatif s’il faut payer pour se débarrasser des marchandises restant en stock.</a:t>
            </a:r>
          </a:p>
          <a:p>
            <a:pPr>
              <a:lnSpc>
                <a:spcPct val="100000"/>
              </a:lnSpc>
            </a:pPr>
            <a:endParaRPr lang="fr-FR" sz="1000" dirty="0"/>
          </a:p>
          <a:p>
            <a:pPr>
              <a:lnSpc>
                <a:spcPct val="100000"/>
              </a:lnSpc>
            </a:pPr>
            <a:r>
              <a:rPr lang="fr-FR" sz="1000" b="1" dirty="0"/>
              <a:t>Rappel de la notion d’espérance sur un exemple</a:t>
            </a:r>
          </a:p>
          <a:p>
            <a:pPr>
              <a:lnSpc>
                <a:spcPct val="100000"/>
              </a:lnSpc>
            </a:pPr>
            <a:r>
              <a:rPr lang="fr-FR" sz="1000" dirty="0"/>
              <a:t>Un marchand revend des mangues de qualité variable : certaines sont parfaites, d’autres abîmées.</a:t>
            </a:r>
          </a:p>
          <a:p>
            <a:pPr>
              <a:lnSpc>
                <a:spcPct val="100000"/>
              </a:lnSpc>
            </a:pPr>
            <a:r>
              <a:rPr lang="fr-FR" sz="1000" dirty="0"/>
              <a:t>Une mangue parfaite lui procure un bénéfice de 400 francs alors qu’une mangue abîmée ne lui rapporte que 50 francs.</a:t>
            </a:r>
          </a:p>
          <a:p>
            <a:pPr>
              <a:lnSpc>
                <a:spcPct val="100000"/>
              </a:lnSpc>
            </a:pPr>
            <a:r>
              <a:rPr lang="fr-FR" sz="1000" dirty="0"/>
              <a:t>Dans les lots qu’il achète, la probabilité qu’une mangue soit abîmée est de 20 % (et donc, de 80% qu’elle soit parfaite).</a:t>
            </a:r>
          </a:p>
          <a:p>
            <a:pPr>
              <a:lnSpc>
                <a:spcPct val="100000"/>
              </a:lnSpc>
            </a:pPr>
            <a:r>
              <a:rPr lang="fr-FR" sz="1000" dirty="0"/>
              <a:t>Pour un stock de 100 mangues, son espérance de profit est donc :</a:t>
            </a:r>
          </a:p>
          <a:p>
            <a:pPr>
              <a:lnSpc>
                <a:spcPct val="100000"/>
              </a:lnSpc>
            </a:pPr>
            <a:r>
              <a:rPr lang="fr-FR" sz="1000" dirty="0"/>
              <a:t>80% x 100 x 400 + 20% x 100 x 50 = 32 000 + 1 000 = 33 000</a:t>
            </a:r>
          </a:p>
          <a:p>
            <a:endParaRPr lang="fr-FR" sz="1000" dirty="0"/>
          </a:p>
        </p:txBody>
      </p:sp>
      <p:sp>
        <p:nvSpPr>
          <p:cNvPr id="4" name="Espace réservé du numéro de diapositive 3">
            <a:extLst>
              <a:ext uri="{FF2B5EF4-FFF2-40B4-BE49-F238E27FC236}">
                <a16:creationId xmlns:a16="http://schemas.microsoft.com/office/drawing/2014/main" id="{6B925955-8442-4B5C-A106-5F1E2AA757BD}"/>
              </a:ext>
            </a:extLst>
          </p:cNvPr>
          <p:cNvSpPr txBox="1">
            <a:spLocks/>
          </p:cNvSpPr>
          <p:nvPr/>
        </p:nvSpPr>
        <p:spPr>
          <a:xfrm>
            <a:off x="3884613" y="9509794"/>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3</a:t>
            </a:fld>
            <a:endParaRPr lang="fr-FR" dirty="0"/>
          </a:p>
        </p:txBody>
      </p:sp>
    </p:spTree>
    <p:extLst>
      <p:ext uri="{BB962C8B-B14F-4D97-AF65-F5344CB8AC3E}">
        <p14:creationId xmlns:p14="http://schemas.microsoft.com/office/powerpoint/2010/main" val="147725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13346" y="4685258"/>
            <a:ext cx="5688632" cy="4820692"/>
          </a:xfrm>
        </p:spPr>
        <p:txBody>
          <a:bodyPr/>
          <a:lstStyle/>
          <a:p>
            <a:pPr>
              <a:lnSpc>
                <a:spcPct val="100000"/>
              </a:lnSpc>
            </a:pPr>
            <a:r>
              <a:rPr lang="fr-FR" sz="1000" b="1" dirty="0"/>
              <a:t>Préparer 3 bouquets</a:t>
            </a:r>
          </a:p>
          <a:p>
            <a:pPr>
              <a:lnSpc>
                <a:spcPct val="100000"/>
              </a:lnSpc>
            </a:pPr>
            <a:r>
              <a:rPr lang="fr-FR" sz="1000" dirty="0"/>
              <a:t>La probabilité que la demande soit supérieure ou égale à 3 est de 100%.</a:t>
            </a:r>
          </a:p>
          <a:p>
            <a:pPr>
              <a:lnSpc>
                <a:spcPct val="100000"/>
              </a:lnSpc>
            </a:pPr>
            <a:r>
              <a:rPr lang="fr-FR" sz="1000" dirty="0"/>
              <a:t>L’espérance de  profit sera de 3 x 50 – 3 x 35 = 45 €</a:t>
            </a:r>
          </a:p>
          <a:p>
            <a:pPr>
              <a:lnSpc>
                <a:spcPct val="100000"/>
              </a:lnSpc>
            </a:pPr>
            <a:r>
              <a:rPr lang="fr-FR" sz="1000" b="1" dirty="0"/>
              <a:t>Préparer 4 bouquets</a:t>
            </a:r>
          </a:p>
          <a:p>
            <a:pPr>
              <a:lnSpc>
                <a:spcPct val="100000"/>
              </a:lnSpc>
            </a:pPr>
            <a:r>
              <a:rPr lang="fr-FR" sz="1000" dirty="0"/>
              <a:t>Si la demande est de 3 (probabilité 5 %), le montant de vente sera se 3 x 50 = 150 €</a:t>
            </a:r>
          </a:p>
          <a:p>
            <a:pPr>
              <a:lnSpc>
                <a:spcPct val="100000"/>
              </a:lnSpc>
            </a:pPr>
            <a:r>
              <a:rPr lang="fr-FR" sz="1000" dirty="0"/>
              <a:t>Si la demande est de 4 ou plus (probabilité 95 %), le montant des ventes sera de 4 x 50 = 200 €</a:t>
            </a:r>
          </a:p>
          <a:p>
            <a:pPr>
              <a:lnSpc>
                <a:spcPct val="100000"/>
              </a:lnSpc>
            </a:pPr>
            <a:r>
              <a:rPr lang="fr-FR" sz="1000" dirty="0"/>
              <a:t>L’espérance de profit est de 150 x 5% + 200 x 95% - 4 x 35 = 57,5 €</a:t>
            </a:r>
          </a:p>
          <a:p>
            <a:pPr>
              <a:lnSpc>
                <a:spcPct val="100000"/>
              </a:lnSpc>
            </a:pPr>
            <a:r>
              <a:rPr lang="fr-FR" sz="1000" b="1" dirty="0"/>
              <a:t>Préparer 5 bouquets</a:t>
            </a:r>
          </a:p>
          <a:p>
            <a:pPr>
              <a:lnSpc>
                <a:spcPct val="100000"/>
              </a:lnSpc>
            </a:pPr>
            <a:r>
              <a:rPr lang="fr-FR" sz="1000" dirty="0"/>
              <a:t>Si la demande est de 3 (probabilité 5 %), le montant de vente sera se 3 x 50 = 150 €</a:t>
            </a:r>
          </a:p>
          <a:p>
            <a:pPr>
              <a:lnSpc>
                <a:spcPct val="100000"/>
              </a:lnSpc>
            </a:pPr>
            <a:r>
              <a:rPr lang="fr-FR" sz="1000" dirty="0"/>
              <a:t>Si la demande est de 4 (probabilité 12 %), le montant des ventes sera de 4 x 50 = 200 €</a:t>
            </a:r>
          </a:p>
          <a:p>
            <a:pPr>
              <a:lnSpc>
                <a:spcPct val="100000"/>
              </a:lnSpc>
            </a:pPr>
            <a:r>
              <a:rPr lang="fr-FR" sz="1000" dirty="0"/>
              <a:t>Si la demande est de 5 ou plus (probabilité 83 %), le montant des ventes sera de 5 x 50 = 250 €</a:t>
            </a:r>
          </a:p>
          <a:p>
            <a:pPr>
              <a:lnSpc>
                <a:spcPct val="100000"/>
              </a:lnSpc>
            </a:pPr>
            <a:r>
              <a:rPr lang="fr-FR" sz="1000" dirty="0"/>
              <a:t>L’espérance de profit est de 150 x 5% + 200 x 12% + 250 x 83% - 5 x 35 = 64 €</a:t>
            </a:r>
          </a:p>
          <a:p>
            <a:pPr>
              <a:lnSpc>
                <a:spcPct val="100000"/>
              </a:lnSpc>
            </a:pPr>
            <a:r>
              <a:rPr lang="fr-FR" sz="1000" dirty="0"/>
              <a:t>On peut ainsi calculer le profit dans chacun des cas :</a:t>
            </a:r>
          </a:p>
          <a:p>
            <a:pPr>
              <a:lnSpc>
                <a:spcPct val="100000"/>
              </a:lnSpc>
            </a:pPr>
            <a:r>
              <a:rPr lang="fr-FR" sz="1000" b="1" dirty="0"/>
              <a:t>Préparer 6 bouquets : </a:t>
            </a:r>
            <a:r>
              <a:rPr lang="fr-FR" sz="1000" dirty="0"/>
              <a:t>L’espérance de profit est de 60,5 €</a:t>
            </a:r>
          </a:p>
          <a:p>
            <a:pPr>
              <a:lnSpc>
                <a:spcPct val="100000"/>
              </a:lnSpc>
            </a:pPr>
            <a:r>
              <a:rPr lang="fr-FR" sz="1000" b="1" dirty="0"/>
              <a:t>Préparer 7 bouquets : </a:t>
            </a:r>
            <a:r>
              <a:rPr lang="fr-FR" sz="1000" dirty="0"/>
              <a:t>L’espérance de profit est de 45 €</a:t>
            </a:r>
          </a:p>
          <a:p>
            <a:pPr>
              <a:lnSpc>
                <a:spcPct val="100000"/>
              </a:lnSpc>
            </a:pPr>
            <a:r>
              <a:rPr lang="fr-FR" sz="1000" b="1" dirty="0"/>
              <a:t>Préparer 8 bouquets : </a:t>
            </a:r>
            <a:r>
              <a:rPr lang="fr-FR" sz="1000" dirty="0"/>
              <a:t>L’espérance de profit est de 21 €</a:t>
            </a:r>
          </a:p>
          <a:p>
            <a:pPr>
              <a:lnSpc>
                <a:spcPct val="100000"/>
              </a:lnSpc>
            </a:pPr>
            <a:r>
              <a:rPr lang="fr-FR" sz="1000" b="1"/>
              <a:t>Préparer 9 </a:t>
            </a:r>
            <a:r>
              <a:rPr lang="fr-FR" sz="1000" b="1" dirty="0"/>
              <a:t>bouquets : </a:t>
            </a:r>
            <a:r>
              <a:rPr lang="fr-FR" sz="1000" dirty="0"/>
              <a:t>L’espérance de profit est de -10 €</a:t>
            </a:r>
          </a:p>
          <a:p>
            <a:endParaRPr lang="fr-FR" sz="1000" dirty="0"/>
          </a:p>
          <a:p>
            <a:endParaRPr lang="fr-FR" sz="1000" dirty="0"/>
          </a:p>
        </p:txBody>
      </p:sp>
      <p:sp>
        <p:nvSpPr>
          <p:cNvPr id="4" name="Espace réservé du numéro de diapositive 3">
            <a:extLst>
              <a:ext uri="{FF2B5EF4-FFF2-40B4-BE49-F238E27FC236}">
                <a16:creationId xmlns:a16="http://schemas.microsoft.com/office/drawing/2014/main" id="{782F1FB2-351F-4D1C-A1A9-E4484667D311}"/>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4</a:t>
            </a:fld>
            <a:endParaRPr lang="fr-FR" dirty="0"/>
          </a:p>
        </p:txBody>
      </p:sp>
    </p:spTree>
    <p:extLst>
      <p:ext uri="{BB962C8B-B14F-4D97-AF65-F5344CB8AC3E}">
        <p14:creationId xmlns:p14="http://schemas.microsoft.com/office/powerpoint/2010/main" val="818037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89310" y="4613250"/>
            <a:ext cx="6120680" cy="4627562"/>
          </a:xfrm>
        </p:spPr>
        <p:txBody>
          <a:bodyPr/>
          <a:lstStyle/>
          <a:p>
            <a:pPr>
              <a:lnSpc>
                <a:spcPct val="100000"/>
              </a:lnSpc>
            </a:pPr>
            <a:r>
              <a:rPr lang="fr-FR" sz="1000" dirty="0"/>
              <a:t>Le vendeur n’achètera pas moins de 22 sapins puisque la demande n’est jamais inférieure à 22.</a:t>
            </a:r>
          </a:p>
          <a:p>
            <a:pPr>
              <a:lnSpc>
                <a:spcPct val="100000"/>
              </a:lnSpc>
            </a:pPr>
            <a:r>
              <a:rPr lang="fr-FR" sz="1000" b="1" dirty="0"/>
              <a:t>Achat de 22 sapins</a:t>
            </a:r>
          </a:p>
          <a:p>
            <a:pPr>
              <a:lnSpc>
                <a:spcPct val="100000"/>
              </a:lnSpc>
            </a:pPr>
            <a:r>
              <a:rPr lang="fr-FR" sz="1000" dirty="0"/>
              <a:t>S’il achète 22 sapins qu’il vend, il réalise un profit de 22 x 30 soit 660 €.</a:t>
            </a:r>
          </a:p>
          <a:p>
            <a:pPr>
              <a:lnSpc>
                <a:spcPct val="100000"/>
              </a:lnSpc>
            </a:pPr>
            <a:r>
              <a:rPr lang="fr-FR" sz="1000" b="1" dirty="0"/>
              <a:t>Achat de 24 sapins</a:t>
            </a:r>
            <a:endParaRPr lang="fr-FR" sz="1000" dirty="0"/>
          </a:p>
          <a:p>
            <a:pPr>
              <a:lnSpc>
                <a:spcPct val="100000"/>
              </a:lnSpc>
            </a:pPr>
            <a:r>
              <a:rPr lang="fr-FR" sz="1000" dirty="0"/>
              <a:t>S’il en achète 24, son espérance de vente est de 22 avec une probabilité de 5% et 24 avec une probabilité de 95% soit 23,9.</a:t>
            </a:r>
          </a:p>
          <a:p>
            <a:pPr>
              <a:lnSpc>
                <a:spcPct val="100000"/>
              </a:lnSpc>
            </a:pPr>
            <a:r>
              <a:rPr lang="fr-FR" sz="1000" dirty="0"/>
              <a:t>Mais, si la demande est de 22, avec une probabilité de 5%, son espérance de surplus est de 2 x 5% = 0,1</a:t>
            </a:r>
          </a:p>
          <a:p>
            <a:pPr>
              <a:lnSpc>
                <a:spcPct val="100000"/>
              </a:lnSpc>
            </a:pPr>
            <a:r>
              <a:rPr lang="fr-FR" sz="1000" dirty="0"/>
              <a:t>Son espérance de profit est donc de 23,9 x 30 – 0,1 x 10 soit 716 €</a:t>
            </a:r>
          </a:p>
          <a:p>
            <a:pPr>
              <a:lnSpc>
                <a:spcPct val="100000"/>
              </a:lnSpc>
            </a:pPr>
            <a:r>
              <a:rPr lang="fr-FR" sz="1000" b="1" dirty="0"/>
              <a:t>Achat de 26 sapins</a:t>
            </a:r>
            <a:endParaRPr lang="fr-FR" sz="1000" dirty="0"/>
          </a:p>
          <a:p>
            <a:pPr>
              <a:lnSpc>
                <a:spcPct val="100000"/>
              </a:lnSpc>
            </a:pPr>
            <a:r>
              <a:rPr lang="fr-FR" sz="1000" dirty="0"/>
              <a:t>S’il en achète 24, son espérance de vente est de 22 avec une probabilité de 5% et 24 avec une probabilité de 10%  et 26 avec une probabilité de 85%  soit 25,6.</a:t>
            </a:r>
          </a:p>
          <a:p>
            <a:pPr>
              <a:lnSpc>
                <a:spcPct val="100000"/>
              </a:lnSpc>
            </a:pPr>
            <a:r>
              <a:rPr lang="fr-FR" sz="1000" dirty="0"/>
              <a:t>Mais l’espérance de surplus est de 4 si la demande est de 22 avec une probabilité de 5% et de 2 si la demande est de 24 avec une probabilité de 10% soit 0,4.</a:t>
            </a:r>
          </a:p>
          <a:p>
            <a:pPr>
              <a:lnSpc>
                <a:spcPct val="100000"/>
              </a:lnSpc>
            </a:pPr>
            <a:r>
              <a:rPr lang="fr-FR" sz="1000" dirty="0"/>
              <a:t>Son espérance de profit est donc de 25,6 x 30 – 0,4 x 10 = 764 €.</a:t>
            </a:r>
          </a:p>
          <a:p>
            <a:pPr>
              <a:lnSpc>
                <a:spcPct val="100000"/>
              </a:lnSpc>
            </a:pPr>
            <a:r>
              <a:rPr lang="fr-FR" sz="1000" b="1" dirty="0"/>
              <a:t>Achat de 30 sapins</a:t>
            </a:r>
          </a:p>
          <a:p>
            <a:pPr>
              <a:lnSpc>
                <a:spcPct val="100000"/>
              </a:lnSpc>
            </a:pPr>
            <a:r>
              <a:rPr lang="fr-FR" sz="1000" dirty="0"/>
              <a:t>On procède de la même façon en prolongeant les calculs.</a:t>
            </a:r>
          </a:p>
          <a:p>
            <a:pPr>
              <a:lnSpc>
                <a:spcPct val="100000"/>
              </a:lnSpc>
            </a:pPr>
            <a:r>
              <a:rPr lang="fr-FR" sz="1000" dirty="0"/>
              <a:t>L’espérance de vente est de 28. L’espérance de surplus est de 2.</a:t>
            </a:r>
          </a:p>
          <a:p>
            <a:pPr>
              <a:lnSpc>
                <a:spcPct val="100000"/>
              </a:lnSpc>
            </a:pPr>
            <a:r>
              <a:rPr lang="fr-FR" sz="1000" dirty="0"/>
              <a:t>Son espérance de profit est donc de 28 x 30 – 2 x 10 = 820 €.</a:t>
            </a:r>
          </a:p>
          <a:p>
            <a:pPr>
              <a:lnSpc>
                <a:spcPct val="100000"/>
              </a:lnSpc>
            </a:pPr>
            <a:r>
              <a:rPr lang="fr-FR" sz="1000" b="1" dirty="0"/>
              <a:t>Achat de 36 sapins</a:t>
            </a:r>
          </a:p>
          <a:p>
            <a:pPr>
              <a:lnSpc>
                <a:spcPct val="100000"/>
              </a:lnSpc>
            </a:pPr>
            <a:r>
              <a:rPr lang="fr-FR" sz="1000" dirty="0"/>
              <a:t>L’espérance de vente est de 29. L’espérance de surplus est de 7.</a:t>
            </a:r>
          </a:p>
          <a:p>
            <a:pPr>
              <a:lnSpc>
                <a:spcPct val="100000"/>
              </a:lnSpc>
            </a:pPr>
            <a:r>
              <a:rPr lang="fr-FR" sz="1000" dirty="0"/>
              <a:t>Son espérance de profit est donc de 29 x 30 – 7 x 10 = 800 €.</a:t>
            </a:r>
          </a:p>
          <a:p>
            <a:endParaRPr lang="fr-FR" sz="1000" dirty="0"/>
          </a:p>
        </p:txBody>
      </p:sp>
      <p:sp>
        <p:nvSpPr>
          <p:cNvPr id="4" name="Espace réservé du numéro de diapositive 3">
            <a:extLst>
              <a:ext uri="{FF2B5EF4-FFF2-40B4-BE49-F238E27FC236}">
                <a16:creationId xmlns:a16="http://schemas.microsoft.com/office/drawing/2014/main" id="{058B4EB5-DB73-41E6-A8B0-2629EBACB4F2}"/>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5</a:t>
            </a:fld>
            <a:endParaRPr lang="fr-FR" dirty="0"/>
          </a:p>
        </p:txBody>
      </p:sp>
    </p:spTree>
    <p:extLst>
      <p:ext uri="{BB962C8B-B14F-4D97-AF65-F5344CB8AC3E}">
        <p14:creationId xmlns:p14="http://schemas.microsoft.com/office/powerpoint/2010/main" val="1572153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3288"/>
            <a:ext cx="5207000" cy="5156546"/>
          </a:xfrm>
        </p:spPr>
        <p:txBody>
          <a:bodyPr/>
          <a:lstStyle/>
          <a:p>
            <a:pPr>
              <a:lnSpc>
                <a:spcPct val="100000"/>
              </a:lnSpc>
            </a:pPr>
            <a:r>
              <a:rPr lang="fr-FR" sz="1000" dirty="0"/>
              <a:t>On  approvisionne la quantité Q au coût unitaire de </a:t>
            </a:r>
            <a:r>
              <a:rPr lang="fr-FR" sz="1000" i="1" noProof="0" dirty="0"/>
              <a:t>c.</a:t>
            </a:r>
          </a:p>
          <a:p>
            <a:pPr>
              <a:lnSpc>
                <a:spcPct val="100000"/>
              </a:lnSpc>
            </a:pPr>
            <a:r>
              <a:rPr lang="fr-FR" sz="1000" dirty="0"/>
              <a:t>La demande est D, le prix de vente est </a:t>
            </a:r>
            <a:r>
              <a:rPr lang="fr-FR" sz="1000" i="1" dirty="0"/>
              <a:t>v.</a:t>
            </a:r>
          </a:p>
          <a:p>
            <a:pPr>
              <a:lnSpc>
                <a:spcPct val="100000"/>
              </a:lnSpc>
            </a:pPr>
            <a:r>
              <a:rPr lang="fr-FR" sz="1000" b="1" dirty="0"/>
              <a:t>Le chiffre d’affaires est de D x </a:t>
            </a:r>
            <a:r>
              <a:rPr lang="fr-FR" sz="1000" b="1" i="1" dirty="0"/>
              <a:t>v.</a:t>
            </a:r>
          </a:p>
          <a:p>
            <a:pPr>
              <a:lnSpc>
                <a:spcPct val="100000"/>
              </a:lnSpc>
            </a:pPr>
            <a:r>
              <a:rPr lang="fr-FR" sz="1000" dirty="0"/>
              <a:t>Le résultat est D x </a:t>
            </a:r>
            <a:r>
              <a:rPr lang="fr-FR" sz="1000" i="1" dirty="0"/>
              <a:t>v</a:t>
            </a:r>
            <a:r>
              <a:rPr lang="fr-FR" sz="1000" dirty="0"/>
              <a:t> – Q x </a:t>
            </a:r>
            <a:r>
              <a:rPr lang="fr-FR" sz="1000" i="1" dirty="0"/>
              <a:t>c.</a:t>
            </a:r>
          </a:p>
          <a:p>
            <a:pPr>
              <a:lnSpc>
                <a:spcPct val="100000"/>
              </a:lnSpc>
            </a:pPr>
            <a:endParaRPr lang="fr-FR" sz="1000" i="1" dirty="0"/>
          </a:p>
          <a:p>
            <a:pPr>
              <a:lnSpc>
                <a:spcPct val="100000"/>
              </a:lnSpc>
            </a:pPr>
            <a:r>
              <a:rPr lang="fr-FR" sz="1000" b="1" dirty="0"/>
              <a:t>Si D &gt; Q</a:t>
            </a:r>
          </a:p>
          <a:p>
            <a:pPr>
              <a:lnSpc>
                <a:spcPct val="100000"/>
              </a:lnSpc>
            </a:pPr>
            <a:r>
              <a:rPr lang="fr-FR" altLang="zh-CN" sz="1000" dirty="0">
                <a:sym typeface="Wingdings" panose="05000000000000000000" pitchFamily="2" charset="2"/>
              </a:rPr>
              <a:t>Rupture de D – Q, perte de marge (D – Q) x (</a:t>
            </a:r>
            <a:r>
              <a:rPr lang="fr-FR" altLang="zh-CN" sz="1000" i="1" dirty="0">
                <a:sym typeface="Wingdings" panose="05000000000000000000" pitchFamily="2" charset="2"/>
              </a:rPr>
              <a:t>v</a:t>
            </a:r>
            <a:r>
              <a:rPr lang="fr-FR" altLang="zh-CN" sz="1000" dirty="0">
                <a:sym typeface="Wingdings" panose="05000000000000000000" pitchFamily="2" charset="2"/>
              </a:rPr>
              <a:t> – </a:t>
            </a:r>
            <a:r>
              <a:rPr lang="fr-FR" altLang="zh-CN" sz="1000" i="1" dirty="0">
                <a:sym typeface="Wingdings" panose="05000000000000000000" pitchFamily="2" charset="2"/>
              </a:rPr>
              <a:t>c</a:t>
            </a:r>
            <a:r>
              <a:rPr lang="fr-FR" altLang="zh-CN" sz="1000" dirty="0">
                <a:sym typeface="Wingdings" panose="05000000000000000000" pitchFamily="2" charset="2"/>
              </a:rPr>
              <a:t>).</a:t>
            </a:r>
            <a:endParaRPr lang="fr-FR" sz="1000" dirty="0"/>
          </a:p>
          <a:p>
            <a:pPr marR="0" lvl="0" algn="l" defTabSz="914400" rtl="0" eaLnBrk="0" fontAlgn="base" latinLnBrk="0" hangingPunct="0">
              <a:lnSpc>
                <a:spcPct val="100000"/>
              </a:lnSpc>
              <a:spcBef>
                <a:spcPct val="40000"/>
              </a:spcBef>
              <a:spcAft>
                <a:spcPct val="0"/>
              </a:spcAft>
              <a:buClrTx/>
              <a:buSzTx/>
              <a:buFontTx/>
              <a:buNone/>
              <a:tabLst/>
              <a:defRPr/>
            </a:pPr>
            <a:r>
              <a:rPr lang="fr-FR" sz="1000" dirty="0"/>
              <a:t>Il peut exister également un coût de rupture.</a:t>
            </a:r>
          </a:p>
          <a:p>
            <a:pPr>
              <a:lnSpc>
                <a:spcPct val="100000"/>
              </a:lnSpc>
            </a:pPr>
            <a:endParaRPr lang="fr-FR" sz="1000" b="1" dirty="0"/>
          </a:p>
          <a:p>
            <a:pPr>
              <a:lnSpc>
                <a:spcPct val="100000"/>
              </a:lnSpc>
            </a:pPr>
            <a:r>
              <a:rPr lang="fr-FR" sz="1000" b="1" dirty="0"/>
              <a:t>Si D &lt; Q</a:t>
            </a:r>
          </a:p>
          <a:p>
            <a:pPr>
              <a:lnSpc>
                <a:spcPct val="100000"/>
              </a:lnSpc>
            </a:pPr>
            <a:r>
              <a:rPr lang="fr-FR" altLang="zh-CN" sz="1000" dirty="0">
                <a:sym typeface="Wingdings" panose="05000000000000000000" pitchFamily="2" charset="2"/>
              </a:rPr>
              <a:t>Surstock de Q – D, coût des invendus (Q – D) x </a:t>
            </a:r>
            <a:r>
              <a:rPr lang="fr-FR" altLang="zh-CN" sz="1000" i="1" dirty="0">
                <a:sym typeface="Wingdings" panose="05000000000000000000" pitchFamily="2" charset="2"/>
              </a:rPr>
              <a:t>c.</a:t>
            </a:r>
          </a:p>
          <a:p>
            <a:pPr>
              <a:lnSpc>
                <a:spcPct val="100000"/>
              </a:lnSpc>
            </a:pPr>
            <a:r>
              <a:rPr lang="fr-FR" sz="1000" dirty="0">
                <a:sym typeface="Wingdings" panose="05000000000000000000" pitchFamily="2" charset="2"/>
              </a:rPr>
              <a:t>Si on peut revendre les invendus au prix normal au prix </a:t>
            </a:r>
            <a:r>
              <a:rPr lang="fr-FR" sz="1000" i="1" dirty="0">
                <a:sym typeface="Wingdings" panose="05000000000000000000" pitchFamily="2" charset="2"/>
              </a:rPr>
              <a:t>s</a:t>
            </a:r>
            <a:r>
              <a:rPr lang="fr-FR" sz="1000" dirty="0">
                <a:sym typeface="Wingdings" panose="05000000000000000000" pitchFamily="2" charset="2"/>
              </a:rPr>
              <a:t>, </a:t>
            </a:r>
          </a:p>
          <a:p>
            <a:pPr>
              <a:lnSpc>
                <a:spcPct val="100000"/>
              </a:lnSpc>
            </a:pPr>
            <a:r>
              <a:rPr lang="fr-FR" sz="1000" dirty="0">
                <a:sym typeface="Wingdings" panose="05000000000000000000" pitchFamily="2" charset="2"/>
              </a:rPr>
              <a:t>ce coût se trouve diminué de (Q – D) x </a:t>
            </a:r>
            <a:r>
              <a:rPr lang="fr-FR" sz="1000" i="1" dirty="0">
                <a:sym typeface="Wingdings" panose="05000000000000000000" pitchFamily="2" charset="2"/>
              </a:rPr>
              <a:t>s.</a:t>
            </a:r>
          </a:p>
          <a:p>
            <a:pPr>
              <a:lnSpc>
                <a:spcPct val="100000"/>
              </a:lnSpc>
            </a:pPr>
            <a:endParaRPr lang="fr-FR" sz="1000" i="1" dirty="0"/>
          </a:p>
          <a:p>
            <a:pPr>
              <a:lnSpc>
                <a:spcPct val="100000"/>
              </a:lnSpc>
            </a:pPr>
            <a:r>
              <a:rPr lang="fr-FR" sz="1000" dirty="0"/>
              <a:t>Pour déterminer la quantité optimale, il faut donc intégrer la probabilité de la demande.</a:t>
            </a:r>
          </a:p>
          <a:p>
            <a:pPr>
              <a:lnSpc>
                <a:spcPct val="100000"/>
              </a:lnSpc>
            </a:pPr>
            <a:r>
              <a:rPr lang="fr-FR" sz="1000" dirty="0"/>
              <a:t>La quantité optimale n’est pas égale à la demande moyenne prévue (en général).</a:t>
            </a:r>
          </a:p>
          <a:p>
            <a:pPr>
              <a:lnSpc>
                <a:spcPct val="100000"/>
              </a:lnSpc>
            </a:pPr>
            <a:r>
              <a:rPr lang="fr-FR" sz="1000" dirty="0"/>
              <a:t>La quantité optimale dépend d’un arbitrage entre profit marginal et coût marginal.</a:t>
            </a:r>
          </a:p>
          <a:p>
            <a:pPr>
              <a:lnSpc>
                <a:spcPct val="100000"/>
              </a:lnSpc>
            </a:pPr>
            <a:r>
              <a:rPr lang="fr-FR" sz="1000" dirty="0"/>
              <a:t>Lorsque la quantité commandée augmente le profit moyen augmente dans un premier temps et ensuite décroît.</a:t>
            </a:r>
          </a:p>
          <a:p>
            <a:pPr>
              <a:lnSpc>
                <a:spcPct val="100000"/>
              </a:lnSpc>
              <a:buFontTx/>
              <a:buNone/>
            </a:pPr>
            <a:r>
              <a:rPr lang="fr-FR" sz="1000" b="1" dirty="0"/>
              <a:t>Arbitrage</a:t>
            </a:r>
            <a:endParaRPr lang="en-US" altLang="fr-FR" sz="1000" b="1" dirty="0">
              <a:solidFill>
                <a:srgbClr val="000000"/>
              </a:solidFill>
              <a:latin typeface="Arial" panose="020B0604020202020204" pitchFamily="34" charset="0"/>
            </a:endParaRPr>
          </a:p>
          <a:p>
            <a:pPr>
              <a:lnSpc>
                <a:spcPct val="100000"/>
              </a:lnSpc>
              <a:buFontTx/>
              <a:buNone/>
            </a:pPr>
            <a:r>
              <a:rPr lang="fr-FR" altLang="fr-FR" sz="1000" dirty="0">
                <a:solidFill>
                  <a:srgbClr val="000000"/>
                </a:solidFill>
                <a:latin typeface="Arial" panose="020B0604020202020204" pitchFamily="34" charset="0"/>
              </a:rPr>
              <a:t>Connaissant les coûts de surestimation et de sous-estimation de la demande et la distribution de probabilité de la demande, déterminer la quantité qui doit être achetée.</a:t>
            </a:r>
          </a:p>
        </p:txBody>
      </p:sp>
      <p:sp>
        <p:nvSpPr>
          <p:cNvPr id="4" name="Espace réservé du numéro de diapositive 3">
            <a:extLst>
              <a:ext uri="{FF2B5EF4-FFF2-40B4-BE49-F238E27FC236}">
                <a16:creationId xmlns:a16="http://schemas.microsoft.com/office/drawing/2014/main" id="{F0579C92-962D-47BE-8E47-50037F249D12}"/>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6</a:t>
            </a:fld>
            <a:endParaRPr lang="fr-FR" dirty="0"/>
          </a:p>
        </p:txBody>
      </p:sp>
    </p:spTree>
    <p:extLst>
      <p:ext uri="{BB962C8B-B14F-4D97-AF65-F5344CB8AC3E}">
        <p14:creationId xmlns:p14="http://schemas.microsoft.com/office/powerpoint/2010/main" val="2701458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81804"/>
            <a:ext cx="5207000" cy="4627562"/>
          </a:xfrm>
        </p:spPr>
        <p:txBody>
          <a:bodyPr/>
          <a:lstStyle/>
          <a:p>
            <a:pPr>
              <a:lnSpc>
                <a:spcPct val="100000"/>
              </a:lnSpc>
            </a:pPr>
            <a:r>
              <a:rPr lang="fr-FR" sz="1000" b="1" dirty="0"/>
              <a:t>Le principe de l’analyse marginale </a:t>
            </a:r>
          </a:p>
          <a:p>
            <a:pPr>
              <a:lnSpc>
                <a:spcPct val="100000"/>
              </a:lnSpc>
            </a:pPr>
            <a:r>
              <a:rPr lang="fr-FR" sz="1000" dirty="0"/>
              <a:t>Elle consiste à évaluer les conséquence en termes de profit de commander une unité supplémentaire.</a:t>
            </a:r>
          </a:p>
          <a:p>
            <a:pPr marL="0" marR="0" lvl="0" algn="l" defTabSz="914400" rtl="0" eaLnBrk="0" fontAlgn="base" latinLnBrk="0" hangingPunct="0">
              <a:lnSpc>
                <a:spcPct val="100000"/>
              </a:lnSpc>
              <a:spcBef>
                <a:spcPct val="40000"/>
              </a:spcBef>
              <a:spcAft>
                <a:spcPct val="0"/>
              </a:spcAft>
              <a:buClrTx/>
              <a:buSzTx/>
              <a:buFontTx/>
              <a:buNone/>
              <a:tabLst/>
              <a:defRPr/>
            </a:pPr>
            <a:r>
              <a:rPr lang="fr-FR" sz="1000" dirty="0"/>
              <a:t>Soit Q la quantité commandée, D la demande aléatoire</a:t>
            </a:r>
          </a:p>
          <a:p>
            <a:pPr>
              <a:lnSpc>
                <a:spcPct val="100000"/>
              </a:lnSpc>
            </a:pPr>
            <a:r>
              <a:rPr lang="fr-FR" sz="1000" b="1" dirty="0"/>
              <a:t>Demande D est supérieure à la quantité commandée Q</a:t>
            </a:r>
          </a:p>
          <a:p>
            <a:pPr>
              <a:lnSpc>
                <a:spcPct val="100000"/>
              </a:lnSpc>
            </a:pPr>
            <a:r>
              <a:rPr lang="fr-FR" sz="1000" dirty="0"/>
              <a:t>On vend tout :</a:t>
            </a:r>
          </a:p>
          <a:p>
            <a:pPr>
              <a:lnSpc>
                <a:spcPct val="100000"/>
              </a:lnSpc>
            </a:pPr>
            <a:r>
              <a:rPr lang="fr-FR" sz="1000" dirty="0"/>
              <a:t>Le chiffre d’affaires est Q x </a:t>
            </a:r>
            <a:r>
              <a:rPr lang="fr-FR" sz="1000" i="1" dirty="0"/>
              <a:t>v</a:t>
            </a:r>
            <a:endParaRPr lang="fr-FR" sz="1000" dirty="0"/>
          </a:p>
          <a:p>
            <a:pPr>
              <a:lnSpc>
                <a:spcPct val="100000"/>
              </a:lnSpc>
            </a:pPr>
            <a:r>
              <a:rPr lang="fr-FR" sz="1000" dirty="0"/>
              <a:t>Le coût d’achat est Q x </a:t>
            </a:r>
            <a:r>
              <a:rPr lang="fr-FR" sz="1000" i="1" dirty="0"/>
              <a:t>c</a:t>
            </a:r>
          </a:p>
          <a:p>
            <a:pPr>
              <a:lnSpc>
                <a:spcPct val="100000"/>
              </a:lnSpc>
            </a:pPr>
            <a:endParaRPr lang="fr-FR" sz="1000" i="1" dirty="0"/>
          </a:p>
          <a:p>
            <a:pPr>
              <a:lnSpc>
                <a:spcPct val="100000"/>
              </a:lnSpc>
            </a:pPr>
            <a:r>
              <a:rPr lang="fr-FR" sz="1000" dirty="0"/>
              <a:t>Le profit est Q x (</a:t>
            </a:r>
            <a:r>
              <a:rPr lang="fr-FR" sz="1000" i="1" dirty="0"/>
              <a:t>v – c</a:t>
            </a:r>
            <a:r>
              <a:rPr lang="fr-FR" sz="1000" dirty="0"/>
              <a:t>)</a:t>
            </a:r>
          </a:p>
          <a:p>
            <a:pPr>
              <a:lnSpc>
                <a:spcPct val="100000"/>
              </a:lnSpc>
            </a:pPr>
            <a:endParaRPr lang="fr-FR" sz="1000" b="1" dirty="0"/>
          </a:p>
          <a:p>
            <a:pPr>
              <a:lnSpc>
                <a:spcPct val="100000"/>
              </a:lnSpc>
            </a:pPr>
            <a:r>
              <a:rPr lang="fr-FR" sz="1000" b="1" dirty="0"/>
              <a:t>Demande D est inférieure à la quantité commandée Q</a:t>
            </a:r>
          </a:p>
          <a:p>
            <a:pPr>
              <a:lnSpc>
                <a:spcPct val="100000"/>
              </a:lnSpc>
            </a:pPr>
            <a:r>
              <a:rPr lang="fr-FR" sz="1000" dirty="0"/>
              <a:t>On vend D au prix normal</a:t>
            </a:r>
          </a:p>
          <a:p>
            <a:pPr>
              <a:lnSpc>
                <a:spcPct val="100000"/>
              </a:lnSpc>
            </a:pPr>
            <a:r>
              <a:rPr lang="fr-FR" sz="1000" dirty="0"/>
              <a:t>Le chiffre d’affaires est D x </a:t>
            </a:r>
            <a:r>
              <a:rPr lang="fr-FR" sz="1000" i="1" dirty="0"/>
              <a:t>v</a:t>
            </a:r>
            <a:endParaRPr lang="fr-FR" sz="1000" dirty="0"/>
          </a:p>
          <a:p>
            <a:pPr>
              <a:lnSpc>
                <a:spcPct val="100000"/>
              </a:lnSpc>
            </a:pPr>
            <a:r>
              <a:rPr lang="fr-FR" sz="1000" dirty="0"/>
              <a:t>Il reste (Q – D) que l’on solde</a:t>
            </a:r>
          </a:p>
          <a:p>
            <a:pPr>
              <a:lnSpc>
                <a:spcPct val="100000"/>
              </a:lnSpc>
            </a:pPr>
            <a:r>
              <a:rPr lang="fr-FR" sz="1000" dirty="0"/>
              <a:t>Le chiffre d’affaires des soldes est  (Q – D) x </a:t>
            </a:r>
            <a:r>
              <a:rPr lang="fr-FR" sz="1000" i="1" dirty="0"/>
              <a:t>s</a:t>
            </a:r>
          </a:p>
          <a:p>
            <a:pPr>
              <a:lnSpc>
                <a:spcPct val="100000"/>
              </a:lnSpc>
            </a:pPr>
            <a:r>
              <a:rPr lang="fr-FR" sz="1000" dirty="0"/>
              <a:t>Le coût d’achat est Q x </a:t>
            </a:r>
            <a:r>
              <a:rPr lang="fr-FR" sz="1000" i="1" dirty="0"/>
              <a:t>c</a:t>
            </a:r>
          </a:p>
          <a:p>
            <a:pPr>
              <a:lnSpc>
                <a:spcPct val="100000"/>
              </a:lnSpc>
            </a:pPr>
            <a:endParaRPr lang="fr-FR" sz="1000" i="1" dirty="0"/>
          </a:p>
          <a:p>
            <a:pPr>
              <a:lnSpc>
                <a:spcPct val="100000"/>
              </a:lnSpc>
            </a:pPr>
            <a:r>
              <a:rPr lang="fr-FR" sz="1000" dirty="0"/>
              <a:t>Le profit est D x </a:t>
            </a:r>
            <a:r>
              <a:rPr lang="fr-FR" sz="1000" i="1" dirty="0"/>
              <a:t>v</a:t>
            </a:r>
            <a:r>
              <a:rPr lang="fr-FR" sz="1000" dirty="0"/>
              <a:t>  + (Q – D) x </a:t>
            </a:r>
            <a:r>
              <a:rPr lang="fr-FR" sz="1000" i="1" dirty="0"/>
              <a:t>s</a:t>
            </a:r>
            <a:r>
              <a:rPr lang="fr-FR" sz="1000" dirty="0"/>
              <a:t> – Q x </a:t>
            </a:r>
            <a:r>
              <a:rPr lang="fr-FR" sz="1000" i="1" dirty="0"/>
              <a:t>c</a:t>
            </a:r>
          </a:p>
          <a:p>
            <a:endParaRPr lang="fr-FR" sz="1000" dirty="0"/>
          </a:p>
        </p:txBody>
      </p:sp>
      <p:sp>
        <p:nvSpPr>
          <p:cNvPr id="4" name="Espace réservé du numéro de diapositive 3">
            <a:extLst>
              <a:ext uri="{FF2B5EF4-FFF2-40B4-BE49-F238E27FC236}">
                <a16:creationId xmlns:a16="http://schemas.microsoft.com/office/drawing/2014/main" id="{259A481F-ED0F-41E5-9FCD-018BAA3DC05C}"/>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7</a:t>
            </a:fld>
            <a:endParaRPr lang="fr-FR" dirty="0"/>
          </a:p>
        </p:txBody>
      </p:sp>
    </p:spTree>
    <p:extLst>
      <p:ext uri="{BB962C8B-B14F-4D97-AF65-F5344CB8AC3E}">
        <p14:creationId xmlns:p14="http://schemas.microsoft.com/office/powerpoint/2010/main" val="4280325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t>L’espérance de profit comporte ici trois éléments :</a:t>
            </a:r>
          </a:p>
          <a:p>
            <a:pPr marL="171450" indent="-171450">
              <a:buFontTx/>
              <a:buChar char="-"/>
            </a:pPr>
            <a:r>
              <a:rPr lang="fr-FR" sz="1000" dirty="0"/>
              <a:t>La marge que l’on pourrait réaliser sur toute la demande</a:t>
            </a:r>
          </a:p>
          <a:p>
            <a:pPr marL="171450" indent="-171450">
              <a:buFontTx/>
              <a:buChar char="-"/>
            </a:pPr>
            <a:r>
              <a:rPr lang="fr-FR" sz="1000" dirty="0"/>
              <a:t>Moins la perte si l’on doit vendre des articles en solde</a:t>
            </a:r>
          </a:p>
          <a:p>
            <a:pPr marL="171450" indent="-171450">
              <a:buFontTx/>
              <a:buChar char="-"/>
            </a:pPr>
            <a:r>
              <a:rPr lang="fr-FR" sz="1000" dirty="0"/>
              <a:t>Moins le manque à gagner du fait d’une insuffisance de stock</a:t>
            </a:r>
          </a:p>
          <a:p>
            <a:pPr marL="171450" indent="-171450">
              <a:buFontTx/>
              <a:buChar char="-"/>
            </a:pPr>
            <a:endParaRPr lang="fr-FR" sz="1000" dirty="0"/>
          </a:p>
          <a:p>
            <a:pPr marL="171450" indent="-171450">
              <a:buFontTx/>
              <a:buChar char="-"/>
            </a:pPr>
            <a:endParaRPr lang="fr-FR" sz="1000" dirty="0"/>
          </a:p>
        </p:txBody>
      </p:sp>
      <p:sp>
        <p:nvSpPr>
          <p:cNvPr id="4" name="Espace réservé du numéro de diapositive 3">
            <a:extLst>
              <a:ext uri="{FF2B5EF4-FFF2-40B4-BE49-F238E27FC236}">
                <a16:creationId xmlns:a16="http://schemas.microsoft.com/office/drawing/2014/main" id="{FCC456DA-B90C-422B-B0AE-40EF7EA9A317}"/>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8</a:t>
            </a:fld>
            <a:endParaRPr lang="fr-FR" dirty="0"/>
          </a:p>
        </p:txBody>
      </p:sp>
    </p:spTree>
    <p:extLst>
      <p:ext uri="{BB962C8B-B14F-4D97-AF65-F5344CB8AC3E}">
        <p14:creationId xmlns:p14="http://schemas.microsoft.com/office/powerpoint/2010/main" val="3746803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3288"/>
            <a:ext cx="5207000" cy="4627562"/>
          </a:xfrm>
        </p:spPr>
        <p:txBody>
          <a:bodyPr/>
          <a:lstStyle/>
          <a:p>
            <a:pPr>
              <a:lnSpc>
                <a:spcPct val="100000"/>
              </a:lnSpc>
            </a:pPr>
            <a:r>
              <a:rPr lang="fr-FR" sz="1000" dirty="0"/>
              <a:t>On peut démontrer  (formule de Leibniz) que l’optimum est atteint lorsque la probabilité de la demande est égale au ratio (v – c) / (v – s) soit </a:t>
            </a:r>
          </a:p>
          <a:p>
            <a:pPr>
              <a:lnSpc>
                <a:spcPct val="100000"/>
              </a:lnSpc>
            </a:pPr>
            <a:r>
              <a:rPr lang="fr-FR" sz="1000" dirty="0"/>
              <a:t>(Prix de vente - Prix d’achat ) / (Prix de vente </a:t>
            </a:r>
            <a:r>
              <a:rPr lang="fr-FR" sz="1000"/>
              <a:t>– Prix </a:t>
            </a:r>
            <a:r>
              <a:rPr lang="fr-FR" sz="1000" dirty="0"/>
              <a:t>soldé)</a:t>
            </a:r>
          </a:p>
          <a:p>
            <a:pPr>
              <a:lnSpc>
                <a:spcPct val="100000"/>
              </a:lnSpc>
            </a:pPr>
            <a:endParaRPr lang="fr-FR" sz="1000" dirty="0"/>
          </a:p>
          <a:p>
            <a:pPr>
              <a:lnSpc>
                <a:spcPct val="100000"/>
              </a:lnSpc>
            </a:pPr>
            <a:r>
              <a:rPr lang="fr-FR" sz="1000" dirty="0"/>
              <a:t>Dans notre exemple ou v = 55, c = 25 et s = 15, ce ratio s’établit à (55 – 25) / (55 – 15) soit 30 / 40 donc 75%</a:t>
            </a:r>
          </a:p>
          <a:p>
            <a:pPr>
              <a:lnSpc>
                <a:spcPct val="100000"/>
              </a:lnSpc>
            </a:pPr>
            <a:r>
              <a:rPr lang="fr-FR" sz="1000" dirty="0"/>
              <a:t>Ce qui correspond à une quantité d’environ 31 (cf. tableau précédent)</a:t>
            </a:r>
          </a:p>
        </p:txBody>
      </p:sp>
      <p:sp>
        <p:nvSpPr>
          <p:cNvPr id="4" name="Espace réservé du numéro de diapositive 3">
            <a:extLst>
              <a:ext uri="{FF2B5EF4-FFF2-40B4-BE49-F238E27FC236}">
                <a16:creationId xmlns:a16="http://schemas.microsoft.com/office/drawing/2014/main" id="{CC22DEE5-F794-49A0-B9E8-90B588A996B0}"/>
              </a:ext>
            </a:extLst>
          </p:cNvPr>
          <p:cNvSpPr txBox="1">
            <a:spLocks/>
          </p:cNvSpPr>
          <p:nvPr/>
        </p:nvSpPr>
        <p:spPr>
          <a:xfrm>
            <a:off x="3884613" y="9484642"/>
            <a:ext cx="2971800" cy="457200"/>
          </a:xfrm>
          <a:prstGeom prst="rect">
            <a:avLst/>
          </a:prstGeom>
        </p:spPr>
        <p:txBody>
          <a:bodyPr vert="horz" lIns="91440" tIns="45720" rIns="91440" bIns="45720" rtlCol="0" anchor="b"/>
          <a:lstStyle>
            <a:defPPr>
              <a:defRPr lang="fr-FR"/>
            </a:defPPr>
            <a:lvl1pPr algn="r" defTabSz="457200" rtl="0" fontAlgn="auto">
              <a:spcBef>
                <a:spcPts val="0"/>
              </a:spcBef>
              <a:spcAft>
                <a:spcPts val="0"/>
              </a:spcAft>
              <a:defRPr sz="12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a:lstStyle>
          <a:p>
            <a:pPr>
              <a:defRPr/>
            </a:pPr>
            <a:fld id="{2D46D01B-6604-4CAD-A76C-5B72C2EB6193}" type="slidenum">
              <a:rPr lang="fr-FR" smtClean="0"/>
              <a:pPr>
                <a:defRPr/>
              </a:pPr>
              <a:t>9</a:t>
            </a:fld>
            <a:endParaRPr lang="fr-FR" dirty="0"/>
          </a:p>
        </p:txBody>
      </p:sp>
    </p:spTree>
    <p:extLst>
      <p:ext uri="{BB962C8B-B14F-4D97-AF65-F5344CB8AC3E}">
        <p14:creationId xmlns:p14="http://schemas.microsoft.com/office/powerpoint/2010/main" val="2604009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9">
            <a:extLst>
              <a:ext uri="{FF2B5EF4-FFF2-40B4-BE49-F238E27FC236}">
                <a16:creationId xmlns:a16="http://schemas.microsoft.com/office/drawing/2014/main" id="{0DA4061A-B47C-448D-AA30-9B995A107788}"/>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5" name="Rectangle 11">
            <a:extLst>
              <a:ext uri="{FF2B5EF4-FFF2-40B4-BE49-F238E27FC236}">
                <a16:creationId xmlns:a16="http://schemas.microsoft.com/office/drawing/2014/main" id="{6D08BA13-9E5D-4D53-B7E8-D0B809094AA6}"/>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C7EA8447-4449-4B01-8B56-D22796AC68E5}" type="datetime1">
              <a:rPr lang="fr-FR"/>
              <a:pPr>
                <a:defRPr/>
              </a:pPr>
              <a:t>03/03/2022</a:t>
            </a:fld>
            <a:endParaRPr lang="fr-FR" dirty="0"/>
          </a:p>
        </p:txBody>
      </p:sp>
    </p:spTree>
    <p:extLst>
      <p:ext uri="{BB962C8B-B14F-4D97-AF65-F5344CB8AC3E}">
        <p14:creationId xmlns:p14="http://schemas.microsoft.com/office/powerpoint/2010/main" val="282417930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9">
            <a:extLst>
              <a:ext uri="{FF2B5EF4-FFF2-40B4-BE49-F238E27FC236}">
                <a16:creationId xmlns:a16="http://schemas.microsoft.com/office/drawing/2014/main" id="{FE408DA4-817C-44F8-A97E-30718C7F571D}"/>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5" name="Rectangle 11">
            <a:extLst>
              <a:ext uri="{FF2B5EF4-FFF2-40B4-BE49-F238E27FC236}">
                <a16:creationId xmlns:a16="http://schemas.microsoft.com/office/drawing/2014/main" id="{75DBA097-F4EB-4C58-916B-8510927B4E1F}"/>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AE02B236-109F-4C62-82E2-C09F2B1B6B6D}" type="datetime1">
              <a:rPr lang="fr-FR"/>
              <a:pPr>
                <a:defRPr/>
              </a:pPr>
              <a:t>03/03/2022</a:t>
            </a:fld>
            <a:endParaRPr lang="fr-FR" dirty="0"/>
          </a:p>
        </p:txBody>
      </p:sp>
    </p:spTree>
    <p:extLst>
      <p:ext uri="{BB962C8B-B14F-4D97-AF65-F5344CB8AC3E}">
        <p14:creationId xmlns:p14="http://schemas.microsoft.com/office/powerpoint/2010/main" val="237150280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9">
            <a:extLst>
              <a:ext uri="{FF2B5EF4-FFF2-40B4-BE49-F238E27FC236}">
                <a16:creationId xmlns:a16="http://schemas.microsoft.com/office/drawing/2014/main" id="{88B33F75-5B30-4FE0-99FF-BF9794216AEA}"/>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5" name="Rectangle 11">
            <a:extLst>
              <a:ext uri="{FF2B5EF4-FFF2-40B4-BE49-F238E27FC236}">
                <a16:creationId xmlns:a16="http://schemas.microsoft.com/office/drawing/2014/main" id="{CD1978DD-BAA0-4FB6-84D7-73CE20817B3F}"/>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3CAF4F52-765B-4F60-A10B-9BD3FDC9FCE8}" type="datetime1">
              <a:rPr lang="fr-FR"/>
              <a:pPr>
                <a:defRPr/>
              </a:pPr>
              <a:t>03/03/2022</a:t>
            </a:fld>
            <a:endParaRPr lang="fr-FR" dirty="0"/>
          </a:p>
        </p:txBody>
      </p:sp>
    </p:spTree>
    <p:extLst>
      <p:ext uri="{BB962C8B-B14F-4D97-AF65-F5344CB8AC3E}">
        <p14:creationId xmlns:p14="http://schemas.microsoft.com/office/powerpoint/2010/main" val="71983086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66800" y="990600"/>
            <a:ext cx="7239000" cy="457200"/>
          </a:xfrm>
        </p:spPr>
        <p:txBody>
          <a:bodyPr/>
          <a:lstStyle/>
          <a:p>
            <a:r>
              <a:rPr lang="fr-FR"/>
              <a:t>Cliquez pour modifier le style du titre</a:t>
            </a:r>
          </a:p>
        </p:txBody>
      </p:sp>
      <p:sp>
        <p:nvSpPr>
          <p:cNvPr id="3" name="Espace réservé du texte 2"/>
          <p:cNvSpPr>
            <a:spLocks noGrp="1"/>
          </p:cNvSpPr>
          <p:nvPr>
            <p:ph type="body" sz="half" idx="1"/>
          </p:nvPr>
        </p:nvSpPr>
        <p:spPr>
          <a:xfrm>
            <a:off x="1066800" y="1676400"/>
            <a:ext cx="35052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9">
            <a:extLst>
              <a:ext uri="{FF2B5EF4-FFF2-40B4-BE49-F238E27FC236}">
                <a16:creationId xmlns:a16="http://schemas.microsoft.com/office/drawing/2014/main" id="{49708460-CC2E-4D1E-828D-C1AC74E641DA}"/>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6" name="Rectangle 11">
            <a:extLst>
              <a:ext uri="{FF2B5EF4-FFF2-40B4-BE49-F238E27FC236}">
                <a16:creationId xmlns:a16="http://schemas.microsoft.com/office/drawing/2014/main" id="{7775EC40-F0C4-4383-9BC4-44088F945E43}"/>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D0EDDD26-E446-426E-9C50-39F82F61495D}" type="datetime1">
              <a:rPr lang="fr-FR"/>
              <a:pPr>
                <a:defRPr/>
              </a:pPr>
              <a:t>03/03/2022</a:t>
            </a:fld>
            <a:endParaRPr lang="fr-FR" dirty="0"/>
          </a:p>
        </p:txBody>
      </p:sp>
    </p:spTree>
    <p:extLst>
      <p:ext uri="{BB962C8B-B14F-4D97-AF65-F5344CB8AC3E}">
        <p14:creationId xmlns:p14="http://schemas.microsoft.com/office/powerpoint/2010/main" val="42846551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9">
            <a:extLst>
              <a:ext uri="{FF2B5EF4-FFF2-40B4-BE49-F238E27FC236}">
                <a16:creationId xmlns:a16="http://schemas.microsoft.com/office/drawing/2014/main" id="{494E4AA6-C032-4851-9605-486C621C6B82}"/>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5" name="Rectangle 11">
            <a:extLst>
              <a:ext uri="{FF2B5EF4-FFF2-40B4-BE49-F238E27FC236}">
                <a16:creationId xmlns:a16="http://schemas.microsoft.com/office/drawing/2014/main" id="{C2506D3C-68A9-4BD2-BCE1-4627FA916D81}"/>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4AD352E9-1977-47E3-8D55-70EDAC151CB8}" type="datetime1">
              <a:rPr lang="fr-FR"/>
              <a:pPr>
                <a:defRPr/>
              </a:pPr>
              <a:t>03/03/2022</a:t>
            </a:fld>
            <a:endParaRPr lang="fr-FR" dirty="0"/>
          </a:p>
        </p:txBody>
      </p:sp>
    </p:spTree>
    <p:extLst>
      <p:ext uri="{BB962C8B-B14F-4D97-AF65-F5344CB8AC3E}">
        <p14:creationId xmlns:p14="http://schemas.microsoft.com/office/powerpoint/2010/main" val="88255219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9">
            <a:extLst>
              <a:ext uri="{FF2B5EF4-FFF2-40B4-BE49-F238E27FC236}">
                <a16:creationId xmlns:a16="http://schemas.microsoft.com/office/drawing/2014/main" id="{B1E78A75-E5E1-46DE-9F4B-317F8BE263BD}"/>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5" name="Rectangle 11">
            <a:extLst>
              <a:ext uri="{FF2B5EF4-FFF2-40B4-BE49-F238E27FC236}">
                <a16:creationId xmlns:a16="http://schemas.microsoft.com/office/drawing/2014/main" id="{C578C361-7A3D-475F-8389-FDB2A4CAFFFF}"/>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135A5C69-54F0-4256-8D24-6072507F49C2}" type="datetime1">
              <a:rPr lang="fr-FR"/>
              <a:pPr>
                <a:defRPr/>
              </a:pPr>
              <a:t>03/03/2022</a:t>
            </a:fld>
            <a:endParaRPr lang="fr-FR" dirty="0"/>
          </a:p>
        </p:txBody>
      </p:sp>
    </p:spTree>
    <p:extLst>
      <p:ext uri="{BB962C8B-B14F-4D97-AF65-F5344CB8AC3E}">
        <p14:creationId xmlns:p14="http://schemas.microsoft.com/office/powerpoint/2010/main" val="235523055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9">
            <a:extLst>
              <a:ext uri="{FF2B5EF4-FFF2-40B4-BE49-F238E27FC236}">
                <a16:creationId xmlns:a16="http://schemas.microsoft.com/office/drawing/2014/main" id="{96A005F5-23E6-4D8E-86D5-E1F6527E88D0}"/>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6" name="Rectangle 11">
            <a:extLst>
              <a:ext uri="{FF2B5EF4-FFF2-40B4-BE49-F238E27FC236}">
                <a16:creationId xmlns:a16="http://schemas.microsoft.com/office/drawing/2014/main" id="{D5450EAA-4D87-463E-947B-3AB0DE0BFFD4}"/>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F7F0E94B-6426-44EB-A381-ED86A1DB8062}" type="datetime1">
              <a:rPr lang="fr-FR"/>
              <a:pPr>
                <a:defRPr/>
              </a:pPr>
              <a:t>03/03/2022</a:t>
            </a:fld>
            <a:endParaRPr lang="fr-FR" dirty="0"/>
          </a:p>
        </p:txBody>
      </p:sp>
    </p:spTree>
    <p:extLst>
      <p:ext uri="{BB962C8B-B14F-4D97-AF65-F5344CB8AC3E}">
        <p14:creationId xmlns:p14="http://schemas.microsoft.com/office/powerpoint/2010/main" val="287430261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9">
            <a:extLst>
              <a:ext uri="{FF2B5EF4-FFF2-40B4-BE49-F238E27FC236}">
                <a16:creationId xmlns:a16="http://schemas.microsoft.com/office/drawing/2014/main" id="{01FE8DDB-58C3-4230-BD9B-A315BBA848CF}"/>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8" name="Rectangle 11">
            <a:extLst>
              <a:ext uri="{FF2B5EF4-FFF2-40B4-BE49-F238E27FC236}">
                <a16:creationId xmlns:a16="http://schemas.microsoft.com/office/drawing/2014/main" id="{9067A3F0-7395-4155-A8C1-5AEFD29FAA56}"/>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CD24D0A9-4D95-47D5-8593-1C55FE9EF208}" type="datetime1">
              <a:rPr lang="fr-FR"/>
              <a:pPr>
                <a:defRPr/>
              </a:pPr>
              <a:t>03/03/2022</a:t>
            </a:fld>
            <a:endParaRPr lang="fr-FR" dirty="0"/>
          </a:p>
        </p:txBody>
      </p:sp>
    </p:spTree>
    <p:extLst>
      <p:ext uri="{BB962C8B-B14F-4D97-AF65-F5344CB8AC3E}">
        <p14:creationId xmlns:p14="http://schemas.microsoft.com/office/powerpoint/2010/main" val="398241024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9">
            <a:extLst>
              <a:ext uri="{FF2B5EF4-FFF2-40B4-BE49-F238E27FC236}">
                <a16:creationId xmlns:a16="http://schemas.microsoft.com/office/drawing/2014/main" id="{603321FF-BC08-419F-9735-63060DA600F0}"/>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4" name="Rectangle 11">
            <a:extLst>
              <a:ext uri="{FF2B5EF4-FFF2-40B4-BE49-F238E27FC236}">
                <a16:creationId xmlns:a16="http://schemas.microsoft.com/office/drawing/2014/main" id="{36B1D3C7-07D2-4F63-AD26-97380F4A5C37}"/>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A96D8E20-2B7F-4221-919C-7581701990BF}" type="datetime1">
              <a:rPr lang="fr-FR"/>
              <a:pPr>
                <a:defRPr/>
              </a:pPr>
              <a:t>03/03/2022</a:t>
            </a:fld>
            <a:endParaRPr lang="fr-FR" dirty="0"/>
          </a:p>
        </p:txBody>
      </p:sp>
    </p:spTree>
    <p:extLst>
      <p:ext uri="{BB962C8B-B14F-4D97-AF65-F5344CB8AC3E}">
        <p14:creationId xmlns:p14="http://schemas.microsoft.com/office/powerpoint/2010/main" val="251169170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076342DE-960C-47C3-B7C9-4C44823F5B97}"/>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3" name="Rectangle 11">
            <a:extLst>
              <a:ext uri="{FF2B5EF4-FFF2-40B4-BE49-F238E27FC236}">
                <a16:creationId xmlns:a16="http://schemas.microsoft.com/office/drawing/2014/main" id="{047D8003-B73D-4C43-828E-6C1A31A91CAB}"/>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DEEA1683-AC35-4CE4-AC72-4664204C586B}" type="datetime1">
              <a:rPr lang="fr-FR"/>
              <a:pPr>
                <a:defRPr/>
              </a:pPr>
              <a:t>03/03/2022</a:t>
            </a:fld>
            <a:endParaRPr lang="fr-FR" dirty="0"/>
          </a:p>
        </p:txBody>
      </p:sp>
    </p:spTree>
    <p:extLst>
      <p:ext uri="{BB962C8B-B14F-4D97-AF65-F5344CB8AC3E}">
        <p14:creationId xmlns:p14="http://schemas.microsoft.com/office/powerpoint/2010/main" val="372871030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9">
            <a:extLst>
              <a:ext uri="{FF2B5EF4-FFF2-40B4-BE49-F238E27FC236}">
                <a16:creationId xmlns:a16="http://schemas.microsoft.com/office/drawing/2014/main" id="{32B80849-F7B1-4AB4-B738-0FEC24F783F2}"/>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6" name="Rectangle 11">
            <a:extLst>
              <a:ext uri="{FF2B5EF4-FFF2-40B4-BE49-F238E27FC236}">
                <a16:creationId xmlns:a16="http://schemas.microsoft.com/office/drawing/2014/main" id="{FE233CB6-DFCE-463F-A5A3-0D78F36C3D32}"/>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4D617069-4506-419B-95A6-49F2B7E4BAA3}" type="datetime1">
              <a:rPr lang="fr-FR"/>
              <a:pPr>
                <a:defRPr/>
              </a:pPr>
              <a:t>03/03/2022</a:t>
            </a:fld>
            <a:endParaRPr lang="fr-FR" dirty="0"/>
          </a:p>
        </p:txBody>
      </p:sp>
    </p:spTree>
    <p:extLst>
      <p:ext uri="{BB962C8B-B14F-4D97-AF65-F5344CB8AC3E}">
        <p14:creationId xmlns:p14="http://schemas.microsoft.com/office/powerpoint/2010/main" val="29935571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9">
            <a:extLst>
              <a:ext uri="{FF2B5EF4-FFF2-40B4-BE49-F238E27FC236}">
                <a16:creationId xmlns:a16="http://schemas.microsoft.com/office/drawing/2014/main" id="{09181FC6-9355-436A-9B3C-5BE7DA7E1E29}"/>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dirty="0"/>
              <a:t>© HEC Paris - Département Management des Opérations et des Systèmes d'Information</a:t>
            </a:r>
          </a:p>
        </p:txBody>
      </p:sp>
      <p:sp>
        <p:nvSpPr>
          <p:cNvPr id="6" name="Rectangle 11">
            <a:extLst>
              <a:ext uri="{FF2B5EF4-FFF2-40B4-BE49-F238E27FC236}">
                <a16:creationId xmlns:a16="http://schemas.microsoft.com/office/drawing/2014/main" id="{49BBAED0-532C-435A-88A0-A6CE26A0C4D1}"/>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97F3579D-1CBC-4015-A229-C6D23A4D3CC0}" type="datetime1">
              <a:rPr lang="fr-FR"/>
              <a:pPr>
                <a:defRPr/>
              </a:pPr>
              <a:t>03/03/2022</a:t>
            </a:fld>
            <a:endParaRPr lang="fr-FR" dirty="0"/>
          </a:p>
        </p:txBody>
      </p:sp>
    </p:spTree>
    <p:extLst>
      <p:ext uri="{BB962C8B-B14F-4D97-AF65-F5344CB8AC3E}">
        <p14:creationId xmlns:p14="http://schemas.microsoft.com/office/powerpoint/2010/main" val="405691919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A582BEB-A0C9-45A9-A762-92C60F03EA2D}"/>
              </a:ext>
            </a:extLst>
          </p:cNvPr>
          <p:cNvSpPr>
            <a:spLocks noChangeArrowheads="1"/>
          </p:cNvSpPr>
          <p:nvPr/>
        </p:nvSpPr>
        <p:spPr bwMode="auto">
          <a:xfrm>
            <a:off x="838200" y="228600"/>
            <a:ext cx="7391400" cy="417513"/>
          </a:xfrm>
          <a:prstGeom prst="rect">
            <a:avLst/>
          </a:prstGeom>
          <a:noFill/>
          <a:ln w="12700">
            <a:noFill/>
            <a:miter lim="800000"/>
            <a:headEnd/>
            <a:tailEnd/>
          </a:ln>
          <a:effectLst/>
        </p:spPr>
        <p:txBody>
          <a:bodyPr lIns="90488" tIns="44450" rIns="90488" bIns="44450">
            <a:spAutoFit/>
          </a:bodyPr>
          <a:lstStyle/>
          <a:p>
            <a:pPr algn="l">
              <a:spcBef>
                <a:spcPct val="50000"/>
              </a:spcBef>
              <a:defRPr/>
            </a:pPr>
            <a:r>
              <a:rPr lang="fr-FR" sz="2400" i="1" dirty="0">
                <a:solidFill>
                  <a:srgbClr val="60D1FE"/>
                </a:solidFill>
                <a:latin typeface="Tahoma" pitchFamily="34" charset="0"/>
              </a:rPr>
              <a:t> </a:t>
            </a:r>
            <a:endParaRPr lang="fr-FR" sz="2400" i="1" dirty="0">
              <a:solidFill>
                <a:schemeClr val="accent1"/>
              </a:solidFill>
              <a:effectLst>
                <a:outerShdw blurRad="38100" dist="38100" dir="2700000" algn="tl">
                  <a:srgbClr val="C0C0C0"/>
                </a:outerShdw>
              </a:effectLst>
              <a:latin typeface="Tahoma" pitchFamily="34" charset="0"/>
            </a:endParaRPr>
          </a:p>
        </p:txBody>
      </p:sp>
      <p:sp>
        <p:nvSpPr>
          <p:cNvPr id="1030" name="Rectangle 4">
            <a:extLst>
              <a:ext uri="{FF2B5EF4-FFF2-40B4-BE49-F238E27FC236}">
                <a16:creationId xmlns:a16="http://schemas.microsoft.com/office/drawing/2014/main" id="{DAD91939-8118-4B71-8A7A-367040C4AE8B}"/>
              </a:ext>
            </a:extLst>
          </p:cNvPr>
          <p:cNvSpPr>
            <a:spLocks noGrp="1" noChangeArrowheads="1"/>
          </p:cNvSpPr>
          <p:nvPr>
            <p:ph type="title"/>
          </p:nvPr>
        </p:nvSpPr>
        <p:spPr bwMode="auto">
          <a:xfrm>
            <a:off x="1066800" y="9906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endParaRPr lang="fr-FR" altLang="fr-FR"/>
          </a:p>
        </p:txBody>
      </p:sp>
      <p:sp>
        <p:nvSpPr>
          <p:cNvPr id="1031" name="Rectangle 5">
            <a:extLst>
              <a:ext uri="{FF2B5EF4-FFF2-40B4-BE49-F238E27FC236}">
                <a16:creationId xmlns:a16="http://schemas.microsoft.com/office/drawing/2014/main" id="{03E28037-ACC0-4A15-BE49-8E1E899E3816}"/>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6394" name="Rectangle 10">
            <a:extLst>
              <a:ext uri="{FF2B5EF4-FFF2-40B4-BE49-F238E27FC236}">
                <a16:creationId xmlns:a16="http://schemas.microsoft.com/office/drawing/2014/main" id="{05D46451-8DB0-4BF2-9C7B-F512008D21FA}"/>
              </a:ext>
            </a:extLst>
          </p:cNvPr>
          <p:cNvSpPr>
            <a:spLocks noChangeArrowheads="1"/>
          </p:cNvSpPr>
          <p:nvPr/>
        </p:nvSpPr>
        <p:spPr bwMode="auto">
          <a:xfrm>
            <a:off x="1143000" y="152400"/>
            <a:ext cx="7391400" cy="363538"/>
          </a:xfrm>
          <a:prstGeom prst="rect">
            <a:avLst/>
          </a:prstGeom>
          <a:noFill/>
          <a:ln w="12700">
            <a:noFill/>
            <a:miter lim="800000"/>
            <a:headEnd/>
            <a:tailEnd/>
          </a:ln>
          <a:effectLst/>
        </p:spPr>
        <p:txBody>
          <a:bodyPr lIns="90488" tIns="44450" rIns="90488" bIns="44450">
            <a:spAutoFit/>
          </a:bodyPr>
          <a:lstStyle/>
          <a:p>
            <a:pPr algn="r">
              <a:spcBef>
                <a:spcPct val="50000"/>
              </a:spcBef>
              <a:defRPr/>
            </a:pPr>
            <a:r>
              <a:rPr lang="fr-FR" sz="2000" i="1" dirty="0">
                <a:solidFill>
                  <a:srgbClr val="00279F"/>
                </a:solidFill>
                <a:latin typeface="+mn-lt"/>
              </a:rPr>
              <a:t>Les stocks monopériodes</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70000"/>
        <a:buFont typeface="Wingdings" panose="05000000000000000000" pitchFamily="2" charset="2"/>
        <a:buChar char="l"/>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Font typeface="Wingdings" panose="05000000000000000000" pitchFamily="2" charset="2"/>
        <a:buChar char="Ø"/>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image" Target="../media/image6.png"/><Relationship Id="rId3" Type="http://schemas.openxmlformats.org/officeDocument/2006/relationships/tags" Target="../tags/tag8.xml"/><Relationship Id="rId7" Type="http://schemas.openxmlformats.org/officeDocument/2006/relationships/tags" Target="../tags/tag12.xml"/><Relationship Id="rId12" Type="http://schemas.openxmlformats.org/officeDocument/2006/relationships/notesSlide" Target="../notesSlides/notesSlide1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slideLayout" Target="../slideLayouts/slideLayout2.xml"/><Relationship Id="rId5" Type="http://schemas.openxmlformats.org/officeDocument/2006/relationships/tags" Target="../tags/tag10.xml"/><Relationship Id="rId10" Type="http://schemas.openxmlformats.org/officeDocument/2006/relationships/tags" Target="../tags/tag15.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27CEA9A6-FC64-4B89-BE0D-9CB92B7831B1}"/>
              </a:ext>
            </a:extLst>
          </p:cNvPr>
          <p:cNvSpPr txBox="1">
            <a:spLocks noChangeArrowheads="1"/>
          </p:cNvSpPr>
          <p:nvPr>
            <p:custDataLst>
              <p:tags r:id="rId1"/>
            </p:custDataLst>
          </p:nvPr>
        </p:nvSpPr>
        <p:spPr bwMode="auto">
          <a:xfrm>
            <a:off x="20746" y="28575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r" rtl="0" eaLnBrk="0" fontAlgn="base" hangingPunct="0">
              <a:lnSpc>
                <a:spcPct val="89000"/>
              </a:lnSpc>
              <a:spcBef>
                <a:spcPct val="0"/>
              </a:spcBef>
              <a:spcAft>
                <a:spcPct val="0"/>
              </a:spcAft>
              <a:defRPr sz="2800" b="1">
                <a:solidFill>
                  <a:srgbClr val="008000"/>
                </a:solidFill>
                <a:latin typeface="+mj-lt"/>
                <a:ea typeface="+mj-ea"/>
                <a:cs typeface="+mj-cs"/>
              </a:defRPr>
            </a:lvl1pPr>
            <a:lvl2pPr algn="r" rtl="0" eaLnBrk="0" fontAlgn="base" hangingPunct="0">
              <a:lnSpc>
                <a:spcPct val="89000"/>
              </a:lnSpc>
              <a:spcBef>
                <a:spcPct val="0"/>
              </a:spcBef>
              <a:spcAft>
                <a:spcPct val="0"/>
              </a:spcAft>
              <a:defRPr sz="2800" b="1">
                <a:solidFill>
                  <a:srgbClr val="008000"/>
                </a:solidFill>
                <a:latin typeface="Arial" charset="0"/>
              </a:defRPr>
            </a:lvl2pPr>
            <a:lvl3pPr algn="r" rtl="0" eaLnBrk="0" fontAlgn="base" hangingPunct="0">
              <a:lnSpc>
                <a:spcPct val="89000"/>
              </a:lnSpc>
              <a:spcBef>
                <a:spcPct val="0"/>
              </a:spcBef>
              <a:spcAft>
                <a:spcPct val="0"/>
              </a:spcAft>
              <a:defRPr sz="2800" b="1">
                <a:solidFill>
                  <a:srgbClr val="008000"/>
                </a:solidFill>
                <a:latin typeface="Arial" charset="0"/>
              </a:defRPr>
            </a:lvl3pPr>
            <a:lvl4pPr algn="r" rtl="0" eaLnBrk="0" fontAlgn="base" hangingPunct="0">
              <a:lnSpc>
                <a:spcPct val="89000"/>
              </a:lnSpc>
              <a:spcBef>
                <a:spcPct val="0"/>
              </a:spcBef>
              <a:spcAft>
                <a:spcPct val="0"/>
              </a:spcAft>
              <a:defRPr sz="2800" b="1">
                <a:solidFill>
                  <a:srgbClr val="008000"/>
                </a:solidFill>
                <a:latin typeface="Arial" charset="0"/>
              </a:defRPr>
            </a:lvl4pPr>
            <a:lvl5pPr algn="r" rtl="0" eaLnBrk="0" fontAlgn="base" hangingPunct="0">
              <a:lnSpc>
                <a:spcPct val="89000"/>
              </a:lnSpc>
              <a:spcBef>
                <a:spcPct val="0"/>
              </a:spcBef>
              <a:spcAft>
                <a:spcPct val="0"/>
              </a:spcAft>
              <a:defRPr sz="2800" b="1">
                <a:solidFill>
                  <a:srgbClr val="008000"/>
                </a:solidFill>
                <a:latin typeface="Arial" charset="0"/>
              </a:defRPr>
            </a:lvl5pPr>
            <a:lvl6pPr marL="457200" algn="r" rtl="0" eaLnBrk="0" fontAlgn="base" hangingPunct="0">
              <a:lnSpc>
                <a:spcPct val="89000"/>
              </a:lnSpc>
              <a:spcBef>
                <a:spcPct val="0"/>
              </a:spcBef>
              <a:spcAft>
                <a:spcPct val="0"/>
              </a:spcAft>
              <a:defRPr sz="2800" b="1">
                <a:solidFill>
                  <a:srgbClr val="008000"/>
                </a:solidFill>
                <a:latin typeface="Arial" charset="0"/>
              </a:defRPr>
            </a:lvl6pPr>
            <a:lvl7pPr marL="914400" algn="r" rtl="0" eaLnBrk="0" fontAlgn="base" hangingPunct="0">
              <a:lnSpc>
                <a:spcPct val="89000"/>
              </a:lnSpc>
              <a:spcBef>
                <a:spcPct val="0"/>
              </a:spcBef>
              <a:spcAft>
                <a:spcPct val="0"/>
              </a:spcAft>
              <a:defRPr sz="2800" b="1">
                <a:solidFill>
                  <a:srgbClr val="008000"/>
                </a:solidFill>
                <a:latin typeface="Arial" charset="0"/>
              </a:defRPr>
            </a:lvl7pPr>
            <a:lvl8pPr marL="1371600" algn="r" rtl="0" eaLnBrk="0" fontAlgn="base" hangingPunct="0">
              <a:lnSpc>
                <a:spcPct val="89000"/>
              </a:lnSpc>
              <a:spcBef>
                <a:spcPct val="0"/>
              </a:spcBef>
              <a:spcAft>
                <a:spcPct val="0"/>
              </a:spcAft>
              <a:defRPr sz="2800" b="1">
                <a:solidFill>
                  <a:srgbClr val="008000"/>
                </a:solidFill>
                <a:latin typeface="Arial" charset="0"/>
              </a:defRPr>
            </a:lvl8pPr>
            <a:lvl9pPr marL="1828800" algn="r" rtl="0" eaLnBrk="0" fontAlgn="base" hangingPunct="0">
              <a:lnSpc>
                <a:spcPct val="89000"/>
              </a:lnSpc>
              <a:spcBef>
                <a:spcPct val="0"/>
              </a:spcBef>
              <a:spcAft>
                <a:spcPct val="0"/>
              </a:spcAft>
              <a:defRPr sz="2800" b="1">
                <a:solidFill>
                  <a:srgbClr val="008000"/>
                </a:solidFill>
                <a:latin typeface="Arial" charset="0"/>
              </a:defRPr>
            </a:lvl9pPr>
          </a:lstStyle>
          <a:p>
            <a:pPr algn="ctr">
              <a:defRPr/>
            </a:pPr>
            <a:r>
              <a:rPr lang="fr-FR" kern="0" dirty="0"/>
              <a:t>Les stocks monopériodes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5D2A7D1-0E11-41CA-ADDC-46EC7707047A}"/>
              </a:ext>
            </a:extLst>
          </p:cNvPr>
          <p:cNvSpPr/>
          <p:nvPr/>
        </p:nvSpPr>
        <p:spPr bwMode="auto">
          <a:xfrm>
            <a:off x="3664173" y="2838376"/>
            <a:ext cx="2880312" cy="959431"/>
          </a:xfrm>
          <a:prstGeom prst="rect">
            <a:avLst/>
          </a:prstGeom>
          <a:solidFill>
            <a:schemeClr val="accent2">
              <a:lumMod val="40000"/>
              <a:lumOff val="60000"/>
            </a:schemeClr>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dirty="0">
              <a:ln>
                <a:noFill/>
              </a:ln>
              <a:solidFill>
                <a:schemeClr val="tx1"/>
              </a:solidFill>
              <a:effectLst/>
              <a:latin typeface="Arial" charset="0"/>
            </a:endParaRPr>
          </a:p>
        </p:txBody>
      </p:sp>
      <p:sp>
        <p:nvSpPr>
          <p:cNvPr id="2" name="Titre 1">
            <a:extLst>
              <a:ext uri="{FF2B5EF4-FFF2-40B4-BE49-F238E27FC236}">
                <a16:creationId xmlns:a16="http://schemas.microsoft.com/office/drawing/2014/main" id="{0B7F3C1C-815F-4D03-A759-30416B06D245}"/>
              </a:ext>
            </a:extLst>
          </p:cNvPr>
          <p:cNvSpPr>
            <a:spLocks noGrp="1"/>
          </p:cNvSpPr>
          <p:nvPr>
            <p:ph type="title"/>
          </p:nvPr>
        </p:nvSpPr>
        <p:spPr/>
        <p:txBody>
          <a:bodyPr/>
          <a:lstStyle/>
          <a:p>
            <a:r>
              <a:rPr lang="fr-FR" dirty="0"/>
              <a:t>Loi uniforme</a:t>
            </a:r>
          </a:p>
        </p:txBody>
      </p:sp>
      <p:sp>
        <p:nvSpPr>
          <p:cNvPr id="4" name="Espace réservé du pied de page 3">
            <a:extLst>
              <a:ext uri="{FF2B5EF4-FFF2-40B4-BE49-F238E27FC236}">
                <a16:creationId xmlns:a16="http://schemas.microsoft.com/office/drawing/2014/main" id="{F84E14F1-0088-4614-8E9A-8219963FD609}"/>
              </a:ext>
            </a:extLst>
          </p:cNvPr>
          <p:cNvSpPr>
            <a:spLocks noGrp="1"/>
          </p:cNvSpPr>
          <p:nvPr>
            <p:ph type="ftr" sz="quarter" idx="10"/>
          </p:nvPr>
        </p:nvSpPr>
        <p:spPr/>
        <p:txBody>
          <a:bodyPr/>
          <a:lstStyle/>
          <a:p>
            <a:pPr>
              <a:defRPr/>
            </a:pPr>
            <a:r>
              <a:rPr lang="fr-FR" dirty="0"/>
              <a:t>© HEC Paris - Département Management des Opérations et des Systèmes d'Information</a:t>
            </a:r>
          </a:p>
        </p:txBody>
      </p:sp>
      <p:sp>
        <p:nvSpPr>
          <p:cNvPr id="5" name="Espace réservé de la date 4">
            <a:extLst>
              <a:ext uri="{FF2B5EF4-FFF2-40B4-BE49-F238E27FC236}">
                <a16:creationId xmlns:a16="http://schemas.microsoft.com/office/drawing/2014/main" id="{483E1E65-4ADF-4CF9-87C2-A827B89A3BDF}"/>
              </a:ext>
            </a:extLst>
          </p:cNvPr>
          <p:cNvSpPr>
            <a:spLocks noGrp="1"/>
          </p:cNvSpPr>
          <p:nvPr>
            <p:ph type="dt" sz="half" idx="11"/>
          </p:nvPr>
        </p:nvSpPr>
        <p:spPr/>
        <p:txBody>
          <a:bodyPr/>
          <a:lstStyle/>
          <a:p>
            <a:pPr>
              <a:defRPr/>
            </a:pPr>
            <a:fld id="{4AD352E9-1977-47E3-8D55-70EDAC151CB8}" type="datetime1">
              <a:rPr lang="fr-FR" smtClean="0"/>
              <a:pPr>
                <a:defRPr/>
              </a:pPr>
              <a:t>03/03/2022</a:t>
            </a:fld>
            <a:endParaRPr lang="fr-FR" dirty="0"/>
          </a:p>
        </p:txBody>
      </p:sp>
      <p:graphicFrame>
        <p:nvGraphicFramePr>
          <p:cNvPr id="7" name="Object 8">
            <a:hlinkClick r:id="" action="ppaction://ole?verb=0"/>
            <a:extLst>
              <a:ext uri="{FF2B5EF4-FFF2-40B4-BE49-F238E27FC236}">
                <a16:creationId xmlns:a16="http://schemas.microsoft.com/office/drawing/2014/main" id="{B2339C50-C9D5-4A8A-A520-DB03813823B9}"/>
              </a:ext>
            </a:extLst>
          </p:cNvPr>
          <p:cNvGraphicFramePr>
            <a:graphicFrameLocks/>
          </p:cNvGraphicFramePr>
          <p:nvPr>
            <p:extLst>
              <p:ext uri="{D42A27DB-BD31-4B8C-83A1-F6EECF244321}">
                <p14:modId xmlns:p14="http://schemas.microsoft.com/office/powerpoint/2010/main" val="1611080596"/>
              </p:ext>
            </p:extLst>
          </p:nvPr>
        </p:nvGraphicFramePr>
        <p:xfrm>
          <a:off x="2627784" y="4514701"/>
          <a:ext cx="3140075" cy="649288"/>
        </p:xfrm>
        <a:graphic>
          <a:graphicData uri="http://schemas.openxmlformats.org/presentationml/2006/ole">
            <mc:AlternateContent xmlns:mc="http://schemas.openxmlformats.org/markup-compatibility/2006">
              <mc:Choice xmlns:v="urn:schemas-microsoft-com:vml" Requires="v">
                <p:oleObj spid="_x0000_s15500" name="Equation" r:id="rId4" imgW="1904760" imgH="393480" progId="Equation.3">
                  <p:embed/>
                </p:oleObj>
              </mc:Choice>
              <mc:Fallback>
                <p:oleObj name="Equation" r:id="rId4" imgW="1904760" imgH="393480" progId="Equation.3">
                  <p:embed/>
                  <p:pic>
                    <p:nvPicPr>
                      <p:cNvPr id="191496" name="Object 8">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7784" y="4514701"/>
                        <a:ext cx="3140075"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Object 9">
            <a:hlinkClick r:id="" action="ppaction://ole?verb=0"/>
            <a:extLst>
              <a:ext uri="{FF2B5EF4-FFF2-40B4-BE49-F238E27FC236}">
                <a16:creationId xmlns:a16="http://schemas.microsoft.com/office/drawing/2014/main" id="{E6096A28-47DB-47F6-AB1C-9C7B9B07A5F5}"/>
              </a:ext>
            </a:extLst>
          </p:cNvPr>
          <p:cNvGraphicFramePr>
            <a:graphicFrameLocks/>
          </p:cNvGraphicFramePr>
          <p:nvPr>
            <p:extLst>
              <p:ext uri="{D42A27DB-BD31-4B8C-83A1-F6EECF244321}">
                <p14:modId xmlns:p14="http://schemas.microsoft.com/office/powerpoint/2010/main" val="1355087023"/>
              </p:ext>
            </p:extLst>
          </p:nvPr>
        </p:nvGraphicFramePr>
        <p:xfrm>
          <a:off x="1214414" y="5372001"/>
          <a:ext cx="6762750" cy="649287"/>
        </p:xfrm>
        <a:graphic>
          <a:graphicData uri="http://schemas.openxmlformats.org/presentationml/2006/ole">
            <mc:AlternateContent xmlns:mc="http://schemas.openxmlformats.org/markup-compatibility/2006">
              <mc:Choice xmlns:v="urn:schemas-microsoft-com:vml" Requires="v">
                <p:oleObj spid="_x0000_s15501" name="Equation" r:id="rId6" imgW="4101840" imgH="393480" progId="Equation.3">
                  <p:embed/>
                </p:oleObj>
              </mc:Choice>
              <mc:Fallback>
                <p:oleObj name="Equation" r:id="rId6" imgW="4101840" imgH="393480" progId="Equation.3">
                  <p:embed/>
                  <p:pic>
                    <p:nvPicPr>
                      <p:cNvPr id="191497" name="Object 9">
                        <a:hlinkClick r:id="" action="ppaction://ole?verb=0"/>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4414" y="5372001"/>
                        <a:ext cx="676275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0" name="Connecteur droit avec flèche 9">
            <a:extLst>
              <a:ext uri="{FF2B5EF4-FFF2-40B4-BE49-F238E27FC236}">
                <a16:creationId xmlns:a16="http://schemas.microsoft.com/office/drawing/2014/main" id="{45A1E2C3-44B9-436F-A461-F7C69A4AB2E0}"/>
              </a:ext>
            </a:extLst>
          </p:cNvPr>
          <p:cNvCxnSpPr>
            <a:cxnSpLocks/>
          </p:cNvCxnSpPr>
          <p:nvPr/>
        </p:nvCxnSpPr>
        <p:spPr bwMode="auto">
          <a:xfrm flipV="1">
            <a:off x="2656061" y="1878946"/>
            <a:ext cx="0" cy="1918861"/>
          </a:xfrm>
          <a:prstGeom prst="straightConnector1">
            <a:avLst/>
          </a:prstGeom>
          <a:solidFill>
            <a:schemeClr val="bg1"/>
          </a:solidFill>
          <a:ln w="12700" cap="flat" cmpd="sng" algn="ctr">
            <a:solidFill>
              <a:srgbClr val="000000"/>
            </a:solidFill>
            <a:prstDash val="solid"/>
            <a:round/>
            <a:headEnd type="none" w="med" len="med"/>
            <a:tailEnd type="triangle"/>
          </a:ln>
          <a:effectLst/>
        </p:spPr>
      </p:cxnSp>
      <p:cxnSp>
        <p:nvCxnSpPr>
          <p:cNvPr id="12" name="Connecteur droit avec flèche 11">
            <a:extLst>
              <a:ext uri="{FF2B5EF4-FFF2-40B4-BE49-F238E27FC236}">
                <a16:creationId xmlns:a16="http://schemas.microsoft.com/office/drawing/2014/main" id="{A9DE61C8-A484-4B06-8A58-35E527F6FA97}"/>
              </a:ext>
            </a:extLst>
          </p:cNvPr>
          <p:cNvCxnSpPr/>
          <p:nvPr/>
        </p:nvCxnSpPr>
        <p:spPr bwMode="auto">
          <a:xfrm>
            <a:off x="2656061" y="3797807"/>
            <a:ext cx="4436219" cy="0"/>
          </a:xfrm>
          <a:prstGeom prst="straightConnector1">
            <a:avLst/>
          </a:prstGeom>
          <a:solidFill>
            <a:schemeClr val="bg1"/>
          </a:solidFill>
          <a:ln w="12700" cap="flat" cmpd="sng" algn="ctr">
            <a:solidFill>
              <a:srgbClr val="000000"/>
            </a:solidFill>
            <a:prstDash val="solid"/>
            <a:round/>
            <a:headEnd type="none" w="med" len="med"/>
            <a:tailEnd type="triangle"/>
          </a:ln>
          <a:effectLst/>
        </p:spPr>
      </p:cxnSp>
      <p:sp>
        <p:nvSpPr>
          <p:cNvPr id="14" name="ZoneTexte 13">
            <a:extLst>
              <a:ext uri="{FF2B5EF4-FFF2-40B4-BE49-F238E27FC236}">
                <a16:creationId xmlns:a16="http://schemas.microsoft.com/office/drawing/2014/main" id="{B0059023-0084-4397-A7F8-714EE4BA4FE9}"/>
              </a:ext>
            </a:extLst>
          </p:cNvPr>
          <p:cNvSpPr txBox="1"/>
          <p:nvPr/>
        </p:nvSpPr>
        <p:spPr>
          <a:xfrm>
            <a:off x="3315359" y="3835148"/>
            <a:ext cx="697627" cy="313932"/>
          </a:xfrm>
          <a:prstGeom prst="rect">
            <a:avLst/>
          </a:prstGeom>
          <a:noFill/>
        </p:spPr>
        <p:txBody>
          <a:bodyPr wrap="none" rtlCol="0">
            <a:spAutoFit/>
          </a:bodyPr>
          <a:lstStyle/>
          <a:p>
            <a:r>
              <a:rPr lang="fr-FR" sz="1600" dirty="0">
                <a:solidFill>
                  <a:srgbClr val="000000"/>
                </a:solidFill>
              </a:rPr>
              <a:t>Dmin</a:t>
            </a:r>
          </a:p>
        </p:txBody>
      </p:sp>
      <p:sp>
        <p:nvSpPr>
          <p:cNvPr id="15" name="ZoneTexte 14">
            <a:extLst>
              <a:ext uri="{FF2B5EF4-FFF2-40B4-BE49-F238E27FC236}">
                <a16:creationId xmlns:a16="http://schemas.microsoft.com/office/drawing/2014/main" id="{7D9CC382-3CF0-42AF-B8FA-0BD07BCCF9ED}"/>
              </a:ext>
            </a:extLst>
          </p:cNvPr>
          <p:cNvSpPr txBox="1"/>
          <p:nvPr/>
        </p:nvSpPr>
        <p:spPr>
          <a:xfrm>
            <a:off x="6145140" y="3823162"/>
            <a:ext cx="742511" cy="313932"/>
          </a:xfrm>
          <a:prstGeom prst="rect">
            <a:avLst/>
          </a:prstGeom>
          <a:noFill/>
        </p:spPr>
        <p:txBody>
          <a:bodyPr wrap="none" rtlCol="0">
            <a:spAutoFit/>
          </a:bodyPr>
          <a:lstStyle/>
          <a:p>
            <a:r>
              <a:rPr lang="fr-FR" sz="1600" dirty="0">
                <a:solidFill>
                  <a:srgbClr val="000000"/>
                </a:solidFill>
              </a:rPr>
              <a:t>Dmax</a:t>
            </a:r>
          </a:p>
        </p:txBody>
      </p:sp>
      <p:sp>
        <p:nvSpPr>
          <p:cNvPr id="16" name="ZoneTexte 15">
            <a:extLst>
              <a:ext uri="{FF2B5EF4-FFF2-40B4-BE49-F238E27FC236}">
                <a16:creationId xmlns:a16="http://schemas.microsoft.com/office/drawing/2014/main" id="{136D29A5-B57E-41BB-B698-DC4D8720183E}"/>
              </a:ext>
            </a:extLst>
          </p:cNvPr>
          <p:cNvSpPr txBox="1"/>
          <p:nvPr/>
        </p:nvSpPr>
        <p:spPr>
          <a:xfrm>
            <a:off x="1489182" y="2857081"/>
            <a:ext cx="1151277" cy="313932"/>
          </a:xfrm>
          <a:prstGeom prst="rect">
            <a:avLst/>
          </a:prstGeom>
          <a:noFill/>
        </p:spPr>
        <p:txBody>
          <a:bodyPr wrap="none" rtlCol="0">
            <a:spAutoFit/>
          </a:bodyPr>
          <a:lstStyle/>
          <a:p>
            <a:pPr algn="l"/>
            <a:r>
              <a:rPr lang="fr-FR" sz="1600" b="0" dirty="0">
                <a:solidFill>
                  <a:srgbClr val="000000"/>
                </a:solidFill>
              </a:rPr>
              <a:t>Probabilité</a:t>
            </a:r>
          </a:p>
        </p:txBody>
      </p:sp>
    </p:spTree>
    <p:extLst>
      <p:ext uri="{BB962C8B-B14F-4D97-AF65-F5344CB8AC3E}">
        <p14:creationId xmlns:p14="http://schemas.microsoft.com/office/powerpoint/2010/main" val="166753408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F3C1C-815F-4D03-A759-30416B06D245}"/>
              </a:ext>
            </a:extLst>
          </p:cNvPr>
          <p:cNvSpPr>
            <a:spLocks noGrp="1"/>
          </p:cNvSpPr>
          <p:nvPr>
            <p:ph type="title"/>
          </p:nvPr>
        </p:nvSpPr>
        <p:spPr/>
        <p:txBody>
          <a:bodyPr/>
          <a:lstStyle/>
          <a:p>
            <a:r>
              <a:rPr lang="fr-FR" dirty="0"/>
              <a:t>Loi normale</a:t>
            </a:r>
          </a:p>
        </p:txBody>
      </p:sp>
      <p:sp>
        <p:nvSpPr>
          <p:cNvPr id="31" name="Espace réservé du contenu 30">
            <a:extLst>
              <a:ext uri="{FF2B5EF4-FFF2-40B4-BE49-F238E27FC236}">
                <a16:creationId xmlns:a16="http://schemas.microsoft.com/office/drawing/2014/main" id="{46D45628-2FC1-4F13-A23C-F88A0E75DD9A}"/>
              </a:ext>
            </a:extLst>
          </p:cNvPr>
          <p:cNvSpPr>
            <a:spLocks noGrp="1"/>
          </p:cNvSpPr>
          <p:nvPr>
            <p:ph idx="1"/>
          </p:nvPr>
        </p:nvSpPr>
        <p:spPr>
          <a:xfrm>
            <a:off x="179388" y="3861048"/>
            <a:ext cx="8785095" cy="1266203"/>
          </a:xfrm>
        </p:spPr>
        <p:txBody>
          <a:bodyPr/>
          <a:lstStyle/>
          <a:p>
            <a:pPr>
              <a:buFont typeface="Arial" panose="020B0604020202020204" pitchFamily="34" charset="0"/>
              <a:buChar char="•"/>
            </a:pPr>
            <a:r>
              <a:rPr lang="fr-FR" sz="2000" dirty="0"/>
              <a:t>Même raisonnement que pour les stocks de sécurité</a:t>
            </a:r>
          </a:p>
          <a:p>
            <a:pPr lvl="1">
              <a:buFont typeface="Arial" panose="020B0604020202020204" pitchFamily="34" charset="0"/>
              <a:buChar char="•"/>
            </a:pPr>
            <a:r>
              <a:rPr lang="fr-FR" sz="1600" dirty="0"/>
              <a:t>On recherche le nombre d’écarts type correspondant à la probabilité recherchée</a:t>
            </a:r>
          </a:p>
          <a:p>
            <a:pPr>
              <a:buFont typeface="Arial" panose="020B0604020202020204" pitchFamily="34" charset="0"/>
              <a:buChar char="•"/>
            </a:pPr>
            <a:r>
              <a:rPr lang="fr-FR" sz="2000" dirty="0"/>
              <a:t>L’expression mathématique du profit (pour les fanas des maths)</a:t>
            </a:r>
          </a:p>
          <a:p>
            <a:pPr lvl="1">
              <a:buFont typeface="Arial" panose="020B0604020202020204" pitchFamily="34" charset="0"/>
              <a:buChar char="•"/>
            </a:pPr>
            <a:r>
              <a:rPr lang="fr-FR" sz="1600" dirty="0"/>
              <a:t>Avec Co = Prix d’achat – Prix solde et Cu = prix de vente – prix d’achat</a:t>
            </a:r>
          </a:p>
        </p:txBody>
      </p:sp>
      <p:sp>
        <p:nvSpPr>
          <p:cNvPr id="8" name="Freeform 7">
            <a:extLst>
              <a:ext uri="{FF2B5EF4-FFF2-40B4-BE49-F238E27FC236}">
                <a16:creationId xmlns:a16="http://schemas.microsoft.com/office/drawing/2014/main" id="{B1E86184-7BF4-4A76-B87F-ACAB7417BFE7}"/>
              </a:ext>
            </a:extLst>
          </p:cNvPr>
          <p:cNvSpPr>
            <a:spLocks/>
          </p:cNvSpPr>
          <p:nvPr>
            <p:custDataLst>
              <p:tags r:id="rId1"/>
            </p:custDataLst>
          </p:nvPr>
        </p:nvSpPr>
        <p:spPr bwMode="auto">
          <a:xfrm>
            <a:off x="3743177" y="1042159"/>
            <a:ext cx="1990725" cy="2176463"/>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9" name="Freeform 8">
            <a:extLst>
              <a:ext uri="{FF2B5EF4-FFF2-40B4-BE49-F238E27FC236}">
                <a16:creationId xmlns:a16="http://schemas.microsoft.com/office/drawing/2014/main" id="{44D2435B-1F72-4BF7-B664-3DE0C92BD710}"/>
              </a:ext>
            </a:extLst>
          </p:cNvPr>
          <p:cNvSpPr>
            <a:spLocks/>
          </p:cNvSpPr>
          <p:nvPr>
            <p:custDataLst>
              <p:tags r:id="rId2"/>
            </p:custDataLst>
          </p:nvPr>
        </p:nvSpPr>
        <p:spPr bwMode="auto">
          <a:xfrm>
            <a:off x="3719364" y="692909"/>
            <a:ext cx="4763" cy="2941638"/>
          </a:xfrm>
          <a:custGeom>
            <a:avLst/>
            <a:gdLst>
              <a:gd name="T0" fmla="*/ 0 w 3"/>
              <a:gd name="T1" fmla="*/ 0 h 1853"/>
              <a:gd name="T2" fmla="*/ 0 w 3"/>
              <a:gd name="T3" fmla="*/ 1852 h 1853"/>
              <a:gd name="T4" fmla="*/ 2 w 3"/>
              <a:gd name="T5" fmla="*/ 1852 h 1853"/>
              <a:gd name="T6" fmla="*/ 0 60000 65536"/>
              <a:gd name="T7" fmla="*/ 0 60000 65536"/>
              <a:gd name="T8" fmla="*/ 0 60000 65536"/>
              <a:gd name="T9" fmla="*/ 0 w 3"/>
              <a:gd name="T10" fmla="*/ 0 h 1853"/>
              <a:gd name="T11" fmla="*/ 3 w 3"/>
              <a:gd name="T12" fmla="*/ 1853 h 1853"/>
            </a:gdLst>
            <a:ahLst/>
            <a:cxnLst>
              <a:cxn ang="T6">
                <a:pos x="T0" y="T1"/>
              </a:cxn>
              <a:cxn ang="T7">
                <a:pos x="T2" y="T3"/>
              </a:cxn>
              <a:cxn ang="T8">
                <a:pos x="T4" y="T5"/>
              </a:cxn>
            </a:cxnLst>
            <a:rect l="T9" t="T10" r="T11" b="T12"/>
            <a:pathLst>
              <a:path w="3" h="1853">
                <a:moveTo>
                  <a:pt x="0" y="0"/>
                </a:moveTo>
                <a:lnTo>
                  <a:pt x="0" y="1852"/>
                </a:lnTo>
                <a:lnTo>
                  <a:pt x="2" y="1852"/>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0" name="Freeform 9">
            <a:extLst>
              <a:ext uri="{FF2B5EF4-FFF2-40B4-BE49-F238E27FC236}">
                <a16:creationId xmlns:a16="http://schemas.microsoft.com/office/drawing/2014/main" id="{916CAB1D-F70D-46F7-8E65-2397F28BF15A}"/>
              </a:ext>
            </a:extLst>
          </p:cNvPr>
          <p:cNvSpPr>
            <a:spLocks/>
          </p:cNvSpPr>
          <p:nvPr>
            <p:custDataLst>
              <p:tags r:id="rId3"/>
            </p:custDataLst>
          </p:nvPr>
        </p:nvSpPr>
        <p:spPr bwMode="auto">
          <a:xfrm>
            <a:off x="1741339" y="1048509"/>
            <a:ext cx="1974850" cy="1981200"/>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1" name="Freeform 10">
            <a:extLst>
              <a:ext uri="{FF2B5EF4-FFF2-40B4-BE49-F238E27FC236}">
                <a16:creationId xmlns:a16="http://schemas.microsoft.com/office/drawing/2014/main" id="{39A3E6A3-43A1-48FE-A90C-CCDB813FC84B}"/>
              </a:ext>
            </a:extLst>
          </p:cNvPr>
          <p:cNvSpPr>
            <a:spLocks/>
          </p:cNvSpPr>
          <p:nvPr>
            <p:custDataLst>
              <p:tags r:id="rId4"/>
            </p:custDataLst>
          </p:nvPr>
        </p:nvSpPr>
        <p:spPr bwMode="auto">
          <a:xfrm flipH="1">
            <a:off x="4572000" y="2100326"/>
            <a:ext cx="45719" cy="1118296"/>
          </a:xfrm>
          <a:custGeom>
            <a:avLst/>
            <a:gdLst>
              <a:gd name="T0" fmla="*/ 0 w 3"/>
              <a:gd name="T1" fmla="*/ 1428 h 1429"/>
              <a:gd name="T2" fmla="*/ 0 w 3"/>
              <a:gd name="T3" fmla="*/ 0 h 1429"/>
              <a:gd name="T4" fmla="*/ 2 w 3"/>
              <a:gd name="T5" fmla="*/ 0 h 1429"/>
              <a:gd name="T6" fmla="*/ 0 60000 65536"/>
              <a:gd name="T7" fmla="*/ 0 60000 65536"/>
              <a:gd name="T8" fmla="*/ 0 60000 65536"/>
              <a:gd name="T9" fmla="*/ 0 w 3"/>
              <a:gd name="T10" fmla="*/ 0 h 1429"/>
              <a:gd name="T11" fmla="*/ 3 w 3"/>
              <a:gd name="T12" fmla="*/ 1429 h 1429"/>
            </a:gdLst>
            <a:ahLst/>
            <a:cxnLst>
              <a:cxn ang="T6">
                <a:pos x="T0" y="T1"/>
              </a:cxn>
              <a:cxn ang="T7">
                <a:pos x="T2" y="T3"/>
              </a:cxn>
              <a:cxn ang="T8">
                <a:pos x="T4" y="T5"/>
              </a:cxn>
            </a:cxnLst>
            <a:rect l="T9" t="T10" r="T11" b="T12"/>
            <a:pathLst>
              <a:path w="3" h="1429">
                <a:moveTo>
                  <a:pt x="0" y="1428"/>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 name="Freeform 14" descr="Diagonales larges vers le haut">
            <a:extLst>
              <a:ext uri="{FF2B5EF4-FFF2-40B4-BE49-F238E27FC236}">
                <a16:creationId xmlns:a16="http://schemas.microsoft.com/office/drawing/2014/main" id="{31A6BCB9-86AC-4EAE-94D4-D4328503B3E3}"/>
              </a:ext>
            </a:extLst>
          </p:cNvPr>
          <p:cNvSpPr>
            <a:spLocks/>
          </p:cNvSpPr>
          <p:nvPr>
            <p:custDataLst>
              <p:tags r:id="rId5"/>
            </p:custDataLst>
          </p:nvPr>
        </p:nvSpPr>
        <p:spPr bwMode="auto">
          <a:xfrm>
            <a:off x="5702152" y="3028122"/>
            <a:ext cx="26987" cy="153987"/>
          </a:xfrm>
          <a:custGeom>
            <a:avLst/>
            <a:gdLst>
              <a:gd name="T0" fmla="*/ 0 w 17"/>
              <a:gd name="T1" fmla="*/ 0 h 97"/>
              <a:gd name="T2" fmla="*/ 0 w 17"/>
              <a:gd name="T3" fmla="*/ 96 h 97"/>
              <a:gd name="T4" fmla="*/ 16 w 17"/>
              <a:gd name="T5" fmla="*/ 96 h 97"/>
              <a:gd name="T6" fmla="*/ 16 w 17"/>
              <a:gd name="T7" fmla="*/ 0 h 97"/>
              <a:gd name="T8" fmla="*/ 0 w 17"/>
              <a:gd name="T9" fmla="*/ 0 h 97"/>
              <a:gd name="T10" fmla="*/ 0 60000 65536"/>
              <a:gd name="T11" fmla="*/ 0 60000 65536"/>
              <a:gd name="T12" fmla="*/ 0 60000 65536"/>
              <a:gd name="T13" fmla="*/ 0 60000 65536"/>
              <a:gd name="T14" fmla="*/ 0 60000 65536"/>
              <a:gd name="T15" fmla="*/ 0 w 17"/>
              <a:gd name="T16" fmla="*/ 0 h 97"/>
              <a:gd name="T17" fmla="*/ 17 w 17"/>
              <a:gd name="T18" fmla="*/ 97 h 97"/>
            </a:gdLst>
            <a:ahLst/>
            <a:cxnLst>
              <a:cxn ang="T10">
                <a:pos x="T0" y="T1"/>
              </a:cxn>
              <a:cxn ang="T11">
                <a:pos x="T2" y="T3"/>
              </a:cxn>
              <a:cxn ang="T12">
                <a:pos x="T4" y="T5"/>
              </a:cxn>
              <a:cxn ang="T13">
                <a:pos x="T6" y="T7"/>
              </a:cxn>
              <a:cxn ang="T14">
                <a:pos x="T8" y="T9"/>
              </a:cxn>
            </a:cxnLst>
            <a:rect l="T15" t="T16" r="T17" b="T18"/>
            <a:pathLst>
              <a:path w="17" h="97">
                <a:moveTo>
                  <a:pt x="0" y="0"/>
                </a:moveTo>
                <a:lnTo>
                  <a:pt x="0" y="96"/>
                </a:lnTo>
                <a:lnTo>
                  <a:pt x="16" y="96"/>
                </a:lnTo>
                <a:lnTo>
                  <a:pt x="16" y="0"/>
                </a:lnTo>
                <a:lnTo>
                  <a:pt x="0" y="0"/>
                </a:lnTo>
              </a:path>
            </a:pathLst>
          </a:custGeom>
          <a:pattFill prst="wdUpDiag">
            <a:fgClr>
              <a:srgbClr val="000000"/>
            </a:fgClr>
            <a:bgClr>
              <a:srgbClr val="FFFFFF"/>
            </a:bgClr>
          </a:pattFill>
          <a:ln w="12700" cap="rnd" cmpd="sng">
            <a:solidFill>
              <a:srgbClr val="FFFFFF"/>
            </a:solidFill>
            <a:prstDash val="solid"/>
            <a:round/>
            <a:headEnd type="none" w="med" len="med"/>
            <a:tailEnd type="none" w="med" len="med"/>
          </a:ln>
        </p:spPr>
        <p:txBody>
          <a:bodyPr/>
          <a:lstStyle/>
          <a:p>
            <a:endParaRPr lang="fr-FR" dirty="0"/>
          </a:p>
        </p:txBody>
      </p:sp>
      <p:sp>
        <p:nvSpPr>
          <p:cNvPr id="16" name="Rectangle 15">
            <a:extLst>
              <a:ext uri="{FF2B5EF4-FFF2-40B4-BE49-F238E27FC236}">
                <a16:creationId xmlns:a16="http://schemas.microsoft.com/office/drawing/2014/main" id="{22FBB8D7-0BFA-4831-BFC1-BC9CBC54AB0E}"/>
              </a:ext>
            </a:extLst>
          </p:cNvPr>
          <p:cNvSpPr>
            <a:spLocks noChangeArrowheads="1"/>
          </p:cNvSpPr>
          <p:nvPr>
            <p:custDataLst>
              <p:tags r:id="rId6"/>
            </p:custDataLst>
          </p:nvPr>
        </p:nvSpPr>
        <p:spPr bwMode="auto">
          <a:xfrm>
            <a:off x="85066" y="625266"/>
            <a:ext cx="1365761" cy="671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pPr algn="r"/>
            <a:r>
              <a:rPr lang="fr-FR" altLang="fr-FR" sz="1400" b="0" dirty="0">
                <a:solidFill>
                  <a:srgbClr val="000000"/>
                </a:solidFill>
              </a:rPr>
              <a:t>Densité de</a:t>
            </a:r>
          </a:p>
          <a:p>
            <a:pPr algn="r"/>
            <a:r>
              <a:rPr lang="fr-FR" altLang="fr-FR" sz="1400" b="0" dirty="0">
                <a:solidFill>
                  <a:srgbClr val="000000"/>
                </a:solidFill>
              </a:rPr>
              <a:t>probabilité</a:t>
            </a:r>
          </a:p>
          <a:p>
            <a:pPr algn="r"/>
            <a:r>
              <a:rPr lang="fr-FR" altLang="fr-FR" sz="1400" b="0" dirty="0">
                <a:solidFill>
                  <a:srgbClr val="000000"/>
                </a:solidFill>
              </a:rPr>
              <a:t>de la demande</a:t>
            </a:r>
          </a:p>
        </p:txBody>
      </p:sp>
      <p:sp>
        <p:nvSpPr>
          <p:cNvPr id="18" name="Rectangle 17">
            <a:extLst>
              <a:ext uri="{FF2B5EF4-FFF2-40B4-BE49-F238E27FC236}">
                <a16:creationId xmlns:a16="http://schemas.microsoft.com/office/drawing/2014/main" id="{96622047-CE56-460D-BAA5-36201D84D347}"/>
              </a:ext>
            </a:extLst>
          </p:cNvPr>
          <p:cNvSpPr>
            <a:spLocks noChangeArrowheads="1"/>
          </p:cNvSpPr>
          <p:nvPr>
            <p:custDataLst>
              <p:tags r:id="rId7"/>
            </p:custDataLst>
          </p:nvPr>
        </p:nvSpPr>
        <p:spPr bwMode="auto">
          <a:xfrm>
            <a:off x="5292080" y="3214776"/>
            <a:ext cx="9493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dirty="0">
                <a:solidFill>
                  <a:srgbClr val="000000"/>
                </a:solidFill>
              </a:rPr>
              <a:t>Demande</a:t>
            </a:r>
          </a:p>
        </p:txBody>
      </p:sp>
      <p:sp>
        <p:nvSpPr>
          <p:cNvPr id="22" name="Line 21">
            <a:extLst>
              <a:ext uri="{FF2B5EF4-FFF2-40B4-BE49-F238E27FC236}">
                <a16:creationId xmlns:a16="http://schemas.microsoft.com/office/drawing/2014/main" id="{799ABF09-5E73-420F-B49D-E5141335FE1F}"/>
              </a:ext>
            </a:extLst>
          </p:cNvPr>
          <p:cNvSpPr>
            <a:spLocks noChangeShapeType="1"/>
          </p:cNvSpPr>
          <p:nvPr>
            <p:custDataLst>
              <p:tags r:id="rId8"/>
            </p:custDataLst>
          </p:nvPr>
        </p:nvSpPr>
        <p:spPr bwMode="auto">
          <a:xfrm>
            <a:off x="3695552" y="2638712"/>
            <a:ext cx="90646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23" name="Line 22">
            <a:extLst>
              <a:ext uri="{FF2B5EF4-FFF2-40B4-BE49-F238E27FC236}">
                <a16:creationId xmlns:a16="http://schemas.microsoft.com/office/drawing/2014/main" id="{DC983909-EBEA-4763-B93F-FE83B21C8C83}"/>
              </a:ext>
            </a:extLst>
          </p:cNvPr>
          <p:cNvSpPr>
            <a:spLocks noChangeShapeType="1"/>
          </p:cNvSpPr>
          <p:nvPr>
            <p:custDataLst>
              <p:tags r:id="rId9"/>
            </p:custDataLst>
          </p:nvPr>
        </p:nvSpPr>
        <p:spPr bwMode="auto">
          <a:xfrm flipV="1">
            <a:off x="1547664" y="521459"/>
            <a:ext cx="0" cy="26908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24" name="Line 23">
            <a:extLst>
              <a:ext uri="{FF2B5EF4-FFF2-40B4-BE49-F238E27FC236}">
                <a16:creationId xmlns:a16="http://schemas.microsoft.com/office/drawing/2014/main" id="{7845A211-E3E2-4448-9458-D55F09729127}"/>
              </a:ext>
            </a:extLst>
          </p:cNvPr>
          <p:cNvSpPr>
            <a:spLocks noChangeShapeType="1"/>
          </p:cNvSpPr>
          <p:nvPr>
            <p:custDataLst>
              <p:tags r:id="rId10"/>
            </p:custDataLst>
          </p:nvPr>
        </p:nvSpPr>
        <p:spPr bwMode="auto">
          <a:xfrm>
            <a:off x="1561952" y="3202744"/>
            <a:ext cx="4926012"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27" name="ZoneTexte 26">
            <a:extLst>
              <a:ext uri="{FF2B5EF4-FFF2-40B4-BE49-F238E27FC236}">
                <a16:creationId xmlns:a16="http://schemas.microsoft.com/office/drawing/2014/main" id="{46BA4E0C-B9C8-48F2-82DD-AF7C741179D2}"/>
              </a:ext>
            </a:extLst>
          </p:cNvPr>
          <p:cNvSpPr txBox="1"/>
          <p:nvPr/>
        </p:nvSpPr>
        <p:spPr>
          <a:xfrm>
            <a:off x="3994980" y="2265024"/>
            <a:ext cx="360996" cy="424732"/>
          </a:xfrm>
          <a:prstGeom prst="rect">
            <a:avLst/>
          </a:prstGeom>
          <a:noFill/>
        </p:spPr>
        <p:txBody>
          <a:bodyPr wrap="none" rtlCol="0">
            <a:spAutoFit/>
          </a:bodyPr>
          <a:lstStyle/>
          <a:p>
            <a:pPr algn="l"/>
            <a:r>
              <a:rPr lang="fr-FR" sz="2400" dirty="0">
                <a:solidFill>
                  <a:srgbClr val="000000"/>
                </a:solidFill>
                <a:latin typeface="Cambria Math" panose="02040503050406030204" pitchFamily="18" charset="0"/>
                <a:ea typeface="Cambria Math" panose="02040503050406030204" pitchFamily="18" charset="0"/>
              </a:rPr>
              <a:t>𝜎</a:t>
            </a:r>
            <a:endParaRPr lang="fr-FR" sz="2400" dirty="0">
              <a:solidFill>
                <a:srgbClr val="000000"/>
              </a:solidFill>
            </a:endParaRPr>
          </a:p>
        </p:txBody>
      </p:sp>
      <p:sp>
        <p:nvSpPr>
          <p:cNvPr id="28" name="ZoneTexte 27">
            <a:extLst>
              <a:ext uri="{FF2B5EF4-FFF2-40B4-BE49-F238E27FC236}">
                <a16:creationId xmlns:a16="http://schemas.microsoft.com/office/drawing/2014/main" id="{A9CF8EDB-665C-4810-9825-794C7B82793F}"/>
              </a:ext>
            </a:extLst>
          </p:cNvPr>
          <p:cNvSpPr txBox="1"/>
          <p:nvPr/>
        </p:nvSpPr>
        <p:spPr>
          <a:xfrm>
            <a:off x="3347864" y="3142768"/>
            <a:ext cx="349776" cy="424732"/>
          </a:xfrm>
          <a:prstGeom prst="rect">
            <a:avLst/>
          </a:prstGeom>
          <a:noFill/>
        </p:spPr>
        <p:txBody>
          <a:bodyPr wrap="square" rtlCol="0">
            <a:spAutoFit/>
          </a:bodyPr>
          <a:lstStyle/>
          <a:p>
            <a:pPr algn="l"/>
            <a:r>
              <a:rPr lang="fr-FR" sz="2400" dirty="0">
                <a:solidFill>
                  <a:srgbClr val="000000"/>
                </a:solidFill>
                <a:latin typeface="Cambria Math" panose="02040503050406030204" pitchFamily="18" charset="0"/>
                <a:ea typeface="Cambria Math" panose="02040503050406030204" pitchFamily="18" charset="0"/>
              </a:rPr>
              <a:t>𝜇</a:t>
            </a:r>
            <a:endParaRPr lang="fr-FR" sz="2400" dirty="0">
              <a:solidFill>
                <a:srgbClr val="000000"/>
              </a:solidFill>
            </a:endParaRPr>
          </a:p>
        </p:txBody>
      </p:sp>
      <p:sp>
        <p:nvSpPr>
          <p:cNvPr id="29" name="ZoneTexte 28">
            <a:extLst>
              <a:ext uri="{FF2B5EF4-FFF2-40B4-BE49-F238E27FC236}">
                <a16:creationId xmlns:a16="http://schemas.microsoft.com/office/drawing/2014/main" id="{EA4EE421-9B01-414E-9685-B9CC80A5F783}"/>
              </a:ext>
            </a:extLst>
          </p:cNvPr>
          <p:cNvSpPr txBox="1"/>
          <p:nvPr/>
        </p:nvSpPr>
        <p:spPr>
          <a:xfrm>
            <a:off x="3706994" y="3246865"/>
            <a:ext cx="920445" cy="286232"/>
          </a:xfrm>
          <a:prstGeom prst="rect">
            <a:avLst/>
          </a:prstGeom>
          <a:noFill/>
        </p:spPr>
        <p:txBody>
          <a:bodyPr wrap="none" rtlCol="0">
            <a:spAutoFit/>
          </a:bodyPr>
          <a:lstStyle/>
          <a:p>
            <a:pPr algn="l"/>
            <a:r>
              <a:rPr lang="fr-FR" sz="1400" b="0" i="1" dirty="0">
                <a:solidFill>
                  <a:srgbClr val="000000"/>
                </a:solidFill>
              </a:rPr>
              <a:t>Moyenne</a:t>
            </a:r>
          </a:p>
        </p:txBody>
      </p:sp>
      <p:sp>
        <p:nvSpPr>
          <p:cNvPr id="30" name="ZoneTexte 29">
            <a:extLst>
              <a:ext uri="{FF2B5EF4-FFF2-40B4-BE49-F238E27FC236}">
                <a16:creationId xmlns:a16="http://schemas.microsoft.com/office/drawing/2014/main" id="{B875242F-A758-4AB6-937A-BBCC9CB97E4C}"/>
              </a:ext>
            </a:extLst>
          </p:cNvPr>
          <p:cNvSpPr txBox="1"/>
          <p:nvPr/>
        </p:nvSpPr>
        <p:spPr>
          <a:xfrm>
            <a:off x="3699907" y="2677608"/>
            <a:ext cx="990977" cy="286232"/>
          </a:xfrm>
          <a:prstGeom prst="rect">
            <a:avLst/>
          </a:prstGeom>
          <a:noFill/>
        </p:spPr>
        <p:txBody>
          <a:bodyPr wrap="none" rtlCol="0">
            <a:spAutoFit/>
          </a:bodyPr>
          <a:lstStyle/>
          <a:p>
            <a:pPr algn="l"/>
            <a:r>
              <a:rPr lang="fr-FR" sz="1400" b="0" i="1" dirty="0">
                <a:solidFill>
                  <a:srgbClr val="000000"/>
                </a:solidFill>
              </a:rPr>
              <a:t>Écart type</a:t>
            </a:r>
          </a:p>
        </p:txBody>
      </p:sp>
      <mc:AlternateContent xmlns:mc="http://schemas.openxmlformats.org/markup-compatibility/2006" xmlns:a14="http://schemas.microsoft.com/office/drawing/2010/main">
        <mc:Choice Requires="a14">
          <p:sp>
            <p:nvSpPr>
              <p:cNvPr id="19" name="Object 24">
                <a:hlinkClick r:id="" action="ppaction://ole?verb=0"/>
                <a:extLst>
                  <a:ext uri="{FF2B5EF4-FFF2-40B4-BE49-F238E27FC236}">
                    <a16:creationId xmlns:a16="http://schemas.microsoft.com/office/drawing/2014/main" id="{38A5F24F-84D3-46B6-B413-0DC2D6A5B067}"/>
                  </a:ext>
                </a:extLst>
              </p:cNvPr>
              <p:cNvSpPr txBox="1"/>
              <p:nvPr/>
            </p:nvSpPr>
            <p:spPr bwMode="auto">
              <a:xfrm>
                <a:off x="751717" y="5301208"/>
                <a:ext cx="6486525" cy="1198284"/>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r>
                        <a:rPr lang="fr-FR" sz="2000" i="1" smtClean="0">
                          <a:solidFill>
                            <a:srgbClr val="000000"/>
                          </a:solidFill>
                          <a:latin typeface="Cambria Math" panose="02040503050406030204" pitchFamily="18" charset="0"/>
                        </a:rPr>
                        <m:t>𝐸</m:t>
                      </m:r>
                      <m:r>
                        <a:rPr lang="fr-FR" sz="2000" i="1" smtClean="0">
                          <a:solidFill>
                            <a:srgbClr val="000000"/>
                          </a:solidFill>
                          <a:latin typeface="Cambria Math" panose="02040503050406030204" pitchFamily="18" charset="0"/>
                        </a:rPr>
                        <m:t>[</m:t>
                      </m:r>
                      <m:r>
                        <m:rPr>
                          <m:nor/>
                        </m:rPr>
                        <a:rPr lang="fr-FR" sz="2000" i="0">
                          <a:solidFill>
                            <a:srgbClr val="000000"/>
                          </a:solidFill>
                          <a:latin typeface="Cambria Math" panose="02040503050406030204" pitchFamily="18" charset="0"/>
                        </a:rPr>
                        <m:t>Profit</m:t>
                      </m:r>
                      <m:r>
                        <a:rPr lang="fr-FR" sz="2000" i="1">
                          <a:solidFill>
                            <a:srgbClr val="000000"/>
                          </a:solidFill>
                          <a:latin typeface="Cambria Math" panose="02040503050406030204" pitchFamily="18" charset="0"/>
                        </a:rPr>
                        <m:t>(</m:t>
                      </m:r>
                      <m:sSup>
                        <m:sSupPr>
                          <m:ctrlPr>
                            <a:rPr lang="fr-FR" sz="2000" i="1">
                              <a:solidFill>
                                <a:srgbClr val="000000"/>
                              </a:solidFill>
                              <a:latin typeface="Cambria Math" panose="02040503050406030204" pitchFamily="18" charset="0"/>
                            </a:rPr>
                          </m:ctrlPr>
                        </m:sSupPr>
                        <m:e>
                          <m:r>
                            <a:rPr lang="fr-FR" sz="2000" i="1">
                              <a:solidFill>
                                <a:srgbClr val="000000"/>
                              </a:solidFill>
                              <a:latin typeface="Cambria Math" panose="02040503050406030204" pitchFamily="18" charset="0"/>
                            </a:rPr>
                            <m:t>𝑄</m:t>
                          </m:r>
                        </m:e>
                        <m:sup>
                          <m:r>
                            <a:rPr lang="fr-FR" sz="2000" i="1">
                              <a:solidFill>
                                <a:srgbClr val="000000"/>
                              </a:solidFill>
                              <a:latin typeface="Cambria Math" panose="02040503050406030204" pitchFamily="18" charset="0"/>
                            </a:rPr>
                            <m:t>∗</m:t>
                          </m:r>
                        </m:sup>
                      </m:sSup>
                      <m:r>
                        <a:rPr lang="fr-FR" sz="2000" i="1">
                          <a:solidFill>
                            <a:srgbClr val="000000"/>
                          </a:solidFill>
                          <a:latin typeface="Cambria Math" panose="02040503050406030204" pitchFamily="18" charset="0"/>
                        </a:rPr>
                        <m:t>)]=</m:t>
                      </m:r>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𝐶</m:t>
                          </m:r>
                        </m:e>
                        <m:sub>
                          <m:r>
                            <a:rPr lang="fr-FR" sz="2000" b="1" i="1" smtClean="0">
                              <a:solidFill>
                                <a:srgbClr val="000000"/>
                              </a:solidFill>
                              <a:latin typeface="Cambria Math" panose="02040503050406030204" pitchFamily="18" charset="0"/>
                            </a:rPr>
                            <m:t>𝒖</m:t>
                          </m:r>
                        </m:sub>
                      </m:sSub>
                      <m:r>
                        <a:rPr lang="fr-FR" sz="2000" i="1">
                          <a:solidFill>
                            <a:srgbClr val="000000"/>
                          </a:solidFill>
                          <a:latin typeface="Cambria Math" panose="02040503050406030204" pitchFamily="18" charset="0"/>
                        </a:rPr>
                        <m:t>𝐸</m:t>
                      </m:r>
                      <m:r>
                        <a:rPr lang="fr-FR" sz="2000" i="1">
                          <a:solidFill>
                            <a:srgbClr val="000000"/>
                          </a:solidFill>
                          <a:latin typeface="Cambria Math" panose="02040503050406030204" pitchFamily="18" charset="0"/>
                        </a:rPr>
                        <m:t>[</m:t>
                      </m:r>
                      <m:r>
                        <a:rPr lang="fr-FR" sz="2000" i="1">
                          <a:solidFill>
                            <a:srgbClr val="000000"/>
                          </a:solidFill>
                          <a:latin typeface="Cambria Math" panose="02040503050406030204" pitchFamily="18" charset="0"/>
                        </a:rPr>
                        <m:t>𝐷</m:t>
                      </m:r>
                      <m:r>
                        <a:rPr lang="fr-FR" sz="2000" i="1">
                          <a:solidFill>
                            <a:srgbClr val="000000"/>
                          </a:solidFill>
                          <a:latin typeface="Cambria Math" panose="02040503050406030204" pitchFamily="18" charset="0"/>
                        </a:rPr>
                        <m:t>]−</m:t>
                      </m:r>
                      <m:sSup>
                        <m:sSupPr>
                          <m:ctrlPr>
                            <a:rPr lang="fr-FR" sz="2000" i="1">
                              <a:solidFill>
                                <a:srgbClr val="000000"/>
                              </a:solidFill>
                              <a:latin typeface="Cambria Math" panose="02040503050406030204" pitchFamily="18" charset="0"/>
                            </a:rPr>
                          </m:ctrlPr>
                        </m:sSupPr>
                        <m:e>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𝜎</m:t>
                              </m:r>
                            </m:e>
                            <m:sub>
                              <m:r>
                                <a:rPr lang="fr-FR" sz="2000" i="1">
                                  <a:solidFill>
                                    <a:srgbClr val="000000"/>
                                  </a:solidFill>
                                  <a:latin typeface="Cambria Math" panose="02040503050406030204" pitchFamily="18" charset="0"/>
                                </a:rPr>
                                <m:t>𝐷</m:t>
                              </m:r>
                            </m:sub>
                          </m:sSub>
                        </m:e>
                        <m:sup/>
                      </m:sSup>
                      <m:r>
                        <a:rPr lang="fr-FR" sz="2000" i="1">
                          <a:solidFill>
                            <a:srgbClr val="000000"/>
                          </a:solidFill>
                          <a:latin typeface="Cambria Math" panose="02040503050406030204" pitchFamily="18" charset="0"/>
                        </a:rPr>
                        <m:t>(</m:t>
                      </m:r>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𝐶</m:t>
                          </m:r>
                        </m:e>
                        <m:sub>
                          <m:r>
                            <a:rPr lang="fr-FR" sz="2000" i="1">
                              <a:solidFill>
                                <a:srgbClr val="000000"/>
                              </a:solidFill>
                              <a:latin typeface="Cambria Math" panose="02040503050406030204" pitchFamily="18" charset="0"/>
                            </a:rPr>
                            <m:t>𝑜</m:t>
                          </m:r>
                        </m:sub>
                      </m:sSub>
                      <m:r>
                        <a:rPr lang="fr-FR" sz="2000" i="1">
                          <a:solidFill>
                            <a:srgbClr val="000000"/>
                          </a:solidFill>
                          <a:latin typeface="Cambria Math" panose="02040503050406030204" pitchFamily="18" charset="0"/>
                        </a:rPr>
                        <m:t>+</m:t>
                      </m:r>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𝐶</m:t>
                          </m:r>
                        </m:e>
                        <m:sub>
                          <m:r>
                            <a:rPr lang="fr-FR" sz="2000" i="1">
                              <a:solidFill>
                                <a:srgbClr val="000000"/>
                              </a:solidFill>
                              <a:latin typeface="Cambria Math" panose="02040503050406030204" pitchFamily="18" charset="0"/>
                            </a:rPr>
                            <m:t>𝑢</m:t>
                          </m:r>
                        </m:sub>
                      </m:sSub>
                      <m:r>
                        <a:rPr lang="fr-FR" sz="2000" i="1">
                          <a:solidFill>
                            <a:srgbClr val="000000"/>
                          </a:solidFill>
                          <a:latin typeface="Cambria Math" panose="02040503050406030204" pitchFamily="18" charset="0"/>
                        </a:rPr>
                        <m:t>)</m:t>
                      </m:r>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𝑓</m:t>
                          </m:r>
                        </m:e>
                        <m:sub>
                          <m:r>
                            <a:rPr lang="fr-FR" sz="2000" i="1">
                              <a:solidFill>
                                <a:srgbClr val="000000"/>
                              </a:solidFill>
                              <a:latin typeface="Cambria Math" panose="02040503050406030204" pitchFamily="18" charset="0"/>
                            </a:rPr>
                            <m:t>0;1</m:t>
                          </m:r>
                        </m:sub>
                      </m:sSub>
                      <m:r>
                        <a:rPr lang="fr-FR" sz="2000" i="1">
                          <a:solidFill>
                            <a:srgbClr val="000000"/>
                          </a:solidFill>
                          <a:latin typeface="Cambria Math" panose="02040503050406030204" pitchFamily="18" charset="0"/>
                        </a:rPr>
                        <m:t>(</m:t>
                      </m:r>
                      <m:f>
                        <m:fPr>
                          <m:ctrlPr>
                            <a:rPr lang="fr-FR" sz="2000" i="1">
                              <a:solidFill>
                                <a:srgbClr val="000000"/>
                              </a:solidFill>
                              <a:latin typeface="Cambria Math" panose="02040503050406030204" pitchFamily="18" charset="0"/>
                            </a:rPr>
                          </m:ctrlPr>
                        </m:fPr>
                        <m:num>
                          <m:sSup>
                            <m:sSupPr>
                              <m:ctrlPr>
                                <a:rPr lang="fr-FR" sz="2000" i="1">
                                  <a:solidFill>
                                    <a:srgbClr val="000000"/>
                                  </a:solidFill>
                                  <a:latin typeface="Cambria Math" panose="02040503050406030204" pitchFamily="18" charset="0"/>
                                </a:rPr>
                              </m:ctrlPr>
                            </m:sSupPr>
                            <m:e>
                              <m:r>
                                <a:rPr lang="fr-FR" sz="2000" i="1">
                                  <a:solidFill>
                                    <a:srgbClr val="000000"/>
                                  </a:solidFill>
                                  <a:latin typeface="Cambria Math" panose="02040503050406030204" pitchFamily="18" charset="0"/>
                                </a:rPr>
                                <m:t>𝑄</m:t>
                              </m:r>
                            </m:e>
                            <m:sup>
                              <m:r>
                                <a:rPr lang="fr-FR" sz="2000" i="1">
                                  <a:solidFill>
                                    <a:srgbClr val="000000"/>
                                  </a:solidFill>
                                  <a:latin typeface="Cambria Math" panose="02040503050406030204" pitchFamily="18" charset="0"/>
                                </a:rPr>
                                <m:t>∗</m:t>
                              </m:r>
                            </m:sup>
                          </m:sSup>
                          <m:r>
                            <a:rPr lang="fr-FR" sz="2000" i="1">
                              <a:solidFill>
                                <a:srgbClr val="000000"/>
                              </a:solidFill>
                              <a:latin typeface="Cambria Math" panose="02040503050406030204" pitchFamily="18" charset="0"/>
                            </a:rPr>
                            <m:t>−</m:t>
                          </m:r>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𝜇</m:t>
                              </m:r>
                            </m:e>
                            <m:sub>
                              <m:r>
                                <a:rPr lang="fr-FR" sz="2000" i="1">
                                  <a:solidFill>
                                    <a:srgbClr val="000000"/>
                                  </a:solidFill>
                                  <a:latin typeface="Cambria Math" panose="02040503050406030204" pitchFamily="18" charset="0"/>
                                </a:rPr>
                                <m:t>𝐷</m:t>
                              </m:r>
                            </m:sub>
                          </m:sSub>
                        </m:num>
                        <m:den>
                          <m:sSub>
                            <m:sSubPr>
                              <m:ctrlPr>
                                <a:rPr lang="fr-FR" sz="2000" i="1">
                                  <a:solidFill>
                                    <a:srgbClr val="000000"/>
                                  </a:solidFill>
                                  <a:latin typeface="Cambria Math" panose="02040503050406030204" pitchFamily="18" charset="0"/>
                                </a:rPr>
                              </m:ctrlPr>
                            </m:sSubPr>
                            <m:e>
                              <m:r>
                                <a:rPr lang="fr-FR" sz="2000" i="1">
                                  <a:solidFill>
                                    <a:srgbClr val="000000"/>
                                  </a:solidFill>
                                  <a:latin typeface="Cambria Math" panose="02040503050406030204" pitchFamily="18" charset="0"/>
                                </a:rPr>
                                <m:t>𝜎</m:t>
                              </m:r>
                            </m:e>
                            <m:sub>
                              <m:r>
                                <a:rPr lang="fr-FR" sz="2000" i="1">
                                  <a:solidFill>
                                    <a:srgbClr val="000000"/>
                                  </a:solidFill>
                                  <a:latin typeface="Cambria Math" panose="02040503050406030204" pitchFamily="18" charset="0"/>
                                </a:rPr>
                                <m:t>𝐷</m:t>
                              </m:r>
                            </m:sub>
                          </m:sSub>
                        </m:den>
                      </m:f>
                      <m:r>
                        <a:rPr lang="fr-FR" sz="2000" i="1">
                          <a:solidFill>
                            <a:srgbClr val="000000"/>
                          </a:solidFill>
                          <a:latin typeface="Cambria Math" panose="02040503050406030204" pitchFamily="18" charset="0"/>
                        </a:rPr>
                        <m:t>)</m:t>
                      </m:r>
                    </m:oMath>
                  </m:oMathPara>
                </a14:m>
                <a:endParaRPr lang="fr-FR" dirty="0"/>
              </a:p>
            </p:txBody>
          </p:sp>
        </mc:Choice>
        <mc:Fallback xmlns="">
          <p:sp>
            <p:nvSpPr>
              <p:cNvPr id="19" name="Object 24">
                <a:hlinkClick r:id="" action="ppaction://ole?verb=0"/>
                <a:extLst>
                  <a:ext uri="{FF2B5EF4-FFF2-40B4-BE49-F238E27FC236}">
                    <a16:creationId xmlns:a16="http://schemas.microsoft.com/office/drawing/2014/main" id="{38A5F24F-84D3-46B6-B413-0DC2D6A5B067}"/>
                  </a:ext>
                </a:extLst>
              </p:cNvPr>
              <p:cNvSpPr txBox="1">
                <a:spLocks noRot="1" noChangeAspect="1" noMove="1" noResize="1" noEditPoints="1" noAdjustHandles="1" noChangeArrowheads="1" noChangeShapeType="1" noTextEdit="1"/>
              </p:cNvSpPr>
              <p:nvPr/>
            </p:nvSpPr>
            <p:spPr bwMode="auto">
              <a:xfrm>
                <a:off x="751717" y="5301208"/>
                <a:ext cx="6486525" cy="1198284"/>
              </a:xfrm>
              <a:prstGeom prst="rect">
                <a:avLst/>
              </a:prstGeom>
              <a:blipFill>
                <a:blip r:embed="rId13"/>
                <a:stretch>
                  <a:fillRect/>
                </a:stretch>
              </a:blipFill>
              <a:ln>
                <a:noFill/>
              </a:ln>
              <a:effectLst/>
            </p:spPr>
            <p:txBody>
              <a:bodyPr/>
              <a:lstStyle/>
              <a:p>
                <a:r>
                  <a:rPr lang="fr-FR">
                    <a:noFill/>
                  </a:rPr>
                  <a:t> </a:t>
                </a:r>
              </a:p>
            </p:txBody>
          </p:sp>
        </mc:Fallback>
      </mc:AlternateContent>
      <p:sp>
        <p:nvSpPr>
          <p:cNvPr id="12" name="ZoneTexte 11">
            <a:extLst>
              <a:ext uri="{FF2B5EF4-FFF2-40B4-BE49-F238E27FC236}">
                <a16:creationId xmlns:a16="http://schemas.microsoft.com/office/drawing/2014/main" id="{092BE1D4-6D2B-439C-8768-FADA82CAB764}"/>
              </a:ext>
            </a:extLst>
          </p:cNvPr>
          <p:cNvSpPr txBox="1"/>
          <p:nvPr/>
        </p:nvSpPr>
        <p:spPr>
          <a:xfrm>
            <a:off x="3362576" y="6222663"/>
            <a:ext cx="636200" cy="313932"/>
          </a:xfrm>
          <a:prstGeom prst="rect">
            <a:avLst/>
          </a:prstGeom>
          <a:noFill/>
        </p:spPr>
        <p:txBody>
          <a:bodyPr wrap="none" rtlCol="0">
            <a:spAutoFit/>
          </a:bodyPr>
          <a:lstStyle/>
          <a:p>
            <a:pPr algn="l"/>
            <a:r>
              <a:rPr lang="fr-FR" sz="1600" b="0" dirty="0">
                <a:solidFill>
                  <a:srgbClr val="000000"/>
                </a:solidFill>
              </a:rPr>
              <a:t>Avec</a:t>
            </a:r>
          </a:p>
        </p:txBody>
      </p:sp>
      <mc:AlternateContent xmlns:mc="http://schemas.openxmlformats.org/markup-compatibility/2006" xmlns:a14="http://schemas.microsoft.com/office/drawing/2010/main">
        <mc:Choice Requires="a14">
          <p:sp>
            <p:nvSpPr>
              <p:cNvPr id="26" name="Object 19">
                <a:hlinkClick r:id="" action="ppaction://ole?verb=0"/>
                <a:extLst>
                  <a:ext uri="{FF2B5EF4-FFF2-40B4-BE49-F238E27FC236}">
                    <a16:creationId xmlns:a16="http://schemas.microsoft.com/office/drawing/2014/main" id="{7CA1F2E1-678A-458A-A83E-66965571AEC5}"/>
                  </a:ext>
                </a:extLst>
              </p:cNvPr>
              <p:cNvSpPr txBox="1"/>
              <p:nvPr/>
            </p:nvSpPr>
            <p:spPr bwMode="auto">
              <a:xfrm>
                <a:off x="3995936" y="5978475"/>
                <a:ext cx="2548383" cy="1050925"/>
              </a:xfrm>
              <a:prstGeom prst="rect">
                <a:avLst/>
              </a:prstGeom>
              <a:noFill/>
              <a:ln>
                <a:noFill/>
              </a:ln>
              <a:effectLst/>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fr-FR" sz="2400" i="1" smtClean="0">
                              <a:solidFill>
                                <a:srgbClr val="000000"/>
                              </a:solidFill>
                              <a:latin typeface="Cambria Math" panose="02040503050406030204" pitchFamily="18" charset="0"/>
                            </a:rPr>
                          </m:ctrlPr>
                        </m:sSubPr>
                        <m:e>
                          <m:r>
                            <a:rPr lang="fr-FR" sz="2400" i="1">
                              <a:solidFill>
                                <a:srgbClr val="000000"/>
                              </a:solidFill>
                              <a:latin typeface="Cambria Math" panose="02040503050406030204" pitchFamily="18" charset="0"/>
                            </a:rPr>
                            <m:t>𝑓</m:t>
                          </m:r>
                        </m:e>
                        <m:sub>
                          <m:r>
                            <a:rPr lang="fr-FR" sz="2400" i="1">
                              <a:solidFill>
                                <a:srgbClr val="000000"/>
                              </a:solidFill>
                              <a:latin typeface="Cambria Math" panose="02040503050406030204" pitchFamily="18" charset="0"/>
                            </a:rPr>
                            <m:t>0;1</m:t>
                          </m:r>
                        </m:sub>
                      </m:sSub>
                      <m:r>
                        <a:rPr lang="fr-FR" sz="2400" i="1">
                          <a:solidFill>
                            <a:srgbClr val="000000"/>
                          </a:solidFill>
                          <a:latin typeface="Cambria Math" panose="02040503050406030204" pitchFamily="18" charset="0"/>
                        </a:rPr>
                        <m:t>(</m:t>
                      </m:r>
                      <m:r>
                        <a:rPr lang="fr-FR" sz="2400" b="0" i="1" smtClean="0">
                          <a:solidFill>
                            <a:srgbClr val="000000"/>
                          </a:solidFill>
                          <a:latin typeface="Cambria Math" panose="02040503050406030204" pitchFamily="18" charset="0"/>
                        </a:rPr>
                        <m:t>𝑥</m:t>
                      </m:r>
                      <m:r>
                        <a:rPr lang="fr-FR" sz="2400" i="1">
                          <a:solidFill>
                            <a:srgbClr val="000000"/>
                          </a:solidFill>
                          <a:latin typeface="Cambria Math" panose="02040503050406030204" pitchFamily="18" charset="0"/>
                        </a:rPr>
                        <m:t>)=</m:t>
                      </m:r>
                      <m:f>
                        <m:fPr>
                          <m:ctrlPr>
                            <a:rPr lang="fr-FR" sz="2400" i="1">
                              <a:solidFill>
                                <a:srgbClr val="000000"/>
                              </a:solidFill>
                              <a:latin typeface="Cambria Math" panose="02040503050406030204" pitchFamily="18" charset="0"/>
                            </a:rPr>
                          </m:ctrlPr>
                        </m:fPr>
                        <m:num>
                          <m:r>
                            <a:rPr lang="fr-FR" sz="2400" i="1">
                              <a:solidFill>
                                <a:srgbClr val="000000"/>
                              </a:solidFill>
                              <a:latin typeface="Cambria Math" panose="02040503050406030204" pitchFamily="18" charset="0"/>
                            </a:rPr>
                            <m:t>1</m:t>
                          </m:r>
                        </m:num>
                        <m:den>
                          <m:rad>
                            <m:radPr>
                              <m:degHide m:val="on"/>
                              <m:ctrlPr>
                                <a:rPr lang="fr-FR" sz="2400" i="1">
                                  <a:solidFill>
                                    <a:srgbClr val="000000"/>
                                  </a:solidFill>
                                  <a:latin typeface="Cambria Math" panose="02040503050406030204" pitchFamily="18" charset="0"/>
                                </a:rPr>
                              </m:ctrlPr>
                            </m:radPr>
                            <m:deg/>
                            <m:e>
                              <m:r>
                                <a:rPr lang="fr-FR" sz="2400" i="1">
                                  <a:solidFill>
                                    <a:srgbClr val="000000"/>
                                  </a:solidFill>
                                  <a:latin typeface="Cambria Math" panose="02040503050406030204" pitchFamily="18" charset="0"/>
                                </a:rPr>
                                <m:t>2</m:t>
                              </m:r>
                              <m:r>
                                <a:rPr lang="fr-FR" sz="2400" i="1">
                                  <a:solidFill>
                                    <a:srgbClr val="000000"/>
                                  </a:solidFill>
                                  <a:latin typeface="Cambria Math" panose="02040503050406030204" pitchFamily="18" charset="0"/>
                                </a:rPr>
                                <m:t>𝜋</m:t>
                              </m:r>
                            </m:e>
                          </m:rad>
                        </m:den>
                      </m:f>
                      <m:sSup>
                        <m:sSupPr>
                          <m:ctrlPr>
                            <a:rPr lang="fr-FR" sz="2400" i="1" smtClean="0">
                              <a:solidFill>
                                <a:srgbClr val="000000"/>
                              </a:solidFill>
                              <a:latin typeface="Cambria Math" panose="02040503050406030204" pitchFamily="18" charset="0"/>
                            </a:rPr>
                          </m:ctrlPr>
                        </m:sSupPr>
                        <m:e>
                          <m:r>
                            <a:rPr lang="fr-FR" sz="2400" i="1">
                              <a:solidFill>
                                <a:srgbClr val="000000"/>
                              </a:solidFill>
                              <a:latin typeface="Cambria Math" panose="02040503050406030204" pitchFamily="18" charset="0"/>
                            </a:rPr>
                            <m:t>𝑒</m:t>
                          </m:r>
                        </m:e>
                        <m:sup>
                          <m:r>
                            <a:rPr lang="fr-FR" sz="2400" i="1">
                              <a:solidFill>
                                <a:srgbClr val="000000"/>
                              </a:solidFill>
                              <a:latin typeface="Cambria Math" panose="02040503050406030204" pitchFamily="18" charset="0"/>
                            </a:rPr>
                            <m:t>−</m:t>
                          </m:r>
                          <m:f>
                            <m:fPr>
                              <m:ctrlPr>
                                <a:rPr lang="fr-FR" sz="2400" i="1">
                                  <a:solidFill>
                                    <a:srgbClr val="000000"/>
                                  </a:solidFill>
                                  <a:latin typeface="Cambria Math" panose="02040503050406030204" pitchFamily="18" charset="0"/>
                                </a:rPr>
                              </m:ctrlPr>
                            </m:fPr>
                            <m:num>
                              <m:sSup>
                                <m:sSupPr>
                                  <m:ctrlPr>
                                    <a:rPr lang="fr-FR" sz="2400" i="1">
                                      <a:solidFill>
                                        <a:srgbClr val="000000"/>
                                      </a:solidFill>
                                      <a:latin typeface="Cambria Math" panose="02040503050406030204" pitchFamily="18" charset="0"/>
                                    </a:rPr>
                                  </m:ctrlPr>
                                </m:sSupPr>
                                <m:e>
                                  <m:r>
                                    <a:rPr lang="fr-FR" sz="2400" b="0" i="1" smtClean="0">
                                      <a:solidFill>
                                        <a:srgbClr val="000000"/>
                                      </a:solidFill>
                                      <a:latin typeface="Cambria Math" panose="02040503050406030204" pitchFamily="18" charset="0"/>
                                    </a:rPr>
                                    <m:t>𝑥</m:t>
                                  </m:r>
                                </m:e>
                                <m:sup>
                                  <m:r>
                                    <a:rPr lang="fr-FR" sz="2400" i="1">
                                      <a:solidFill>
                                        <a:srgbClr val="000000"/>
                                      </a:solidFill>
                                      <a:latin typeface="Cambria Math" panose="02040503050406030204" pitchFamily="18" charset="0"/>
                                    </a:rPr>
                                    <m:t>2</m:t>
                                  </m:r>
                                </m:sup>
                              </m:sSup>
                            </m:num>
                            <m:den>
                              <m:sSup>
                                <m:sSupPr>
                                  <m:ctrlPr>
                                    <a:rPr lang="fr-FR" sz="2400" i="1">
                                      <a:solidFill>
                                        <a:srgbClr val="000000"/>
                                      </a:solidFill>
                                      <a:latin typeface="Cambria Math" panose="02040503050406030204" pitchFamily="18" charset="0"/>
                                    </a:rPr>
                                  </m:ctrlPr>
                                </m:sSupPr>
                                <m:e>
                                  <m:r>
                                    <a:rPr lang="fr-FR" sz="2400" i="1">
                                      <a:solidFill>
                                        <a:srgbClr val="000000"/>
                                      </a:solidFill>
                                      <a:latin typeface="Cambria Math" panose="02040503050406030204" pitchFamily="18" charset="0"/>
                                    </a:rPr>
                                    <m:t>2</m:t>
                                  </m:r>
                                </m:e>
                                <m:sup/>
                              </m:sSup>
                            </m:den>
                          </m:f>
                        </m:sup>
                      </m:sSup>
                    </m:oMath>
                  </m:oMathPara>
                </a14:m>
                <a:endParaRPr lang="fr-FR" dirty="0"/>
              </a:p>
            </p:txBody>
          </p:sp>
        </mc:Choice>
        <mc:Fallback xmlns="">
          <p:sp>
            <p:nvSpPr>
              <p:cNvPr id="26" name="Object 19">
                <a:hlinkClick r:id="" action="ppaction://ole?verb=0"/>
                <a:extLst>
                  <a:ext uri="{FF2B5EF4-FFF2-40B4-BE49-F238E27FC236}">
                    <a16:creationId xmlns:a16="http://schemas.microsoft.com/office/drawing/2014/main" id="{7CA1F2E1-678A-458A-A83E-66965571AEC5}"/>
                  </a:ext>
                </a:extLst>
              </p:cNvPr>
              <p:cNvSpPr txBox="1">
                <a:spLocks noRot="1" noChangeAspect="1" noMove="1" noResize="1" noEditPoints="1" noAdjustHandles="1" noChangeArrowheads="1" noChangeShapeType="1" noTextEdit="1"/>
              </p:cNvSpPr>
              <p:nvPr/>
            </p:nvSpPr>
            <p:spPr bwMode="auto">
              <a:xfrm>
                <a:off x="3995936" y="5978475"/>
                <a:ext cx="2548383" cy="1050925"/>
              </a:xfrm>
              <a:prstGeom prst="rect">
                <a:avLst/>
              </a:prstGeom>
              <a:blipFill>
                <a:blip r:embed="rId14"/>
                <a:stretch>
                  <a:fillRect/>
                </a:stretch>
              </a:blipFill>
              <a:ln>
                <a:noFill/>
              </a:ln>
              <a:effectLst/>
            </p:spPr>
            <p:txBody>
              <a:bodyPr/>
              <a:lstStyle/>
              <a:p>
                <a:r>
                  <a:rPr lang="fr-FR">
                    <a:noFill/>
                  </a:rPr>
                  <a:t> </a:t>
                </a:r>
              </a:p>
            </p:txBody>
          </p:sp>
        </mc:Fallback>
      </mc:AlternateContent>
    </p:spTree>
    <p:extLst>
      <p:ext uri="{BB962C8B-B14F-4D97-AF65-F5344CB8AC3E}">
        <p14:creationId xmlns:p14="http://schemas.microsoft.com/office/powerpoint/2010/main" val="336921837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F3C1C-815F-4D03-A759-30416B06D245}"/>
              </a:ext>
            </a:extLst>
          </p:cNvPr>
          <p:cNvSpPr>
            <a:spLocks noGrp="1"/>
          </p:cNvSpPr>
          <p:nvPr>
            <p:ph type="title"/>
          </p:nvPr>
        </p:nvSpPr>
        <p:spPr>
          <a:xfrm>
            <a:off x="1138032" y="731936"/>
            <a:ext cx="7239000" cy="457200"/>
          </a:xfrm>
        </p:spPr>
        <p:txBody>
          <a:bodyPr/>
          <a:lstStyle/>
          <a:p>
            <a:r>
              <a:rPr lang="fr-FR" dirty="0"/>
              <a:t>Gestion des stocks monopériodes</a:t>
            </a:r>
          </a:p>
        </p:txBody>
      </p:sp>
      <p:sp>
        <p:nvSpPr>
          <p:cNvPr id="3" name="Espace réservé du contenu 2">
            <a:extLst>
              <a:ext uri="{FF2B5EF4-FFF2-40B4-BE49-F238E27FC236}">
                <a16:creationId xmlns:a16="http://schemas.microsoft.com/office/drawing/2014/main" id="{E39DEC0C-A704-42C4-8FAA-49D2BB7D405B}"/>
              </a:ext>
            </a:extLst>
          </p:cNvPr>
          <p:cNvSpPr>
            <a:spLocks noGrp="1"/>
          </p:cNvSpPr>
          <p:nvPr>
            <p:ph idx="1"/>
          </p:nvPr>
        </p:nvSpPr>
        <p:spPr>
          <a:xfrm>
            <a:off x="1066800" y="1676400"/>
            <a:ext cx="7162800" cy="4724400"/>
          </a:xfrm>
        </p:spPr>
        <p:txBody>
          <a:bodyPr/>
          <a:lstStyle/>
          <a:p>
            <a:pPr>
              <a:buSzPct val="100000"/>
              <a:buFont typeface="Arial" panose="020B0604020202020204" pitchFamily="34" charset="0"/>
              <a:buChar char="•"/>
            </a:pPr>
            <a:r>
              <a:rPr lang="fr-FR" sz="2000" dirty="0"/>
              <a:t>C’est toujours un pari que l’on fait lorsque l’on passe une commande</a:t>
            </a:r>
          </a:p>
          <a:p>
            <a:pPr>
              <a:buSzPct val="100000"/>
              <a:buFont typeface="Arial" panose="020B0604020202020204" pitchFamily="34" charset="0"/>
              <a:buChar char="•"/>
            </a:pPr>
            <a:endParaRPr lang="fr-FR" sz="2000" dirty="0"/>
          </a:p>
          <a:p>
            <a:pPr>
              <a:buSzPct val="100000"/>
              <a:buFont typeface="Arial" panose="020B0604020202020204" pitchFamily="34" charset="0"/>
              <a:buChar char="•"/>
            </a:pPr>
            <a:r>
              <a:rPr lang="fr-FR" sz="2000" dirty="0"/>
              <a:t>Essayer d’améliorer la prévision de demande par référence à des situations similaires dans le passé et en recueillant le maximum d’informations des différents services de l’entreprise</a:t>
            </a:r>
          </a:p>
          <a:p>
            <a:pPr>
              <a:buSzPct val="100000"/>
              <a:buFont typeface="Arial" panose="020B0604020202020204" pitchFamily="34" charset="0"/>
              <a:buChar char="•"/>
            </a:pPr>
            <a:r>
              <a:rPr lang="fr-FR" sz="2000" dirty="0"/>
              <a:t>Essayer de partager le risque par exemple en négociant des possibilités de retour des marchandises invendues</a:t>
            </a:r>
          </a:p>
          <a:p>
            <a:pPr>
              <a:buSzPct val="100000"/>
              <a:buFont typeface="Arial" panose="020B0604020202020204" pitchFamily="34" charset="0"/>
              <a:buChar char="•"/>
            </a:pPr>
            <a:endParaRPr lang="fr-FR" sz="2000" dirty="0"/>
          </a:p>
          <a:p>
            <a:pPr>
              <a:buSzPct val="100000"/>
              <a:buFont typeface="Arial" panose="020B0604020202020204" pitchFamily="34" charset="0"/>
              <a:buChar char="•"/>
            </a:pPr>
            <a:r>
              <a:rPr lang="fr-FR" sz="2000" dirty="0"/>
              <a:t>Décisions partagées au sein d’un « Comité des Prévisions » et regroupant prévisionnistes, gestionnaires de stocks, acheteurs, commerciaux, marketing, industriel…</a:t>
            </a:r>
          </a:p>
        </p:txBody>
      </p:sp>
      <p:sp>
        <p:nvSpPr>
          <p:cNvPr id="4" name="Espace réservé du pied de page 3">
            <a:extLst>
              <a:ext uri="{FF2B5EF4-FFF2-40B4-BE49-F238E27FC236}">
                <a16:creationId xmlns:a16="http://schemas.microsoft.com/office/drawing/2014/main" id="{F84E14F1-0088-4614-8E9A-8219963FD609}"/>
              </a:ext>
            </a:extLst>
          </p:cNvPr>
          <p:cNvSpPr>
            <a:spLocks noGrp="1"/>
          </p:cNvSpPr>
          <p:nvPr>
            <p:ph type="ftr" sz="quarter" idx="10"/>
          </p:nvPr>
        </p:nvSpPr>
        <p:spPr/>
        <p:txBody>
          <a:bodyPr/>
          <a:lstStyle/>
          <a:p>
            <a:pPr>
              <a:defRPr/>
            </a:pPr>
            <a:r>
              <a:rPr lang="fr-FR" dirty="0"/>
              <a:t>© HEC Paris - Département Management des Opérations et des Systèmes d'Information</a:t>
            </a:r>
          </a:p>
        </p:txBody>
      </p:sp>
      <p:sp>
        <p:nvSpPr>
          <p:cNvPr id="5" name="Espace réservé de la date 4">
            <a:extLst>
              <a:ext uri="{FF2B5EF4-FFF2-40B4-BE49-F238E27FC236}">
                <a16:creationId xmlns:a16="http://schemas.microsoft.com/office/drawing/2014/main" id="{483E1E65-4ADF-4CF9-87C2-A827B89A3BDF}"/>
              </a:ext>
            </a:extLst>
          </p:cNvPr>
          <p:cNvSpPr>
            <a:spLocks noGrp="1"/>
          </p:cNvSpPr>
          <p:nvPr>
            <p:ph type="dt" sz="half" idx="11"/>
          </p:nvPr>
        </p:nvSpPr>
        <p:spPr/>
        <p:txBody>
          <a:bodyPr/>
          <a:lstStyle/>
          <a:p>
            <a:pPr>
              <a:defRPr/>
            </a:pPr>
            <a:fld id="{4AD352E9-1977-47E3-8D55-70EDAC151CB8}" type="datetime1">
              <a:rPr lang="fr-FR" smtClean="0"/>
              <a:pPr>
                <a:defRPr/>
              </a:pPr>
              <a:t>03/03/2022</a:t>
            </a:fld>
            <a:endParaRPr lang="fr-FR" dirty="0"/>
          </a:p>
        </p:txBody>
      </p:sp>
      <p:sp>
        <p:nvSpPr>
          <p:cNvPr id="6" name="Flèche : bas 5">
            <a:extLst>
              <a:ext uri="{FF2B5EF4-FFF2-40B4-BE49-F238E27FC236}">
                <a16:creationId xmlns:a16="http://schemas.microsoft.com/office/drawing/2014/main" id="{3C216D40-2CCB-4610-91FF-D430A1A1D7BD}"/>
              </a:ext>
            </a:extLst>
          </p:cNvPr>
          <p:cNvSpPr/>
          <p:nvPr/>
        </p:nvSpPr>
        <p:spPr bwMode="auto">
          <a:xfrm>
            <a:off x="3815916" y="2204864"/>
            <a:ext cx="1512168" cy="456456"/>
          </a:xfrm>
          <a:prstGeom prst="downArrow">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dirty="0">
              <a:ln>
                <a:noFill/>
              </a:ln>
              <a:solidFill>
                <a:schemeClr val="tx1"/>
              </a:solidFill>
              <a:effectLst/>
              <a:latin typeface="Arial" charset="0"/>
            </a:endParaRPr>
          </a:p>
        </p:txBody>
      </p:sp>
      <p:sp>
        <p:nvSpPr>
          <p:cNvPr id="7" name="Flèche : bas 6">
            <a:extLst>
              <a:ext uri="{FF2B5EF4-FFF2-40B4-BE49-F238E27FC236}">
                <a16:creationId xmlns:a16="http://schemas.microsoft.com/office/drawing/2014/main" id="{2B79A0CF-445F-4FDA-8DF0-5036929E75F6}"/>
              </a:ext>
            </a:extLst>
          </p:cNvPr>
          <p:cNvSpPr/>
          <p:nvPr/>
        </p:nvSpPr>
        <p:spPr bwMode="auto">
          <a:xfrm>
            <a:off x="3892116" y="4717536"/>
            <a:ext cx="1512168" cy="456456"/>
          </a:xfrm>
          <a:prstGeom prst="downArrow">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36854651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reeform 2">
            <a:extLst>
              <a:ext uri="{FF2B5EF4-FFF2-40B4-BE49-F238E27FC236}">
                <a16:creationId xmlns:a16="http://schemas.microsoft.com/office/drawing/2014/main" id="{855115C4-B689-450C-8CE0-A5241BE6DC20}"/>
              </a:ext>
            </a:extLst>
          </p:cNvPr>
          <p:cNvSpPr>
            <a:spLocks/>
          </p:cNvSpPr>
          <p:nvPr/>
        </p:nvSpPr>
        <p:spPr bwMode="auto">
          <a:xfrm>
            <a:off x="2903538" y="2638425"/>
            <a:ext cx="4762" cy="3019425"/>
          </a:xfrm>
          <a:custGeom>
            <a:avLst/>
            <a:gdLst>
              <a:gd name="T0" fmla="*/ 0 w 3"/>
              <a:gd name="T1" fmla="*/ 3017405 h 1495"/>
              <a:gd name="T2" fmla="*/ 0 w 3"/>
              <a:gd name="T3" fmla="*/ 0 h 1495"/>
              <a:gd name="T4" fmla="*/ 3175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89" name="Freeform 3">
            <a:extLst>
              <a:ext uri="{FF2B5EF4-FFF2-40B4-BE49-F238E27FC236}">
                <a16:creationId xmlns:a16="http://schemas.microsoft.com/office/drawing/2014/main" id="{578690CD-51D9-4588-8051-693479F39723}"/>
              </a:ext>
            </a:extLst>
          </p:cNvPr>
          <p:cNvSpPr>
            <a:spLocks/>
          </p:cNvSpPr>
          <p:nvPr/>
        </p:nvSpPr>
        <p:spPr bwMode="auto">
          <a:xfrm>
            <a:off x="3330575" y="2638425"/>
            <a:ext cx="3175" cy="3019425"/>
          </a:xfrm>
          <a:custGeom>
            <a:avLst/>
            <a:gdLst>
              <a:gd name="T0" fmla="*/ 0 w 2"/>
              <a:gd name="T1" fmla="*/ 3017405 h 1495"/>
              <a:gd name="T2" fmla="*/ 0 w 2"/>
              <a:gd name="T3" fmla="*/ 0 h 1495"/>
              <a:gd name="T4" fmla="*/ 1588 w 2"/>
              <a:gd name="T5" fmla="*/ 0 h 1495"/>
              <a:gd name="T6" fmla="*/ 0 60000 65536"/>
              <a:gd name="T7" fmla="*/ 0 60000 65536"/>
              <a:gd name="T8" fmla="*/ 0 60000 65536"/>
              <a:gd name="T9" fmla="*/ 0 w 2"/>
              <a:gd name="T10" fmla="*/ 0 h 1495"/>
              <a:gd name="T11" fmla="*/ 2 w 2"/>
              <a:gd name="T12" fmla="*/ 1495 h 1495"/>
            </a:gdLst>
            <a:ahLst/>
            <a:cxnLst>
              <a:cxn ang="T6">
                <a:pos x="T0" y="T1"/>
              </a:cxn>
              <a:cxn ang="T7">
                <a:pos x="T2" y="T3"/>
              </a:cxn>
              <a:cxn ang="T8">
                <a:pos x="T4" y="T5"/>
              </a:cxn>
            </a:cxnLst>
            <a:rect l="T9" t="T10" r="T11" b="T12"/>
            <a:pathLst>
              <a:path w="2" h="1495">
                <a:moveTo>
                  <a:pt x="0" y="1494"/>
                </a:moveTo>
                <a:lnTo>
                  <a:pt x="0" y="0"/>
                </a:lnTo>
                <a:lnTo>
                  <a:pt x="1"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0" name="Freeform 4">
            <a:extLst>
              <a:ext uri="{FF2B5EF4-FFF2-40B4-BE49-F238E27FC236}">
                <a16:creationId xmlns:a16="http://schemas.microsoft.com/office/drawing/2014/main" id="{BE3B216A-14CA-4B8B-902A-2375C93415AE}"/>
              </a:ext>
            </a:extLst>
          </p:cNvPr>
          <p:cNvSpPr>
            <a:spLocks/>
          </p:cNvSpPr>
          <p:nvPr/>
        </p:nvSpPr>
        <p:spPr bwMode="auto">
          <a:xfrm>
            <a:off x="3751263" y="2638425"/>
            <a:ext cx="6350" cy="3019425"/>
          </a:xfrm>
          <a:custGeom>
            <a:avLst/>
            <a:gdLst>
              <a:gd name="T0" fmla="*/ 0 w 3"/>
              <a:gd name="T1" fmla="*/ 3017405 h 1495"/>
              <a:gd name="T2" fmla="*/ 0 w 3"/>
              <a:gd name="T3" fmla="*/ 0 h 1495"/>
              <a:gd name="T4" fmla="*/ 4233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1" name="Freeform 5">
            <a:extLst>
              <a:ext uri="{FF2B5EF4-FFF2-40B4-BE49-F238E27FC236}">
                <a16:creationId xmlns:a16="http://schemas.microsoft.com/office/drawing/2014/main" id="{B4E04CAA-A0CA-4827-AE1E-4C35478C4B4A}"/>
              </a:ext>
            </a:extLst>
          </p:cNvPr>
          <p:cNvSpPr>
            <a:spLocks/>
          </p:cNvSpPr>
          <p:nvPr/>
        </p:nvSpPr>
        <p:spPr bwMode="auto">
          <a:xfrm>
            <a:off x="4178300" y="2638425"/>
            <a:ext cx="6350" cy="3019425"/>
          </a:xfrm>
          <a:custGeom>
            <a:avLst/>
            <a:gdLst>
              <a:gd name="T0" fmla="*/ 0 w 3"/>
              <a:gd name="T1" fmla="*/ 3017405 h 1495"/>
              <a:gd name="T2" fmla="*/ 0 w 3"/>
              <a:gd name="T3" fmla="*/ 0 h 1495"/>
              <a:gd name="T4" fmla="*/ 4233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2" name="Freeform 6">
            <a:extLst>
              <a:ext uri="{FF2B5EF4-FFF2-40B4-BE49-F238E27FC236}">
                <a16:creationId xmlns:a16="http://schemas.microsoft.com/office/drawing/2014/main" id="{6D3CB67B-53C5-4D27-895F-E2C96DEA6E07}"/>
              </a:ext>
            </a:extLst>
          </p:cNvPr>
          <p:cNvSpPr>
            <a:spLocks/>
          </p:cNvSpPr>
          <p:nvPr/>
        </p:nvSpPr>
        <p:spPr bwMode="auto">
          <a:xfrm>
            <a:off x="4602163" y="2638425"/>
            <a:ext cx="4762" cy="3019425"/>
          </a:xfrm>
          <a:custGeom>
            <a:avLst/>
            <a:gdLst>
              <a:gd name="T0" fmla="*/ 0 w 3"/>
              <a:gd name="T1" fmla="*/ 3017405 h 1495"/>
              <a:gd name="T2" fmla="*/ 0 w 3"/>
              <a:gd name="T3" fmla="*/ 0 h 1495"/>
              <a:gd name="T4" fmla="*/ 3175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3" name="Freeform 7">
            <a:extLst>
              <a:ext uri="{FF2B5EF4-FFF2-40B4-BE49-F238E27FC236}">
                <a16:creationId xmlns:a16="http://schemas.microsoft.com/office/drawing/2014/main" id="{4FF63A26-2A28-4165-9F87-443A2B2A95BA}"/>
              </a:ext>
            </a:extLst>
          </p:cNvPr>
          <p:cNvSpPr>
            <a:spLocks/>
          </p:cNvSpPr>
          <p:nvPr/>
        </p:nvSpPr>
        <p:spPr bwMode="auto">
          <a:xfrm>
            <a:off x="5029200" y="2638425"/>
            <a:ext cx="3175" cy="3019425"/>
          </a:xfrm>
          <a:custGeom>
            <a:avLst/>
            <a:gdLst>
              <a:gd name="T0" fmla="*/ 0 w 2"/>
              <a:gd name="T1" fmla="*/ 3017405 h 1495"/>
              <a:gd name="T2" fmla="*/ 0 w 2"/>
              <a:gd name="T3" fmla="*/ 0 h 1495"/>
              <a:gd name="T4" fmla="*/ 1588 w 2"/>
              <a:gd name="T5" fmla="*/ 0 h 1495"/>
              <a:gd name="T6" fmla="*/ 0 60000 65536"/>
              <a:gd name="T7" fmla="*/ 0 60000 65536"/>
              <a:gd name="T8" fmla="*/ 0 60000 65536"/>
              <a:gd name="T9" fmla="*/ 0 w 2"/>
              <a:gd name="T10" fmla="*/ 0 h 1495"/>
              <a:gd name="T11" fmla="*/ 2 w 2"/>
              <a:gd name="T12" fmla="*/ 1495 h 1495"/>
            </a:gdLst>
            <a:ahLst/>
            <a:cxnLst>
              <a:cxn ang="T6">
                <a:pos x="T0" y="T1"/>
              </a:cxn>
              <a:cxn ang="T7">
                <a:pos x="T2" y="T3"/>
              </a:cxn>
              <a:cxn ang="T8">
                <a:pos x="T4" y="T5"/>
              </a:cxn>
            </a:cxnLst>
            <a:rect l="T9" t="T10" r="T11" b="T12"/>
            <a:pathLst>
              <a:path w="2" h="1495">
                <a:moveTo>
                  <a:pt x="0" y="1494"/>
                </a:moveTo>
                <a:lnTo>
                  <a:pt x="0" y="0"/>
                </a:lnTo>
                <a:lnTo>
                  <a:pt x="1"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4" name="Freeform 8">
            <a:extLst>
              <a:ext uri="{FF2B5EF4-FFF2-40B4-BE49-F238E27FC236}">
                <a16:creationId xmlns:a16="http://schemas.microsoft.com/office/drawing/2014/main" id="{8ECD3261-4920-4E44-ACAA-4CE3F256DA7C}"/>
              </a:ext>
            </a:extLst>
          </p:cNvPr>
          <p:cNvSpPr>
            <a:spLocks/>
          </p:cNvSpPr>
          <p:nvPr/>
        </p:nvSpPr>
        <p:spPr bwMode="auto">
          <a:xfrm>
            <a:off x="5449888" y="2638425"/>
            <a:ext cx="4762" cy="3019425"/>
          </a:xfrm>
          <a:custGeom>
            <a:avLst/>
            <a:gdLst>
              <a:gd name="T0" fmla="*/ 0 w 2"/>
              <a:gd name="T1" fmla="*/ 3017405 h 1495"/>
              <a:gd name="T2" fmla="*/ 0 w 2"/>
              <a:gd name="T3" fmla="*/ 0 h 1495"/>
              <a:gd name="T4" fmla="*/ 2381 w 2"/>
              <a:gd name="T5" fmla="*/ 0 h 1495"/>
              <a:gd name="T6" fmla="*/ 0 60000 65536"/>
              <a:gd name="T7" fmla="*/ 0 60000 65536"/>
              <a:gd name="T8" fmla="*/ 0 60000 65536"/>
              <a:gd name="T9" fmla="*/ 0 w 2"/>
              <a:gd name="T10" fmla="*/ 0 h 1495"/>
              <a:gd name="T11" fmla="*/ 2 w 2"/>
              <a:gd name="T12" fmla="*/ 1495 h 1495"/>
            </a:gdLst>
            <a:ahLst/>
            <a:cxnLst>
              <a:cxn ang="T6">
                <a:pos x="T0" y="T1"/>
              </a:cxn>
              <a:cxn ang="T7">
                <a:pos x="T2" y="T3"/>
              </a:cxn>
              <a:cxn ang="T8">
                <a:pos x="T4" y="T5"/>
              </a:cxn>
            </a:cxnLst>
            <a:rect l="T9" t="T10" r="T11" b="T12"/>
            <a:pathLst>
              <a:path w="2" h="1495">
                <a:moveTo>
                  <a:pt x="0" y="1494"/>
                </a:moveTo>
                <a:lnTo>
                  <a:pt x="0" y="0"/>
                </a:lnTo>
                <a:lnTo>
                  <a:pt x="1"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5" name="Freeform 9">
            <a:extLst>
              <a:ext uri="{FF2B5EF4-FFF2-40B4-BE49-F238E27FC236}">
                <a16:creationId xmlns:a16="http://schemas.microsoft.com/office/drawing/2014/main" id="{435DAD08-5BA5-47E7-8BB0-522156EB7774}"/>
              </a:ext>
            </a:extLst>
          </p:cNvPr>
          <p:cNvSpPr>
            <a:spLocks/>
          </p:cNvSpPr>
          <p:nvPr/>
        </p:nvSpPr>
        <p:spPr bwMode="auto">
          <a:xfrm>
            <a:off x="5873750" y="2638425"/>
            <a:ext cx="3175" cy="3019425"/>
          </a:xfrm>
          <a:custGeom>
            <a:avLst/>
            <a:gdLst>
              <a:gd name="T0" fmla="*/ 0 w 2"/>
              <a:gd name="T1" fmla="*/ 3017405 h 1495"/>
              <a:gd name="T2" fmla="*/ 0 w 2"/>
              <a:gd name="T3" fmla="*/ 0 h 1495"/>
              <a:gd name="T4" fmla="*/ 1588 w 2"/>
              <a:gd name="T5" fmla="*/ 0 h 1495"/>
              <a:gd name="T6" fmla="*/ 0 60000 65536"/>
              <a:gd name="T7" fmla="*/ 0 60000 65536"/>
              <a:gd name="T8" fmla="*/ 0 60000 65536"/>
              <a:gd name="T9" fmla="*/ 0 w 2"/>
              <a:gd name="T10" fmla="*/ 0 h 1495"/>
              <a:gd name="T11" fmla="*/ 2 w 2"/>
              <a:gd name="T12" fmla="*/ 1495 h 1495"/>
            </a:gdLst>
            <a:ahLst/>
            <a:cxnLst>
              <a:cxn ang="T6">
                <a:pos x="T0" y="T1"/>
              </a:cxn>
              <a:cxn ang="T7">
                <a:pos x="T2" y="T3"/>
              </a:cxn>
              <a:cxn ang="T8">
                <a:pos x="T4" y="T5"/>
              </a:cxn>
            </a:cxnLst>
            <a:rect l="T9" t="T10" r="T11" b="T12"/>
            <a:pathLst>
              <a:path w="2" h="1495">
                <a:moveTo>
                  <a:pt x="0" y="1494"/>
                </a:moveTo>
                <a:lnTo>
                  <a:pt x="0" y="0"/>
                </a:lnTo>
                <a:lnTo>
                  <a:pt x="1"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6" name="Freeform 10">
            <a:extLst>
              <a:ext uri="{FF2B5EF4-FFF2-40B4-BE49-F238E27FC236}">
                <a16:creationId xmlns:a16="http://schemas.microsoft.com/office/drawing/2014/main" id="{65E2ED30-9FA7-4456-89F5-17773A941C2D}"/>
              </a:ext>
            </a:extLst>
          </p:cNvPr>
          <p:cNvSpPr>
            <a:spLocks/>
          </p:cNvSpPr>
          <p:nvPr/>
        </p:nvSpPr>
        <p:spPr bwMode="auto">
          <a:xfrm>
            <a:off x="6299200" y="2638425"/>
            <a:ext cx="4763" cy="3019425"/>
          </a:xfrm>
          <a:custGeom>
            <a:avLst/>
            <a:gdLst>
              <a:gd name="T0" fmla="*/ 0 w 3"/>
              <a:gd name="T1" fmla="*/ 3017405 h 1495"/>
              <a:gd name="T2" fmla="*/ 0 w 3"/>
              <a:gd name="T3" fmla="*/ 0 h 1495"/>
              <a:gd name="T4" fmla="*/ 3175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7" name="Freeform 11">
            <a:extLst>
              <a:ext uri="{FF2B5EF4-FFF2-40B4-BE49-F238E27FC236}">
                <a16:creationId xmlns:a16="http://schemas.microsoft.com/office/drawing/2014/main" id="{6578EBE1-3B51-4BD9-B950-01962931207B}"/>
              </a:ext>
            </a:extLst>
          </p:cNvPr>
          <p:cNvSpPr>
            <a:spLocks/>
          </p:cNvSpPr>
          <p:nvPr/>
        </p:nvSpPr>
        <p:spPr bwMode="auto">
          <a:xfrm>
            <a:off x="6721475" y="2638425"/>
            <a:ext cx="6350" cy="3019425"/>
          </a:xfrm>
          <a:custGeom>
            <a:avLst/>
            <a:gdLst>
              <a:gd name="T0" fmla="*/ 0 w 3"/>
              <a:gd name="T1" fmla="*/ 3017405 h 1495"/>
              <a:gd name="T2" fmla="*/ 0 w 3"/>
              <a:gd name="T3" fmla="*/ 0 h 1495"/>
              <a:gd name="T4" fmla="*/ 4233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8" name="Freeform 12">
            <a:extLst>
              <a:ext uri="{FF2B5EF4-FFF2-40B4-BE49-F238E27FC236}">
                <a16:creationId xmlns:a16="http://schemas.microsoft.com/office/drawing/2014/main" id="{7F2D880F-0E74-46D4-AD06-C25031F21087}"/>
              </a:ext>
            </a:extLst>
          </p:cNvPr>
          <p:cNvSpPr>
            <a:spLocks/>
          </p:cNvSpPr>
          <p:nvPr/>
        </p:nvSpPr>
        <p:spPr bwMode="auto">
          <a:xfrm>
            <a:off x="7148513" y="2638425"/>
            <a:ext cx="4762" cy="3019425"/>
          </a:xfrm>
          <a:custGeom>
            <a:avLst/>
            <a:gdLst>
              <a:gd name="T0" fmla="*/ 0 w 2"/>
              <a:gd name="T1" fmla="*/ 3017405 h 1495"/>
              <a:gd name="T2" fmla="*/ 0 w 2"/>
              <a:gd name="T3" fmla="*/ 0 h 1495"/>
              <a:gd name="T4" fmla="*/ 2381 w 2"/>
              <a:gd name="T5" fmla="*/ 0 h 1495"/>
              <a:gd name="T6" fmla="*/ 0 60000 65536"/>
              <a:gd name="T7" fmla="*/ 0 60000 65536"/>
              <a:gd name="T8" fmla="*/ 0 60000 65536"/>
              <a:gd name="T9" fmla="*/ 0 w 2"/>
              <a:gd name="T10" fmla="*/ 0 h 1495"/>
              <a:gd name="T11" fmla="*/ 2 w 2"/>
              <a:gd name="T12" fmla="*/ 1495 h 1495"/>
            </a:gdLst>
            <a:ahLst/>
            <a:cxnLst>
              <a:cxn ang="T6">
                <a:pos x="T0" y="T1"/>
              </a:cxn>
              <a:cxn ang="T7">
                <a:pos x="T2" y="T3"/>
              </a:cxn>
              <a:cxn ang="T8">
                <a:pos x="T4" y="T5"/>
              </a:cxn>
            </a:cxnLst>
            <a:rect l="T9" t="T10" r="T11" b="T12"/>
            <a:pathLst>
              <a:path w="2" h="1495">
                <a:moveTo>
                  <a:pt x="0" y="1494"/>
                </a:moveTo>
                <a:lnTo>
                  <a:pt x="0" y="0"/>
                </a:lnTo>
                <a:lnTo>
                  <a:pt x="1"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9" name="Freeform 13">
            <a:extLst>
              <a:ext uri="{FF2B5EF4-FFF2-40B4-BE49-F238E27FC236}">
                <a16:creationId xmlns:a16="http://schemas.microsoft.com/office/drawing/2014/main" id="{901834BB-EDC9-4988-A758-94CC5765D28D}"/>
              </a:ext>
            </a:extLst>
          </p:cNvPr>
          <p:cNvSpPr>
            <a:spLocks/>
          </p:cNvSpPr>
          <p:nvPr/>
        </p:nvSpPr>
        <p:spPr bwMode="auto">
          <a:xfrm>
            <a:off x="7573963" y="2638425"/>
            <a:ext cx="6350" cy="3019425"/>
          </a:xfrm>
          <a:custGeom>
            <a:avLst/>
            <a:gdLst>
              <a:gd name="T0" fmla="*/ 0 w 3"/>
              <a:gd name="T1" fmla="*/ 3017405 h 1495"/>
              <a:gd name="T2" fmla="*/ 0 w 3"/>
              <a:gd name="T3" fmla="*/ 0 h 1495"/>
              <a:gd name="T4" fmla="*/ 4233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0" name="Freeform 14">
            <a:extLst>
              <a:ext uri="{FF2B5EF4-FFF2-40B4-BE49-F238E27FC236}">
                <a16:creationId xmlns:a16="http://schemas.microsoft.com/office/drawing/2014/main" id="{BE06C987-92A7-4971-890A-9B174BB1EACC}"/>
              </a:ext>
            </a:extLst>
          </p:cNvPr>
          <p:cNvSpPr>
            <a:spLocks/>
          </p:cNvSpPr>
          <p:nvPr/>
        </p:nvSpPr>
        <p:spPr bwMode="auto">
          <a:xfrm>
            <a:off x="2479675" y="2638425"/>
            <a:ext cx="6350" cy="3019425"/>
          </a:xfrm>
          <a:custGeom>
            <a:avLst/>
            <a:gdLst>
              <a:gd name="T0" fmla="*/ 0 w 3"/>
              <a:gd name="T1" fmla="*/ 3017405 h 1495"/>
              <a:gd name="T2" fmla="*/ 0 w 3"/>
              <a:gd name="T3" fmla="*/ 0 h 1495"/>
              <a:gd name="T4" fmla="*/ 4233 w 3"/>
              <a:gd name="T5" fmla="*/ 0 h 1495"/>
              <a:gd name="T6" fmla="*/ 0 60000 65536"/>
              <a:gd name="T7" fmla="*/ 0 60000 65536"/>
              <a:gd name="T8" fmla="*/ 0 60000 65536"/>
              <a:gd name="T9" fmla="*/ 0 w 3"/>
              <a:gd name="T10" fmla="*/ 0 h 1495"/>
              <a:gd name="T11" fmla="*/ 3 w 3"/>
              <a:gd name="T12" fmla="*/ 1495 h 1495"/>
            </a:gdLst>
            <a:ahLst/>
            <a:cxnLst>
              <a:cxn ang="T6">
                <a:pos x="T0" y="T1"/>
              </a:cxn>
              <a:cxn ang="T7">
                <a:pos x="T2" y="T3"/>
              </a:cxn>
              <a:cxn ang="T8">
                <a:pos x="T4" y="T5"/>
              </a:cxn>
            </a:cxnLst>
            <a:rect l="T9" t="T10" r="T11" b="T12"/>
            <a:pathLst>
              <a:path w="3" h="1495">
                <a:moveTo>
                  <a:pt x="0" y="1494"/>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1" name="Freeform 15">
            <a:extLst>
              <a:ext uri="{FF2B5EF4-FFF2-40B4-BE49-F238E27FC236}">
                <a16:creationId xmlns:a16="http://schemas.microsoft.com/office/drawing/2014/main" id="{FA6FF7F7-9C16-453B-B6F4-2A719BF830FB}"/>
              </a:ext>
            </a:extLst>
          </p:cNvPr>
          <p:cNvSpPr>
            <a:spLocks/>
          </p:cNvSpPr>
          <p:nvPr/>
        </p:nvSpPr>
        <p:spPr bwMode="auto">
          <a:xfrm>
            <a:off x="2441575" y="5654675"/>
            <a:ext cx="80963" cy="3175"/>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2" name="Freeform 16">
            <a:extLst>
              <a:ext uri="{FF2B5EF4-FFF2-40B4-BE49-F238E27FC236}">
                <a16:creationId xmlns:a16="http://schemas.microsoft.com/office/drawing/2014/main" id="{5F8313D9-A9FC-425E-90FD-BD2DE71C9037}"/>
              </a:ext>
            </a:extLst>
          </p:cNvPr>
          <p:cNvSpPr>
            <a:spLocks/>
          </p:cNvSpPr>
          <p:nvPr/>
        </p:nvSpPr>
        <p:spPr bwMode="auto">
          <a:xfrm>
            <a:off x="2441575" y="5354638"/>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3" name="Freeform 17">
            <a:extLst>
              <a:ext uri="{FF2B5EF4-FFF2-40B4-BE49-F238E27FC236}">
                <a16:creationId xmlns:a16="http://schemas.microsoft.com/office/drawing/2014/main" id="{A709D1C4-DE52-4114-9064-220666E356CE}"/>
              </a:ext>
            </a:extLst>
          </p:cNvPr>
          <p:cNvSpPr>
            <a:spLocks/>
          </p:cNvSpPr>
          <p:nvPr/>
        </p:nvSpPr>
        <p:spPr bwMode="auto">
          <a:xfrm>
            <a:off x="2441575" y="5053013"/>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4" name="Freeform 18">
            <a:extLst>
              <a:ext uri="{FF2B5EF4-FFF2-40B4-BE49-F238E27FC236}">
                <a16:creationId xmlns:a16="http://schemas.microsoft.com/office/drawing/2014/main" id="{15F0D465-47E5-49D7-97C8-EC778ACBC0F0}"/>
              </a:ext>
            </a:extLst>
          </p:cNvPr>
          <p:cNvSpPr>
            <a:spLocks/>
          </p:cNvSpPr>
          <p:nvPr/>
        </p:nvSpPr>
        <p:spPr bwMode="auto">
          <a:xfrm>
            <a:off x="2441575" y="4752975"/>
            <a:ext cx="80963" cy="1588"/>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5" name="Freeform 19">
            <a:extLst>
              <a:ext uri="{FF2B5EF4-FFF2-40B4-BE49-F238E27FC236}">
                <a16:creationId xmlns:a16="http://schemas.microsoft.com/office/drawing/2014/main" id="{B7BBB51B-52A3-4541-8429-213168EF71F4}"/>
              </a:ext>
            </a:extLst>
          </p:cNvPr>
          <p:cNvSpPr>
            <a:spLocks/>
          </p:cNvSpPr>
          <p:nvPr/>
        </p:nvSpPr>
        <p:spPr bwMode="auto">
          <a:xfrm>
            <a:off x="2441575" y="4449763"/>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6" name="Freeform 20">
            <a:extLst>
              <a:ext uri="{FF2B5EF4-FFF2-40B4-BE49-F238E27FC236}">
                <a16:creationId xmlns:a16="http://schemas.microsoft.com/office/drawing/2014/main" id="{88C2C7A2-2463-4CB2-B288-ED4706D993E8}"/>
              </a:ext>
            </a:extLst>
          </p:cNvPr>
          <p:cNvSpPr>
            <a:spLocks/>
          </p:cNvSpPr>
          <p:nvPr/>
        </p:nvSpPr>
        <p:spPr bwMode="auto">
          <a:xfrm>
            <a:off x="2441575" y="4148138"/>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7" name="Freeform 21">
            <a:extLst>
              <a:ext uri="{FF2B5EF4-FFF2-40B4-BE49-F238E27FC236}">
                <a16:creationId xmlns:a16="http://schemas.microsoft.com/office/drawing/2014/main" id="{D935FB3B-AAF5-4AEB-AFE3-8289A0FC194C}"/>
              </a:ext>
            </a:extLst>
          </p:cNvPr>
          <p:cNvSpPr>
            <a:spLocks/>
          </p:cNvSpPr>
          <p:nvPr/>
        </p:nvSpPr>
        <p:spPr bwMode="auto">
          <a:xfrm>
            <a:off x="2441575" y="3848100"/>
            <a:ext cx="80963" cy="1588"/>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8" name="Freeform 22">
            <a:extLst>
              <a:ext uri="{FF2B5EF4-FFF2-40B4-BE49-F238E27FC236}">
                <a16:creationId xmlns:a16="http://schemas.microsoft.com/office/drawing/2014/main" id="{B5D79FE8-EF1C-49B2-A3CD-BB9ECE285A9F}"/>
              </a:ext>
            </a:extLst>
          </p:cNvPr>
          <p:cNvSpPr>
            <a:spLocks/>
          </p:cNvSpPr>
          <p:nvPr/>
        </p:nvSpPr>
        <p:spPr bwMode="auto">
          <a:xfrm>
            <a:off x="2441575" y="3546475"/>
            <a:ext cx="80963" cy="1588"/>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9" name="Freeform 23">
            <a:extLst>
              <a:ext uri="{FF2B5EF4-FFF2-40B4-BE49-F238E27FC236}">
                <a16:creationId xmlns:a16="http://schemas.microsoft.com/office/drawing/2014/main" id="{A855AB3E-698A-4046-B615-0F20A5F3D11D}"/>
              </a:ext>
            </a:extLst>
          </p:cNvPr>
          <p:cNvSpPr>
            <a:spLocks/>
          </p:cNvSpPr>
          <p:nvPr/>
        </p:nvSpPr>
        <p:spPr bwMode="auto">
          <a:xfrm>
            <a:off x="2441575" y="3240088"/>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0" name="Freeform 24">
            <a:extLst>
              <a:ext uri="{FF2B5EF4-FFF2-40B4-BE49-F238E27FC236}">
                <a16:creationId xmlns:a16="http://schemas.microsoft.com/office/drawing/2014/main" id="{55119E4E-B176-42F7-A9FF-DC92BD79A631}"/>
              </a:ext>
            </a:extLst>
          </p:cNvPr>
          <p:cNvSpPr>
            <a:spLocks/>
          </p:cNvSpPr>
          <p:nvPr/>
        </p:nvSpPr>
        <p:spPr bwMode="auto">
          <a:xfrm>
            <a:off x="2441575" y="2938463"/>
            <a:ext cx="80963" cy="1587"/>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1" name="Freeform 25">
            <a:extLst>
              <a:ext uri="{FF2B5EF4-FFF2-40B4-BE49-F238E27FC236}">
                <a16:creationId xmlns:a16="http://schemas.microsoft.com/office/drawing/2014/main" id="{8D1A808F-782E-407F-8948-F4BD462CDCE7}"/>
              </a:ext>
            </a:extLst>
          </p:cNvPr>
          <p:cNvSpPr>
            <a:spLocks/>
          </p:cNvSpPr>
          <p:nvPr/>
        </p:nvSpPr>
        <p:spPr bwMode="auto">
          <a:xfrm>
            <a:off x="2441575" y="2638425"/>
            <a:ext cx="80963" cy="1588"/>
          </a:xfrm>
          <a:custGeom>
            <a:avLst/>
            <a:gdLst>
              <a:gd name="T0" fmla="*/ 0 w 41"/>
              <a:gd name="T1" fmla="*/ 0 h 1"/>
              <a:gd name="T2" fmla="*/ 75039 w 41"/>
              <a:gd name="T3" fmla="*/ 0 h 1"/>
              <a:gd name="T4" fmla="*/ 78988 w 41"/>
              <a:gd name="T5" fmla="*/ 0 h 1"/>
              <a:gd name="T6" fmla="*/ 0 60000 65536"/>
              <a:gd name="T7" fmla="*/ 0 60000 65536"/>
              <a:gd name="T8" fmla="*/ 0 60000 65536"/>
              <a:gd name="T9" fmla="*/ 0 w 41"/>
              <a:gd name="T10" fmla="*/ 0 h 1"/>
              <a:gd name="T11" fmla="*/ 41 w 41"/>
              <a:gd name="T12" fmla="*/ 1 h 1"/>
            </a:gdLst>
            <a:ahLst/>
            <a:cxnLst>
              <a:cxn ang="T6">
                <a:pos x="T0" y="T1"/>
              </a:cxn>
              <a:cxn ang="T7">
                <a:pos x="T2" y="T3"/>
              </a:cxn>
              <a:cxn ang="T8">
                <a:pos x="T4" y="T5"/>
              </a:cxn>
            </a:cxnLst>
            <a:rect l="T9" t="T10" r="T11" b="T12"/>
            <a:pathLst>
              <a:path w="41" h="1">
                <a:moveTo>
                  <a:pt x="0" y="0"/>
                </a:moveTo>
                <a:lnTo>
                  <a:pt x="38" y="0"/>
                </a:lnTo>
                <a:lnTo>
                  <a:pt x="40"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2" name="Freeform 26">
            <a:extLst>
              <a:ext uri="{FF2B5EF4-FFF2-40B4-BE49-F238E27FC236}">
                <a16:creationId xmlns:a16="http://schemas.microsoft.com/office/drawing/2014/main" id="{9574CBB5-D8ED-46B1-A756-B9872310CC2B}"/>
              </a:ext>
            </a:extLst>
          </p:cNvPr>
          <p:cNvSpPr>
            <a:spLocks/>
          </p:cNvSpPr>
          <p:nvPr/>
        </p:nvSpPr>
        <p:spPr bwMode="auto">
          <a:xfrm>
            <a:off x="2479675" y="5654675"/>
            <a:ext cx="5100638" cy="3175"/>
          </a:xfrm>
          <a:custGeom>
            <a:avLst/>
            <a:gdLst>
              <a:gd name="T0" fmla="*/ 0 w 2603"/>
              <a:gd name="T1" fmla="*/ 0 h 1"/>
              <a:gd name="T2" fmla="*/ 5094759 w 2603"/>
              <a:gd name="T3" fmla="*/ 0 h 1"/>
              <a:gd name="T4" fmla="*/ 5098678 w 2603"/>
              <a:gd name="T5" fmla="*/ 0 h 1"/>
              <a:gd name="T6" fmla="*/ 0 60000 65536"/>
              <a:gd name="T7" fmla="*/ 0 60000 65536"/>
              <a:gd name="T8" fmla="*/ 0 60000 65536"/>
              <a:gd name="T9" fmla="*/ 0 w 2603"/>
              <a:gd name="T10" fmla="*/ 0 h 1"/>
              <a:gd name="T11" fmla="*/ 2603 w 2603"/>
              <a:gd name="T12" fmla="*/ 1 h 1"/>
            </a:gdLst>
            <a:ahLst/>
            <a:cxnLst>
              <a:cxn ang="T6">
                <a:pos x="T0" y="T1"/>
              </a:cxn>
              <a:cxn ang="T7">
                <a:pos x="T2" y="T3"/>
              </a:cxn>
              <a:cxn ang="T8">
                <a:pos x="T4" y="T5"/>
              </a:cxn>
            </a:cxnLst>
            <a:rect l="T9" t="T10" r="T11" b="T12"/>
            <a:pathLst>
              <a:path w="2603" h="1">
                <a:moveTo>
                  <a:pt x="0" y="0"/>
                </a:moveTo>
                <a:lnTo>
                  <a:pt x="2600" y="0"/>
                </a:lnTo>
                <a:lnTo>
                  <a:pt x="260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3" name="Freeform 27">
            <a:extLst>
              <a:ext uri="{FF2B5EF4-FFF2-40B4-BE49-F238E27FC236}">
                <a16:creationId xmlns:a16="http://schemas.microsoft.com/office/drawing/2014/main" id="{0F732FA9-8675-4415-A300-716C48C10412}"/>
              </a:ext>
            </a:extLst>
          </p:cNvPr>
          <p:cNvSpPr>
            <a:spLocks/>
          </p:cNvSpPr>
          <p:nvPr/>
        </p:nvSpPr>
        <p:spPr bwMode="auto">
          <a:xfrm>
            <a:off x="2479675" y="4813300"/>
            <a:ext cx="428625" cy="844550"/>
          </a:xfrm>
          <a:custGeom>
            <a:avLst/>
            <a:gdLst>
              <a:gd name="T0" fmla="*/ 0 w 219"/>
              <a:gd name="T1" fmla="*/ 842530 h 418"/>
              <a:gd name="T2" fmla="*/ 422753 w 219"/>
              <a:gd name="T3" fmla="*/ 0 h 418"/>
              <a:gd name="T4" fmla="*/ 426668 w 219"/>
              <a:gd name="T5" fmla="*/ 0 h 418"/>
              <a:gd name="T6" fmla="*/ 0 60000 65536"/>
              <a:gd name="T7" fmla="*/ 0 60000 65536"/>
              <a:gd name="T8" fmla="*/ 0 60000 65536"/>
              <a:gd name="T9" fmla="*/ 0 w 219"/>
              <a:gd name="T10" fmla="*/ 0 h 418"/>
              <a:gd name="T11" fmla="*/ 219 w 219"/>
              <a:gd name="T12" fmla="*/ 418 h 418"/>
            </a:gdLst>
            <a:ahLst/>
            <a:cxnLst>
              <a:cxn ang="T6">
                <a:pos x="T0" y="T1"/>
              </a:cxn>
              <a:cxn ang="T7">
                <a:pos x="T2" y="T3"/>
              </a:cxn>
              <a:cxn ang="T8">
                <a:pos x="T4" y="T5"/>
              </a:cxn>
            </a:cxnLst>
            <a:rect l="T9" t="T10" r="T11" b="T12"/>
            <a:pathLst>
              <a:path w="219" h="418">
                <a:moveTo>
                  <a:pt x="0" y="417"/>
                </a:moveTo>
                <a:lnTo>
                  <a:pt x="216" y="0"/>
                </a:lnTo>
                <a:lnTo>
                  <a:pt x="218" y="0"/>
                </a:lnTo>
              </a:path>
            </a:pathLst>
          </a:custGeom>
          <a:noFill/>
          <a:ln w="28575" cap="rnd" cmpd="sng">
            <a:solidFill>
              <a:srgbClr val="FF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4" name="Freeform 28">
            <a:extLst>
              <a:ext uri="{FF2B5EF4-FFF2-40B4-BE49-F238E27FC236}">
                <a16:creationId xmlns:a16="http://schemas.microsoft.com/office/drawing/2014/main" id="{33257F02-9CDF-44F5-B539-572C6EA1A133}"/>
              </a:ext>
            </a:extLst>
          </p:cNvPr>
          <p:cNvSpPr>
            <a:spLocks/>
          </p:cNvSpPr>
          <p:nvPr/>
        </p:nvSpPr>
        <p:spPr bwMode="auto">
          <a:xfrm>
            <a:off x="2903538" y="4148138"/>
            <a:ext cx="430212" cy="666750"/>
          </a:xfrm>
          <a:custGeom>
            <a:avLst/>
            <a:gdLst>
              <a:gd name="T0" fmla="*/ 0 w 220"/>
              <a:gd name="T1" fmla="*/ 664730 h 330"/>
              <a:gd name="T2" fmla="*/ 426301 w 220"/>
              <a:gd name="T3" fmla="*/ 0 h 330"/>
              <a:gd name="T4" fmla="*/ 428256 w 220"/>
              <a:gd name="T5" fmla="*/ 0 h 330"/>
              <a:gd name="T6" fmla="*/ 0 60000 65536"/>
              <a:gd name="T7" fmla="*/ 0 60000 65536"/>
              <a:gd name="T8" fmla="*/ 0 60000 65536"/>
              <a:gd name="T9" fmla="*/ 0 w 220"/>
              <a:gd name="T10" fmla="*/ 0 h 330"/>
              <a:gd name="T11" fmla="*/ 220 w 220"/>
              <a:gd name="T12" fmla="*/ 330 h 330"/>
            </a:gdLst>
            <a:ahLst/>
            <a:cxnLst>
              <a:cxn ang="T6">
                <a:pos x="T0" y="T1"/>
              </a:cxn>
              <a:cxn ang="T7">
                <a:pos x="T2" y="T3"/>
              </a:cxn>
              <a:cxn ang="T8">
                <a:pos x="T4" y="T5"/>
              </a:cxn>
            </a:cxnLst>
            <a:rect l="T9" t="T10" r="T11" b="T12"/>
            <a:pathLst>
              <a:path w="220" h="330">
                <a:moveTo>
                  <a:pt x="0" y="329"/>
                </a:moveTo>
                <a:lnTo>
                  <a:pt x="218" y="0"/>
                </a:lnTo>
                <a:lnTo>
                  <a:pt x="219" y="0"/>
                </a:lnTo>
              </a:path>
            </a:pathLst>
          </a:custGeom>
          <a:noFill/>
          <a:ln w="28575" cap="rnd" cmpd="sng">
            <a:solidFill>
              <a:srgbClr val="FF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5" name="Freeform 29">
            <a:extLst>
              <a:ext uri="{FF2B5EF4-FFF2-40B4-BE49-F238E27FC236}">
                <a16:creationId xmlns:a16="http://schemas.microsoft.com/office/drawing/2014/main" id="{79A4615E-6F1F-4D6D-A1A2-0F43B8321743}"/>
              </a:ext>
            </a:extLst>
          </p:cNvPr>
          <p:cNvSpPr>
            <a:spLocks/>
          </p:cNvSpPr>
          <p:nvPr/>
        </p:nvSpPr>
        <p:spPr bwMode="auto">
          <a:xfrm>
            <a:off x="3330575" y="3754438"/>
            <a:ext cx="427038" cy="395287"/>
          </a:xfrm>
          <a:custGeom>
            <a:avLst/>
            <a:gdLst>
              <a:gd name="T0" fmla="*/ 0 w 218"/>
              <a:gd name="T1" fmla="*/ 393270 h 196"/>
              <a:gd name="T2" fmla="*/ 421161 w 218"/>
              <a:gd name="T3" fmla="*/ 0 h 196"/>
              <a:gd name="T4" fmla="*/ 425079 w 218"/>
              <a:gd name="T5" fmla="*/ 0 h 196"/>
              <a:gd name="T6" fmla="*/ 0 60000 65536"/>
              <a:gd name="T7" fmla="*/ 0 60000 65536"/>
              <a:gd name="T8" fmla="*/ 0 60000 65536"/>
              <a:gd name="T9" fmla="*/ 0 w 218"/>
              <a:gd name="T10" fmla="*/ 0 h 196"/>
              <a:gd name="T11" fmla="*/ 218 w 218"/>
              <a:gd name="T12" fmla="*/ 196 h 196"/>
            </a:gdLst>
            <a:ahLst/>
            <a:cxnLst>
              <a:cxn ang="T6">
                <a:pos x="T0" y="T1"/>
              </a:cxn>
              <a:cxn ang="T7">
                <a:pos x="T2" y="T3"/>
              </a:cxn>
              <a:cxn ang="T8">
                <a:pos x="T4" y="T5"/>
              </a:cxn>
            </a:cxnLst>
            <a:rect l="T9" t="T10" r="T11" b="T12"/>
            <a:pathLst>
              <a:path w="218" h="196">
                <a:moveTo>
                  <a:pt x="0" y="195"/>
                </a:moveTo>
                <a:lnTo>
                  <a:pt x="215" y="0"/>
                </a:lnTo>
                <a:lnTo>
                  <a:pt x="217" y="0"/>
                </a:lnTo>
              </a:path>
            </a:pathLst>
          </a:custGeom>
          <a:noFill/>
          <a:ln w="28575" cap="rnd" cmpd="sng">
            <a:solidFill>
              <a:srgbClr val="FF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6" name="Freeform 30">
            <a:extLst>
              <a:ext uri="{FF2B5EF4-FFF2-40B4-BE49-F238E27FC236}">
                <a16:creationId xmlns:a16="http://schemas.microsoft.com/office/drawing/2014/main" id="{E3D7EB10-D1C1-4D5F-AD5F-DB7FE820877C}"/>
              </a:ext>
            </a:extLst>
          </p:cNvPr>
          <p:cNvSpPr>
            <a:spLocks/>
          </p:cNvSpPr>
          <p:nvPr/>
        </p:nvSpPr>
        <p:spPr bwMode="auto">
          <a:xfrm>
            <a:off x="3751263" y="3484563"/>
            <a:ext cx="433387" cy="271462"/>
          </a:xfrm>
          <a:custGeom>
            <a:avLst/>
            <a:gdLst>
              <a:gd name="T0" fmla="*/ 0 w 221"/>
              <a:gd name="T1" fmla="*/ 269451 h 135"/>
              <a:gd name="T2" fmla="*/ 427504 w 221"/>
              <a:gd name="T3" fmla="*/ 0 h 135"/>
              <a:gd name="T4" fmla="*/ 431426 w 221"/>
              <a:gd name="T5" fmla="*/ 0 h 135"/>
              <a:gd name="T6" fmla="*/ 0 60000 65536"/>
              <a:gd name="T7" fmla="*/ 0 60000 65536"/>
              <a:gd name="T8" fmla="*/ 0 60000 65536"/>
              <a:gd name="T9" fmla="*/ 0 w 221"/>
              <a:gd name="T10" fmla="*/ 0 h 135"/>
              <a:gd name="T11" fmla="*/ 221 w 221"/>
              <a:gd name="T12" fmla="*/ 135 h 135"/>
            </a:gdLst>
            <a:ahLst/>
            <a:cxnLst>
              <a:cxn ang="T6">
                <a:pos x="T0" y="T1"/>
              </a:cxn>
              <a:cxn ang="T7">
                <a:pos x="T2" y="T3"/>
              </a:cxn>
              <a:cxn ang="T8">
                <a:pos x="T4" y="T5"/>
              </a:cxn>
            </a:cxnLst>
            <a:rect l="T9" t="T10" r="T11" b="T12"/>
            <a:pathLst>
              <a:path w="221" h="135">
                <a:moveTo>
                  <a:pt x="0" y="134"/>
                </a:moveTo>
                <a:lnTo>
                  <a:pt x="218" y="0"/>
                </a:lnTo>
                <a:lnTo>
                  <a:pt x="220"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7" name="Freeform 31">
            <a:extLst>
              <a:ext uri="{FF2B5EF4-FFF2-40B4-BE49-F238E27FC236}">
                <a16:creationId xmlns:a16="http://schemas.microsoft.com/office/drawing/2014/main" id="{66024AA2-B668-42FF-84D4-B57131D6D3D8}"/>
              </a:ext>
            </a:extLst>
          </p:cNvPr>
          <p:cNvSpPr>
            <a:spLocks/>
          </p:cNvSpPr>
          <p:nvPr/>
        </p:nvSpPr>
        <p:spPr bwMode="auto">
          <a:xfrm>
            <a:off x="4178300" y="3240088"/>
            <a:ext cx="428625" cy="246062"/>
          </a:xfrm>
          <a:custGeom>
            <a:avLst/>
            <a:gdLst>
              <a:gd name="T0" fmla="*/ 0 w 219"/>
              <a:gd name="T1" fmla="*/ 244045 h 122"/>
              <a:gd name="T2" fmla="*/ 422753 w 219"/>
              <a:gd name="T3" fmla="*/ 0 h 122"/>
              <a:gd name="T4" fmla="*/ 426668 w 219"/>
              <a:gd name="T5" fmla="*/ 0 h 122"/>
              <a:gd name="T6" fmla="*/ 0 60000 65536"/>
              <a:gd name="T7" fmla="*/ 0 60000 65536"/>
              <a:gd name="T8" fmla="*/ 0 60000 65536"/>
              <a:gd name="T9" fmla="*/ 0 w 219"/>
              <a:gd name="T10" fmla="*/ 0 h 122"/>
              <a:gd name="T11" fmla="*/ 219 w 219"/>
              <a:gd name="T12" fmla="*/ 122 h 122"/>
            </a:gdLst>
            <a:ahLst/>
            <a:cxnLst>
              <a:cxn ang="T6">
                <a:pos x="T0" y="T1"/>
              </a:cxn>
              <a:cxn ang="T7">
                <a:pos x="T2" y="T3"/>
              </a:cxn>
              <a:cxn ang="T8">
                <a:pos x="T4" y="T5"/>
              </a:cxn>
            </a:cxnLst>
            <a:rect l="T9" t="T10" r="T11" b="T12"/>
            <a:pathLst>
              <a:path w="219" h="122">
                <a:moveTo>
                  <a:pt x="0" y="121"/>
                </a:moveTo>
                <a:lnTo>
                  <a:pt x="216" y="0"/>
                </a:lnTo>
                <a:lnTo>
                  <a:pt x="218"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8" name="Freeform 32">
            <a:extLst>
              <a:ext uri="{FF2B5EF4-FFF2-40B4-BE49-F238E27FC236}">
                <a16:creationId xmlns:a16="http://schemas.microsoft.com/office/drawing/2014/main" id="{4C7E0717-DB11-46E6-9147-676B508DEDE1}"/>
              </a:ext>
            </a:extLst>
          </p:cNvPr>
          <p:cNvSpPr>
            <a:spLocks/>
          </p:cNvSpPr>
          <p:nvPr/>
        </p:nvSpPr>
        <p:spPr bwMode="auto">
          <a:xfrm>
            <a:off x="4602163" y="3090863"/>
            <a:ext cx="430212" cy="150812"/>
          </a:xfrm>
          <a:custGeom>
            <a:avLst/>
            <a:gdLst>
              <a:gd name="T0" fmla="*/ 0 w 220"/>
              <a:gd name="T1" fmla="*/ 148801 h 75"/>
              <a:gd name="T2" fmla="*/ 424345 w 220"/>
              <a:gd name="T3" fmla="*/ 0 h 75"/>
              <a:gd name="T4" fmla="*/ 428256 w 220"/>
              <a:gd name="T5" fmla="*/ 0 h 75"/>
              <a:gd name="T6" fmla="*/ 0 60000 65536"/>
              <a:gd name="T7" fmla="*/ 0 60000 65536"/>
              <a:gd name="T8" fmla="*/ 0 60000 65536"/>
              <a:gd name="T9" fmla="*/ 0 w 220"/>
              <a:gd name="T10" fmla="*/ 0 h 75"/>
              <a:gd name="T11" fmla="*/ 220 w 220"/>
              <a:gd name="T12" fmla="*/ 75 h 75"/>
            </a:gdLst>
            <a:ahLst/>
            <a:cxnLst>
              <a:cxn ang="T6">
                <a:pos x="T0" y="T1"/>
              </a:cxn>
              <a:cxn ang="T7">
                <a:pos x="T2" y="T3"/>
              </a:cxn>
              <a:cxn ang="T8">
                <a:pos x="T4" y="T5"/>
              </a:cxn>
            </a:cxnLst>
            <a:rect l="T9" t="T10" r="T11" b="T12"/>
            <a:pathLst>
              <a:path w="220" h="75">
                <a:moveTo>
                  <a:pt x="0" y="74"/>
                </a:moveTo>
                <a:lnTo>
                  <a:pt x="217" y="0"/>
                </a:lnTo>
                <a:lnTo>
                  <a:pt x="219"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19" name="Freeform 33">
            <a:extLst>
              <a:ext uri="{FF2B5EF4-FFF2-40B4-BE49-F238E27FC236}">
                <a16:creationId xmlns:a16="http://schemas.microsoft.com/office/drawing/2014/main" id="{8FCBD9D0-6B34-46FF-AA28-B8069730B484}"/>
              </a:ext>
            </a:extLst>
          </p:cNvPr>
          <p:cNvSpPr>
            <a:spLocks/>
          </p:cNvSpPr>
          <p:nvPr/>
        </p:nvSpPr>
        <p:spPr bwMode="auto">
          <a:xfrm>
            <a:off x="5029200" y="2938463"/>
            <a:ext cx="425450" cy="153987"/>
          </a:xfrm>
          <a:custGeom>
            <a:avLst/>
            <a:gdLst>
              <a:gd name="T0" fmla="*/ 0 w 217"/>
              <a:gd name="T1" fmla="*/ 151961 h 76"/>
              <a:gd name="T2" fmla="*/ 419568 w 217"/>
              <a:gd name="T3" fmla="*/ 0 h 76"/>
              <a:gd name="T4" fmla="*/ 423489 w 217"/>
              <a:gd name="T5" fmla="*/ 0 h 76"/>
              <a:gd name="T6" fmla="*/ 0 60000 65536"/>
              <a:gd name="T7" fmla="*/ 0 60000 65536"/>
              <a:gd name="T8" fmla="*/ 0 60000 65536"/>
              <a:gd name="T9" fmla="*/ 0 w 217"/>
              <a:gd name="T10" fmla="*/ 0 h 76"/>
              <a:gd name="T11" fmla="*/ 217 w 217"/>
              <a:gd name="T12" fmla="*/ 76 h 76"/>
            </a:gdLst>
            <a:ahLst/>
            <a:cxnLst>
              <a:cxn ang="T6">
                <a:pos x="T0" y="T1"/>
              </a:cxn>
              <a:cxn ang="T7">
                <a:pos x="T2" y="T3"/>
              </a:cxn>
              <a:cxn ang="T8">
                <a:pos x="T4" y="T5"/>
              </a:cxn>
            </a:cxnLst>
            <a:rect l="T9" t="T10" r="T11" b="T12"/>
            <a:pathLst>
              <a:path w="217" h="76">
                <a:moveTo>
                  <a:pt x="0" y="75"/>
                </a:moveTo>
                <a:lnTo>
                  <a:pt x="214" y="0"/>
                </a:lnTo>
                <a:lnTo>
                  <a:pt x="216"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0" name="Freeform 34">
            <a:extLst>
              <a:ext uri="{FF2B5EF4-FFF2-40B4-BE49-F238E27FC236}">
                <a16:creationId xmlns:a16="http://schemas.microsoft.com/office/drawing/2014/main" id="{C556C19E-5FC0-4BD1-AE04-7C18F97C1BE6}"/>
              </a:ext>
            </a:extLst>
          </p:cNvPr>
          <p:cNvSpPr>
            <a:spLocks/>
          </p:cNvSpPr>
          <p:nvPr/>
        </p:nvSpPr>
        <p:spPr bwMode="auto">
          <a:xfrm>
            <a:off x="5449888" y="2849563"/>
            <a:ext cx="427037" cy="90487"/>
          </a:xfrm>
          <a:custGeom>
            <a:avLst/>
            <a:gdLst>
              <a:gd name="T0" fmla="*/ 0 w 218"/>
              <a:gd name="T1" fmla="*/ 88476 h 45"/>
              <a:gd name="T2" fmla="*/ 421160 w 218"/>
              <a:gd name="T3" fmla="*/ 0 h 45"/>
              <a:gd name="T4" fmla="*/ 425078 w 218"/>
              <a:gd name="T5" fmla="*/ 0 h 45"/>
              <a:gd name="T6" fmla="*/ 0 60000 65536"/>
              <a:gd name="T7" fmla="*/ 0 60000 65536"/>
              <a:gd name="T8" fmla="*/ 0 60000 65536"/>
              <a:gd name="T9" fmla="*/ 0 w 218"/>
              <a:gd name="T10" fmla="*/ 0 h 45"/>
              <a:gd name="T11" fmla="*/ 218 w 218"/>
              <a:gd name="T12" fmla="*/ 45 h 45"/>
            </a:gdLst>
            <a:ahLst/>
            <a:cxnLst>
              <a:cxn ang="T6">
                <a:pos x="T0" y="T1"/>
              </a:cxn>
              <a:cxn ang="T7">
                <a:pos x="T2" y="T3"/>
              </a:cxn>
              <a:cxn ang="T8">
                <a:pos x="T4" y="T5"/>
              </a:cxn>
            </a:cxnLst>
            <a:rect l="T9" t="T10" r="T11" b="T12"/>
            <a:pathLst>
              <a:path w="218" h="45">
                <a:moveTo>
                  <a:pt x="0" y="44"/>
                </a:moveTo>
                <a:lnTo>
                  <a:pt x="215" y="0"/>
                </a:lnTo>
                <a:lnTo>
                  <a:pt x="217"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1" name="Freeform 35">
            <a:extLst>
              <a:ext uri="{FF2B5EF4-FFF2-40B4-BE49-F238E27FC236}">
                <a16:creationId xmlns:a16="http://schemas.microsoft.com/office/drawing/2014/main" id="{81E58DF6-733A-42D0-9B11-9D4C320E8F0A}"/>
              </a:ext>
            </a:extLst>
          </p:cNvPr>
          <p:cNvSpPr>
            <a:spLocks/>
          </p:cNvSpPr>
          <p:nvPr/>
        </p:nvSpPr>
        <p:spPr bwMode="auto">
          <a:xfrm>
            <a:off x="5873750" y="2757488"/>
            <a:ext cx="430213" cy="93662"/>
          </a:xfrm>
          <a:custGeom>
            <a:avLst/>
            <a:gdLst>
              <a:gd name="T0" fmla="*/ 0 w 220"/>
              <a:gd name="T1" fmla="*/ 91669 h 47"/>
              <a:gd name="T2" fmla="*/ 424346 w 220"/>
              <a:gd name="T3" fmla="*/ 0 h 47"/>
              <a:gd name="T4" fmla="*/ 428257 w 220"/>
              <a:gd name="T5" fmla="*/ 0 h 47"/>
              <a:gd name="T6" fmla="*/ 0 60000 65536"/>
              <a:gd name="T7" fmla="*/ 0 60000 65536"/>
              <a:gd name="T8" fmla="*/ 0 60000 65536"/>
              <a:gd name="T9" fmla="*/ 0 w 220"/>
              <a:gd name="T10" fmla="*/ 0 h 47"/>
              <a:gd name="T11" fmla="*/ 220 w 220"/>
              <a:gd name="T12" fmla="*/ 47 h 47"/>
            </a:gdLst>
            <a:ahLst/>
            <a:cxnLst>
              <a:cxn ang="T6">
                <a:pos x="T0" y="T1"/>
              </a:cxn>
              <a:cxn ang="T7">
                <a:pos x="T2" y="T3"/>
              </a:cxn>
              <a:cxn ang="T8">
                <a:pos x="T4" y="T5"/>
              </a:cxn>
            </a:cxnLst>
            <a:rect l="T9" t="T10" r="T11" b="T12"/>
            <a:pathLst>
              <a:path w="220" h="47">
                <a:moveTo>
                  <a:pt x="0" y="46"/>
                </a:moveTo>
                <a:lnTo>
                  <a:pt x="217" y="0"/>
                </a:lnTo>
                <a:lnTo>
                  <a:pt x="219"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2" name="Freeform 36">
            <a:extLst>
              <a:ext uri="{FF2B5EF4-FFF2-40B4-BE49-F238E27FC236}">
                <a16:creationId xmlns:a16="http://schemas.microsoft.com/office/drawing/2014/main" id="{213FB267-59F5-4F3B-B921-82FB1873F578}"/>
              </a:ext>
            </a:extLst>
          </p:cNvPr>
          <p:cNvSpPr>
            <a:spLocks/>
          </p:cNvSpPr>
          <p:nvPr/>
        </p:nvSpPr>
        <p:spPr bwMode="auto">
          <a:xfrm>
            <a:off x="6299200" y="2695575"/>
            <a:ext cx="428625" cy="63500"/>
          </a:xfrm>
          <a:custGeom>
            <a:avLst/>
            <a:gdLst>
              <a:gd name="T0" fmla="*/ 0 w 219"/>
              <a:gd name="T1" fmla="*/ 61452 h 31"/>
              <a:gd name="T2" fmla="*/ 422753 w 219"/>
              <a:gd name="T3" fmla="*/ 0 h 31"/>
              <a:gd name="T4" fmla="*/ 426668 w 219"/>
              <a:gd name="T5" fmla="*/ 0 h 31"/>
              <a:gd name="T6" fmla="*/ 0 60000 65536"/>
              <a:gd name="T7" fmla="*/ 0 60000 65536"/>
              <a:gd name="T8" fmla="*/ 0 60000 65536"/>
              <a:gd name="T9" fmla="*/ 0 w 219"/>
              <a:gd name="T10" fmla="*/ 0 h 31"/>
              <a:gd name="T11" fmla="*/ 219 w 219"/>
              <a:gd name="T12" fmla="*/ 31 h 31"/>
            </a:gdLst>
            <a:ahLst/>
            <a:cxnLst>
              <a:cxn ang="T6">
                <a:pos x="T0" y="T1"/>
              </a:cxn>
              <a:cxn ang="T7">
                <a:pos x="T2" y="T3"/>
              </a:cxn>
              <a:cxn ang="T8">
                <a:pos x="T4" y="T5"/>
              </a:cxn>
            </a:cxnLst>
            <a:rect l="T9" t="T10" r="T11" b="T12"/>
            <a:pathLst>
              <a:path w="219" h="31">
                <a:moveTo>
                  <a:pt x="0" y="30"/>
                </a:moveTo>
                <a:lnTo>
                  <a:pt x="216" y="0"/>
                </a:lnTo>
                <a:lnTo>
                  <a:pt x="218"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3" name="Freeform 37">
            <a:extLst>
              <a:ext uri="{FF2B5EF4-FFF2-40B4-BE49-F238E27FC236}">
                <a16:creationId xmlns:a16="http://schemas.microsoft.com/office/drawing/2014/main" id="{77F6F142-E058-4F6C-A8E2-4D640CBB98B2}"/>
              </a:ext>
            </a:extLst>
          </p:cNvPr>
          <p:cNvSpPr>
            <a:spLocks/>
          </p:cNvSpPr>
          <p:nvPr/>
        </p:nvSpPr>
        <p:spPr bwMode="auto">
          <a:xfrm>
            <a:off x="6721475" y="2668588"/>
            <a:ext cx="431800" cy="30162"/>
          </a:xfrm>
          <a:custGeom>
            <a:avLst/>
            <a:gdLst>
              <a:gd name="T0" fmla="*/ 0 w 220"/>
              <a:gd name="T1" fmla="*/ 28151 h 15"/>
              <a:gd name="T2" fmla="*/ 427875 w 220"/>
              <a:gd name="T3" fmla="*/ 0 h 15"/>
              <a:gd name="T4" fmla="*/ 429837 w 220"/>
              <a:gd name="T5" fmla="*/ 0 h 15"/>
              <a:gd name="T6" fmla="*/ 0 60000 65536"/>
              <a:gd name="T7" fmla="*/ 0 60000 65536"/>
              <a:gd name="T8" fmla="*/ 0 60000 65536"/>
              <a:gd name="T9" fmla="*/ 0 w 220"/>
              <a:gd name="T10" fmla="*/ 0 h 15"/>
              <a:gd name="T11" fmla="*/ 220 w 220"/>
              <a:gd name="T12" fmla="*/ 15 h 15"/>
            </a:gdLst>
            <a:ahLst/>
            <a:cxnLst>
              <a:cxn ang="T6">
                <a:pos x="T0" y="T1"/>
              </a:cxn>
              <a:cxn ang="T7">
                <a:pos x="T2" y="T3"/>
              </a:cxn>
              <a:cxn ang="T8">
                <a:pos x="T4" y="T5"/>
              </a:cxn>
            </a:cxnLst>
            <a:rect l="T9" t="T10" r="T11" b="T12"/>
            <a:pathLst>
              <a:path w="220" h="15">
                <a:moveTo>
                  <a:pt x="0" y="14"/>
                </a:moveTo>
                <a:lnTo>
                  <a:pt x="218" y="0"/>
                </a:lnTo>
                <a:lnTo>
                  <a:pt x="219"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4" name="Freeform 38">
            <a:extLst>
              <a:ext uri="{FF2B5EF4-FFF2-40B4-BE49-F238E27FC236}">
                <a16:creationId xmlns:a16="http://schemas.microsoft.com/office/drawing/2014/main" id="{2219756A-B420-46C8-9AEE-2DDF1E061624}"/>
              </a:ext>
            </a:extLst>
          </p:cNvPr>
          <p:cNvSpPr>
            <a:spLocks/>
          </p:cNvSpPr>
          <p:nvPr/>
        </p:nvSpPr>
        <p:spPr bwMode="auto">
          <a:xfrm>
            <a:off x="7148513" y="2638425"/>
            <a:ext cx="431800" cy="31750"/>
          </a:xfrm>
          <a:custGeom>
            <a:avLst/>
            <a:gdLst>
              <a:gd name="T0" fmla="*/ 0 w 220"/>
              <a:gd name="T1" fmla="*/ 29766 h 16"/>
              <a:gd name="T2" fmla="*/ 425912 w 220"/>
              <a:gd name="T3" fmla="*/ 0 h 16"/>
              <a:gd name="T4" fmla="*/ 429837 w 220"/>
              <a:gd name="T5" fmla="*/ 0 h 16"/>
              <a:gd name="T6" fmla="*/ 0 60000 65536"/>
              <a:gd name="T7" fmla="*/ 0 60000 65536"/>
              <a:gd name="T8" fmla="*/ 0 60000 65536"/>
              <a:gd name="T9" fmla="*/ 0 w 220"/>
              <a:gd name="T10" fmla="*/ 0 h 16"/>
              <a:gd name="T11" fmla="*/ 220 w 220"/>
              <a:gd name="T12" fmla="*/ 16 h 16"/>
            </a:gdLst>
            <a:ahLst/>
            <a:cxnLst>
              <a:cxn ang="T6">
                <a:pos x="T0" y="T1"/>
              </a:cxn>
              <a:cxn ang="T7">
                <a:pos x="T2" y="T3"/>
              </a:cxn>
              <a:cxn ang="T8">
                <a:pos x="T4" y="T5"/>
              </a:cxn>
            </a:cxnLst>
            <a:rect l="T9" t="T10" r="T11" b="T12"/>
            <a:pathLst>
              <a:path w="220" h="16">
                <a:moveTo>
                  <a:pt x="0" y="15"/>
                </a:moveTo>
                <a:lnTo>
                  <a:pt x="217" y="0"/>
                </a:lnTo>
                <a:lnTo>
                  <a:pt x="219" y="0"/>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5" name="Freeform 39">
            <a:extLst>
              <a:ext uri="{FF2B5EF4-FFF2-40B4-BE49-F238E27FC236}">
                <a16:creationId xmlns:a16="http://schemas.microsoft.com/office/drawing/2014/main" id="{14AF1518-92A0-4E73-A600-FE5BFC8927D7}"/>
              </a:ext>
            </a:extLst>
          </p:cNvPr>
          <p:cNvSpPr>
            <a:spLocks/>
          </p:cNvSpPr>
          <p:nvPr/>
        </p:nvSpPr>
        <p:spPr bwMode="auto">
          <a:xfrm>
            <a:off x="2479675" y="5116513"/>
            <a:ext cx="428625" cy="541337"/>
          </a:xfrm>
          <a:custGeom>
            <a:avLst/>
            <a:gdLst>
              <a:gd name="T0" fmla="*/ 0 w 219"/>
              <a:gd name="T1" fmla="*/ 539317 h 268"/>
              <a:gd name="T2" fmla="*/ 422753 w 219"/>
              <a:gd name="T3" fmla="*/ 0 h 268"/>
              <a:gd name="T4" fmla="*/ 426668 w 219"/>
              <a:gd name="T5" fmla="*/ 0 h 268"/>
              <a:gd name="T6" fmla="*/ 0 60000 65536"/>
              <a:gd name="T7" fmla="*/ 0 60000 65536"/>
              <a:gd name="T8" fmla="*/ 0 60000 65536"/>
              <a:gd name="T9" fmla="*/ 0 w 219"/>
              <a:gd name="T10" fmla="*/ 0 h 268"/>
              <a:gd name="T11" fmla="*/ 219 w 219"/>
              <a:gd name="T12" fmla="*/ 268 h 268"/>
            </a:gdLst>
            <a:ahLst/>
            <a:cxnLst>
              <a:cxn ang="T6">
                <a:pos x="T0" y="T1"/>
              </a:cxn>
              <a:cxn ang="T7">
                <a:pos x="T2" y="T3"/>
              </a:cxn>
              <a:cxn ang="T8">
                <a:pos x="T4" y="T5"/>
              </a:cxn>
            </a:cxnLst>
            <a:rect l="T9" t="T10" r="T11" b="T12"/>
            <a:pathLst>
              <a:path w="219" h="268">
                <a:moveTo>
                  <a:pt x="0" y="267"/>
                </a:moveTo>
                <a:lnTo>
                  <a:pt x="216" y="0"/>
                </a:lnTo>
                <a:lnTo>
                  <a:pt x="218" y="0"/>
                </a:lnTo>
              </a:path>
            </a:pathLst>
          </a:custGeom>
          <a:noFill/>
          <a:ln w="28575" cap="rnd" cmpd="sng">
            <a:solidFill>
              <a:schemeClr val="accent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6" name="Freeform 40">
            <a:extLst>
              <a:ext uri="{FF2B5EF4-FFF2-40B4-BE49-F238E27FC236}">
                <a16:creationId xmlns:a16="http://schemas.microsoft.com/office/drawing/2014/main" id="{FF7A18B8-57F0-4AD4-90B9-9568700A87E9}"/>
              </a:ext>
            </a:extLst>
          </p:cNvPr>
          <p:cNvSpPr>
            <a:spLocks/>
          </p:cNvSpPr>
          <p:nvPr/>
        </p:nvSpPr>
        <p:spPr bwMode="auto">
          <a:xfrm>
            <a:off x="2903538" y="4570413"/>
            <a:ext cx="430212" cy="547687"/>
          </a:xfrm>
          <a:custGeom>
            <a:avLst/>
            <a:gdLst>
              <a:gd name="T0" fmla="*/ 0 w 220"/>
              <a:gd name="T1" fmla="*/ 545666 h 271"/>
              <a:gd name="T2" fmla="*/ 426301 w 220"/>
              <a:gd name="T3" fmla="*/ 0 h 271"/>
              <a:gd name="T4" fmla="*/ 428256 w 220"/>
              <a:gd name="T5" fmla="*/ 0 h 271"/>
              <a:gd name="T6" fmla="*/ 0 60000 65536"/>
              <a:gd name="T7" fmla="*/ 0 60000 65536"/>
              <a:gd name="T8" fmla="*/ 0 60000 65536"/>
              <a:gd name="T9" fmla="*/ 0 w 220"/>
              <a:gd name="T10" fmla="*/ 0 h 271"/>
              <a:gd name="T11" fmla="*/ 220 w 220"/>
              <a:gd name="T12" fmla="*/ 271 h 271"/>
            </a:gdLst>
            <a:ahLst/>
            <a:cxnLst>
              <a:cxn ang="T6">
                <a:pos x="T0" y="T1"/>
              </a:cxn>
              <a:cxn ang="T7">
                <a:pos x="T2" y="T3"/>
              </a:cxn>
              <a:cxn ang="T8">
                <a:pos x="T4" y="T5"/>
              </a:cxn>
            </a:cxnLst>
            <a:rect l="T9" t="T10" r="T11" b="T12"/>
            <a:pathLst>
              <a:path w="220" h="271">
                <a:moveTo>
                  <a:pt x="0" y="270"/>
                </a:moveTo>
                <a:lnTo>
                  <a:pt x="218" y="0"/>
                </a:lnTo>
                <a:lnTo>
                  <a:pt x="219" y="0"/>
                </a:lnTo>
              </a:path>
            </a:pathLst>
          </a:custGeom>
          <a:noFill/>
          <a:ln w="28575" cap="rnd" cmpd="sng">
            <a:solidFill>
              <a:schemeClr val="accent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7" name="Freeform 41">
            <a:extLst>
              <a:ext uri="{FF2B5EF4-FFF2-40B4-BE49-F238E27FC236}">
                <a16:creationId xmlns:a16="http://schemas.microsoft.com/office/drawing/2014/main" id="{FDCA8AF6-8540-4425-ADDE-F9BF731AE41D}"/>
              </a:ext>
            </a:extLst>
          </p:cNvPr>
          <p:cNvSpPr>
            <a:spLocks/>
          </p:cNvSpPr>
          <p:nvPr/>
        </p:nvSpPr>
        <p:spPr bwMode="auto">
          <a:xfrm>
            <a:off x="3330575" y="4206875"/>
            <a:ext cx="427038" cy="365125"/>
          </a:xfrm>
          <a:custGeom>
            <a:avLst/>
            <a:gdLst>
              <a:gd name="T0" fmla="*/ 0 w 218"/>
              <a:gd name="T1" fmla="*/ 363108 h 181"/>
              <a:gd name="T2" fmla="*/ 421161 w 218"/>
              <a:gd name="T3" fmla="*/ 0 h 181"/>
              <a:gd name="T4" fmla="*/ 425079 w 218"/>
              <a:gd name="T5" fmla="*/ 0 h 181"/>
              <a:gd name="T6" fmla="*/ 0 60000 65536"/>
              <a:gd name="T7" fmla="*/ 0 60000 65536"/>
              <a:gd name="T8" fmla="*/ 0 60000 65536"/>
              <a:gd name="T9" fmla="*/ 0 w 218"/>
              <a:gd name="T10" fmla="*/ 0 h 181"/>
              <a:gd name="T11" fmla="*/ 218 w 218"/>
              <a:gd name="T12" fmla="*/ 181 h 181"/>
            </a:gdLst>
            <a:ahLst/>
            <a:cxnLst>
              <a:cxn ang="T6">
                <a:pos x="T0" y="T1"/>
              </a:cxn>
              <a:cxn ang="T7">
                <a:pos x="T2" y="T3"/>
              </a:cxn>
              <a:cxn ang="T8">
                <a:pos x="T4" y="T5"/>
              </a:cxn>
            </a:cxnLst>
            <a:rect l="T9" t="T10" r="T11" b="T12"/>
            <a:pathLst>
              <a:path w="218" h="181">
                <a:moveTo>
                  <a:pt x="0" y="180"/>
                </a:moveTo>
                <a:lnTo>
                  <a:pt x="215" y="0"/>
                </a:lnTo>
                <a:lnTo>
                  <a:pt x="217" y="0"/>
                </a:lnTo>
              </a:path>
            </a:pathLst>
          </a:custGeom>
          <a:noFill/>
          <a:ln w="28575" cap="rnd" cmpd="sng">
            <a:solidFill>
              <a:schemeClr val="accent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8" name="Freeform 42">
            <a:extLst>
              <a:ext uri="{FF2B5EF4-FFF2-40B4-BE49-F238E27FC236}">
                <a16:creationId xmlns:a16="http://schemas.microsoft.com/office/drawing/2014/main" id="{BB6342C6-08C1-4755-A75C-0301780516C8}"/>
              </a:ext>
            </a:extLst>
          </p:cNvPr>
          <p:cNvSpPr>
            <a:spLocks/>
          </p:cNvSpPr>
          <p:nvPr/>
        </p:nvSpPr>
        <p:spPr bwMode="auto">
          <a:xfrm>
            <a:off x="3751263" y="3848100"/>
            <a:ext cx="433387" cy="360363"/>
          </a:xfrm>
          <a:custGeom>
            <a:avLst/>
            <a:gdLst>
              <a:gd name="T0" fmla="*/ 0 w 221"/>
              <a:gd name="T1" fmla="*/ 358350 h 179"/>
              <a:gd name="T2" fmla="*/ 427504 w 221"/>
              <a:gd name="T3" fmla="*/ 0 h 179"/>
              <a:gd name="T4" fmla="*/ 431426 w 221"/>
              <a:gd name="T5" fmla="*/ 0 h 179"/>
              <a:gd name="T6" fmla="*/ 0 60000 65536"/>
              <a:gd name="T7" fmla="*/ 0 60000 65536"/>
              <a:gd name="T8" fmla="*/ 0 60000 65536"/>
              <a:gd name="T9" fmla="*/ 0 w 221"/>
              <a:gd name="T10" fmla="*/ 0 h 179"/>
              <a:gd name="T11" fmla="*/ 221 w 221"/>
              <a:gd name="T12" fmla="*/ 179 h 179"/>
            </a:gdLst>
            <a:ahLst/>
            <a:cxnLst>
              <a:cxn ang="T6">
                <a:pos x="T0" y="T1"/>
              </a:cxn>
              <a:cxn ang="T7">
                <a:pos x="T2" y="T3"/>
              </a:cxn>
              <a:cxn ang="T8">
                <a:pos x="T4" y="T5"/>
              </a:cxn>
            </a:cxnLst>
            <a:rect l="T9" t="T10" r="T11" b="T12"/>
            <a:pathLst>
              <a:path w="221" h="179">
                <a:moveTo>
                  <a:pt x="0" y="178"/>
                </a:moveTo>
                <a:lnTo>
                  <a:pt x="218" y="0"/>
                </a:lnTo>
                <a:lnTo>
                  <a:pt x="220"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29" name="Freeform 43">
            <a:extLst>
              <a:ext uri="{FF2B5EF4-FFF2-40B4-BE49-F238E27FC236}">
                <a16:creationId xmlns:a16="http://schemas.microsoft.com/office/drawing/2014/main" id="{6877908E-88A7-4A63-B985-6506E673B08E}"/>
              </a:ext>
            </a:extLst>
          </p:cNvPr>
          <p:cNvSpPr>
            <a:spLocks/>
          </p:cNvSpPr>
          <p:nvPr/>
        </p:nvSpPr>
        <p:spPr bwMode="auto">
          <a:xfrm>
            <a:off x="4178300" y="3546475"/>
            <a:ext cx="428625" cy="303213"/>
          </a:xfrm>
          <a:custGeom>
            <a:avLst/>
            <a:gdLst>
              <a:gd name="T0" fmla="*/ 0 w 219"/>
              <a:gd name="T1" fmla="*/ 301192 h 150"/>
              <a:gd name="T2" fmla="*/ 422753 w 219"/>
              <a:gd name="T3" fmla="*/ 0 h 150"/>
              <a:gd name="T4" fmla="*/ 426668 w 219"/>
              <a:gd name="T5" fmla="*/ 0 h 150"/>
              <a:gd name="T6" fmla="*/ 0 60000 65536"/>
              <a:gd name="T7" fmla="*/ 0 60000 65536"/>
              <a:gd name="T8" fmla="*/ 0 60000 65536"/>
              <a:gd name="T9" fmla="*/ 0 w 219"/>
              <a:gd name="T10" fmla="*/ 0 h 150"/>
              <a:gd name="T11" fmla="*/ 219 w 219"/>
              <a:gd name="T12" fmla="*/ 150 h 150"/>
            </a:gdLst>
            <a:ahLst/>
            <a:cxnLst>
              <a:cxn ang="T6">
                <a:pos x="T0" y="T1"/>
              </a:cxn>
              <a:cxn ang="T7">
                <a:pos x="T2" y="T3"/>
              </a:cxn>
              <a:cxn ang="T8">
                <a:pos x="T4" y="T5"/>
              </a:cxn>
            </a:cxnLst>
            <a:rect l="T9" t="T10" r="T11" b="T12"/>
            <a:pathLst>
              <a:path w="219" h="150">
                <a:moveTo>
                  <a:pt x="0" y="149"/>
                </a:moveTo>
                <a:lnTo>
                  <a:pt x="216" y="0"/>
                </a:lnTo>
                <a:lnTo>
                  <a:pt x="218"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0" name="Freeform 44">
            <a:extLst>
              <a:ext uri="{FF2B5EF4-FFF2-40B4-BE49-F238E27FC236}">
                <a16:creationId xmlns:a16="http://schemas.microsoft.com/office/drawing/2014/main" id="{B04CA453-2AB9-49FA-9B13-D25C93C10B0C}"/>
              </a:ext>
            </a:extLst>
          </p:cNvPr>
          <p:cNvSpPr>
            <a:spLocks/>
          </p:cNvSpPr>
          <p:nvPr/>
        </p:nvSpPr>
        <p:spPr bwMode="auto">
          <a:xfrm>
            <a:off x="4602163" y="3365500"/>
            <a:ext cx="430212" cy="182563"/>
          </a:xfrm>
          <a:custGeom>
            <a:avLst/>
            <a:gdLst>
              <a:gd name="T0" fmla="*/ 0 w 220"/>
              <a:gd name="T1" fmla="*/ 180557 h 91"/>
              <a:gd name="T2" fmla="*/ 424345 w 220"/>
              <a:gd name="T3" fmla="*/ 0 h 91"/>
              <a:gd name="T4" fmla="*/ 428256 w 220"/>
              <a:gd name="T5" fmla="*/ 0 h 91"/>
              <a:gd name="T6" fmla="*/ 0 60000 65536"/>
              <a:gd name="T7" fmla="*/ 0 60000 65536"/>
              <a:gd name="T8" fmla="*/ 0 60000 65536"/>
              <a:gd name="T9" fmla="*/ 0 w 220"/>
              <a:gd name="T10" fmla="*/ 0 h 91"/>
              <a:gd name="T11" fmla="*/ 220 w 220"/>
              <a:gd name="T12" fmla="*/ 91 h 91"/>
            </a:gdLst>
            <a:ahLst/>
            <a:cxnLst>
              <a:cxn ang="T6">
                <a:pos x="T0" y="T1"/>
              </a:cxn>
              <a:cxn ang="T7">
                <a:pos x="T2" y="T3"/>
              </a:cxn>
              <a:cxn ang="T8">
                <a:pos x="T4" y="T5"/>
              </a:cxn>
            </a:cxnLst>
            <a:rect l="T9" t="T10" r="T11" b="T12"/>
            <a:pathLst>
              <a:path w="220" h="91">
                <a:moveTo>
                  <a:pt x="0" y="90"/>
                </a:moveTo>
                <a:lnTo>
                  <a:pt x="217" y="0"/>
                </a:lnTo>
                <a:lnTo>
                  <a:pt x="219"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1" name="Freeform 45">
            <a:extLst>
              <a:ext uri="{FF2B5EF4-FFF2-40B4-BE49-F238E27FC236}">
                <a16:creationId xmlns:a16="http://schemas.microsoft.com/office/drawing/2014/main" id="{F25E7779-64EE-4329-A65E-37863F0B8465}"/>
              </a:ext>
            </a:extLst>
          </p:cNvPr>
          <p:cNvSpPr>
            <a:spLocks/>
          </p:cNvSpPr>
          <p:nvPr/>
        </p:nvSpPr>
        <p:spPr bwMode="auto">
          <a:xfrm>
            <a:off x="5029200" y="3151188"/>
            <a:ext cx="425450" cy="215900"/>
          </a:xfrm>
          <a:custGeom>
            <a:avLst/>
            <a:gdLst>
              <a:gd name="T0" fmla="*/ 0 w 217"/>
              <a:gd name="T1" fmla="*/ 213882 h 107"/>
              <a:gd name="T2" fmla="*/ 419568 w 217"/>
              <a:gd name="T3" fmla="*/ 0 h 107"/>
              <a:gd name="T4" fmla="*/ 423489 w 217"/>
              <a:gd name="T5" fmla="*/ 0 h 107"/>
              <a:gd name="T6" fmla="*/ 0 60000 65536"/>
              <a:gd name="T7" fmla="*/ 0 60000 65536"/>
              <a:gd name="T8" fmla="*/ 0 60000 65536"/>
              <a:gd name="T9" fmla="*/ 0 w 217"/>
              <a:gd name="T10" fmla="*/ 0 h 107"/>
              <a:gd name="T11" fmla="*/ 217 w 217"/>
              <a:gd name="T12" fmla="*/ 107 h 107"/>
            </a:gdLst>
            <a:ahLst/>
            <a:cxnLst>
              <a:cxn ang="T6">
                <a:pos x="T0" y="T1"/>
              </a:cxn>
              <a:cxn ang="T7">
                <a:pos x="T2" y="T3"/>
              </a:cxn>
              <a:cxn ang="T8">
                <a:pos x="T4" y="T5"/>
              </a:cxn>
            </a:cxnLst>
            <a:rect l="T9" t="T10" r="T11" b="T12"/>
            <a:pathLst>
              <a:path w="217" h="107">
                <a:moveTo>
                  <a:pt x="0" y="106"/>
                </a:moveTo>
                <a:lnTo>
                  <a:pt x="214" y="0"/>
                </a:lnTo>
                <a:lnTo>
                  <a:pt x="216"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2" name="Freeform 46">
            <a:extLst>
              <a:ext uri="{FF2B5EF4-FFF2-40B4-BE49-F238E27FC236}">
                <a16:creationId xmlns:a16="http://schemas.microsoft.com/office/drawing/2014/main" id="{051C6A64-6E9B-457A-82B3-96CB79FC4C50}"/>
              </a:ext>
            </a:extLst>
          </p:cNvPr>
          <p:cNvSpPr>
            <a:spLocks/>
          </p:cNvSpPr>
          <p:nvPr/>
        </p:nvSpPr>
        <p:spPr bwMode="auto">
          <a:xfrm>
            <a:off x="5449888" y="3001963"/>
            <a:ext cx="427037" cy="150812"/>
          </a:xfrm>
          <a:custGeom>
            <a:avLst/>
            <a:gdLst>
              <a:gd name="T0" fmla="*/ 0 w 218"/>
              <a:gd name="T1" fmla="*/ 148801 h 75"/>
              <a:gd name="T2" fmla="*/ 421160 w 218"/>
              <a:gd name="T3" fmla="*/ 0 h 75"/>
              <a:gd name="T4" fmla="*/ 425078 w 218"/>
              <a:gd name="T5" fmla="*/ 0 h 75"/>
              <a:gd name="T6" fmla="*/ 0 60000 65536"/>
              <a:gd name="T7" fmla="*/ 0 60000 65536"/>
              <a:gd name="T8" fmla="*/ 0 60000 65536"/>
              <a:gd name="T9" fmla="*/ 0 w 218"/>
              <a:gd name="T10" fmla="*/ 0 h 75"/>
              <a:gd name="T11" fmla="*/ 218 w 218"/>
              <a:gd name="T12" fmla="*/ 75 h 75"/>
            </a:gdLst>
            <a:ahLst/>
            <a:cxnLst>
              <a:cxn ang="T6">
                <a:pos x="T0" y="T1"/>
              </a:cxn>
              <a:cxn ang="T7">
                <a:pos x="T2" y="T3"/>
              </a:cxn>
              <a:cxn ang="T8">
                <a:pos x="T4" y="T5"/>
              </a:cxn>
            </a:cxnLst>
            <a:rect l="T9" t="T10" r="T11" b="T12"/>
            <a:pathLst>
              <a:path w="218" h="75">
                <a:moveTo>
                  <a:pt x="0" y="74"/>
                </a:moveTo>
                <a:lnTo>
                  <a:pt x="215" y="0"/>
                </a:lnTo>
                <a:lnTo>
                  <a:pt x="217"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3" name="Freeform 47">
            <a:extLst>
              <a:ext uri="{FF2B5EF4-FFF2-40B4-BE49-F238E27FC236}">
                <a16:creationId xmlns:a16="http://schemas.microsoft.com/office/drawing/2014/main" id="{2E43450E-67A1-491E-A87B-6724264369B8}"/>
              </a:ext>
            </a:extLst>
          </p:cNvPr>
          <p:cNvSpPr>
            <a:spLocks/>
          </p:cNvSpPr>
          <p:nvPr/>
        </p:nvSpPr>
        <p:spPr bwMode="auto">
          <a:xfrm>
            <a:off x="5873750" y="2879725"/>
            <a:ext cx="430213" cy="123825"/>
          </a:xfrm>
          <a:custGeom>
            <a:avLst/>
            <a:gdLst>
              <a:gd name="T0" fmla="*/ 0 w 220"/>
              <a:gd name="T1" fmla="*/ 121795 h 61"/>
              <a:gd name="T2" fmla="*/ 424346 w 220"/>
              <a:gd name="T3" fmla="*/ 0 h 61"/>
              <a:gd name="T4" fmla="*/ 428257 w 220"/>
              <a:gd name="T5" fmla="*/ 0 h 61"/>
              <a:gd name="T6" fmla="*/ 0 60000 65536"/>
              <a:gd name="T7" fmla="*/ 0 60000 65536"/>
              <a:gd name="T8" fmla="*/ 0 60000 65536"/>
              <a:gd name="T9" fmla="*/ 0 w 220"/>
              <a:gd name="T10" fmla="*/ 0 h 61"/>
              <a:gd name="T11" fmla="*/ 220 w 220"/>
              <a:gd name="T12" fmla="*/ 61 h 61"/>
            </a:gdLst>
            <a:ahLst/>
            <a:cxnLst>
              <a:cxn ang="T6">
                <a:pos x="T0" y="T1"/>
              </a:cxn>
              <a:cxn ang="T7">
                <a:pos x="T2" y="T3"/>
              </a:cxn>
              <a:cxn ang="T8">
                <a:pos x="T4" y="T5"/>
              </a:cxn>
            </a:cxnLst>
            <a:rect l="T9" t="T10" r="T11" b="T12"/>
            <a:pathLst>
              <a:path w="220" h="61">
                <a:moveTo>
                  <a:pt x="0" y="60"/>
                </a:moveTo>
                <a:lnTo>
                  <a:pt x="217" y="0"/>
                </a:lnTo>
                <a:lnTo>
                  <a:pt x="219"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4" name="Freeform 48">
            <a:extLst>
              <a:ext uri="{FF2B5EF4-FFF2-40B4-BE49-F238E27FC236}">
                <a16:creationId xmlns:a16="http://schemas.microsoft.com/office/drawing/2014/main" id="{3E12C6E1-6B22-45D5-9A0A-B83DC762E471}"/>
              </a:ext>
            </a:extLst>
          </p:cNvPr>
          <p:cNvSpPr>
            <a:spLocks/>
          </p:cNvSpPr>
          <p:nvPr/>
        </p:nvSpPr>
        <p:spPr bwMode="auto">
          <a:xfrm>
            <a:off x="6299200" y="2757488"/>
            <a:ext cx="428625" cy="125412"/>
          </a:xfrm>
          <a:custGeom>
            <a:avLst/>
            <a:gdLst>
              <a:gd name="T0" fmla="*/ 0 w 219"/>
              <a:gd name="T1" fmla="*/ 123389 h 62"/>
              <a:gd name="T2" fmla="*/ 422753 w 219"/>
              <a:gd name="T3" fmla="*/ 0 h 62"/>
              <a:gd name="T4" fmla="*/ 426668 w 219"/>
              <a:gd name="T5" fmla="*/ 0 h 62"/>
              <a:gd name="T6" fmla="*/ 0 60000 65536"/>
              <a:gd name="T7" fmla="*/ 0 60000 65536"/>
              <a:gd name="T8" fmla="*/ 0 60000 65536"/>
              <a:gd name="T9" fmla="*/ 0 w 219"/>
              <a:gd name="T10" fmla="*/ 0 h 62"/>
              <a:gd name="T11" fmla="*/ 219 w 219"/>
              <a:gd name="T12" fmla="*/ 62 h 62"/>
            </a:gdLst>
            <a:ahLst/>
            <a:cxnLst>
              <a:cxn ang="T6">
                <a:pos x="T0" y="T1"/>
              </a:cxn>
              <a:cxn ang="T7">
                <a:pos x="T2" y="T3"/>
              </a:cxn>
              <a:cxn ang="T8">
                <a:pos x="T4" y="T5"/>
              </a:cxn>
            </a:cxnLst>
            <a:rect l="T9" t="T10" r="T11" b="T12"/>
            <a:pathLst>
              <a:path w="219" h="62">
                <a:moveTo>
                  <a:pt x="0" y="61"/>
                </a:moveTo>
                <a:lnTo>
                  <a:pt x="216" y="0"/>
                </a:lnTo>
                <a:lnTo>
                  <a:pt x="218"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5" name="Freeform 49">
            <a:extLst>
              <a:ext uri="{FF2B5EF4-FFF2-40B4-BE49-F238E27FC236}">
                <a16:creationId xmlns:a16="http://schemas.microsoft.com/office/drawing/2014/main" id="{9C00859A-84B1-4EE9-A579-130CD534183C}"/>
              </a:ext>
            </a:extLst>
          </p:cNvPr>
          <p:cNvSpPr>
            <a:spLocks/>
          </p:cNvSpPr>
          <p:nvPr/>
        </p:nvSpPr>
        <p:spPr bwMode="auto">
          <a:xfrm>
            <a:off x="6721475" y="2695575"/>
            <a:ext cx="431800" cy="63500"/>
          </a:xfrm>
          <a:custGeom>
            <a:avLst/>
            <a:gdLst>
              <a:gd name="T0" fmla="*/ 0 w 220"/>
              <a:gd name="T1" fmla="*/ 61452 h 31"/>
              <a:gd name="T2" fmla="*/ 427875 w 220"/>
              <a:gd name="T3" fmla="*/ 0 h 31"/>
              <a:gd name="T4" fmla="*/ 429837 w 220"/>
              <a:gd name="T5" fmla="*/ 0 h 31"/>
              <a:gd name="T6" fmla="*/ 0 60000 65536"/>
              <a:gd name="T7" fmla="*/ 0 60000 65536"/>
              <a:gd name="T8" fmla="*/ 0 60000 65536"/>
              <a:gd name="T9" fmla="*/ 0 w 220"/>
              <a:gd name="T10" fmla="*/ 0 h 31"/>
              <a:gd name="T11" fmla="*/ 220 w 220"/>
              <a:gd name="T12" fmla="*/ 31 h 31"/>
            </a:gdLst>
            <a:ahLst/>
            <a:cxnLst>
              <a:cxn ang="T6">
                <a:pos x="T0" y="T1"/>
              </a:cxn>
              <a:cxn ang="T7">
                <a:pos x="T2" y="T3"/>
              </a:cxn>
              <a:cxn ang="T8">
                <a:pos x="T4" y="T5"/>
              </a:cxn>
            </a:cxnLst>
            <a:rect l="T9" t="T10" r="T11" b="T12"/>
            <a:pathLst>
              <a:path w="220" h="31">
                <a:moveTo>
                  <a:pt x="0" y="30"/>
                </a:moveTo>
                <a:lnTo>
                  <a:pt x="218" y="0"/>
                </a:lnTo>
                <a:lnTo>
                  <a:pt x="219" y="0"/>
                </a:lnTo>
              </a:path>
            </a:pathLst>
          </a:custGeom>
          <a:noFill/>
          <a:ln w="12700" cap="flat" cmpd="sng">
            <a:solidFill>
              <a:schemeClr val="accent1"/>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6" name="Freeform 50">
            <a:extLst>
              <a:ext uri="{FF2B5EF4-FFF2-40B4-BE49-F238E27FC236}">
                <a16:creationId xmlns:a16="http://schemas.microsoft.com/office/drawing/2014/main" id="{D76B9105-EF2C-4A1C-9171-758B8A2B8481}"/>
              </a:ext>
            </a:extLst>
          </p:cNvPr>
          <p:cNvSpPr>
            <a:spLocks/>
          </p:cNvSpPr>
          <p:nvPr/>
        </p:nvSpPr>
        <p:spPr bwMode="auto">
          <a:xfrm>
            <a:off x="7148513" y="2638425"/>
            <a:ext cx="431800" cy="60325"/>
          </a:xfrm>
          <a:custGeom>
            <a:avLst/>
            <a:gdLst>
              <a:gd name="T0" fmla="*/ 0 w 220"/>
              <a:gd name="T1" fmla="*/ 58314 h 30"/>
              <a:gd name="T2" fmla="*/ 425912 w 220"/>
              <a:gd name="T3" fmla="*/ 0 h 30"/>
              <a:gd name="T4" fmla="*/ 429837 w 220"/>
              <a:gd name="T5" fmla="*/ 0 h 30"/>
              <a:gd name="T6" fmla="*/ 0 60000 65536"/>
              <a:gd name="T7" fmla="*/ 0 60000 65536"/>
              <a:gd name="T8" fmla="*/ 0 60000 65536"/>
              <a:gd name="T9" fmla="*/ 0 w 220"/>
              <a:gd name="T10" fmla="*/ 0 h 30"/>
              <a:gd name="T11" fmla="*/ 220 w 220"/>
              <a:gd name="T12" fmla="*/ 30 h 30"/>
            </a:gdLst>
            <a:ahLst/>
            <a:cxnLst>
              <a:cxn ang="T6">
                <a:pos x="T0" y="T1"/>
              </a:cxn>
              <a:cxn ang="T7">
                <a:pos x="T2" y="T3"/>
              </a:cxn>
              <a:cxn ang="T8">
                <a:pos x="T4" y="T5"/>
              </a:cxn>
            </a:cxnLst>
            <a:rect l="T9" t="T10" r="T11" b="T12"/>
            <a:pathLst>
              <a:path w="220" h="30">
                <a:moveTo>
                  <a:pt x="0" y="29"/>
                </a:moveTo>
                <a:lnTo>
                  <a:pt x="217" y="0"/>
                </a:lnTo>
                <a:lnTo>
                  <a:pt x="219" y="0"/>
                </a:lnTo>
              </a:path>
            </a:pathLst>
          </a:custGeom>
          <a:noFill/>
          <a:ln w="12700" cap="flat" cmpd="sng">
            <a:solidFill>
              <a:srgbClr val="FF00FF"/>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7" name="Freeform 51">
            <a:extLst>
              <a:ext uri="{FF2B5EF4-FFF2-40B4-BE49-F238E27FC236}">
                <a16:creationId xmlns:a16="http://schemas.microsoft.com/office/drawing/2014/main" id="{3F585999-529E-4DC5-8C3C-A2C441B12820}"/>
              </a:ext>
            </a:extLst>
          </p:cNvPr>
          <p:cNvSpPr>
            <a:spLocks/>
          </p:cNvSpPr>
          <p:nvPr/>
        </p:nvSpPr>
        <p:spPr bwMode="auto">
          <a:xfrm>
            <a:off x="2479675" y="5505450"/>
            <a:ext cx="428625" cy="152400"/>
          </a:xfrm>
          <a:custGeom>
            <a:avLst/>
            <a:gdLst>
              <a:gd name="T0" fmla="*/ 0 w 219"/>
              <a:gd name="T1" fmla="*/ 150368 h 75"/>
              <a:gd name="T2" fmla="*/ 422753 w 219"/>
              <a:gd name="T3" fmla="*/ 0 h 75"/>
              <a:gd name="T4" fmla="*/ 426668 w 219"/>
              <a:gd name="T5" fmla="*/ 0 h 75"/>
              <a:gd name="T6" fmla="*/ 0 60000 65536"/>
              <a:gd name="T7" fmla="*/ 0 60000 65536"/>
              <a:gd name="T8" fmla="*/ 0 60000 65536"/>
              <a:gd name="T9" fmla="*/ 0 w 219"/>
              <a:gd name="T10" fmla="*/ 0 h 75"/>
              <a:gd name="T11" fmla="*/ 219 w 219"/>
              <a:gd name="T12" fmla="*/ 75 h 75"/>
            </a:gdLst>
            <a:ahLst/>
            <a:cxnLst>
              <a:cxn ang="T6">
                <a:pos x="T0" y="T1"/>
              </a:cxn>
              <a:cxn ang="T7">
                <a:pos x="T2" y="T3"/>
              </a:cxn>
              <a:cxn ang="T8">
                <a:pos x="T4" y="T5"/>
              </a:cxn>
            </a:cxnLst>
            <a:rect l="T9" t="T10" r="T11" b="T12"/>
            <a:pathLst>
              <a:path w="219" h="75">
                <a:moveTo>
                  <a:pt x="0" y="74"/>
                </a:moveTo>
                <a:lnTo>
                  <a:pt x="216" y="0"/>
                </a:lnTo>
                <a:lnTo>
                  <a:pt x="218" y="0"/>
                </a:lnTo>
              </a:path>
            </a:pathLst>
          </a:custGeom>
          <a:noFill/>
          <a:ln w="28575" cap="flat"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8" name="Freeform 52">
            <a:extLst>
              <a:ext uri="{FF2B5EF4-FFF2-40B4-BE49-F238E27FC236}">
                <a16:creationId xmlns:a16="http://schemas.microsoft.com/office/drawing/2014/main" id="{06D02AF2-0C48-4692-A306-9359B0FC174E}"/>
              </a:ext>
            </a:extLst>
          </p:cNvPr>
          <p:cNvSpPr>
            <a:spLocks/>
          </p:cNvSpPr>
          <p:nvPr/>
        </p:nvSpPr>
        <p:spPr bwMode="auto">
          <a:xfrm>
            <a:off x="2903538" y="5386388"/>
            <a:ext cx="430212" cy="120650"/>
          </a:xfrm>
          <a:custGeom>
            <a:avLst/>
            <a:gdLst>
              <a:gd name="T0" fmla="*/ 0 w 220"/>
              <a:gd name="T1" fmla="*/ 118639 h 60"/>
              <a:gd name="T2" fmla="*/ 426301 w 220"/>
              <a:gd name="T3" fmla="*/ 0 h 60"/>
              <a:gd name="T4" fmla="*/ 428256 w 220"/>
              <a:gd name="T5" fmla="*/ 0 h 60"/>
              <a:gd name="T6" fmla="*/ 0 60000 65536"/>
              <a:gd name="T7" fmla="*/ 0 60000 65536"/>
              <a:gd name="T8" fmla="*/ 0 60000 65536"/>
              <a:gd name="T9" fmla="*/ 0 w 220"/>
              <a:gd name="T10" fmla="*/ 0 h 60"/>
              <a:gd name="T11" fmla="*/ 220 w 220"/>
              <a:gd name="T12" fmla="*/ 60 h 60"/>
            </a:gdLst>
            <a:ahLst/>
            <a:cxnLst>
              <a:cxn ang="T6">
                <a:pos x="T0" y="T1"/>
              </a:cxn>
              <a:cxn ang="T7">
                <a:pos x="T2" y="T3"/>
              </a:cxn>
              <a:cxn ang="T8">
                <a:pos x="T4" y="T5"/>
              </a:cxn>
            </a:cxnLst>
            <a:rect l="T9" t="T10" r="T11" b="T12"/>
            <a:pathLst>
              <a:path w="220" h="60">
                <a:moveTo>
                  <a:pt x="0" y="59"/>
                </a:moveTo>
                <a:lnTo>
                  <a:pt x="218" y="0"/>
                </a:lnTo>
                <a:lnTo>
                  <a:pt x="219" y="0"/>
                </a:lnTo>
              </a:path>
            </a:pathLst>
          </a:custGeom>
          <a:noFill/>
          <a:ln w="28575" cap="flat"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39" name="Freeform 53">
            <a:extLst>
              <a:ext uri="{FF2B5EF4-FFF2-40B4-BE49-F238E27FC236}">
                <a16:creationId xmlns:a16="http://schemas.microsoft.com/office/drawing/2014/main" id="{01446D60-CB15-48BB-821F-1C71F51AEA65}"/>
              </a:ext>
            </a:extLst>
          </p:cNvPr>
          <p:cNvSpPr>
            <a:spLocks/>
          </p:cNvSpPr>
          <p:nvPr/>
        </p:nvSpPr>
        <p:spPr bwMode="auto">
          <a:xfrm>
            <a:off x="3330575" y="5207000"/>
            <a:ext cx="427038" cy="180975"/>
          </a:xfrm>
          <a:custGeom>
            <a:avLst/>
            <a:gdLst>
              <a:gd name="T0" fmla="*/ 0 w 218"/>
              <a:gd name="T1" fmla="*/ 178964 h 90"/>
              <a:gd name="T2" fmla="*/ 421161 w 218"/>
              <a:gd name="T3" fmla="*/ 0 h 90"/>
              <a:gd name="T4" fmla="*/ 425079 w 218"/>
              <a:gd name="T5" fmla="*/ 0 h 90"/>
              <a:gd name="T6" fmla="*/ 0 60000 65536"/>
              <a:gd name="T7" fmla="*/ 0 60000 65536"/>
              <a:gd name="T8" fmla="*/ 0 60000 65536"/>
              <a:gd name="T9" fmla="*/ 0 w 218"/>
              <a:gd name="T10" fmla="*/ 0 h 90"/>
              <a:gd name="T11" fmla="*/ 218 w 218"/>
              <a:gd name="T12" fmla="*/ 90 h 90"/>
            </a:gdLst>
            <a:ahLst/>
            <a:cxnLst>
              <a:cxn ang="T6">
                <a:pos x="T0" y="T1"/>
              </a:cxn>
              <a:cxn ang="T7">
                <a:pos x="T2" y="T3"/>
              </a:cxn>
              <a:cxn ang="T8">
                <a:pos x="T4" y="T5"/>
              </a:cxn>
            </a:cxnLst>
            <a:rect l="T9" t="T10" r="T11" b="T12"/>
            <a:pathLst>
              <a:path w="218" h="90">
                <a:moveTo>
                  <a:pt x="0" y="89"/>
                </a:moveTo>
                <a:lnTo>
                  <a:pt x="215" y="0"/>
                </a:lnTo>
                <a:lnTo>
                  <a:pt x="217" y="0"/>
                </a:lnTo>
              </a:path>
            </a:pathLst>
          </a:custGeom>
          <a:noFill/>
          <a:ln w="28575" cap="flat"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0" name="Freeform 54">
            <a:extLst>
              <a:ext uri="{FF2B5EF4-FFF2-40B4-BE49-F238E27FC236}">
                <a16:creationId xmlns:a16="http://schemas.microsoft.com/office/drawing/2014/main" id="{47C5A121-519B-4805-B122-91165F833C32}"/>
              </a:ext>
            </a:extLst>
          </p:cNvPr>
          <p:cNvSpPr>
            <a:spLocks/>
          </p:cNvSpPr>
          <p:nvPr/>
        </p:nvSpPr>
        <p:spPr bwMode="auto">
          <a:xfrm>
            <a:off x="3751263" y="4902200"/>
            <a:ext cx="433387" cy="306388"/>
          </a:xfrm>
          <a:custGeom>
            <a:avLst/>
            <a:gdLst>
              <a:gd name="T0" fmla="*/ 0 w 221"/>
              <a:gd name="T1" fmla="*/ 304372 h 152"/>
              <a:gd name="T2" fmla="*/ 427504 w 221"/>
              <a:gd name="T3" fmla="*/ 0 h 152"/>
              <a:gd name="T4" fmla="*/ 431426 w 221"/>
              <a:gd name="T5" fmla="*/ 0 h 152"/>
              <a:gd name="T6" fmla="*/ 0 60000 65536"/>
              <a:gd name="T7" fmla="*/ 0 60000 65536"/>
              <a:gd name="T8" fmla="*/ 0 60000 65536"/>
              <a:gd name="T9" fmla="*/ 0 w 221"/>
              <a:gd name="T10" fmla="*/ 0 h 152"/>
              <a:gd name="T11" fmla="*/ 221 w 221"/>
              <a:gd name="T12" fmla="*/ 152 h 152"/>
            </a:gdLst>
            <a:ahLst/>
            <a:cxnLst>
              <a:cxn ang="T6">
                <a:pos x="T0" y="T1"/>
              </a:cxn>
              <a:cxn ang="T7">
                <a:pos x="T2" y="T3"/>
              </a:cxn>
              <a:cxn ang="T8">
                <a:pos x="T4" y="T5"/>
              </a:cxn>
            </a:cxnLst>
            <a:rect l="T9" t="T10" r="T11" b="T12"/>
            <a:pathLst>
              <a:path w="221" h="152">
                <a:moveTo>
                  <a:pt x="0" y="151"/>
                </a:moveTo>
                <a:lnTo>
                  <a:pt x="218" y="0"/>
                </a:lnTo>
                <a:lnTo>
                  <a:pt x="220"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1" name="Freeform 55">
            <a:extLst>
              <a:ext uri="{FF2B5EF4-FFF2-40B4-BE49-F238E27FC236}">
                <a16:creationId xmlns:a16="http://schemas.microsoft.com/office/drawing/2014/main" id="{462E678A-80C5-4EFC-9609-064719315A5C}"/>
              </a:ext>
            </a:extLst>
          </p:cNvPr>
          <p:cNvSpPr>
            <a:spLocks/>
          </p:cNvSpPr>
          <p:nvPr/>
        </p:nvSpPr>
        <p:spPr bwMode="auto">
          <a:xfrm>
            <a:off x="4178300" y="4694238"/>
            <a:ext cx="428625" cy="209550"/>
          </a:xfrm>
          <a:custGeom>
            <a:avLst/>
            <a:gdLst>
              <a:gd name="T0" fmla="*/ 0 w 219"/>
              <a:gd name="T1" fmla="*/ 207535 h 104"/>
              <a:gd name="T2" fmla="*/ 422753 w 219"/>
              <a:gd name="T3" fmla="*/ 0 h 104"/>
              <a:gd name="T4" fmla="*/ 426668 w 219"/>
              <a:gd name="T5" fmla="*/ 0 h 104"/>
              <a:gd name="T6" fmla="*/ 0 60000 65536"/>
              <a:gd name="T7" fmla="*/ 0 60000 65536"/>
              <a:gd name="T8" fmla="*/ 0 60000 65536"/>
              <a:gd name="T9" fmla="*/ 0 w 219"/>
              <a:gd name="T10" fmla="*/ 0 h 104"/>
              <a:gd name="T11" fmla="*/ 219 w 219"/>
              <a:gd name="T12" fmla="*/ 104 h 104"/>
            </a:gdLst>
            <a:ahLst/>
            <a:cxnLst>
              <a:cxn ang="T6">
                <a:pos x="T0" y="T1"/>
              </a:cxn>
              <a:cxn ang="T7">
                <a:pos x="T2" y="T3"/>
              </a:cxn>
              <a:cxn ang="T8">
                <a:pos x="T4" y="T5"/>
              </a:cxn>
            </a:cxnLst>
            <a:rect l="T9" t="T10" r="T11" b="T12"/>
            <a:pathLst>
              <a:path w="219" h="104">
                <a:moveTo>
                  <a:pt x="0" y="103"/>
                </a:moveTo>
                <a:lnTo>
                  <a:pt x="216" y="0"/>
                </a:lnTo>
                <a:lnTo>
                  <a:pt x="218"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2" name="Freeform 56">
            <a:extLst>
              <a:ext uri="{FF2B5EF4-FFF2-40B4-BE49-F238E27FC236}">
                <a16:creationId xmlns:a16="http://schemas.microsoft.com/office/drawing/2014/main" id="{45682795-8AE4-449A-89E4-F6D676926A11}"/>
              </a:ext>
            </a:extLst>
          </p:cNvPr>
          <p:cNvSpPr>
            <a:spLocks/>
          </p:cNvSpPr>
          <p:nvPr/>
        </p:nvSpPr>
        <p:spPr bwMode="auto">
          <a:xfrm>
            <a:off x="4602163" y="4449763"/>
            <a:ext cx="430212" cy="246062"/>
          </a:xfrm>
          <a:custGeom>
            <a:avLst/>
            <a:gdLst>
              <a:gd name="T0" fmla="*/ 0 w 220"/>
              <a:gd name="T1" fmla="*/ 244045 h 122"/>
              <a:gd name="T2" fmla="*/ 424345 w 220"/>
              <a:gd name="T3" fmla="*/ 0 h 122"/>
              <a:gd name="T4" fmla="*/ 428256 w 220"/>
              <a:gd name="T5" fmla="*/ 0 h 122"/>
              <a:gd name="T6" fmla="*/ 0 60000 65536"/>
              <a:gd name="T7" fmla="*/ 0 60000 65536"/>
              <a:gd name="T8" fmla="*/ 0 60000 65536"/>
              <a:gd name="T9" fmla="*/ 0 w 220"/>
              <a:gd name="T10" fmla="*/ 0 h 122"/>
              <a:gd name="T11" fmla="*/ 220 w 220"/>
              <a:gd name="T12" fmla="*/ 122 h 122"/>
            </a:gdLst>
            <a:ahLst/>
            <a:cxnLst>
              <a:cxn ang="T6">
                <a:pos x="T0" y="T1"/>
              </a:cxn>
              <a:cxn ang="T7">
                <a:pos x="T2" y="T3"/>
              </a:cxn>
              <a:cxn ang="T8">
                <a:pos x="T4" y="T5"/>
              </a:cxn>
            </a:cxnLst>
            <a:rect l="T9" t="T10" r="T11" b="T12"/>
            <a:pathLst>
              <a:path w="220" h="122">
                <a:moveTo>
                  <a:pt x="0" y="121"/>
                </a:moveTo>
                <a:lnTo>
                  <a:pt x="217" y="0"/>
                </a:lnTo>
                <a:lnTo>
                  <a:pt x="219"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3" name="Freeform 57">
            <a:extLst>
              <a:ext uri="{FF2B5EF4-FFF2-40B4-BE49-F238E27FC236}">
                <a16:creationId xmlns:a16="http://schemas.microsoft.com/office/drawing/2014/main" id="{65A66CF6-D03F-4CD6-9F72-CB6F31A1347F}"/>
              </a:ext>
            </a:extLst>
          </p:cNvPr>
          <p:cNvSpPr>
            <a:spLocks/>
          </p:cNvSpPr>
          <p:nvPr/>
        </p:nvSpPr>
        <p:spPr bwMode="auto">
          <a:xfrm>
            <a:off x="5029200" y="3995738"/>
            <a:ext cx="425450" cy="455612"/>
          </a:xfrm>
          <a:custGeom>
            <a:avLst/>
            <a:gdLst>
              <a:gd name="T0" fmla="*/ 0 w 217"/>
              <a:gd name="T1" fmla="*/ 453596 h 226"/>
              <a:gd name="T2" fmla="*/ 419568 w 217"/>
              <a:gd name="T3" fmla="*/ 0 h 226"/>
              <a:gd name="T4" fmla="*/ 423489 w 217"/>
              <a:gd name="T5" fmla="*/ 0 h 226"/>
              <a:gd name="T6" fmla="*/ 0 60000 65536"/>
              <a:gd name="T7" fmla="*/ 0 60000 65536"/>
              <a:gd name="T8" fmla="*/ 0 60000 65536"/>
              <a:gd name="T9" fmla="*/ 0 w 217"/>
              <a:gd name="T10" fmla="*/ 0 h 226"/>
              <a:gd name="T11" fmla="*/ 217 w 217"/>
              <a:gd name="T12" fmla="*/ 226 h 226"/>
            </a:gdLst>
            <a:ahLst/>
            <a:cxnLst>
              <a:cxn ang="T6">
                <a:pos x="T0" y="T1"/>
              </a:cxn>
              <a:cxn ang="T7">
                <a:pos x="T2" y="T3"/>
              </a:cxn>
              <a:cxn ang="T8">
                <a:pos x="T4" y="T5"/>
              </a:cxn>
            </a:cxnLst>
            <a:rect l="T9" t="T10" r="T11" b="T12"/>
            <a:pathLst>
              <a:path w="217" h="226">
                <a:moveTo>
                  <a:pt x="0" y="225"/>
                </a:moveTo>
                <a:lnTo>
                  <a:pt x="214" y="0"/>
                </a:lnTo>
                <a:lnTo>
                  <a:pt x="216"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4" name="Freeform 58">
            <a:extLst>
              <a:ext uri="{FF2B5EF4-FFF2-40B4-BE49-F238E27FC236}">
                <a16:creationId xmlns:a16="http://schemas.microsoft.com/office/drawing/2014/main" id="{9EDFFA29-C665-462A-A3B1-499ABDABC16B}"/>
              </a:ext>
            </a:extLst>
          </p:cNvPr>
          <p:cNvSpPr>
            <a:spLocks/>
          </p:cNvSpPr>
          <p:nvPr/>
        </p:nvSpPr>
        <p:spPr bwMode="auto">
          <a:xfrm>
            <a:off x="5449888" y="3546475"/>
            <a:ext cx="427037" cy="450850"/>
          </a:xfrm>
          <a:custGeom>
            <a:avLst/>
            <a:gdLst>
              <a:gd name="T0" fmla="*/ 0 w 218"/>
              <a:gd name="T1" fmla="*/ 448828 h 223"/>
              <a:gd name="T2" fmla="*/ 421160 w 218"/>
              <a:gd name="T3" fmla="*/ 0 h 223"/>
              <a:gd name="T4" fmla="*/ 425078 w 218"/>
              <a:gd name="T5" fmla="*/ 0 h 223"/>
              <a:gd name="T6" fmla="*/ 0 60000 65536"/>
              <a:gd name="T7" fmla="*/ 0 60000 65536"/>
              <a:gd name="T8" fmla="*/ 0 60000 65536"/>
              <a:gd name="T9" fmla="*/ 0 w 218"/>
              <a:gd name="T10" fmla="*/ 0 h 223"/>
              <a:gd name="T11" fmla="*/ 218 w 218"/>
              <a:gd name="T12" fmla="*/ 223 h 223"/>
            </a:gdLst>
            <a:ahLst/>
            <a:cxnLst>
              <a:cxn ang="T6">
                <a:pos x="T0" y="T1"/>
              </a:cxn>
              <a:cxn ang="T7">
                <a:pos x="T2" y="T3"/>
              </a:cxn>
              <a:cxn ang="T8">
                <a:pos x="T4" y="T5"/>
              </a:cxn>
            </a:cxnLst>
            <a:rect l="T9" t="T10" r="T11" b="T12"/>
            <a:pathLst>
              <a:path w="218" h="223">
                <a:moveTo>
                  <a:pt x="0" y="222"/>
                </a:moveTo>
                <a:lnTo>
                  <a:pt x="215" y="0"/>
                </a:lnTo>
                <a:lnTo>
                  <a:pt x="217"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5" name="Freeform 59">
            <a:extLst>
              <a:ext uri="{FF2B5EF4-FFF2-40B4-BE49-F238E27FC236}">
                <a16:creationId xmlns:a16="http://schemas.microsoft.com/office/drawing/2014/main" id="{1F4D6BD3-DB05-403C-A99E-218EC92B46E2}"/>
              </a:ext>
            </a:extLst>
          </p:cNvPr>
          <p:cNvSpPr>
            <a:spLocks/>
          </p:cNvSpPr>
          <p:nvPr/>
        </p:nvSpPr>
        <p:spPr bwMode="auto">
          <a:xfrm>
            <a:off x="5873750" y="3240088"/>
            <a:ext cx="430213" cy="307975"/>
          </a:xfrm>
          <a:custGeom>
            <a:avLst/>
            <a:gdLst>
              <a:gd name="T0" fmla="*/ 0 w 220"/>
              <a:gd name="T1" fmla="*/ 305962 h 153"/>
              <a:gd name="T2" fmla="*/ 424346 w 220"/>
              <a:gd name="T3" fmla="*/ 0 h 153"/>
              <a:gd name="T4" fmla="*/ 428257 w 220"/>
              <a:gd name="T5" fmla="*/ 0 h 153"/>
              <a:gd name="T6" fmla="*/ 0 60000 65536"/>
              <a:gd name="T7" fmla="*/ 0 60000 65536"/>
              <a:gd name="T8" fmla="*/ 0 60000 65536"/>
              <a:gd name="T9" fmla="*/ 0 w 220"/>
              <a:gd name="T10" fmla="*/ 0 h 153"/>
              <a:gd name="T11" fmla="*/ 220 w 220"/>
              <a:gd name="T12" fmla="*/ 153 h 153"/>
            </a:gdLst>
            <a:ahLst/>
            <a:cxnLst>
              <a:cxn ang="T6">
                <a:pos x="T0" y="T1"/>
              </a:cxn>
              <a:cxn ang="T7">
                <a:pos x="T2" y="T3"/>
              </a:cxn>
              <a:cxn ang="T8">
                <a:pos x="T4" y="T5"/>
              </a:cxn>
            </a:cxnLst>
            <a:rect l="T9" t="T10" r="T11" b="T12"/>
            <a:pathLst>
              <a:path w="220" h="153">
                <a:moveTo>
                  <a:pt x="0" y="152"/>
                </a:moveTo>
                <a:lnTo>
                  <a:pt x="217" y="0"/>
                </a:lnTo>
                <a:lnTo>
                  <a:pt x="219"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6" name="Freeform 60">
            <a:extLst>
              <a:ext uri="{FF2B5EF4-FFF2-40B4-BE49-F238E27FC236}">
                <a16:creationId xmlns:a16="http://schemas.microsoft.com/office/drawing/2014/main" id="{EF01387E-B497-49B3-B1DF-EFB4678B94F6}"/>
              </a:ext>
            </a:extLst>
          </p:cNvPr>
          <p:cNvSpPr>
            <a:spLocks/>
          </p:cNvSpPr>
          <p:nvPr/>
        </p:nvSpPr>
        <p:spPr bwMode="auto">
          <a:xfrm>
            <a:off x="6299200" y="3032125"/>
            <a:ext cx="428625" cy="209550"/>
          </a:xfrm>
          <a:custGeom>
            <a:avLst/>
            <a:gdLst>
              <a:gd name="T0" fmla="*/ 0 w 219"/>
              <a:gd name="T1" fmla="*/ 207535 h 104"/>
              <a:gd name="T2" fmla="*/ 422753 w 219"/>
              <a:gd name="T3" fmla="*/ 0 h 104"/>
              <a:gd name="T4" fmla="*/ 426668 w 219"/>
              <a:gd name="T5" fmla="*/ 0 h 104"/>
              <a:gd name="T6" fmla="*/ 0 60000 65536"/>
              <a:gd name="T7" fmla="*/ 0 60000 65536"/>
              <a:gd name="T8" fmla="*/ 0 60000 65536"/>
              <a:gd name="T9" fmla="*/ 0 w 219"/>
              <a:gd name="T10" fmla="*/ 0 h 104"/>
              <a:gd name="T11" fmla="*/ 219 w 219"/>
              <a:gd name="T12" fmla="*/ 104 h 104"/>
            </a:gdLst>
            <a:ahLst/>
            <a:cxnLst>
              <a:cxn ang="T6">
                <a:pos x="T0" y="T1"/>
              </a:cxn>
              <a:cxn ang="T7">
                <a:pos x="T2" y="T3"/>
              </a:cxn>
              <a:cxn ang="T8">
                <a:pos x="T4" y="T5"/>
              </a:cxn>
            </a:cxnLst>
            <a:rect l="T9" t="T10" r="T11" b="T12"/>
            <a:pathLst>
              <a:path w="219" h="104">
                <a:moveTo>
                  <a:pt x="0" y="103"/>
                </a:moveTo>
                <a:lnTo>
                  <a:pt x="216" y="0"/>
                </a:lnTo>
                <a:lnTo>
                  <a:pt x="218"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7" name="Freeform 61">
            <a:extLst>
              <a:ext uri="{FF2B5EF4-FFF2-40B4-BE49-F238E27FC236}">
                <a16:creationId xmlns:a16="http://schemas.microsoft.com/office/drawing/2014/main" id="{74CA145B-16CD-4D4E-8FAB-1E3A64AD2299}"/>
              </a:ext>
            </a:extLst>
          </p:cNvPr>
          <p:cNvSpPr>
            <a:spLocks/>
          </p:cNvSpPr>
          <p:nvPr/>
        </p:nvSpPr>
        <p:spPr bwMode="auto">
          <a:xfrm>
            <a:off x="6721475" y="2879725"/>
            <a:ext cx="431800" cy="153988"/>
          </a:xfrm>
          <a:custGeom>
            <a:avLst/>
            <a:gdLst>
              <a:gd name="T0" fmla="*/ 0 w 220"/>
              <a:gd name="T1" fmla="*/ 151962 h 76"/>
              <a:gd name="T2" fmla="*/ 427875 w 220"/>
              <a:gd name="T3" fmla="*/ 0 h 76"/>
              <a:gd name="T4" fmla="*/ 429837 w 220"/>
              <a:gd name="T5" fmla="*/ 0 h 76"/>
              <a:gd name="T6" fmla="*/ 0 60000 65536"/>
              <a:gd name="T7" fmla="*/ 0 60000 65536"/>
              <a:gd name="T8" fmla="*/ 0 60000 65536"/>
              <a:gd name="T9" fmla="*/ 0 w 220"/>
              <a:gd name="T10" fmla="*/ 0 h 76"/>
              <a:gd name="T11" fmla="*/ 220 w 220"/>
              <a:gd name="T12" fmla="*/ 76 h 76"/>
            </a:gdLst>
            <a:ahLst/>
            <a:cxnLst>
              <a:cxn ang="T6">
                <a:pos x="T0" y="T1"/>
              </a:cxn>
              <a:cxn ang="T7">
                <a:pos x="T2" y="T3"/>
              </a:cxn>
              <a:cxn ang="T8">
                <a:pos x="T4" y="T5"/>
              </a:cxn>
            </a:cxnLst>
            <a:rect l="T9" t="T10" r="T11" b="T12"/>
            <a:pathLst>
              <a:path w="220" h="76">
                <a:moveTo>
                  <a:pt x="0" y="75"/>
                </a:moveTo>
                <a:lnTo>
                  <a:pt x="218" y="0"/>
                </a:lnTo>
                <a:lnTo>
                  <a:pt x="219"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8" name="Freeform 62">
            <a:extLst>
              <a:ext uri="{FF2B5EF4-FFF2-40B4-BE49-F238E27FC236}">
                <a16:creationId xmlns:a16="http://schemas.microsoft.com/office/drawing/2014/main" id="{13C9E4A0-9C2B-45A2-90B2-E69C2D92E8E6}"/>
              </a:ext>
            </a:extLst>
          </p:cNvPr>
          <p:cNvSpPr>
            <a:spLocks/>
          </p:cNvSpPr>
          <p:nvPr/>
        </p:nvSpPr>
        <p:spPr bwMode="auto">
          <a:xfrm>
            <a:off x="7148513" y="2638425"/>
            <a:ext cx="431800" cy="244475"/>
          </a:xfrm>
          <a:custGeom>
            <a:avLst/>
            <a:gdLst>
              <a:gd name="T0" fmla="*/ 0 w 220"/>
              <a:gd name="T1" fmla="*/ 242455 h 121"/>
              <a:gd name="T2" fmla="*/ 425912 w 220"/>
              <a:gd name="T3" fmla="*/ 0 h 121"/>
              <a:gd name="T4" fmla="*/ 429837 w 220"/>
              <a:gd name="T5" fmla="*/ 0 h 121"/>
              <a:gd name="T6" fmla="*/ 0 60000 65536"/>
              <a:gd name="T7" fmla="*/ 0 60000 65536"/>
              <a:gd name="T8" fmla="*/ 0 60000 65536"/>
              <a:gd name="T9" fmla="*/ 0 w 220"/>
              <a:gd name="T10" fmla="*/ 0 h 121"/>
              <a:gd name="T11" fmla="*/ 220 w 220"/>
              <a:gd name="T12" fmla="*/ 121 h 121"/>
            </a:gdLst>
            <a:ahLst/>
            <a:cxnLst>
              <a:cxn ang="T6">
                <a:pos x="T0" y="T1"/>
              </a:cxn>
              <a:cxn ang="T7">
                <a:pos x="T2" y="T3"/>
              </a:cxn>
              <a:cxn ang="T8">
                <a:pos x="T4" y="T5"/>
              </a:cxn>
            </a:cxnLst>
            <a:rect l="T9" t="T10" r="T11" b="T12"/>
            <a:pathLst>
              <a:path w="220" h="121">
                <a:moveTo>
                  <a:pt x="0" y="120"/>
                </a:moveTo>
                <a:lnTo>
                  <a:pt x="217" y="0"/>
                </a:lnTo>
                <a:lnTo>
                  <a:pt x="219" y="0"/>
                </a:lnTo>
              </a:path>
            </a:pathLst>
          </a:custGeom>
          <a:noFill/>
          <a:ln w="12700" cap="flat" cmpd="sng">
            <a:solidFill>
              <a:srgbClr val="66FF33"/>
            </a:solidFill>
            <a:prstDash val="lg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49" name="Freeform 63">
            <a:extLst>
              <a:ext uri="{FF2B5EF4-FFF2-40B4-BE49-F238E27FC236}">
                <a16:creationId xmlns:a16="http://schemas.microsoft.com/office/drawing/2014/main" id="{3F20566D-225E-4A74-9039-DD8C019E239F}"/>
              </a:ext>
            </a:extLst>
          </p:cNvPr>
          <p:cNvSpPr>
            <a:spLocks/>
          </p:cNvSpPr>
          <p:nvPr/>
        </p:nvSpPr>
        <p:spPr bwMode="auto">
          <a:xfrm>
            <a:off x="2239963" y="5632450"/>
            <a:ext cx="63500" cy="125413"/>
          </a:xfrm>
          <a:custGeom>
            <a:avLst/>
            <a:gdLst>
              <a:gd name="T0" fmla="*/ 23812 w 32"/>
              <a:gd name="T1" fmla="*/ 0 h 62"/>
              <a:gd name="T2" fmla="*/ 9922 w 32"/>
              <a:gd name="T3" fmla="*/ 8091 h 62"/>
              <a:gd name="T4" fmla="*/ 3969 w 32"/>
              <a:gd name="T5" fmla="*/ 22251 h 62"/>
              <a:gd name="T6" fmla="*/ 0 w 32"/>
              <a:gd name="T7" fmla="*/ 54615 h 62"/>
              <a:gd name="T8" fmla="*/ 0 w 32"/>
              <a:gd name="T9" fmla="*/ 72820 h 62"/>
              <a:gd name="T10" fmla="*/ 3969 w 32"/>
              <a:gd name="T11" fmla="*/ 101140 h 62"/>
              <a:gd name="T12" fmla="*/ 9922 w 32"/>
              <a:gd name="T13" fmla="*/ 119345 h 62"/>
              <a:gd name="T14" fmla="*/ 23812 w 32"/>
              <a:gd name="T15" fmla="*/ 123390 h 62"/>
              <a:gd name="T16" fmla="*/ 33734 w 32"/>
              <a:gd name="T17" fmla="*/ 123390 h 62"/>
              <a:gd name="T18" fmla="*/ 49609 w 32"/>
              <a:gd name="T19" fmla="*/ 119345 h 62"/>
              <a:gd name="T20" fmla="*/ 57547 w 32"/>
              <a:gd name="T21" fmla="*/ 101140 h 62"/>
              <a:gd name="T22" fmla="*/ 61516 w 32"/>
              <a:gd name="T23" fmla="*/ 72820 h 62"/>
              <a:gd name="T24" fmla="*/ 61516 w 32"/>
              <a:gd name="T25" fmla="*/ 54615 h 62"/>
              <a:gd name="T26" fmla="*/ 57547 w 32"/>
              <a:gd name="T27" fmla="*/ 22251 h 62"/>
              <a:gd name="T28" fmla="*/ 49609 w 32"/>
              <a:gd name="T29" fmla="*/ 8091 h 62"/>
              <a:gd name="T30" fmla="*/ 33734 w 32"/>
              <a:gd name="T31" fmla="*/ 0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2"/>
              <a:gd name="T49" fmla="*/ 0 h 62"/>
              <a:gd name="T50" fmla="*/ 32 w 32"/>
              <a:gd name="T51" fmla="*/ 62 h 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2" h="62">
                <a:moveTo>
                  <a:pt x="12" y="0"/>
                </a:moveTo>
                <a:lnTo>
                  <a:pt x="5" y="4"/>
                </a:lnTo>
                <a:lnTo>
                  <a:pt x="2" y="11"/>
                </a:lnTo>
                <a:lnTo>
                  <a:pt x="0" y="27"/>
                </a:lnTo>
                <a:lnTo>
                  <a:pt x="0" y="36"/>
                </a:lnTo>
                <a:lnTo>
                  <a:pt x="2" y="50"/>
                </a:lnTo>
                <a:lnTo>
                  <a:pt x="5" y="59"/>
                </a:lnTo>
                <a:lnTo>
                  <a:pt x="12" y="61"/>
                </a:lnTo>
                <a:lnTo>
                  <a:pt x="17" y="61"/>
                </a:lnTo>
                <a:lnTo>
                  <a:pt x="25" y="59"/>
                </a:lnTo>
                <a:lnTo>
                  <a:pt x="29" y="50"/>
                </a:lnTo>
                <a:lnTo>
                  <a:pt x="31" y="36"/>
                </a:lnTo>
                <a:lnTo>
                  <a:pt x="31" y="27"/>
                </a:lnTo>
                <a:lnTo>
                  <a:pt x="29" y="11"/>
                </a:lnTo>
                <a:lnTo>
                  <a:pt x="25" y="4"/>
                </a:lnTo>
                <a:lnTo>
                  <a:pt x="17"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0" name="Line 64">
            <a:extLst>
              <a:ext uri="{FF2B5EF4-FFF2-40B4-BE49-F238E27FC236}">
                <a16:creationId xmlns:a16="http://schemas.microsoft.com/office/drawing/2014/main" id="{577D4747-2BE2-4490-BA30-855A83C4BF71}"/>
              </a:ext>
            </a:extLst>
          </p:cNvPr>
          <p:cNvSpPr>
            <a:spLocks noChangeShapeType="1"/>
          </p:cNvSpPr>
          <p:nvPr/>
        </p:nvSpPr>
        <p:spPr bwMode="auto">
          <a:xfrm flipH="1">
            <a:off x="2255838" y="5632450"/>
            <a:ext cx="285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6451" name="Freeform 65">
            <a:extLst>
              <a:ext uri="{FF2B5EF4-FFF2-40B4-BE49-F238E27FC236}">
                <a16:creationId xmlns:a16="http://schemas.microsoft.com/office/drawing/2014/main" id="{40A92AA2-80D3-488B-9013-4A870E650363}"/>
              </a:ext>
            </a:extLst>
          </p:cNvPr>
          <p:cNvSpPr>
            <a:spLocks/>
          </p:cNvSpPr>
          <p:nvPr/>
        </p:nvSpPr>
        <p:spPr bwMode="auto">
          <a:xfrm>
            <a:off x="4395788" y="3332163"/>
            <a:ext cx="2684462" cy="65087"/>
          </a:xfrm>
          <a:custGeom>
            <a:avLst/>
            <a:gdLst>
              <a:gd name="T0" fmla="*/ 2682503 w 1370"/>
              <a:gd name="T1" fmla="*/ 0 h 32"/>
              <a:gd name="T2" fmla="*/ 0 w 1370"/>
              <a:gd name="T3" fmla="*/ 63053 h 32"/>
              <a:gd name="T4" fmla="*/ 3919 w 1370"/>
              <a:gd name="T5" fmla="*/ 63053 h 32"/>
              <a:gd name="T6" fmla="*/ 0 60000 65536"/>
              <a:gd name="T7" fmla="*/ 0 60000 65536"/>
              <a:gd name="T8" fmla="*/ 0 60000 65536"/>
              <a:gd name="T9" fmla="*/ 0 w 1370"/>
              <a:gd name="T10" fmla="*/ 0 h 32"/>
              <a:gd name="T11" fmla="*/ 1370 w 1370"/>
              <a:gd name="T12" fmla="*/ 32 h 32"/>
            </a:gdLst>
            <a:ahLst/>
            <a:cxnLst>
              <a:cxn ang="T6">
                <a:pos x="T0" y="T1"/>
              </a:cxn>
              <a:cxn ang="T7">
                <a:pos x="T2" y="T3"/>
              </a:cxn>
              <a:cxn ang="T8">
                <a:pos x="T4" y="T5"/>
              </a:cxn>
            </a:cxnLst>
            <a:rect l="T9" t="T10" r="T11" b="T12"/>
            <a:pathLst>
              <a:path w="1370" h="32">
                <a:moveTo>
                  <a:pt x="1369" y="0"/>
                </a:moveTo>
                <a:lnTo>
                  <a:pt x="0" y="31"/>
                </a:lnTo>
                <a:lnTo>
                  <a:pt x="2" y="31"/>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2" name="Freeform 67">
            <a:extLst>
              <a:ext uri="{FF2B5EF4-FFF2-40B4-BE49-F238E27FC236}">
                <a16:creationId xmlns:a16="http://schemas.microsoft.com/office/drawing/2014/main" id="{B5039756-7104-4EC5-A57A-65FE95AD9B43}"/>
              </a:ext>
            </a:extLst>
          </p:cNvPr>
          <p:cNvSpPr>
            <a:spLocks/>
          </p:cNvSpPr>
          <p:nvPr/>
        </p:nvSpPr>
        <p:spPr bwMode="auto">
          <a:xfrm>
            <a:off x="4381500" y="3881438"/>
            <a:ext cx="2689225" cy="103187"/>
          </a:xfrm>
          <a:custGeom>
            <a:avLst/>
            <a:gdLst>
              <a:gd name="T0" fmla="*/ 2687265 w 1372"/>
              <a:gd name="T1" fmla="*/ 101164 h 51"/>
              <a:gd name="T2" fmla="*/ 0 w 1372"/>
              <a:gd name="T3" fmla="*/ 0 h 51"/>
              <a:gd name="T4" fmla="*/ 3920 w 1372"/>
              <a:gd name="T5" fmla="*/ 0 h 51"/>
              <a:gd name="T6" fmla="*/ 0 60000 65536"/>
              <a:gd name="T7" fmla="*/ 0 60000 65536"/>
              <a:gd name="T8" fmla="*/ 0 60000 65536"/>
              <a:gd name="T9" fmla="*/ 0 w 1372"/>
              <a:gd name="T10" fmla="*/ 0 h 51"/>
              <a:gd name="T11" fmla="*/ 1372 w 1372"/>
              <a:gd name="T12" fmla="*/ 51 h 51"/>
            </a:gdLst>
            <a:ahLst/>
            <a:cxnLst>
              <a:cxn ang="T6">
                <a:pos x="T0" y="T1"/>
              </a:cxn>
              <a:cxn ang="T7">
                <a:pos x="T2" y="T3"/>
              </a:cxn>
              <a:cxn ang="T8">
                <a:pos x="T4" y="T5"/>
              </a:cxn>
            </a:cxnLst>
            <a:rect l="T9" t="T10" r="T11" b="T12"/>
            <a:pathLst>
              <a:path w="1372" h="51">
                <a:moveTo>
                  <a:pt x="1371" y="50"/>
                </a:moveTo>
                <a:lnTo>
                  <a:pt x="0" y="0"/>
                </a:lnTo>
                <a:lnTo>
                  <a:pt x="2" y="0"/>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3" name="Freeform 69">
            <a:extLst>
              <a:ext uri="{FF2B5EF4-FFF2-40B4-BE49-F238E27FC236}">
                <a16:creationId xmlns:a16="http://schemas.microsoft.com/office/drawing/2014/main" id="{45ED6CF5-86DE-46CA-A91B-8EC05FC52D00}"/>
              </a:ext>
            </a:extLst>
          </p:cNvPr>
          <p:cNvSpPr>
            <a:spLocks/>
          </p:cNvSpPr>
          <p:nvPr/>
        </p:nvSpPr>
        <p:spPr bwMode="auto">
          <a:xfrm>
            <a:off x="5175250" y="4356100"/>
            <a:ext cx="1868488" cy="304800"/>
          </a:xfrm>
          <a:custGeom>
            <a:avLst/>
            <a:gdLst>
              <a:gd name="T0" fmla="*/ 1866527 w 953"/>
              <a:gd name="T1" fmla="*/ 302781 h 151"/>
              <a:gd name="T2" fmla="*/ 0 w 953"/>
              <a:gd name="T3" fmla="*/ 0 h 151"/>
              <a:gd name="T4" fmla="*/ 3921 w 953"/>
              <a:gd name="T5" fmla="*/ 0 h 151"/>
              <a:gd name="T6" fmla="*/ 0 60000 65536"/>
              <a:gd name="T7" fmla="*/ 0 60000 65536"/>
              <a:gd name="T8" fmla="*/ 0 60000 65536"/>
              <a:gd name="T9" fmla="*/ 0 w 953"/>
              <a:gd name="T10" fmla="*/ 0 h 151"/>
              <a:gd name="T11" fmla="*/ 953 w 953"/>
              <a:gd name="T12" fmla="*/ 151 h 151"/>
            </a:gdLst>
            <a:ahLst/>
            <a:cxnLst>
              <a:cxn ang="T6">
                <a:pos x="T0" y="T1"/>
              </a:cxn>
              <a:cxn ang="T7">
                <a:pos x="T2" y="T3"/>
              </a:cxn>
              <a:cxn ang="T8">
                <a:pos x="T4" y="T5"/>
              </a:cxn>
            </a:cxnLst>
            <a:rect l="T9" t="T10" r="T11" b="T12"/>
            <a:pathLst>
              <a:path w="953" h="151">
                <a:moveTo>
                  <a:pt x="952" y="150"/>
                </a:moveTo>
                <a:lnTo>
                  <a:pt x="0" y="0"/>
                </a:lnTo>
                <a:lnTo>
                  <a:pt x="2" y="0"/>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4" name="Freeform 72">
            <a:extLst>
              <a:ext uri="{FF2B5EF4-FFF2-40B4-BE49-F238E27FC236}">
                <a16:creationId xmlns:a16="http://schemas.microsoft.com/office/drawing/2014/main" id="{0A520E6F-20CB-46FD-A87A-1B6390AF5C19}"/>
              </a:ext>
            </a:extLst>
          </p:cNvPr>
          <p:cNvSpPr>
            <a:spLocks/>
          </p:cNvSpPr>
          <p:nvPr/>
        </p:nvSpPr>
        <p:spPr bwMode="auto">
          <a:xfrm>
            <a:off x="2489200" y="5207000"/>
            <a:ext cx="1273175" cy="1588"/>
          </a:xfrm>
          <a:custGeom>
            <a:avLst/>
            <a:gdLst>
              <a:gd name="T0" fmla="*/ 1271216 w 650"/>
              <a:gd name="T1" fmla="*/ 0 h 1"/>
              <a:gd name="T2" fmla="*/ 0 w 650"/>
              <a:gd name="T3" fmla="*/ 0 h 1"/>
              <a:gd name="T4" fmla="*/ 3917 w 650"/>
              <a:gd name="T5" fmla="*/ 0 h 1"/>
              <a:gd name="T6" fmla="*/ 0 60000 65536"/>
              <a:gd name="T7" fmla="*/ 0 60000 65536"/>
              <a:gd name="T8" fmla="*/ 0 60000 65536"/>
              <a:gd name="T9" fmla="*/ 0 w 650"/>
              <a:gd name="T10" fmla="*/ 0 h 1"/>
              <a:gd name="T11" fmla="*/ 650 w 650"/>
              <a:gd name="T12" fmla="*/ 1 h 1"/>
            </a:gdLst>
            <a:ahLst/>
            <a:cxnLst>
              <a:cxn ang="T6">
                <a:pos x="T0" y="T1"/>
              </a:cxn>
              <a:cxn ang="T7">
                <a:pos x="T2" y="T3"/>
              </a:cxn>
              <a:cxn ang="T8">
                <a:pos x="T4" y="T5"/>
              </a:cxn>
            </a:cxnLst>
            <a:rect l="T9" t="T10" r="T11" b="T12"/>
            <a:pathLst>
              <a:path w="650" h="1">
                <a:moveTo>
                  <a:pt x="649" y="0"/>
                </a:moveTo>
                <a:lnTo>
                  <a:pt x="0" y="0"/>
                </a:lnTo>
                <a:lnTo>
                  <a:pt x="2" y="0"/>
                </a:lnTo>
              </a:path>
            </a:pathLst>
          </a:custGeom>
          <a:noFill/>
          <a:ln w="12700" cap="rnd" cmpd="sng">
            <a:solidFill>
              <a:srgbClr val="000000"/>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5" name="Freeform 73">
            <a:extLst>
              <a:ext uri="{FF2B5EF4-FFF2-40B4-BE49-F238E27FC236}">
                <a16:creationId xmlns:a16="http://schemas.microsoft.com/office/drawing/2014/main" id="{FBC1C49F-DDE3-4CEE-BE3E-73CEAB18B6BE}"/>
              </a:ext>
            </a:extLst>
          </p:cNvPr>
          <p:cNvSpPr>
            <a:spLocks/>
          </p:cNvSpPr>
          <p:nvPr/>
        </p:nvSpPr>
        <p:spPr bwMode="auto">
          <a:xfrm>
            <a:off x="2489200" y="4203700"/>
            <a:ext cx="1273175" cy="1588"/>
          </a:xfrm>
          <a:custGeom>
            <a:avLst/>
            <a:gdLst>
              <a:gd name="T0" fmla="*/ 1271216 w 650"/>
              <a:gd name="T1" fmla="*/ 0 h 1"/>
              <a:gd name="T2" fmla="*/ 0 w 650"/>
              <a:gd name="T3" fmla="*/ 0 h 1"/>
              <a:gd name="T4" fmla="*/ 3917 w 650"/>
              <a:gd name="T5" fmla="*/ 0 h 1"/>
              <a:gd name="T6" fmla="*/ 0 60000 65536"/>
              <a:gd name="T7" fmla="*/ 0 60000 65536"/>
              <a:gd name="T8" fmla="*/ 0 60000 65536"/>
              <a:gd name="T9" fmla="*/ 0 w 650"/>
              <a:gd name="T10" fmla="*/ 0 h 1"/>
              <a:gd name="T11" fmla="*/ 650 w 650"/>
              <a:gd name="T12" fmla="*/ 1 h 1"/>
            </a:gdLst>
            <a:ahLst/>
            <a:cxnLst>
              <a:cxn ang="T6">
                <a:pos x="T0" y="T1"/>
              </a:cxn>
              <a:cxn ang="T7">
                <a:pos x="T2" y="T3"/>
              </a:cxn>
              <a:cxn ang="T8">
                <a:pos x="T4" y="T5"/>
              </a:cxn>
            </a:cxnLst>
            <a:rect l="T9" t="T10" r="T11" b="T12"/>
            <a:pathLst>
              <a:path w="650" h="1">
                <a:moveTo>
                  <a:pt x="649" y="0"/>
                </a:moveTo>
                <a:lnTo>
                  <a:pt x="0" y="0"/>
                </a:lnTo>
                <a:lnTo>
                  <a:pt x="2" y="0"/>
                </a:lnTo>
              </a:path>
            </a:pathLst>
          </a:custGeom>
          <a:noFill/>
          <a:ln w="12700" cap="rnd" cmpd="sng">
            <a:solidFill>
              <a:srgbClr val="000000"/>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6" name="Freeform 74">
            <a:extLst>
              <a:ext uri="{FF2B5EF4-FFF2-40B4-BE49-F238E27FC236}">
                <a16:creationId xmlns:a16="http://schemas.microsoft.com/office/drawing/2014/main" id="{4D6C5EAC-9C71-41EE-8A0B-E47AC3A48EA8}"/>
              </a:ext>
            </a:extLst>
          </p:cNvPr>
          <p:cNvSpPr>
            <a:spLocks/>
          </p:cNvSpPr>
          <p:nvPr/>
        </p:nvSpPr>
        <p:spPr bwMode="auto">
          <a:xfrm>
            <a:off x="2489200" y="3743325"/>
            <a:ext cx="1273175" cy="1588"/>
          </a:xfrm>
          <a:custGeom>
            <a:avLst/>
            <a:gdLst>
              <a:gd name="T0" fmla="*/ 1271216 w 650"/>
              <a:gd name="T1" fmla="*/ 0 h 1"/>
              <a:gd name="T2" fmla="*/ 0 w 650"/>
              <a:gd name="T3" fmla="*/ 0 h 1"/>
              <a:gd name="T4" fmla="*/ 3917 w 650"/>
              <a:gd name="T5" fmla="*/ 0 h 1"/>
              <a:gd name="T6" fmla="*/ 0 60000 65536"/>
              <a:gd name="T7" fmla="*/ 0 60000 65536"/>
              <a:gd name="T8" fmla="*/ 0 60000 65536"/>
              <a:gd name="T9" fmla="*/ 0 w 650"/>
              <a:gd name="T10" fmla="*/ 0 h 1"/>
              <a:gd name="T11" fmla="*/ 650 w 650"/>
              <a:gd name="T12" fmla="*/ 1 h 1"/>
            </a:gdLst>
            <a:ahLst/>
            <a:cxnLst>
              <a:cxn ang="T6">
                <a:pos x="T0" y="T1"/>
              </a:cxn>
              <a:cxn ang="T7">
                <a:pos x="T2" y="T3"/>
              </a:cxn>
              <a:cxn ang="T8">
                <a:pos x="T4" y="T5"/>
              </a:cxn>
            </a:cxnLst>
            <a:rect l="T9" t="T10" r="T11" b="T12"/>
            <a:pathLst>
              <a:path w="650" h="1">
                <a:moveTo>
                  <a:pt x="649" y="0"/>
                </a:moveTo>
                <a:lnTo>
                  <a:pt x="0" y="0"/>
                </a:lnTo>
                <a:lnTo>
                  <a:pt x="2" y="0"/>
                </a:lnTo>
              </a:path>
            </a:pathLst>
          </a:custGeom>
          <a:noFill/>
          <a:ln w="12700" cap="rnd" cmpd="sng">
            <a:solidFill>
              <a:schemeClr val="tx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57" name="Rectangle 75">
            <a:extLst>
              <a:ext uri="{FF2B5EF4-FFF2-40B4-BE49-F238E27FC236}">
                <a16:creationId xmlns:a16="http://schemas.microsoft.com/office/drawing/2014/main" id="{4C15A82E-6FF2-4F21-8F40-23FD7D71C5CB}"/>
              </a:ext>
            </a:extLst>
          </p:cNvPr>
          <p:cNvSpPr>
            <a:spLocks noChangeArrowheads="1"/>
          </p:cNvSpPr>
          <p:nvPr/>
        </p:nvSpPr>
        <p:spPr bwMode="auto">
          <a:xfrm>
            <a:off x="2025650" y="2479675"/>
            <a:ext cx="43497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100</a:t>
            </a:r>
          </a:p>
        </p:txBody>
      </p:sp>
      <p:sp>
        <p:nvSpPr>
          <p:cNvPr id="16458" name="Rectangle 76">
            <a:extLst>
              <a:ext uri="{FF2B5EF4-FFF2-40B4-BE49-F238E27FC236}">
                <a16:creationId xmlns:a16="http://schemas.microsoft.com/office/drawing/2014/main" id="{E13CD470-6C07-44C8-9D79-6236E328C257}"/>
              </a:ext>
            </a:extLst>
          </p:cNvPr>
          <p:cNvSpPr>
            <a:spLocks noChangeArrowheads="1"/>
          </p:cNvSpPr>
          <p:nvPr/>
        </p:nvSpPr>
        <p:spPr bwMode="auto">
          <a:xfrm>
            <a:off x="2109788" y="2782888"/>
            <a:ext cx="3508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90</a:t>
            </a:r>
          </a:p>
        </p:txBody>
      </p:sp>
      <p:sp>
        <p:nvSpPr>
          <p:cNvPr id="16459" name="Rectangle 77">
            <a:extLst>
              <a:ext uri="{FF2B5EF4-FFF2-40B4-BE49-F238E27FC236}">
                <a16:creationId xmlns:a16="http://schemas.microsoft.com/office/drawing/2014/main" id="{7C81B033-C77F-48C4-AEAA-2949A20F9501}"/>
              </a:ext>
            </a:extLst>
          </p:cNvPr>
          <p:cNvSpPr>
            <a:spLocks noChangeArrowheads="1"/>
          </p:cNvSpPr>
          <p:nvPr/>
        </p:nvSpPr>
        <p:spPr bwMode="auto">
          <a:xfrm>
            <a:off x="2098675" y="3062288"/>
            <a:ext cx="3508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80</a:t>
            </a:r>
          </a:p>
        </p:txBody>
      </p:sp>
      <p:sp>
        <p:nvSpPr>
          <p:cNvPr id="16460" name="Rectangle 78">
            <a:extLst>
              <a:ext uri="{FF2B5EF4-FFF2-40B4-BE49-F238E27FC236}">
                <a16:creationId xmlns:a16="http://schemas.microsoft.com/office/drawing/2014/main" id="{77040E46-EAFE-4AFB-A3AA-D32D568D0F3B}"/>
              </a:ext>
            </a:extLst>
          </p:cNvPr>
          <p:cNvSpPr>
            <a:spLocks noChangeArrowheads="1"/>
          </p:cNvSpPr>
          <p:nvPr/>
        </p:nvSpPr>
        <p:spPr bwMode="auto">
          <a:xfrm>
            <a:off x="2125663" y="3400425"/>
            <a:ext cx="34766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70</a:t>
            </a:r>
          </a:p>
        </p:txBody>
      </p:sp>
      <p:sp>
        <p:nvSpPr>
          <p:cNvPr id="16461" name="Rectangle 79">
            <a:extLst>
              <a:ext uri="{FF2B5EF4-FFF2-40B4-BE49-F238E27FC236}">
                <a16:creationId xmlns:a16="http://schemas.microsoft.com/office/drawing/2014/main" id="{F3F670C3-C4F6-4C1B-B3E2-699651D0342A}"/>
              </a:ext>
            </a:extLst>
          </p:cNvPr>
          <p:cNvSpPr>
            <a:spLocks noChangeArrowheads="1"/>
          </p:cNvSpPr>
          <p:nvPr/>
        </p:nvSpPr>
        <p:spPr bwMode="auto">
          <a:xfrm>
            <a:off x="2109788" y="3692525"/>
            <a:ext cx="350837"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60</a:t>
            </a:r>
          </a:p>
        </p:txBody>
      </p:sp>
      <p:sp>
        <p:nvSpPr>
          <p:cNvPr id="16462" name="Rectangle 80">
            <a:extLst>
              <a:ext uri="{FF2B5EF4-FFF2-40B4-BE49-F238E27FC236}">
                <a16:creationId xmlns:a16="http://schemas.microsoft.com/office/drawing/2014/main" id="{5E4B4618-571F-497B-8629-210DCBA5B6B4}"/>
              </a:ext>
            </a:extLst>
          </p:cNvPr>
          <p:cNvSpPr>
            <a:spLocks noChangeArrowheads="1"/>
          </p:cNvSpPr>
          <p:nvPr/>
        </p:nvSpPr>
        <p:spPr bwMode="auto">
          <a:xfrm>
            <a:off x="2125663" y="4006850"/>
            <a:ext cx="34766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50</a:t>
            </a:r>
          </a:p>
        </p:txBody>
      </p:sp>
      <p:sp>
        <p:nvSpPr>
          <p:cNvPr id="16463" name="Rectangle 81">
            <a:extLst>
              <a:ext uri="{FF2B5EF4-FFF2-40B4-BE49-F238E27FC236}">
                <a16:creationId xmlns:a16="http://schemas.microsoft.com/office/drawing/2014/main" id="{7B39574F-3176-4430-8E82-A41D88FEDA47}"/>
              </a:ext>
            </a:extLst>
          </p:cNvPr>
          <p:cNvSpPr>
            <a:spLocks noChangeArrowheads="1"/>
          </p:cNvSpPr>
          <p:nvPr/>
        </p:nvSpPr>
        <p:spPr bwMode="auto">
          <a:xfrm>
            <a:off x="2109788" y="4297363"/>
            <a:ext cx="3508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40</a:t>
            </a:r>
          </a:p>
        </p:txBody>
      </p:sp>
      <p:sp>
        <p:nvSpPr>
          <p:cNvPr id="16464" name="Rectangle 82">
            <a:extLst>
              <a:ext uri="{FF2B5EF4-FFF2-40B4-BE49-F238E27FC236}">
                <a16:creationId xmlns:a16="http://schemas.microsoft.com/office/drawing/2014/main" id="{26B39BDE-02A7-41B7-AA34-8ECF0D092928}"/>
              </a:ext>
            </a:extLst>
          </p:cNvPr>
          <p:cNvSpPr>
            <a:spLocks noChangeArrowheads="1"/>
          </p:cNvSpPr>
          <p:nvPr/>
        </p:nvSpPr>
        <p:spPr bwMode="auto">
          <a:xfrm>
            <a:off x="2098675" y="4613275"/>
            <a:ext cx="3508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30</a:t>
            </a:r>
          </a:p>
        </p:txBody>
      </p:sp>
      <p:sp>
        <p:nvSpPr>
          <p:cNvPr id="16465" name="Rectangle 83">
            <a:extLst>
              <a:ext uri="{FF2B5EF4-FFF2-40B4-BE49-F238E27FC236}">
                <a16:creationId xmlns:a16="http://schemas.microsoft.com/office/drawing/2014/main" id="{A6D0B339-091D-47A8-B4F4-0454A94AFFC0}"/>
              </a:ext>
            </a:extLst>
          </p:cNvPr>
          <p:cNvSpPr>
            <a:spLocks noChangeArrowheads="1"/>
          </p:cNvSpPr>
          <p:nvPr/>
        </p:nvSpPr>
        <p:spPr bwMode="auto">
          <a:xfrm>
            <a:off x="2109788" y="4903788"/>
            <a:ext cx="3508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20</a:t>
            </a:r>
          </a:p>
        </p:txBody>
      </p:sp>
      <p:sp>
        <p:nvSpPr>
          <p:cNvPr id="16466" name="Rectangle 84">
            <a:extLst>
              <a:ext uri="{FF2B5EF4-FFF2-40B4-BE49-F238E27FC236}">
                <a16:creationId xmlns:a16="http://schemas.microsoft.com/office/drawing/2014/main" id="{709D1C3E-6917-45F2-91C4-C0D477233F39}"/>
              </a:ext>
            </a:extLst>
          </p:cNvPr>
          <p:cNvSpPr>
            <a:spLocks noChangeArrowheads="1"/>
          </p:cNvSpPr>
          <p:nvPr/>
        </p:nvSpPr>
        <p:spPr bwMode="auto">
          <a:xfrm>
            <a:off x="2125663" y="5207000"/>
            <a:ext cx="3476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10</a:t>
            </a:r>
          </a:p>
        </p:txBody>
      </p:sp>
      <p:sp>
        <p:nvSpPr>
          <p:cNvPr id="16467" name="Rectangle 85">
            <a:extLst>
              <a:ext uri="{FF2B5EF4-FFF2-40B4-BE49-F238E27FC236}">
                <a16:creationId xmlns:a16="http://schemas.microsoft.com/office/drawing/2014/main" id="{5FB41AB5-3D93-4387-8486-15EDB314EC2E}"/>
              </a:ext>
            </a:extLst>
          </p:cNvPr>
          <p:cNvSpPr>
            <a:spLocks noChangeArrowheads="1"/>
          </p:cNvSpPr>
          <p:nvPr/>
        </p:nvSpPr>
        <p:spPr bwMode="auto">
          <a:xfrm>
            <a:off x="4722813" y="5905500"/>
            <a:ext cx="6096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600" b="0" dirty="0">
                <a:solidFill>
                  <a:srgbClr val="000000"/>
                </a:solidFill>
              </a:rPr>
              <a:t>Mois</a:t>
            </a:r>
          </a:p>
        </p:txBody>
      </p:sp>
      <p:sp>
        <p:nvSpPr>
          <p:cNvPr id="16468" name="Rectangle 86">
            <a:extLst>
              <a:ext uri="{FF2B5EF4-FFF2-40B4-BE49-F238E27FC236}">
                <a16:creationId xmlns:a16="http://schemas.microsoft.com/office/drawing/2014/main" id="{943B36AD-87E0-447F-9C16-7B42D5CE75CE}"/>
              </a:ext>
            </a:extLst>
          </p:cNvPr>
          <p:cNvSpPr>
            <a:spLocks noChangeArrowheads="1"/>
          </p:cNvSpPr>
          <p:nvPr/>
        </p:nvSpPr>
        <p:spPr bwMode="auto">
          <a:xfrm>
            <a:off x="2338388" y="5624513"/>
            <a:ext cx="280987"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0</a:t>
            </a:r>
          </a:p>
        </p:txBody>
      </p:sp>
      <p:sp>
        <p:nvSpPr>
          <p:cNvPr id="16469" name="Rectangle 87">
            <a:extLst>
              <a:ext uri="{FF2B5EF4-FFF2-40B4-BE49-F238E27FC236}">
                <a16:creationId xmlns:a16="http://schemas.microsoft.com/office/drawing/2014/main" id="{AE37138F-9A69-484B-8FC4-0C83673CBC81}"/>
              </a:ext>
            </a:extLst>
          </p:cNvPr>
          <p:cNvSpPr>
            <a:spLocks noChangeArrowheads="1"/>
          </p:cNvSpPr>
          <p:nvPr/>
        </p:nvSpPr>
        <p:spPr bwMode="auto">
          <a:xfrm>
            <a:off x="3187700" y="5624513"/>
            <a:ext cx="277813"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1</a:t>
            </a:r>
          </a:p>
        </p:txBody>
      </p:sp>
      <p:sp>
        <p:nvSpPr>
          <p:cNvPr id="16470" name="Rectangle 88">
            <a:extLst>
              <a:ext uri="{FF2B5EF4-FFF2-40B4-BE49-F238E27FC236}">
                <a16:creationId xmlns:a16="http://schemas.microsoft.com/office/drawing/2014/main" id="{20345809-6B78-4247-9741-59A98CA34034}"/>
              </a:ext>
            </a:extLst>
          </p:cNvPr>
          <p:cNvSpPr>
            <a:spLocks noChangeArrowheads="1"/>
          </p:cNvSpPr>
          <p:nvPr/>
        </p:nvSpPr>
        <p:spPr bwMode="auto">
          <a:xfrm>
            <a:off x="4033838" y="5649913"/>
            <a:ext cx="27940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2</a:t>
            </a:r>
          </a:p>
        </p:txBody>
      </p:sp>
      <p:sp>
        <p:nvSpPr>
          <p:cNvPr id="16471" name="Rectangle 89">
            <a:extLst>
              <a:ext uri="{FF2B5EF4-FFF2-40B4-BE49-F238E27FC236}">
                <a16:creationId xmlns:a16="http://schemas.microsoft.com/office/drawing/2014/main" id="{887D5CF4-9D58-4E79-BEA2-18AF7C825ED3}"/>
              </a:ext>
            </a:extLst>
          </p:cNvPr>
          <p:cNvSpPr>
            <a:spLocks noChangeArrowheads="1"/>
          </p:cNvSpPr>
          <p:nvPr/>
        </p:nvSpPr>
        <p:spPr bwMode="auto">
          <a:xfrm>
            <a:off x="4878388" y="5637213"/>
            <a:ext cx="279400"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3</a:t>
            </a:r>
          </a:p>
        </p:txBody>
      </p:sp>
      <p:sp>
        <p:nvSpPr>
          <p:cNvPr id="16472" name="Rectangle 90">
            <a:extLst>
              <a:ext uri="{FF2B5EF4-FFF2-40B4-BE49-F238E27FC236}">
                <a16:creationId xmlns:a16="http://schemas.microsoft.com/office/drawing/2014/main" id="{85AE17D8-1DB7-4F4D-A383-F9B76E3A7A39}"/>
              </a:ext>
            </a:extLst>
          </p:cNvPr>
          <p:cNvSpPr>
            <a:spLocks noChangeArrowheads="1"/>
          </p:cNvSpPr>
          <p:nvPr/>
        </p:nvSpPr>
        <p:spPr bwMode="auto">
          <a:xfrm>
            <a:off x="5748338" y="5624513"/>
            <a:ext cx="2794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4</a:t>
            </a:r>
          </a:p>
        </p:txBody>
      </p:sp>
      <p:sp>
        <p:nvSpPr>
          <p:cNvPr id="16473" name="Rectangle 91">
            <a:extLst>
              <a:ext uri="{FF2B5EF4-FFF2-40B4-BE49-F238E27FC236}">
                <a16:creationId xmlns:a16="http://schemas.microsoft.com/office/drawing/2014/main" id="{0CF94CC4-FD71-4D05-BAD5-A782B6F1F247}"/>
              </a:ext>
            </a:extLst>
          </p:cNvPr>
          <p:cNvSpPr>
            <a:spLocks noChangeArrowheads="1"/>
          </p:cNvSpPr>
          <p:nvPr/>
        </p:nvSpPr>
        <p:spPr bwMode="auto">
          <a:xfrm>
            <a:off x="6584950" y="5637213"/>
            <a:ext cx="279400"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5</a:t>
            </a:r>
          </a:p>
        </p:txBody>
      </p:sp>
      <p:sp>
        <p:nvSpPr>
          <p:cNvPr id="16474" name="Rectangle 92">
            <a:extLst>
              <a:ext uri="{FF2B5EF4-FFF2-40B4-BE49-F238E27FC236}">
                <a16:creationId xmlns:a16="http://schemas.microsoft.com/office/drawing/2014/main" id="{67A30C39-6E95-4EC3-92BD-D24527D88B1E}"/>
              </a:ext>
            </a:extLst>
          </p:cNvPr>
          <p:cNvSpPr>
            <a:spLocks noChangeArrowheads="1"/>
          </p:cNvSpPr>
          <p:nvPr/>
        </p:nvSpPr>
        <p:spPr bwMode="auto">
          <a:xfrm>
            <a:off x="7429500" y="5637213"/>
            <a:ext cx="279400"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400" b="0" dirty="0">
                <a:solidFill>
                  <a:srgbClr val="000000"/>
                </a:solidFill>
              </a:rPr>
              <a:t>6</a:t>
            </a:r>
          </a:p>
        </p:txBody>
      </p:sp>
      <p:sp>
        <p:nvSpPr>
          <p:cNvPr id="16475" name="Rectangle 93">
            <a:extLst>
              <a:ext uri="{FF2B5EF4-FFF2-40B4-BE49-F238E27FC236}">
                <a16:creationId xmlns:a16="http://schemas.microsoft.com/office/drawing/2014/main" id="{9C174C59-F1C6-4989-91BB-8FEDB4237EE3}"/>
              </a:ext>
            </a:extLst>
          </p:cNvPr>
          <p:cNvSpPr>
            <a:spLocks noChangeArrowheads="1"/>
          </p:cNvSpPr>
          <p:nvPr/>
        </p:nvSpPr>
        <p:spPr bwMode="auto">
          <a:xfrm>
            <a:off x="3324225" y="2322513"/>
            <a:ext cx="9588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b="0" dirty="0">
                <a:solidFill>
                  <a:srgbClr val="000000"/>
                </a:solidFill>
              </a:rPr>
              <a:t>6 semaines</a:t>
            </a:r>
          </a:p>
        </p:txBody>
      </p:sp>
      <p:sp>
        <p:nvSpPr>
          <p:cNvPr id="16476" name="Rectangle 94">
            <a:extLst>
              <a:ext uri="{FF2B5EF4-FFF2-40B4-BE49-F238E27FC236}">
                <a16:creationId xmlns:a16="http://schemas.microsoft.com/office/drawing/2014/main" id="{F7E81C3D-DF96-4537-A2E7-BC57A769A7CB}"/>
              </a:ext>
            </a:extLst>
          </p:cNvPr>
          <p:cNvSpPr>
            <a:spLocks noChangeArrowheads="1"/>
          </p:cNvSpPr>
          <p:nvPr/>
        </p:nvSpPr>
        <p:spPr bwMode="auto">
          <a:xfrm>
            <a:off x="347663" y="2590800"/>
            <a:ext cx="14684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600" dirty="0">
                <a:solidFill>
                  <a:srgbClr val="000000"/>
                </a:solidFill>
              </a:rPr>
              <a:t>% des ventes</a:t>
            </a:r>
          </a:p>
          <a:p>
            <a:pPr algn="ctr">
              <a:lnSpc>
                <a:spcPct val="100000"/>
              </a:lnSpc>
            </a:pPr>
            <a:r>
              <a:rPr lang="fr-FR" altLang="fr-FR" sz="1600" dirty="0">
                <a:solidFill>
                  <a:srgbClr val="000000"/>
                </a:solidFill>
              </a:rPr>
              <a:t>de la saison</a:t>
            </a:r>
          </a:p>
        </p:txBody>
      </p:sp>
      <p:sp>
        <p:nvSpPr>
          <p:cNvPr id="16477" name="AutoShape 95">
            <a:extLst>
              <a:ext uri="{FF2B5EF4-FFF2-40B4-BE49-F238E27FC236}">
                <a16:creationId xmlns:a16="http://schemas.microsoft.com/office/drawing/2014/main" id="{F0A61BD2-9DB3-4B46-BB25-F75288F0F0E9}"/>
              </a:ext>
            </a:extLst>
          </p:cNvPr>
          <p:cNvSpPr>
            <a:spLocks noChangeArrowheads="1"/>
          </p:cNvSpPr>
          <p:nvPr/>
        </p:nvSpPr>
        <p:spPr bwMode="auto">
          <a:xfrm>
            <a:off x="7031038" y="4527550"/>
            <a:ext cx="909637" cy="373063"/>
          </a:xfrm>
          <a:prstGeom prst="roundRect">
            <a:avLst>
              <a:gd name="adj" fmla="val 12495"/>
            </a:avLst>
          </a:prstGeom>
          <a:solidFill>
            <a:srgbClr val="66FF33"/>
          </a:solidFill>
          <a:ln w="12700">
            <a:solidFill>
              <a:schemeClr val="tx1"/>
            </a:solidFill>
            <a:round/>
            <a:headEnd/>
            <a:tailEnd/>
          </a:ln>
        </p:spPr>
        <p:txBody>
          <a:bodyPr wrap="none" lIns="90488" tIns="44450" rIns="90488" bIns="44450"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dirty="0">
                <a:solidFill>
                  <a:srgbClr val="000000"/>
                </a:solidFill>
              </a:rPr>
              <a:t>Hommes</a:t>
            </a:r>
          </a:p>
        </p:txBody>
      </p:sp>
      <p:sp>
        <p:nvSpPr>
          <p:cNvPr id="16478" name="AutoShape 96">
            <a:extLst>
              <a:ext uri="{FF2B5EF4-FFF2-40B4-BE49-F238E27FC236}">
                <a16:creationId xmlns:a16="http://schemas.microsoft.com/office/drawing/2014/main" id="{72DBA311-8770-48C0-A2E9-EB3A122479BA}"/>
              </a:ext>
            </a:extLst>
          </p:cNvPr>
          <p:cNvSpPr>
            <a:spLocks noChangeArrowheads="1"/>
          </p:cNvSpPr>
          <p:nvPr/>
        </p:nvSpPr>
        <p:spPr bwMode="auto">
          <a:xfrm>
            <a:off x="7031038" y="3817938"/>
            <a:ext cx="909637" cy="371475"/>
          </a:xfrm>
          <a:prstGeom prst="roundRect">
            <a:avLst>
              <a:gd name="adj" fmla="val 12495"/>
            </a:avLst>
          </a:prstGeom>
          <a:solidFill>
            <a:srgbClr val="66FF33"/>
          </a:solidFill>
          <a:ln w="12700">
            <a:solidFill>
              <a:schemeClr val="tx1"/>
            </a:solidFill>
            <a:round/>
            <a:headEnd/>
            <a:tailEnd/>
          </a:ln>
        </p:spPr>
        <p:txBody>
          <a:bodyPr wrap="none" lIns="90488" tIns="44450" rIns="90488" bIns="44450"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dirty="0">
                <a:solidFill>
                  <a:srgbClr val="000000"/>
                </a:solidFill>
              </a:rPr>
              <a:t>Enfants</a:t>
            </a:r>
          </a:p>
        </p:txBody>
      </p:sp>
      <p:sp>
        <p:nvSpPr>
          <p:cNvPr id="16479" name="AutoShape 97">
            <a:extLst>
              <a:ext uri="{FF2B5EF4-FFF2-40B4-BE49-F238E27FC236}">
                <a16:creationId xmlns:a16="http://schemas.microsoft.com/office/drawing/2014/main" id="{DD62CE5F-48A1-4BC9-9B7E-C3B31AAD64C9}"/>
              </a:ext>
            </a:extLst>
          </p:cNvPr>
          <p:cNvSpPr>
            <a:spLocks noChangeArrowheads="1"/>
          </p:cNvSpPr>
          <p:nvPr/>
        </p:nvSpPr>
        <p:spPr bwMode="auto">
          <a:xfrm>
            <a:off x="7031038" y="3187700"/>
            <a:ext cx="909637" cy="371475"/>
          </a:xfrm>
          <a:prstGeom prst="roundRect">
            <a:avLst>
              <a:gd name="adj" fmla="val 12495"/>
            </a:avLst>
          </a:prstGeom>
          <a:solidFill>
            <a:srgbClr val="66FF33"/>
          </a:solidFill>
          <a:ln w="12700">
            <a:solidFill>
              <a:schemeClr val="tx1"/>
            </a:solidFill>
            <a:round/>
            <a:headEnd/>
            <a:tailEnd/>
          </a:ln>
        </p:spPr>
        <p:txBody>
          <a:bodyPr wrap="none" lIns="90488" tIns="44450" rIns="90488" bIns="44450"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pPr algn="ctr">
              <a:lnSpc>
                <a:spcPct val="100000"/>
              </a:lnSpc>
            </a:pPr>
            <a:r>
              <a:rPr lang="fr-FR" altLang="fr-FR" sz="1200" dirty="0">
                <a:solidFill>
                  <a:srgbClr val="000000"/>
                </a:solidFill>
              </a:rPr>
              <a:t>Femmes</a:t>
            </a:r>
          </a:p>
        </p:txBody>
      </p:sp>
      <p:sp>
        <p:nvSpPr>
          <p:cNvPr id="16480" name="Rectangle 99">
            <a:extLst>
              <a:ext uri="{FF2B5EF4-FFF2-40B4-BE49-F238E27FC236}">
                <a16:creationId xmlns:a16="http://schemas.microsoft.com/office/drawing/2014/main" id="{D6FA7537-29E0-48EF-9ABA-5BE01547BC96}"/>
              </a:ext>
            </a:extLst>
          </p:cNvPr>
          <p:cNvSpPr>
            <a:spLocks noGrp="1" noChangeArrowheads="1"/>
          </p:cNvSpPr>
          <p:nvPr>
            <p:ph type="title"/>
          </p:nvPr>
        </p:nvSpPr>
        <p:spPr/>
        <p:txBody>
          <a:bodyPr/>
          <a:lstStyle/>
          <a:p>
            <a:r>
              <a:rPr lang="fr-FR" altLang="fr-FR" dirty="0"/>
              <a:t>Extrapolation des commandes reçues</a:t>
            </a:r>
            <a:br>
              <a:rPr lang="fr-FR" altLang="fr-FR" dirty="0"/>
            </a:br>
            <a:r>
              <a:rPr lang="fr-FR" altLang="fr-FR" dirty="0"/>
              <a:t>(exemple dans le textile)</a:t>
            </a:r>
          </a:p>
        </p:txBody>
      </p:sp>
      <p:sp>
        <p:nvSpPr>
          <p:cNvPr id="2" name="Flèche : pentagone 1">
            <a:extLst>
              <a:ext uri="{FF2B5EF4-FFF2-40B4-BE49-F238E27FC236}">
                <a16:creationId xmlns:a16="http://schemas.microsoft.com/office/drawing/2014/main" id="{5B6FF189-D5C9-4A68-86D5-B623456777A0}"/>
              </a:ext>
            </a:extLst>
          </p:cNvPr>
          <p:cNvSpPr/>
          <p:nvPr/>
        </p:nvSpPr>
        <p:spPr bwMode="auto">
          <a:xfrm>
            <a:off x="683568" y="6303963"/>
            <a:ext cx="2989653" cy="466254"/>
          </a:xfrm>
          <a:prstGeom prst="homePlate">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50" b="1" i="0" u="none" strike="noStrike" cap="none" normalizeH="0" baseline="0" dirty="0">
                <a:ln>
                  <a:noFill/>
                </a:ln>
                <a:effectLst/>
                <a:latin typeface="Arial" charset="0"/>
              </a:rPr>
              <a:t>On achète à l’avance et on met en place</a:t>
            </a:r>
          </a:p>
        </p:txBody>
      </p:sp>
      <p:sp>
        <p:nvSpPr>
          <p:cNvPr id="98" name="Flèche : pentagone 97">
            <a:extLst>
              <a:ext uri="{FF2B5EF4-FFF2-40B4-BE49-F238E27FC236}">
                <a16:creationId xmlns:a16="http://schemas.microsoft.com/office/drawing/2014/main" id="{AAD41932-B97F-493A-A53C-ACD659878EFA}"/>
              </a:ext>
            </a:extLst>
          </p:cNvPr>
          <p:cNvSpPr/>
          <p:nvPr/>
        </p:nvSpPr>
        <p:spPr bwMode="auto">
          <a:xfrm>
            <a:off x="3740150" y="6303963"/>
            <a:ext cx="2555875" cy="466254"/>
          </a:xfrm>
          <a:prstGeom prst="homePlate">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50" b="1" i="0" u="none" strike="noStrike" cap="none" normalizeH="0" baseline="0" dirty="0">
                <a:ln>
                  <a:noFill/>
                </a:ln>
                <a:effectLst/>
                <a:latin typeface="Arial" charset="0"/>
              </a:rPr>
              <a:t>On s’adapte aux ventes réelles</a:t>
            </a:r>
          </a:p>
        </p:txBody>
      </p:sp>
      <p:sp>
        <p:nvSpPr>
          <p:cNvPr id="99" name="Flèche : pentagone 98">
            <a:extLst>
              <a:ext uri="{FF2B5EF4-FFF2-40B4-BE49-F238E27FC236}">
                <a16:creationId xmlns:a16="http://schemas.microsoft.com/office/drawing/2014/main" id="{AAAB377A-9C68-45D5-A693-7CCF1E84F887}"/>
              </a:ext>
            </a:extLst>
          </p:cNvPr>
          <p:cNvSpPr/>
          <p:nvPr/>
        </p:nvSpPr>
        <p:spPr bwMode="auto">
          <a:xfrm>
            <a:off x="6359652" y="6303963"/>
            <a:ext cx="2555875" cy="466254"/>
          </a:xfrm>
          <a:prstGeom prst="homePlate">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50" b="1" i="0" u="none" strike="noStrike" cap="none" normalizeH="0" baseline="0" dirty="0">
                <a:ln>
                  <a:noFill/>
                </a:ln>
                <a:effectLst/>
                <a:latin typeface="Arial" charset="0"/>
              </a:rPr>
              <a:t>On destocke</a:t>
            </a:r>
          </a:p>
        </p:txBody>
      </p:sp>
    </p:spTree>
    <p:extLst>
      <p:ext uri="{BB962C8B-B14F-4D97-AF65-F5344CB8AC3E}">
        <p14:creationId xmlns:p14="http://schemas.microsoft.com/office/powerpoint/2010/main" val="37023998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84F4E50B-A5D8-4555-B150-065B62D3D8EB}"/>
              </a:ext>
            </a:extLst>
          </p:cNvPr>
          <p:cNvSpPr>
            <a:spLocks noGrp="1"/>
          </p:cNvSpPr>
          <p:nvPr>
            <p:ph type="title"/>
          </p:nvPr>
        </p:nvSpPr>
        <p:spPr>
          <a:xfrm>
            <a:off x="1309687" y="754814"/>
            <a:ext cx="7239000" cy="801977"/>
          </a:xfrm>
        </p:spPr>
        <p:txBody>
          <a:bodyPr/>
          <a:lstStyle/>
          <a:p>
            <a:r>
              <a:rPr lang="fr-FR" altLang="fr-FR" sz="2400" dirty="0"/>
              <a:t>Produits saisonniers à cycle court</a:t>
            </a:r>
            <a:br>
              <a:rPr lang="fr-FR" altLang="fr-FR" sz="2400" dirty="0"/>
            </a:br>
            <a:r>
              <a:rPr lang="fr-FR" altLang="fr-FR" sz="2400" dirty="0"/>
              <a:t>Un exemple de comparaison des organisations et des processus</a:t>
            </a:r>
            <a:br>
              <a:rPr lang="fr-FR" altLang="fr-FR" sz="2400" dirty="0"/>
            </a:br>
            <a:endParaRPr lang="fr-FR" sz="2400" dirty="0"/>
          </a:p>
        </p:txBody>
      </p:sp>
      <p:sp>
        <p:nvSpPr>
          <p:cNvPr id="4" name="Espace réservé du numéro de diapositive 3">
            <a:extLst>
              <a:ext uri="{FF2B5EF4-FFF2-40B4-BE49-F238E27FC236}">
                <a16:creationId xmlns:a16="http://schemas.microsoft.com/office/drawing/2014/main" id="{20F4FDCE-4199-4E80-82BB-C102283A1BA5}"/>
              </a:ext>
            </a:extLst>
          </p:cNvPr>
          <p:cNvSpPr>
            <a:spLocks noGrp="1"/>
          </p:cNvSpPr>
          <p:nvPr>
            <p:ph type="sldNum" sz="quarter" idx="4294967295"/>
          </p:nvPr>
        </p:nvSpPr>
        <p:spPr/>
        <p:txBody>
          <a:bodyPr/>
          <a:lstStyle/>
          <a:p>
            <a:pPr>
              <a:defRPr/>
            </a:pPr>
            <a:endParaRPr lang="fr-FR" dirty="0"/>
          </a:p>
        </p:txBody>
      </p:sp>
      <p:graphicFrame>
        <p:nvGraphicFramePr>
          <p:cNvPr id="6" name="Tableau 5">
            <a:extLst>
              <a:ext uri="{FF2B5EF4-FFF2-40B4-BE49-F238E27FC236}">
                <a16:creationId xmlns:a16="http://schemas.microsoft.com/office/drawing/2014/main" id="{10C5F164-C80B-4DBA-8697-D40939CE0648}"/>
              </a:ext>
            </a:extLst>
          </p:cNvPr>
          <p:cNvGraphicFramePr>
            <a:graphicFrameLocks noGrp="1"/>
          </p:cNvGraphicFramePr>
          <p:nvPr/>
        </p:nvGraphicFramePr>
        <p:xfrm>
          <a:off x="755650" y="1633698"/>
          <a:ext cx="7793037" cy="4980271"/>
        </p:xfrm>
        <a:graphic>
          <a:graphicData uri="http://schemas.openxmlformats.org/drawingml/2006/table">
            <a:tbl>
              <a:tblPr firstRow="1" firstCol="1" bandRow="1">
                <a:tableStyleId>{BC89EF96-8CEA-46FF-86C4-4CE0E7609802}</a:tableStyleId>
              </a:tblPr>
              <a:tblGrid>
                <a:gridCol w="1971487">
                  <a:extLst>
                    <a:ext uri="{9D8B030D-6E8A-4147-A177-3AD203B41FA5}">
                      <a16:colId xmlns:a16="http://schemas.microsoft.com/office/drawing/2014/main" val="20000"/>
                    </a:ext>
                  </a:extLst>
                </a:gridCol>
                <a:gridCol w="1164310">
                  <a:extLst>
                    <a:ext uri="{9D8B030D-6E8A-4147-A177-3AD203B41FA5}">
                      <a16:colId xmlns:a16="http://schemas.microsoft.com/office/drawing/2014/main" val="20001"/>
                    </a:ext>
                  </a:extLst>
                </a:gridCol>
                <a:gridCol w="1164310">
                  <a:extLst>
                    <a:ext uri="{9D8B030D-6E8A-4147-A177-3AD203B41FA5}">
                      <a16:colId xmlns:a16="http://schemas.microsoft.com/office/drawing/2014/main" val="20002"/>
                    </a:ext>
                  </a:extLst>
                </a:gridCol>
                <a:gridCol w="1164310">
                  <a:extLst>
                    <a:ext uri="{9D8B030D-6E8A-4147-A177-3AD203B41FA5}">
                      <a16:colId xmlns:a16="http://schemas.microsoft.com/office/drawing/2014/main" val="20003"/>
                    </a:ext>
                  </a:extLst>
                </a:gridCol>
                <a:gridCol w="1164310">
                  <a:extLst>
                    <a:ext uri="{9D8B030D-6E8A-4147-A177-3AD203B41FA5}">
                      <a16:colId xmlns:a16="http://schemas.microsoft.com/office/drawing/2014/main" val="20004"/>
                    </a:ext>
                  </a:extLst>
                </a:gridCol>
                <a:gridCol w="1164310">
                  <a:extLst>
                    <a:ext uri="{9D8B030D-6E8A-4147-A177-3AD203B41FA5}">
                      <a16:colId xmlns:a16="http://schemas.microsoft.com/office/drawing/2014/main" val="20005"/>
                    </a:ext>
                  </a:extLst>
                </a:gridCol>
              </a:tblGrid>
              <a:tr h="258603">
                <a:tc>
                  <a:txBody>
                    <a:bodyPr/>
                    <a:lstStyle/>
                    <a:p>
                      <a:pPr algn="just">
                        <a:lnSpc>
                          <a:spcPts val="1500"/>
                        </a:lnSpc>
                        <a:spcAft>
                          <a:spcPts val="1000"/>
                        </a:spcAft>
                      </a:pPr>
                      <a:r>
                        <a:rPr lang="fr-FR" sz="1000" dirty="0">
                          <a:solidFill>
                            <a:srgbClr val="000000"/>
                          </a:solidFill>
                          <a:effectLst/>
                        </a:rPr>
                        <a:t> Exemples</a:t>
                      </a:r>
                      <a:r>
                        <a:rPr lang="fr-FR" sz="1000" baseline="0" dirty="0">
                          <a:solidFill>
                            <a:srgbClr val="000000"/>
                          </a:solidFill>
                          <a:effectLst/>
                        </a:rPr>
                        <a:t> d’articles</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1000"/>
                        </a:spcAft>
                      </a:pPr>
                      <a:r>
                        <a:rPr lang="fr-FR" sz="1000" dirty="0">
                          <a:solidFill>
                            <a:srgbClr val="000000"/>
                          </a:solidFill>
                          <a:effectLst/>
                        </a:rPr>
                        <a:t>Pneus hiver</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1000"/>
                        </a:spcAft>
                      </a:pPr>
                      <a:r>
                        <a:rPr lang="fr-FR" sz="1000" dirty="0">
                          <a:solidFill>
                            <a:srgbClr val="000000"/>
                          </a:solidFill>
                          <a:effectLst/>
                          <a:latin typeface="Leelawadee"/>
                          <a:ea typeface="MankSans-Medium"/>
                          <a:cs typeface="Times New Roman"/>
                        </a:rPr>
                        <a:t>Parasol</a:t>
                      </a: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1000"/>
                        </a:spcAft>
                      </a:pPr>
                      <a:r>
                        <a:rPr lang="fr-FR" sz="1000" dirty="0">
                          <a:solidFill>
                            <a:srgbClr val="000000"/>
                          </a:solidFill>
                          <a:effectLst/>
                        </a:rPr>
                        <a:t>Maillot de bain</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1000"/>
                        </a:spcAft>
                      </a:pPr>
                      <a:r>
                        <a:rPr lang="fr-FR" sz="1000" dirty="0">
                          <a:solidFill>
                            <a:srgbClr val="000000"/>
                          </a:solidFill>
                          <a:effectLst/>
                        </a:rPr>
                        <a:t>Climatiseur</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1000"/>
                        </a:spcAft>
                      </a:pPr>
                      <a:r>
                        <a:rPr lang="fr-FR" sz="1000" dirty="0">
                          <a:solidFill>
                            <a:srgbClr val="000000"/>
                          </a:solidFill>
                          <a:effectLst/>
                        </a:rPr>
                        <a:t>Crème solaire</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1071">
                <a:tc>
                  <a:txBody>
                    <a:bodyPr/>
                    <a:lstStyle/>
                    <a:p>
                      <a:pPr algn="l">
                        <a:lnSpc>
                          <a:spcPts val="1500"/>
                        </a:lnSpc>
                        <a:spcAft>
                          <a:spcPts val="1000"/>
                        </a:spcAft>
                      </a:pPr>
                      <a:r>
                        <a:rPr lang="fr-FR" sz="900" dirty="0">
                          <a:solidFill>
                            <a:srgbClr val="000000"/>
                          </a:solidFill>
                          <a:effectLst/>
                        </a:rPr>
                        <a:t>Logique d’approvisionnement</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just">
                        <a:lnSpc>
                          <a:spcPts val="1500"/>
                        </a:lnSpc>
                        <a:spcAft>
                          <a:spcPts val="1000"/>
                        </a:spcAft>
                      </a:pPr>
                      <a:r>
                        <a:rPr lang="fr-FR" sz="900" dirty="0">
                          <a:solidFill>
                            <a:srgbClr val="000000"/>
                          </a:solidFill>
                          <a:effectLst/>
                        </a:rPr>
                        <a:t>Tiré par les ventes (de l’aval vers l’amont) ou réapprovisionnement classique (de l’amont vers l’aval</a:t>
                      </a:r>
                      <a:r>
                        <a:rPr lang="fr-FR" sz="1000" dirty="0">
                          <a:solidFill>
                            <a:srgbClr val="000000"/>
                          </a:solidFill>
                          <a:effectLst/>
                        </a:rPr>
                        <a:t>),</a:t>
                      </a:r>
                      <a:r>
                        <a:rPr lang="fr-FR" sz="1000" baseline="0" dirty="0">
                          <a:solidFill>
                            <a:srgbClr val="000000"/>
                          </a:solidFill>
                          <a:effectLst/>
                        </a:rPr>
                        <a:t> </a:t>
                      </a:r>
                      <a:r>
                        <a:rPr lang="fr-FR" sz="900" baseline="0" dirty="0">
                          <a:solidFill>
                            <a:srgbClr val="000000"/>
                          </a:solidFill>
                          <a:effectLst/>
                        </a:rPr>
                        <a:t>gestion à la commande / gestion sur stock (prévision ?)</a:t>
                      </a:r>
                      <a:endParaRPr lang="fr-FR" sz="10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hMerge="1">
                  <a:txBody>
                    <a:bodyPr/>
                    <a:lstStyle/>
                    <a:p>
                      <a:pPr algn="just">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F2F2F2"/>
                    </a:solidFill>
                  </a:tcPr>
                </a:tc>
                <a:tc hMerge="1">
                  <a:txBody>
                    <a:bodyPr/>
                    <a:lstStyle/>
                    <a:p>
                      <a:pPr algn="just">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hMerge="1">
                  <a:txBody>
                    <a:bodyPr/>
                    <a:lstStyle/>
                    <a:p>
                      <a:pPr algn="just">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extLst>
                  <a:ext uri="{0D108BD9-81ED-4DB2-BD59-A6C34878D82A}">
                    <a16:rowId xmlns:a16="http://schemas.microsoft.com/office/drawing/2014/main" val="10001"/>
                  </a:ext>
                </a:extLst>
              </a:tr>
              <a:tr h="257074">
                <a:tc>
                  <a:txBody>
                    <a:bodyPr/>
                    <a:lstStyle/>
                    <a:p>
                      <a:pPr algn="l">
                        <a:lnSpc>
                          <a:spcPts val="1500"/>
                        </a:lnSpc>
                        <a:spcAft>
                          <a:spcPts val="1000"/>
                        </a:spcAft>
                      </a:pPr>
                      <a:r>
                        <a:rPr lang="fr-FR" sz="900" dirty="0">
                          <a:solidFill>
                            <a:srgbClr val="000000"/>
                          </a:solidFill>
                          <a:effectLst/>
                        </a:rPr>
                        <a:t>Lead time </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Durée</a:t>
                      </a:r>
                      <a:r>
                        <a:rPr lang="fr-FR" sz="900" baseline="0" dirty="0">
                          <a:solidFill>
                            <a:srgbClr val="000000"/>
                          </a:solidFill>
                          <a:effectLst/>
                        </a:rPr>
                        <a:t> d’approvisionnement du produit, entre la commande et la réception</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F2F2F2"/>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257074">
                <a:tc>
                  <a:txBody>
                    <a:bodyPr/>
                    <a:lstStyle/>
                    <a:p>
                      <a:pPr marL="0" algn="l" defTabSz="914400" rtl="0" eaLnBrk="1" latinLnBrk="0" hangingPunct="1">
                        <a:lnSpc>
                          <a:spcPts val="1500"/>
                        </a:lnSpc>
                        <a:spcAft>
                          <a:spcPts val="1000"/>
                        </a:spcAft>
                      </a:pPr>
                      <a:r>
                        <a:rPr lang="fr-FR" sz="900" kern="1200" dirty="0">
                          <a:solidFill>
                            <a:srgbClr val="000000"/>
                          </a:solidFill>
                          <a:effectLst/>
                        </a:rPr>
                        <a:t>Circuit de sourcing</a:t>
                      </a:r>
                      <a:endParaRPr lang="fr-FR" sz="900" b="1"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algn="l" defTabSz="914400" rtl="0" eaLnBrk="1" latinLnBrk="0" hangingPunct="1">
                        <a:lnSpc>
                          <a:spcPts val="1500"/>
                        </a:lnSpc>
                        <a:spcAft>
                          <a:spcPts val="1000"/>
                        </a:spcAft>
                      </a:pPr>
                      <a:r>
                        <a:rPr lang="fr-FR" sz="900" kern="1200" dirty="0">
                          <a:solidFill>
                            <a:srgbClr val="000000"/>
                          </a:solidFill>
                          <a:effectLst/>
                        </a:rPr>
                        <a:t>Qualification</a:t>
                      </a:r>
                      <a:r>
                        <a:rPr lang="fr-FR" sz="900" kern="1200" baseline="0" dirty="0">
                          <a:solidFill>
                            <a:srgbClr val="000000"/>
                          </a:solidFill>
                          <a:effectLst/>
                        </a:rPr>
                        <a:t> du circuit de sourcing des produits : grand import, local, hybride</a:t>
                      </a:r>
                      <a:endParaRPr lang="fr-FR" sz="900"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3"/>
                  </a:ext>
                </a:extLst>
              </a:tr>
              <a:tr h="257074">
                <a:tc>
                  <a:txBody>
                    <a:bodyPr/>
                    <a:lstStyle/>
                    <a:p>
                      <a:pPr marL="0" algn="l" defTabSz="914400" rtl="0" eaLnBrk="1" latinLnBrk="0" hangingPunct="1">
                        <a:lnSpc>
                          <a:spcPts val="1500"/>
                        </a:lnSpc>
                        <a:spcAft>
                          <a:spcPts val="1000"/>
                        </a:spcAft>
                      </a:pPr>
                      <a:r>
                        <a:rPr lang="fr-FR" sz="900" kern="1200" dirty="0">
                          <a:solidFill>
                            <a:srgbClr val="000000"/>
                          </a:solidFill>
                          <a:effectLst/>
                        </a:rPr>
                        <a:t>Engagement achats en amont</a:t>
                      </a:r>
                      <a:endParaRPr lang="fr-FR" sz="900" b="1"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algn="l" defTabSz="914400" rtl="0" eaLnBrk="1" latinLnBrk="0" hangingPunct="1">
                        <a:lnSpc>
                          <a:spcPts val="1500"/>
                        </a:lnSpc>
                        <a:spcAft>
                          <a:spcPts val="1000"/>
                        </a:spcAft>
                      </a:pPr>
                      <a:r>
                        <a:rPr lang="fr-FR" sz="900" kern="1200" dirty="0">
                          <a:solidFill>
                            <a:srgbClr val="000000"/>
                          </a:solidFill>
                          <a:effectLst/>
                        </a:rPr>
                        <a:t>Engagement achats vis-à-vis des fournisseurs en amont des commandes : total, partiel</a:t>
                      </a:r>
                      <a:endParaRPr lang="fr-FR" sz="900"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extLst>
                  <a:ext uri="{0D108BD9-81ED-4DB2-BD59-A6C34878D82A}">
                    <a16:rowId xmlns:a16="http://schemas.microsoft.com/office/drawing/2014/main" val="10004"/>
                  </a:ext>
                </a:extLst>
              </a:tr>
              <a:tr h="257074">
                <a:tc>
                  <a:txBody>
                    <a:bodyPr/>
                    <a:lstStyle/>
                    <a:p>
                      <a:pPr algn="l">
                        <a:lnSpc>
                          <a:spcPts val="1500"/>
                        </a:lnSpc>
                        <a:spcAft>
                          <a:spcPts val="1000"/>
                        </a:spcAft>
                      </a:pPr>
                      <a:r>
                        <a:rPr lang="fr-FR" sz="900" dirty="0">
                          <a:solidFill>
                            <a:srgbClr val="000000"/>
                          </a:solidFill>
                          <a:effectLst/>
                        </a:rPr>
                        <a:t>Rotation des ventes</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Rotation moyenne du</a:t>
                      </a:r>
                      <a:r>
                        <a:rPr lang="fr-FR" sz="900" baseline="0" dirty="0">
                          <a:solidFill>
                            <a:srgbClr val="000000"/>
                          </a:solidFill>
                          <a:effectLst/>
                        </a:rPr>
                        <a:t> produit (en unité de vente par semaine)</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F2F2F2"/>
                    </a:solidFill>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extLst>
                  <a:ext uri="{0D108BD9-81ED-4DB2-BD59-A6C34878D82A}">
                    <a16:rowId xmlns:a16="http://schemas.microsoft.com/office/drawing/2014/main" val="10005"/>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Taux de rotation des stocks</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baseline="0" dirty="0">
                          <a:solidFill>
                            <a:srgbClr val="000000"/>
                          </a:solidFill>
                          <a:effectLst/>
                          <a:latin typeface="Leelawadee"/>
                          <a:ea typeface="MankSans-Medium"/>
                          <a:cs typeface="Times New Roman"/>
                        </a:rPr>
                        <a:t>Ventes / Stock moyen (en unité par mois)</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6"/>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Taux de rupture</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baseline="0" dirty="0">
                          <a:solidFill>
                            <a:srgbClr val="000000"/>
                          </a:solidFill>
                          <a:effectLst/>
                          <a:latin typeface="Leelawadee"/>
                          <a:ea typeface="MankSans-Medium"/>
                          <a:cs typeface="Times New Roman"/>
                        </a:rPr>
                        <a:t>Non disponibilité des produits en magasin  (mode de calcul à préciser)</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7"/>
                  </a:ext>
                </a:extLst>
              </a:tr>
              <a:tr h="257074">
                <a:tc>
                  <a:txBody>
                    <a:bodyPr/>
                    <a:lstStyle/>
                    <a:p>
                      <a:pPr algn="l">
                        <a:lnSpc>
                          <a:spcPts val="1500"/>
                        </a:lnSpc>
                        <a:spcAft>
                          <a:spcPts val="1000"/>
                        </a:spcAft>
                      </a:pPr>
                      <a:r>
                        <a:rPr lang="fr-FR" sz="900" dirty="0">
                          <a:solidFill>
                            <a:srgbClr val="000000"/>
                          </a:solidFill>
                          <a:effectLst/>
                        </a:rPr>
                        <a:t>Saisonnalité</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Produi</a:t>
                      </a:r>
                      <a:r>
                        <a:rPr lang="fr-FR" sz="900" baseline="0" dirty="0">
                          <a:solidFill>
                            <a:srgbClr val="000000"/>
                          </a:solidFill>
                          <a:effectLst/>
                        </a:rPr>
                        <a:t>t soumis à saisonnalité : forte, moyenne, faible, aucune</a:t>
                      </a:r>
                      <a:endParaRPr lang="fr-FR" sz="900" baseline="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tc>
                <a:extLst>
                  <a:ext uri="{0D108BD9-81ED-4DB2-BD59-A6C34878D82A}">
                    <a16:rowId xmlns:a16="http://schemas.microsoft.com/office/drawing/2014/main" val="10008"/>
                  </a:ext>
                </a:extLst>
              </a:tr>
              <a:tr h="257074">
                <a:tc>
                  <a:txBody>
                    <a:bodyPr/>
                    <a:lstStyle/>
                    <a:p>
                      <a:pPr algn="l">
                        <a:lnSpc>
                          <a:spcPts val="1500"/>
                        </a:lnSpc>
                        <a:spcAft>
                          <a:spcPts val="1000"/>
                        </a:spcAft>
                      </a:pPr>
                      <a:r>
                        <a:rPr lang="fr-FR" sz="900" dirty="0">
                          <a:solidFill>
                            <a:srgbClr val="000000"/>
                          </a:solidFill>
                          <a:effectLst/>
                        </a:rPr>
                        <a:t>Durée de vie catalogue</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Durée de vie du produit, en mois de</a:t>
                      </a:r>
                      <a:r>
                        <a:rPr lang="fr-FR" sz="900" baseline="0" dirty="0">
                          <a:solidFill>
                            <a:srgbClr val="000000"/>
                          </a:solidFill>
                          <a:effectLst/>
                        </a:rPr>
                        <a:t> présence au catalogue</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F2F2F2"/>
                    </a:solidFill>
                  </a:tcPr>
                </a:tc>
                <a:tc hMerge="1">
                  <a:txBody>
                    <a:bodyPr/>
                    <a:lstStyle/>
                    <a:p>
                      <a:pPr algn="l">
                        <a:lnSpc>
                          <a:spcPts val="1500"/>
                        </a:lnSpc>
                        <a:spcAft>
                          <a:spcPts val="1000"/>
                        </a:spcAft>
                      </a:pPr>
                      <a:endParaRPr lang="fr-FR" sz="100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9"/>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Modèle de cycle de vie</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latin typeface="Leelawadee"/>
                          <a:ea typeface="MankSans-Medium"/>
                          <a:cs typeface="Times New Roman"/>
                        </a:rPr>
                        <a:t>Permanent basique, saisonniers, promotionnel, slow movers, opportunité, high fashion, media</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0"/>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Promesse</a:t>
                      </a:r>
                      <a:r>
                        <a:rPr lang="fr-FR" sz="900" baseline="0" dirty="0">
                          <a:solidFill>
                            <a:srgbClr val="000000"/>
                          </a:solidFill>
                          <a:effectLst/>
                          <a:latin typeface="Leelawadee"/>
                          <a:ea typeface="MankSans-Medium"/>
                          <a:cs typeface="Times New Roman"/>
                        </a:rPr>
                        <a:t> client</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latin typeface="Leelawadee"/>
                          <a:ea typeface="MankSans-Medium"/>
                          <a:cs typeface="Times New Roman"/>
                        </a:rPr>
                        <a:t>En</a:t>
                      </a:r>
                      <a:r>
                        <a:rPr lang="fr-FR" sz="900" baseline="0" dirty="0">
                          <a:solidFill>
                            <a:srgbClr val="000000"/>
                          </a:solidFill>
                          <a:effectLst/>
                          <a:latin typeface="Leelawadee"/>
                          <a:ea typeface="MankSans-Medium"/>
                          <a:cs typeface="Times New Roman"/>
                        </a:rPr>
                        <a:t> engagement de délai</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1"/>
                  </a:ext>
                </a:extLst>
              </a:tr>
              <a:tr h="257074">
                <a:tc>
                  <a:txBody>
                    <a:bodyPr/>
                    <a:lstStyle/>
                    <a:p>
                      <a:pPr algn="l">
                        <a:lnSpc>
                          <a:spcPts val="1500"/>
                        </a:lnSpc>
                        <a:spcAft>
                          <a:spcPts val="1000"/>
                        </a:spcAft>
                      </a:pPr>
                      <a:r>
                        <a:rPr lang="fr-FR" sz="900" dirty="0">
                          <a:solidFill>
                            <a:srgbClr val="000000"/>
                          </a:solidFill>
                          <a:effectLst/>
                        </a:rPr>
                        <a:t>Promotion</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Produit</a:t>
                      </a:r>
                      <a:r>
                        <a:rPr lang="fr-FR" sz="900" baseline="0" dirty="0">
                          <a:solidFill>
                            <a:srgbClr val="000000"/>
                          </a:solidFill>
                          <a:effectLst/>
                        </a:rPr>
                        <a:t> soumis à promotion</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F2F2F2"/>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D2EAF1"/>
                    </a:solidFill>
                  </a:tcPr>
                </a:tc>
                <a:extLst>
                  <a:ext uri="{0D108BD9-81ED-4DB2-BD59-A6C34878D82A}">
                    <a16:rowId xmlns:a16="http://schemas.microsoft.com/office/drawing/2014/main" val="10012"/>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Gestion</a:t>
                      </a:r>
                      <a:r>
                        <a:rPr lang="fr-FR" sz="900" baseline="0" dirty="0">
                          <a:solidFill>
                            <a:srgbClr val="000000"/>
                          </a:solidFill>
                          <a:effectLst/>
                          <a:latin typeface="Leelawadee"/>
                          <a:ea typeface="MankSans-Medium"/>
                          <a:cs typeface="Times New Roman"/>
                        </a:rPr>
                        <a:t> de l’assortiment</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latin typeface="Leelawadee"/>
                          <a:ea typeface="MankSans-Medium"/>
                          <a:cs typeface="Times New Roman"/>
                        </a:rPr>
                        <a:t>Produits</a:t>
                      </a:r>
                      <a:r>
                        <a:rPr lang="fr-FR" sz="900" baseline="0" dirty="0">
                          <a:solidFill>
                            <a:srgbClr val="000000"/>
                          </a:solidFill>
                          <a:effectLst/>
                          <a:latin typeface="Leelawadee"/>
                          <a:ea typeface="MankSans-Medium"/>
                          <a:cs typeface="Times New Roman"/>
                        </a:rPr>
                        <a:t> liés, sous-assortiments</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3"/>
                  </a:ext>
                </a:extLst>
              </a:tr>
              <a:tr h="258603">
                <a:tc>
                  <a:txBody>
                    <a:bodyPr/>
                    <a:lstStyle/>
                    <a:p>
                      <a:pPr marL="0" algn="l" defTabSz="914400" rtl="0" eaLnBrk="1" latinLnBrk="0" hangingPunct="1">
                        <a:lnSpc>
                          <a:spcPts val="1500"/>
                        </a:lnSpc>
                        <a:spcAft>
                          <a:spcPts val="1000"/>
                        </a:spcAft>
                      </a:pPr>
                      <a:r>
                        <a:rPr lang="fr-FR" sz="900" kern="1200" dirty="0">
                          <a:solidFill>
                            <a:srgbClr val="000000"/>
                          </a:solidFill>
                          <a:effectLst/>
                        </a:rPr>
                        <a:t>Modalité de gestion de la fin de vie</a:t>
                      </a:r>
                      <a:endParaRPr lang="fr-FR" sz="900" b="1"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algn="l" defTabSz="914400" rtl="0" eaLnBrk="1" latinLnBrk="0" hangingPunct="1">
                        <a:lnSpc>
                          <a:spcPts val="1500"/>
                        </a:lnSpc>
                        <a:spcAft>
                          <a:spcPts val="1000"/>
                        </a:spcAft>
                      </a:pPr>
                      <a:r>
                        <a:rPr lang="fr-FR" sz="900" kern="1200" dirty="0">
                          <a:solidFill>
                            <a:srgbClr val="000000"/>
                          </a:solidFill>
                          <a:effectLst/>
                        </a:rPr>
                        <a:t>Levier d’écoulement du produit en fin de vie : stockage, démarque, soldeur, magasins d’usine, don, destruction</a:t>
                      </a:r>
                      <a:endParaRPr lang="fr-FR" sz="900" kern="12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solidFill>
                      <a:srgbClr val="F2F2F2"/>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14"/>
                  </a:ext>
                </a:extLst>
              </a:tr>
              <a:tr h="381071">
                <a:tc>
                  <a:txBody>
                    <a:bodyPr/>
                    <a:lstStyle/>
                    <a:p>
                      <a:pPr algn="l">
                        <a:lnSpc>
                          <a:spcPts val="1500"/>
                        </a:lnSpc>
                        <a:spcAft>
                          <a:spcPts val="1000"/>
                        </a:spcAft>
                      </a:pPr>
                      <a:r>
                        <a:rPr lang="fr-FR" sz="900" dirty="0">
                          <a:solidFill>
                            <a:srgbClr val="000000"/>
                          </a:solidFill>
                          <a:effectLst/>
                        </a:rPr>
                        <a:t>Complexité de la</a:t>
                      </a:r>
                      <a:r>
                        <a:rPr lang="fr-FR" sz="900" baseline="0" dirty="0">
                          <a:solidFill>
                            <a:srgbClr val="000000"/>
                          </a:solidFill>
                          <a:effectLst/>
                        </a:rPr>
                        <a:t> g</a:t>
                      </a:r>
                      <a:r>
                        <a:rPr lang="fr-FR" sz="900" dirty="0">
                          <a:solidFill>
                            <a:srgbClr val="000000"/>
                          </a:solidFill>
                          <a:effectLst/>
                        </a:rPr>
                        <a:t>estion des « tailles / coloris »</a:t>
                      </a:r>
                      <a:endParaRPr lang="fr-FR" sz="900" b="1"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rPr>
                        <a:t>Gestion</a:t>
                      </a:r>
                      <a:r>
                        <a:rPr lang="fr-FR" sz="900" baseline="0" dirty="0">
                          <a:solidFill>
                            <a:srgbClr val="000000"/>
                          </a:solidFill>
                          <a:effectLst/>
                        </a:rPr>
                        <a:t> de multi références par articles : faible, moyenne, élevée</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F2F2F2"/>
                    </a:solidFill>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tc hMerge="1">
                  <a:txBody>
                    <a:bodyPr/>
                    <a:lstStyle/>
                    <a:p>
                      <a:pPr algn="l">
                        <a:lnSpc>
                          <a:spcPts val="1500"/>
                        </a:lnSpc>
                        <a:spcAft>
                          <a:spcPts val="1000"/>
                        </a:spcAft>
                      </a:pPr>
                      <a:endParaRPr lang="fr-FR" sz="1000" dirty="0">
                        <a:solidFill>
                          <a:srgbClr val="2F2F2F"/>
                        </a:solidFill>
                        <a:effectLst/>
                        <a:latin typeface="Leelawadee"/>
                        <a:ea typeface="MankSans-Medium"/>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0015"/>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Contribution au CA</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latin typeface="Leelawadee"/>
                          <a:ea typeface="MankSans-Medium"/>
                          <a:cs typeface="Times New Roman"/>
                        </a:rPr>
                        <a:t>Faible, moyenne, élevée</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6"/>
                  </a:ext>
                </a:extLst>
              </a:tr>
              <a:tr h="257074">
                <a:tc>
                  <a:txBody>
                    <a:bodyPr/>
                    <a:lstStyle/>
                    <a:p>
                      <a:pPr algn="l">
                        <a:lnSpc>
                          <a:spcPts val="1500"/>
                        </a:lnSpc>
                        <a:spcAft>
                          <a:spcPts val="1000"/>
                        </a:spcAft>
                      </a:pPr>
                      <a:r>
                        <a:rPr lang="fr-FR" sz="900" dirty="0">
                          <a:solidFill>
                            <a:srgbClr val="000000"/>
                          </a:solidFill>
                          <a:effectLst/>
                          <a:latin typeface="Leelawadee"/>
                          <a:ea typeface="MankSans-Medium"/>
                          <a:cs typeface="Times New Roman"/>
                        </a:rPr>
                        <a:t>Contribution à la</a:t>
                      </a:r>
                      <a:r>
                        <a:rPr lang="fr-FR" sz="900" baseline="0" dirty="0">
                          <a:solidFill>
                            <a:srgbClr val="000000"/>
                          </a:solidFill>
                          <a:effectLst/>
                          <a:latin typeface="Leelawadee"/>
                          <a:ea typeface="MankSans-Medium"/>
                          <a:cs typeface="Times New Roman"/>
                        </a:rPr>
                        <a:t> marge </a:t>
                      </a:r>
                      <a:endParaRPr lang="fr-FR" sz="900" dirty="0">
                        <a:solidFill>
                          <a:srgbClr val="000000"/>
                        </a:solidFill>
                        <a:effectLst/>
                        <a:latin typeface="Leelawadee"/>
                        <a:ea typeface="MankSans-Medium"/>
                        <a:cs typeface="Times New Roman"/>
                      </a:endParaRP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5">
                  <a:txBody>
                    <a:bodyPr/>
                    <a:lstStyle/>
                    <a:p>
                      <a:pPr algn="l">
                        <a:lnSpc>
                          <a:spcPts val="1500"/>
                        </a:lnSpc>
                        <a:spcAft>
                          <a:spcPts val="1000"/>
                        </a:spcAft>
                      </a:pPr>
                      <a:r>
                        <a:rPr lang="fr-FR" sz="900" dirty="0">
                          <a:solidFill>
                            <a:srgbClr val="000000"/>
                          </a:solidFill>
                          <a:effectLst/>
                          <a:latin typeface="Leelawadee"/>
                          <a:ea typeface="MankSans-Medium"/>
                          <a:cs typeface="Times New Roman"/>
                        </a:rPr>
                        <a:t>Faible, moyenne, élevée</a:t>
                      </a:r>
                    </a:p>
                  </a:txBody>
                  <a:tcPr marL="63306" marR="63306" marT="0" marB="0">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7"/>
                  </a:ext>
                </a:extLst>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41729D0C-C7C4-403E-889B-C577AEDAF34C}"/>
              </a:ext>
            </a:extLst>
          </p:cNvPr>
          <p:cNvSpPr>
            <a:spLocks noGrp="1"/>
          </p:cNvSpPr>
          <p:nvPr>
            <p:ph type="title"/>
          </p:nvPr>
        </p:nvSpPr>
        <p:spPr>
          <a:xfrm>
            <a:off x="1268036" y="752500"/>
            <a:ext cx="7239000" cy="457200"/>
          </a:xfrm>
        </p:spPr>
        <p:txBody>
          <a:bodyPr/>
          <a:lstStyle/>
          <a:p>
            <a:r>
              <a:rPr lang="fr-FR" dirty="0"/>
              <a:t>Pratiques rencontrées</a:t>
            </a:r>
          </a:p>
        </p:txBody>
      </p:sp>
      <p:sp>
        <p:nvSpPr>
          <p:cNvPr id="4" name="Espace réservé du numéro de diapositive 3">
            <a:extLst>
              <a:ext uri="{FF2B5EF4-FFF2-40B4-BE49-F238E27FC236}">
                <a16:creationId xmlns:a16="http://schemas.microsoft.com/office/drawing/2014/main" id="{5F55A683-3C48-4B02-BC8D-B5E383FBA45A}"/>
              </a:ext>
            </a:extLst>
          </p:cNvPr>
          <p:cNvSpPr>
            <a:spLocks noGrp="1"/>
          </p:cNvSpPr>
          <p:nvPr>
            <p:ph type="sldNum" sz="quarter" idx="4294967295"/>
          </p:nvPr>
        </p:nvSpPr>
        <p:spPr/>
        <p:txBody>
          <a:bodyPr/>
          <a:lstStyle/>
          <a:p>
            <a:pPr>
              <a:defRPr/>
            </a:pPr>
            <a:endParaRPr lang="fr-FR" dirty="0"/>
          </a:p>
        </p:txBody>
      </p:sp>
      <p:sp>
        <p:nvSpPr>
          <p:cNvPr id="3" name="Chevron 2">
            <a:extLst>
              <a:ext uri="{FF2B5EF4-FFF2-40B4-BE49-F238E27FC236}">
                <a16:creationId xmlns:a16="http://schemas.microsoft.com/office/drawing/2014/main" id="{5B9A7C50-D3C0-44F6-8F93-A8529376F108}"/>
              </a:ext>
            </a:extLst>
          </p:cNvPr>
          <p:cNvSpPr/>
          <p:nvPr/>
        </p:nvSpPr>
        <p:spPr>
          <a:xfrm>
            <a:off x="361950" y="1778024"/>
            <a:ext cx="1827213" cy="536575"/>
          </a:xfrm>
          <a:prstGeom prst="chevron">
            <a:avLst/>
          </a:prstGeom>
          <a:solidFill>
            <a:srgbClr val="00FF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477" b="1" dirty="0">
                <a:solidFill>
                  <a:schemeClr val="bg1"/>
                </a:solidFill>
              </a:rPr>
              <a:t>1. Gamme</a:t>
            </a:r>
          </a:p>
        </p:txBody>
      </p:sp>
      <p:sp>
        <p:nvSpPr>
          <p:cNvPr id="6" name="Chevron 5">
            <a:extLst>
              <a:ext uri="{FF2B5EF4-FFF2-40B4-BE49-F238E27FC236}">
                <a16:creationId xmlns:a16="http://schemas.microsoft.com/office/drawing/2014/main" id="{D970EC36-E374-4BF2-A096-171DAD3CB28C}"/>
              </a:ext>
            </a:extLst>
          </p:cNvPr>
          <p:cNvSpPr/>
          <p:nvPr/>
        </p:nvSpPr>
        <p:spPr>
          <a:xfrm>
            <a:off x="2012950" y="1779612"/>
            <a:ext cx="1827213" cy="536575"/>
          </a:xfrm>
          <a:prstGeom prst="chevron">
            <a:avLst/>
          </a:prstGeom>
          <a:solidFill>
            <a:srgbClr val="00FF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477" b="1" dirty="0">
                <a:solidFill>
                  <a:schemeClr val="bg1"/>
                </a:solidFill>
              </a:rPr>
              <a:t>2. Sourcing et Achats</a:t>
            </a:r>
          </a:p>
        </p:txBody>
      </p:sp>
      <p:sp>
        <p:nvSpPr>
          <p:cNvPr id="7" name="Chevron 6">
            <a:extLst>
              <a:ext uri="{FF2B5EF4-FFF2-40B4-BE49-F238E27FC236}">
                <a16:creationId xmlns:a16="http://schemas.microsoft.com/office/drawing/2014/main" id="{BFD87896-29ED-4823-A352-F0CCFED6E019}"/>
              </a:ext>
            </a:extLst>
          </p:cNvPr>
          <p:cNvSpPr/>
          <p:nvPr/>
        </p:nvSpPr>
        <p:spPr>
          <a:xfrm>
            <a:off x="3665538" y="1779612"/>
            <a:ext cx="1827212" cy="536575"/>
          </a:xfrm>
          <a:prstGeom prst="chevron">
            <a:avLst/>
          </a:prstGeom>
          <a:solidFill>
            <a:srgbClr val="00FF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477" b="1" dirty="0">
                <a:solidFill>
                  <a:schemeClr val="bg1"/>
                </a:solidFill>
              </a:rPr>
              <a:t>3. Appro. </a:t>
            </a:r>
          </a:p>
        </p:txBody>
      </p:sp>
      <p:sp>
        <p:nvSpPr>
          <p:cNvPr id="8" name="Chevron 7">
            <a:extLst>
              <a:ext uri="{FF2B5EF4-FFF2-40B4-BE49-F238E27FC236}">
                <a16:creationId xmlns:a16="http://schemas.microsoft.com/office/drawing/2014/main" id="{D943A733-C841-420C-BCA4-3DDD760EF890}"/>
              </a:ext>
            </a:extLst>
          </p:cNvPr>
          <p:cNvSpPr/>
          <p:nvPr/>
        </p:nvSpPr>
        <p:spPr>
          <a:xfrm>
            <a:off x="5318125" y="1779612"/>
            <a:ext cx="1827213" cy="536575"/>
          </a:xfrm>
          <a:prstGeom prst="chevron">
            <a:avLst/>
          </a:prstGeom>
          <a:solidFill>
            <a:srgbClr val="00FF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477" b="1" dirty="0">
                <a:solidFill>
                  <a:schemeClr val="bg1"/>
                </a:solidFill>
              </a:rPr>
              <a:t>4. Distribution</a:t>
            </a:r>
          </a:p>
        </p:txBody>
      </p:sp>
      <p:sp>
        <p:nvSpPr>
          <p:cNvPr id="9" name="Chevron 8">
            <a:extLst>
              <a:ext uri="{FF2B5EF4-FFF2-40B4-BE49-F238E27FC236}">
                <a16:creationId xmlns:a16="http://schemas.microsoft.com/office/drawing/2014/main" id="{22685847-E986-488D-BD65-E5D111DEFC0E}"/>
              </a:ext>
            </a:extLst>
          </p:cNvPr>
          <p:cNvSpPr/>
          <p:nvPr/>
        </p:nvSpPr>
        <p:spPr>
          <a:xfrm>
            <a:off x="6970713" y="1779612"/>
            <a:ext cx="1825625" cy="536575"/>
          </a:xfrm>
          <a:prstGeom prst="chevron">
            <a:avLst/>
          </a:prstGeom>
          <a:solidFill>
            <a:srgbClr val="00FF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477" b="1" dirty="0">
                <a:solidFill>
                  <a:schemeClr val="bg1"/>
                </a:solidFill>
              </a:rPr>
              <a:t>5. Fin de vie et bilan</a:t>
            </a:r>
          </a:p>
        </p:txBody>
      </p:sp>
      <p:sp>
        <p:nvSpPr>
          <p:cNvPr id="5" name="Rectangle à coins arrondis 4">
            <a:extLst>
              <a:ext uri="{FF2B5EF4-FFF2-40B4-BE49-F238E27FC236}">
                <a16:creationId xmlns:a16="http://schemas.microsoft.com/office/drawing/2014/main" id="{682C0FF2-3858-40C2-A2AB-FEB49F0382D6}"/>
              </a:ext>
            </a:extLst>
          </p:cNvPr>
          <p:cNvSpPr/>
          <p:nvPr/>
        </p:nvSpPr>
        <p:spPr>
          <a:xfrm>
            <a:off x="542925" y="2503512"/>
            <a:ext cx="1427163"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Définition de la gamme</a:t>
            </a:r>
          </a:p>
        </p:txBody>
      </p:sp>
      <p:sp>
        <p:nvSpPr>
          <p:cNvPr id="41" name="Rectangle à coins arrondis 40">
            <a:extLst>
              <a:ext uri="{FF2B5EF4-FFF2-40B4-BE49-F238E27FC236}">
                <a16:creationId xmlns:a16="http://schemas.microsoft.com/office/drawing/2014/main" id="{E10B9E84-1D12-4E48-8A64-814FB514BBE0}"/>
              </a:ext>
            </a:extLst>
          </p:cNvPr>
          <p:cNvSpPr/>
          <p:nvPr/>
        </p:nvSpPr>
        <p:spPr>
          <a:xfrm>
            <a:off x="542925" y="2978174"/>
            <a:ext cx="1427163"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Référentiel produits</a:t>
            </a:r>
          </a:p>
        </p:txBody>
      </p:sp>
      <p:sp>
        <p:nvSpPr>
          <p:cNvPr id="42" name="Rectangle à coins arrondis 41">
            <a:extLst>
              <a:ext uri="{FF2B5EF4-FFF2-40B4-BE49-F238E27FC236}">
                <a16:creationId xmlns:a16="http://schemas.microsoft.com/office/drawing/2014/main" id="{F1F734FB-9FB3-4574-90E9-698D69EB96F5}"/>
              </a:ext>
            </a:extLst>
          </p:cNvPr>
          <p:cNvSpPr/>
          <p:nvPr/>
        </p:nvSpPr>
        <p:spPr>
          <a:xfrm>
            <a:off x="542925" y="3454424"/>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Planification </a:t>
            </a:r>
          </a:p>
        </p:txBody>
      </p:sp>
      <p:sp>
        <p:nvSpPr>
          <p:cNvPr id="61" name="Rectangle à coins arrondis 60">
            <a:extLst>
              <a:ext uri="{FF2B5EF4-FFF2-40B4-BE49-F238E27FC236}">
                <a16:creationId xmlns:a16="http://schemas.microsoft.com/office/drawing/2014/main" id="{CEAD4F04-BBC0-4495-A262-6E43F0EF3558}"/>
              </a:ext>
            </a:extLst>
          </p:cNvPr>
          <p:cNvSpPr/>
          <p:nvPr/>
        </p:nvSpPr>
        <p:spPr>
          <a:xfrm>
            <a:off x="2165350" y="2503512"/>
            <a:ext cx="1427163"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Référencement frs</a:t>
            </a:r>
          </a:p>
        </p:txBody>
      </p:sp>
      <p:sp>
        <p:nvSpPr>
          <p:cNvPr id="64" name="Rectangle à coins arrondis 63">
            <a:extLst>
              <a:ext uri="{FF2B5EF4-FFF2-40B4-BE49-F238E27FC236}">
                <a16:creationId xmlns:a16="http://schemas.microsoft.com/office/drawing/2014/main" id="{87C08924-A081-465D-A169-54A2D41F921F}"/>
              </a:ext>
            </a:extLst>
          </p:cNvPr>
          <p:cNvSpPr/>
          <p:nvPr/>
        </p:nvSpPr>
        <p:spPr>
          <a:xfrm>
            <a:off x="2165350" y="2978174"/>
            <a:ext cx="1427163"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Exigences qualité</a:t>
            </a:r>
          </a:p>
        </p:txBody>
      </p:sp>
      <p:sp>
        <p:nvSpPr>
          <p:cNvPr id="65" name="Rectangle à coins arrondis 64">
            <a:extLst>
              <a:ext uri="{FF2B5EF4-FFF2-40B4-BE49-F238E27FC236}">
                <a16:creationId xmlns:a16="http://schemas.microsoft.com/office/drawing/2014/main" id="{D1267CB8-D50E-45A4-A78A-A89483D96DFE}"/>
              </a:ext>
            </a:extLst>
          </p:cNvPr>
          <p:cNvSpPr/>
          <p:nvPr/>
        </p:nvSpPr>
        <p:spPr>
          <a:xfrm>
            <a:off x="2165350" y="3454424"/>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Achats</a:t>
            </a:r>
          </a:p>
        </p:txBody>
      </p:sp>
      <p:sp>
        <p:nvSpPr>
          <p:cNvPr id="66" name="Rectangle à coins arrondis 65">
            <a:extLst>
              <a:ext uri="{FF2B5EF4-FFF2-40B4-BE49-F238E27FC236}">
                <a16:creationId xmlns:a16="http://schemas.microsoft.com/office/drawing/2014/main" id="{3DCEAAA7-D5ED-45EB-B428-2D2F9887E181}"/>
              </a:ext>
            </a:extLst>
          </p:cNvPr>
          <p:cNvSpPr/>
          <p:nvPr/>
        </p:nvSpPr>
        <p:spPr>
          <a:xfrm>
            <a:off x="3781425" y="2503512"/>
            <a:ext cx="1427163"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Prévision de ventes</a:t>
            </a:r>
          </a:p>
        </p:txBody>
      </p:sp>
      <p:sp>
        <p:nvSpPr>
          <p:cNvPr id="67" name="Rectangle à coins arrondis 66">
            <a:extLst>
              <a:ext uri="{FF2B5EF4-FFF2-40B4-BE49-F238E27FC236}">
                <a16:creationId xmlns:a16="http://schemas.microsoft.com/office/drawing/2014/main" id="{48AE120D-DBEF-4A55-AFF0-B4D8CADD43F9}"/>
              </a:ext>
            </a:extLst>
          </p:cNvPr>
          <p:cNvSpPr/>
          <p:nvPr/>
        </p:nvSpPr>
        <p:spPr>
          <a:xfrm>
            <a:off x="3781425" y="2978174"/>
            <a:ext cx="1427163"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Gestion des commandes</a:t>
            </a:r>
          </a:p>
        </p:txBody>
      </p:sp>
      <p:sp>
        <p:nvSpPr>
          <p:cNvPr id="68" name="Rectangle à coins arrondis 67">
            <a:extLst>
              <a:ext uri="{FF2B5EF4-FFF2-40B4-BE49-F238E27FC236}">
                <a16:creationId xmlns:a16="http://schemas.microsoft.com/office/drawing/2014/main" id="{F4525A3B-321A-447D-9493-4C9E9E12A1BA}"/>
              </a:ext>
            </a:extLst>
          </p:cNvPr>
          <p:cNvSpPr/>
          <p:nvPr/>
        </p:nvSpPr>
        <p:spPr>
          <a:xfrm>
            <a:off x="3781425" y="3929087"/>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Gestion des imports</a:t>
            </a:r>
          </a:p>
        </p:txBody>
      </p:sp>
      <p:sp>
        <p:nvSpPr>
          <p:cNvPr id="69" name="Rectangle à coins arrondis 68">
            <a:extLst>
              <a:ext uri="{FF2B5EF4-FFF2-40B4-BE49-F238E27FC236}">
                <a16:creationId xmlns:a16="http://schemas.microsoft.com/office/drawing/2014/main" id="{3CDA5A35-D001-46A6-B90E-1EB82E92D9E5}"/>
              </a:ext>
            </a:extLst>
          </p:cNvPr>
          <p:cNvSpPr/>
          <p:nvPr/>
        </p:nvSpPr>
        <p:spPr>
          <a:xfrm>
            <a:off x="3781425" y="4410099"/>
            <a:ext cx="1427163"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Transport amont</a:t>
            </a:r>
          </a:p>
        </p:txBody>
      </p:sp>
      <p:sp>
        <p:nvSpPr>
          <p:cNvPr id="70" name="Rectangle à coins arrondis 69">
            <a:extLst>
              <a:ext uri="{FF2B5EF4-FFF2-40B4-BE49-F238E27FC236}">
                <a16:creationId xmlns:a16="http://schemas.microsoft.com/office/drawing/2014/main" id="{87FC9F8E-7F06-4DEC-95FD-5D45DECDE1D8}"/>
              </a:ext>
            </a:extLst>
          </p:cNvPr>
          <p:cNvSpPr/>
          <p:nvPr/>
        </p:nvSpPr>
        <p:spPr>
          <a:xfrm>
            <a:off x="3781425" y="4886349"/>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Contrôle qualité</a:t>
            </a:r>
          </a:p>
        </p:txBody>
      </p:sp>
      <p:sp>
        <p:nvSpPr>
          <p:cNvPr id="71" name="Rectangle à coins arrondis 70">
            <a:extLst>
              <a:ext uri="{FF2B5EF4-FFF2-40B4-BE49-F238E27FC236}">
                <a16:creationId xmlns:a16="http://schemas.microsoft.com/office/drawing/2014/main" id="{4E105316-0253-4C2D-884D-6CBA9FB3C277}"/>
              </a:ext>
            </a:extLst>
          </p:cNvPr>
          <p:cNvSpPr/>
          <p:nvPr/>
        </p:nvSpPr>
        <p:spPr>
          <a:xfrm>
            <a:off x="3781425" y="5361012"/>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Gestion des stocks</a:t>
            </a:r>
          </a:p>
        </p:txBody>
      </p:sp>
      <p:sp>
        <p:nvSpPr>
          <p:cNvPr id="72" name="Rectangle à coins arrondis 71">
            <a:extLst>
              <a:ext uri="{FF2B5EF4-FFF2-40B4-BE49-F238E27FC236}">
                <a16:creationId xmlns:a16="http://schemas.microsoft.com/office/drawing/2014/main" id="{63E69B78-2264-4733-9377-68BEEAF1F863}"/>
              </a:ext>
            </a:extLst>
          </p:cNvPr>
          <p:cNvSpPr/>
          <p:nvPr/>
        </p:nvSpPr>
        <p:spPr>
          <a:xfrm>
            <a:off x="3781425" y="5834087"/>
            <a:ext cx="1427163"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Transport aval</a:t>
            </a:r>
          </a:p>
        </p:txBody>
      </p:sp>
      <p:sp>
        <p:nvSpPr>
          <p:cNvPr id="73" name="Rectangle à coins arrondis 72">
            <a:extLst>
              <a:ext uri="{FF2B5EF4-FFF2-40B4-BE49-F238E27FC236}">
                <a16:creationId xmlns:a16="http://schemas.microsoft.com/office/drawing/2014/main" id="{5E90C507-14BF-47C7-8197-FD0A093112CF}"/>
              </a:ext>
            </a:extLst>
          </p:cNvPr>
          <p:cNvSpPr/>
          <p:nvPr/>
        </p:nvSpPr>
        <p:spPr>
          <a:xfrm>
            <a:off x="5492750" y="2503512"/>
            <a:ext cx="1428750"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Logistique magasin</a:t>
            </a:r>
          </a:p>
        </p:txBody>
      </p:sp>
      <p:sp>
        <p:nvSpPr>
          <p:cNvPr id="74" name="Rectangle à coins arrondis 73">
            <a:extLst>
              <a:ext uri="{FF2B5EF4-FFF2-40B4-BE49-F238E27FC236}">
                <a16:creationId xmlns:a16="http://schemas.microsoft.com/office/drawing/2014/main" id="{521B9567-CB58-4CEC-B09A-22635FD7086C}"/>
              </a:ext>
            </a:extLst>
          </p:cNvPr>
          <p:cNvSpPr/>
          <p:nvPr/>
        </p:nvSpPr>
        <p:spPr>
          <a:xfrm>
            <a:off x="5492750" y="2978174"/>
            <a:ext cx="1428750"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Mise en rayon</a:t>
            </a:r>
          </a:p>
        </p:txBody>
      </p:sp>
      <p:sp>
        <p:nvSpPr>
          <p:cNvPr id="75" name="Rectangle à coins arrondis 74">
            <a:extLst>
              <a:ext uri="{FF2B5EF4-FFF2-40B4-BE49-F238E27FC236}">
                <a16:creationId xmlns:a16="http://schemas.microsoft.com/office/drawing/2014/main" id="{D0039748-F38B-4F8E-AC14-8F295F927DD8}"/>
              </a:ext>
            </a:extLst>
          </p:cNvPr>
          <p:cNvSpPr/>
          <p:nvPr/>
        </p:nvSpPr>
        <p:spPr>
          <a:xfrm>
            <a:off x="5492750" y="3454424"/>
            <a:ext cx="1428750"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Gestion des prix</a:t>
            </a:r>
          </a:p>
        </p:txBody>
      </p:sp>
      <p:sp>
        <p:nvSpPr>
          <p:cNvPr id="76" name="Rectangle à coins arrondis 75">
            <a:extLst>
              <a:ext uri="{FF2B5EF4-FFF2-40B4-BE49-F238E27FC236}">
                <a16:creationId xmlns:a16="http://schemas.microsoft.com/office/drawing/2014/main" id="{08B9C386-BB42-4E3F-A6AB-E4FDB12AD33C}"/>
              </a:ext>
            </a:extLst>
          </p:cNvPr>
          <p:cNvSpPr/>
          <p:nvPr/>
        </p:nvSpPr>
        <p:spPr>
          <a:xfrm>
            <a:off x="5492750" y="3935437"/>
            <a:ext cx="1428750"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Ventes </a:t>
            </a:r>
          </a:p>
        </p:txBody>
      </p:sp>
      <p:sp>
        <p:nvSpPr>
          <p:cNvPr id="77" name="Rectangle à coins arrondis 76">
            <a:extLst>
              <a:ext uri="{FF2B5EF4-FFF2-40B4-BE49-F238E27FC236}">
                <a16:creationId xmlns:a16="http://schemas.microsoft.com/office/drawing/2014/main" id="{DCEBE2D7-19CC-47E7-BA6D-AA7111851193}"/>
              </a:ext>
            </a:extLst>
          </p:cNvPr>
          <p:cNvSpPr/>
          <p:nvPr/>
        </p:nvSpPr>
        <p:spPr>
          <a:xfrm>
            <a:off x="5492750" y="4410099"/>
            <a:ext cx="1428750"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Livraison</a:t>
            </a:r>
          </a:p>
        </p:txBody>
      </p:sp>
      <p:sp>
        <p:nvSpPr>
          <p:cNvPr id="78" name="Rectangle à coins arrondis 77">
            <a:extLst>
              <a:ext uri="{FF2B5EF4-FFF2-40B4-BE49-F238E27FC236}">
                <a16:creationId xmlns:a16="http://schemas.microsoft.com/office/drawing/2014/main" id="{8A301D08-B9C3-4BCB-BF1C-4B2AB596467A}"/>
              </a:ext>
            </a:extLst>
          </p:cNvPr>
          <p:cNvSpPr/>
          <p:nvPr/>
        </p:nvSpPr>
        <p:spPr>
          <a:xfrm>
            <a:off x="5492750" y="4886349"/>
            <a:ext cx="1428750"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SAV</a:t>
            </a:r>
          </a:p>
        </p:txBody>
      </p:sp>
      <p:sp>
        <p:nvSpPr>
          <p:cNvPr id="79" name="Rectangle à coins arrondis 78">
            <a:extLst>
              <a:ext uri="{FF2B5EF4-FFF2-40B4-BE49-F238E27FC236}">
                <a16:creationId xmlns:a16="http://schemas.microsoft.com/office/drawing/2014/main" id="{C147C2CD-5D8C-4AF1-9091-DC0C87B0760B}"/>
              </a:ext>
            </a:extLst>
          </p:cNvPr>
          <p:cNvSpPr/>
          <p:nvPr/>
        </p:nvSpPr>
        <p:spPr>
          <a:xfrm>
            <a:off x="5492750" y="5359424"/>
            <a:ext cx="1428750"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Reverse logistique</a:t>
            </a:r>
          </a:p>
        </p:txBody>
      </p:sp>
      <p:sp>
        <p:nvSpPr>
          <p:cNvPr id="80" name="Rectangle à coins arrondis 79">
            <a:extLst>
              <a:ext uri="{FF2B5EF4-FFF2-40B4-BE49-F238E27FC236}">
                <a16:creationId xmlns:a16="http://schemas.microsoft.com/office/drawing/2014/main" id="{21495D40-B2FD-4FB4-A496-A34BA761E021}"/>
              </a:ext>
            </a:extLst>
          </p:cNvPr>
          <p:cNvSpPr/>
          <p:nvPr/>
        </p:nvSpPr>
        <p:spPr>
          <a:xfrm>
            <a:off x="7145338" y="2503512"/>
            <a:ext cx="1428750"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Pilotage et atterrissage</a:t>
            </a:r>
          </a:p>
        </p:txBody>
      </p:sp>
      <p:sp>
        <p:nvSpPr>
          <p:cNvPr id="81" name="Rectangle à coins arrondis 80">
            <a:extLst>
              <a:ext uri="{FF2B5EF4-FFF2-40B4-BE49-F238E27FC236}">
                <a16:creationId xmlns:a16="http://schemas.microsoft.com/office/drawing/2014/main" id="{D57B990A-703F-4034-B333-74E0AFEFBE7F}"/>
              </a:ext>
            </a:extLst>
          </p:cNvPr>
          <p:cNvSpPr/>
          <p:nvPr/>
        </p:nvSpPr>
        <p:spPr>
          <a:xfrm>
            <a:off x="7145338" y="2978174"/>
            <a:ext cx="1428750"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Gestion des promotions</a:t>
            </a:r>
          </a:p>
        </p:txBody>
      </p:sp>
      <p:sp>
        <p:nvSpPr>
          <p:cNvPr id="82" name="Rectangle à coins arrondis 81">
            <a:extLst>
              <a:ext uri="{FF2B5EF4-FFF2-40B4-BE49-F238E27FC236}">
                <a16:creationId xmlns:a16="http://schemas.microsoft.com/office/drawing/2014/main" id="{07833032-6340-4765-94DF-507D8052594C}"/>
              </a:ext>
            </a:extLst>
          </p:cNvPr>
          <p:cNvSpPr/>
          <p:nvPr/>
        </p:nvSpPr>
        <p:spPr>
          <a:xfrm>
            <a:off x="7145338" y="3454424"/>
            <a:ext cx="1428750" cy="403225"/>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Reverse logistique</a:t>
            </a:r>
          </a:p>
        </p:txBody>
      </p:sp>
      <p:sp>
        <p:nvSpPr>
          <p:cNvPr id="83" name="Rectangle à coins arrondis 82">
            <a:extLst>
              <a:ext uri="{FF2B5EF4-FFF2-40B4-BE49-F238E27FC236}">
                <a16:creationId xmlns:a16="http://schemas.microsoft.com/office/drawing/2014/main" id="{98F6AA61-C54F-4253-9983-88207E566D08}"/>
              </a:ext>
            </a:extLst>
          </p:cNvPr>
          <p:cNvSpPr/>
          <p:nvPr/>
        </p:nvSpPr>
        <p:spPr>
          <a:xfrm>
            <a:off x="7145338" y="3935437"/>
            <a:ext cx="1428750" cy="404812"/>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Dé-stockage</a:t>
            </a:r>
          </a:p>
        </p:txBody>
      </p:sp>
      <p:sp>
        <p:nvSpPr>
          <p:cNvPr id="84" name="Rectangle à coins arrondis 83">
            <a:extLst>
              <a:ext uri="{FF2B5EF4-FFF2-40B4-BE49-F238E27FC236}">
                <a16:creationId xmlns:a16="http://schemas.microsoft.com/office/drawing/2014/main" id="{6EAA629E-EB2C-4E14-B37F-89F4F74A6697}"/>
              </a:ext>
            </a:extLst>
          </p:cNvPr>
          <p:cNvSpPr/>
          <p:nvPr/>
        </p:nvSpPr>
        <p:spPr>
          <a:xfrm>
            <a:off x="7145338" y="4410099"/>
            <a:ext cx="1428750"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Bilan des ventes</a:t>
            </a:r>
          </a:p>
        </p:txBody>
      </p:sp>
      <p:sp>
        <p:nvSpPr>
          <p:cNvPr id="85" name="Rectangle à coins arrondis 84">
            <a:extLst>
              <a:ext uri="{FF2B5EF4-FFF2-40B4-BE49-F238E27FC236}">
                <a16:creationId xmlns:a16="http://schemas.microsoft.com/office/drawing/2014/main" id="{587796FF-EDB1-49EA-9C0C-A30B4EB020B7}"/>
              </a:ext>
            </a:extLst>
          </p:cNvPr>
          <p:cNvSpPr/>
          <p:nvPr/>
        </p:nvSpPr>
        <p:spPr>
          <a:xfrm>
            <a:off x="7145338" y="4886349"/>
            <a:ext cx="1428750" cy="947738"/>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REX et préparation de la gamme suivante</a:t>
            </a:r>
          </a:p>
        </p:txBody>
      </p:sp>
      <p:sp>
        <p:nvSpPr>
          <p:cNvPr id="87" name="Rectangle à coins arrondis 86">
            <a:extLst>
              <a:ext uri="{FF2B5EF4-FFF2-40B4-BE49-F238E27FC236}">
                <a16:creationId xmlns:a16="http://schemas.microsoft.com/office/drawing/2014/main" id="{5DD17E80-9F10-4A92-AEA7-19D1F5483656}"/>
              </a:ext>
            </a:extLst>
          </p:cNvPr>
          <p:cNvSpPr/>
          <p:nvPr/>
        </p:nvSpPr>
        <p:spPr>
          <a:xfrm>
            <a:off x="3781425" y="3444899"/>
            <a:ext cx="1427163" cy="404813"/>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Réappro.</a:t>
            </a:r>
          </a:p>
        </p:txBody>
      </p:sp>
      <p:sp>
        <p:nvSpPr>
          <p:cNvPr id="38" name="Rectangle à coins arrondis 64">
            <a:extLst>
              <a:ext uri="{FF2B5EF4-FFF2-40B4-BE49-F238E27FC236}">
                <a16:creationId xmlns:a16="http://schemas.microsoft.com/office/drawing/2014/main" id="{15652816-3C7D-406B-9F2A-A1356F6F64C1}"/>
              </a:ext>
            </a:extLst>
          </p:cNvPr>
          <p:cNvSpPr/>
          <p:nvPr/>
        </p:nvSpPr>
        <p:spPr>
          <a:xfrm>
            <a:off x="2189163" y="5361012"/>
            <a:ext cx="1427163" cy="876300"/>
          </a:xfrm>
          <a:prstGeom prst="roundRect">
            <a:avLst/>
          </a:prstGeom>
          <a:solidFill>
            <a:schemeClr val="tx2">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108" b="1" dirty="0">
                <a:solidFill>
                  <a:srgbClr val="000000"/>
                </a:solidFill>
              </a:rPr>
              <a:t>Salon et consensus</a:t>
            </a:r>
          </a:p>
        </p:txBody>
      </p:sp>
      <p:sp>
        <p:nvSpPr>
          <p:cNvPr id="2" name="Flèche : bas 1">
            <a:extLst>
              <a:ext uri="{FF2B5EF4-FFF2-40B4-BE49-F238E27FC236}">
                <a16:creationId xmlns:a16="http://schemas.microsoft.com/office/drawing/2014/main" id="{CE13D45A-0A68-4786-8223-002360B619B0}"/>
              </a:ext>
            </a:extLst>
          </p:cNvPr>
          <p:cNvSpPr/>
          <p:nvPr/>
        </p:nvSpPr>
        <p:spPr bwMode="auto">
          <a:xfrm>
            <a:off x="2520215" y="4222548"/>
            <a:ext cx="765058" cy="947737"/>
          </a:xfrm>
          <a:prstGeom prst="downArrow">
            <a:avLst/>
          </a:prstGeom>
          <a:solidFill>
            <a:schemeClr val="tx2">
              <a:lumMod val="20000"/>
              <a:lumOff val="80000"/>
            </a:schemeClr>
          </a:solidFill>
          <a:ln w="12700" cap="flat" cmpd="sng" algn="ctr">
            <a:solidFill>
              <a:schemeClr val="accent3">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dirty="0">
              <a:ln>
                <a:noFill/>
              </a:ln>
              <a:solidFill>
                <a:srgbClr val="000000"/>
              </a:solidFill>
              <a:effectLst/>
              <a:latin typeface="Arial"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3793294B-E44A-4204-A186-D37F5F70A86F}"/>
              </a:ext>
            </a:extLst>
          </p:cNvPr>
          <p:cNvSpPr>
            <a:spLocks noGrp="1" noChangeArrowheads="1"/>
          </p:cNvSpPr>
          <p:nvPr>
            <p:ph type="title"/>
            <p:custDataLst>
              <p:tags r:id="rId1"/>
            </p:custDataLst>
          </p:nvPr>
        </p:nvSpPr>
        <p:spPr>
          <a:xfrm>
            <a:off x="1691680" y="836712"/>
            <a:ext cx="6781800" cy="533400"/>
          </a:xfrm>
          <a:noFill/>
        </p:spPr>
        <p:txBody>
          <a:bodyPr/>
          <a:lstStyle/>
          <a:p>
            <a:r>
              <a:rPr lang="fr-FR" altLang="fr-FR" dirty="0"/>
              <a:t>Exemples de situations</a:t>
            </a:r>
          </a:p>
        </p:txBody>
      </p:sp>
      <p:sp>
        <p:nvSpPr>
          <p:cNvPr id="10245" name="Rectangle 3">
            <a:extLst>
              <a:ext uri="{FF2B5EF4-FFF2-40B4-BE49-F238E27FC236}">
                <a16:creationId xmlns:a16="http://schemas.microsoft.com/office/drawing/2014/main" id="{CF3D1DEF-0048-44F0-9419-87658290C4EA}"/>
              </a:ext>
            </a:extLst>
          </p:cNvPr>
          <p:cNvSpPr>
            <a:spLocks noGrp="1" noChangeArrowheads="1"/>
          </p:cNvSpPr>
          <p:nvPr>
            <p:ph type="body" idx="1"/>
            <p:custDataLst>
              <p:tags r:id="rId2"/>
            </p:custDataLst>
          </p:nvPr>
        </p:nvSpPr>
        <p:spPr>
          <a:xfrm>
            <a:off x="1219200" y="1600200"/>
            <a:ext cx="7601272" cy="4781128"/>
          </a:xfrm>
          <a:noFill/>
        </p:spPr>
        <p:txBody>
          <a:bodyPr/>
          <a:lstStyle/>
          <a:p>
            <a:pPr>
              <a:buSzPct val="100000"/>
              <a:buFont typeface="Arial" panose="020B0604020202020204" pitchFamily="34" charset="0"/>
              <a:buChar char="•"/>
            </a:pPr>
            <a:r>
              <a:rPr lang="fr-FR" altLang="fr-FR" dirty="0"/>
              <a:t>Le vendeur de journaux ou de magasines</a:t>
            </a:r>
          </a:p>
          <a:p>
            <a:pPr>
              <a:buSzPct val="100000"/>
              <a:buFont typeface="Arial" panose="020B0604020202020204" pitchFamily="34" charset="0"/>
              <a:buChar char="•"/>
            </a:pPr>
            <a:r>
              <a:rPr lang="fr-FR" altLang="fr-FR" dirty="0"/>
              <a:t>Le vendeur de sapins de Noël</a:t>
            </a:r>
          </a:p>
          <a:p>
            <a:pPr>
              <a:buSzPct val="100000"/>
              <a:buFont typeface="Arial" panose="020B0604020202020204" pitchFamily="34" charset="0"/>
              <a:buChar char="•"/>
            </a:pPr>
            <a:r>
              <a:rPr lang="fr-FR" altLang="fr-FR" dirty="0"/>
              <a:t>Les articles de mode vendus sur une saison</a:t>
            </a:r>
          </a:p>
          <a:p>
            <a:pPr>
              <a:buSzPct val="100000"/>
              <a:buFont typeface="Arial" panose="020B0604020202020204" pitchFamily="34" charset="0"/>
              <a:buChar char="•"/>
            </a:pPr>
            <a:r>
              <a:rPr lang="fr-FR" altLang="fr-FR" dirty="0"/>
              <a:t>Les produits périssables</a:t>
            </a:r>
          </a:p>
          <a:p>
            <a:pPr>
              <a:buSzPct val="100000"/>
              <a:buFont typeface="Arial" panose="020B0604020202020204" pitchFamily="34" charset="0"/>
              <a:buChar char="•"/>
            </a:pPr>
            <a:r>
              <a:rPr lang="fr-FR" altLang="fr-FR" dirty="0"/>
              <a:t>Les produits techniques à obsolescence rapide</a:t>
            </a:r>
          </a:p>
          <a:p>
            <a:pPr>
              <a:buSzPct val="100000"/>
              <a:buFont typeface="Arial" panose="020B0604020202020204" pitchFamily="34" charset="0"/>
              <a:buChar char="•"/>
            </a:pPr>
            <a:r>
              <a:rPr lang="fr-FR" altLang="fr-FR" dirty="0"/>
              <a:t>Les produits dérivés liés à des événements</a:t>
            </a:r>
          </a:p>
          <a:p>
            <a:pPr>
              <a:buSzPct val="100000"/>
              <a:buFont typeface="Arial" panose="020B0604020202020204" pitchFamily="34" charset="0"/>
              <a:buChar char="•"/>
            </a:pPr>
            <a:r>
              <a:rPr lang="fr-FR" altLang="fr-FR" dirty="0"/>
              <a:t>…</a:t>
            </a:r>
          </a:p>
          <a:p>
            <a:pPr>
              <a:buSzPct val="100000"/>
              <a:buFont typeface="Arial" panose="020B0604020202020204" pitchFamily="34" charset="0"/>
              <a:buChar char="•"/>
            </a:pPr>
            <a:endParaRPr lang="fr-FR" altLang="fr-FR" dirty="0"/>
          </a:p>
          <a:p>
            <a:pPr>
              <a:buSzPct val="100000"/>
              <a:buFont typeface="Arial" panose="020B0604020202020204" pitchFamily="34" charset="0"/>
              <a:buChar char="•"/>
            </a:pPr>
            <a:r>
              <a:rPr lang="fr-FR" altLang="fr-FR" dirty="0"/>
              <a:t>Deux approches :</a:t>
            </a:r>
          </a:p>
          <a:p>
            <a:pPr lvl="1">
              <a:buFont typeface="Arial" panose="020B0604020202020204" pitchFamily="34" charset="0"/>
              <a:buChar char="•"/>
            </a:pPr>
            <a:r>
              <a:rPr lang="fr-FR" altLang="fr-FR" dirty="0"/>
              <a:t>La théorie mathématique</a:t>
            </a:r>
          </a:p>
          <a:p>
            <a:pPr lvl="1">
              <a:buFont typeface="Arial" panose="020B0604020202020204" pitchFamily="34" charset="0"/>
              <a:buChar char="•"/>
            </a:pPr>
            <a:r>
              <a:rPr lang="fr-FR" altLang="fr-FR" dirty="0"/>
              <a:t>La recherche d’un consensus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DEFFB6A9-1545-40BC-A29B-80AEE47AA36C}"/>
              </a:ext>
            </a:extLst>
          </p:cNvPr>
          <p:cNvSpPr>
            <a:spLocks noGrp="1" noChangeArrowheads="1"/>
          </p:cNvSpPr>
          <p:nvPr>
            <p:ph type="title"/>
            <p:custDataLst>
              <p:tags r:id="rId1"/>
            </p:custDataLst>
          </p:nvPr>
        </p:nvSpPr>
        <p:spPr>
          <a:xfrm>
            <a:off x="1295400" y="914400"/>
            <a:ext cx="7239000" cy="457200"/>
          </a:xfrm>
        </p:spPr>
        <p:txBody>
          <a:bodyPr/>
          <a:lstStyle/>
          <a:p>
            <a:r>
              <a:rPr lang="fr-FR" altLang="fr-FR" dirty="0"/>
              <a:t>Ce qu’il faut connaître</a:t>
            </a:r>
          </a:p>
        </p:txBody>
      </p:sp>
      <p:sp>
        <p:nvSpPr>
          <p:cNvPr id="11269" name="Rectangle 3">
            <a:extLst>
              <a:ext uri="{FF2B5EF4-FFF2-40B4-BE49-F238E27FC236}">
                <a16:creationId xmlns:a16="http://schemas.microsoft.com/office/drawing/2014/main" id="{8FEB1A8C-7C92-4134-89DE-CC9590148AC7}"/>
              </a:ext>
            </a:extLst>
          </p:cNvPr>
          <p:cNvSpPr>
            <a:spLocks noGrp="1" noChangeArrowheads="1"/>
          </p:cNvSpPr>
          <p:nvPr>
            <p:ph type="body" idx="1"/>
            <p:custDataLst>
              <p:tags r:id="rId2"/>
            </p:custDataLst>
          </p:nvPr>
        </p:nvSpPr>
        <p:spPr>
          <a:xfrm>
            <a:off x="762000" y="1600200"/>
            <a:ext cx="7696200" cy="4853136"/>
          </a:xfrm>
        </p:spPr>
        <p:txBody>
          <a:bodyPr/>
          <a:lstStyle/>
          <a:p>
            <a:pPr>
              <a:buSzPct val="100000"/>
              <a:buFont typeface="Arial" panose="020B0604020202020204" pitchFamily="34" charset="0"/>
              <a:buChar char="•"/>
            </a:pPr>
            <a:r>
              <a:rPr lang="fr-FR" altLang="fr-FR" dirty="0"/>
              <a:t>La prévision de la demande</a:t>
            </a:r>
          </a:p>
          <a:p>
            <a:pPr lvl="1">
              <a:buFont typeface="Arial" panose="020B0604020202020204" pitchFamily="34" charset="0"/>
              <a:buChar char="•"/>
            </a:pPr>
            <a:r>
              <a:rPr lang="fr-FR" altLang="fr-FR" dirty="0"/>
              <a:t>Demande moyenne</a:t>
            </a:r>
          </a:p>
          <a:p>
            <a:pPr lvl="1">
              <a:buFont typeface="Arial" panose="020B0604020202020204" pitchFamily="34" charset="0"/>
              <a:buChar char="•"/>
            </a:pPr>
            <a:r>
              <a:rPr lang="fr-FR" altLang="fr-FR" dirty="0"/>
              <a:t>Distribution de probabilité de la demande</a:t>
            </a:r>
          </a:p>
          <a:p>
            <a:pPr>
              <a:buSzPct val="100000"/>
              <a:buFont typeface="Arial" panose="020B0604020202020204" pitchFamily="34" charset="0"/>
              <a:buChar char="•"/>
            </a:pPr>
            <a:r>
              <a:rPr lang="fr-FR" altLang="fr-FR" dirty="0"/>
              <a:t>Le coût de revient des produits</a:t>
            </a:r>
          </a:p>
          <a:p>
            <a:pPr>
              <a:buSzPct val="100000"/>
              <a:buFont typeface="Arial" panose="020B0604020202020204" pitchFamily="34" charset="0"/>
              <a:buChar char="•"/>
            </a:pPr>
            <a:r>
              <a:rPr lang="fr-FR" altLang="fr-FR" dirty="0"/>
              <a:t>Le prix de vente</a:t>
            </a:r>
          </a:p>
          <a:p>
            <a:pPr lvl="1">
              <a:buFont typeface="Arial" panose="020B0604020202020204" pitchFamily="34" charset="0"/>
              <a:buChar char="•"/>
            </a:pPr>
            <a:r>
              <a:rPr lang="fr-FR" altLang="fr-FR" dirty="0"/>
              <a:t>Marge réalisée sur une vente</a:t>
            </a:r>
          </a:p>
          <a:p>
            <a:pPr>
              <a:buSzPct val="100000"/>
              <a:buFont typeface="Arial" panose="020B0604020202020204" pitchFamily="34" charset="0"/>
              <a:buChar char="•"/>
            </a:pPr>
            <a:r>
              <a:rPr lang="fr-FR" altLang="fr-FR" dirty="0"/>
              <a:t>Le prix de revente des invendus (solde)</a:t>
            </a:r>
          </a:p>
          <a:p>
            <a:pPr lvl="1">
              <a:buFont typeface="Arial" panose="020B0604020202020204" pitchFamily="34" charset="0"/>
              <a:buChar char="•"/>
            </a:pPr>
            <a:r>
              <a:rPr lang="fr-FR" altLang="fr-FR" dirty="0"/>
              <a:t>Perte constatée sur un article invendu</a:t>
            </a:r>
          </a:p>
          <a:p>
            <a:pPr>
              <a:buFont typeface="Arial" panose="020B0604020202020204" pitchFamily="34" charset="0"/>
              <a:buChar char="•"/>
            </a:pPr>
            <a:endParaRPr lang="fr-FR" altLang="fr-FR" dirty="0"/>
          </a:p>
          <a:p>
            <a:pPr>
              <a:buFont typeface="Arial" panose="020B0604020202020204" pitchFamily="34" charset="0"/>
              <a:buChar char="•"/>
            </a:pPr>
            <a:r>
              <a:rPr lang="fr-FR" altLang="fr-FR" dirty="0"/>
              <a:t>Objectif : maximiser l’espérance de profit</a:t>
            </a:r>
          </a:p>
          <a:p>
            <a:pPr lvl="1">
              <a:buFont typeface="Arial" panose="020B0604020202020204" pitchFamily="34" charset="0"/>
              <a:buChar char="•"/>
            </a:pPr>
            <a:r>
              <a:rPr lang="fr-FR" altLang="fr-FR" dirty="0"/>
              <a:t>Déterminer la quantité optimale à approvisionner</a:t>
            </a:r>
          </a:p>
          <a:p>
            <a:pPr>
              <a:buFont typeface="Arial" panose="020B0604020202020204" pitchFamily="34" charset="0"/>
              <a:buChar char="•"/>
            </a:pPr>
            <a:endParaRPr lang="fr-FR" altLang="fr-F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F07E2-DBB6-4D1B-9BF5-6760ADCA95F1}"/>
              </a:ext>
            </a:extLst>
          </p:cNvPr>
          <p:cNvSpPr>
            <a:spLocks noGrp="1"/>
          </p:cNvSpPr>
          <p:nvPr>
            <p:ph type="title"/>
          </p:nvPr>
        </p:nvSpPr>
        <p:spPr/>
        <p:txBody>
          <a:bodyPr/>
          <a:lstStyle/>
          <a:p>
            <a:r>
              <a:rPr lang="fr-FR" dirty="0"/>
              <a:t>Premier exemple</a:t>
            </a:r>
          </a:p>
        </p:txBody>
      </p:sp>
      <p:sp>
        <p:nvSpPr>
          <p:cNvPr id="3" name="Espace réservé du contenu 2">
            <a:extLst>
              <a:ext uri="{FF2B5EF4-FFF2-40B4-BE49-F238E27FC236}">
                <a16:creationId xmlns:a16="http://schemas.microsoft.com/office/drawing/2014/main" id="{591A9B63-6BDA-4005-9747-E136870C0F60}"/>
              </a:ext>
            </a:extLst>
          </p:cNvPr>
          <p:cNvSpPr>
            <a:spLocks noGrp="1"/>
          </p:cNvSpPr>
          <p:nvPr>
            <p:ph idx="1"/>
          </p:nvPr>
        </p:nvSpPr>
        <p:spPr>
          <a:xfrm>
            <a:off x="1066800" y="1676400"/>
            <a:ext cx="7162800" cy="4560912"/>
          </a:xfrm>
        </p:spPr>
        <p:txBody>
          <a:bodyPr/>
          <a:lstStyle/>
          <a:p>
            <a:pPr>
              <a:buSzPct val="100000"/>
              <a:buFont typeface="Arial" panose="020B0604020202020204" pitchFamily="34" charset="0"/>
              <a:buChar char="•"/>
            </a:pPr>
            <a:r>
              <a:rPr lang="fr-FR" dirty="0"/>
              <a:t>Vente de bouquets de fleurs</a:t>
            </a:r>
          </a:p>
          <a:p>
            <a:pPr>
              <a:buSzPct val="100000"/>
              <a:buFont typeface="Arial" panose="020B0604020202020204" pitchFamily="34" charset="0"/>
              <a:buChar char="•"/>
            </a:pPr>
            <a:r>
              <a:rPr lang="fr-FR" dirty="0"/>
              <a:t>Coût : 35 €</a:t>
            </a:r>
          </a:p>
          <a:p>
            <a:pPr>
              <a:buSzPct val="100000"/>
              <a:buFont typeface="Arial" panose="020B0604020202020204" pitchFamily="34" charset="0"/>
              <a:buChar char="•"/>
            </a:pPr>
            <a:r>
              <a:rPr lang="fr-FR" dirty="0"/>
              <a:t>Prix de vente : 50 € si vendu le jour même</a:t>
            </a:r>
          </a:p>
          <a:p>
            <a:pPr>
              <a:buSzPct val="100000"/>
              <a:buFont typeface="Arial" panose="020B0604020202020204" pitchFamily="34" charset="0"/>
              <a:buChar char="•"/>
            </a:pPr>
            <a:r>
              <a:rPr lang="fr-FR" dirty="0"/>
              <a:t>0 € si non vendu</a:t>
            </a:r>
          </a:p>
          <a:p>
            <a:pPr>
              <a:buSzPct val="100000"/>
              <a:buFont typeface="Arial" panose="020B0604020202020204" pitchFamily="34" charset="0"/>
              <a:buChar char="•"/>
            </a:pPr>
            <a:r>
              <a:rPr lang="fr-FR" dirty="0"/>
              <a:t>Probabilités du nombre de ventes</a:t>
            </a:r>
          </a:p>
          <a:p>
            <a:pPr>
              <a:buSzPct val="100000"/>
              <a:buFont typeface="Arial" panose="020B0604020202020204" pitchFamily="34" charset="0"/>
              <a:buChar char="•"/>
            </a:pPr>
            <a:endParaRPr lang="fr-FR" dirty="0"/>
          </a:p>
          <a:p>
            <a:pPr>
              <a:buSzPct val="100000"/>
              <a:buFont typeface="Arial" panose="020B0604020202020204" pitchFamily="34" charset="0"/>
              <a:buChar char="•"/>
            </a:pPr>
            <a:endParaRPr lang="fr-FR" dirty="0"/>
          </a:p>
          <a:p>
            <a:pPr>
              <a:buSzPct val="100000"/>
              <a:buFont typeface="Arial" panose="020B0604020202020204" pitchFamily="34" charset="0"/>
              <a:buChar char="•"/>
            </a:pPr>
            <a:endParaRPr lang="fr-FR" dirty="0"/>
          </a:p>
          <a:p>
            <a:pPr>
              <a:buSzPct val="100000"/>
              <a:buFont typeface="Arial" panose="020B0604020202020204" pitchFamily="34" charset="0"/>
              <a:buChar char="•"/>
            </a:pPr>
            <a:r>
              <a:rPr lang="fr-FR" dirty="0"/>
              <a:t>Combien faut-il préparer de bouquets chaque matin pour maximiser le profit ?</a:t>
            </a:r>
          </a:p>
          <a:p>
            <a:endParaRPr lang="fr-FR" dirty="0"/>
          </a:p>
        </p:txBody>
      </p:sp>
      <p:sp>
        <p:nvSpPr>
          <p:cNvPr id="4" name="Espace réservé du pied de page 3">
            <a:extLst>
              <a:ext uri="{FF2B5EF4-FFF2-40B4-BE49-F238E27FC236}">
                <a16:creationId xmlns:a16="http://schemas.microsoft.com/office/drawing/2014/main" id="{6F5B7D9A-80B3-44E4-9BFF-5E0B6752821F}"/>
              </a:ext>
            </a:extLst>
          </p:cNvPr>
          <p:cNvSpPr>
            <a:spLocks noGrp="1"/>
          </p:cNvSpPr>
          <p:nvPr>
            <p:ph type="ftr" sz="quarter" idx="10"/>
          </p:nvPr>
        </p:nvSpPr>
        <p:spPr/>
        <p:txBody>
          <a:bodyPr/>
          <a:lstStyle/>
          <a:p>
            <a:pPr>
              <a:defRPr/>
            </a:pPr>
            <a:r>
              <a:rPr lang="fr-FR" dirty="0"/>
              <a:t>© HEC Paris - Département Management des Opérations et des Systèmes d'Information</a:t>
            </a:r>
          </a:p>
        </p:txBody>
      </p:sp>
      <p:graphicFrame>
        <p:nvGraphicFramePr>
          <p:cNvPr id="6" name="Tableau 5">
            <a:extLst>
              <a:ext uri="{FF2B5EF4-FFF2-40B4-BE49-F238E27FC236}">
                <a16:creationId xmlns:a16="http://schemas.microsoft.com/office/drawing/2014/main" id="{EB94D177-47BB-4D50-9524-4EA1B3D7F1A6}"/>
              </a:ext>
            </a:extLst>
          </p:cNvPr>
          <p:cNvGraphicFramePr>
            <a:graphicFrameLocks noGrp="1"/>
          </p:cNvGraphicFramePr>
          <p:nvPr>
            <p:extLst>
              <p:ext uri="{D42A27DB-BD31-4B8C-83A1-F6EECF244321}">
                <p14:modId xmlns:p14="http://schemas.microsoft.com/office/powerpoint/2010/main" val="3847879451"/>
              </p:ext>
            </p:extLst>
          </p:nvPr>
        </p:nvGraphicFramePr>
        <p:xfrm>
          <a:off x="467544" y="4005064"/>
          <a:ext cx="8064894" cy="741680"/>
        </p:xfrm>
        <a:graphic>
          <a:graphicData uri="http://schemas.openxmlformats.org/drawingml/2006/table">
            <a:tbl>
              <a:tblPr firstRow="1" bandRow="1">
                <a:tableStyleId>{93296810-A885-4BE3-A3E7-6D5BEEA58F35}</a:tableStyleId>
              </a:tblPr>
              <a:tblGrid>
                <a:gridCol w="2664296">
                  <a:extLst>
                    <a:ext uri="{9D8B030D-6E8A-4147-A177-3AD203B41FA5}">
                      <a16:colId xmlns:a16="http://schemas.microsoft.com/office/drawing/2014/main" val="791079641"/>
                    </a:ext>
                  </a:extLst>
                </a:gridCol>
                <a:gridCol w="648072">
                  <a:extLst>
                    <a:ext uri="{9D8B030D-6E8A-4147-A177-3AD203B41FA5}">
                      <a16:colId xmlns:a16="http://schemas.microsoft.com/office/drawing/2014/main" val="2992464151"/>
                    </a:ext>
                  </a:extLst>
                </a:gridCol>
                <a:gridCol w="864096">
                  <a:extLst>
                    <a:ext uri="{9D8B030D-6E8A-4147-A177-3AD203B41FA5}">
                      <a16:colId xmlns:a16="http://schemas.microsoft.com/office/drawing/2014/main" val="4005593591"/>
                    </a:ext>
                  </a:extLst>
                </a:gridCol>
                <a:gridCol w="792088">
                  <a:extLst>
                    <a:ext uri="{9D8B030D-6E8A-4147-A177-3AD203B41FA5}">
                      <a16:colId xmlns:a16="http://schemas.microsoft.com/office/drawing/2014/main" val="3917660701"/>
                    </a:ext>
                  </a:extLst>
                </a:gridCol>
                <a:gridCol w="792088">
                  <a:extLst>
                    <a:ext uri="{9D8B030D-6E8A-4147-A177-3AD203B41FA5}">
                      <a16:colId xmlns:a16="http://schemas.microsoft.com/office/drawing/2014/main" val="2621527540"/>
                    </a:ext>
                  </a:extLst>
                </a:gridCol>
                <a:gridCol w="764592">
                  <a:extLst>
                    <a:ext uri="{9D8B030D-6E8A-4147-A177-3AD203B41FA5}">
                      <a16:colId xmlns:a16="http://schemas.microsoft.com/office/drawing/2014/main" val="2598397119"/>
                    </a:ext>
                  </a:extLst>
                </a:gridCol>
                <a:gridCol w="806490">
                  <a:extLst>
                    <a:ext uri="{9D8B030D-6E8A-4147-A177-3AD203B41FA5}">
                      <a16:colId xmlns:a16="http://schemas.microsoft.com/office/drawing/2014/main" val="2974440218"/>
                    </a:ext>
                  </a:extLst>
                </a:gridCol>
                <a:gridCol w="733172">
                  <a:extLst>
                    <a:ext uri="{9D8B030D-6E8A-4147-A177-3AD203B41FA5}">
                      <a16:colId xmlns:a16="http://schemas.microsoft.com/office/drawing/2014/main" val="4158755186"/>
                    </a:ext>
                  </a:extLst>
                </a:gridCol>
              </a:tblGrid>
              <a:tr h="370840">
                <a:tc>
                  <a:txBody>
                    <a:bodyPr/>
                    <a:lstStyle/>
                    <a:p>
                      <a:r>
                        <a:rPr lang="fr-FR" dirty="0">
                          <a:solidFill>
                            <a:srgbClr val="000000"/>
                          </a:solidFill>
                        </a:rPr>
                        <a:t>Nombre de bouquets</a:t>
                      </a:r>
                    </a:p>
                  </a:txBody>
                  <a:tcPr>
                    <a:solidFill>
                      <a:schemeClr val="accent2">
                        <a:lumMod val="60000"/>
                        <a:lumOff val="40000"/>
                      </a:schemeClr>
                    </a:solidFill>
                  </a:tcPr>
                </a:tc>
                <a:tc>
                  <a:txBody>
                    <a:bodyPr/>
                    <a:lstStyle/>
                    <a:p>
                      <a:pPr algn="ctr"/>
                      <a:r>
                        <a:rPr lang="fr-FR" dirty="0">
                          <a:solidFill>
                            <a:srgbClr val="000000"/>
                          </a:solidFill>
                        </a:rPr>
                        <a:t>3</a:t>
                      </a:r>
                    </a:p>
                  </a:txBody>
                  <a:tcPr>
                    <a:solidFill>
                      <a:schemeClr val="accent2">
                        <a:lumMod val="60000"/>
                        <a:lumOff val="40000"/>
                      </a:schemeClr>
                    </a:solidFill>
                  </a:tcPr>
                </a:tc>
                <a:tc>
                  <a:txBody>
                    <a:bodyPr/>
                    <a:lstStyle/>
                    <a:p>
                      <a:pPr algn="ctr"/>
                      <a:r>
                        <a:rPr lang="fr-FR" dirty="0">
                          <a:solidFill>
                            <a:srgbClr val="000000"/>
                          </a:solidFill>
                        </a:rPr>
                        <a:t>4</a:t>
                      </a:r>
                    </a:p>
                  </a:txBody>
                  <a:tcPr>
                    <a:solidFill>
                      <a:schemeClr val="accent2">
                        <a:lumMod val="60000"/>
                        <a:lumOff val="40000"/>
                      </a:schemeClr>
                    </a:solidFill>
                  </a:tcPr>
                </a:tc>
                <a:tc>
                  <a:txBody>
                    <a:bodyPr/>
                    <a:lstStyle/>
                    <a:p>
                      <a:pPr algn="ctr"/>
                      <a:r>
                        <a:rPr lang="fr-FR" dirty="0">
                          <a:solidFill>
                            <a:srgbClr val="000000"/>
                          </a:solidFill>
                        </a:rPr>
                        <a:t>5</a:t>
                      </a:r>
                    </a:p>
                  </a:txBody>
                  <a:tcPr>
                    <a:solidFill>
                      <a:schemeClr val="accent2">
                        <a:lumMod val="60000"/>
                        <a:lumOff val="40000"/>
                      </a:schemeClr>
                    </a:solidFill>
                  </a:tcPr>
                </a:tc>
                <a:tc>
                  <a:txBody>
                    <a:bodyPr/>
                    <a:lstStyle/>
                    <a:p>
                      <a:pPr algn="ctr"/>
                      <a:r>
                        <a:rPr lang="fr-FR" dirty="0">
                          <a:solidFill>
                            <a:srgbClr val="000000"/>
                          </a:solidFill>
                        </a:rPr>
                        <a:t>6</a:t>
                      </a:r>
                    </a:p>
                  </a:txBody>
                  <a:tcPr>
                    <a:solidFill>
                      <a:schemeClr val="accent2">
                        <a:lumMod val="60000"/>
                        <a:lumOff val="40000"/>
                      </a:schemeClr>
                    </a:solidFill>
                  </a:tcPr>
                </a:tc>
                <a:tc>
                  <a:txBody>
                    <a:bodyPr/>
                    <a:lstStyle/>
                    <a:p>
                      <a:pPr algn="ctr"/>
                      <a:r>
                        <a:rPr lang="fr-FR" dirty="0">
                          <a:solidFill>
                            <a:srgbClr val="000000"/>
                          </a:solidFill>
                        </a:rPr>
                        <a:t>7</a:t>
                      </a:r>
                    </a:p>
                  </a:txBody>
                  <a:tcPr>
                    <a:solidFill>
                      <a:schemeClr val="accent2">
                        <a:lumMod val="60000"/>
                        <a:lumOff val="40000"/>
                      </a:schemeClr>
                    </a:solidFill>
                  </a:tcPr>
                </a:tc>
                <a:tc>
                  <a:txBody>
                    <a:bodyPr/>
                    <a:lstStyle/>
                    <a:p>
                      <a:pPr algn="ctr"/>
                      <a:r>
                        <a:rPr lang="fr-FR" dirty="0">
                          <a:solidFill>
                            <a:srgbClr val="000000"/>
                          </a:solidFill>
                        </a:rPr>
                        <a:t>8</a:t>
                      </a:r>
                    </a:p>
                  </a:txBody>
                  <a:tcPr>
                    <a:solidFill>
                      <a:schemeClr val="accent2">
                        <a:lumMod val="60000"/>
                        <a:lumOff val="40000"/>
                      </a:schemeClr>
                    </a:solidFill>
                  </a:tcPr>
                </a:tc>
                <a:tc>
                  <a:txBody>
                    <a:bodyPr/>
                    <a:lstStyle/>
                    <a:p>
                      <a:pPr algn="ctr"/>
                      <a:r>
                        <a:rPr lang="fr-FR" dirty="0">
                          <a:solidFill>
                            <a:srgbClr val="000000"/>
                          </a:solidFill>
                        </a:rPr>
                        <a:t>9</a:t>
                      </a:r>
                    </a:p>
                  </a:txBody>
                  <a:tcPr>
                    <a:solidFill>
                      <a:schemeClr val="accent2">
                        <a:lumMod val="60000"/>
                        <a:lumOff val="40000"/>
                      </a:schemeClr>
                    </a:solidFill>
                  </a:tcPr>
                </a:tc>
                <a:extLst>
                  <a:ext uri="{0D108BD9-81ED-4DB2-BD59-A6C34878D82A}">
                    <a16:rowId xmlns:a16="http://schemas.microsoft.com/office/drawing/2014/main" val="1440443590"/>
                  </a:ext>
                </a:extLst>
              </a:tr>
              <a:tr h="370840">
                <a:tc>
                  <a:txBody>
                    <a:bodyPr/>
                    <a:lstStyle/>
                    <a:p>
                      <a:r>
                        <a:rPr lang="fr-FR" dirty="0">
                          <a:solidFill>
                            <a:srgbClr val="000000"/>
                          </a:solidFill>
                        </a:rPr>
                        <a:t>Probabilité</a:t>
                      </a:r>
                    </a:p>
                  </a:txBody>
                  <a:tcPr>
                    <a:solidFill>
                      <a:schemeClr val="accent2">
                        <a:lumMod val="20000"/>
                        <a:lumOff val="80000"/>
                      </a:schemeClr>
                    </a:solidFill>
                  </a:tcPr>
                </a:tc>
                <a:tc>
                  <a:txBody>
                    <a:bodyPr/>
                    <a:lstStyle/>
                    <a:p>
                      <a:pPr algn="ctr"/>
                      <a:r>
                        <a:rPr lang="fr-FR" dirty="0">
                          <a:solidFill>
                            <a:srgbClr val="000000"/>
                          </a:solidFill>
                        </a:rPr>
                        <a:t>5%</a:t>
                      </a:r>
                    </a:p>
                  </a:txBody>
                  <a:tcPr>
                    <a:solidFill>
                      <a:schemeClr val="accent2">
                        <a:lumMod val="20000"/>
                        <a:lumOff val="80000"/>
                      </a:schemeClr>
                    </a:solidFill>
                  </a:tcPr>
                </a:tc>
                <a:tc>
                  <a:txBody>
                    <a:bodyPr/>
                    <a:lstStyle/>
                    <a:p>
                      <a:pPr algn="ctr"/>
                      <a:r>
                        <a:rPr lang="fr-FR" dirty="0">
                          <a:solidFill>
                            <a:srgbClr val="000000"/>
                          </a:solidFill>
                        </a:rPr>
                        <a:t>12%</a:t>
                      </a:r>
                    </a:p>
                  </a:txBody>
                  <a:tcPr>
                    <a:solidFill>
                      <a:schemeClr val="accent2">
                        <a:lumMod val="20000"/>
                        <a:lumOff val="80000"/>
                      </a:schemeClr>
                    </a:solidFill>
                  </a:tcPr>
                </a:tc>
                <a:tc>
                  <a:txBody>
                    <a:bodyPr/>
                    <a:lstStyle/>
                    <a:p>
                      <a:pPr algn="ctr"/>
                      <a:r>
                        <a:rPr lang="fr-FR" dirty="0">
                          <a:solidFill>
                            <a:srgbClr val="000000"/>
                          </a:solidFill>
                        </a:rPr>
                        <a:t>20%</a:t>
                      </a:r>
                    </a:p>
                  </a:txBody>
                  <a:tcPr>
                    <a:solidFill>
                      <a:schemeClr val="accent2">
                        <a:lumMod val="20000"/>
                        <a:lumOff val="80000"/>
                      </a:schemeClr>
                    </a:solidFill>
                  </a:tcPr>
                </a:tc>
                <a:tc>
                  <a:txBody>
                    <a:bodyPr/>
                    <a:lstStyle/>
                    <a:p>
                      <a:pPr algn="ctr"/>
                      <a:r>
                        <a:rPr lang="fr-FR" dirty="0">
                          <a:solidFill>
                            <a:srgbClr val="000000"/>
                          </a:solidFill>
                        </a:rPr>
                        <a:t>24%</a:t>
                      </a:r>
                    </a:p>
                  </a:txBody>
                  <a:tcPr>
                    <a:solidFill>
                      <a:schemeClr val="accent2">
                        <a:lumMod val="20000"/>
                        <a:lumOff val="80000"/>
                      </a:schemeClr>
                    </a:solidFill>
                  </a:tcPr>
                </a:tc>
                <a:tc>
                  <a:txBody>
                    <a:bodyPr/>
                    <a:lstStyle/>
                    <a:p>
                      <a:pPr algn="ctr"/>
                      <a:r>
                        <a:rPr lang="fr-FR" dirty="0">
                          <a:solidFill>
                            <a:srgbClr val="000000"/>
                          </a:solidFill>
                        </a:rPr>
                        <a:t>17%</a:t>
                      </a:r>
                    </a:p>
                  </a:txBody>
                  <a:tcPr>
                    <a:solidFill>
                      <a:schemeClr val="accent2">
                        <a:lumMod val="20000"/>
                        <a:lumOff val="80000"/>
                      </a:schemeClr>
                    </a:solidFill>
                  </a:tcPr>
                </a:tc>
                <a:tc>
                  <a:txBody>
                    <a:bodyPr/>
                    <a:lstStyle/>
                    <a:p>
                      <a:pPr algn="ctr"/>
                      <a:r>
                        <a:rPr lang="fr-FR" dirty="0">
                          <a:solidFill>
                            <a:srgbClr val="000000"/>
                          </a:solidFill>
                        </a:rPr>
                        <a:t>14%</a:t>
                      </a:r>
                    </a:p>
                  </a:txBody>
                  <a:tcPr>
                    <a:solidFill>
                      <a:schemeClr val="accent2">
                        <a:lumMod val="20000"/>
                        <a:lumOff val="80000"/>
                      </a:schemeClr>
                    </a:solidFill>
                  </a:tcPr>
                </a:tc>
                <a:tc>
                  <a:txBody>
                    <a:bodyPr/>
                    <a:lstStyle/>
                    <a:p>
                      <a:pPr algn="ctr"/>
                      <a:r>
                        <a:rPr lang="fr-FR" dirty="0">
                          <a:solidFill>
                            <a:srgbClr val="000000"/>
                          </a:solidFill>
                        </a:rPr>
                        <a:t>8%</a:t>
                      </a:r>
                    </a:p>
                  </a:txBody>
                  <a:tcPr>
                    <a:solidFill>
                      <a:schemeClr val="accent2">
                        <a:lumMod val="20000"/>
                        <a:lumOff val="80000"/>
                      </a:schemeClr>
                    </a:solidFill>
                  </a:tcPr>
                </a:tc>
                <a:extLst>
                  <a:ext uri="{0D108BD9-81ED-4DB2-BD59-A6C34878D82A}">
                    <a16:rowId xmlns:a16="http://schemas.microsoft.com/office/drawing/2014/main" val="3346453332"/>
                  </a:ext>
                </a:extLst>
              </a:tr>
            </a:tbl>
          </a:graphicData>
        </a:graphic>
      </p:graphicFrame>
    </p:spTree>
    <p:extLst>
      <p:ext uri="{BB962C8B-B14F-4D97-AF65-F5344CB8AC3E}">
        <p14:creationId xmlns:p14="http://schemas.microsoft.com/office/powerpoint/2010/main" val="423859395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B5198DB6-14A8-4BAF-9805-CD99C8C553C7}"/>
              </a:ext>
            </a:extLst>
          </p:cNvPr>
          <p:cNvSpPr txBox="1">
            <a:spLocks noChangeArrowheads="1"/>
          </p:cNvSpPr>
          <p:nvPr/>
        </p:nvSpPr>
        <p:spPr bwMode="auto">
          <a:xfrm>
            <a:off x="603250" y="396875"/>
            <a:ext cx="4227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r-FR" sz="2400" b="1" dirty="0"/>
              <a:t>Stockout and Markdown Risks</a:t>
            </a:r>
          </a:p>
        </p:txBody>
      </p:sp>
      <p:sp>
        <p:nvSpPr>
          <p:cNvPr id="2" name="Titre 1">
            <a:extLst>
              <a:ext uri="{FF2B5EF4-FFF2-40B4-BE49-F238E27FC236}">
                <a16:creationId xmlns:a16="http://schemas.microsoft.com/office/drawing/2014/main" id="{4186AB77-A1B0-4085-AB39-8FF438519A80}"/>
              </a:ext>
            </a:extLst>
          </p:cNvPr>
          <p:cNvSpPr>
            <a:spLocks noGrp="1"/>
          </p:cNvSpPr>
          <p:nvPr>
            <p:ph type="title"/>
          </p:nvPr>
        </p:nvSpPr>
        <p:spPr>
          <a:xfrm>
            <a:off x="1069003" y="868929"/>
            <a:ext cx="7239000" cy="457200"/>
          </a:xfrm>
        </p:spPr>
        <p:txBody>
          <a:bodyPr/>
          <a:lstStyle/>
          <a:p>
            <a:r>
              <a:rPr lang="fr-FR" dirty="0"/>
              <a:t>Deuxième exemple</a:t>
            </a:r>
          </a:p>
        </p:txBody>
      </p:sp>
      <p:sp>
        <p:nvSpPr>
          <p:cNvPr id="3" name="Espace réservé du contenu 2">
            <a:extLst>
              <a:ext uri="{FF2B5EF4-FFF2-40B4-BE49-F238E27FC236}">
                <a16:creationId xmlns:a16="http://schemas.microsoft.com/office/drawing/2014/main" id="{CE4E3D08-87B5-42A9-81A1-2D1DB3E36B23}"/>
              </a:ext>
            </a:extLst>
          </p:cNvPr>
          <p:cNvSpPr>
            <a:spLocks noGrp="1"/>
          </p:cNvSpPr>
          <p:nvPr>
            <p:ph idx="1"/>
          </p:nvPr>
        </p:nvSpPr>
        <p:spPr>
          <a:xfrm>
            <a:off x="583324" y="1676399"/>
            <a:ext cx="8165140" cy="3480793"/>
          </a:xfrm>
        </p:spPr>
        <p:txBody>
          <a:bodyPr/>
          <a:lstStyle/>
          <a:p>
            <a:pPr>
              <a:buSzPct val="100000"/>
              <a:buFont typeface="Arial" panose="020B0604020202020204" pitchFamily="34" charset="0"/>
              <a:buChar char="•"/>
            </a:pPr>
            <a:r>
              <a:rPr lang="fr-FR" dirty="0"/>
              <a:t>Le vendeur de sapins de Noël les achète au prix de 25 €</a:t>
            </a:r>
          </a:p>
          <a:p>
            <a:pPr>
              <a:buSzPct val="100000"/>
              <a:buFont typeface="Arial" panose="020B0604020202020204" pitchFamily="34" charset="0"/>
              <a:buChar char="•"/>
            </a:pPr>
            <a:r>
              <a:rPr lang="fr-FR" dirty="0"/>
              <a:t>S’il les vend avant Noël, le prix de vente est de 55 €</a:t>
            </a:r>
          </a:p>
          <a:p>
            <a:pPr lvl="1">
              <a:buFont typeface="Arial" panose="020B0604020202020204" pitchFamily="34" charset="0"/>
              <a:buChar char="•"/>
            </a:pPr>
            <a:r>
              <a:rPr lang="fr-FR" sz="2400" dirty="0"/>
              <a:t>Il réalise une marge de 30 €</a:t>
            </a:r>
          </a:p>
          <a:p>
            <a:pPr>
              <a:buSzPct val="100000"/>
              <a:buFont typeface="Arial" panose="020B0604020202020204" pitchFamily="34" charset="0"/>
              <a:buChar char="•"/>
            </a:pPr>
            <a:r>
              <a:rPr lang="fr-FR" dirty="0"/>
              <a:t>S’il les vend après Noël, le prix de vente est de 15 €</a:t>
            </a:r>
          </a:p>
          <a:p>
            <a:pPr lvl="1">
              <a:buFont typeface="Arial" panose="020B0604020202020204" pitchFamily="34" charset="0"/>
              <a:buChar char="•"/>
            </a:pPr>
            <a:r>
              <a:rPr lang="fr-FR" sz="2400" dirty="0"/>
              <a:t>Il subit une perte de 10 €</a:t>
            </a:r>
          </a:p>
          <a:p>
            <a:pPr>
              <a:buFont typeface="Arial" panose="020B0604020202020204" pitchFamily="34" charset="0"/>
              <a:buChar char="•"/>
            </a:pPr>
            <a:endParaRPr lang="fr-FR" sz="3000" dirty="0"/>
          </a:p>
          <a:p>
            <a:pPr marL="0" indent="0">
              <a:buNone/>
            </a:pPr>
            <a:r>
              <a:rPr lang="fr-FR" dirty="0"/>
              <a:t>Distribution de probabilité de la demande</a:t>
            </a:r>
          </a:p>
        </p:txBody>
      </p:sp>
      <p:graphicFrame>
        <p:nvGraphicFramePr>
          <p:cNvPr id="7" name="Tableau 6">
            <a:extLst>
              <a:ext uri="{FF2B5EF4-FFF2-40B4-BE49-F238E27FC236}">
                <a16:creationId xmlns:a16="http://schemas.microsoft.com/office/drawing/2014/main" id="{7C30C6F9-374F-4D1A-9DC9-523B0CAC992C}"/>
              </a:ext>
            </a:extLst>
          </p:cNvPr>
          <p:cNvGraphicFramePr>
            <a:graphicFrameLocks noGrp="1"/>
          </p:cNvGraphicFramePr>
          <p:nvPr>
            <p:extLst>
              <p:ext uri="{D42A27DB-BD31-4B8C-83A1-F6EECF244321}">
                <p14:modId xmlns:p14="http://schemas.microsoft.com/office/powerpoint/2010/main" val="2062001077"/>
              </p:ext>
            </p:extLst>
          </p:nvPr>
        </p:nvGraphicFramePr>
        <p:xfrm>
          <a:off x="467544" y="5279608"/>
          <a:ext cx="8280920" cy="1483360"/>
        </p:xfrm>
        <a:graphic>
          <a:graphicData uri="http://schemas.openxmlformats.org/drawingml/2006/table">
            <a:tbl>
              <a:tblPr firstRow="1" bandRow="1">
                <a:tableStyleId>{93296810-A885-4BE3-A3E7-6D5BEEA58F35}</a:tableStyleId>
              </a:tblPr>
              <a:tblGrid>
                <a:gridCol w="2376264">
                  <a:extLst>
                    <a:ext uri="{9D8B030D-6E8A-4147-A177-3AD203B41FA5}">
                      <a16:colId xmlns:a16="http://schemas.microsoft.com/office/drawing/2014/main" val="791079641"/>
                    </a:ext>
                  </a:extLst>
                </a:gridCol>
                <a:gridCol w="648072">
                  <a:extLst>
                    <a:ext uri="{9D8B030D-6E8A-4147-A177-3AD203B41FA5}">
                      <a16:colId xmlns:a16="http://schemas.microsoft.com/office/drawing/2014/main" val="2992464151"/>
                    </a:ext>
                  </a:extLst>
                </a:gridCol>
                <a:gridCol w="792088">
                  <a:extLst>
                    <a:ext uri="{9D8B030D-6E8A-4147-A177-3AD203B41FA5}">
                      <a16:colId xmlns:a16="http://schemas.microsoft.com/office/drawing/2014/main" val="4005593591"/>
                    </a:ext>
                  </a:extLst>
                </a:gridCol>
                <a:gridCol w="648072">
                  <a:extLst>
                    <a:ext uri="{9D8B030D-6E8A-4147-A177-3AD203B41FA5}">
                      <a16:colId xmlns:a16="http://schemas.microsoft.com/office/drawing/2014/main" val="3917660701"/>
                    </a:ext>
                  </a:extLst>
                </a:gridCol>
                <a:gridCol w="864096">
                  <a:extLst>
                    <a:ext uri="{9D8B030D-6E8A-4147-A177-3AD203B41FA5}">
                      <a16:colId xmlns:a16="http://schemas.microsoft.com/office/drawing/2014/main" val="2621527540"/>
                    </a:ext>
                  </a:extLst>
                </a:gridCol>
                <a:gridCol w="648072">
                  <a:extLst>
                    <a:ext uri="{9D8B030D-6E8A-4147-A177-3AD203B41FA5}">
                      <a16:colId xmlns:a16="http://schemas.microsoft.com/office/drawing/2014/main" val="2598397119"/>
                    </a:ext>
                  </a:extLst>
                </a:gridCol>
                <a:gridCol w="720080">
                  <a:extLst>
                    <a:ext uri="{9D8B030D-6E8A-4147-A177-3AD203B41FA5}">
                      <a16:colId xmlns:a16="http://schemas.microsoft.com/office/drawing/2014/main" val="1569565606"/>
                    </a:ext>
                  </a:extLst>
                </a:gridCol>
                <a:gridCol w="792088">
                  <a:extLst>
                    <a:ext uri="{9D8B030D-6E8A-4147-A177-3AD203B41FA5}">
                      <a16:colId xmlns:a16="http://schemas.microsoft.com/office/drawing/2014/main" val="2974440218"/>
                    </a:ext>
                  </a:extLst>
                </a:gridCol>
                <a:gridCol w="792088">
                  <a:extLst>
                    <a:ext uri="{9D8B030D-6E8A-4147-A177-3AD203B41FA5}">
                      <a16:colId xmlns:a16="http://schemas.microsoft.com/office/drawing/2014/main" val="4158755186"/>
                    </a:ext>
                  </a:extLst>
                </a:gridCol>
              </a:tblGrid>
              <a:tr h="370840">
                <a:tc>
                  <a:txBody>
                    <a:bodyPr/>
                    <a:lstStyle/>
                    <a:p>
                      <a:r>
                        <a:rPr lang="fr-FR" dirty="0">
                          <a:solidFill>
                            <a:srgbClr val="000000"/>
                          </a:solidFill>
                        </a:rPr>
                        <a:t>Nombre de sapins</a:t>
                      </a:r>
                    </a:p>
                  </a:txBody>
                  <a:tcPr>
                    <a:solidFill>
                      <a:schemeClr val="accent2">
                        <a:lumMod val="60000"/>
                        <a:lumOff val="40000"/>
                      </a:schemeClr>
                    </a:solidFill>
                  </a:tcPr>
                </a:tc>
                <a:tc>
                  <a:txBody>
                    <a:bodyPr/>
                    <a:lstStyle/>
                    <a:p>
                      <a:pPr algn="ctr"/>
                      <a:r>
                        <a:rPr lang="fr-FR" dirty="0">
                          <a:solidFill>
                            <a:srgbClr val="000000"/>
                          </a:solidFill>
                        </a:rPr>
                        <a:t>22</a:t>
                      </a:r>
                    </a:p>
                  </a:txBody>
                  <a:tcPr>
                    <a:solidFill>
                      <a:schemeClr val="accent2">
                        <a:lumMod val="60000"/>
                        <a:lumOff val="40000"/>
                      </a:schemeClr>
                    </a:solidFill>
                  </a:tcPr>
                </a:tc>
                <a:tc>
                  <a:txBody>
                    <a:bodyPr/>
                    <a:lstStyle/>
                    <a:p>
                      <a:pPr algn="ctr"/>
                      <a:r>
                        <a:rPr lang="fr-FR" dirty="0">
                          <a:solidFill>
                            <a:srgbClr val="000000"/>
                          </a:solidFill>
                        </a:rPr>
                        <a:t>24</a:t>
                      </a:r>
                    </a:p>
                  </a:txBody>
                  <a:tcPr>
                    <a:solidFill>
                      <a:schemeClr val="accent2">
                        <a:lumMod val="60000"/>
                        <a:lumOff val="40000"/>
                      </a:schemeClr>
                    </a:solidFill>
                  </a:tcPr>
                </a:tc>
                <a:tc>
                  <a:txBody>
                    <a:bodyPr/>
                    <a:lstStyle/>
                    <a:p>
                      <a:pPr algn="ctr"/>
                      <a:r>
                        <a:rPr lang="fr-FR" dirty="0">
                          <a:solidFill>
                            <a:srgbClr val="000000"/>
                          </a:solidFill>
                        </a:rPr>
                        <a:t>26</a:t>
                      </a:r>
                    </a:p>
                  </a:txBody>
                  <a:tcPr>
                    <a:solidFill>
                      <a:schemeClr val="accent2">
                        <a:lumMod val="60000"/>
                        <a:lumOff val="40000"/>
                      </a:schemeClr>
                    </a:solidFill>
                  </a:tcPr>
                </a:tc>
                <a:tc>
                  <a:txBody>
                    <a:bodyPr/>
                    <a:lstStyle/>
                    <a:p>
                      <a:pPr algn="ctr"/>
                      <a:r>
                        <a:rPr lang="fr-FR" dirty="0">
                          <a:solidFill>
                            <a:srgbClr val="000000"/>
                          </a:solidFill>
                        </a:rPr>
                        <a:t>28</a:t>
                      </a:r>
                    </a:p>
                  </a:txBody>
                  <a:tcPr>
                    <a:solidFill>
                      <a:schemeClr val="accent2">
                        <a:lumMod val="60000"/>
                        <a:lumOff val="40000"/>
                      </a:schemeClr>
                    </a:solidFill>
                  </a:tcPr>
                </a:tc>
                <a:tc>
                  <a:txBody>
                    <a:bodyPr/>
                    <a:lstStyle/>
                    <a:p>
                      <a:pPr algn="ctr"/>
                      <a:r>
                        <a:rPr lang="fr-FR" dirty="0">
                          <a:solidFill>
                            <a:srgbClr val="000000"/>
                          </a:solidFill>
                        </a:rPr>
                        <a:t>30</a:t>
                      </a:r>
                    </a:p>
                  </a:txBody>
                  <a:tcPr>
                    <a:solidFill>
                      <a:schemeClr val="accent2">
                        <a:lumMod val="60000"/>
                        <a:lumOff val="40000"/>
                      </a:schemeClr>
                    </a:solidFill>
                  </a:tcPr>
                </a:tc>
                <a:tc>
                  <a:txBody>
                    <a:bodyPr/>
                    <a:lstStyle/>
                    <a:p>
                      <a:pPr algn="ctr"/>
                      <a:r>
                        <a:rPr lang="fr-FR" dirty="0">
                          <a:solidFill>
                            <a:srgbClr val="000000"/>
                          </a:solidFill>
                        </a:rPr>
                        <a:t>32</a:t>
                      </a:r>
                    </a:p>
                  </a:txBody>
                  <a:tcPr>
                    <a:solidFill>
                      <a:schemeClr val="accent2">
                        <a:lumMod val="60000"/>
                        <a:lumOff val="40000"/>
                      </a:schemeClr>
                    </a:solidFill>
                  </a:tcPr>
                </a:tc>
                <a:tc>
                  <a:txBody>
                    <a:bodyPr/>
                    <a:lstStyle/>
                    <a:p>
                      <a:pPr algn="ctr"/>
                      <a:r>
                        <a:rPr lang="fr-FR" dirty="0">
                          <a:solidFill>
                            <a:srgbClr val="000000"/>
                          </a:solidFill>
                        </a:rPr>
                        <a:t>34</a:t>
                      </a:r>
                    </a:p>
                  </a:txBody>
                  <a:tcPr>
                    <a:solidFill>
                      <a:schemeClr val="accent2">
                        <a:lumMod val="60000"/>
                        <a:lumOff val="40000"/>
                      </a:schemeClr>
                    </a:solidFill>
                  </a:tcPr>
                </a:tc>
                <a:tc>
                  <a:txBody>
                    <a:bodyPr/>
                    <a:lstStyle/>
                    <a:p>
                      <a:pPr algn="ctr"/>
                      <a:r>
                        <a:rPr lang="fr-FR" dirty="0">
                          <a:solidFill>
                            <a:srgbClr val="000000"/>
                          </a:solidFill>
                        </a:rPr>
                        <a:t>36</a:t>
                      </a:r>
                    </a:p>
                  </a:txBody>
                  <a:tcPr>
                    <a:solidFill>
                      <a:schemeClr val="accent2">
                        <a:lumMod val="60000"/>
                        <a:lumOff val="40000"/>
                      </a:schemeClr>
                    </a:solidFill>
                  </a:tcPr>
                </a:tc>
                <a:extLst>
                  <a:ext uri="{0D108BD9-81ED-4DB2-BD59-A6C34878D82A}">
                    <a16:rowId xmlns:a16="http://schemas.microsoft.com/office/drawing/2014/main" val="1440443590"/>
                  </a:ext>
                </a:extLst>
              </a:tr>
              <a:tr h="370840">
                <a:tc>
                  <a:txBody>
                    <a:bodyPr/>
                    <a:lstStyle/>
                    <a:p>
                      <a:r>
                        <a:rPr lang="fr-FR" dirty="0">
                          <a:solidFill>
                            <a:srgbClr val="000000"/>
                          </a:solidFill>
                        </a:rPr>
                        <a:t>Probabilité</a:t>
                      </a:r>
                    </a:p>
                  </a:txBody>
                  <a:tcPr>
                    <a:solidFill>
                      <a:schemeClr val="accent2">
                        <a:lumMod val="20000"/>
                        <a:lumOff val="80000"/>
                      </a:schemeClr>
                    </a:solidFill>
                  </a:tcPr>
                </a:tc>
                <a:tc>
                  <a:txBody>
                    <a:bodyPr/>
                    <a:lstStyle/>
                    <a:p>
                      <a:pPr algn="ctr"/>
                      <a:r>
                        <a:rPr lang="fr-FR" dirty="0">
                          <a:solidFill>
                            <a:srgbClr val="000000"/>
                          </a:solidFill>
                        </a:rPr>
                        <a:t>5%</a:t>
                      </a:r>
                    </a:p>
                  </a:txBody>
                  <a:tcPr>
                    <a:solidFill>
                      <a:schemeClr val="accent2">
                        <a:lumMod val="20000"/>
                        <a:lumOff val="80000"/>
                      </a:schemeClr>
                    </a:solidFill>
                  </a:tcPr>
                </a:tc>
                <a:tc>
                  <a:txBody>
                    <a:bodyPr/>
                    <a:lstStyle/>
                    <a:p>
                      <a:pPr algn="ctr"/>
                      <a:r>
                        <a:rPr lang="fr-FR" dirty="0">
                          <a:solidFill>
                            <a:srgbClr val="000000"/>
                          </a:solidFill>
                        </a:rPr>
                        <a:t>10%</a:t>
                      </a:r>
                    </a:p>
                  </a:txBody>
                  <a:tcPr>
                    <a:solidFill>
                      <a:schemeClr val="accent2">
                        <a:lumMod val="20000"/>
                        <a:lumOff val="80000"/>
                      </a:schemeClr>
                    </a:solidFill>
                  </a:tcPr>
                </a:tc>
                <a:tc>
                  <a:txBody>
                    <a:bodyPr/>
                    <a:lstStyle/>
                    <a:p>
                      <a:pPr algn="ctr"/>
                      <a:r>
                        <a:rPr lang="fr-FR" dirty="0">
                          <a:solidFill>
                            <a:srgbClr val="000000"/>
                          </a:solidFill>
                        </a:rPr>
                        <a:t>15%</a:t>
                      </a:r>
                    </a:p>
                  </a:txBody>
                  <a:tcPr>
                    <a:solidFill>
                      <a:schemeClr val="accent2">
                        <a:lumMod val="20000"/>
                        <a:lumOff val="80000"/>
                      </a:schemeClr>
                    </a:solidFill>
                  </a:tcPr>
                </a:tc>
                <a:tc>
                  <a:txBody>
                    <a:bodyPr/>
                    <a:lstStyle/>
                    <a:p>
                      <a:pPr algn="ctr"/>
                      <a:r>
                        <a:rPr lang="fr-FR" dirty="0">
                          <a:solidFill>
                            <a:srgbClr val="000000"/>
                          </a:solidFill>
                        </a:rPr>
                        <a:t>20%</a:t>
                      </a:r>
                    </a:p>
                  </a:txBody>
                  <a:tcPr>
                    <a:solidFill>
                      <a:schemeClr val="accent2">
                        <a:lumMod val="20000"/>
                        <a:lumOff val="80000"/>
                      </a:schemeClr>
                    </a:solidFill>
                  </a:tcPr>
                </a:tc>
                <a:tc>
                  <a:txBody>
                    <a:bodyPr/>
                    <a:lstStyle/>
                    <a:p>
                      <a:pPr algn="ctr"/>
                      <a:r>
                        <a:rPr lang="fr-FR" dirty="0">
                          <a:solidFill>
                            <a:srgbClr val="000000"/>
                          </a:solidFill>
                        </a:rPr>
                        <a:t>20%</a:t>
                      </a:r>
                    </a:p>
                  </a:txBody>
                  <a:tcPr>
                    <a:solidFill>
                      <a:schemeClr val="accent2">
                        <a:lumMod val="20000"/>
                        <a:lumOff val="80000"/>
                      </a:schemeClr>
                    </a:solidFill>
                  </a:tcPr>
                </a:tc>
                <a:tc>
                  <a:txBody>
                    <a:bodyPr/>
                    <a:lstStyle/>
                    <a:p>
                      <a:pPr algn="ctr"/>
                      <a:r>
                        <a:rPr lang="fr-FR" dirty="0">
                          <a:solidFill>
                            <a:srgbClr val="000000"/>
                          </a:solidFill>
                        </a:rPr>
                        <a:t>15%</a:t>
                      </a:r>
                    </a:p>
                  </a:txBody>
                  <a:tcPr>
                    <a:solidFill>
                      <a:schemeClr val="accent2">
                        <a:lumMod val="20000"/>
                        <a:lumOff val="80000"/>
                      </a:schemeClr>
                    </a:solidFill>
                  </a:tcPr>
                </a:tc>
                <a:tc>
                  <a:txBody>
                    <a:bodyPr/>
                    <a:lstStyle/>
                    <a:p>
                      <a:pPr algn="ctr"/>
                      <a:r>
                        <a:rPr lang="fr-FR" dirty="0">
                          <a:solidFill>
                            <a:srgbClr val="000000"/>
                          </a:solidFill>
                        </a:rPr>
                        <a:t>10%</a:t>
                      </a:r>
                    </a:p>
                  </a:txBody>
                  <a:tcPr>
                    <a:solidFill>
                      <a:schemeClr val="accent2">
                        <a:lumMod val="20000"/>
                        <a:lumOff val="80000"/>
                      </a:schemeClr>
                    </a:solidFill>
                  </a:tcPr>
                </a:tc>
                <a:tc>
                  <a:txBody>
                    <a:bodyPr/>
                    <a:lstStyle/>
                    <a:p>
                      <a:pPr algn="ctr"/>
                      <a:r>
                        <a:rPr lang="fr-FR" dirty="0">
                          <a:solidFill>
                            <a:srgbClr val="000000"/>
                          </a:solidFill>
                        </a:rPr>
                        <a:t>5%</a:t>
                      </a:r>
                    </a:p>
                  </a:txBody>
                  <a:tcPr>
                    <a:solidFill>
                      <a:schemeClr val="accent2">
                        <a:lumMod val="20000"/>
                        <a:lumOff val="80000"/>
                      </a:schemeClr>
                    </a:solidFill>
                  </a:tcPr>
                </a:tc>
                <a:extLst>
                  <a:ext uri="{0D108BD9-81ED-4DB2-BD59-A6C34878D82A}">
                    <a16:rowId xmlns:a16="http://schemas.microsoft.com/office/drawing/2014/main" val="3346453332"/>
                  </a:ext>
                </a:extLst>
              </a:tr>
              <a:tr h="370840">
                <a:tc>
                  <a:txBody>
                    <a:bodyPr/>
                    <a:lstStyle/>
                    <a:p>
                      <a:r>
                        <a:rPr lang="fr-FR" dirty="0">
                          <a:solidFill>
                            <a:srgbClr val="000000"/>
                          </a:solidFill>
                        </a:rPr>
                        <a:t>Probabilité cumulée</a:t>
                      </a:r>
                    </a:p>
                  </a:txBody>
                  <a:tcPr>
                    <a:solidFill>
                      <a:schemeClr val="accent2">
                        <a:lumMod val="20000"/>
                        <a:lumOff val="80000"/>
                      </a:schemeClr>
                    </a:solidFill>
                  </a:tcPr>
                </a:tc>
                <a:tc>
                  <a:txBody>
                    <a:bodyPr/>
                    <a:lstStyle/>
                    <a:p>
                      <a:pPr algn="ctr"/>
                      <a:r>
                        <a:rPr lang="fr-FR" dirty="0">
                          <a:solidFill>
                            <a:srgbClr val="000000"/>
                          </a:solidFill>
                        </a:rPr>
                        <a:t>5%</a:t>
                      </a:r>
                    </a:p>
                  </a:txBody>
                  <a:tcPr>
                    <a:solidFill>
                      <a:schemeClr val="accent2">
                        <a:lumMod val="20000"/>
                        <a:lumOff val="80000"/>
                      </a:schemeClr>
                    </a:solidFill>
                  </a:tcPr>
                </a:tc>
                <a:tc>
                  <a:txBody>
                    <a:bodyPr/>
                    <a:lstStyle/>
                    <a:p>
                      <a:pPr algn="ctr"/>
                      <a:r>
                        <a:rPr lang="fr-FR" dirty="0">
                          <a:solidFill>
                            <a:srgbClr val="000000"/>
                          </a:solidFill>
                        </a:rPr>
                        <a:t>15%</a:t>
                      </a:r>
                    </a:p>
                  </a:txBody>
                  <a:tcPr>
                    <a:solidFill>
                      <a:schemeClr val="accent2">
                        <a:lumMod val="20000"/>
                        <a:lumOff val="80000"/>
                      </a:schemeClr>
                    </a:solidFill>
                  </a:tcPr>
                </a:tc>
                <a:tc>
                  <a:txBody>
                    <a:bodyPr/>
                    <a:lstStyle/>
                    <a:p>
                      <a:pPr algn="ctr"/>
                      <a:r>
                        <a:rPr lang="fr-FR" dirty="0">
                          <a:solidFill>
                            <a:srgbClr val="000000"/>
                          </a:solidFill>
                        </a:rPr>
                        <a:t>30%</a:t>
                      </a:r>
                    </a:p>
                  </a:txBody>
                  <a:tcPr>
                    <a:solidFill>
                      <a:schemeClr val="accent2">
                        <a:lumMod val="20000"/>
                        <a:lumOff val="80000"/>
                      </a:schemeClr>
                    </a:solidFill>
                  </a:tcPr>
                </a:tc>
                <a:tc>
                  <a:txBody>
                    <a:bodyPr/>
                    <a:lstStyle/>
                    <a:p>
                      <a:pPr algn="ctr"/>
                      <a:r>
                        <a:rPr lang="fr-FR" dirty="0">
                          <a:solidFill>
                            <a:srgbClr val="000000"/>
                          </a:solidFill>
                        </a:rPr>
                        <a:t>50%</a:t>
                      </a:r>
                    </a:p>
                  </a:txBody>
                  <a:tcPr>
                    <a:solidFill>
                      <a:schemeClr val="accent2">
                        <a:lumMod val="20000"/>
                        <a:lumOff val="80000"/>
                      </a:schemeClr>
                    </a:solidFill>
                  </a:tcPr>
                </a:tc>
                <a:tc>
                  <a:txBody>
                    <a:bodyPr/>
                    <a:lstStyle/>
                    <a:p>
                      <a:pPr algn="ctr"/>
                      <a:r>
                        <a:rPr lang="fr-FR" dirty="0">
                          <a:solidFill>
                            <a:srgbClr val="000000"/>
                          </a:solidFill>
                        </a:rPr>
                        <a:t>70%</a:t>
                      </a:r>
                    </a:p>
                  </a:txBody>
                  <a:tcPr>
                    <a:solidFill>
                      <a:schemeClr val="accent2">
                        <a:lumMod val="20000"/>
                        <a:lumOff val="80000"/>
                      </a:schemeClr>
                    </a:solidFill>
                  </a:tcPr>
                </a:tc>
                <a:tc>
                  <a:txBody>
                    <a:bodyPr/>
                    <a:lstStyle/>
                    <a:p>
                      <a:pPr algn="ctr"/>
                      <a:r>
                        <a:rPr lang="fr-FR" dirty="0">
                          <a:solidFill>
                            <a:srgbClr val="000000"/>
                          </a:solidFill>
                        </a:rPr>
                        <a:t>85%</a:t>
                      </a:r>
                    </a:p>
                  </a:txBody>
                  <a:tcPr>
                    <a:solidFill>
                      <a:schemeClr val="accent2">
                        <a:lumMod val="20000"/>
                        <a:lumOff val="80000"/>
                      </a:schemeClr>
                    </a:solidFill>
                  </a:tcPr>
                </a:tc>
                <a:tc>
                  <a:txBody>
                    <a:bodyPr/>
                    <a:lstStyle/>
                    <a:p>
                      <a:pPr algn="ctr"/>
                      <a:r>
                        <a:rPr lang="fr-FR" dirty="0">
                          <a:solidFill>
                            <a:srgbClr val="000000"/>
                          </a:solidFill>
                        </a:rPr>
                        <a:t>95%</a:t>
                      </a:r>
                    </a:p>
                  </a:txBody>
                  <a:tcPr>
                    <a:solidFill>
                      <a:schemeClr val="accent2">
                        <a:lumMod val="20000"/>
                        <a:lumOff val="80000"/>
                      </a:schemeClr>
                    </a:solidFill>
                  </a:tcPr>
                </a:tc>
                <a:tc>
                  <a:txBody>
                    <a:bodyPr/>
                    <a:lstStyle/>
                    <a:p>
                      <a:pPr algn="ctr"/>
                      <a:r>
                        <a:rPr lang="fr-FR" dirty="0">
                          <a:solidFill>
                            <a:srgbClr val="000000"/>
                          </a:solidFill>
                        </a:rPr>
                        <a:t>100%</a:t>
                      </a:r>
                    </a:p>
                  </a:txBody>
                  <a:tcPr>
                    <a:solidFill>
                      <a:schemeClr val="accent2">
                        <a:lumMod val="20000"/>
                        <a:lumOff val="80000"/>
                      </a:schemeClr>
                    </a:solidFill>
                  </a:tcPr>
                </a:tc>
                <a:extLst>
                  <a:ext uri="{0D108BD9-81ED-4DB2-BD59-A6C34878D82A}">
                    <a16:rowId xmlns:a16="http://schemas.microsoft.com/office/drawing/2014/main" val="2080506476"/>
                  </a:ext>
                </a:extLst>
              </a:tr>
              <a:tr h="370840">
                <a:tc>
                  <a:txBody>
                    <a:bodyPr/>
                    <a:lstStyle/>
                    <a:p>
                      <a:r>
                        <a:rPr lang="fr-FR" dirty="0">
                          <a:solidFill>
                            <a:srgbClr val="000000"/>
                          </a:solidFill>
                        </a:rPr>
                        <a:t>Espérance de profit</a:t>
                      </a:r>
                    </a:p>
                  </a:txBody>
                  <a:tcPr>
                    <a:solidFill>
                      <a:schemeClr val="accent2">
                        <a:lumMod val="20000"/>
                        <a:lumOff val="80000"/>
                      </a:schemeClr>
                    </a:solidFill>
                  </a:tcPr>
                </a:tc>
                <a:tc>
                  <a:txBody>
                    <a:bodyPr/>
                    <a:lstStyle/>
                    <a:p>
                      <a:pPr algn="ctr"/>
                      <a:r>
                        <a:rPr lang="fr-FR" dirty="0">
                          <a:solidFill>
                            <a:srgbClr val="000000"/>
                          </a:solidFill>
                        </a:rPr>
                        <a:t>660</a:t>
                      </a:r>
                    </a:p>
                  </a:txBody>
                  <a:tcPr>
                    <a:solidFill>
                      <a:schemeClr val="accent2">
                        <a:lumMod val="20000"/>
                        <a:lumOff val="80000"/>
                      </a:schemeClr>
                    </a:solidFill>
                  </a:tcPr>
                </a:tc>
                <a:tc>
                  <a:txBody>
                    <a:bodyPr/>
                    <a:lstStyle/>
                    <a:p>
                      <a:pPr algn="ctr"/>
                      <a:r>
                        <a:rPr lang="fr-FR" dirty="0">
                          <a:solidFill>
                            <a:srgbClr val="000000"/>
                          </a:solidFill>
                        </a:rPr>
                        <a:t>716</a:t>
                      </a:r>
                    </a:p>
                  </a:txBody>
                  <a:tcPr>
                    <a:solidFill>
                      <a:schemeClr val="accent2">
                        <a:lumMod val="20000"/>
                        <a:lumOff val="80000"/>
                      </a:schemeClr>
                    </a:solidFill>
                  </a:tcPr>
                </a:tc>
                <a:tc>
                  <a:txBody>
                    <a:bodyPr/>
                    <a:lstStyle/>
                    <a:p>
                      <a:pPr algn="ctr"/>
                      <a:r>
                        <a:rPr lang="fr-FR" dirty="0">
                          <a:solidFill>
                            <a:srgbClr val="000000"/>
                          </a:solidFill>
                        </a:rPr>
                        <a:t>764</a:t>
                      </a:r>
                    </a:p>
                  </a:txBody>
                  <a:tcPr>
                    <a:solidFill>
                      <a:schemeClr val="accent2">
                        <a:lumMod val="20000"/>
                        <a:lumOff val="80000"/>
                      </a:schemeClr>
                    </a:solidFill>
                  </a:tcPr>
                </a:tc>
                <a:tc>
                  <a:txBody>
                    <a:bodyPr/>
                    <a:lstStyle/>
                    <a:p>
                      <a:pPr algn="ctr"/>
                      <a:r>
                        <a:rPr lang="fr-FR" dirty="0">
                          <a:solidFill>
                            <a:srgbClr val="000000"/>
                          </a:solidFill>
                        </a:rPr>
                        <a:t>800</a:t>
                      </a:r>
                    </a:p>
                  </a:txBody>
                  <a:tcPr>
                    <a:solidFill>
                      <a:schemeClr val="accent2">
                        <a:lumMod val="20000"/>
                        <a:lumOff val="80000"/>
                      </a:schemeClr>
                    </a:solidFill>
                  </a:tcPr>
                </a:tc>
                <a:tc>
                  <a:txBody>
                    <a:bodyPr/>
                    <a:lstStyle/>
                    <a:p>
                      <a:pPr algn="ctr"/>
                      <a:r>
                        <a:rPr lang="fr-FR" dirty="0">
                          <a:solidFill>
                            <a:srgbClr val="000000"/>
                          </a:solidFill>
                        </a:rPr>
                        <a:t>820</a:t>
                      </a:r>
                    </a:p>
                  </a:txBody>
                  <a:tcPr>
                    <a:solidFill>
                      <a:schemeClr val="accent2">
                        <a:lumMod val="20000"/>
                        <a:lumOff val="80000"/>
                      </a:schemeClr>
                    </a:solidFill>
                  </a:tcPr>
                </a:tc>
                <a:tc>
                  <a:txBody>
                    <a:bodyPr/>
                    <a:lstStyle/>
                    <a:p>
                      <a:pPr algn="ctr"/>
                      <a:r>
                        <a:rPr lang="fr-FR" dirty="0">
                          <a:solidFill>
                            <a:srgbClr val="000000"/>
                          </a:solidFill>
                        </a:rPr>
                        <a:t>824</a:t>
                      </a:r>
                    </a:p>
                  </a:txBody>
                  <a:tcPr>
                    <a:solidFill>
                      <a:schemeClr val="accent2">
                        <a:lumMod val="20000"/>
                        <a:lumOff val="80000"/>
                      </a:schemeClr>
                    </a:solidFill>
                  </a:tcPr>
                </a:tc>
                <a:tc>
                  <a:txBody>
                    <a:bodyPr/>
                    <a:lstStyle/>
                    <a:p>
                      <a:pPr algn="ctr"/>
                      <a:r>
                        <a:rPr lang="fr-FR" dirty="0">
                          <a:solidFill>
                            <a:srgbClr val="000000"/>
                          </a:solidFill>
                        </a:rPr>
                        <a:t>816</a:t>
                      </a:r>
                    </a:p>
                  </a:txBody>
                  <a:tcPr>
                    <a:solidFill>
                      <a:schemeClr val="accent2">
                        <a:lumMod val="20000"/>
                        <a:lumOff val="80000"/>
                      </a:schemeClr>
                    </a:solidFill>
                  </a:tcPr>
                </a:tc>
                <a:tc>
                  <a:txBody>
                    <a:bodyPr/>
                    <a:lstStyle/>
                    <a:p>
                      <a:pPr algn="ctr"/>
                      <a:r>
                        <a:rPr lang="fr-FR" dirty="0">
                          <a:solidFill>
                            <a:srgbClr val="000000"/>
                          </a:solidFill>
                        </a:rPr>
                        <a:t>800</a:t>
                      </a:r>
                    </a:p>
                  </a:txBody>
                  <a:tcPr>
                    <a:solidFill>
                      <a:schemeClr val="accent2">
                        <a:lumMod val="20000"/>
                        <a:lumOff val="80000"/>
                      </a:schemeClr>
                    </a:solidFill>
                  </a:tcPr>
                </a:tc>
                <a:extLst>
                  <a:ext uri="{0D108BD9-81ED-4DB2-BD59-A6C34878D82A}">
                    <a16:rowId xmlns:a16="http://schemas.microsoft.com/office/drawing/2014/main" val="3368639238"/>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DCB48-C13B-43FD-A6F2-4FA98B63492F}"/>
              </a:ext>
            </a:extLst>
          </p:cNvPr>
          <p:cNvSpPr>
            <a:spLocks noGrp="1"/>
          </p:cNvSpPr>
          <p:nvPr>
            <p:ph type="title"/>
          </p:nvPr>
        </p:nvSpPr>
        <p:spPr>
          <a:xfrm>
            <a:off x="1066800" y="764704"/>
            <a:ext cx="7239000" cy="457200"/>
          </a:xfrm>
        </p:spPr>
        <p:txBody>
          <a:bodyPr/>
          <a:lstStyle/>
          <a:p>
            <a:r>
              <a:rPr lang="fr-FR" dirty="0"/>
              <a:t>Arbitrage</a:t>
            </a:r>
          </a:p>
        </p:txBody>
      </p:sp>
      <p:sp>
        <p:nvSpPr>
          <p:cNvPr id="3" name="Espace réservé du contenu 2">
            <a:extLst>
              <a:ext uri="{FF2B5EF4-FFF2-40B4-BE49-F238E27FC236}">
                <a16:creationId xmlns:a16="http://schemas.microsoft.com/office/drawing/2014/main" id="{C5E80BF1-7D21-4E43-8F2E-1B1184D59051}"/>
              </a:ext>
            </a:extLst>
          </p:cNvPr>
          <p:cNvSpPr>
            <a:spLocks noGrp="1"/>
          </p:cNvSpPr>
          <p:nvPr>
            <p:ph idx="1"/>
          </p:nvPr>
        </p:nvSpPr>
        <p:spPr>
          <a:xfrm>
            <a:off x="578602" y="1340768"/>
            <a:ext cx="8025845" cy="1956063"/>
          </a:xfrm>
        </p:spPr>
        <p:txBody>
          <a:bodyPr/>
          <a:lstStyle/>
          <a:p>
            <a:pPr marL="0" indent="0">
              <a:buSzPct val="100000"/>
              <a:buNone/>
            </a:pPr>
            <a:r>
              <a:rPr lang="fr-FR" dirty="0"/>
              <a:t>Arbitrage économique entre </a:t>
            </a:r>
          </a:p>
          <a:p>
            <a:pPr>
              <a:buSzPct val="100000"/>
              <a:buFont typeface="Arial" panose="020B0604020202020204" pitchFamily="34" charset="0"/>
              <a:buChar char="•"/>
            </a:pPr>
            <a:r>
              <a:rPr lang="fr-FR" dirty="0">
                <a:solidFill>
                  <a:schemeClr val="accent1">
                    <a:lumMod val="50000"/>
                  </a:schemeClr>
                </a:solidFill>
              </a:rPr>
              <a:t>les pertes de marge associées à des ruptures </a:t>
            </a:r>
            <a:r>
              <a:rPr lang="fr-FR" dirty="0"/>
              <a:t>(commande inférieure à la demande observée)</a:t>
            </a:r>
          </a:p>
          <a:p>
            <a:pPr>
              <a:buSzPct val="100000"/>
              <a:buFont typeface="Arial" panose="020B0604020202020204" pitchFamily="34" charset="0"/>
              <a:buChar char="•"/>
            </a:pPr>
            <a:r>
              <a:rPr lang="fr-FR" dirty="0">
                <a:solidFill>
                  <a:schemeClr val="accent1">
                    <a:lumMod val="50000"/>
                  </a:schemeClr>
                </a:solidFill>
              </a:rPr>
              <a:t>les surcoûts associés à des invendus </a:t>
            </a:r>
            <a:r>
              <a:rPr lang="fr-FR" dirty="0"/>
              <a:t>(commande supérieure à la demande observée)</a:t>
            </a:r>
          </a:p>
          <a:p>
            <a:pPr marL="400050" lvl="1" indent="0">
              <a:buNone/>
            </a:pPr>
            <a:endParaRPr lang="fr-FR" dirty="0"/>
          </a:p>
        </p:txBody>
      </p:sp>
      <p:sp>
        <p:nvSpPr>
          <p:cNvPr id="4" name="Espace réservé du pied de page 3">
            <a:extLst>
              <a:ext uri="{FF2B5EF4-FFF2-40B4-BE49-F238E27FC236}">
                <a16:creationId xmlns:a16="http://schemas.microsoft.com/office/drawing/2014/main" id="{798ABAF5-2103-4DE7-B75D-67117C31CD5C}"/>
              </a:ext>
            </a:extLst>
          </p:cNvPr>
          <p:cNvSpPr>
            <a:spLocks noGrp="1"/>
          </p:cNvSpPr>
          <p:nvPr>
            <p:ph type="ftr" sz="quarter" idx="10"/>
          </p:nvPr>
        </p:nvSpPr>
        <p:spPr/>
        <p:txBody>
          <a:bodyPr/>
          <a:lstStyle/>
          <a:p>
            <a:pPr>
              <a:defRPr/>
            </a:pPr>
            <a:r>
              <a:rPr lang="fr-FR" dirty="0"/>
              <a:t>© HEC Paris - Département Management des Opérations et des Systèmes d'Information</a:t>
            </a:r>
          </a:p>
        </p:txBody>
      </p:sp>
      <p:sp>
        <p:nvSpPr>
          <p:cNvPr id="8" name="ZoneTexte 7">
            <a:extLst>
              <a:ext uri="{FF2B5EF4-FFF2-40B4-BE49-F238E27FC236}">
                <a16:creationId xmlns:a16="http://schemas.microsoft.com/office/drawing/2014/main" id="{9D2FC16D-6E47-473A-9B0D-52973BF70CFB}"/>
              </a:ext>
            </a:extLst>
          </p:cNvPr>
          <p:cNvSpPr txBox="1"/>
          <p:nvPr/>
        </p:nvSpPr>
        <p:spPr>
          <a:xfrm>
            <a:off x="5153199" y="4594132"/>
            <a:ext cx="3851921" cy="1200329"/>
          </a:xfrm>
          <a:prstGeom prst="rect">
            <a:avLst/>
          </a:prstGeom>
          <a:solidFill>
            <a:srgbClr val="FFFF00"/>
          </a:solidFill>
        </p:spPr>
        <p:txBody>
          <a:bodyPr wrap="square" rtlCol="0">
            <a:spAutoFit/>
          </a:bodyPr>
          <a:lstStyle/>
          <a:p>
            <a:pPr algn="l"/>
            <a:r>
              <a:rPr lang="fr-FR" sz="2000" dirty="0">
                <a:solidFill>
                  <a:srgbClr val="000000"/>
                </a:solidFill>
              </a:rPr>
              <a:t>Sur cet exemple, l’espérance de profit croît jusqu’à une quantité achetée de 32 puis décroit ensuite</a:t>
            </a:r>
          </a:p>
        </p:txBody>
      </p:sp>
      <p:pic>
        <p:nvPicPr>
          <p:cNvPr id="9" name="Image 8">
            <a:extLst>
              <a:ext uri="{FF2B5EF4-FFF2-40B4-BE49-F238E27FC236}">
                <a16:creationId xmlns:a16="http://schemas.microsoft.com/office/drawing/2014/main" id="{2792ECBC-2A47-4E63-8ADB-2963D9A31B82}"/>
              </a:ext>
            </a:extLst>
          </p:cNvPr>
          <p:cNvPicPr>
            <a:picLocks noChangeAspect="1"/>
          </p:cNvPicPr>
          <p:nvPr/>
        </p:nvPicPr>
        <p:blipFill>
          <a:blip r:embed="rId3"/>
          <a:stretch>
            <a:fillRect/>
          </a:stretch>
        </p:blipFill>
        <p:spPr>
          <a:xfrm>
            <a:off x="374590" y="3573679"/>
            <a:ext cx="4752652" cy="3168434"/>
          </a:xfrm>
          <a:prstGeom prst="rect">
            <a:avLst/>
          </a:prstGeom>
        </p:spPr>
      </p:pic>
    </p:spTree>
    <p:extLst>
      <p:ext uri="{BB962C8B-B14F-4D97-AF65-F5344CB8AC3E}">
        <p14:creationId xmlns:p14="http://schemas.microsoft.com/office/powerpoint/2010/main" val="119094386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F3C1C-815F-4D03-A759-30416B06D245}"/>
              </a:ext>
            </a:extLst>
          </p:cNvPr>
          <p:cNvSpPr>
            <a:spLocks noGrp="1"/>
          </p:cNvSpPr>
          <p:nvPr>
            <p:ph type="title"/>
          </p:nvPr>
        </p:nvSpPr>
        <p:spPr>
          <a:xfrm>
            <a:off x="1475656" y="743743"/>
            <a:ext cx="7239000" cy="457200"/>
          </a:xfrm>
        </p:spPr>
        <p:txBody>
          <a:bodyPr/>
          <a:lstStyle/>
          <a:p>
            <a:r>
              <a:rPr lang="fr-FR" dirty="0"/>
              <a:t>L’analyse marginale</a:t>
            </a:r>
          </a:p>
        </p:txBody>
      </p:sp>
      <p:sp>
        <p:nvSpPr>
          <p:cNvPr id="3" name="Espace réservé du contenu 2">
            <a:extLst>
              <a:ext uri="{FF2B5EF4-FFF2-40B4-BE49-F238E27FC236}">
                <a16:creationId xmlns:a16="http://schemas.microsoft.com/office/drawing/2014/main" id="{E39DEC0C-A704-42C4-8FAA-49D2BB7D405B}"/>
              </a:ext>
            </a:extLst>
          </p:cNvPr>
          <p:cNvSpPr>
            <a:spLocks noGrp="1"/>
          </p:cNvSpPr>
          <p:nvPr>
            <p:ph idx="1"/>
          </p:nvPr>
        </p:nvSpPr>
        <p:spPr>
          <a:xfrm>
            <a:off x="800100" y="1371600"/>
            <a:ext cx="7804348" cy="5105400"/>
          </a:xfrm>
        </p:spPr>
        <p:txBody>
          <a:bodyPr/>
          <a:lstStyle/>
          <a:p>
            <a:pPr>
              <a:buSzPct val="100000"/>
              <a:buFont typeface="Arial" panose="020B0604020202020204" pitchFamily="34" charset="0"/>
              <a:buChar char="•"/>
            </a:pPr>
            <a:r>
              <a:rPr lang="fr-FR" sz="2000" dirty="0"/>
              <a:t>Évaluer l’effet de commander une unité supplémentaire</a:t>
            </a:r>
          </a:p>
          <a:p>
            <a:pPr>
              <a:buSzPct val="100000"/>
              <a:buFont typeface="Arial" panose="020B0604020202020204" pitchFamily="34" charset="0"/>
              <a:buChar char="•"/>
            </a:pPr>
            <a:r>
              <a:rPr lang="fr-FR" sz="2000" dirty="0"/>
              <a:t>Soit Q la quantité commandée, D la demande aléatoire</a:t>
            </a:r>
          </a:p>
          <a:p>
            <a:pPr>
              <a:buSzPct val="100000"/>
              <a:buFont typeface="Arial" panose="020B0604020202020204" pitchFamily="34" charset="0"/>
              <a:buChar char="•"/>
            </a:pPr>
            <a:r>
              <a:rPr lang="fr-FR" sz="2000" dirty="0"/>
              <a:t>Étude de deux cas :</a:t>
            </a:r>
          </a:p>
          <a:p>
            <a:pPr>
              <a:buFont typeface="Arial" panose="020B0604020202020204" pitchFamily="34" charset="0"/>
              <a:buChar char="•"/>
            </a:pPr>
            <a:r>
              <a:rPr lang="fr-FR" sz="2000" dirty="0"/>
              <a:t>1) la quantité commandée Q est supérieure à la demande D</a:t>
            </a:r>
          </a:p>
          <a:p>
            <a:pPr lvl="1">
              <a:buFont typeface="Arial" panose="020B0604020202020204" pitchFamily="34" charset="0"/>
              <a:buChar char="•"/>
            </a:pPr>
            <a:r>
              <a:rPr lang="fr-FR" sz="1400" dirty="0"/>
              <a:t>Les articles invendus sont soldés (si possible)</a:t>
            </a:r>
          </a:p>
          <a:p>
            <a:pPr lvl="1">
              <a:buFont typeface="Arial" panose="020B0604020202020204" pitchFamily="34" charset="0"/>
              <a:buChar char="•"/>
            </a:pPr>
            <a:r>
              <a:rPr lang="fr-FR" sz="1400" dirty="0"/>
              <a:t>On récupère le prix de la vente en solde</a:t>
            </a:r>
          </a:p>
          <a:p>
            <a:pPr lvl="1">
              <a:buFont typeface="Arial" panose="020B0604020202020204" pitchFamily="34" charset="0"/>
              <a:buChar char="•"/>
            </a:pPr>
            <a:r>
              <a:rPr lang="fr-FR" sz="1400" dirty="0"/>
              <a:t>On perd : </a:t>
            </a:r>
            <a:r>
              <a:rPr lang="fr-FR" sz="1400" i="1" dirty="0"/>
              <a:t>Prix d’achat – Prix de solde</a:t>
            </a:r>
          </a:p>
          <a:p>
            <a:pPr>
              <a:buSzPct val="100000"/>
              <a:buFont typeface="Arial" panose="020B0604020202020204" pitchFamily="34" charset="0"/>
              <a:buChar char="•"/>
            </a:pPr>
            <a:r>
              <a:rPr lang="fr-FR" sz="2000" dirty="0"/>
              <a:t>2) la quantité commandée Q est inférieure à la demande D</a:t>
            </a:r>
          </a:p>
          <a:p>
            <a:pPr lvl="1">
              <a:buFont typeface="Arial" panose="020B0604020202020204" pitchFamily="34" charset="0"/>
              <a:buChar char="•"/>
            </a:pPr>
            <a:r>
              <a:rPr lang="fr-FR" sz="1400" dirty="0"/>
              <a:t>On perd une vente donc la marge générée par une vente </a:t>
            </a:r>
          </a:p>
          <a:p>
            <a:pPr lvl="1">
              <a:buFont typeface="Arial" panose="020B0604020202020204" pitchFamily="34" charset="0"/>
              <a:buChar char="•"/>
            </a:pPr>
            <a:r>
              <a:rPr lang="fr-FR" sz="1400" dirty="0"/>
              <a:t>C’est un manque à gagner donc un coût</a:t>
            </a:r>
          </a:p>
          <a:p>
            <a:pPr lvl="1">
              <a:buFont typeface="Arial" panose="020B0604020202020204" pitchFamily="34" charset="0"/>
              <a:buChar char="•"/>
            </a:pPr>
            <a:r>
              <a:rPr lang="fr-FR" sz="1400" dirty="0"/>
              <a:t>On perd : </a:t>
            </a:r>
            <a:r>
              <a:rPr lang="fr-FR" sz="1400" i="1" dirty="0"/>
              <a:t>Prix de vente – Prix d’achat</a:t>
            </a:r>
          </a:p>
          <a:p>
            <a:pPr>
              <a:buSzPct val="100000"/>
              <a:buFont typeface="Arial" panose="020B0604020202020204" pitchFamily="34" charset="0"/>
              <a:buChar char="•"/>
            </a:pPr>
            <a:r>
              <a:rPr lang="fr-FR" altLang="fr-FR" sz="2000" dirty="0"/>
              <a:t>On accroit progressivement Q temps que l’espérance de profit généré par la dernière unité est supérieure à l’espérance de perte générée par la dernière unité </a:t>
            </a:r>
          </a:p>
          <a:p>
            <a:pPr>
              <a:buFontTx/>
              <a:buNone/>
            </a:pPr>
            <a:endParaRPr lang="en-US" altLang="fr-FR" sz="2000" dirty="0">
              <a:solidFill>
                <a:srgbClr val="000000"/>
              </a:solidFill>
              <a:latin typeface="Arial" panose="020B0604020202020204" pitchFamily="34" charset="0"/>
            </a:endParaRPr>
          </a:p>
          <a:p>
            <a:endParaRPr lang="fr-FR" sz="2000" dirty="0"/>
          </a:p>
        </p:txBody>
      </p:sp>
      <p:sp>
        <p:nvSpPr>
          <p:cNvPr id="4" name="Espace réservé du pied de page 3">
            <a:extLst>
              <a:ext uri="{FF2B5EF4-FFF2-40B4-BE49-F238E27FC236}">
                <a16:creationId xmlns:a16="http://schemas.microsoft.com/office/drawing/2014/main" id="{F84E14F1-0088-4614-8E9A-8219963FD609}"/>
              </a:ext>
            </a:extLst>
          </p:cNvPr>
          <p:cNvSpPr>
            <a:spLocks noGrp="1"/>
          </p:cNvSpPr>
          <p:nvPr>
            <p:ph type="ftr" sz="quarter" idx="10"/>
          </p:nvPr>
        </p:nvSpPr>
        <p:spPr/>
        <p:txBody>
          <a:bodyPr/>
          <a:lstStyle/>
          <a:p>
            <a:pPr>
              <a:defRPr/>
            </a:pPr>
            <a:r>
              <a:rPr lang="fr-FR" dirty="0"/>
              <a:t>© HEC Paris - Département Management des Opérations et des Systèmes d'Information</a:t>
            </a:r>
          </a:p>
        </p:txBody>
      </p:sp>
      <p:sp>
        <p:nvSpPr>
          <p:cNvPr id="5" name="Espace réservé de la date 4">
            <a:extLst>
              <a:ext uri="{FF2B5EF4-FFF2-40B4-BE49-F238E27FC236}">
                <a16:creationId xmlns:a16="http://schemas.microsoft.com/office/drawing/2014/main" id="{483E1E65-4ADF-4CF9-87C2-A827B89A3BDF}"/>
              </a:ext>
            </a:extLst>
          </p:cNvPr>
          <p:cNvSpPr>
            <a:spLocks noGrp="1"/>
          </p:cNvSpPr>
          <p:nvPr>
            <p:ph type="dt" sz="half" idx="11"/>
          </p:nvPr>
        </p:nvSpPr>
        <p:spPr/>
        <p:txBody>
          <a:bodyPr/>
          <a:lstStyle/>
          <a:p>
            <a:pPr>
              <a:defRPr/>
            </a:pPr>
            <a:fld id="{4AD352E9-1977-47E3-8D55-70EDAC151CB8}" type="datetime1">
              <a:rPr lang="fr-FR" smtClean="0"/>
              <a:pPr>
                <a:defRPr/>
              </a:pPr>
              <a:t>03/03/2022</a:t>
            </a:fld>
            <a:endParaRPr lang="fr-FR" dirty="0"/>
          </a:p>
        </p:txBody>
      </p:sp>
    </p:spTree>
    <p:extLst>
      <p:ext uri="{BB962C8B-B14F-4D97-AF65-F5344CB8AC3E}">
        <p14:creationId xmlns:p14="http://schemas.microsoft.com/office/powerpoint/2010/main" val="207172834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FCFE61-59CA-4DC9-8358-A0D86966A05E}"/>
              </a:ext>
            </a:extLst>
          </p:cNvPr>
          <p:cNvSpPr>
            <a:spLocks noGrp="1"/>
          </p:cNvSpPr>
          <p:nvPr>
            <p:ph type="title"/>
          </p:nvPr>
        </p:nvSpPr>
        <p:spPr>
          <a:xfrm>
            <a:off x="971600" y="575434"/>
            <a:ext cx="7920880" cy="457200"/>
          </a:xfrm>
        </p:spPr>
        <p:txBody>
          <a:bodyPr/>
          <a:lstStyle/>
          <a:p>
            <a:r>
              <a:rPr lang="fr-FR" dirty="0"/>
              <a:t>Expression théorique de l’espérance de profit</a:t>
            </a:r>
          </a:p>
        </p:txBody>
      </p:sp>
      <p:sp>
        <p:nvSpPr>
          <p:cNvPr id="3" name="Espace réservé du contenu 2">
            <a:extLst>
              <a:ext uri="{FF2B5EF4-FFF2-40B4-BE49-F238E27FC236}">
                <a16:creationId xmlns:a16="http://schemas.microsoft.com/office/drawing/2014/main" id="{A54556D1-5B5A-4462-96E7-B3182CE0679A}"/>
              </a:ext>
            </a:extLst>
          </p:cNvPr>
          <p:cNvSpPr>
            <a:spLocks noGrp="1"/>
          </p:cNvSpPr>
          <p:nvPr>
            <p:ph idx="1"/>
          </p:nvPr>
        </p:nvSpPr>
        <p:spPr>
          <a:xfrm>
            <a:off x="846684" y="1247775"/>
            <a:ext cx="8297316" cy="1800200"/>
          </a:xfrm>
        </p:spPr>
        <p:txBody>
          <a:bodyPr/>
          <a:lstStyle/>
          <a:p>
            <a:pPr>
              <a:buSzPct val="100000"/>
              <a:buFont typeface="Arial" panose="020B0604020202020204" pitchFamily="34" charset="0"/>
              <a:buChar char="•"/>
              <a:tabLst/>
            </a:pPr>
            <a:r>
              <a:rPr lang="fr-FR" sz="2000" dirty="0"/>
              <a:t>Variable de décision :  la quantité approvisionnée </a:t>
            </a:r>
            <a:r>
              <a:rPr lang="fr-FR" sz="2000" dirty="0">
                <a:solidFill>
                  <a:srgbClr val="00279F"/>
                </a:solidFill>
              </a:rPr>
              <a:t>Q</a:t>
            </a:r>
          </a:p>
          <a:p>
            <a:pPr>
              <a:buSzPct val="100000"/>
              <a:buFont typeface="Arial" panose="020B0604020202020204" pitchFamily="34" charset="0"/>
              <a:buChar char="•"/>
              <a:tabLst/>
            </a:pPr>
            <a:r>
              <a:rPr lang="fr-FR" sz="2000" dirty="0"/>
              <a:t>Demande : Variable aléatoire </a:t>
            </a:r>
            <a:r>
              <a:rPr lang="fr-FR" sz="2000" dirty="0">
                <a:solidFill>
                  <a:srgbClr val="00279F"/>
                </a:solidFill>
              </a:rPr>
              <a:t>D</a:t>
            </a:r>
            <a:r>
              <a:rPr lang="fr-FR" sz="2000" dirty="0"/>
              <a:t> avec une distribution de probabilité </a:t>
            </a:r>
            <a:r>
              <a:rPr lang="fr-FR" sz="2000" i="1" dirty="0">
                <a:solidFill>
                  <a:srgbClr val="00279F"/>
                </a:solidFill>
              </a:rPr>
              <a:t>f</a:t>
            </a:r>
            <a:r>
              <a:rPr lang="fr-FR" sz="2000" dirty="0">
                <a:solidFill>
                  <a:srgbClr val="00279F"/>
                </a:solidFill>
              </a:rPr>
              <a:t>(.)</a:t>
            </a:r>
          </a:p>
          <a:p>
            <a:pPr marL="0" indent="0">
              <a:lnSpc>
                <a:spcPct val="150000"/>
              </a:lnSpc>
              <a:spcBef>
                <a:spcPts val="0"/>
              </a:spcBef>
              <a:buNone/>
            </a:pPr>
            <a:r>
              <a:rPr lang="fr-FR" sz="2000" dirty="0">
                <a:solidFill>
                  <a:srgbClr val="00279F"/>
                </a:solidFill>
              </a:rPr>
              <a:t>Maximiser E[Profit(Q)] =  (v-c) E(D) -  E[(c-s)[Q-D]</a:t>
            </a:r>
            <a:r>
              <a:rPr lang="fr-FR" sz="2000" baseline="30000" dirty="0">
                <a:solidFill>
                  <a:srgbClr val="00279F"/>
                </a:solidFill>
              </a:rPr>
              <a:t>+</a:t>
            </a:r>
            <a:r>
              <a:rPr lang="fr-FR" sz="2000" dirty="0">
                <a:solidFill>
                  <a:srgbClr val="00279F"/>
                </a:solidFill>
              </a:rPr>
              <a:t> + (v-c)[D-Q]</a:t>
            </a:r>
            <a:r>
              <a:rPr lang="fr-FR" sz="2000" baseline="30000" dirty="0">
                <a:solidFill>
                  <a:srgbClr val="00279F"/>
                </a:solidFill>
              </a:rPr>
              <a:t>+</a:t>
            </a:r>
            <a:r>
              <a:rPr lang="fr-FR" sz="2000" dirty="0">
                <a:solidFill>
                  <a:srgbClr val="00279F"/>
                </a:solidFill>
              </a:rPr>
              <a:t> ]</a:t>
            </a:r>
          </a:p>
          <a:p>
            <a:pPr marL="0" indent="0">
              <a:lnSpc>
                <a:spcPct val="150000"/>
              </a:lnSpc>
              <a:spcBef>
                <a:spcPts val="0"/>
              </a:spcBef>
              <a:buNone/>
            </a:pPr>
            <a:r>
              <a:rPr lang="fr-FR" sz="2000" dirty="0">
                <a:solidFill>
                  <a:srgbClr val="00279F"/>
                </a:solidFill>
              </a:rPr>
              <a:t>(avec [x]</a:t>
            </a:r>
            <a:r>
              <a:rPr lang="fr-FR" sz="2000" baseline="30000" dirty="0">
                <a:solidFill>
                  <a:srgbClr val="00279F"/>
                </a:solidFill>
              </a:rPr>
              <a:t>+ </a:t>
            </a:r>
            <a:r>
              <a:rPr lang="fr-FR" sz="2000" dirty="0">
                <a:solidFill>
                  <a:srgbClr val="00279F"/>
                </a:solidFill>
              </a:rPr>
              <a:t>= x si x &gt; 0 et 0 si x &lt; 0) </a:t>
            </a:r>
          </a:p>
        </p:txBody>
      </p:sp>
      <p:grpSp>
        <p:nvGrpSpPr>
          <p:cNvPr id="6" name="Groupe 5">
            <a:extLst>
              <a:ext uri="{FF2B5EF4-FFF2-40B4-BE49-F238E27FC236}">
                <a16:creationId xmlns:a16="http://schemas.microsoft.com/office/drawing/2014/main" id="{4B0A82E8-D398-4E37-BF05-697FEDC97AC8}"/>
              </a:ext>
            </a:extLst>
          </p:cNvPr>
          <p:cNvGrpSpPr/>
          <p:nvPr/>
        </p:nvGrpSpPr>
        <p:grpSpPr>
          <a:xfrm>
            <a:off x="539552" y="3140968"/>
            <a:ext cx="6372215" cy="3775075"/>
            <a:chOff x="776288" y="1714500"/>
            <a:chExt cx="6372215" cy="3775075"/>
          </a:xfrm>
        </p:grpSpPr>
        <mc:AlternateContent xmlns:mc="http://schemas.openxmlformats.org/markup-compatibility/2006" xmlns:a14="http://schemas.microsoft.com/office/drawing/2010/main">
          <mc:Choice Requires="a14">
            <p:sp>
              <p:nvSpPr>
                <p:cNvPr id="8" name="Object 3">
                  <a:hlinkClick r:id="" action="ppaction://ole?verb=0"/>
                  <a:extLst>
                    <a:ext uri="{FF2B5EF4-FFF2-40B4-BE49-F238E27FC236}">
                      <a16:creationId xmlns:a16="http://schemas.microsoft.com/office/drawing/2014/main" id="{C6120E9E-1239-42C4-A11A-9489F10E5FC2}"/>
                    </a:ext>
                  </a:extLst>
                </p:cNvPr>
                <p:cNvSpPr txBox="1"/>
                <p:nvPr/>
              </p:nvSpPr>
              <p:spPr bwMode="auto">
                <a:xfrm>
                  <a:off x="776288" y="1714500"/>
                  <a:ext cx="6372215" cy="1263650"/>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r>
                          <m:rPr>
                            <m:sty m:val="p"/>
                          </m:rPr>
                          <a:rPr lang="fr-FR" sz="2800" i="0">
                            <a:solidFill>
                              <a:srgbClr val="000000"/>
                            </a:solidFill>
                            <a:latin typeface="Cambria Math" panose="02040503050406030204" pitchFamily="18" charset="0"/>
                          </a:rPr>
                          <m:t>E</m:t>
                        </m:r>
                        <m:r>
                          <a:rPr lang="fr-FR" sz="2800" i="1">
                            <a:solidFill>
                              <a:srgbClr val="000000"/>
                            </a:solidFill>
                            <a:latin typeface="Cambria Math" panose="02040503050406030204" pitchFamily="18" charset="0"/>
                          </a:rPr>
                          <m:t>[</m:t>
                        </m:r>
                        <m:r>
                          <m:rPr>
                            <m:nor/>
                          </m:rPr>
                          <a:rPr lang="fr-FR" sz="2800" i="0">
                            <a:solidFill>
                              <a:srgbClr val="000000"/>
                            </a:solidFill>
                            <a:latin typeface="Cambria Math" panose="02040503050406030204" pitchFamily="18" charset="0"/>
                          </a:rPr>
                          <m:t>PROFIT</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𝑄</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𝑣</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𝑐</m:t>
                        </m:r>
                        <m:r>
                          <a:rPr lang="fr-FR" sz="2800" i="1">
                            <a:solidFill>
                              <a:srgbClr val="000000"/>
                            </a:solidFill>
                            <a:latin typeface="Cambria Math" panose="02040503050406030204" pitchFamily="18" charset="0"/>
                          </a:rPr>
                          <m:t>)</m:t>
                        </m:r>
                        <m:nary>
                          <m:naryPr>
                            <m:limLoc m:val="undOvr"/>
                            <m:ctrlPr>
                              <a:rPr lang="fr-FR" sz="2800" i="1">
                                <a:solidFill>
                                  <a:srgbClr val="000000"/>
                                </a:solidFill>
                                <a:latin typeface="Cambria Math" panose="02040503050406030204" pitchFamily="18" charset="0"/>
                              </a:rPr>
                            </m:ctrlPr>
                          </m:naryPr>
                          <m:sub>
                            <m:r>
                              <a:rPr lang="fr-FR" sz="2800" i="1">
                                <a:solidFill>
                                  <a:srgbClr val="000000"/>
                                </a:solidFill>
                                <a:latin typeface="Cambria Math" panose="02040503050406030204" pitchFamily="18" charset="0"/>
                              </a:rPr>
                              <m:t>0</m:t>
                            </m:r>
                          </m:sub>
                          <m:sup>
                            <m:r>
                              <a:rPr lang="fr-FR" sz="2800" i="1">
                                <a:solidFill>
                                  <a:srgbClr val="000000"/>
                                </a:solidFill>
                                <a:latin typeface="Cambria Math" panose="02040503050406030204" pitchFamily="18" charset="0"/>
                              </a:rPr>
                              <m:t>∞</m:t>
                            </m:r>
                          </m:sup>
                          <m:e>
                            <m:r>
                              <a:rPr lang="fr-FR" sz="2800" i="1">
                                <a:solidFill>
                                  <a:srgbClr val="000000"/>
                                </a:solidFill>
                                <a:latin typeface="Cambria Math" panose="02040503050406030204" pitchFamily="18" charset="0"/>
                              </a:rPr>
                              <m:t>𝑥</m:t>
                            </m:r>
                            <m:sSub>
                              <m:sSubPr>
                                <m:ctrlPr>
                                  <a:rPr lang="fr-FR" sz="2800" i="1">
                                    <a:solidFill>
                                      <a:srgbClr val="000000"/>
                                    </a:solidFill>
                                    <a:latin typeface="Cambria Math" panose="02040503050406030204" pitchFamily="18" charset="0"/>
                                  </a:rPr>
                                </m:ctrlPr>
                              </m:sSubPr>
                              <m:e>
                                <m:r>
                                  <a:rPr lang="fr-FR" sz="2800" i="1">
                                    <a:solidFill>
                                      <a:srgbClr val="000000"/>
                                    </a:solidFill>
                                    <a:latin typeface="Cambria Math" panose="02040503050406030204" pitchFamily="18" charset="0"/>
                                  </a:rPr>
                                  <m:t>𝑓</m:t>
                                </m:r>
                              </m:e>
                              <m:sub>
                                <m:r>
                                  <a:rPr lang="fr-FR" sz="2800" i="1">
                                    <a:solidFill>
                                      <a:srgbClr val="000000"/>
                                    </a:solidFill>
                                    <a:latin typeface="Cambria Math" panose="02040503050406030204" pitchFamily="18" charset="0"/>
                                  </a:rPr>
                                  <m:t>𝐷</m:t>
                                </m:r>
                              </m:sub>
                            </m:sSub>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𝑥</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𝑑𝑥</m:t>
                            </m:r>
                          </m:e>
                        </m:nary>
                      </m:oMath>
                    </m:oMathPara>
                  </a14:m>
                  <a:endParaRPr lang="fr-FR" sz="2800" dirty="0"/>
                </a:p>
              </p:txBody>
            </p:sp>
          </mc:Choice>
          <mc:Fallback xmlns="">
            <p:sp>
              <p:nvSpPr>
                <p:cNvPr id="8" name="Object 3">
                  <a:hlinkClick r:id="" action="ppaction://ole?verb=0"/>
                  <a:extLst>
                    <a:ext uri="{FF2B5EF4-FFF2-40B4-BE49-F238E27FC236}">
                      <a16:creationId xmlns:a16="http://schemas.microsoft.com/office/drawing/2014/main" id="{C6120E9E-1239-42C4-A11A-9489F10E5FC2}"/>
                    </a:ext>
                  </a:extLst>
                </p:cNvPr>
                <p:cNvSpPr txBox="1">
                  <a:spLocks noRot="1" noChangeAspect="1" noMove="1" noResize="1" noEditPoints="1" noAdjustHandles="1" noChangeArrowheads="1" noChangeShapeType="1" noTextEdit="1"/>
                </p:cNvSpPr>
                <p:nvPr/>
              </p:nvSpPr>
              <p:spPr bwMode="auto">
                <a:xfrm>
                  <a:off x="776288" y="1714500"/>
                  <a:ext cx="6372215" cy="1263650"/>
                </a:xfrm>
                <a:prstGeom prst="rect">
                  <a:avLst/>
                </a:prstGeom>
                <a:blipFill>
                  <a:blip r:embed="rId3"/>
                  <a:stretch>
                    <a:fillRect/>
                  </a:stretch>
                </a:blipFill>
                <a:ln>
                  <a:noFill/>
                </a:ln>
                <a:effectLst/>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9" name="Object 4">
                  <a:hlinkClick r:id="" action="ppaction://ole?verb=0"/>
                  <a:extLst>
                    <a:ext uri="{FF2B5EF4-FFF2-40B4-BE49-F238E27FC236}">
                      <a16:creationId xmlns:a16="http://schemas.microsoft.com/office/drawing/2014/main" id="{C658EFC8-BB8A-4621-8CB6-BA57ED601AAC}"/>
                    </a:ext>
                  </a:extLst>
                </p:cNvPr>
                <p:cNvSpPr txBox="1"/>
                <p:nvPr/>
              </p:nvSpPr>
              <p:spPr bwMode="auto">
                <a:xfrm>
                  <a:off x="3222615" y="4192588"/>
                  <a:ext cx="3878263" cy="1296987"/>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r>
                          <a:rPr lang="fr-FR" sz="2400" i="1">
                            <a:solidFill>
                              <a:srgbClr val="000000"/>
                            </a:solidFill>
                            <a:latin typeface="Cambria Math" panose="02040503050406030204" pitchFamily="18" charset="0"/>
                          </a:rPr>
                          <m:t>−</m:t>
                        </m:r>
                        <m:r>
                          <a:rPr lang="fr-FR" sz="2400" i="0">
                            <a:solidFill>
                              <a:srgbClr val="000000"/>
                            </a:solidFill>
                            <a:latin typeface="Cambria Math" panose="02040503050406030204" pitchFamily="18" charset="0"/>
                          </a:rPr>
                          <m:t> </m:t>
                        </m:r>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𝑣</m:t>
                        </m:r>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𝑐</m:t>
                        </m:r>
                        <m:r>
                          <a:rPr lang="fr-FR" sz="2400" i="1">
                            <a:solidFill>
                              <a:srgbClr val="000000"/>
                            </a:solidFill>
                            <a:latin typeface="Cambria Math" panose="02040503050406030204" pitchFamily="18" charset="0"/>
                          </a:rPr>
                          <m:t>)</m:t>
                        </m:r>
                        <m:nary>
                          <m:naryPr>
                            <m:limLoc m:val="undOvr"/>
                            <m:ctrlPr>
                              <a:rPr lang="fr-FR" sz="2400" i="1">
                                <a:solidFill>
                                  <a:srgbClr val="000000"/>
                                </a:solidFill>
                                <a:latin typeface="Cambria Math" panose="02040503050406030204" pitchFamily="18" charset="0"/>
                              </a:rPr>
                            </m:ctrlPr>
                          </m:naryPr>
                          <m:sub>
                            <m:r>
                              <a:rPr lang="fr-FR" sz="2400" i="1">
                                <a:solidFill>
                                  <a:srgbClr val="000000"/>
                                </a:solidFill>
                                <a:latin typeface="Cambria Math" panose="02040503050406030204" pitchFamily="18" charset="0"/>
                              </a:rPr>
                              <m:t>𝑄</m:t>
                            </m:r>
                          </m:sub>
                          <m:sup>
                            <m:r>
                              <a:rPr lang="fr-FR" sz="2400" i="1">
                                <a:solidFill>
                                  <a:srgbClr val="000000"/>
                                </a:solidFill>
                                <a:latin typeface="Cambria Math" panose="02040503050406030204" pitchFamily="18" charset="0"/>
                              </a:rPr>
                              <m:t>∞</m:t>
                            </m:r>
                          </m:sup>
                          <m:e>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𝑥</m:t>
                            </m:r>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𝑄</m:t>
                            </m:r>
                            <m:r>
                              <a:rPr lang="fr-FR" sz="2400" i="1">
                                <a:solidFill>
                                  <a:srgbClr val="000000"/>
                                </a:solidFill>
                                <a:latin typeface="Cambria Math" panose="02040503050406030204" pitchFamily="18" charset="0"/>
                              </a:rPr>
                              <m:t>)</m:t>
                            </m:r>
                            <m:sSub>
                              <m:sSubPr>
                                <m:ctrlPr>
                                  <a:rPr lang="fr-FR" sz="2400" i="1">
                                    <a:solidFill>
                                      <a:srgbClr val="000000"/>
                                    </a:solidFill>
                                    <a:latin typeface="Cambria Math" panose="02040503050406030204" pitchFamily="18" charset="0"/>
                                  </a:rPr>
                                </m:ctrlPr>
                              </m:sSubPr>
                              <m:e>
                                <m:r>
                                  <a:rPr lang="fr-FR" sz="2400" i="1">
                                    <a:solidFill>
                                      <a:srgbClr val="000000"/>
                                    </a:solidFill>
                                    <a:latin typeface="Cambria Math" panose="02040503050406030204" pitchFamily="18" charset="0"/>
                                  </a:rPr>
                                  <m:t>𝑓</m:t>
                                </m:r>
                              </m:e>
                              <m:sub>
                                <m:r>
                                  <a:rPr lang="fr-FR" sz="2400" i="1">
                                    <a:solidFill>
                                      <a:srgbClr val="000000"/>
                                    </a:solidFill>
                                    <a:latin typeface="Cambria Math" panose="02040503050406030204" pitchFamily="18" charset="0"/>
                                  </a:rPr>
                                  <m:t>𝐷</m:t>
                                </m:r>
                              </m:sub>
                            </m:sSub>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𝑥</m:t>
                            </m:r>
                            <m:r>
                              <a:rPr lang="fr-FR" sz="2400" i="1">
                                <a:solidFill>
                                  <a:srgbClr val="000000"/>
                                </a:solidFill>
                                <a:latin typeface="Cambria Math" panose="02040503050406030204" pitchFamily="18" charset="0"/>
                              </a:rPr>
                              <m:t>)</m:t>
                            </m:r>
                            <m:r>
                              <a:rPr lang="fr-FR" sz="2400" i="1">
                                <a:solidFill>
                                  <a:srgbClr val="000000"/>
                                </a:solidFill>
                                <a:latin typeface="Cambria Math" panose="02040503050406030204" pitchFamily="18" charset="0"/>
                              </a:rPr>
                              <m:t>𝑑𝑥</m:t>
                            </m:r>
                          </m:e>
                        </m:nary>
                      </m:oMath>
                    </m:oMathPara>
                  </a14:m>
                  <a:endParaRPr lang="fr-FR" dirty="0"/>
                </a:p>
              </p:txBody>
            </p:sp>
          </mc:Choice>
          <mc:Fallback xmlns="">
            <p:sp>
              <p:nvSpPr>
                <p:cNvPr id="9" name="Object 4">
                  <a:hlinkClick r:id="" action="ppaction://ole?verb=0"/>
                  <a:extLst>
                    <a:ext uri="{FF2B5EF4-FFF2-40B4-BE49-F238E27FC236}">
                      <a16:creationId xmlns:a16="http://schemas.microsoft.com/office/drawing/2014/main" id="{C658EFC8-BB8A-4621-8CB6-BA57ED601AAC}"/>
                    </a:ext>
                  </a:extLst>
                </p:cNvPr>
                <p:cNvSpPr txBox="1">
                  <a:spLocks noRot="1" noChangeAspect="1" noMove="1" noResize="1" noEditPoints="1" noAdjustHandles="1" noChangeArrowheads="1" noChangeShapeType="1" noTextEdit="1"/>
                </p:cNvSpPr>
                <p:nvPr/>
              </p:nvSpPr>
              <p:spPr bwMode="auto">
                <a:xfrm>
                  <a:off x="3222615" y="4192588"/>
                  <a:ext cx="3878263" cy="1296987"/>
                </a:xfrm>
                <a:prstGeom prst="rect">
                  <a:avLst/>
                </a:prstGeom>
                <a:blipFill>
                  <a:blip r:embed="rId4"/>
                  <a:stretch>
                    <a:fillRect t="-472"/>
                  </a:stretch>
                </a:blipFill>
                <a:ln>
                  <a:noFill/>
                </a:ln>
                <a:effectLst/>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0" name="Object 5">
                  <a:hlinkClick r:id="" action="ppaction://ole?verb=0"/>
                  <a:extLst>
                    <a:ext uri="{FF2B5EF4-FFF2-40B4-BE49-F238E27FC236}">
                      <a16:creationId xmlns:a16="http://schemas.microsoft.com/office/drawing/2014/main" id="{8FC2D694-31BC-47E4-9B54-0B88B9862A25}"/>
                    </a:ext>
                  </a:extLst>
                </p:cNvPr>
                <p:cNvSpPr txBox="1"/>
                <p:nvPr/>
              </p:nvSpPr>
              <p:spPr bwMode="auto">
                <a:xfrm>
                  <a:off x="3143240" y="2978150"/>
                  <a:ext cx="4005263" cy="1263650"/>
                </a:xfrm>
                <a:prstGeom prst="rect">
                  <a:avLst/>
                </a:prstGeom>
                <a:noFill/>
                <a:ln>
                  <a:noFill/>
                </a:ln>
                <a:effectLst/>
              </p:spPr>
              <p:txBody>
                <a:bodyPr>
                  <a:normAutofit fontScale="92500"/>
                </a:bodyPr>
                <a:lstStyle/>
                <a:p>
                  <a:pPr/>
                  <a14:m>
                    <m:oMathPara xmlns:m="http://schemas.openxmlformats.org/officeDocument/2006/math">
                      <m:oMathParaPr>
                        <m:jc m:val="left"/>
                      </m:oMathParaPr>
                      <m:oMath xmlns:m="http://schemas.openxmlformats.org/officeDocument/2006/math">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𝑐</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𝑠</m:t>
                        </m:r>
                        <m:r>
                          <a:rPr lang="fr-FR" sz="2800" i="1">
                            <a:solidFill>
                              <a:srgbClr val="000000"/>
                            </a:solidFill>
                            <a:latin typeface="Cambria Math" panose="02040503050406030204" pitchFamily="18" charset="0"/>
                          </a:rPr>
                          <m:t>)</m:t>
                        </m:r>
                        <m:nary>
                          <m:naryPr>
                            <m:limLoc m:val="undOvr"/>
                            <m:ctrlPr>
                              <a:rPr lang="fr-FR" sz="2800" i="1">
                                <a:solidFill>
                                  <a:srgbClr val="000000"/>
                                </a:solidFill>
                                <a:latin typeface="Cambria Math" panose="02040503050406030204" pitchFamily="18" charset="0"/>
                              </a:rPr>
                            </m:ctrlPr>
                          </m:naryPr>
                          <m:sub>
                            <m:r>
                              <a:rPr lang="fr-FR" sz="2800" i="1">
                                <a:solidFill>
                                  <a:srgbClr val="000000"/>
                                </a:solidFill>
                                <a:latin typeface="Cambria Math" panose="02040503050406030204" pitchFamily="18" charset="0"/>
                              </a:rPr>
                              <m:t>0</m:t>
                            </m:r>
                          </m:sub>
                          <m:sup>
                            <m:r>
                              <a:rPr lang="fr-FR" sz="2800" i="1">
                                <a:solidFill>
                                  <a:srgbClr val="000000"/>
                                </a:solidFill>
                                <a:latin typeface="Cambria Math" panose="02040503050406030204" pitchFamily="18" charset="0"/>
                              </a:rPr>
                              <m:t>𝑄</m:t>
                            </m:r>
                          </m:sup>
                          <m:e>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𝑄</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𝑥</m:t>
                            </m:r>
                            <m:r>
                              <a:rPr lang="fr-FR" sz="2800" i="1">
                                <a:solidFill>
                                  <a:srgbClr val="000000"/>
                                </a:solidFill>
                                <a:latin typeface="Cambria Math" panose="02040503050406030204" pitchFamily="18" charset="0"/>
                              </a:rPr>
                              <m:t>)</m:t>
                            </m:r>
                            <m:sSub>
                              <m:sSubPr>
                                <m:ctrlPr>
                                  <a:rPr lang="fr-FR" sz="2800" i="1">
                                    <a:solidFill>
                                      <a:srgbClr val="000000"/>
                                    </a:solidFill>
                                    <a:latin typeface="Cambria Math" panose="02040503050406030204" pitchFamily="18" charset="0"/>
                                  </a:rPr>
                                </m:ctrlPr>
                              </m:sSubPr>
                              <m:e>
                                <m:r>
                                  <a:rPr lang="fr-FR" sz="2800" i="1">
                                    <a:solidFill>
                                      <a:srgbClr val="000000"/>
                                    </a:solidFill>
                                    <a:latin typeface="Cambria Math" panose="02040503050406030204" pitchFamily="18" charset="0"/>
                                  </a:rPr>
                                  <m:t>𝑓</m:t>
                                </m:r>
                              </m:e>
                              <m:sub>
                                <m:r>
                                  <a:rPr lang="fr-FR" sz="2800" i="1">
                                    <a:solidFill>
                                      <a:srgbClr val="000000"/>
                                    </a:solidFill>
                                    <a:latin typeface="Cambria Math" panose="02040503050406030204" pitchFamily="18" charset="0"/>
                                  </a:rPr>
                                  <m:t>𝐷</m:t>
                                </m:r>
                              </m:sub>
                            </m:sSub>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𝑥</m:t>
                            </m:r>
                            <m:r>
                              <a:rPr lang="fr-FR" sz="2800" i="1">
                                <a:solidFill>
                                  <a:srgbClr val="000000"/>
                                </a:solidFill>
                                <a:latin typeface="Cambria Math" panose="02040503050406030204" pitchFamily="18" charset="0"/>
                              </a:rPr>
                              <m:t>)</m:t>
                            </m:r>
                            <m:r>
                              <a:rPr lang="fr-FR" sz="2800" i="1">
                                <a:solidFill>
                                  <a:srgbClr val="000000"/>
                                </a:solidFill>
                                <a:latin typeface="Cambria Math" panose="02040503050406030204" pitchFamily="18" charset="0"/>
                              </a:rPr>
                              <m:t>𝑑𝑥</m:t>
                            </m:r>
                          </m:e>
                        </m:nary>
                      </m:oMath>
                    </m:oMathPara>
                  </a14:m>
                  <a:endParaRPr lang="fr-FR" dirty="0"/>
                </a:p>
              </p:txBody>
            </p:sp>
          </mc:Choice>
          <mc:Fallback xmlns="">
            <p:sp>
              <p:nvSpPr>
                <p:cNvPr id="10" name="Object 5">
                  <a:hlinkClick r:id="" action="ppaction://ole?verb=0"/>
                  <a:extLst>
                    <a:ext uri="{FF2B5EF4-FFF2-40B4-BE49-F238E27FC236}">
                      <a16:creationId xmlns:a16="http://schemas.microsoft.com/office/drawing/2014/main" id="{8FC2D694-31BC-47E4-9B54-0B88B9862A25}"/>
                    </a:ext>
                  </a:extLst>
                </p:cNvPr>
                <p:cNvSpPr txBox="1">
                  <a:spLocks noRot="1" noChangeAspect="1" noMove="1" noResize="1" noEditPoints="1" noAdjustHandles="1" noChangeArrowheads="1" noChangeShapeType="1" noTextEdit="1"/>
                </p:cNvSpPr>
                <p:nvPr/>
              </p:nvSpPr>
              <p:spPr bwMode="auto">
                <a:xfrm>
                  <a:off x="3143240" y="2978150"/>
                  <a:ext cx="4005263" cy="1263650"/>
                </a:xfrm>
                <a:prstGeom prst="rect">
                  <a:avLst/>
                </a:prstGeom>
                <a:blipFill>
                  <a:blip r:embed="rId5"/>
                  <a:stretch>
                    <a:fillRect/>
                  </a:stretch>
                </a:blipFill>
                <a:ln>
                  <a:noFill/>
                </a:ln>
                <a:effectLst/>
              </p:spPr>
              <p:txBody>
                <a:bodyPr/>
                <a:lstStyle/>
                <a:p>
                  <a:r>
                    <a:rPr lang="fr-FR">
                      <a:noFill/>
                    </a:rPr>
                    <a:t> </a:t>
                  </a:r>
                </a:p>
              </p:txBody>
            </p:sp>
          </mc:Fallback>
        </mc:AlternateContent>
      </p:grpSp>
      <p:sp>
        <p:nvSpPr>
          <p:cNvPr id="4" name="ZoneTexte 3">
            <a:extLst>
              <a:ext uri="{FF2B5EF4-FFF2-40B4-BE49-F238E27FC236}">
                <a16:creationId xmlns:a16="http://schemas.microsoft.com/office/drawing/2014/main" id="{3E8FEF1A-2F92-4684-AB9F-428FFC2A5168}"/>
              </a:ext>
            </a:extLst>
          </p:cNvPr>
          <p:cNvSpPr txBox="1"/>
          <p:nvPr/>
        </p:nvSpPr>
        <p:spPr>
          <a:xfrm>
            <a:off x="7092280" y="3429000"/>
            <a:ext cx="1872208" cy="757130"/>
          </a:xfrm>
          <a:prstGeom prst="rect">
            <a:avLst/>
          </a:prstGeom>
          <a:noFill/>
        </p:spPr>
        <p:txBody>
          <a:bodyPr wrap="square" rtlCol="0">
            <a:spAutoFit/>
          </a:bodyPr>
          <a:lstStyle/>
          <a:p>
            <a:pPr algn="l"/>
            <a:r>
              <a:rPr lang="fr-FR" sz="1600" i="1" dirty="0">
                <a:solidFill>
                  <a:schemeClr val="accent2">
                    <a:lumMod val="75000"/>
                  </a:schemeClr>
                </a:solidFill>
              </a:rPr>
              <a:t>Marge potentielle de toute la demande</a:t>
            </a:r>
          </a:p>
        </p:txBody>
      </p:sp>
      <p:sp>
        <p:nvSpPr>
          <p:cNvPr id="5" name="ZoneTexte 4">
            <a:extLst>
              <a:ext uri="{FF2B5EF4-FFF2-40B4-BE49-F238E27FC236}">
                <a16:creationId xmlns:a16="http://schemas.microsoft.com/office/drawing/2014/main" id="{45C5728F-E8AF-4F87-9E66-DCD7C089517D}"/>
              </a:ext>
            </a:extLst>
          </p:cNvPr>
          <p:cNvSpPr txBox="1"/>
          <p:nvPr/>
        </p:nvSpPr>
        <p:spPr>
          <a:xfrm>
            <a:off x="7092280" y="4657878"/>
            <a:ext cx="1872208" cy="535531"/>
          </a:xfrm>
          <a:prstGeom prst="rect">
            <a:avLst/>
          </a:prstGeom>
          <a:noFill/>
        </p:spPr>
        <p:txBody>
          <a:bodyPr wrap="square" rtlCol="0">
            <a:spAutoFit/>
          </a:bodyPr>
          <a:lstStyle/>
          <a:p>
            <a:pPr algn="l"/>
            <a:r>
              <a:rPr lang="fr-FR" sz="1600" i="1" dirty="0">
                <a:solidFill>
                  <a:schemeClr val="accent2">
                    <a:lumMod val="75000"/>
                  </a:schemeClr>
                </a:solidFill>
              </a:rPr>
              <a:t>Perte sur la vente en solde</a:t>
            </a:r>
          </a:p>
        </p:txBody>
      </p:sp>
      <p:sp>
        <p:nvSpPr>
          <p:cNvPr id="7" name="ZoneTexte 6">
            <a:extLst>
              <a:ext uri="{FF2B5EF4-FFF2-40B4-BE49-F238E27FC236}">
                <a16:creationId xmlns:a16="http://schemas.microsoft.com/office/drawing/2014/main" id="{56985A77-2FA1-42A3-ADEC-F0C607F27107}"/>
              </a:ext>
            </a:extLst>
          </p:cNvPr>
          <p:cNvSpPr txBox="1"/>
          <p:nvPr/>
        </p:nvSpPr>
        <p:spPr>
          <a:xfrm>
            <a:off x="7092280" y="5619056"/>
            <a:ext cx="1872208" cy="978729"/>
          </a:xfrm>
          <a:prstGeom prst="rect">
            <a:avLst/>
          </a:prstGeom>
          <a:noFill/>
        </p:spPr>
        <p:txBody>
          <a:bodyPr wrap="square" rtlCol="0">
            <a:spAutoFit/>
          </a:bodyPr>
          <a:lstStyle/>
          <a:p>
            <a:pPr algn="l"/>
            <a:r>
              <a:rPr lang="fr-FR" sz="1600" i="1" dirty="0">
                <a:solidFill>
                  <a:schemeClr val="accent2">
                    <a:lumMod val="75000"/>
                  </a:schemeClr>
                </a:solidFill>
              </a:rPr>
              <a:t>Manque à gagner du fait de l’insuffisance de stock</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35080" name="Object 8">
            <a:hlinkClick r:id="" action="ppaction://ole?verb=0"/>
          </p:cNvPr>
          <p:cNvGraphicFramePr>
            <a:graphicFrameLocks/>
          </p:cNvGraphicFramePr>
          <p:nvPr>
            <p:extLst>
              <p:ext uri="{D42A27DB-BD31-4B8C-83A1-F6EECF244321}">
                <p14:modId xmlns:p14="http://schemas.microsoft.com/office/powerpoint/2010/main" val="1526197302"/>
              </p:ext>
            </p:extLst>
          </p:nvPr>
        </p:nvGraphicFramePr>
        <p:xfrm>
          <a:off x="2449513" y="1460500"/>
          <a:ext cx="2781300" cy="1014413"/>
        </p:xfrm>
        <a:graphic>
          <a:graphicData uri="http://schemas.openxmlformats.org/presentationml/2006/ole">
            <mc:AlternateContent xmlns:mc="http://schemas.openxmlformats.org/markup-compatibility/2006">
              <mc:Choice xmlns:v="urn:schemas-microsoft-com:vml" Requires="v">
                <p:oleObj spid="_x0000_s6340" name="Equation" r:id="rId4" imgW="1193760" imgH="444240" progId="Equation.3">
                  <p:embed/>
                </p:oleObj>
              </mc:Choice>
              <mc:Fallback>
                <p:oleObj name="Equation" r:id="rId4" imgW="1193760" imgH="444240" progId="Equation.3">
                  <p:embed/>
                  <p:pic>
                    <p:nvPicPr>
                      <p:cNvPr id="2435080" name="Object 8">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9513" y="1460500"/>
                        <a:ext cx="2781300"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5083" name="Rectangle 11"/>
          <p:cNvSpPr>
            <a:spLocks noGrp="1" noChangeArrowheads="1"/>
          </p:cNvSpPr>
          <p:nvPr>
            <p:ph type="title"/>
          </p:nvPr>
        </p:nvSpPr>
        <p:spPr>
          <a:xfrm>
            <a:off x="252919" y="732806"/>
            <a:ext cx="8671278" cy="427037"/>
          </a:xfrm>
          <a:noFill/>
          <a:ln/>
        </p:spPr>
        <p:txBody>
          <a:bodyPr anchor="ctr"/>
          <a:lstStyle/>
          <a:p>
            <a:r>
              <a:rPr lang="fr-FR" dirty="0"/>
              <a:t>Condition d’optimalité</a:t>
            </a:r>
            <a:endParaRPr lang="en-US" dirty="0"/>
          </a:p>
        </p:txBody>
      </p:sp>
      <p:sp>
        <p:nvSpPr>
          <p:cNvPr id="2435084" name="Text Box 12"/>
          <p:cNvSpPr txBox="1">
            <a:spLocks noChangeArrowheads="1"/>
          </p:cNvSpPr>
          <p:nvPr/>
        </p:nvSpPr>
        <p:spPr bwMode="auto">
          <a:xfrm>
            <a:off x="5254978" y="1511300"/>
            <a:ext cx="1547218" cy="461665"/>
          </a:xfrm>
          <a:prstGeom prst="rect">
            <a:avLst/>
          </a:prstGeom>
          <a:noFill/>
          <a:ln w="9525">
            <a:noFill/>
            <a:miter lim="800000"/>
            <a:headEnd/>
            <a:tailEnd/>
          </a:ln>
          <a:effectLst/>
        </p:spPr>
        <p:txBody>
          <a:bodyPr wrap="none">
            <a:spAutoFit/>
          </a:bodyPr>
          <a:lstStyle/>
          <a:p>
            <a:pPr algn="l">
              <a:lnSpc>
                <a:spcPct val="100000"/>
              </a:lnSpc>
            </a:pPr>
            <a:r>
              <a:rPr lang="fr-FR" sz="2400" dirty="0">
                <a:solidFill>
                  <a:schemeClr val="tx1"/>
                </a:solidFill>
              </a:rPr>
              <a:t>for Q = Q*</a:t>
            </a:r>
          </a:p>
        </p:txBody>
      </p:sp>
      <p:graphicFrame>
        <p:nvGraphicFramePr>
          <p:cNvPr id="2435085" name="Object 13">
            <a:hlinkClick r:id="" action="ppaction://ole?verb=0"/>
          </p:cNvPr>
          <p:cNvGraphicFramePr>
            <a:graphicFrameLocks/>
          </p:cNvGraphicFramePr>
          <p:nvPr>
            <p:extLst>
              <p:ext uri="{D42A27DB-BD31-4B8C-83A1-F6EECF244321}">
                <p14:modId xmlns:p14="http://schemas.microsoft.com/office/powerpoint/2010/main" val="3439937666"/>
              </p:ext>
            </p:extLst>
          </p:nvPr>
        </p:nvGraphicFramePr>
        <p:xfrm>
          <a:off x="951706" y="2393946"/>
          <a:ext cx="7240587" cy="1050925"/>
        </p:xfrm>
        <a:graphic>
          <a:graphicData uri="http://schemas.openxmlformats.org/presentationml/2006/ole">
            <mc:AlternateContent xmlns:mc="http://schemas.openxmlformats.org/markup-compatibility/2006">
              <mc:Choice xmlns:v="urn:schemas-microsoft-com:vml" Requires="v">
                <p:oleObj spid="_x0000_s6341" name="Equation" r:id="rId6" imgW="2438280" imgH="393480" progId="Equation.3">
                  <p:embed/>
                </p:oleObj>
              </mc:Choice>
              <mc:Fallback>
                <p:oleObj name="Equation" r:id="rId6" imgW="2438280" imgH="393480" progId="Equation.3">
                  <p:embed/>
                  <p:pic>
                    <p:nvPicPr>
                      <p:cNvPr id="2435085" name="Object 13">
                        <a:hlinkClick r:id="" action="ppaction://ole?verb=0"/>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1706" y="2393946"/>
                        <a:ext cx="7240587" cy="105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5086" name="Rectangle 14"/>
          <p:cNvSpPr>
            <a:spLocks noChangeArrowheads="1"/>
          </p:cNvSpPr>
          <p:nvPr/>
        </p:nvSpPr>
        <p:spPr bwMode="auto">
          <a:xfrm>
            <a:off x="480873" y="3444871"/>
            <a:ext cx="8215370" cy="1997983"/>
          </a:xfrm>
          <a:prstGeom prst="rect">
            <a:avLst/>
          </a:prstGeom>
          <a:noFill/>
          <a:ln w="12700">
            <a:noFill/>
            <a:miter lim="800000"/>
            <a:headEnd/>
            <a:tailEnd/>
          </a:ln>
          <a:effectLst/>
        </p:spPr>
        <p:txBody>
          <a:bodyPr wrap="square" lIns="90488" tIns="44450" rIns="90488" bIns="44450">
            <a:spAutoFit/>
          </a:bodyPr>
          <a:lstStyle/>
          <a:p>
            <a:pPr algn="l">
              <a:lnSpc>
                <a:spcPct val="100000"/>
              </a:lnSpc>
            </a:pPr>
            <a:r>
              <a:rPr lang="fr-FR" sz="2800" b="0" i="1" dirty="0">
                <a:solidFill>
                  <a:srgbClr val="339933"/>
                </a:solidFill>
              </a:rPr>
              <a:t>Q</a:t>
            </a:r>
            <a:r>
              <a:rPr lang="fr-FR" sz="2800" b="0" i="1" baseline="30000" dirty="0">
                <a:solidFill>
                  <a:srgbClr val="339933"/>
                </a:solidFill>
              </a:rPr>
              <a:t>*</a:t>
            </a:r>
            <a:r>
              <a:rPr lang="fr-FR" sz="2800" b="0" i="1" dirty="0">
                <a:solidFill>
                  <a:srgbClr val="339933"/>
                </a:solidFill>
              </a:rPr>
              <a:t> est la taille de lot pour laquelle le taux de service est égal au ratio :</a:t>
            </a:r>
          </a:p>
          <a:p>
            <a:pPr algn="l">
              <a:lnSpc>
                <a:spcPct val="100000"/>
              </a:lnSpc>
            </a:pPr>
            <a:endParaRPr lang="fr-FR" sz="2800" b="0" i="1" dirty="0">
              <a:solidFill>
                <a:srgbClr val="339933"/>
              </a:solidFill>
            </a:endParaRPr>
          </a:p>
          <a:p>
            <a:pPr>
              <a:lnSpc>
                <a:spcPct val="100000"/>
              </a:lnSpc>
            </a:pPr>
            <a:r>
              <a:rPr lang="fr-FR" sz="2800" b="0" i="1" dirty="0">
                <a:solidFill>
                  <a:srgbClr val="339933"/>
                </a:solidFill>
              </a:rPr>
              <a:t> </a:t>
            </a:r>
            <a:r>
              <a:rPr lang="fr-FR" sz="4000" i="1" dirty="0">
                <a:solidFill>
                  <a:srgbClr val="00279F"/>
                </a:solidFill>
              </a:rPr>
              <a:t>(v – c)</a:t>
            </a:r>
            <a:r>
              <a:rPr lang="fr-FR" sz="4000" i="1" baseline="-25000" dirty="0">
                <a:solidFill>
                  <a:srgbClr val="00279F"/>
                </a:solidFill>
              </a:rPr>
              <a:t> </a:t>
            </a:r>
            <a:r>
              <a:rPr lang="fr-FR" sz="4000" i="1" dirty="0">
                <a:solidFill>
                  <a:srgbClr val="00279F"/>
                </a:solidFill>
              </a:rPr>
              <a:t>/ (v – s)</a:t>
            </a:r>
            <a:r>
              <a:rPr lang="fr-FR" sz="4000" b="0" i="1" dirty="0">
                <a:solidFill>
                  <a:srgbClr val="00279F"/>
                </a:solidFill>
              </a:rPr>
              <a:t> </a:t>
            </a:r>
            <a:endParaRPr lang="fr-FR" sz="2800" b="0" i="1" dirty="0">
              <a:solidFill>
                <a:srgbClr val="00279F"/>
              </a:solidFill>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2"/>
</p:tagLst>
</file>

<file path=ppt/tags/tag11.xml><?xml version="1.0" encoding="utf-8"?>
<p:tagLst xmlns:a="http://schemas.openxmlformats.org/drawingml/2006/main" xmlns:r="http://schemas.openxmlformats.org/officeDocument/2006/relationships" xmlns:p="http://schemas.openxmlformats.org/presentationml/2006/main">
  <p:tag name="NUM" val="13"/>
</p:tagLst>
</file>

<file path=ppt/tags/tag12.xml><?xml version="1.0" encoding="utf-8"?>
<p:tagLst xmlns:a="http://schemas.openxmlformats.org/drawingml/2006/main" xmlns:r="http://schemas.openxmlformats.org/officeDocument/2006/relationships" xmlns:p="http://schemas.openxmlformats.org/presentationml/2006/main">
  <p:tag name="NUM" val="15"/>
</p:tagLst>
</file>

<file path=ppt/tags/tag13.xml><?xml version="1.0" encoding="utf-8"?>
<p:tagLst xmlns:a="http://schemas.openxmlformats.org/drawingml/2006/main" xmlns:r="http://schemas.openxmlformats.org/officeDocument/2006/relationships" xmlns:p="http://schemas.openxmlformats.org/presentationml/2006/main">
  <p:tag name="NUM" val="19"/>
</p:tagLst>
</file>

<file path=ppt/tags/tag14.xml><?xml version="1.0" encoding="utf-8"?>
<p:tagLst xmlns:a="http://schemas.openxmlformats.org/drawingml/2006/main" xmlns:r="http://schemas.openxmlformats.org/officeDocument/2006/relationships" xmlns:p="http://schemas.openxmlformats.org/presentationml/2006/main">
  <p:tag name="NUM" val="20"/>
</p:tagLst>
</file>

<file path=ppt/tags/tag15.xml><?xml version="1.0" encoding="utf-8"?>
<p:tagLst xmlns:a="http://schemas.openxmlformats.org/drawingml/2006/main" xmlns:r="http://schemas.openxmlformats.org/officeDocument/2006/relationships" xmlns:p="http://schemas.openxmlformats.org/presentationml/2006/main">
  <p:tag name="NUM" val="2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6"/>
</p:tagLst>
</file>

<file path=ppt/tags/tag8.xml><?xml version="1.0" encoding="utf-8"?>
<p:tagLst xmlns:a="http://schemas.openxmlformats.org/drawingml/2006/main" xmlns:r="http://schemas.openxmlformats.org/officeDocument/2006/relationships" xmlns:p="http://schemas.openxmlformats.org/presentationml/2006/main">
  <p:tag name="NUM" val="7"/>
</p:tagLst>
</file>

<file path=ppt/tags/tag9.xml><?xml version="1.0" encoding="utf-8"?>
<p:tagLst xmlns:a="http://schemas.openxmlformats.org/drawingml/2006/main" xmlns:r="http://schemas.openxmlformats.org/officeDocument/2006/relationships" xmlns:p="http://schemas.openxmlformats.org/presentationml/2006/main">
  <p:tag name="NUM" val="8"/>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000" b="1" i="0" u="none" strike="noStrike" cap="none" normalizeH="0" baseline="0" smtClean="0">
            <a:ln>
              <a:noFill/>
            </a:ln>
            <a:solidFill>
              <a:schemeClr val="tx1"/>
            </a:solidFill>
            <a:effectLst/>
            <a:latin typeface="Arial" charset="0"/>
          </a:defRPr>
        </a:defPPr>
      </a:lstStyle>
    </a:spDef>
    <a:lnDef>
      <a:spPr bwMode="auto">
        <a:solidFill>
          <a:schemeClr val="bg1"/>
        </a:solidFill>
        <a:ln w="12700" cap="flat" cmpd="sng" algn="ctr">
          <a:solidFill>
            <a:srgbClr val="000000"/>
          </a:solidFill>
          <a:prstDash val="solid"/>
          <a:round/>
          <a:headEnd type="none" w="med" len="med"/>
          <a:tailEnd type="triangle"/>
        </a:ln>
        <a:effectLst/>
      </a:spPr>
      <a:bodyPr/>
      <a:lstStyle/>
    </a:lnDef>
    <a:txDef>
      <a:spPr>
        <a:noFill/>
      </a:spPr>
      <a:bodyPr wrap="none" rtlCol="0">
        <a:spAutoFit/>
      </a:bodyPr>
      <a:lstStyle>
        <a:defPPr algn="l">
          <a:defRPr sz="1600" dirty="0" err="1" smtClean="0">
            <a:solidFill>
              <a:srgbClr val="000000"/>
            </a:solidFill>
          </a:defRPr>
        </a:defPPr>
      </a:lstStyle>
    </a:tx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12</Pages>
  <Words>4463</Words>
  <Application>Microsoft Office PowerPoint</Application>
  <PresentationFormat>Format US (216 x 279 mm)</PresentationFormat>
  <Paragraphs>452</Paragraphs>
  <Slides>15</Slides>
  <Notes>15</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15</vt:i4>
      </vt:variant>
    </vt:vector>
  </HeadingPairs>
  <TitlesOfParts>
    <vt:vector size="23" baseType="lpstr">
      <vt:lpstr>Arial</vt:lpstr>
      <vt:lpstr>Calibri</vt:lpstr>
      <vt:lpstr>Cambria Math</vt:lpstr>
      <vt:lpstr>Leelawadee</vt:lpstr>
      <vt:lpstr>Tahoma</vt:lpstr>
      <vt:lpstr>Wingdings</vt:lpstr>
      <vt:lpstr>mil</vt:lpstr>
      <vt:lpstr>Equation</vt:lpstr>
      <vt:lpstr>Présentation PowerPoint</vt:lpstr>
      <vt:lpstr>Exemples de situations</vt:lpstr>
      <vt:lpstr>Ce qu’il faut connaître</vt:lpstr>
      <vt:lpstr>Premier exemple</vt:lpstr>
      <vt:lpstr>Deuxième exemple</vt:lpstr>
      <vt:lpstr>Arbitrage</vt:lpstr>
      <vt:lpstr>L’analyse marginale</vt:lpstr>
      <vt:lpstr>Expression théorique de l’espérance de profit</vt:lpstr>
      <vt:lpstr>Condition d’optimalité</vt:lpstr>
      <vt:lpstr>Loi uniforme</vt:lpstr>
      <vt:lpstr>Loi normale</vt:lpstr>
      <vt:lpstr>Gestion des stocks monopériodes</vt:lpstr>
      <vt:lpstr>Extrapolation des commandes reçues (exemple dans le textile)</vt:lpstr>
      <vt:lpstr>Produits saisonniers à cycle court Un exemple de comparaison des organisations et des processus </vt:lpstr>
      <vt:lpstr>Pratiques rencontrées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dc:title>
  <dc:subject/>
  <dc:creator>Groupe HEC</dc:creator>
  <cp:keywords/>
  <dc:description/>
  <cp:lastModifiedBy>Gerard Baglin</cp:lastModifiedBy>
  <cp:revision>277</cp:revision>
  <cp:lastPrinted>2003-09-05T08:42:09Z</cp:lastPrinted>
  <dcterms:created xsi:type="dcterms:W3CDTF">1997-12-29T12:38:36Z</dcterms:created>
  <dcterms:modified xsi:type="dcterms:W3CDTF">2022-03-03T16:59:04Z</dcterms:modified>
</cp:coreProperties>
</file>